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582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body"/>
          </p:nvPr>
        </p:nvSpPr>
        <p:spPr>
          <a:xfrm>
            <a:off x="782600" y="5684240"/>
            <a:ext cx="6260427" cy="538485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96111" cy="597959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4429516" y="0"/>
            <a:ext cx="3396111" cy="597959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11368882"/>
            <a:ext cx="3396111" cy="597959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4429516" y="11368882"/>
            <a:ext cx="3396111" cy="597959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65E5CEC0-51F3-4885-AC20-8892B12AF15C}" type="slidenum"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37550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body"/>
          </p:nvPr>
        </p:nvSpPr>
        <p:spPr>
          <a:xfrm>
            <a:off x="709930" y="4861441"/>
            <a:ext cx="5679067" cy="4605173"/>
          </a:xfrm>
          <a:prstGeom prst="rect">
            <a:avLst/>
          </a:prstGeom>
        </p:spPr>
        <p:txBody>
          <a:bodyPr/>
          <a:lstStyle/>
          <a:p>
            <a:endParaRPr lang="en-US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4021446" y="9721270"/>
            <a:ext cx="3075991" cy="511328"/>
          </a:xfrm>
          <a:prstGeom prst="rect">
            <a:avLst/>
          </a:prstGeom>
          <a:noFill/>
          <a:ln>
            <a:noFill/>
          </a:ln>
        </p:spPr>
        <p:txBody>
          <a:bodyPr lIns="99048" tIns="49524" rIns="99048" bIns="49524" anchor="b"/>
          <a:lstStyle/>
          <a:p>
            <a:pPr algn="r">
              <a:lnSpc>
                <a:spcPct val="100000"/>
              </a:lnSpc>
            </a:pPr>
            <a:fld id="{9D61C8E9-0C1B-4C80-9B58-5D5901B1DA67}" type="slidenum">
              <a:rPr lang="en-US"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</a:t>
            </a:fld>
            <a:endParaRPr lang="en-US" sz="13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body"/>
          </p:nvPr>
        </p:nvSpPr>
        <p:spPr>
          <a:xfrm>
            <a:off x="709930" y="4861441"/>
            <a:ext cx="5679067" cy="4605173"/>
          </a:xfrm>
          <a:prstGeom prst="rect">
            <a:avLst/>
          </a:prstGeom>
        </p:spPr>
        <p:txBody>
          <a:bodyPr/>
          <a:lstStyle/>
          <a:p>
            <a:endParaRPr lang="en-US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4021446" y="9721270"/>
            <a:ext cx="3075991" cy="511328"/>
          </a:xfrm>
          <a:prstGeom prst="rect">
            <a:avLst/>
          </a:prstGeom>
          <a:noFill/>
          <a:ln>
            <a:noFill/>
          </a:ln>
        </p:spPr>
        <p:txBody>
          <a:bodyPr lIns="99048" tIns="49524" rIns="99048" bIns="49524" anchor="b"/>
          <a:lstStyle/>
          <a:p>
            <a:pPr algn="r">
              <a:lnSpc>
                <a:spcPct val="100000"/>
              </a:lnSpc>
            </a:pPr>
            <a:fld id="{9D61C8E9-0C1B-4C80-9B58-5D5901B1DA67}" type="slidenum">
              <a:rPr lang="en-US"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2</a:t>
            </a:fld>
            <a:endParaRPr lang="en-US" sz="13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6" name="Picture 35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LevelClick to edit Master text styles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56000" lvl="7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888000" lvl="8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level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level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827760" y="640080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BCDFD1AF-CCFC-4D1D-850B-B70D7A2D3C23}" type="slidenum">
              <a:rPr lang="en-US" sz="16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U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Table 1"/>
          <p:cNvGraphicFramePr/>
          <p:nvPr>
            <p:extLst>
              <p:ext uri="{D42A27DB-BD31-4B8C-83A1-F6EECF244321}">
                <p14:modId xmlns:p14="http://schemas.microsoft.com/office/powerpoint/2010/main" val="652033581"/>
              </p:ext>
            </p:extLst>
          </p:nvPr>
        </p:nvGraphicFramePr>
        <p:xfrm>
          <a:off x="179512" y="188640"/>
          <a:ext cx="8784976" cy="5505064"/>
        </p:xfrm>
        <a:graphic>
          <a:graphicData uri="http://schemas.openxmlformats.org/drawingml/2006/table">
            <a:tbl>
              <a:tblPr/>
              <a:tblGrid>
                <a:gridCol w="576064"/>
                <a:gridCol w="1522856"/>
                <a:gridCol w="2005536"/>
                <a:gridCol w="1512168"/>
                <a:gridCol w="1584176"/>
                <a:gridCol w="1584176"/>
              </a:tblGrid>
              <a:tr h="576065">
                <a:tc gridSpan="6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1. Pan-European Advanced</a:t>
                      </a: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800" b="0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School on Statistics in High</a:t>
                      </a: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Energy Physics 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28 Oct  – 1 Nov 2019,  DESY Hamburg   -  PROGRAMME OVERVIEW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29602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Mon 28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Tue 29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Wed 30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Thu 31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Fri 1 Nov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08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9:00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Analysis  Toolkit Tutorial</a:t>
                      </a:r>
                      <a:endParaRPr lang="en-US" sz="1800" b="0" strike="noStrike" spc="-1" dirty="0" smtClean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O. Schulz)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err="1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Variational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200" b="0" strike="noStrike" spc="-1" dirty="0" err="1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Autoencoder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200" b="0" strike="noStrike" spc="-1" dirty="0" smtClean="0">
                        <a:solidFill>
                          <a:srgbClr val="3333FF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Lecture </a:t>
                      </a: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&amp; Tutorial</a:t>
                      </a:r>
                      <a:r>
                        <a:rPr lang="en-US" sz="1200" b="0" strike="noStrike" spc="-1" baseline="0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Kasieczka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Approximate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Bayesian Computing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i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Non-Parametric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3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645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BAT tutorial</a:t>
                      </a:r>
                      <a:endParaRPr lang="en-US" sz="1800" b="0" strike="noStrike" spc="-1" dirty="0" smtClean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O. Schulz)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VAE Tutorial</a:t>
                      </a:r>
                      <a:endParaRPr lang="en-US" sz="1800" b="0" strike="noStrike" spc="-1" dirty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Kasieczka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Gaussian Processes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(M.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Kuusela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Non-Parametric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Registration </a:t>
                      </a:r>
                      <a:r>
                        <a:rPr lang="en-US" sz="1200" b="1" strike="noStrike" spc="-1" dirty="0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BFBFB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BFBFB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(A. Caldwell)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Likelihood 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Free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Inference  </a:t>
                      </a:r>
                      <a:r>
                        <a:rPr lang="en-US" sz="1200" b="0" strike="noStrike" spc="-1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&amp; Probabilistic Programming</a:t>
                      </a:r>
                      <a:r>
                        <a:rPr lang="en-US" sz="1200" b="0" strike="noStrike" spc="-1" baseline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G.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Louppe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L. Heinrich)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Further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Lectures &amp; Discussion  time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Unfolding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(M.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Kuusela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15:30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</a:t>
                      </a:r>
                      <a:r>
                        <a:rPr lang="en-US" sz="1200" b="0" strike="noStrike" spc="-1" dirty="0" smtClean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break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</a:t>
                      </a:r>
                      <a:r>
                        <a:rPr lang="en-US" sz="1200" b="0" strike="noStrike" spc="-1" dirty="0" smtClean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break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Inference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(A. Caldwell)</a:t>
                      </a:r>
                      <a:r>
                        <a:rPr lang="en-US" sz="1200" b="1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Likelihood Free Inference  &amp; </a:t>
                      </a:r>
                      <a:r>
                        <a:rPr kumimoji="0" lang="en-US" sz="1200" b="0" i="0" u="none" strike="noStrike" kern="0" cap="none" spc="-1" normalizeH="0" baseline="0" noProof="0" dirty="0" err="1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ProbabilisticProgramming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(G.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Louppe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L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 Heinrich)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Further Lectures &amp; Discussion  time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err="1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RooFitUnfold</a:t>
                      </a:r>
                      <a:r>
                        <a:rPr lang="en-US" sz="1200" b="0" strike="noStrike" spc="-1" dirty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Tutorial </a:t>
                      </a:r>
                      <a:endParaRPr lang="en-US" sz="1800" b="0" strike="noStrike" spc="-1" dirty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L.Brenner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C.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Burgard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P.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Verschuuren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53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18:30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Welcome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Reception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School Dinner </a:t>
                      </a:r>
                      <a:r>
                        <a:rPr lang="en-US" sz="1200" b="0" strike="noStrike" spc="-1" dirty="0" smtClean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19:00-22:00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5817373"/>
            <a:ext cx="1296144" cy="9095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0584" y="5841531"/>
            <a:ext cx="899837" cy="8998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866928"/>
            <a:ext cx="874440" cy="8744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956376" y="118373"/>
            <a:ext cx="115212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Status </a:t>
            </a:r>
          </a:p>
          <a:p>
            <a:r>
              <a:rPr lang="en-US" dirty="0" smtClean="0"/>
              <a:t>9 Aug 19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Table 1"/>
          <p:cNvGraphicFramePr/>
          <p:nvPr>
            <p:extLst>
              <p:ext uri="{D42A27DB-BD31-4B8C-83A1-F6EECF244321}">
                <p14:modId xmlns:p14="http://schemas.microsoft.com/office/powerpoint/2010/main" val="4090312371"/>
              </p:ext>
            </p:extLst>
          </p:nvPr>
        </p:nvGraphicFramePr>
        <p:xfrm>
          <a:off x="179512" y="188640"/>
          <a:ext cx="8784976" cy="5505064"/>
        </p:xfrm>
        <a:graphic>
          <a:graphicData uri="http://schemas.openxmlformats.org/drawingml/2006/table">
            <a:tbl>
              <a:tblPr/>
              <a:tblGrid>
                <a:gridCol w="576064"/>
                <a:gridCol w="1522856"/>
                <a:gridCol w="2005536"/>
                <a:gridCol w="1512168"/>
                <a:gridCol w="1584176"/>
                <a:gridCol w="1584176"/>
              </a:tblGrid>
              <a:tr h="576065">
                <a:tc gridSpan="6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1. Pan-European Advanced</a:t>
                      </a: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800" b="0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School on Statistics in High</a:t>
                      </a: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Energy Physics 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28 Oct  – 1 Nov 2019,  DESY Hamburg   -  PROGRAMME OVERVIEW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29602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Mon 28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Tue 29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Wed 30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Thu 31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Fri 1 Nov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08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9:00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Analysis  Toolkit Tutorial</a:t>
                      </a:r>
                      <a:endParaRPr lang="en-US" sz="1800" b="0" strike="noStrike" spc="-1" dirty="0" smtClean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O. Schulz)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err="1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Variational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200" b="0" strike="noStrike" spc="-1" dirty="0" err="1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Autoencoder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200" b="0" strike="noStrike" spc="-1" dirty="0" smtClean="0">
                        <a:solidFill>
                          <a:srgbClr val="3333FF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Lecture </a:t>
                      </a: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&amp; Tutorial</a:t>
                      </a:r>
                      <a:r>
                        <a:rPr lang="en-US" sz="1200" b="0" strike="noStrike" spc="-1" baseline="0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Kasieczka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Approximate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Bayesian Computing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i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Non-Parametric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3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645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BAT tutorial</a:t>
                      </a:r>
                      <a:endParaRPr lang="en-US" sz="1800" b="0" strike="noStrike" spc="-1" dirty="0" smtClean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O. Schulz)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VAE Tutorial</a:t>
                      </a:r>
                      <a:endParaRPr lang="en-US" sz="1800" b="0" strike="noStrike" spc="-1" dirty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Kasieczka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Gaussian Processes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(M.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Kuusela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Non-Parametric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Registration </a:t>
                      </a:r>
                      <a:r>
                        <a:rPr lang="en-US" sz="1200" b="1" strike="noStrike" spc="-1" dirty="0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BFBFB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BFBFB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(A. Caldwell)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Likelihood 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Free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Inference  </a:t>
                      </a:r>
                      <a:r>
                        <a:rPr lang="en-US" sz="1200" b="0" strike="noStrike" spc="-1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&amp; Probabilistic Programming</a:t>
                      </a:r>
                      <a:r>
                        <a:rPr lang="en-US" sz="1200" b="0" strike="noStrike" spc="-1" baseline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G.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Louppe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L. Heinrich)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Further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Lectures &amp; Discussion  time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Unfolding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(M.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Kuusela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15:30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</a:t>
                      </a:r>
                      <a:r>
                        <a:rPr lang="en-US" sz="1200" b="0" strike="noStrike" spc="-1" dirty="0" smtClean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break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</a:t>
                      </a:r>
                      <a:r>
                        <a:rPr lang="en-US" sz="1200" b="0" strike="noStrike" spc="-1" dirty="0" smtClean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break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Inference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(A. Caldwell)</a:t>
                      </a:r>
                      <a:r>
                        <a:rPr lang="en-US" sz="1200" b="1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Likelihood Free Inference  &amp; </a:t>
                      </a:r>
                      <a:r>
                        <a:rPr kumimoji="0" lang="en-US" sz="1200" b="0" i="0" u="none" strike="noStrike" kern="0" cap="none" spc="-1" normalizeH="0" baseline="0" noProof="0" dirty="0" err="1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ProbabilisticProgramming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(G.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Louppe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L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 Heinrich)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Further Lectures &amp; Discussion  time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err="1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RooFitUnfold</a:t>
                      </a:r>
                      <a:r>
                        <a:rPr lang="en-US" sz="1200" b="0" strike="noStrike" spc="-1" dirty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Tutorial </a:t>
                      </a:r>
                      <a:endParaRPr lang="en-US" sz="1800" b="0" strike="noStrike" spc="-1" dirty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L.Brenner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C.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Burgard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P.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Verschuuren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53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18:30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Welcome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Reception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School Dinner </a:t>
                      </a:r>
                      <a:r>
                        <a:rPr lang="en-US" sz="1200" b="0" strike="noStrike" spc="-1" dirty="0" smtClean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19:00-22:00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5817373"/>
            <a:ext cx="1296144" cy="9095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0584" y="5841531"/>
            <a:ext cx="899837" cy="8998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866928"/>
            <a:ext cx="874440" cy="8744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956376" y="118373"/>
            <a:ext cx="115212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Status </a:t>
            </a:r>
          </a:p>
          <a:p>
            <a:r>
              <a:rPr lang="en-US" dirty="0" smtClean="0"/>
              <a:t>9 Aug 19</a:t>
            </a:r>
            <a:endParaRPr lang="de-DE" dirty="0"/>
          </a:p>
        </p:txBody>
      </p:sp>
      <p:sp>
        <p:nvSpPr>
          <p:cNvPr id="6" name="TextBox 5"/>
          <p:cNvSpPr txBox="1"/>
          <p:nvPr/>
        </p:nvSpPr>
        <p:spPr>
          <a:xfrm>
            <a:off x="5796136" y="1124744"/>
            <a:ext cx="3240360" cy="526297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 Narrow" panose="020B0606020202030204" pitchFamily="34" charset="0"/>
              </a:rPr>
              <a:t>Further lectures/options for ML part: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Arial Narrow" panose="020B0606020202030204" pitchFamily="34" charset="0"/>
              </a:rPr>
              <a:t>Bayesian Inference as a support to corporate decision making </a:t>
            </a:r>
          </a:p>
          <a:p>
            <a:r>
              <a:rPr lang="en-US" sz="1600" b="1" dirty="0">
                <a:latin typeface="Arial Narrow" panose="020B0606020202030204" pitchFamily="34" charset="0"/>
              </a:rPr>
              <a:t> </a:t>
            </a:r>
            <a:r>
              <a:rPr lang="en-US" sz="1600" b="1" dirty="0" smtClean="0">
                <a:latin typeface="Arial Narrow" panose="020B0606020202030204" pitchFamily="34" charset="0"/>
              </a:rPr>
              <a:t>    (S. </a:t>
            </a:r>
            <a:r>
              <a:rPr lang="en-US" sz="1600" b="1" dirty="0" err="1" smtClean="0">
                <a:latin typeface="Arial Narrow" panose="020B0606020202030204" pitchFamily="34" charset="0"/>
              </a:rPr>
              <a:t>Priuli</a:t>
            </a:r>
            <a:r>
              <a:rPr lang="en-US" sz="1600" b="1" dirty="0" smtClean="0">
                <a:latin typeface="Arial Narrow" panose="020B0606020202030204" pitchFamily="34" charset="0"/>
              </a:rPr>
              <a:t> , S. </a:t>
            </a:r>
            <a:r>
              <a:rPr lang="en-US" sz="1600" b="1" dirty="0" err="1" smtClean="0">
                <a:latin typeface="Arial Narrow" panose="020B0606020202030204" pitchFamily="34" charset="0"/>
              </a:rPr>
              <a:t>Borroni</a:t>
            </a:r>
            <a:r>
              <a:rPr lang="en-US" sz="1600" b="1" dirty="0" smtClean="0">
                <a:latin typeface="Arial Narrow" panose="020B0606020202030204" pitchFamily="34" charset="0"/>
              </a:rPr>
              <a:t>) </a:t>
            </a: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 booked </a:t>
            </a:r>
          </a:p>
          <a:p>
            <a:r>
              <a:rPr lang="en-US" sz="1600" b="1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     (max. 1 h)</a:t>
            </a:r>
          </a:p>
          <a:p>
            <a:endParaRPr lang="en-US" sz="1600" b="1" dirty="0" smtClean="0"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FastSimGAN lecture </a:t>
            </a:r>
            <a:endParaRPr lang="en-US" sz="1600" b="1" dirty="0" smtClean="0">
              <a:solidFill>
                <a:prstClr val="black"/>
              </a:solidFill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 lvl="0"/>
            <a:r>
              <a:rPr lang="en-US" sz="1600" b="1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1600" b="1" dirty="0" smtClean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      (M</a:t>
            </a:r>
            <a:r>
              <a:rPr lang="en-US" sz="1600" b="1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. </a:t>
            </a:r>
            <a:r>
              <a:rPr lang="en-US" sz="1600" b="1" dirty="0" err="1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Faucci</a:t>
            </a:r>
            <a:r>
              <a:rPr lang="en-US" sz="1600" b="1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, R. di </a:t>
            </a:r>
            <a:r>
              <a:rPr lang="en-US" sz="1600" b="1" dirty="0" err="1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Sipio</a:t>
            </a:r>
            <a:r>
              <a:rPr lang="en-US" sz="1600" b="1" dirty="0">
                <a:solidFill>
                  <a:prstClr val="black"/>
                </a:solidFill>
                <a:latin typeface="Arial Narrow" panose="020B0606020202030204" pitchFamily="34" charset="0"/>
                <a:sym typeface="Wingdings" panose="05000000000000000000" pitchFamily="2" charset="2"/>
              </a:rPr>
              <a:t>)</a:t>
            </a:r>
          </a:p>
          <a:p>
            <a:endParaRPr lang="en-US" sz="1600" b="1" dirty="0" smtClean="0"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(V/)</a:t>
            </a:r>
            <a:r>
              <a:rPr lang="en-US" sz="1600" b="1" dirty="0" err="1" smtClean="0">
                <a:latin typeface="Arial Narrow" panose="020B0606020202030204" pitchFamily="34" charset="0"/>
                <a:sym typeface="Wingdings" panose="05000000000000000000" pitchFamily="2" charset="2"/>
              </a:rPr>
              <a:t>autoencoder</a:t>
            </a: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  tutorial with </a:t>
            </a:r>
            <a:r>
              <a:rPr lang="en-US" sz="1600" b="1" dirty="0">
                <a:latin typeface="Arial Narrow" panose="020B0606020202030204" pitchFamily="34" charset="0"/>
                <a:sym typeface="Wingdings" panose="05000000000000000000" pitchFamily="2" charset="2"/>
              </a:rPr>
              <a:t>G</a:t>
            </a: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oogle </a:t>
            </a:r>
            <a:r>
              <a:rPr lang="en-US" sz="1600" b="1" dirty="0" err="1" smtClean="0">
                <a:latin typeface="Arial Narrow" panose="020B0606020202030204" pitchFamily="34" charset="0"/>
                <a:sym typeface="Wingdings" panose="05000000000000000000" pitchFamily="2" charset="2"/>
              </a:rPr>
              <a:t>Colab</a:t>
            </a: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1600" b="1" dirty="0">
                <a:latin typeface="Arial Narrow" panose="020B0606020202030204" pitchFamily="34" charset="0"/>
                <a:sym typeface="Wingdings" panose="05000000000000000000" pitchFamily="2" charset="2"/>
              </a:rPr>
              <a:t>(</a:t>
            </a: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M. </a:t>
            </a:r>
            <a:r>
              <a:rPr lang="en-US" sz="1600" b="1" dirty="0" err="1" smtClean="0">
                <a:latin typeface="Arial Narrow" panose="020B0606020202030204" pitchFamily="34" charset="0"/>
                <a:sym typeface="Wingdings" panose="05000000000000000000" pitchFamily="2" charset="2"/>
              </a:rPr>
              <a:t>Pierini</a:t>
            </a: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1600" b="1" dirty="0" err="1" smtClean="0">
                <a:latin typeface="Arial Narrow" panose="020B0606020202030204" pitchFamily="34" charset="0"/>
                <a:sym typeface="Wingdings" panose="05000000000000000000" pitchFamily="2" charset="2"/>
              </a:rPr>
              <a:t>T.Nguyen</a:t>
            </a: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 smtClean="0"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VAE or something else from S. Caron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 smtClean="0"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Something  from ESRs, </a:t>
            </a:r>
            <a:r>
              <a:rPr lang="en-US" sz="1600" b="1" dirty="0" err="1" smtClean="0">
                <a:latin typeface="Arial Narrow" panose="020B0606020202030204" pitchFamily="34" charset="0"/>
                <a:sym typeface="Wingdings" panose="05000000000000000000" pitchFamily="2" charset="2"/>
              </a:rPr>
              <a:t>e.g</a:t>
            </a: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US" sz="1600" b="1" dirty="0" err="1" smtClean="0">
                <a:latin typeface="Arial Narrow" panose="020B0606020202030204" pitchFamily="34" charset="0"/>
                <a:sym typeface="Wingdings" panose="05000000000000000000" pitchFamily="2" charset="2"/>
              </a:rPr>
              <a:t>Sitong</a:t>
            </a: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 on Graphs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 smtClean="0"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>
                <a:latin typeface="Arial Narrow" panose="020B0606020202030204" pitchFamily="34" charset="0"/>
                <a:sym typeface="Wingdings" panose="05000000000000000000" pitchFamily="2" charset="2"/>
              </a:rPr>
              <a:t>.. Your suggestions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600" b="1" dirty="0">
              <a:latin typeface="Arial Narrow" panose="020B0606020202030204" pitchFamily="34" charset="0"/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5616116" y="3471098"/>
            <a:ext cx="180020" cy="1758102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985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504</Words>
  <Application>Microsoft Office PowerPoint</Application>
  <PresentationFormat>On-screen Show (4:3)</PresentationFormat>
  <Paragraphs>148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PHYSTAT-n 19</dc:title>
  <dc:creator>Behnke, Olaf</dc:creator>
  <cp:lastModifiedBy>Behnke, Olaf</cp:lastModifiedBy>
  <cp:revision>317</cp:revision>
  <cp:lastPrinted>2019-08-05T18:02:01Z</cp:lastPrinted>
  <dcterms:created xsi:type="dcterms:W3CDTF">2014-11-04T10:02:44Z</dcterms:created>
  <dcterms:modified xsi:type="dcterms:W3CDTF">2019-08-09T13:20:50Z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DESY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</vt:i4>
  </property>
</Properties>
</file>