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4DF"/>
    <a:srgbClr val="2929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312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782600" y="5684240"/>
            <a:ext cx="6260427" cy="538485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3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96111" cy="597959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</a:p>
        </p:txBody>
      </p:sp>
      <p:sp>
        <p:nvSpPr>
          <p:cNvPr id="39" name="PlaceHolder 3"/>
          <p:cNvSpPr>
            <a:spLocks noGrp="1"/>
          </p:cNvSpPr>
          <p:nvPr>
            <p:ph type="dt"/>
          </p:nvPr>
        </p:nvSpPr>
        <p:spPr>
          <a:xfrm>
            <a:off x="4429516" y="0"/>
            <a:ext cx="3396111" cy="597959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0" y="11368882"/>
            <a:ext cx="3396111" cy="597959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4429516" y="11368882"/>
            <a:ext cx="3396111" cy="597959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5E5CEC0-51F3-4885-AC20-8892B12AF15C}" type="slidenum"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7550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body"/>
          </p:nvPr>
        </p:nvSpPr>
        <p:spPr>
          <a:xfrm>
            <a:off x="709930" y="4861441"/>
            <a:ext cx="5679067" cy="4605173"/>
          </a:xfrm>
          <a:prstGeom prst="rect">
            <a:avLst/>
          </a:prstGeom>
        </p:spPr>
        <p:txBody>
          <a:bodyPr/>
          <a:lstStyle/>
          <a:p>
            <a:endParaRPr lang="en-US" sz="22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TextShape 2"/>
          <p:cNvSpPr txBox="1"/>
          <p:nvPr/>
        </p:nvSpPr>
        <p:spPr>
          <a:xfrm>
            <a:off x="4021446" y="9721270"/>
            <a:ext cx="3075991" cy="511328"/>
          </a:xfrm>
          <a:prstGeom prst="rect">
            <a:avLst/>
          </a:prstGeom>
          <a:noFill/>
          <a:ln>
            <a:noFill/>
          </a:ln>
        </p:spPr>
        <p:txBody>
          <a:bodyPr lIns="99048" tIns="49524" rIns="99048" bIns="49524" anchor="b"/>
          <a:lstStyle/>
          <a:p>
            <a:pPr algn="r">
              <a:lnSpc>
                <a:spcPct val="100000"/>
              </a:lnSpc>
            </a:pPr>
            <a:fld id="{9D61C8E9-0C1B-4C80-9B58-5D5901B1DA67}" type="slidenum">
              <a:rPr lang="en-US" sz="1300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</a:rPr>
              <a:t>1</a:t>
            </a:fld>
            <a:endParaRPr lang="en-US" sz="13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6" name="Picture 35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LevelClick to edit Master text styles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56000" lvl="7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888000" lvl="8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level</a:t>
            </a:r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level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4320000" lvl="0" indent="-21600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level</a:t>
            </a:r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827760" y="6400800"/>
            <a:ext cx="213336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BCDFD1AF-CCFC-4D1D-850B-B70D7A2D3C23}" type="slidenum">
              <a:rPr lang="en-US" sz="16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en-US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" name="Table 1"/>
          <p:cNvGraphicFramePr/>
          <p:nvPr>
            <p:extLst>
              <p:ext uri="{D42A27DB-BD31-4B8C-83A1-F6EECF244321}">
                <p14:modId xmlns:p14="http://schemas.microsoft.com/office/powerpoint/2010/main" val="651242181"/>
              </p:ext>
            </p:extLst>
          </p:nvPr>
        </p:nvGraphicFramePr>
        <p:xfrm>
          <a:off x="179512" y="188640"/>
          <a:ext cx="8784976" cy="5482104"/>
        </p:xfrm>
        <a:graphic>
          <a:graphicData uri="http://schemas.openxmlformats.org/drawingml/2006/table">
            <a:tbl>
              <a:tblPr/>
              <a:tblGrid>
                <a:gridCol w="576064"/>
                <a:gridCol w="1522856"/>
                <a:gridCol w="2005536"/>
                <a:gridCol w="1512168"/>
                <a:gridCol w="1584176"/>
                <a:gridCol w="1584176"/>
              </a:tblGrid>
              <a:tr h="576065">
                <a:tc gridSpan="6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1. Pan-European Advanced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800" b="0" strike="noStrike" spc="-1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on Statistics in High</a:t>
                      </a: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Energy Physics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800" b="0" strike="noStrike" spc="-1" baseline="0" dirty="0" smtClean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28 Oct  – 1 Nov 2019,  DESY Hamburg   -  PROGRAMME OVERVIEW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729FCF"/>
                    </a:solidFill>
                  </a:tcPr>
                </a:tc>
              </a:tr>
              <a:tr h="296024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Mon 28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Tue 29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Wed 30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Thu 31 Oct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Fri 1 Nov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508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9:00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Analysis  Toolkit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Variational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err="1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Autoencoder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200" b="0" strike="noStrike" spc="-1" dirty="0" smtClean="0">
                        <a:solidFill>
                          <a:srgbClr val="3333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Lecture </a:t>
                      </a: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&amp; Tutorial</a:t>
                      </a:r>
                      <a:r>
                        <a:rPr lang="en-US" sz="1200" b="0" strike="noStrike" spc="-1" baseline="0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Decision making under uncertainties</a:t>
                      </a:r>
                      <a:endParaRPr kumimoji="0" lang="en-US" sz="1800" b="0" i="0" u="none" strike="noStrike" kern="0" cap="none" spc="-1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(F.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Priuli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kumimoji="0" lang="en-US" sz="1800" b="0" i="0" u="none" strike="noStrike" kern="0" cap="none" spc="-1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273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10:30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6645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11:00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BAT tutorial</a:t>
                      </a:r>
                      <a:endParaRPr lang="en-US" sz="1800" b="0" strike="noStrike" spc="-1" dirty="0" smtClean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O. Schulz)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VAE Tutorial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Kasieczka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Gaussian Processes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Non-Parametric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12:30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Registration </a:t>
                      </a:r>
                      <a:r>
                        <a:rPr lang="en-US" sz="1200" b="1" strike="noStrike" spc="-1" dirty="0">
                          <a:solidFill>
                            <a:srgbClr val="FFC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BFBFB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Lunch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14:00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</a:t>
                      </a: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Free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Inference  </a:t>
                      </a:r>
                      <a:r>
                        <a:rPr lang="en-US" sz="1200" b="0" strike="noStrike" spc="-1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&amp; Probabilistic Programming</a:t>
                      </a:r>
                      <a:r>
                        <a:rPr lang="en-US" sz="1200" b="0" strike="noStrike" spc="-1" baseline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GANs: exemplary  use cases in ATLAS 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Faucci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Giannelli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Unfolding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(M.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Kuusela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15:30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break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Coffee </a:t>
                      </a:r>
                      <a:r>
                        <a:rPr lang="en-US" sz="1200" b="0" strike="noStrike" spc="-1" dirty="0" smtClean="0">
                          <a:solidFill>
                            <a:srgbClr val="A6A6A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break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  <a:tr h="720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16:00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Bayesian Inference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(A. Caldwell)</a:t>
                      </a:r>
                      <a:r>
                        <a:rPr lang="en-US" sz="1200" b="1" strike="noStrike" spc="-1" dirty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Likelihood Free Inference  &amp; </a:t>
                      </a:r>
                      <a:r>
                        <a:rPr kumimoji="0" lang="en-US" sz="1200" b="0" i="0" u="none" strike="noStrike" kern="0" cap="none" spc="-1" normalizeH="0" baseline="0" noProof="0" dirty="0" err="1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ProbabilisticProgramming</a:t>
                      </a:r>
                      <a:r>
                        <a:rPr kumimoji="0" lang="en-US" sz="1200" b="0" i="0" u="none" strike="noStrike" kern="0" cap="none" spc="-1" normalizeH="0" baseline="0" noProof="0" dirty="0" smtClean="0">
                          <a:ln>
                            <a:noFill/>
                          </a:ln>
                          <a:solidFill>
                            <a:srgbClr val="3333FF"/>
                          </a:solidFill>
                          <a:effectLst/>
                          <a:uLnTx/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(G. </a:t>
                      </a:r>
                      <a:r>
                        <a:rPr lang="en-US" sz="12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Louppe</a:t>
                      </a: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L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. Heinrich)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Approximate</a:t>
                      </a:r>
                      <a:r>
                        <a:rPr lang="en-US" sz="1200" b="0" strike="noStrike" spc="-1" baseline="0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Bayesian Computing</a:t>
                      </a:r>
                      <a:r>
                        <a:rPr lang="en-US" sz="1200" b="0" strike="noStrike" spc="-1" dirty="0" smtClean="0">
                          <a:solidFill>
                            <a:srgbClr val="3333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iri"/>
                        </a:rPr>
                        <a:t> </a:t>
                      </a:r>
                      <a:endParaRPr lang="en-US" sz="1800" b="0" strike="noStrike" spc="-1" dirty="0" smtClean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(C. Shafer)</a:t>
                      </a:r>
                      <a:endParaRPr lang="en-US" sz="1200" b="0" strike="noStrike" spc="-1" baseline="0" dirty="0" smtClean="0">
                        <a:solidFill>
                          <a:srgbClr val="3333FF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err="1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RooFitUnfold</a:t>
                      </a:r>
                      <a:r>
                        <a:rPr lang="en-US" sz="1200" b="0" strike="noStrike" spc="-1" dirty="0">
                          <a:solidFill>
                            <a:srgbClr val="C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Tutorial </a:t>
                      </a:r>
                      <a:endParaRPr lang="en-US" sz="1800" b="0" strike="noStrike" spc="-1" dirty="0">
                        <a:solidFill>
                          <a:srgbClr val="C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(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L.Brenner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C.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Burgard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, P. </a:t>
                      </a:r>
                      <a:r>
                        <a:rPr lang="en-US" sz="12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Verschuuren</a:t>
                      </a: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)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</a:tr>
              <a:tr h="4532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18:30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Welcome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Reception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School Dinner </a:t>
                      </a: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200" b="0" strike="noStrike" spc="-1" dirty="0" smtClean="0">
                          <a:solidFill>
                            <a:srgbClr val="0099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19:00-22:00</a:t>
                      </a:r>
                      <a:endParaRPr lang="en-US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738" y="5866928"/>
            <a:ext cx="1246078" cy="8744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292" y="5866928"/>
            <a:ext cx="899837" cy="89983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866928"/>
            <a:ext cx="874440" cy="8744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855543"/>
            <a:ext cx="1381125" cy="88582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104876" y="5855544"/>
            <a:ext cx="2272342" cy="885824"/>
          </a:xfrm>
          <a:prstGeom prst="rect">
            <a:avLst/>
          </a:prstGeom>
          <a:solidFill>
            <a:srgbClr val="2D64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9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INSIGHTS project has received funding from  the European Union’s Horizon 2020 research and  innovation </a:t>
            </a:r>
            <a:r>
              <a:rPr lang="en-US" sz="900" b="1" dirty="0" err="1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sz="9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H2020-MSCA-ITN-2017, under grant  agreement  n. 765710.               </a:t>
            </a:r>
            <a:endParaRPr lang="de-DE" sz="900" b="1" dirty="0">
              <a:solidFill>
                <a:prstClr val="white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246</Words>
  <Application>Microsoft Office PowerPoint</Application>
  <PresentationFormat>On-screen Show (4:3)</PresentationFormat>
  <Paragraphs>66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PHYSTAT-n 19</dc:title>
  <dc:creator>Behnke, Olaf</dc:creator>
  <cp:lastModifiedBy>Behnke, Olaf</cp:lastModifiedBy>
  <cp:revision>321</cp:revision>
  <cp:lastPrinted>2019-08-28T14:25:23Z</cp:lastPrinted>
  <dcterms:created xsi:type="dcterms:W3CDTF">2014-11-04T10:02:44Z</dcterms:created>
  <dcterms:modified xsi:type="dcterms:W3CDTF">2019-09-18T18:57:43Z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DESY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</vt:i4>
  </property>
</Properties>
</file>