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66" r:id="rId6"/>
    <p:sldId id="260" r:id="rId7"/>
    <p:sldId id="261" r:id="rId8"/>
    <p:sldId id="267" r:id="rId9"/>
    <p:sldId id="264" r:id="rId10"/>
    <p:sldId id="265" r:id="rId11"/>
    <p:sldId id="270" r:id="rId12"/>
    <p:sldId id="262" r:id="rId13"/>
    <p:sldId id="271" r:id="rId14"/>
    <p:sldId id="263" r:id="rId15"/>
    <p:sldId id="269" r:id="rId16"/>
    <p:sldId id="272" r:id="rId17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82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20" y="1120778"/>
            <a:ext cx="8038578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08" y="2583180"/>
            <a:ext cx="8038578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8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47667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07" y="2024065"/>
            <a:ext cx="8099959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07" y="5913440"/>
            <a:ext cx="8099959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3288" y="2033592"/>
            <a:ext cx="2633320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17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780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5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55" y="1552576"/>
            <a:ext cx="10960051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07" y="5448300"/>
            <a:ext cx="10942801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2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78054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27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7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78054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07" y="2024065"/>
            <a:ext cx="10942799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6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07" y="828675"/>
            <a:ext cx="10942799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07" y="5913440"/>
            <a:ext cx="10942801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0788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08" y="1196978"/>
            <a:ext cx="5292034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4571" y="1196978"/>
            <a:ext cx="529203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07" y="5913440"/>
            <a:ext cx="529203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4569" y="5913440"/>
            <a:ext cx="529203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617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07" y="2024063"/>
            <a:ext cx="5292036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4573" y="2024063"/>
            <a:ext cx="529203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07" y="5086353"/>
            <a:ext cx="529203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4569" y="5086353"/>
            <a:ext cx="529203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03568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10" y="712232"/>
            <a:ext cx="10955498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08" y="2024065"/>
            <a:ext cx="10942799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375604" y="293577"/>
            <a:ext cx="514284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A5DEC3FA-4FB7-4309-A077-6BB31CA8E81A}" type="slidenum">
              <a:rPr lang="en-US" sz="1600">
                <a:solidFill>
                  <a:srgbClr val="000000"/>
                </a:solidFill>
              </a:rPr>
              <a:pPr algn="r" defTabSz="457200"/>
              <a:t>‹Nr.›</a:t>
            </a:fld>
            <a:endParaRPr lang="en-US" sz="1600">
              <a:solidFill>
                <a:srgbClr val="000000"/>
              </a:solidFill>
            </a:endParaRP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23809" y="339297"/>
            <a:ext cx="529203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274573" y="339297"/>
            <a:ext cx="529203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623807" y="381001"/>
            <a:ext cx="5292036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/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274573" y="381001"/>
            <a:ext cx="529203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/>
            <a:r>
              <a:rPr lang="en-US" sz="900">
                <a:solidFill>
                  <a:srgbClr val="000000"/>
                </a:solidFill>
              </a:rPr>
              <a:t>Frank </a:t>
            </a:r>
            <a:r>
              <a:rPr lang="en-US" sz="900" smtClean="0">
                <a:solidFill>
                  <a:srgbClr val="000000"/>
                </a:solidFill>
              </a:rPr>
              <a:t>Brinker</a:t>
            </a:r>
            <a:endParaRPr lang="en-US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Beam dynamics at the XFEL injector:</a:t>
            </a:r>
            <a:br>
              <a:rPr lang="en-GB" smtClean="0"/>
            </a:br>
            <a:r>
              <a:rPr lang="en-GB" smtClean="0"/>
              <a:t>Collection of observations and questions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F.Brinker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Dec.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74" y="2780928"/>
            <a:ext cx="3772307" cy="36690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33" y="2636912"/>
            <a:ext cx="3636997" cy="34191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5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00" y="2148763"/>
            <a:ext cx="5144574" cy="1723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3744416" cy="792088"/>
          </a:xfrm>
        </p:spPr>
        <p:txBody>
          <a:bodyPr/>
          <a:lstStyle/>
          <a:p>
            <a:r>
              <a:rPr lang="de-DE" err="1" smtClean="0"/>
              <a:t>Sensitivity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SASE on </a:t>
            </a:r>
            <a:r>
              <a:rPr lang="de-DE" err="1" smtClean="0"/>
              <a:t>injector</a:t>
            </a:r>
            <a:r>
              <a:rPr lang="de-DE" smtClean="0"/>
              <a:t> </a:t>
            </a:r>
            <a:r>
              <a:rPr lang="de-DE" err="1" smtClean="0"/>
              <a:t>orbit</a:t>
            </a:r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34566" y="1348946"/>
            <a:ext cx="7344816" cy="799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err="1" smtClean="0"/>
              <a:t>Another</a:t>
            </a:r>
            <a:r>
              <a:rPr lang="de-DE" sz="1400" smtClean="0"/>
              <a:t> </a:t>
            </a:r>
            <a:r>
              <a:rPr lang="de-DE" sz="1400" err="1" smtClean="0"/>
              <a:t>example</a:t>
            </a:r>
            <a:r>
              <a:rPr lang="de-DE" sz="1400" smtClean="0"/>
              <a:t> </a:t>
            </a:r>
            <a:r>
              <a:rPr lang="de-DE" sz="1400" err="1" smtClean="0"/>
              <a:t>from</a:t>
            </a:r>
            <a:r>
              <a:rPr lang="de-DE" sz="1400" smtClean="0"/>
              <a:t> 8.2.2019 : </a:t>
            </a:r>
          </a:p>
          <a:p>
            <a:pPr>
              <a:lnSpc>
                <a:spcPct val="112000"/>
              </a:lnSpc>
            </a:pPr>
            <a:r>
              <a:rPr lang="de-DE" sz="1400"/>
              <a:t> </a:t>
            </a:r>
            <a:r>
              <a:rPr lang="de-DE" sz="1400" smtClean="0"/>
              <a:t>     </a:t>
            </a:r>
            <a:r>
              <a:rPr lang="de-DE" sz="1400" smtClean="0"/>
              <a:t>SA1 </a:t>
            </a:r>
            <a:r>
              <a:rPr lang="de-DE" sz="1400" err="1" smtClean="0"/>
              <a:t>encrease</a:t>
            </a:r>
            <a:r>
              <a:rPr lang="de-DE" sz="1400" smtClean="0"/>
              <a:t> </a:t>
            </a:r>
            <a:r>
              <a:rPr lang="de-DE" sz="1400" err="1" smtClean="0"/>
              <a:t>from</a:t>
            </a:r>
            <a:r>
              <a:rPr lang="de-DE" sz="1400" smtClean="0"/>
              <a:t> 280uJ </a:t>
            </a:r>
            <a:r>
              <a:rPr lang="de-DE" sz="1400" err="1" smtClean="0"/>
              <a:t>to</a:t>
            </a:r>
            <a:r>
              <a:rPr lang="de-DE" sz="1400" smtClean="0"/>
              <a:t> 500 </a:t>
            </a:r>
            <a:r>
              <a:rPr lang="de-DE" sz="1400" err="1" smtClean="0"/>
              <a:t>uJ</a:t>
            </a:r>
            <a:r>
              <a:rPr lang="de-DE" sz="1400" smtClean="0"/>
              <a:t> </a:t>
            </a:r>
            <a:r>
              <a:rPr lang="de-DE" sz="1400" err="1" smtClean="0"/>
              <a:t>while</a:t>
            </a:r>
            <a:r>
              <a:rPr lang="de-DE" sz="1400" smtClean="0"/>
              <a:t> </a:t>
            </a:r>
            <a:r>
              <a:rPr lang="de-DE" sz="1400" err="1" smtClean="0"/>
              <a:t>changing</a:t>
            </a:r>
            <a:r>
              <a:rPr lang="de-DE" sz="1400" smtClean="0"/>
              <a:t> CKX.24 </a:t>
            </a:r>
            <a:r>
              <a:rPr lang="de-DE" sz="1400" err="1" smtClean="0"/>
              <a:t>from</a:t>
            </a:r>
            <a:r>
              <a:rPr lang="de-DE" sz="1400" smtClean="0"/>
              <a:t> 2.7A </a:t>
            </a:r>
            <a:r>
              <a:rPr lang="de-DE" sz="1400" err="1" smtClean="0"/>
              <a:t>to</a:t>
            </a:r>
            <a:r>
              <a:rPr lang="de-DE" sz="1400" smtClean="0"/>
              <a:t> 2.0 A </a:t>
            </a:r>
            <a:endParaRPr lang="en-US" sz="1400" smtClean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9" y="2132856"/>
            <a:ext cx="6217564" cy="2915347"/>
          </a:xfrm>
          <a:prstGeom prst="rect">
            <a:avLst/>
          </a:prstGeom>
        </p:spPr>
      </p:pic>
      <p:pic>
        <p:nvPicPr>
          <p:cNvPr id="18" name="Grafik 17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4" y="4221088"/>
            <a:ext cx="3776856" cy="214538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38621" y="2852936"/>
            <a:ext cx="3240359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200" i="1" smtClean="0"/>
              <a:t>( </a:t>
            </a:r>
            <a:r>
              <a:rPr lang="de-DE" sz="1200" i="1" err="1" smtClean="0"/>
              <a:t>factor</a:t>
            </a:r>
            <a:r>
              <a:rPr lang="de-DE" sz="1200" i="1" smtClean="0"/>
              <a:t> 2 </a:t>
            </a:r>
            <a:r>
              <a:rPr lang="de-DE" sz="1200" i="1" err="1" smtClean="0"/>
              <a:t>since</a:t>
            </a:r>
            <a:r>
              <a:rPr lang="de-DE" sz="1200" i="1" smtClean="0"/>
              <a:t> </a:t>
            </a:r>
            <a:r>
              <a:rPr lang="de-DE" sz="1200" i="1" err="1" smtClean="0"/>
              <a:t>one</a:t>
            </a:r>
            <a:r>
              <a:rPr lang="de-DE" sz="1200" i="1" smtClean="0"/>
              <a:t> out </a:t>
            </a:r>
            <a:r>
              <a:rPr lang="de-DE" sz="1200" i="1" err="1" smtClean="0"/>
              <a:t>of</a:t>
            </a:r>
            <a:r>
              <a:rPr lang="de-DE" sz="1200" i="1" smtClean="0"/>
              <a:t> 2 </a:t>
            </a:r>
            <a:r>
              <a:rPr lang="de-DE" sz="1200" i="1" err="1" smtClean="0"/>
              <a:t>bunches</a:t>
            </a:r>
            <a:r>
              <a:rPr lang="de-DE" sz="1200" i="1" smtClean="0"/>
              <a:t> </a:t>
            </a:r>
            <a:r>
              <a:rPr lang="de-DE" sz="1200" i="1" err="1" smtClean="0"/>
              <a:t>is</a:t>
            </a:r>
            <a:r>
              <a:rPr lang="de-DE" sz="1200" i="1" smtClean="0"/>
              <a:t> </a:t>
            </a:r>
            <a:r>
              <a:rPr lang="de-DE" sz="1200" i="1" err="1" smtClean="0"/>
              <a:t>lasing</a:t>
            </a:r>
            <a:r>
              <a:rPr lang="de-DE" sz="1200" i="1" smtClean="0"/>
              <a:t> )</a:t>
            </a:r>
            <a:endParaRPr lang="en-US" sz="1200" i="1" err="1" smtClean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9" y="3631719"/>
            <a:ext cx="4111735" cy="3098078"/>
          </a:xfrm>
          <a:prstGeom prst="rect">
            <a:avLst/>
          </a:prstGeom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57744"/>
              </p:ext>
            </p:extLst>
          </p:nvPr>
        </p:nvGraphicFramePr>
        <p:xfrm>
          <a:off x="587941" y="4061791"/>
          <a:ext cx="2880318" cy="262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6"/>
                <a:gridCol w="960106"/>
                <a:gridCol w="960106"/>
              </a:tblGrid>
              <a:tr h="280738">
                <a:tc>
                  <a:txBody>
                    <a:bodyPr/>
                    <a:lstStyle/>
                    <a:p>
                      <a:r>
                        <a:rPr lang="de-DE" sz="1400" smtClean="0"/>
                        <a:t>CKX.24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2.0 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2.7 A</a:t>
                      </a:r>
                      <a:endParaRPr lang="en-US" sz="1400"/>
                    </a:p>
                  </a:txBody>
                  <a:tcPr/>
                </a:tc>
              </a:tr>
              <a:tr h="387458">
                <a:tc>
                  <a:txBody>
                    <a:bodyPr/>
                    <a:lstStyle/>
                    <a:p>
                      <a:r>
                        <a:rPr lang="de-DE" sz="1400" smtClean="0"/>
                        <a:t>BPM.25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-0.14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0.21 mm</a:t>
                      </a:r>
                      <a:endParaRPr lang="en-US" sz="1400"/>
                    </a:p>
                  </a:txBody>
                  <a:tcPr/>
                </a:tc>
              </a:tr>
              <a:tr h="387458">
                <a:tc>
                  <a:txBody>
                    <a:bodyPr/>
                    <a:lstStyle/>
                    <a:p>
                      <a:r>
                        <a:rPr lang="de-DE" sz="1400" smtClean="0"/>
                        <a:t>BPM.38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0.40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-0.15 mm</a:t>
                      </a:r>
                      <a:endParaRPr lang="en-US" sz="1400"/>
                    </a:p>
                  </a:txBody>
                  <a:tcPr/>
                </a:tc>
              </a:tr>
              <a:tr h="387458">
                <a:tc>
                  <a:txBody>
                    <a:bodyPr/>
                    <a:lstStyle/>
                    <a:p>
                      <a:r>
                        <a:rPr lang="de-DE" sz="1400" smtClean="0"/>
                        <a:t>BPM.48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-0.34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0.12 mm</a:t>
                      </a:r>
                      <a:endParaRPr lang="en-US" sz="1400"/>
                    </a:p>
                  </a:txBody>
                  <a:tcPr/>
                </a:tc>
              </a:tr>
              <a:tr h="387458">
                <a:tc>
                  <a:txBody>
                    <a:bodyPr/>
                    <a:lstStyle/>
                    <a:p>
                      <a:r>
                        <a:rPr lang="de-DE" sz="1400" smtClean="0"/>
                        <a:t>BPM.52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-0.70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-0.48 mm</a:t>
                      </a:r>
                      <a:endParaRPr lang="en-US" sz="1400"/>
                    </a:p>
                  </a:txBody>
                  <a:tcPr/>
                </a:tc>
              </a:tr>
              <a:tr h="387458">
                <a:tc>
                  <a:txBody>
                    <a:bodyPr/>
                    <a:lstStyle/>
                    <a:p>
                      <a:r>
                        <a:rPr lang="de-DE" sz="1400" smtClean="0"/>
                        <a:t>BPM.59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-0.12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-0.29 mm</a:t>
                      </a:r>
                      <a:endParaRPr lang="en-US" sz="1400"/>
                    </a:p>
                  </a:txBody>
                  <a:tcPr/>
                </a:tc>
              </a:tr>
              <a:tr h="387458">
                <a:tc>
                  <a:txBody>
                    <a:bodyPr/>
                    <a:lstStyle/>
                    <a:p>
                      <a:r>
                        <a:rPr lang="de-DE" sz="1400" smtClean="0"/>
                        <a:t>SA1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490 </a:t>
                      </a:r>
                      <a:r>
                        <a:rPr lang="de-DE" sz="1400" err="1" smtClean="0"/>
                        <a:t>uJ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280 </a:t>
                      </a:r>
                      <a:r>
                        <a:rPr lang="de-DE" sz="1400" err="1" smtClean="0"/>
                        <a:t>uJ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482578" y="582034"/>
            <a:ext cx="4547538" cy="152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err="1" smtClean="0"/>
              <a:t>Is</a:t>
            </a:r>
            <a:r>
              <a:rPr lang="de-DE" sz="1400" smtClean="0"/>
              <a:t> </a:t>
            </a:r>
            <a:r>
              <a:rPr lang="de-DE" sz="1400" err="1" smtClean="0"/>
              <a:t>this</a:t>
            </a:r>
            <a:r>
              <a:rPr lang="de-DE" sz="1400" smtClean="0"/>
              <a:t> </a:t>
            </a:r>
            <a:r>
              <a:rPr lang="de-DE" sz="1400" err="1" smtClean="0"/>
              <a:t>part</a:t>
            </a:r>
            <a:r>
              <a:rPr lang="de-DE" sz="1400"/>
              <a:t> </a:t>
            </a:r>
            <a:r>
              <a:rPr lang="de-DE" sz="1400" err="1" smtClean="0"/>
              <a:t>of</a:t>
            </a:r>
            <a:r>
              <a:rPr lang="de-DE" sz="1400" smtClean="0"/>
              <a:t>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explanation</a:t>
            </a:r>
            <a:r>
              <a:rPr lang="de-DE" sz="1400" smtClean="0"/>
              <a:t>?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err="1" smtClean="0"/>
              <a:t>Compensating</a:t>
            </a:r>
            <a:r>
              <a:rPr lang="de-DE" sz="1400" smtClean="0"/>
              <a:t> a beam </a:t>
            </a:r>
            <a:r>
              <a:rPr lang="de-DE" sz="1400" err="1" smtClean="0"/>
              <a:t>offset</a:t>
            </a:r>
            <a:r>
              <a:rPr lang="de-DE" sz="1400" smtClean="0"/>
              <a:t> in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gun</a:t>
            </a:r>
            <a:r>
              <a:rPr lang="de-DE" sz="1400" smtClean="0"/>
              <a:t> </a:t>
            </a:r>
            <a:r>
              <a:rPr lang="de-DE" sz="1400" err="1" smtClean="0"/>
              <a:t>with</a:t>
            </a:r>
            <a:r>
              <a:rPr lang="de-DE" sz="1400" smtClean="0"/>
              <a:t> an </a:t>
            </a:r>
            <a:r>
              <a:rPr lang="de-DE" sz="1400" err="1" smtClean="0"/>
              <a:t>offset</a:t>
            </a:r>
            <a:r>
              <a:rPr lang="de-DE" sz="1400" smtClean="0"/>
              <a:t> in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following</a:t>
            </a:r>
            <a:r>
              <a:rPr lang="de-DE" sz="1400" smtClean="0"/>
              <a:t> </a:t>
            </a:r>
            <a:r>
              <a:rPr lang="de-DE" sz="1400" err="1" smtClean="0"/>
              <a:t>cavities</a:t>
            </a:r>
            <a:r>
              <a:rPr lang="de-DE" sz="1400" smtClean="0"/>
              <a:t>.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err="1" smtClean="0"/>
              <a:t>Cons</a:t>
            </a:r>
            <a:r>
              <a:rPr lang="de-DE" sz="1400" smtClean="0"/>
              <a:t>: </a:t>
            </a:r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err="1" smtClean="0"/>
              <a:t>only</a:t>
            </a:r>
            <a:r>
              <a:rPr lang="de-DE" sz="1400" smtClean="0"/>
              <a:t> </a:t>
            </a:r>
            <a:r>
              <a:rPr lang="de-DE" sz="1400" err="1" smtClean="0"/>
              <a:t>small</a:t>
            </a:r>
            <a:r>
              <a:rPr lang="de-DE" sz="1400" smtClean="0"/>
              <a:t> </a:t>
            </a:r>
            <a:r>
              <a:rPr lang="de-DE" sz="1400" err="1" smtClean="0"/>
              <a:t>effect</a:t>
            </a:r>
            <a:r>
              <a:rPr lang="de-DE" sz="1400" smtClean="0"/>
              <a:t> on slice </a:t>
            </a:r>
            <a:r>
              <a:rPr lang="de-DE" sz="1400" err="1" smtClean="0"/>
              <a:t>emittance</a:t>
            </a:r>
            <a:endParaRPr lang="de-DE" sz="1400" smtClean="0"/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smtClean="0"/>
              <a:t>Offsets </a:t>
            </a:r>
            <a:r>
              <a:rPr lang="de-DE" sz="1400" err="1" smtClean="0"/>
              <a:t>needed</a:t>
            </a:r>
            <a:r>
              <a:rPr lang="de-DE" sz="1400" smtClean="0"/>
              <a:t> </a:t>
            </a:r>
            <a:r>
              <a:rPr lang="de-DE" sz="1400" err="1" smtClean="0"/>
              <a:t>much</a:t>
            </a:r>
            <a:r>
              <a:rPr lang="de-DE" sz="1400" smtClean="0"/>
              <a:t> larger </a:t>
            </a:r>
            <a:r>
              <a:rPr lang="de-DE" sz="1400" err="1" smtClean="0"/>
              <a:t>than</a:t>
            </a:r>
            <a:r>
              <a:rPr lang="de-DE" sz="1400" smtClean="0"/>
              <a:t> </a:t>
            </a:r>
            <a:r>
              <a:rPr lang="de-DE" sz="1400" err="1" smtClean="0"/>
              <a:t>observed</a:t>
            </a:r>
            <a:endParaRPr lang="de-DE" sz="1400" smtClean="0"/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400" err="1" smtClean="0"/>
          </a:p>
        </p:txBody>
      </p:sp>
    </p:spTree>
    <p:extLst>
      <p:ext uri="{BB962C8B-B14F-4D97-AF65-F5344CB8AC3E}">
        <p14:creationId xmlns:p14="http://schemas.microsoft.com/office/powerpoint/2010/main" val="176058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Calculations</a:t>
            </a:r>
            <a:r>
              <a:rPr lang="de-DE" smtClean="0"/>
              <a:t> / </a:t>
            </a:r>
            <a:r>
              <a:rPr lang="de-DE" err="1" smtClean="0"/>
              <a:t>Simulations</a:t>
            </a:r>
            <a:r>
              <a:rPr lang="de-DE" smtClean="0"/>
              <a:t>:</a:t>
            </a:r>
            <a:endParaRPr lang="en-US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14" y="1412776"/>
            <a:ext cx="5144574" cy="1723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33" y="3284984"/>
            <a:ext cx="4111735" cy="30980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82638" y="1946498"/>
            <a:ext cx="4464496" cy="1842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err="1" smtClean="0"/>
              <a:t>Is</a:t>
            </a:r>
            <a:r>
              <a:rPr lang="de-DE" sz="1400" smtClean="0"/>
              <a:t> </a:t>
            </a:r>
            <a:r>
              <a:rPr lang="de-DE" sz="1400" err="1" smtClean="0"/>
              <a:t>this</a:t>
            </a:r>
            <a:r>
              <a:rPr lang="de-DE" sz="1400" smtClean="0"/>
              <a:t> </a:t>
            </a:r>
            <a:r>
              <a:rPr lang="de-DE" sz="1400" err="1" smtClean="0"/>
              <a:t>part</a:t>
            </a:r>
            <a:r>
              <a:rPr lang="de-DE" sz="1400"/>
              <a:t> </a:t>
            </a:r>
            <a:r>
              <a:rPr lang="de-DE" sz="1400" err="1" smtClean="0"/>
              <a:t>of</a:t>
            </a:r>
            <a:r>
              <a:rPr lang="de-DE" sz="1400" smtClean="0"/>
              <a:t>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explanation</a:t>
            </a:r>
            <a:r>
              <a:rPr lang="de-DE" sz="1400" smtClean="0"/>
              <a:t>?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err="1" smtClean="0"/>
              <a:t>Compensating</a:t>
            </a:r>
            <a:r>
              <a:rPr lang="de-DE" sz="1400" smtClean="0"/>
              <a:t> a beam </a:t>
            </a:r>
            <a:r>
              <a:rPr lang="de-DE" sz="1400" err="1" smtClean="0"/>
              <a:t>offset</a:t>
            </a:r>
            <a:r>
              <a:rPr lang="de-DE" sz="1400" smtClean="0"/>
              <a:t> in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gun</a:t>
            </a:r>
            <a:r>
              <a:rPr lang="de-DE" sz="1400" smtClean="0"/>
              <a:t> </a:t>
            </a:r>
            <a:r>
              <a:rPr lang="de-DE" sz="1400" err="1" smtClean="0"/>
              <a:t>with</a:t>
            </a:r>
            <a:r>
              <a:rPr lang="de-DE" sz="1400" smtClean="0"/>
              <a:t> an </a:t>
            </a:r>
            <a:r>
              <a:rPr lang="de-DE" sz="1400" err="1" smtClean="0"/>
              <a:t>offset</a:t>
            </a:r>
            <a:r>
              <a:rPr lang="de-DE" sz="1400" smtClean="0"/>
              <a:t> in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following</a:t>
            </a:r>
            <a:r>
              <a:rPr lang="de-DE" sz="1400" smtClean="0"/>
              <a:t> </a:t>
            </a:r>
            <a:r>
              <a:rPr lang="de-DE" sz="1400" err="1" smtClean="0"/>
              <a:t>cavities</a:t>
            </a:r>
            <a:r>
              <a:rPr lang="de-DE" sz="1400" smtClean="0"/>
              <a:t>.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err="1" smtClean="0"/>
              <a:t>Cons</a:t>
            </a:r>
            <a:r>
              <a:rPr lang="de-DE" sz="1400" smtClean="0"/>
              <a:t>: </a:t>
            </a:r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err="1" smtClean="0"/>
              <a:t>only</a:t>
            </a:r>
            <a:r>
              <a:rPr lang="de-DE" sz="1400" smtClean="0"/>
              <a:t> </a:t>
            </a:r>
            <a:r>
              <a:rPr lang="de-DE" sz="1400" err="1" smtClean="0"/>
              <a:t>small</a:t>
            </a:r>
            <a:r>
              <a:rPr lang="de-DE" sz="1400" smtClean="0"/>
              <a:t> </a:t>
            </a:r>
            <a:r>
              <a:rPr lang="de-DE" sz="1400" err="1" smtClean="0"/>
              <a:t>effect</a:t>
            </a:r>
            <a:r>
              <a:rPr lang="de-DE" sz="1400" smtClean="0"/>
              <a:t> on slice </a:t>
            </a:r>
            <a:r>
              <a:rPr lang="de-DE" sz="1400" err="1" smtClean="0"/>
              <a:t>emittance</a:t>
            </a:r>
            <a:endParaRPr lang="de-DE" sz="1400" smtClean="0"/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400" smtClean="0"/>
              <a:t>Offsets </a:t>
            </a:r>
            <a:r>
              <a:rPr lang="de-DE" sz="1400" err="1" smtClean="0"/>
              <a:t>needed</a:t>
            </a:r>
            <a:r>
              <a:rPr lang="de-DE" sz="1400" smtClean="0"/>
              <a:t> </a:t>
            </a:r>
            <a:r>
              <a:rPr lang="de-DE" sz="1400" err="1" smtClean="0"/>
              <a:t>much</a:t>
            </a:r>
            <a:r>
              <a:rPr lang="de-DE" sz="1400" smtClean="0"/>
              <a:t> larger </a:t>
            </a:r>
            <a:r>
              <a:rPr lang="de-DE" sz="1400" err="1" smtClean="0"/>
              <a:t>than</a:t>
            </a:r>
            <a:r>
              <a:rPr lang="de-DE" sz="1400" smtClean="0"/>
              <a:t> </a:t>
            </a:r>
            <a:r>
              <a:rPr lang="de-DE" sz="1400" err="1" smtClean="0"/>
              <a:t>observed</a:t>
            </a:r>
            <a:r>
              <a:rPr lang="de-DE" sz="1400" smtClean="0"/>
              <a:t> (</a:t>
            </a:r>
            <a:r>
              <a:rPr lang="de-DE" sz="1400" err="1" smtClean="0"/>
              <a:t>several</a:t>
            </a:r>
            <a:r>
              <a:rPr lang="de-DE" sz="1400" smtClean="0"/>
              <a:t> mm ) 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400" err="1" smtClean="0"/>
          </a:p>
        </p:txBody>
      </p:sp>
      <p:sp>
        <p:nvSpPr>
          <p:cNvPr id="7" name="Textfeld 6"/>
          <p:cNvSpPr txBox="1"/>
          <p:nvPr/>
        </p:nvSpPr>
        <p:spPr>
          <a:xfrm>
            <a:off x="1998879" y="4512076"/>
            <a:ext cx="3448255" cy="643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err="1" smtClean="0"/>
              <a:t>Redo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laser</a:t>
            </a:r>
            <a:r>
              <a:rPr lang="de-DE" sz="1600" smtClean="0"/>
              <a:t> </a:t>
            </a:r>
            <a:r>
              <a:rPr lang="de-DE" sz="1600" err="1" smtClean="0"/>
              <a:t>and</a:t>
            </a:r>
            <a:r>
              <a:rPr lang="de-DE" sz="1600" smtClean="0"/>
              <a:t> </a:t>
            </a:r>
            <a:r>
              <a:rPr lang="de-DE" sz="1600" err="1" smtClean="0"/>
              <a:t>solenoid</a:t>
            </a:r>
            <a:r>
              <a:rPr lang="de-DE" sz="1600" smtClean="0"/>
              <a:t> </a:t>
            </a:r>
            <a:r>
              <a:rPr lang="de-DE" sz="1600" err="1" smtClean="0"/>
              <a:t>alignment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244516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576064"/>
          </a:xfrm>
        </p:spPr>
        <p:txBody>
          <a:bodyPr/>
          <a:lstStyle/>
          <a:p>
            <a:r>
              <a:rPr lang="de-DE" smtClean="0"/>
              <a:t>Laser </a:t>
            </a:r>
            <a:r>
              <a:rPr lang="de-DE" err="1" smtClean="0"/>
              <a:t>heater</a:t>
            </a:r>
            <a:r>
              <a:rPr lang="de-DE" smtClean="0"/>
              <a:t>: </a:t>
            </a:r>
            <a:r>
              <a:rPr lang="de-DE" err="1" smtClean="0"/>
              <a:t>experiences</a:t>
            </a:r>
            <a:r>
              <a:rPr lang="de-DE" smtClean="0"/>
              <a:t> </a:t>
            </a:r>
            <a:r>
              <a:rPr lang="de-DE" err="1" smtClean="0"/>
              <a:t>from</a:t>
            </a:r>
            <a:r>
              <a:rPr lang="de-DE" smtClean="0"/>
              <a:t> </a:t>
            </a:r>
            <a:r>
              <a:rPr lang="de-DE" err="1" smtClean="0"/>
              <a:t>operation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590" y="1196752"/>
            <a:ext cx="10942799" cy="2016224"/>
          </a:xfrm>
        </p:spPr>
        <p:txBody>
          <a:bodyPr/>
          <a:lstStyle/>
          <a:p>
            <a:r>
              <a:rPr lang="de-DE" sz="1600" smtClean="0"/>
              <a:t>Last </a:t>
            </a:r>
            <a:r>
              <a:rPr lang="de-DE" sz="1600" err="1" smtClean="0"/>
              <a:t>year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laser</a:t>
            </a:r>
            <a:r>
              <a:rPr lang="de-DE" sz="1600" smtClean="0"/>
              <a:t> </a:t>
            </a:r>
            <a:r>
              <a:rPr lang="de-DE" sz="1600" err="1" smtClean="0"/>
              <a:t>heater</a:t>
            </a:r>
            <a:r>
              <a:rPr lang="de-DE" sz="1600" smtClean="0"/>
              <a:t> was on beam </a:t>
            </a:r>
            <a:r>
              <a:rPr lang="de-DE" sz="1600" err="1" smtClean="0"/>
              <a:t>during</a:t>
            </a:r>
            <a:r>
              <a:rPr lang="de-DE" sz="1600" smtClean="0"/>
              <a:t> all SASE </a:t>
            </a:r>
            <a:r>
              <a:rPr lang="de-DE" sz="1600" err="1" smtClean="0"/>
              <a:t>runs</a:t>
            </a:r>
            <a:r>
              <a:rPr lang="de-DE" sz="1600" smtClean="0"/>
              <a:t> </a:t>
            </a:r>
            <a:r>
              <a:rPr lang="de-DE" sz="1600" err="1" smtClean="0"/>
              <a:t>and</a:t>
            </a:r>
            <a:r>
              <a:rPr lang="de-DE" sz="1600" smtClean="0"/>
              <a:t> </a:t>
            </a:r>
            <a:r>
              <a:rPr lang="de-DE" sz="1600" err="1" smtClean="0"/>
              <a:t>helped</a:t>
            </a:r>
            <a:r>
              <a:rPr lang="de-DE" sz="1600" smtClean="0"/>
              <a:t> a </a:t>
            </a:r>
            <a:r>
              <a:rPr lang="de-DE" sz="1600" err="1" smtClean="0"/>
              <a:t>lot</a:t>
            </a:r>
            <a:r>
              <a:rPr lang="de-DE" sz="1600" smtClean="0"/>
              <a:t> </a:t>
            </a:r>
            <a:r>
              <a:rPr lang="de-DE" sz="1600" err="1" smtClean="0"/>
              <a:t>to</a:t>
            </a:r>
            <a:r>
              <a:rPr lang="de-DE" sz="1600" smtClean="0"/>
              <a:t> </a:t>
            </a:r>
            <a:r>
              <a:rPr lang="de-DE" sz="1600" err="1" smtClean="0"/>
              <a:t>encrease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SASE </a:t>
            </a:r>
            <a:r>
              <a:rPr lang="de-DE" sz="1600" err="1" smtClean="0"/>
              <a:t>level</a:t>
            </a:r>
            <a:r>
              <a:rPr lang="de-DE" sz="1600" smtClean="0"/>
              <a:t>.</a:t>
            </a:r>
          </a:p>
          <a:p>
            <a:r>
              <a:rPr lang="de-DE" sz="1600" smtClean="0"/>
              <a:t>The </a:t>
            </a:r>
            <a:r>
              <a:rPr lang="de-DE" sz="1600" err="1" smtClean="0"/>
              <a:t>loss</a:t>
            </a:r>
            <a:r>
              <a:rPr lang="de-DE" sz="1600" smtClean="0"/>
              <a:t> in </a:t>
            </a:r>
            <a:r>
              <a:rPr lang="de-DE" sz="1600" err="1" smtClean="0"/>
              <a:t>intensity</a:t>
            </a:r>
            <a:r>
              <a:rPr lang="de-DE" sz="1600" smtClean="0"/>
              <a:t> </a:t>
            </a:r>
            <a:r>
              <a:rPr lang="de-DE" sz="1600" err="1" smtClean="0"/>
              <a:t>when</a:t>
            </a:r>
            <a:r>
              <a:rPr lang="de-DE" sz="1600" smtClean="0"/>
              <a:t> </a:t>
            </a:r>
            <a:r>
              <a:rPr lang="de-DE" sz="1600" err="1" smtClean="0"/>
              <a:t>switching</a:t>
            </a:r>
            <a:r>
              <a:rPr lang="de-DE" sz="1600" smtClean="0"/>
              <a:t> off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laser</a:t>
            </a:r>
            <a:r>
              <a:rPr lang="de-DE" sz="1600" smtClean="0"/>
              <a:t> </a:t>
            </a:r>
            <a:r>
              <a:rPr lang="de-DE" sz="1600" err="1" smtClean="0"/>
              <a:t>heater</a:t>
            </a:r>
            <a:r>
              <a:rPr lang="de-DE" sz="1600" smtClean="0"/>
              <a:t> was </a:t>
            </a:r>
            <a:r>
              <a:rPr lang="de-DE" sz="1600" err="1" smtClean="0"/>
              <a:t>typically</a:t>
            </a:r>
            <a:r>
              <a:rPr lang="de-DE" sz="1600" smtClean="0"/>
              <a:t> </a:t>
            </a:r>
            <a:r>
              <a:rPr lang="de-DE" sz="1600" err="1" smtClean="0"/>
              <a:t>about</a:t>
            </a:r>
            <a:r>
              <a:rPr lang="de-DE" sz="1600" smtClean="0"/>
              <a:t> 50% at SASE1, </a:t>
            </a:r>
            <a:r>
              <a:rPr lang="de-DE" sz="1600" err="1" smtClean="0"/>
              <a:t>less</a:t>
            </a:r>
            <a:r>
              <a:rPr lang="de-DE" sz="1600" smtClean="0"/>
              <a:t> </a:t>
            </a:r>
            <a:r>
              <a:rPr lang="de-DE" sz="1600" err="1" smtClean="0"/>
              <a:t>for</a:t>
            </a:r>
            <a:r>
              <a:rPr lang="de-DE" sz="1600" smtClean="0"/>
              <a:t> SASE2 </a:t>
            </a:r>
            <a:r>
              <a:rPr lang="de-DE" sz="1600" err="1" smtClean="0"/>
              <a:t>and</a:t>
            </a:r>
            <a:r>
              <a:rPr lang="de-DE" sz="1600" smtClean="0"/>
              <a:t> SASE3.</a:t>
            </a:r>
          </a:p>
          <a:p>
            <a:r>
              <a:rPr lang="de-DE" sz="1600" err="1" smtClean="0"/>
              <a:t>No</a:t>
            </a:r>
            <a:r>
              <a:rPr lang="de-DE" sz="1600" smtClean="0"/>
              <a:t> </a:t>
            </a:r>
            <a:r>
              <a:rPr lang="de-DE" sz="1600" err="1" smtClean="0"/>
              <a:t>significant</a:t>
            </a:r>
            <a:r>
              <a:rPr lang="de-DE" sz="1600" smtClean="0"/>
              <a:t> </a:t>
            </a:r>
            <a:r>
              <a:rPr lang="de-DE" sz="1600" err="1" smtClean="0"/>
              <a:t>differences</a:t>
            </a:r>
            <a:r>
              <a:rPr lang="de-DE" sz="1600" smtClean="0"/>
              <a:t> </a:t>
            </a:r>
            <a:r>
              <a:rPr lang="de-DE" sz="1600" err="1" smtClean="0"/>
              <a:t>could</a:t>
            </a:r>
            <a:r>
              <a:rPr lang="de-DE" sz="1600" smtClean="0"/>
              <a:t> </a:t>
            </a:r>
            <a:r>
              <a:rPr lang="de-DE" sz="1600" err="1" smtClean="0"/>
              <a:t>be</a:t>
            </a:r>
            <a:r>
              <a:rPr lang="de-DE" sz="1600" smtClean="0"/>
              <a:t> </a:t>
            </a:r>
            <a:r>
              <a:rPr lang="de-DE" sz="1600" err="1" smtClean="0"/>
              <a:t>found</a:t>
            </a:r>
            <a:r>
              <a:rPr lang="de-DE" sz="1600" smtClean="0"/>
              <a:t> </a:t>
            </a:r>
            <a:r>
              <a:rPr lang="de-DE" sz="1600" err="1" smtClean="0"/>
              <a:t>between</a:t>
            </a:r>
            <a:r>
              <a:rPr lang="de-DE" sz="1600" smtClean="0"/>
              <a:t> IR </a:t>
            </a:r>
            <a:r>
              <a:rPr lang="de-DE" sz="1600" err="1" smtClean="0"/>
              <a:t>laser</a:t>
            </a:r>
            <a:r>
              <a:rPr lang="de-DE" sz="1600" smtClean="0"/>
              <a:t> „</a:t>
            </a:r>
            <a:r>
              <a:rPr lang="de-DE" sz="1600" err="1" smtClean="0"/>
              <a:t>centered</a:t>
            </a:r>
            <a:r>
              <a:rPr lang="de-DE" sz="1600" smtClean="0"/>
              <a:t> on beam“ </a:t>
            </a:r>
            <a:r>
              <a:rPr lang="de-DE" sz="1600" err="1" smtClean="0"/>
              <a:t>or</a:t>
            </a:r>
            <a:r>
              <a:rPr lang="de-DE" sz="1600" smtClean="0"/>
              <a:t> </a:t>
            </a:r>
            <a:r>
              <a:rPr lang="de-DE" sz="1600" err="1" smtClean="0"/>
              <a:t>with</a:t>
            </a:r>
            <a:r>
              <a:rPr lang="de-DE" sz="1600" smtClean="0"/>
              <a:t> „</a:t>
            </a:r>
            <a:r>
              <a:rPr lang="de-DE" sz="1600" err="1" smtClean="0"/>
              <a:t>offset</a:t>
            </a:r>
            <a:r>
              <a:rPr lang="de-DE" sz="1600" smtClean="0"/>
              <a:t> </a:t>
            </a:r>
            <a:r>
              <a:rPr lang="de-DE" sz="1600" err="1" smtClean="0"/>
              <a:t>to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beam“ : after </a:t>
            </a:r>
            <a:r>
              <a:rPr lang="de-DE" sz="1600" err="1" smtClean="0"/>
              <a:t>adjusting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laser</a:t>
            </a:r>
            <a:r>
              <a:rPr lang="de-DE" sz="1600" smtClean="0"/>
              <a:t> </a:t>
            </a:r>
            <a:r>
              <a:rPr lang="de-DE" sz="1600" err="1" smtClean="0"/>
              <a:t>intensity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SASE </a:t>
            </a:r>
            <a:r>
              <a:rPr lang="de-DE" sz="1600" err="1" smtClean="0"/>
              <a:t>level</a:t>
            </a:r>
            <a:r>
              <a:rPr lang="de-DE" sz="1600" smtClean="0"/>
              <a:t> was </a:t>
            </a:r>
            <a:r>
              <a:rPr lang="de-DE" sz="1600" err="1" smtClean="0"/>
              <a:t>about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same.</a:t>
            </a:r>
            <a:endParaRPr lang="en-US" sz="160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2" y="3070274"/>
            <a:ext cx="4536504" cy="36126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50790" y="4426508"/>
            <a:ext cx="27146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err="1" smtClean="0"/>
              <a:t>Ramping</a:t>
            </a:r>
            <a:r>
              <a:rPr lang="de-DE" sz="1400" smtClean="0"/>
              <a:t> </a:t>
            </a:r>
            <a:r>
              <a:rPr lang="de-DE" sz="1400" err="1" smtClean="0"/>
              <a:t>up</a:t>
            </a:r>
            <a:r>
              <a:rPr lang="de-DE" sz="1400" smtClean="0"/>
              <a:t> </a:t>
            </a:r>
            <a:r>
              <a:rPr lang="de-DE" sz="1400" err="1" smtClean="0"/>
              <a:t>the</a:t>
            </a:r>
            <a:r>
              <a:rPr lang="de-DE" sz="1400" smtClean="0"/>
              <a:t> LH power:</a:t>
            </a:r>
            <a:endParaRPr lang="en-US" sz="1400" err="1" smtClean="0"/>
          </a:p>
        </p:txBody>
      </p:sp>
    </p:spTree>
    <p:extLst>
      <p:ext uri="{BB962C8B-B14F-4D97-AF65-F5344CB8AC3E}">
        <p14:creationId xmlns:p14="http://schemas.microsoft.com/office/powerpoint/2010/main" val="429374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648072"/>
          </a:xfrm>
        </p:spPr>
        <p:txBody>
          <a:bodyPr/>
          <a:lstStyle/>
          <a:p>
            <a:r>
              <a:rPr lang="de-DE" smtClean="0"/>
              <a:t>Studies </a:t>
            </a:r>
            <a:r>
              <a:rPr lang="de-DE" err="1" smtClean="0"/>
              <a:t>influence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laser</a:t>
            </a:r>
            <a:r>
              <a:rPr lang="de-DE" smtClean="0"/>
              <a:t> </a:t>
            </a:r>
            <a:r>
              <a:rPr lang="de-DE" err="1" smtClean="0"/>
              <a:t>heater</a:t>
            </a:r>
            <a:r>
              <a:rPr lang="de-DE" smtClean="0"/>
              <a:t> 10/2018:</a:t>
            </a:r>
            <a:endParaRPr lang="en-US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30" y="2594801"/>
            <a:ext cx="3630468" cy="3789040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2"/>
          <a:stretch/>
        </p:blipFill>
        <p:spPr>
          <a:xfrm>
            <a:off x="4196603" y="3093906"/>
            <a:ext cx="3914827" cy="2855374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3"/>
          <a:stretch/>
        </p:blipFill>
        <p:spPr>
          <a:xfrm>
            <a:off x="175899" y="3029682"/>
            <a:ext cx="4032402" cy="29195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13192" y="2780928"/>
            <a:ext cx="3081647" cy="312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LH power vs. SASE </a:t>
            </a:r>
            <a:r>
              <a:rPr lang="de-DE" sz="1400" err="1" smtClean="0"/>
              <a:t>intensity</a:t>
            </a:r>
            <a:endParaRPr lang="en-US" sz="1400" err="1" smtClean="0"/>
          </a:p>
        </p:txBody>
      </p:sp>
      <p:sp>
        <p:nvSpPr>
          <p:cNvPr id="8" name="Textfeld 7"/>
          <p:cNvSpPr txBox="1"/>
          <p:nvPr/>
        </p:nvSpPr>
        <p:spPr>
          <a:xfrm>
            <a:off x="886877" y="2780928"/>
            <a:ext cx="3081647" cy="312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LH power vs. </a:t>
            </a:r>
            <a:r>
              <a:rPr lang="de-DE" sz="1400" err="1" smtClean="0"/>
              <a:t>Compression</a:t>
            </a:r>
            <a:r>
              <a:rPr lang="de-DE" sz="1400" smtClean="0"/>
              <a:t> after BC2</a:t>
            </a:r>
            <a:endParaRPr lang="en-US" sz="140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8623709" y="2333939"/>
            <a:ext cx="2605910" cy="312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LH power vs. CRISP </a:t>
            </a:r>
            <a:r>
              <a:rPr lang="de-DE" sz="1400" err="1" smtClean="0"/>
              <a:t>signal</a:t>
            </a:r>
            <a:endParaRPr lang="en-US" sz="1400" err="1" smtClean="0"/>
          </a:p>
        </p:txBody>
      </p:sp>
      <p:sp>
        <p:nvSpPr>
          <p:cNvPr id="10" name="Textfeld 9"/>
          <p:cNvSpPr txBox="1"/>
          <p:nvPr/>
        </p:nvSpPr>
        <p:spPr>
          <a:xfrm>
            <a:off x="2705760" y="1484784"/>
            <a:ext cx="5549686" cy="368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smtClean="0"/>
              <a:t>Can </a:t>
            </a:r>
            <a:r>
              <a:rPr lang="de-DE" sz="1600" err="1" smtClean="0"/>
              <a:t>we</a:t>
            </a:r>
            <a:r>
              <a:rPr lang="de-DE" sz="1600" smtClean="0"/>
              <a:t> </a:t>
            </a:r>
            <a:r>
              <a:rPr lang="de-DE" sz="1600" err="1" smtClean="0"/>
              <a:t>learn</a:t>
            </a:r>
            <a:r>
              <a:rPr lang="de-DE" sz="1600" smtClean="0"/>
              <a:t> </a:t>
            </a:r>
            <a:r>
              <a:rPr lang="de-DE" sz="1600" err="1" smtClean="0"/>
              <a:t>something</a:t>
            </a:r>
            <a:r>
              <a:rPr lang="de-DE" sz="1600" smtClean="0"/>
              <a:t> </a:t>
            </a:r>
            <a:r>
              <a:rPr lang="de-DE" sz="1600" err="1" smtClean="0"/>
              <a:t>from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spectrometer</a:t>
            </a:r>
            <a:r>
              <a:rPr lang="de-DE" sz="1600" smtClean="0"/>
              <a:t> </a:t>
            </a:r>
            <a:r>
              <a:rPr lang="de-DE" sz="1600" err="1" smtClean="0"/>
              <a:t>signals</a:t>
            </a:r>
            <a:r>
              <a:rPr lang="de-DE" sz="1600" smtClean="0"/>
              <a:t>?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360583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576064"/>
          </a:xfrm>
        </p:spPr>
        <p:txBody>
          <a:bodyPr/>
          <a:lstStyle/>
          <a:p>
            <a:r>
              <a:rPr lang="de-DE" smtClean="0"/>
              <a:t>Laser </a:t>
            </a:r>
            <a:r>
              <a:rPr lang="de-DE" err="1" smtClean="0"/>
              <a:t>heater</a:t>
            </a:r>
            <a:r>
              <a:rPr lang="de-DE" smtClean="0"/>
              <a:t>: </a:t>
            </a:r>
            <a:r>
              <a:rPr lang="de-DE" err="1" smtClean="0"/>
              <a:t>other</a:t>
            </a:r>
            <a:r>
              <a:rPr lang="de-DE" smtClean="0"/>
              <a:t> </a:t>
            </a:r>
            <a:r>
              <a:rPr lang="de-DE" err="1" smtClean="0"/>
              <a:t>ideas</a:t>
            </a:r>
            <a:r>
              <a:rPr lang="de-DE" smtClean="0"/>
              <a:t> </a:t>
            </a:r>
            <a:r>
              <a:rPr lang="de-DE" err="1" smtClean="0"/>
              <a:t>from</a:t>
            </a:r>
            <a:r>
              <a:rPr lang="de-DE" smtClean="0"/>
              <a:t> SLAC – </a:t>
            </a:r>
            <a:r>
              <a:rPr lang="de-DE" err="1" smtClean="0"/>
              <a:t>Is</a:t>
            </a:r>
            <a:r>
              <a:rPr lang="de-DE" smtClean="0"/>
              <a:t> </a:t>
            </a:r>
            <a:r>
              <a:rPr lang="de-DE" err="1" smtClean="0"/>
              <a:t>this</a:t>
            </a:r>
            <a:r>
              <a:rPr lang="de-DE" smtClean="0"/>
              <a:t> </a:t>
            </a:r>
            <a:r>
              <a:rPr lang="de-DE" err="1" smtClean="0"/>
              <a:t>something</a:t>
            </a:r>
            <a:r>
              <a:rPr lang="de-DE" smtClean="0"/>
              <a:t> </a:t>
            </a:r>
            <a:r>
              <a:rPr lang="de-DE" err="1" smtClean="0"/>
              <a:t>we</a:t>
            </a:r>
            <a:r>
              <a:rPr lang="de-DE" smtClean="0"/>
              <a:t> </a:t>
            </a:r>
            <a:r>
              <a:rPr lang="de-DE" err="1" smtClean="0"/>
              <a:t>should</a:t>
            </a:r>
            <a:r>
              <a:rPr lang="de-DE" smtClean="0"/>
              <a:t> </a:t>
            </a:r>
            <a:r>
              <a:rPr lang="de-DE" err="1" smtClean="0"/>
              <a:t>try</a:t>
            </a:r>
            <a:r>
              <a:rPr lang="de-DE" smtClean="0"/>
              <a:t> ? </a:t>
            </a:r>
            <a:endParaRPr lang="en-US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402116"/>
            <a:ext cx="6480720" cy="225119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2554244"/>
            <a:ext cx="5452700" cy="3975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6743278" y="1402116"/>
            <a:ext cx="5328592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de-DE" sz="1400" smtClean="0"/>
              <a:t>Can </a:t>
            </a:r>
            <a:r>
              <a:rPr lang="de-DE" sz="1400" err="1" smtClean="0"/>
              <a:t>simulations</a:t>
            </a:r>
            <a:r>
              <a:rPr lang="de-DE" sz="1400" smtClean="0"/>
              <a:t> </a:t>
            </a:r>
            <a:r>
              <a:rPr lang="de-DE" sz="1400" err="1" smtClean="0"/>
              <a:t>help</a:t>
            </a:r>
            <a:r>
              <a:rPr lang="de-DE" sz="1400" smtClean="0"/>
              <a:t> </a:t>
            </a:r>
            <a:r>
              <a:rPr lang="de-DE" sz="1400" err="1" smtClean="0"/>
              <a:t>to</a:t>
            </a:r>
            <a:r>
              <a:rPr lang="de-DE" sz="1400" smtClean="0"/>
              <a:t> </a:t>
            </a:r>
            <a:r>
              <a:rPr lang="de-DE" sz="1400" err="1" smtClean="0"/>
              <a:t>decide</a:t>
            </a:r>
            <a:r>
              <a:rPr lang="de-DE" sz="1400" smtClean="0"/>
              <a:t> </a:t>
            </a:r>
            <a:r>
              <a:rPr lang="de-DE" sz="1400" err="1" smtClean="0"/>
              <a:t>whether</a:t>
            </a:r>
            <a:r>
              <a:rPr lang="de-DE" sz="1400" smtClean="0"/>
              <a:t> </a:t>
            </a:r>
            <a:r>
              <a:rPr lang="de-DE" sz="1400" err="1" smtClean="0"/>
              <a:t>it‘s</a:t>
            </a:r>
            <a:r>
              <a:rPr lang="de-DE" sz="1400" smtClean="0"/>
              <a:t> </a:t>
            </a:r>
            <a:r>
              <a:rPr lang="de-DE" sz="1400" err="1" smtClean="0"/>
              <a:t>worth</a:t>
            </a:r>
            <a:r>
              <a:rPr lang="de-DE" sz="1400" smtClean="0"/>
              <a:t>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effort</a:t>
            </a:r>
            <a:r>
              <a:rPr lang="de-DE" sz="1400" smtClean="0"/>
              <a:t>?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de-DE" sz="1400" err="1" smtClean="0"/>
              <a:t>What</a:t>
            </a:r>
            <a:r>
              <a:rPr lang="de-DE" sz="1400" smtClean="0"/>
              <a:t> </a:t>
            </a:r>
            <a:r>
              <a:rPr lang="de-DE" sz="1400" err="1" smtClean="0"/>
              <a:t>studies</a:t>
            </a:r>
            <a:r>
              <a:rPr lang="de-DE" sz="1400" smtClean="0"/>
              <a:t> / </a:t>
            </a:r>
            <a:r>
              <a:rPr lang="de-DE" sz="1400" err="1" smtClean="0"/>
              <a:t>measurements</a:t>
            </a:r>
            <a:r>
              <a:rPr lang="de-DE" sz="1400" smtClean="0"/>
              <a:t> ( </a:t>
            </a:r>
            <a:r>
              <a:rPr lang="de-DE" sz="1400" err="1" smtClean="0"/>
              <a:t>with</a:t>
            </a:r>
            <a:r>
              <a:rPr lang="de-DE" sz="1400" smtClean="0"/>
              <a:t>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present</a:t>
            </a:r>
            <a:r>
              <a:rPr lang="de-DE" sz="1400" smtClean="0"/>
              <a:t> </a:t>
            </a:r>
            <a:r>
              <a:rPr lang="de-DE" sz="1400" err="1" smtClean="0"/>
              <a:t>setup</a:t>
            </a:r>
            <a:r>
              <a:rPr lang="de-DE" sz="1400" smtClean="0"/>
              <a:t> ) </a:t>
            </a:r>
            <a:r>
              <a:rPr lang="de-DE" sz="1400" err="1" smtClean="0"/>
              <a:t>can</a:t>
            </a:r>
            <a:r>
              <a:rPr lang="de-DE" sz="1400" smtClean="0"/>
              <a:t> </a:t>
            </a:r>
            <a:r>
              <a:rPr lang="de-DE" sz="1400" err="1" smtClean="0"/>
              <a:t>be</a:t>
            </a:r>
            <a:r>
              <a:rPr lang="de-DE" sz="1400" smtClean="0"/>
              <a:t> </a:t>
            </a:r>
            <a:r>
              <a:rPr lang="de-DE" sz="1400" err="1" smtClean="0"/>
              <a:t>done</a:t>
            </a:r>
            <a:r>
              <a:rPr lang="de-DE" sz="1400" smtClean="0"/>
              <a:t> </a:t>
            </a:r>
            <a:r>
              <a:rPr lang="de-DE" sz="1400" err="1" smtClean="0"/>
              <a:t>to</a:t>
            </a:r>
            <a:r>
              <a:rPr lang="de-DE" sz="1400" smtClean="0"/>
              <a:t> </a:t>
            </a:r>
            <a:r>
              <a:rPr lang="de-DE" sz="1400" err="1" smtClean="0"/>
              <a:t>improve</a:t>
            </a:r>
            <a:r>
              <a:rPr lang="de-DE" sz="1400" smtClean="0"/>
              <a:t> </a:t>
            </a:r>
            <a:r>
              <a:rPr lang="de-DE" sz="1400" err="1" smtClean="0"/>
              <a:t>our</a:t>
            </a:r>
            <a:r>
              <a:rPr lang="de-DE" sz="1400" smtClean="0"/>
              <a:t> </a:t>
            </a:r>
            <a:r>
              <a:rPr lang="de-DE" sz="1400" err="1" smtClean="0"/>
              <a:t>understanding</a:t>
            </a:r>
            <a:r>
              <a:rPr lang="de-DE" sz="1400" smtClean="0"/>
              <a:t>?</a:t>
            </a:r>
            <a:endParaRPr lang="en-US" sz="1400" smtClean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0" y="3680407"/>
            <a:ext cx="4203141" cy="28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504056"/>
          </a:xfrm>
        </p:spPr>
        <p:txBody>
          <a:bodyPr/>
          <a:lstStyle/>
          <a:p>
            <a:r>
              <a:rPr lang="de-DE" smtClean="0"/>
              <a:t>Measurement List: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808" y="1268761"/>
            <a:ext cx="10942799" cy="464468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M</a:t>
            </a:r>
            <a:r>
              <a:rPr lang="de-DE" dirty="0" err="1" smtClean="0"/>
              <a:t>easure</a:t>
            </a:r>
            <a:r>
              <a:rPr lang="de-DE" dirty="0" smtClean="0"/>
              <a:t> QE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decide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Redo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November 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QE </a:t>
            </a:r>
            <a:r>
              <a:rPr lang="de-DE" dirty="0" err="1" smtClean="0"/>
              <a:t>scan</a:t>
            </a:r>
            <a:r>
              <a:rPr lang="de-DE" dirty="0" smtClean="0"/>
              <a:t> –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Investigate</a:t>
            </a:r>
            <a:r>
              <a:rPr lang="de-DE" dirty="0" smtClean="0"/>
              <a:t> pulse </a:t>
            </a:r>
            <a:r>
              <a:rPr lang="de-DE" dirty="0" err="1" smtClean="0"/>
              <a:t>stacker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Remeasure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TDS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1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depence</a:t>
            </a:r>
            <a:r>
              <a:rPr lang="de-DE" dirty="0" smtClean="0"/>
              <a:t> in </a:t>
            </a:r>
            <a:r>
              <a:rPr lang="de-DE" dirty="0" err="1" smtClean="0"/>
              <a:t>detail</a:t>
            </a:r>
            <a:r>
              <a:rPr lang="de-DE" dirty="0" smtClean="0"/>
              <a:t>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bumps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localize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Find optimal </a:t>
            </a:r>
            <a:r>
              <a:rPr lang="de-DE" dirty="0" err="1" smtClean="0"/>
              <a:t>orbit</a:t>
            </a:r>
            <a:r>
              <a:rPr lang="de-DE" dirty="0" smtClean="0"/>
              <a:t> in A1/AH1 –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– </a:t>
            </a:r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endParaRPr lang="de-DE" dirty="0" smtClean="0"/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More </a:t>
            </a:r>
            <a:r>
              <a:rPr lang="de-DE" dirty="0" err="1" smtClean="0"/>
              <a:t>ideas</a:t>
            </a:r>
            <a:r>
              <a:rPr lang="de-DE" dirty="0" smtClean="0"/>
              <a:t> ?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7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504056"/>
          </a:xfrm>
        </p:spPr>
        <p:txBody>
          <a:bodyPr/>
          <a:lstStyle/>
          <a:p>
            <a:r>
              <a:rPr lang="de-DE" smtClean="0"/>
              <a:t>Simulation List: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808" y="1268761"/>
            <a:ext cx="10942799" cy="464468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lengthening</a:t>
            </a:r>
            <a:r>
              <a:rPr lang="de-DE" dirty="0" smtClean="0"/>
              <a:t> </a:t>
            </a:r>
            <a:r>
              <a:rPr lang="de-DE" dirty="0" err="1" smtClean="0"/>
              <a:t>quantitatively</a:t>
            </a:r>
            <a:r>
              <a:rPr lang="de-DE" dirty="0" smtClean="0"/>
              <a:t> 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simulate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0.5mm ? 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lasers</a:t>
            </a:r>
            <a:r>
              <a:rPr lang="de-DE" dirty="0" smtClean="0"/>
              <a:t> ?</a:t>
            </a: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SASE/ find SASE </a:t>
            </a:r>
            <a:r>
              <a:rPr lang="de-DE" dirty="0" err="1"/>
              <a:t>faster</a:t>
            </a:r>
            <a:r>
              <a:rPr lang="de-DE" dirty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worthwhile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sophisticated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shapes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heater</a:t>
            </a:r>
            <a:r>
              <a:rPr lang="de-DE" dirty="0" smtClean="0"/>
              <a:t> ?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Spacial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temporal </a:t>
            </a:r>
            <a:r>
              <a:rPr lang="de-DE" err="1" smtClean="0"/>
              <a:t>charge</a:t>
            </a:r>
            <a:r>
              <a:rPr lang="de-DE" smtClean="0"/>
              <a:t> </a:t>
            </a:r>
            <a:r>
              <a:rPr lang="de-DE" err="1" smtClean="0"/>
              <a:t>distribution</a:t>
            </a:r>
            <a:r>
              <a:rPr lang="de-DE" smtClean="0"/>
              <a:t>: Laser </a:t>
            </a:r>
            <a:r>
              <a:rPr lang="de-DE" err="1" smtClean="0"/>
              <a:t>profile</a:t>
            </a:r>
            <a:endParaRPr lang="en-US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/>
          <a:stretch/>
        </p:blipFill>
        <p:spPr>
          <a:xfrm>
            <a:off x="622599" y="1414086"/>
            <a:ext cx="2857500" cy="2553056"/>
          </a:xfrm>
        </p:spPr>
      </p:pic>
      <p:sp>
        <p:nvSpPr>
          <p:cNvPr id="5" name="Textfeld 4"/>
          <p:cNvSpPr txBox="1"/>
          <p:nvPr/>
        </p:nvSpPr>
        <p:spPr>
          <a:xfrm>
            <a:off x="747961" y="1450090"/>
            <a:ext cx="1224136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>
                <a:solidFill>
                  <a:schemeClr val="bg1"/>
                </a:solidFill>
              </a:rPr>
              <a:t>Laser 1 (MBI)</a:t>
            </a:r>
            <a:endParaRPr lang="en-US" sz="1400" err="1" smtClean="0">
              <a:solidFill>
                <a:schemeClr val="bg1"/>
              </a:solidFill>
            </a:endParaRPr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10658" r="16145" b="11281"/>
          <a:stretch/>
        </p:blipFill>
        <p:spPr>
          <a:xfrm>
            <a:off x="622598" y="4077072"/>
            <a:ext cx="2857500" cy="25027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2598" y="6219800"/>
            <a:ext cx="1224136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>
                <a:solidFill>
                  <a:schemeClr val="bg1"/>
                </a:solidFill>
              </a:rPr>
              <a:t>Laser 2</a:t>
            </a:r>
            <a:endParaRPr lang="en-US" sz="1400" err="1" smtClean="0">
              <a:solidFill>
                <a:schemeClr val="bg1"/>
              </a:solidFill>
            </a:endParaRPr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58" y="3879540"/>
            <a:ext cx="5400599" cy="2700300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450091"/>
            <a:ext cx="5858682" cy="219493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577624" y="1962530"/>
            <a:ext cx="2062198" cy="1538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Laser 1 : </a:t>
            </a:r>
          </a:p>
          <a:p>
            <a:pPr>
              <a:lnSpc>
                <a:spcPct val="112000"/>
              </a:lnSpc>
            </a:pPr>
            <a:r>
              <a:rPr lang="de-DE" sz="1400" smtClean="0"/>
              <a:t>FWHM ~10.9 </a:t>
            </a:r>
            <a:r>
              <a:rPr lang="de-DE" sz="1400" err="1" smtClean="0"/>
              <a:t>ps</a:t>
            </a:r>
            <a:endParaRPr lang="en-US" sz="140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9577624" y="4869650"/>
            <a:ext cx="2062198" cy="6475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Laser 2 : </a:t>
            </a:r>
          </a:p>
          <a:p>
            <a:pPr>
              <a:lnSpc>
                <a:spcPct val="112000"/>
              </a:lnSpc>
            </a:pPr>
            <a:r>
              <a:rPr lang="de-DE" sz="1400" smtClean="0"/>
              <a:t>FWHM ~ 7 - 7.3 </a:t>
            </a:r>
            <a:r>
              <a:rPr lang="de-DE" sz="1400" err="1" smtClean="0"/>
              <a:t>ps</a:t>
            </a:r>
            <a:endParaRPr lang="en-US" sz="1400" err="1" smtClean="0"/>
          </a:p>
        </p:txBody>
      </p:sp>
    </p:spTree>
    <p:extLst>
      <p:ext uri="{BB962C8B-B14F-4D97-AF65-F5344CB8AC3E}">
        <p14:creationId xmlns:p14="http://schemas.microsoft.com/office/powerpoint/2010/main" val="374918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Spacial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temporal </a:t>
            </a:r>
            <a:r>
              <a:rPr lang="de-DE" err="1" smtClean="0"/>
              <a:t>charge</a:t>
            </a:r>
            <a:r>
              <a:rPr lang="de-DE" smtClean="0"/>
              <a:t> </a:t>
            </a:r>
            <a:r>
              <a:rPr lang="de-DE" err="1" smtClean="0"/>
              <a:t>distribution</a:t>
            </a:r>
            <a:r>
              <a:rPr lang="de-DE" smtClean="0"/>
              <a:t>: QE </a:t>
            </a:r>
            <a:r>
              <a:rPr lang="de-DE" err="1" smtClean="0"/>
              <a:t>distribution</a:t>
            </a:r>
            <a:endParaRPr lang="en-US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26569"/>
          <a:stretch/>
        </p:blipFill>
        <p:spPr>
          <a:xfrm>
            <a:off x="406574" y="1556792"/>
            <a:ext cx="2895600" cy="2611215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2" y="1412776"/>
            <a:ext cx="2937636" cy="3110134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90" y="1412776"/>
            <a:ext cx="2964351" cy="2611215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46" y="3138650"/>
            <a:ext cx="3642015" cy="3344584"/>
          </a:xfrm>
          <a:prstGeom prst="rect">
            <a:avLst/>
          </a:prstGeom>
        </p:spPr>
      </p:pic>
      <p:sp>
        <p:nvSpPr>
          <p:cNvPr id="8" name="Legende mit Linie 1 7"/>
          <p:cNvSpPr/>
          <p:nvPr/>
        </p:nvSpPr>
        <p:spPr>
          <a:xfrm>
            <a:off x="1126654" y="4666926"/>
            <a:ext cx="914400" cy="612648"/>
          </a:xfrm>
          <a:prstGeom prst="borderCallout1">
            <a:avLst>
              <a:gd name="adj1" fmla="val -4571"/>
              <a:gd name="adj2" fmla="val 71875"/>
              <a:gd name="adj3" fmla="val -184453"/>
              <a:gd name="adj4" fmla="val 41875"/>
            </a:avLst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400" smtClean="0"/>
              <a:t>May 2016</a:t>
            </a:r>
            <a:endParaRPr lang="en-US" sz="1400" err="1" smtClean="0"/>
          </a:p>
        </p:txBody>
      </p:sp>
      <p:sp>
        <p:nvSpPr>
          <p:cNvPr id="9" name="Legende mit Linie 1 8"/>
          <p:cNvSpPr/>
          <p:nvPr/>
        </p:nvSpPr>
        <p:spPr>
          <a:xfrm>
            <a:off x="3815044" y="4666926"/>
            <a:ext cx="914400" cy="612648"/>
          </a:xfrm>
          <a:prstGeom prst="borderCallout1">
            <a:avLst>
              <a:gd name="adj1" fmla="val -4571"/>
              <a:gd name="adj2" fmla="val 71875"/>
              <a:gd name="adj3" fmla="val -195336"/>
              <a:gd name="adj4" fmla="val 120000"/>
            </a:avLst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400" err="1" smtClean="0"/>
              <a:t>Dec</a:t>
            </a:r>
            <a:r>
              <a:rPr lang="de-DE" sz="1400" smtClean="0"/>
              <a:t>. 2016</a:t>
            </a:r>
            <a:endParaRPr lang="en-US" sz="1400" err="1" smtClean="0"/>
          </a:p>
        </p:txBody>
      </p:sp>
      <p:sp>
        <p:nvSpPr>
          <p:cNvPr id="10" name="Legende mit Linie 1 9"/>
          <p:cNvSpPr/>
          <p:nvPr/>
        </p:nvSpPr>
        <p:spPr>
          <a:xfrm>
            <a:off x="6296538" y="4666926"/>
            <a:ext cx="914400" cy="612648"/>
          </a:xfrm>
          <a:prstGeom prst="borderCallout1">
            <a:avLst>
              <a:gd name="adj1" fmla="val -1462"/>
              <a:gd name="adj2" fmla="val 66667"/>
              <a:gd name="adj3" fmla="val -204665"/>
              <a:gd name="adj4" fmla="val 155417"/>
            </a:avLst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400" err="1" smtClean="0"/>
              <a:t>July</a:t>
            </a:r>
            <a:r>
              <a:rPr lang="de-DE" sz="1400" smtClean="0"/>
              <a:t> 2018</a:t>
            </a:r>
            <a:endParaRPr lang="en-US" sz="1400" err="1" smtClean="0"/>
          </a:p>
        </p:txBody>
      </p:sp>
      <p:sp>
        <p:nvSpPr>
          <p:cNvPr id="11" name="Legende mit Linie 1 10"/>
          <p:cNvSpPr/>
          <p:nvPr/>
        </p:nvSpPr>
        <p:spPr>
          <a:xfrm>
            <a:off x="9407572" y="1196751"/>
            <a:ext cx="2489887" cy="1665647"/>
          </a:xfrm>
          <a:prstGeom prst="borderCallout1">
            <a:avLst>
              <a:gd name="adj1" fmla="val 107369"/>
              <a:gd name="adj2" fmla="val 68750"/>
              <a:gd name="adj3" fmla="val 192039"/>
              <a:gd name="adj4" fmla="val 52668"/>
            </a:avLst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rtlCol="0" anchor="ctr">
            <a:noAutofit/>
          </a:bodyPr>
          <a:lstStyle/>
          <a:p>
            <a:pPr>
              <a:lnSpc>
                <a:spcPct val="113000"/>
              </a:lnSpc>
            </a:pPr>
            <a:r>
              <a:rPr lang="de-DE" sz="1400" smtClean="0"/>
              <a:t>Nov. 2019:</a:t>
            </a:r>
          </a:p>
          <a:p>
            <a:pPr>
              <a:lnSpc>
                <a:spcPct val="113000"/>
              </a:lnSpc>
            </a:pPr>
            <a:r>
              <a:rPr lang="de-DE" sz="1400" err="1" smtClean="0"/>
              <a:t>Factor</a:t>
            </a:r>
            <a:r>
              <a:rPr lang="de-DE" sz="1400" smtClean="0"/>
              <a:t> 7 </a:t>
            </a:r>
            <a:r>
              <a:rPr lang="de-DE" sz="1400" err="1" smtClean="0"/>
              <a:t>intensity</a:t>
            </a:r>
            <a:r>
              <a:rPr lang="de-DE" sz="1400" smtClean="0"/>
              <a:t> </a:t>
            </a:r>
            <a:r>
              <a:rPr lang="de-DE" sz="1400" err="1" smtClean="0"/>
              <a:t>variation</a:t>
            </a:r>
            <a:endParaRPr lang="de-DE" sz="1400" smtClean="0"/>
          </a:p>
          <a:p>
            <a:pPr>
              <a:lnSpc>
                <a:spcPct val="113000"/>
              </a:lnSpc>
            </a:pPr>
            <a:r>
              <a:rPr lang="de-DE" sz="1400" smtClean="0"/>
              <a:t>~750 um FWHM</a:t>
            </a:r>
          </a:p>
          <a:p>
            <a:pPr>
              <a:lnSpc>
                <a:spcPct val="113000"/>
              </a:lnSpc>
            </a:pPr>
            <a:r>
              <a:rPr lang="de-DE" sz="1400" smtClean="0"/>
              <a:t>-&gt; </a:t>
            </a:r>
            <a:r>
              <a:rPr lang="de-DE" sz="1400" err="1" smtClean="0"/>
              <a:t>Might</a:t>
            </a:r>
            <a:r>
              <a:rPr lang="de-DE" sz="1400" smtClean="0"/>
              <a:t> </a:t>
            </a:r>
            <a:r>
              <a:rPr lang="de-DE" sz="1400" err="1" smtClean="0"/>
              <a:t>be</a:t>
            </a:r>
            <a:r>
              <a:rPr lang="de-DE" sz="1400" smtClean="0"/>
              <a:t> </a:t>
            </a:r>
            <a:r>
              <a:rPr lang="de-DE" sz="1400" err="1" smtClean="0"/>
              <a:t>caused</a:t>
            </a:r>
            <a:r>
              <a:rPr lang="de-DE" sz="1400" smtClean="0"/>
              <a:t> </a:t>
            </a:r>
            <a:r>
              <a:rPr lang="de-DE" sz="1400" err="1" smtClean="0"/>
              <a:t>by</a:t>
            </a:r>
            <a:r>
              <a:rPr lang="de-DE" sz="1400" smtClean="0"/>
              <a:t> </a:t>
            </a:r>
            <a:r>
              <a:rPr lang="de-DE" sz="1400" err="1" smtClean="0"/>
              <a:t>layer</a:t>
            </a:r>
            <a:r>
              <a:rPr lang="de-DE" sz="1400" smtClean="0"/>
              <a:t> on </a:t>
            </a:r>
            <a:r>
              <a:rPr lang="de-DE" sz="1400" err="1" smtClean="0"/>
              <a:t>laser</a:t>
            </a:r>
            <a:r>
              <a:rPr lang="de-DE" sz="1400" smtClean="0"/>
              <a:t> </a:t>
            </a:r>
            <a:r>
              <a:rPr lang="de-DE" sz="1400" err="1" smtClean="0"/>
              <a:t>window</a:t>
            </a:r>
            <a:endParaRPr lang="de-DE" sz="1400" smtClean="0"/>
          </a:p>
          <a:p>
            <a:pPr algn="ctr">
              <a:lnSpc>
                <a:spcPct val="113000"/>
              </a:lnSpc>
            </a:pPr>
            <a:endParaRPr lang="en-US" sz="140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2638822" y="5517232"/>
            <a:ext cx="3666388" cy="1195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err="1" smtClean="0"/>
              <a:t>Remeasure</a:t>
            </a:r>
            <a:r>
              <a:rPr lang="de-DE" sz="1600" smtClean="0"/>
              <a:t> </a:t>
            </a:r>
            <a:r>
              <a:rPr lang="de-DE" sz="1600" err="1" smtClean="0"/>
              <a:t>full</a:t>
            </a:r>
            <a:r>
              <a:rPr lang="de-DE" sz="1600" smtClean="0"/>
              <a:t> QE </a:t>
            </a:r>
            <a:r>
              <a:rPr lang="de-DE" sz="1600" err="1" smtClean="0"/>
              <a:t>Map</a:t>
            </a:r>
            <a:r>
              <a:rPr lang="de-DE" sz="1600" smtClean="0"/>
              <a:t> in </a:t>
            </a:r>
            <a:r>
              <a:rPr lang="de-DE" sz="1600" err="1" smtClean="0"/>
              <a:t>January</a:t>
            </a:r>
            <a:endParaRPr lang="de-DE" sz="1600" smtClean="0"/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1600" smtClean="0"/>
              <a:t>Clean </a:t>
            </a:r>
            <a:r>
              <a:rPr lang="de-DE" sz="1600" err="1" smtClean="0"/>
              <a:t>window</a:t>
            </a:r>
            <a:endParaRPr lang="de-DE" sz="1600" smtClean="0"/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1600" smtClean="0"/>
              <a:t>2nd </a:t>
            </a:r>
            <a:r>
              <a:rPr lang="de-DE" sz="1600" err="1" smtClean="0"/>
              <a:t>camera</a:t>
            </a:r>
            <a:r>
              <a:rPr lang="de-DE" sz="1600" smtClean="0"/>
              <a:t> </a:t>
            </a:r>
            <a:r>
              <a:rPr lang="de-DE" sz="1600" err="1" smtClean="0"/>
              <a:t>replaced</a:t>
            </a:r>
            <a:endParaRPr lang="de-DE" sz="1600" smtClean="0"/>
          </a:p>
          <a:p>
            <a:pPr marL="742950" lvl="1" indent="-285750">
              <a:lnSpc>
                <a:spcPct val="112000"/>
              </a:lnSpc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1600" smtClean="0"/>
              <a:t>Working </a:t>
            </a:r>
            <a:r>
              <a:rPr lang="de-DE" sz="1600" err="1" smtClean="0"/>
              <a:t>laser</a:t>
            </a:r>
            <a:r>
              <a:rPr lang="de-DE" sz="1600" smtClean="0"/>
              <a:t> pos. </a:t>
            </a:r>
            <a:r>
              <a:rPr lang="de-DE" sz="1600" err="1" smtClean="0"/>
              <a:t>feedback</a:t>
            </a:r>
            <a:r>
              <a:rPr lang="de-DE" sz="1600" smtClean="0"/>
              <a:t> 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37972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Spacial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temporal </a:t>
            </a:r>
            <a:r>
              <a:rPr lang="de-DE" err="1" smtClean="0"/>
              <a:t>charge</a:t>
            </a:r>
            <a:r>
              <a:rPr lang="de-DE" smtClean="0"/>
              <a:t> </a:t>
            </a:r>
            <a:r>
              <a:rPr lang="de-DE" err="1" smtClean="0"/>
              <a:t>distribution</a:t>
            </a:r>
            <a:r>
              <a:rPr lang="de-DE" smtClean="0"/>
              <a:t>: QE </a:t>
            </a:r>
            <a:r>
              <a:rPr lang="de-DE" smtClean="0"/>
              <a:t>Scans </a:t>
            </a:r>
            <a:r>
              <a:rPr lang="de-DE" err="1" smtClean="0"/>
              <a:t>with</a:t>
            </a:r>
            <a:r>
              <a:rPr lang="de-DE" smtClean="0"/>
              <a:t> BSA 1.2mm</a:t>
            </a:r>
            <a:endParaRPr lang="en-US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81" y="2255825"/>
            <a:ext cx="3921911" cy="3517029"/>
          </a:xfrm>
          <a:prstGeom prst="rect">
            <a:avLst/>
          </a:prstGeom>
        </p:spPr>
      </p:pic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2255826"/>
            <a:ext cx="3822326" cy="3517029"/>
          </a:xfrm>
          <a:prstGeom prst="rect">
            <a:avLst/>
          </a:prstGeom>
        </p:spPr>
      </p:pic>
      <p:pic>
        <p:nvPicPr>
          <p:cNvPr id="13" name="Grafik 12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33" y="2253326"/>
            <a:ext cx="3921910" cy="3517029"/>
          </a:xfrm>
          <a:prstGeom prst="rect">
            <a:avLst/>
          </a:prstGeom>
        </p:spPr>
      </p:pic>
      <p:sp>
        <p:nvSpPr>
          <p:cNvPr id="14" name="Legende mit Linie 1 13"/>
          <p:cNvSpPr/>
          <p:nvPr/>
        </p:nvSpPr>
        <p:spPr>
          <a:xfrm>
            <a:off x="2422798" y="3789040"/>
            <a:ext cx="1296144" cy="710804"/>
          </a:xfrm>
          <a:prstGeom prst="borderCallout1">
            <a:avLst>
              <a:gd name="adj1" fmla="val 18750"/>
              <a:gd name="adj2" fmla="val -8333"/>
              <a:gd name="adj3" fmla="val 55021"/>
              <a:gd name="adj4" fmla="val -86366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200" err="1" smtClean="0"/>
              <a:t>Dec</a:t>
            </a:r>
            <a:r>
              <a:rPr lang="de-DE" sz="1200" smtClean="0"/>
              <a:t> 2017:</a:t>
            </a:r>
          </a:p>
          <a:p>
            <a:pPr algn="ctr">
              <a:lnSpc>
                <a:spcPct val="113000"/>
              </a:lnSpc>
            </a:pPr>
            <a:r>
              <a:rPr lang="de-DE" sz="1200" smtClean="0"/>
              <a:t>Saturation </a:t>
            </a:r>
            <a:r>
              <a:rPr lang="de-DE" sz="1200" err="1" smtClean="0"/>
              <a:t>starts</a:t>
            </a:r>
            <a:r>
              <a:rPr lang="de-DE" sz="1200" smtClean="0"/>
              <a:t> at 0.35 </a:t>
            </a:r>
            <a:r>
              <a:rPr lang="de-DE" sz="1200" err="1" smtClean="0"/>
              <a:t>nC</a:t>
            </a:r>
            <a:endParaRPr lang="en-US" sz="1200" err="1" smtClean="0"/>
          </a:p>
        </p:txBody>
      </p:sp>
      <p:sp>
        <p:nvSpPr>
          <p:cNvPr id="15" name="Legende mit Linie 1 14"/>
          <p:cNvSpPr/>
          <p:nvPr/>
        </p:nvSpPr>
        <p:spPr>
          <a:xfrm>
            <a:off x="6383238" y="4011840"/>
            <a:ext cx="1296144" cy="710804"/>
          </a:xfrm>
          <a:prstGeom prst="borderCallout1">
            <a:avLst>
              <a:gd name="adj1" fmla="val 18750"/>
              <a:gd name="adj2" fmla="val -8333"/>
              <a:gd name="adj3" fmla="val 89235"/>
              <a:gd name="adj4" fmla="val -98374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200" smtClean="0"/>
              <a:t>March 2019:</a:t>
            </a:r>
          </a:p>
          <a:p>
            <a:pPr algn="ctr">
              <a:lnSpc>
                <a:spcPct val="113000"/>
              </a:lnSpc>
            </a:pPr>
            <a:r>
              <a:rPr lang="de-DE" sz="1200" smtClean="0"/>
              <a:t>Saturation </a:t>
            </a:r>
            <a:r>
              <a:rPr lang="de-DE" sz="1200" err="1" smtClean="0"/>
              <a:t>starts</a:t>
            </a:r>
            <a:r>
              <a:rPr lang="de-DE" sz="1200" smtClean="0"/>
              <a:t> at 0.2 </a:t>
            </a:r>
            <a:r>
              <a:rPr lang="de-DE" sz="1200" err="1" smtClean="0"/>
              <a:t>nC</a:t>
            </a:r>
            <a:endParaRPr lang="en-US" sz="1200" err="1" smtClean="0"/>
          </a:p>
        </p:txBody>
      </p:sp>
      <p:sp>
        <p:nvSpPr>
          <p:cNvPr id="16" name="Legende mit Linie 1 15"/>
          <p:cNvSpPr/>
          <p:nvPr/>
        </p:nvSpPr>
        <p:spPr>
          <a:xfrm>
            <a:off x="10487694" y="3637784"/>
            <a:ext cx="1296144" cy="710804"/>
          </a:xfrm>
          <a:prstGeom prst="borderCallout1">
            <a:avLst>
              <a:gd name="adj1" fmla="val 18750"/>
              <a:gd name="adj2" fmla="val -8333"/>
              <a:gd name="adj3" fmla="val 94709"/>
              <a:gd name="adj4" fmla="val -85615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200" smtClean="0"/>
              <a:t>Sept. 2019:</a:t>
            </a:r>
          </a:p>
          <a:p>
            <a:pPr algn="ctr">
              <a:lnSpc>
                <a:spcPct val="113000"/>
              </a:lnSpc>
            </a:pPr>
            <a:r>
              <a:rPr lang="de-DE" sz="1200" smtClean="0"/>
              <a:t>Saturation </a:t>
            </a:r>
            <a:r>
              <a:rPr lang="de-DE" sz="1200" err="1" smtClean="0"/>
              <a:t>starts</a:t>
            </a:r>
            <a:r>
              <a:rPr lang="de-DE" sz="1200" smtClean="0"/>
              <a:t> at 0.2 </a:t>
            </a:r>
            <a:r>
              <a:rPr lang="de-DE" sz="1200" err="1" smtClean="0"/>
              <a:t>nC</a:t>
            </a:r>
            <a:endParaRPr lang="en-US" sz="1200" err="1" smtClean="0"/>
          </a:p>
        </p:txBody>
      </p:sp>
      <p:sp>
        <p:nvSpPr>
          <p:cNvPr id="17" name="Textfeld 16"/>
          <p:cNvSpPr txBox="1"/>
          <p:nvPr/>
        </p:nvSpPr>
        <p:spPr>
          <a:xfrm>
            <a:off x="3070869" y="1700808"/>
            <a:ext cx="5072563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Early </a:t>
            </a:r>
            <a:r>
              <a:rPr lang="de-DE" sz="1400" err="1" smtClean="0"/>
              <a:t>saturation</a:t>
            </a:r>
            <a:r>
              <a:rPr lang="de-DE" sz="1400" smtClean="0"/>
              <a:t> : </a:t>
            </a:r>
            <a:r>
              <a:rPr lang="de-DE" sz="1400" err="1" smtClean="0"/>
              <a:t>hint</a:t>
            </a:r>
            <a:r>
              <a:rPr lang="de-DE" sz="1400" smtClean="0"/>
              <a:t> </a:t>
            </a:r>
            <a:r>
              <a:rPr lang="de-DE" sz="1400" err="1" smtClean="0"/>
              <a:t>of</a:t>
            </a:r>
            <a:r>
              <a:rPr lang="de-DE" sz="1400" smtClean="0"/>
              <a:t> </a:t>
            </a:r>
            <a:r>
              <a:rPr lang="de-DE" sz="1400" err="1" smtClean="0"/>
              <a:t>reduced</a:t>
            </a:r>
            <a:r>
              <a:rPr lang="de-DE" sz="1400" smtClean="0"/>
              <a:t> beam </a:t>
            </a:r>
            <a:r>
              <a:rPr lang="de-DE" sz="1400" err="1" smtClean="0"/>
              <a:t>size</a:t>
            </a:r>
            <a:r>
              <a:rPr lang="de-DE" sz="1400" smtClean="0"/>
              <a:t> on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cathode</a:t>
            </a:r>
            <a:r>
              <a:rPr lang="de-DE" sz="1400" smtClean="0"/>
              <a:t> !</a:t>
            </a:r>
            <a:endParaRPr lang="en-US" sz="1400" err="1" smtClean="0"/>
          </a:p>
        </p:txBody>
      </p:sp>
      <p:sp>
        <p:nvSpPr>
          <p:cNvPr id="18" name="Textfeld 17"/>
          <p:cNvSpPr txBox="1"/>
          <p:nvPr/>
        </p:nvSpPr>
        <p:spPr>
          <a:xfrm>
            <a:off x="4150990" y="5805264"/>
            <a:ext cx="2592288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err="1" smtClean="0"/>
              <a:t>Remeasure</a:t>
            </a:r>
            <a:r>
              <a:rPr lang="de-DE" sz="1600" smtClean="0"/>
              <a:t> in </a:t>
            </a:r>
            <a:r>
              <a:rPr lang="de-DE" sz="1600" err="1" smtClean="0"/>
              <a:t>January</a:t>
            </a:r>
            <a:r>
              <a:rPr lang="de-DE" sz="1600" smtClean="0"/>
              <a:t> 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223825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Temporal </a:t>
            </a:r>
            <a:r>
              <a:rPr lang="de-DE" err="1" smtClean="0"/>
              <a:t>charge</a:t>
            </a:r>
            <a:r>
              <a:rPr lang="de-DE" smtClean="0"/>
              <a:t> </a:t>
            </a:r>
            <a:r>
              <a:rPr lang="de-DE" err="1" smtClean="0"/>
              <a:t>distribution</a:t>
            </a:r>
            <a:r>
              <a:rPr lang="de-DE" smtClean="0"/>
              <a:t>:</a:t>
            </a:r>
            <a:br>
              <a:rPr lang="de-DE" smtClean="0"/>
            </a:br>
            <a:r>
              <a:rPr lang="de-DE"/>
              <a:t> </a:t>
            </a:r>
            <a:r>
              <a:rPr lang="de-DE" smtClean="0"/>
              <a:t>    Laser </a:t>
            </a:r>
            <a:r>
              <a:rPr lang="de-DE" err="1" smtClean="0"/>
              <a:t>profile</a:t>
            </a:r>
            <a:r>
              <a:rPr lang="de-DE" smtClean="0"/>
              <a:t> </a:t>
            </a:r>
            <a:r>
              <a:rPr lang="de-DE" err="1" smtClean="0"/>
              <a:t>for</a:t>
            </a:r>
            <a:r>
              <a:rPr lang="de-DE" smtClean="0"/>
              <a:t> Laser 1, </a:t>
            </a:r>
            <a:r>
              <a:rPr lang="de-DE"/>
              <a:t>L</a:t>
            </a:r>
            <a:r>
              <a:rPr lang="de-DE" smtClean="0"/>
              <a:t>aser 2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 err="1" smtClean="0"/>
              <a:t>stacked</a:t>
            </a:r>
            <a:r>
              <a:rPr lang="de-DE" smtClean="0"/>
              <a:t> Laser 2 ( -&gt; 2020 )</a:t>
            </a:r>
            <a:endParaRPr lang="en-US"/>
          </a:p>
        </p:txBody>
      </p:sp>
      <p:pic>
        <p:nvPicPr>
          <p:cNvPr id="12" name="Inhaltsplatzhalter 11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1844824"/>
            <a:ext cx="5232806" cy="3889375"/>
          </a:xfrm>
        </p:spPr>
      </p:pic>
      <p:sp>
        <p:nvSpPr>
          <p:cNvPr id="3" name="Textfeld 2"/>
          <p:cNvSpPr txBox="1"/>
          <p:nvPr/>
        </p:nvSpPr>
        <p:spPr>
          <a:xfrm>
            <a:off x="6959302" y="2492896"/>
            <a:ext cx="4536504" cy="6480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err="1" smtClean="0"/>
              <a:t>Stacker</a:t>
            </a:r>
            <a:r>
              <a:rPr lang="de-DE" sz="1400" smtClean="0"/>
              <a:t> </a:t>
            </a:r>
            <a:r>
              <a:rPr lang="de-DE" sz="1400" err="1" smtClean="0"/>
              <a:t>for</a:t>
            </a:r>
            <a:r>
              <a:rPr lang="de-DE" sz="1400" smtClean="0"/>
              <a:t> 2 </a:t>
            </a:r>
            <a:r>
              <a:rPr lang="de-DE" sz="1400" err="1" smtClean="0"/>
              <a:t>pulses</a:t>
            </a:r>
            <a:r>
              <a:rPr lang="de-DE" sz="1400" smtClean="0"/>
              <a:t> </a:t>
            </a:r>
            <a:r>
              <a:rPr lang="de-DE" sz="1400" err="1" smtClean="0"/>
              <a:t>should</a:t>
            </a:r>
            <a:r>
              <a:rPr lang="de-DE" sz="1400" smtClean="0"/>
              <a:t> </a:t>
            </a:r>
            <a:r>
              <a:rPr lang="de-DE" sz="1400" err="1" smtClean="0"/>
              <a:t>be</a:t>
            </a:r>
            <a:r>
              <a:rPr lang="de-DE" sz="1400" smtClean="0"/>
              <a:t> </a:t>
            </a:r>
            <a:r>
              <a:rPr lang="de-DE" sz="1400" err="1" smtClean="0"/>
              <a:t>installed</a:t>
            </a:r>
            <a:r>
              <a:rPr lang="de-DE" sz="1400" smtClean="0"/>
              <a:t> </a:t>
            </a:r>
            <a:r>
              <a:rPr lang="de-DE" sz="1400" err="1" smtClean="0"/>
              <a:t>this</a:t>
            </a:r>
            <a:r>
              <a:rPr lang="de-DE" sz="1400" smtClean="0"/>
              <a:t> </a:t>
            </a:r>
            <a:r>
              <a:rPr lang="de-DE" sz="1400" err="1" smtClean="0"/>
              <a:t>shutdown</a:t>
            </a:r>
            <a:r>
              <a:rPr lang="de-DE" sz="1400" smtClean="0"/>
              <a:t>, </a:t>
            </a:r>
          </a:p>
          <a:p>
            <a:pPr>
              <a:lnSpc>
                <a:spcPct val="112000"/>
              </a:lnSpc>
            </a:pPr>
            <a:r>
              <a:rPr lang="de-DE" sz="1400" err="1" smtClean="0"/>
              <a:t>Realization</a:t>
            </a:r>
            <a:r>
              <a:rPr lang="de-DE" sz="1400" smtClean="0"/>
              <a:t> </a:t>
            </a:r>
            <a:r>
              <a:rPr lang="de-DE" sz="1400" err="1" smtClean="0"/>
              <a:t>unclear</a:t>
            </a:r>
            <a:r>
              <a:rPr lang="de-DE" sz="1400" smtClean="0"/>
              <a:t> due </a:t>
            </a:r>
            <a:r>
              <a:rPr lang="de-DE" sz="1400" err="1" smtClean="0"/>
              <a:t>to</a:t>
            </a:r>
            <a:r>
              <a:rPr lang="de-DE" sz="1400" smtClean="0"/>
              <a:t> </a:t>
            </a:r>
            <a:r>
              <a:rPr lang="de-DE" sz="1400" err="1" smtClean="0"/>
              <a:t>delay</a:t>
            </a:r>
            <a:r>
              <a:rPr lang="de-DE" sz="1400" smtClean="0"/>
              <a:t> </a:t>
            </a:r>
            <a:r>
              <a:rPr lang="de-DE" sz="1400" err="1" smtClean="0"/>
              <a:t>of</a:t>
            </a:r>
            <a:r>
              <a:rPr lang="de-DE" sz="1400" smtClean="0"/>
              <a:t> </a:t>
            </a:r>
            <a:r>
              <a:rPr lang="de-DE" sz="1400" err="1" smtClean="0"/>
              <a:t>crystals</a:t>
            </a:r>
            <a:endParaRPr lang="en-US" sz="1400" err="1" smtClean="0"/>
          </a:p>
        </p:txBody>
      </p:sp>
      <p:sp>
        <p:nvSpPr>
          <p:cNvPr id="5" name="Textfeld 4"/>
          <p:cNvSpPr txBox="1"/>
          <p:nvPr/>
        </p:nvSpPr>
        <p:spPr>
          <a:xfrm>
            <a:off x="6311230" y="4077072"/>
            <a:ext cx="36724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  <a:buClr>
                <a:srgbClr val="FF0000"/>
              </a:buClr>
              <a:buSzPct val="130000"/>
            </a:pPr>
            <a:r>
              <a:rPr lang="de-DE" sz="1600" smtClean="0"/>
              <a:t>As </a:t>
            </a:r>
            <a:r>
              <a:rPr lang="de-DE" sz="1600" err="1" smtClean="0"/>
              <a:t>soon</a:t>
            </a:r>
            <a:r>
              <a:rPr lang="de-DE" sz="1600" smtClean="0"/>
              <a:t> </a:t>
            </a:r>
            <a:r>
              <a:rPr lang="de-DE" sz="1600" err="1" smtClean="0"/>
              <a:t>as</a:t>
            </a:r>
            <a:r>
              <a:rPr lang="de-DE" sz="1600" smtClean="0"/>
              <a:t> </a:t>
            </a:r>
            <a:r>
              <a:rPr lang="de-DE" sz="1600" err="1" smtClean="0"/>
              <a:t>available</a:t>
            </a:r>
            <a:r>
              <a:rPr lang="de-DE" sz="1600" smtClean="0"/>
              <a:t>: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smtClean="0"/>
              <a:t>Test </a:t>
            </a:r>
            <a:r>
              <a:rPr lang="de-DE" sz="1600" err="1" smtClean="0"/>
              <a:t>influence</a:t>
            </a:r>
            <a:r>
              <a:rPr lang="de-DE" sz="1600" smtClean="0"/>
              <a:t> on </a:t>
            </a:r>
            <a:r>
              <a:rPr lang="de-DE" sz="1600" err="1" smtClean="0"/>
              <a:t>emittance</a:t>
            </a:r>
            <a:r>
              <a:rPr lang="de-DE" sz="1600" smtClean="0"/>
              <a:t>, SASE</a:t>
            </a:r>
          </a:p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err="1" smtClean="0"/>
              <a:t>Easier</a:t>
            </a:r>
            <a:r>
              <a:rPr lang="de-DE" sz="1600" smtClean="0"/>
              <a:t> </a:t>
            </a:r>
            <a:r>
              <a:rPr lang="de-DE" sz="1600" err="1" smtClean="0"/>
              <a:t>switching</a:t>
            </a:r>
            <a:r>
              <a:rPr lang="de-DE" sz="1600" smtClean="0"/>
              <a:t> </a:t>
            </a:r>
            <a:r>
              <a:rPr lang="de-DE" sz="1600" err="1" smtClean="0"/>
              <a:t>between</a:t>
            </a:r>
            <a:r>
              <a:rPr lang="de-DE" sz="1600" smtClean="0"/>
              <a:t> </a:t>
            </a:r>
            <a:r>
              <a:rPr lang="de-DE" sz="1600" err="1" smtClean="0"/>
              <a:t>lasers</a:t>
            </a:r>
            <a:r>
              <a:rPr lang="de-DE" sz="1600" smtClean="0"/>
              <a:t> ?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261035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1" r="8258"/>
          <a:stretch/>
        </p:blipFill>
        <p:spPr>
          <a:xfrm>
            <a:off x="62093" y="4019830"/>
            <a:ext cx="3283669" cy="24270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10955498" cy="504056"/>
          </a:xfrm>
        </p:spPr>
        <p:txBody>
          <a:bodyPr/>
          <a:lstStyle/>
          <a:p>
            <a:r>
              <a:rPr lang="de-DE" err="1" smtClean="0"/>
              <a:t>Spacial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temporal </a:t>
            </a:r>
            <a:r>
              <a:rPr lang="de-DE" err="1" smtClean="0"/>
              <a:t>charge</a:t>
            </a:r>
            <a:r>
              <a:rPr lang="de-DE" smtClean="0"/>
              <a:t> </a:t>
            </a:r>
            <a:r>
              <a:rPr lang="de-DE" err="1" smtClean="0"/>
              <a:t>distribution</a:t>
            </a:r>
            <a:r>
              <a:rPr lang="de-DE" smtClean="0"/>
              <a:t>: </a:t>
            </a:r>
            <a:r>
              <a:rPr lang="de-DE" err="1" smtClean="0"/>
              <a:t>bunch</a:t>
            </a:r>
            <a:r>
              <a:rPr lang="de-DE" smtClean="0"/>
              <a:t> </a:t>
            </a:r>
            <a:r>
              <a:rPr lang="de-DE" err="1" smtClean="0"/>
              <a:t>length</a:t>
            </a:r>
            <a:r>
              <a:rPr lang="de-DE" smtClean="0"/>
              <a:t> after A1 / AH1</a:t>
            </a: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1052736"/>
            <a:ext cx="5412433" cy="2868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1" y="3933056"/>
            <a:ext cx="5412433" cy="286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0550" y="4041068"/>
            <a:ext cx="91440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>
                <a:solidFill>
                  <a:schemeClr val="bg1"/>
                </a:solidFill>
              </a:rPr>
              <a:t>L2:300 </a:t>
            </a:r>
            <a:r>
              <a:rPr lang="de-DE" sz="1400" err="1" smtClean="0">
                <a:solidFill>
                  <a:schemeClr val="bg1"/>
                </a:solidFill>
              </a:rPr>
              <a:t>pC</a:t>
            </a:r>
            <a:endParaRPr lang="en-US" sz="1400" err="1" smtClean="0">
              <a:solidFill>
                <a:schemeClr val="bg1"/>
              </a:solidFill>
            </a:endParaRPr>
          </a:p>
        </p:txBody>
      </p:sp>
      <p:pic>
        <p:nvPicPr>
          <p:cNvPr id="9" name="Picture 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4" r="9095"/>
          <a:stretch/>
        </p:blipFill>
        <p:spPr>
          <a:xfrm>
            <a:off x="3190097" y="4003379"/>
            <a:ext cx="3348901" cy="246875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58902" y="4005064"/>
            <a:ext cx="91440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>
                <a:solidFill>
                  <a:schemeClr val="bg1"/>
                </a:solidFill>
              </a:rPr>
              <a:t>L2:100 </a:t>
            </a:r>
            <a:r>
              <a:rPr lang="de-DE" sz="1400" err="1" smtClean="0">
                <a:solidFill>
                  <a:schemeClr val="bg1"/>
                </a:solidFill>
              </a:rPr>
              <a:t>pC</a:t>
            </a:r>
            <a:endParaRPr lang="en-US" sz="1400" err="1" smtClean="0">
              <a:solidFill>
                <a:schemeClr val="bg1"/>
              </a:solidFill>
            </a:endParaRPr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"/>
          <a:stretch/>
        </p:blipFill>
        <p:spPr>
          <a:xfrm>
            <a:off x="62093" y="1412776"/>
            <a:ext cx="3445574" cy="237626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23999" y="1422795"/>
            <a:ext cx="91440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>
                <a:solidFill>
                  <a:schemeClr val="bg1"/>
                </a:solidFill>
              </a:rPr>
              <a:t>L1:305 </a:t>
            </a:r>
            <a:r>
              <a:rPr lang="de-DE" sz="1400" err="1" smtClean="0">
                <a:solidFill>
                  <a:schemeClr val="bg1"/>
                </a:solidFill>
              </a:rPr>
              <a:t>pC</a:t>
            </a:r>
            <a:endParaRPr lang="en-US" sz="1400" err="1" smtClean="0">
              <a:solidFill>
                <a:schemeClr val="bg1"/>
              </a:solidFill>
            </a:endParaRPr>
          </a:p>
        </p:txBody>
      </p:sp>
      <p:pic>
        <p:nvPicPr>
          <p:cNvPr id="14" name="Grafik 13" descr="Bildschirmausschnit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1"/>
          <a:stretch/>
        </p:blipFill>
        <p:spPr>
          <a:xfrm>
            <a:off x="3207415" y="1459034"/>
            <a:ext cx="3384376" cy="235181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332031" y="1448737"/>
            <a:ext cx="91440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>
                <a:solidFill>
                  <a:schemeClr val="bg1"/>
                </a:solidFill>
              </a:rPr>
              <a:t>L1: 85 </a:t>
            </a:r>
            <a:r>
              <a:rPr lang="de-DE" sz="1400" err="1" smtClean="0">
                <a:solidFill>
                  <a:schemeClr val="bg1"/>
                </a:solidFill>
              </a:rPr>
              <a:t>pC</a:t>
            </a:r>
            <a:endParaRPr lang="en-US" sz="1400" err="1" smtClean="0">
              <a:solidFill>
                <a:schemeClr val="bg1"/>
              </a:solidFill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9655956" y="2708920"/>
            <a:ext cx="1839849" cy="612648"/>
          </a:xfrm>
          <a:prstGeom prst="borderCallout1">
            <a:avLst>
              <a:gd name="adj1" fmla="val 18750"/>
              <a:gd name="adj2" fmla="val -8333"/>
              <a:gd name="adj3" fmla="val 58515"/>
              <a:gd name="adj4" fmla="val -58375"/>
            </a:avLst>
          </a:prstGeom>
          <a:solidFill>
            <a:schemeClr val="accent6"/>
          </a:solidFill>
          <a:ln>
            <a:solidFill>
              <a:schemeClr val="tx1"/>
            </a:solidFill>
            <a:tailEnd type="triangle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de-DE" sz="1400" err="1" smtClean="0"/>
              <a:t>No</a:t>
            </a:r>
            <a:r>
              <a:rPr lang="de-DE" sz="1400" smtClean="0"/>
              <a:t> </a:t>
            </a:r>
            <a:r>
              <a:rPr lang="de-DE" sz="1400" err="1" smtClean="0"/>
              <a:t>plateau</a:t>
            </a:r>
            <a:r>
              <a:rPr lang="de-DE" sz="1400" smtClean="0"/>
              <a:t> – </a:t>
            </a:r>
            <a:r>
              <a:rPr lang="de-DE" sz="1400" err="1" smtClean="0"/>
              <a:t>shorter</a:t>
            </a:r>
            <a:r>
              <a:rPr lang="de-DE" sz="1400" smtClean="0"/>
              <a:t> </a:t>
            </a:r>
            <a:r>
              <a:rPr lang="de-DE" sz="1400" err="1" smtClean="0"/>
              <a:t>than</a:t>
            </a:r>
            <a:r>
              <a:rPr lang="de-DE" sz="1400" smtClean="0"/>
              <a:t> </a:t>
            </a:r>
            <a:r>
              <a:rPr lang="de-DE" sz="1400" err="1" smtClean="0"/>
              <a:t>laser</a:t>
            </a:r>
            <a:r>
              <a:rPr lang="de-DE" sz="1400" smtClean="0"/>
              <a:t> ?</a:t>
            </a:r>
            <a:endParaRPr lang="en-US" sz="1400" err="1" smtClean="0"/>
          </a:p>
        </p:txBody>
      </p:sp>
      <p:sp>
        <p:nvSpPr>
          <p:cNvPr id="16" name="Ellipse 15"/>
          <p:cNvSpPr/>
          <p:nvPr/>
        </p:nvSpPr>
        <p:spPr>
          <a:xfrm>
            <a:off x="7535366" y="2852936"/>
            <a:ext cx="1080120" cy="46863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err="1" smtClean="0"/>
          </a:p>
        </p:txBody>
      </p:sp>
      <p:sp>
        <p:nvSpPr>
          <p:cNvPr id="17" name="Textfeld 16"/>
          <p:cNvSpPr txBox="1"/>
          <p:nvPr/>
        </p:nvSpPr>
        <p:spPr>
          <a:xfrm>
            <a:off x="7103318" y="1412776"/>
            <a:ext cx="2593980" cy="368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err="1" smtClean="0"/>
              <a:t>Remeasure</a:t>
            </a:r>
            <a:r>
              <a:rPr lang="de-DE" sz="1600" smtClean="0"/>
              <a:t> in </a:t>
            </a:r>
            <a:r>
              <a:rPr lang="de-DE" sz="1600" err="1" smtClean="0"/>
              <a:t>January</a:t>
            </a:r>
            <a:r>
              <a:rPr lang="de-DE" sz="1600" smtClean="0"/>
              <a:t> 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429374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955498" cy="504056"/>
          </a:xfrm>
        </p:spPr>
        <p:txBody>
          <a:bodyPr/>
          <a:lstStyle/>
          <a:p>
            <a:r>
              <a:rPr lang="de-DE" sz="2000" err="1" smtClean="0"/>
              <a:t>Differences</a:t>
            </a:r>
            <a:r>
              <a:rPr lang="de-DE" sz="2000" smtClean="0"/>
              <a:t> in </a:t>
            </a:r>
            <a:r>
              <a:rPr lang="de-DE" sz="2000" err="1" smtClean="0"/>
              <a:t>operating</a:t>
            </a:r>
            <a:r>
              <a:rPr lang="de-DE" sz="2000" smtClean="0"/>
              <a:t> Laser 1 </a:t>
            </a:r>
            <a:r>
              <a:rPr lang="de-DE" sz="2000" err="1" smtClean="0"/>
              <a:t>and</a:t>
            </a:r>
            <a:r>
              <a:rPr lang="de-DE" sz="2000" smtClean="0"/>
              <a:t> Laser 2 </a:t>
            </a:r>
            <a:r>
              <a:rPr lang="de-DE" sz="2000" err="1" smtClean="0"/>
              <a:t>tested</a:t>
            </a:r>
            <a:r>
              <a:rPr lang="de-DE" sz="2000" smtClean="0"/>
              <a:t> on </a:t>
            </a:r>
            <a:r>
              <a:rPr lang="de-DE" sz="2000"/>
              <a:t>S</a:t>
            </a:r>
            <a:r>
              <a:rPr lang="de-DE" sz="2000" smtClean="0"/>
              <a:t>eptember 8</a:t>
            </a:r>
            <a:r>
              <a:rPr lang="de-DE" sz="2000" baseline="30000" smtClean="0"/>
              <a:t>th</a:t>
            </a:r>
            <a:r>
              <a:rPr lang="de-DE" sz="2000" smtClean="0"/>
              <a:t> 2019:</a:t>
            </a:r>
            <a:endParaRPr lang="en-US" sz="2000"/>
          </a:p>
        </p:txBody>
      </p:sp>
      <p:sp>
        <p:nvSpPr>
          <p:cNvPr id="23" name="Rechteck 22"/>
          <p:cNvSpPr/>
          <p:nvPr/>
        </p:nvSpPr>
        <p:spPr>
          <a:xfrm>
            <a:off x="838622" y="1052736"/>
            <a:ext cx="10009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timing between laser1 and laser2 was perfect ( delta phi &lt;0.1 degree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smtClean="0"/>
              <a:t>orbit </a:t>
            </a:r>
            <a:r>
              <a:rPr lang="en-US" sz="1600"/>
              <a:t>was nearly unchanged - position on cathode adjusted to get the same starting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smtClean="0"/>
              <a:t>energies </a:t>
            </a:r>
            <a:r>
              <a:rPr lang="en-US" sz="1600"/>
              <a:t>in LH, B0, B1, B2 were higher – adjusted back to old readings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smtClean="0"/>
              <a:t>compression </a:t>
            </a:r>
            <a:r>
              <a:rPr lang="en-US" sz="1600"/>
              <a:t>was less – adjusted back to old readings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smtClean="0"/>
              <a:t>when </a:t>
            </a:r>
            <a:r>
              <a:rPr lang="en-US" sz="1600"/>
              <a:t>going to T4D/T5D there was little lasing at SA3 and SA1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smtClean="0"/>
              <a:t>optimization </a:t>
            </a:r>
            <a:r>
              <a:rPr lang="en-US" sz="1600"/>
              <a:t>done with gun phase, solenoid, QLN, compression, curvature 130-&gt;210    brought SASE2 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err="1" smtClean="0"/>
              <a:t>encreasing</a:t>
            </a:r>
            <a:r>
              <a:rPr lang="en-US" sz="1600" smtClean="0"/>
              <a:t> </a:t>
            </a:r>
            <a:r>
              <a:rPr lang="en-US" sz="1600"/>
              <a:t>the charge from 0.25 to 0.3 </a:t>
            </a:r>
            <a:r>
              <a:rPr lang="en-US" sz="1600" err="1"/>
              <a:t>nC</a:t>
            </a:r>
            <a:r>
              <a:rPr lang="en-US" sz="1600"/>
              <a:t> </a:t>
            </a:r>
            <a:r>
              <a:rPr lang="en-US" sz="1600" err="1"/>
              <a:t>encreased</a:t>
            </a:r>
            <a:r>
              <a:rPr lang="en-US" sz="1600"/>
              <a:t> SASE further to ~same values as with laser2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No magnets have been changed despite the main solenoid and QLN, QLS </a:t>
            </a:r>
          </a:p>
        </p:txBody>
      </p:sp>
      <p:pic>
        <p:nvPicPr>
          <p:cNvPr id="4099" name="Picture 4" descr="https://ttfinfo.desy.de/XFELelog/data/2019/36/08.09_a/2019-09-08T18:10: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3171178"/>
            <a:ext cx="57626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303140" y="4828009"/>
            <a:ext cx="590550" cy="2571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Laser 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560440" y="4828009"/>
            <a:ext cx="590550" cy="2571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Laser 2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8"/>
          <p:cNvCxnSpPr/>
          <p:nvPr/>
        </p:nvCxnSpPr>
        <p:spPr>
          <a:xfrm>
            <a:off x="3214886" y="3933056"/>
            <a:ext cx="19050" cy="2352675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4572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375285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319342" y="5805264"/>
            <a:ext cx="3801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switching back from Laser 1 to Laser 2</a:t>
            </a:r>
            <a:endParaRPr lang="en-US" b="1">
              <a:solidFill>
                <a:srgbClr val="4F81BD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74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402" y="258188"/>
            <a:ext cx="10955498" cy="504056"/>
          </a:xfrm>
        </p:spPr>
        <p:txBody>
          <a:bodyPr/>
          <a:lstStyle/>
          <a:p>
            <a:r>
              <a:rPr lang="de-DE" sz="1800" err="1" smtClean="0"/>
              <a:t>Differences</a:t>
            </a:r>
            <a:r>
              <a:rPr lang="de-DE" sz="1800" smtClean="0"/>
              <a:t> in </a:t>
            </a:r>
            <a:r>
              <a:rPr lang="de-DE" sz="1800" err="1" smtClean="0"/>
              <a:t>operating</a:t>
            </a:r>
            <a:r>
              <a:rPr lang="de-DE" sz="1800" smtClean="0"/>
              <a:t> Laser1 </a:t>
            </a:r>
            <a:r>
              <a:rPr lang="de-DE" sz="1800" err="1" smtClean="0"/>
              <a:t>and</a:t>
            </a:r>
            <a:r>
              <a:rPr lang="de-DE" sz="1800" smtClean="0"/>
              <a:t> Laser2:</a:t>
            </a:r>
            <a:endParaRPr lang="en-US" sz="180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48856"/>
              </p:ext>
            </p:extLst>
          </p:nvPr>
        </p:nvGraphicFramePr>
        <p:xfrm>
          <a:off x="694606" y="3152736"/>
          <a:ext cx="4392490" cy="3084576"/>
        </p:xfrm>
        <a:graphic>
          <a:graphicData uri="http://schemas.openxmlformats.org/drawingml/2006/table">
            <a:tbl>
              <a:tblPr firstRow="1" firstCol="1" bandRow="1"/>
              <a:tblGrid>
                <a:gridCol w="878498"/>
                <a:gridCol w="878498"/>
                <a:gridCol w="878498"/>
                <a:gridCol w="878498"/>
                <a:gridCol w="8784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Laser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Laser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Ampl</a:t>
                      </a:r>
                      <a:r>
                        <a:rPr lang="de-DE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L2-L1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Magnets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Solenoid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QLN.23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QLS.23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Gun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Phase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-40.8°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-43.3°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Amplitude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MV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Chirp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-8.86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Curvature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119.71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3rd derivative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22123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Amplitude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581.12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MV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Chirp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-10.10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Amplitude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1702.68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1750.79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 MV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Chirp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-12.61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-12.04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4606" y="2340846"/>
            <a:ext cx="2520280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Differences in </a:t>
            </a:r>
            <a:r>
              <a:rPr kumimoji="0" lang="en-US" altLang="en-US" sz="1400" b="1" i="0" u="none" strike="noStrike" cap="none" normalizeH="0" baseline="0" err="1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setpoints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de-DE" altLang="en-US" sz="1400" b="1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35166" y="2593176"/>
            <a:ext cx="2279791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de-DE" sz="1400" b="1" kern="0" err="1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Differences</a:t>
            </a:r>
            <a:r>
              <a:rPr lang="de-DE" sz="1400" b="1" ker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in </a:t>
            </a:r>
            <a:r>
              <a:rPr lang="de-DE" sz="1400" b="1" kern="0" err="1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readbacks</a:t>
            </a:r>
            <a:r>
              <a:rPr lang="de-DE" sz="1400" b="1" ker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:</a:t>
            </a:r>
            <a:endParaRPr lang="en-US" sz="1400" b="1" kern="0">
              <a:solidFill>
                <a:srgbClr val="365F9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95263"/>
              </p:ext>
            </p:extLst>
          </p:nvPr>
        </p:nvGraphicFramePr>
        <p:xfrm>
          <a:off x="5735166" y="3152736"/>
          <a:ext cx="5256584" cy="3084576"/>
        </p:xfrm>
        <a:graphic>
          <a:graphicData uri="http://schemas.openxmlformats.org/drawingml/2006/table">
            <a:tbl>
              <a:tblPr firstRow="1" firstCol="1" bandRow="1"/>
              <a:tblGrid>
                <a:gridCol w="1314146"/>
                <a:gridCol w="1314146"/>
                <a:gridCol w="1314146"/>
                <a:gridCol w="131414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Laser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Laser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I1T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127.4 </a:t>
                      </a:r>
                      <a:r>
                        <a:rPr lang="de-DE" sz="1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127.6 </a:t>
                      </a:r>
                      <a:r>
                        <a:rPr lang="de-DE" sz="1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699.7 </a:t>
                      </a:r>
                      <a:r>
                        <a:rPr lang="de-DE" sz="1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700.0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 </a:t>
                      </a:r>
                      <a:r>
                        <a:rPr lang="de-DE" sz="11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 </a:t>
                      </a:r>
                      <a:r>
                        <a:rPr lang="de-DE" sz="11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13731 </a:t>
                      </a:r>
                      <a:r>
                        <a:rPr lang="de-DE" sz="1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13735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13997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14007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T4D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13983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13970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T5D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14004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14005 MeV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compression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BC0.BCM2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0.087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0.0877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BC1.BCM1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0.0934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BC2.BCM1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0.53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SASE intensity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SA1, 9.3 keV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 mJ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 mJ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SA2, 8.0 keV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740 uJ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710 uJ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SA3, 0.77 keV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7.4 mJ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7.1 </a:t>
                      </a:r>
                      <a:r>
                        <a:rPr lang="en-US" sz="11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mJ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Gerade Verbindung mit Pfeil 12"/>
          <p:cNvCxnSpPr/>
          <p:nvPr/>
        </p:nvCxnSpPr>
        <p:spPr>
          <a:xfrm flipV="1">
            <a:off x="4871070" y="3826382"/>
            <a:ext cx="3456384" cy="57606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4943078" y="4042406"/>
            <a:ext cx="3384376" cy="12961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4871070" y="4258430"/>
            <a:ext cx="3456384" cy="151216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838622" y="777294"/>
            <a:ext cx="10009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timing between laser1 and laser2 was perfect ( delta phi &lt;0.1 degree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smtClean="0"/>
              <a:t>orbit </a:t>
            </a:r>
            <a:r>
              <a:rPr lang="en-US" sz="1400"/>
              <a:t>was nearly unchanged - position on cathode adjusted to get the same starting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smtClean="0"/>
              <a:t>energies </a:t>
            </a:r>
            <a:r>
              <a:rPr lang="en-US" sz="1400"/>
              <a:t>in LH, B0, B1, B2 were higher – adjusted back to old readings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smtClean="0"/>
              <a:t>compression </a:t>
            </a:r>
            <a:r>
              <a:rPr lang="en-US" sz="1400"/>
              <a:t>was less – adjusted back to old readings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smtClean="0"/>
              <a:t>when </a:t>
            </a:r>
            <a:r>
              <a:rPr lang="en-US" sz="1400"/>
              <a:t>going to T4D/T5D there was little lasing at SA3 and SA1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smtClean="0"/>
              <a:t>optimization </a:t>
            </a:r>
            <a:r>
              <a:rPr lang="en-US" sz="1400"/>
              <a:t>done with gun phase, solenoid, QLN, compression, curvature 130-&gt;210    brought SASE2 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err="1" smtClean="0"/>
              <a:t>encreasing</a:t>
            </a:r>
            <a:r>
              <a:rPr lang="en-US" sz="1400" smtClean="0"/>
              <a:t> </a:t>
            </a:r>
            <a:r>
              <a:rPr lang="en-US" sz="1400"/>
              <a:t>the charge from 0.25 to 0.3 </a:t>
            </a:r>
            <a:r>
              <a:rPr lang="en-US" sz="1400" err="1"/>
              <a:t>nC</a:t>
            </a:r>
            <a:r>
              <a:rPr lang="en-US" sz="1400"/>
              <a:t> </a:t>
            </a:r>
            <a:r>
              <a:rPr lang="en-US" sz="1400" err="1"/>
              <a:t>encreased</a:t>
            </a:r>
            <a:r>
              <a:rPr lang="en-US" sz="1400"/>
              <a:t> SASE further to ~same values as with laser2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No magnets have been changed despite the main solenoid and QLN, QLS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471470" y="2493732"/>
            <a:ext cx="3448255" cy="643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e-DE" sz="1600" err="1" smtClean="0"/>
              <a:t>Does</a:t>
            </a:r>
            <a:r>
              <a:rPr lang="de-DE" sz="1600" smtClean="0"/>
              <a:t> </a:t>
            </a:r>
            <a:r>
              <a:rPr lang="de-DE" sz="1600" err="1" smtClean="0"/>
              <a:t>simulations</a:t>
            </a:r>
            <a:r>
              <a:rPr lang="de-DE" sz="1600" smtClean="0"/>
              <a:t> also </a:t>
            </a:r>
            <a:r>
              <a:rPr lang="de-DE" sz="1600" err="1" smtClean="0"/>
              <a:t>show</a:t>
            </a:r>
            <a:r>
              <a:rPr lang="de-DE" sz="1600" smtClean="0"/>
              <a:t> </a:t>
            </a:r>
            <a:r>
              <a:rPr lang="de-DE" sz="1600" err="1" smtClean="0"/>
              <a:t>this</a:t>
            </a:r>
            <a:r>
              <a:rPr lang="de-DE" sz="1600" smtClean="0"/>
              <a:t> </a:t>
            </a:r>
            <a:r>
              <a:rPr lang="de-DE" sz="1600" err="1" smtClean="0"/>
              <a:t>effect</a:t>
            </a:r>
            <a:r>
              <a:rPr lang="de-DE" sz="1600" smtClean="0"/>
              <a:t> </a:t>
            </a:r>
            <a:r>
              <a:rPr lang="de-DE" sz="1600" err="1" smtClean="0"/>
              <a:t>of</a:t>
            </a:r>
            <a:r>
              <a:rPr lang="de-DE" sz="1600" smtClean="0"/>
              <a:t> </a:t>
            </a:r>
            <a:r>
              <a:rPr lang="de-DE" sz="1600" err="1" smtClean="0"/>
              <a:t>energy</a:t>
            </a:r>
            <a:r>
              <a:rPr lang="de-DE" sz="1600" smtClean="0"/>
              <a:t> </a:t>
            </a:r>
            <a:r>
              <a:rPr lang="de-DE" sz="1600" err="1" smtClean="0"/>
              <a:t>change</a:t>
            </a:r>
            <a:r>
              <a:rPr lang="de-DE" sz="1600" smtClean="0"/>
              <a:t>?</a:t>
            </a:r>
            <a:endParaRPr lang="en-US" sz="1600" err="1" smtClean="0"/>
          </a:p>
        </p:txBody>
      </p:sp>
    </p:spTree>
    <p:extLst>
      <p:ext uri="{BB962C8B-B14F-4D97-AF65-F5344CB8AC3E}">
        <p14:creationId xmlns:p14="http://schemas.microsoft.com/office/powerpoint/2010/main" val="283275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98" y="548680"/>
            <a:ext cx="3744416" cy="792088"/>
          </a:xfrm>
        </p:spPr>
        <p:txBody>
          <a:bodyPr/>
          <a:lstStyle/>
          <a:p>
            <a:r>
              <a:rPr lang="de-DE" err="1" smtClean="0"/>
              <a:t>Sensitivity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SASE on </a:t>
            </a:r>
            <a:r>
              <a:rPr lang="de-DE" err="1" smtClean="0"/>
              <a:t>injector</a:t>
            </a:r>
            <a:r>
              <a:rPr lang="de-DE" smtClean="0"/>
              <a:t> </a:t>
            </a:r>
            <a:r>
              <a:rPr lang="de-DE" err="1" smtClean="0"/>
              <a:t>orbit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30" y="620688"/>
            <a:ext cx="39562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42915"/>
            <a:ext cx="12190413" cy="1338413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" y="3476728"/>
            <a:ext cx="12190412" cy="1536448"/>
            <a:chOff x="1" y="3476728"/>
            <a:chExt cx="12190412" cy="1536448"/>
          </a:xfrm>
        </p:grpSpPr>
        <p:pic>
          <p:nvPicPr>
            <p:cNvPr id="6" name="Grafik 5" descr="Bildschirmausschnitt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30"/>
            <a:stretch/>
          </p:blipFill>
          <p:spPr>
            <a:xfrm>
              <a:off x="1" y="3476728"/>
              <a:ext cx="12190412" cy="153644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9623598" y="3501008"/>
              <a:ext cx="1512168" cy="36004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smtClean="0"/>
                <a:t>CKX.24 = -0.9 A</a:t>
              </a:r>
              <a:endParaRPr lang="en-US" sz="1400" err="1" smtClean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9623598" y="5085184"/>
            <a:ext cx="1512168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CKX.24 = -0.2 A</a:t>
            </a:r>
            <a:endParaRPr lang="en-US" sz="140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6167214" y="3140968"/>
            <a:ext cx="914400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CKX [A]</a:t>
            </a:r>
            <a:endParaRPr lang="en-US" sz="140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439022" y="3162498"/>
            <a:ext cx="914400" cy="266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-0.9 A</a:t>
            </a:r>
            <a:endParaRPr lang="en-US" sz="1400" err="1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895406" y="3167191"/>
            <a:ext cx="914400" cy="266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0.0 A</a:t>
            </a:r>
            <a:endParaRPr lang="en-US" sz="1400" err="1" smtClean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909814" y="1725960"/>
            <a:ext cx="914400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SASE 1 </a:t>
            </a:r>
            <a:endParaRPr lang="en-US" sz="1400" err="1" smtClean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4025121" y="2754175"/>
            <a:ext cx="704622" cy="266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140 </a:t>
            </a:r>
            <a:r>
              <a:rPr lang="de-DE" sz="1400" err="1" smtClean="0"/>
              <a:t>uJ</a:t>
            </a:r>
            <a:endParaRPr lang="en-US" sz="1400" err="1" smtClean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4060744" y="782662"/>
            <a:ext cx="590451" cy="266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smtClean="0"/>
              <a:t>390 </a:t>
            </a:r>
            <a:r>
              <a:rPr lang="de-DE" sz="1400" err="1" smtClean="0"/>
              <a:t>uJ</a:t>
            </a:r>
            <a:endParaRPr lang="en-US" sz="1400" err="1" smtClean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99989"/>
              </p:ext>
            </p:extLst>
          </p:nvPr>
        </p:nvGraphicFramePr>
        <p:xfrm>
          <a:off x="8687494" y="607493"/>
          <a:ext cx="3168351" cy="264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/>
                <a:gridCol w="1056117"/>
                <a:gridCol w="1056117"/>
              </a:tblGrid>
              <a:tr h="296319">
                <a:tc>
                  <a:txBody>
                    <a:bodyPr/>
                    <a:lstStyle/>
                    <a:p>
                      <a:r>
                        <a:rPr lang="de-DE" sz="1400" smtClean="0"/>
                        <a:t>CKX.24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-0.9 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-0.2 A</a:t>
                      </a:r>
                      <a:endParaRPr lang="en-US" sz="1400"/>
                    </a:p>
                  </a:txBody>
                  <a:tcPr/>
                </a:tc>
              </a:tr>
              <a:tr h="389321">
                <a:tc>
                  <a:txBody>
                    <a:bodyPr/>
                    <a:lstStyle/>
                    <a:p>
                      <a:r>
                        <a:rPr lang="de-DE" sz="1400" smtClean="0"/>
                        <a:t>BPM.25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-0.32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0.00 mm</a:t>
                      </a:r>
                      <a:endParaRPr lang="en-US" sz="1400"/>
                    </a:p>
                  </a:txBody>
                  <a:tcPr/>
                </a:tc>
              </a:tr>
              <a:tr h="389321">
                <a:tc>
                  <a:txBody>
                    <a:bodyPr/>
                    <a:lstStyle/>
                    <a:p>
                      <a:r>
                        <a:rPr lang="de-DE" sz="1400" smtClean="0"/>
                        <a:t>BPM.38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-0.02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-0.63 mm</a:t>
                      </a:r>
                      <a:endParaRPr lang="en-US" sz="1400"/>
                    </a:p>
                  </a:txBody>
                  <a:tcPr/>
                </a:tc>
              </a:tr>
              <a:tr h="389321">
                <a:tc>
                  <a:txBody>
                    <a:bodyPr/>
                    <a:lstStyle/>
                    <a:p>
                      <a:r>
                        <a:rPr lang="de-DE" sz="1400" smtClean="0"/>
                        <a:t>BPM.48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-0.74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-0.53 mm</a:t>
                      </a:r>
                      <a:endParaRPr lang="en-US" sz="1400"/>
                    </a:p>
                  </a:txBody>
                  <a:tcPr/>
                </a:tc>
              </a:tr>
              <a:tr h="389321">
                <a:tc>
                  <a:txBody>
                    <a:bodyPr/>
                    <a:lstStyle/>
                    <a:p>
                      <a:r>
                        <a:rPr lang="de-DE" sz="1400" smtClean="0"/>
                        <a:t>BPM.52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-0.22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0.07 mm</a:t>
                      </a:r>
                      <a:endParaRPr lang="en-US" sz="1400"/>
                    </a:p>
                  </a:txBody>
                  <a:tcPr/>
                </a:tc>
              </a:tr>
              <a:tr h="389321">
                <a:tc>
                  <a:txBody>
                    <a:bodyPr/>
                    <a:lstStyle/>
                    <a:p>
                      <a:r>
                        <a:rPr lang="de-DE" sz="1400" smtClean="0"/>
                        <a:t>BPM.59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-0.92 mm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-1.14 mm</a:t>
                      </a:r>
                      <a:endParaRPr lang="en-US" sz="1400"/>
                    </a:p>
                  </a:txBody>
                  <a:tcPr/>
                </a:tc>
              </a:tr>
              <a:tr h="389321">
                <a:tc>
                  <a:txBody>
                    <a:bodyPr/>
                    <a:lstStyle/>
                    <a:p>
                      <a:r>
                        <a:rPr lang="de-DE" sz="1400" smtClean="0"/>
                        <a:t>SA1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370 </a:t>
                      </a:r>
                      <a:r>
                        <a:rPr lang="de-DE" sz="1400" err="1" smtClean="0"/>
                        <a:t>uJ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/>
                        <a:t>260 </a:t>
                      </a:r>
                      <a:r>
                        <a:rPr lang="de-DE" sz="1400" err="1" smtClean="0"/>
                        <a:t>uJ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50590" y="1700808"/>
            <a:ext cx="3528392" cy="1599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smtClean="0"/>
              <a:t>The SASE </a:t>
            </a:r>
            <a:r>
              <a:rPr lang="de-DE" sz="1400" err="1" smtClean="0"/>
              <a:t>performance</a:t>
            </a:r>
            <a:r>
              <a:rPr lang="de-DE" sz="1400" smtClean="0"/>
              <a:t> </a:t>
            </a:r>
            <a:r>
              <a:rPr lang="de-DE" sz="1400" err="1" smtClean="0"/>
              <a:t>is</a:t>
            </a:r>
            <a:r>
              <a:rPr lang="de-DE" sz="1400" smtClean="0"/>
              <a:t> </a:t>
            </a:r>
            <a:r>
              <a:rPr lang="de-DE" sz="1400" err="1" smtClean="0"/>
              <a:t>strongly</a:t>
            </a:r>
            <a:r>
              <a:rPr lang="de-DE" sz="1400" smtClean="0"/>
              <a:t> </a:t>
            </a:r>
            <a:r>
              <a:rPr lang="de-DE" sz="1400" err="1" smtClean="0"/>
              <a:t>influenced</a:t>
            </a:r>
            <a:r>
              <a:rPr lang="de-DE" sz="1400" smtClean="0"/>
              <a:t> </a:t>
            </a:r>
            <a:r>
              <a:rPr lang="de-DE" sz="1400" err="1" smtClean="0"/>
              <a:t>by</a:t>
            </a:r>
            <a:r>
              <a:rPr lang="de-DE" sz="1400" smtClean="0"/>
              <a:t>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orbit</a:t>
            </a:r>
            <a:r>
              <a:rPr lang="de-DE" sz="1400" smtClean="0"/>
              <a:t> </a:t>
            </a:r>
            <a:r>
              <a:rPr lang="de-DE" sz="1400" err="1" smtClean="0"/>
              <a:t>between</a:t>
            </a:r>
            <a:r>
              <a:rPr lang="de-DE" sz="1400" smtClean="0"/>
              <a:t> </a:t>
            </a:r>
            <a:r>
              <a:rPr lang="de-DE" sz="1400" err="1" smtClean="0"/>
              <a:t>Gun</a:t>
            </a:r>
            <a:r>
              <a:rPr lang="de-DE" sz="1400" smtClean="0"/>
              <a:t> </a:t>
            </a:r>
            <a:r>
              <a:rPr lang="de-DE" sz="1400" err="1" smtClean="0"/>
              <a:t>and</a:t>
            </a:r>
            <a:r>
              <a:rPr lang="de-DE" sz="1400" smtClean="0"/>
              <a:t> L2 – </a:t>
            </a:r>
            <a:r>
              <a:rPr lang="de-DE" sz="1400" err="1" smtClean="0"/>
              <a:t>and</a:t>
            </a:r>
            <a:r>
              <a:rPr lang="de-DE" sz="1400" smtClean="0"/>
              <a:t> also in </a:t>
            </a:r>
            <a:r>
              <a:rPr lang="de-DE" sz="1400" err="1" smtClean="0"/>
              <a:t>the</a:t>
            </a:r>
            <a:r>
              <a:rPr lang="de-DE" sz="1400" smtClean="0"/>
              <a:t> </a:t>
            </a:r>
            <a:r>
              <a:rPr lang="de-DE" sz="1400" err="1" smtClean="0"/>
              <a:t>collimation</a:t>
            </a:r>
            <a:r>
              <a:rPr lang="de-DE" sz="1400" smtClean="0"/>
              <a:t> </a:t>
            </a:r>
            <a:r>
              <a:rPr lang="de-DE" sz="1400" err="1" smtClean="0"/>
              <a:t>section</a:t>
            </a:r>
            <a:endParaRPr lang="de-DE" sz="1400" smtClean="0"/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err="1" smtClean="0"/>
              <a:t>Example</a:t>
            </a:r>
            <a:r>
              <a:rPr lang="de-DE" sz="1400" smtClean="0"/>
              <a:t> </a:t>
            </a:r>
            <a:r>
              <a:rPr lang="de-DE" sz="1400" err="1" smtClean="0"/>
              <a:t>from</a:t>
            </a:r>
            <a:r>
              <a:rPr lang="de-DE" sz="1400" smtClean="0"/>
              <a:t> 7.5.2018 : </a:t>
            </a:r>
            <a:r>
              <a:rPr lang="de-DE" sz="1400" err="1" smtClean="0"/>
              <a:t>encrease</a:t>
            </a:r>
            <a:r>
              <a:rPr lang="de-DE" sz="1400" smtClean="0"/>
              <a:t> </a:t>
            </a:r>
            <a:r>
              <a:rPr lang="de-DE" sz="1400" err="1" smtClean="0"/>
              <a:t>from</a:t>
            </a:r>
            <a:r>
              <a:rPr lang="de-DE" sz="1400" smtClean="0"/>
              <a:t> 260uJ </a:t>
            </a:r>
            <a:r>
              <a:rPr lang="de-DE" sz="1400" err="1" smtClean="0"/>
              <a:t>to</a:t>
            </a:r>
            <a:r>
              <a:rPr lang="de-DE" sz="1400" smtClean="0"/>
              <a:t> 370 </a:t>
            </a:r>
            <a:r>
              <a:rPr lang="de-DE" sz="1400" err="1" smtClean="0"/>
              <a:t>uJ</a:t>
            </a:r>
            <a:r>
              <a:rPr lang="de-DE" sz="1400" smtClean="0"/>
              <a:t> ( LH was off)</a:t>
            </a:r>
            <a:endParaRPr lang="en-US" sz="1400" err="1" smtClean="0"/>
          </a:p>
        </p:txBody>
      </p:sp>
      <p:sp>
        <p:nvSpPr>
          <p:cNvPr id="21" name="Freihandform 20"/>
          <p:cNvSpPr/>
          <p:nvPr/>
        </p:nvSpPr>
        <p:spPr>
          <a:xfrm>
            <a:off x="4743938" y="991573"/>
            <a:ext cx="2813539" cy="962273"/>
          </a:xfrm>
          <a:custGeom>
            <a:avLst/>
            <a:gdLst>
              <a:gd name="connsiteX0" fmla="*/ 0 w 2813539"/>
              <a:gd name="connsiteY0" fmla="*/ 3495 h 964787"/>
              <a:gd name="connsiteX1" fmla="*/ 406400 w 2813539"/>
              <a:gd name="connsiteY1" fmla="*/ 11310 h 964787"/>
              <a:gd name="connsiteX2" fmla="*/ 844062 w 2813539"/>
              <a:gd name="connsiteY2" fmla="*/ 97279 h 964787"/>
              <a:gd name="connsiteX3" fmla="*/ 1211385 w 2813539"/>
              <a:gd name="connsiteY3" fmla="*/ 198879 h 964787"/>
              <a:gd name="connsiteX4" fmla="*/ 1609970 w 2813539"/>
              <a:gd name="connsiteY4" fmla="*/ 316110 h 964787"/>
              <a:gd name="connsiteX5" fmla="*/ 2008554 w 2813539"/>
              <a:gd name="connsiteY5" fmla="*/ 480233 h 964787"/>
              <a:gd name="connsiteX6" fmla="*/ 2813539 w 2813539"/>
              <a:gd name="connsiteY6" fmla="*/ 964787 h 964787"/>
              <a:gd name="connsiteX0" fmla="*/ 0 w 2813539"/>
              <a:gd name="connsiteY0" fmla="*/ 3495 h 964787"/>
              <a:gd name="connsiteX1" fmla="*/ 406400 w 2813539"/>
              <a:gd name="connsiteY1" fmla="*/ 11310 h 964787"/>
              <a:gd name="connsiteX2" fmla="*/ 844062 w 2813539"/>
              <a:gd name="connsiteY2" fmla="*/ 97279 h 964787"/>
              <a:gd name="connsiteX3" fmla="*/ 1211385 w 2813539"/>
              <a:gd name="connsiteY3" fmla="*/ 175433 h 964787"/>
              <a:gd name="connsiteX4" fmla="*/ 1609970 w 2813539"/>
              <a:gd name="connsiteY4" fmla="*/ 316110 h 964787"/>
              <a:gd name="connsiteX5" fmla="*/ 2008554 w 2813539"/>
              <a:gd name="connsiteY5" fmla="*/ 480233 h 964787"/>
              <a:gd name="connsiteX6" fmla="*/ 2813539 w 2813539"/>
              <a:gd name="connsiteY6" fmla="*/ 964787 h 964787"/>
              <a:gd name="connsiteX0" fmla="*/ 0 w 2813539"/>
              <a:gd name="connsiteY0" fmla="*/ 3495 h 964787"/>
              <a:gd name="connsiteX1" fmla="*/ 406400 w 2813539"/>
              <a:gd name="connsiteY1" fmla="*/ 11310 h 964787"/>
              <a:gd name="connsiteX2" fmla="*/ 844062 w 2813539"/>
              <a:gd name="connsiteY2" fmla="*/ 97279 h 964787"/>
              <a:gd name="connsiteX3" fmla="*/ 1219201 w 2813539"/>
              <a:gd name="connsiteY3" fmla="*/ 183248 h 964787"/>
              <a:gd name="connsiteX4" fmla="*/ 1609970 w 2813539"/>
              <a:gd name="connsiteY4" fmla="*/ 316110 h 964787"/>
              <a:gd name="connsiteX5" fmla="*/ 2008554 w 2813539"/>
              <a:gd name="connsiteY5" fmla="*/ 480233 h 964787"/>
              <a:gd name="connsiteX6" fmla="*/ 2813539 w 2813539"/>
              <a:gd name="connsiteY6" fmla="*/ 964787 h 964787"/>
              <a:gd name="connsiteX0" fmla="*/ 0 w 2813539"/>
              <a:gd name="connsiteY0" fmla="*/ 3495 h 964787"/>
              <a:gd name="connsiteX1" fmla="*/ 406400 w 2813539"/>
              <a:gd name="connsiteY1" fmla="*/ 11310 h 964787"/>
              <a:gd name="connsiteX2" fmla="*/ 844062 w 2813539"/>
              <a:gd name="connsiteY2" fmla="*/ 97279 h 964787"/>
              <a:gd name="connsiteX3" fmla="*/ 1219201 w 2813539"/>
              <a:gd name="connsiteY3" fmla="*/ 199151 h 964787"/>
              <a:gd name="connsiteX4" fmla="*/ 1609970 w 2813539"/>
              <a:gd name="connsiteY4" fmla="*/ 316110 h 964787"/>
              <a:gd name="connsiteX5" fmla="*/ 2008554 w 2813539"/>
              <a:gd name="connsiteY5" fmla="*/ 480233 h 964787"/>
              <a:gd name="connsiteX6" fmla="*/ 2813539 w 2813539"/>
              <a:gd name="connsiteY6" fmla="*/ 964787 h 964787"/>
              <a:gd name="connsiteX0" fmla="*/ 0 w 2813539"/>
              <a:gd name="connsiteY0" fmla="*/ 3495 h 964787"/>
              <a:gd name="connsiteX1" fmla="*/ 406400 w 2813539"/>
              <a:gd name="connsiteY1" fmla="*/ 11310 h 964787"/>
              <a:gd name="connsiteX2" fmla="*/ 844062 w 2813539"/>
              <a:gd name="connsiteY2" fmla="*/ 97279 h 964787"/>
              <a:gd name="connsiteX3" fmla="*/ 1219201 w 2813539"/>
              <a:gd name="connsiteY3" fmla="*/ 187224 h 964787"/>
              <a:gd name="connsiteX4" fmla="*/ 1609970 w 2813539"/>
              <a:gd name="connsiteY4" fmla="*/ 316110 h 964787"/>
              <a:gd name="connsiteX5" fmla="*/ 2008554 w 2813539"/>
              <a:gd name="connsiteY5" fmla="*/ 480233 h 964787"/>
              <a:gd name="connsiteX6" fmla="*/ 2813539 w 2813539"/>
              <a:gd name="connsiteY6" fmla="*/ 964787 h 964787"/>
              <a:gd name="connsiteX0" fmla="*/ 0 w 2813539"/>
              <a:gd name="connsiteY0" fmla="*/ 3495 h 964787"/>
              <a:gd name="connsiteX1" fmla="*/ 406400 w 2813539"/>
              <a:gd name="connsiteY1" fmla="*/ 11310 h 964787"/>
              <a:gd name="connsiteX2" fmla="*/ 844062 w 2813539"/>
              <a:gd name="connsiteY2" fmla="*/ 97279 h 964787"/>
              <a:gd name="connsiteX3" fmla="*/ 1219201 w 2813539"/>
              <a:gd name="connsiteY3" fmla="*/ 187224 h 964787"/>
              <a:gd name="connsiteX4" fmla="*/ 1609970 w 2813539"/>
              <a:gd name="connsiteY4" fmla="*/ 316110 h 964787"/>
              <a:gd name="connsiteX5" fmla="*/ 2107946 w 2813539"/>
              <a:gd name="connsiteY5" fmla="*/ 535892 h 964787"/>
              <a:gd name="connsiteX6" fmla="*/ 2813539 w 2813539"/>
              <a:gd name="connsiteY6" fmla="*/ 964787 h 964787"/>
              <a:gd name="connsiteX0" fmla="*/ 0 w 2813539"/>
              <a:gd name="connsiteY0" fmla="*/ 981 h 962273"/>
              <a:gd name="connsiteX1" fmla="*/ 410375 w 2813539"/>
              <a:gd name="connsiteY1" fmla="*/ 20723 h 962273"/>
              <a:gd name="connsiteX2" fmla="*/ 844062 w 2813539"/>
              <a:gd name="connsiteY2" fmla="*/ 94765 h 962273"/>
              <a:gd name="connsiteX3" fmla="*/ 1219201 w 2813539"/>
              <a:gd name="connsiteY3" fmla="*/ 184710 h 962273"/>
              <a:gd name="connsiteX4" fmla="*/ 1609970 w 2813539"/>
              <a:gd name="connsiteY4" fmla="*/ 313596 h 962273"/>
              <a:gd name="connsiteX5" fmla="*/ 2107946 w 2813539"/>
              <a:gd name="connsiteY5" fmla="*/ 533378 h 962273"/>
              <a:gd name="connsiteX6" fmla="*/ 2813539 w 2813539"/>
              <a:gd name="connsiteY6" fmla="*/ 962273 h 96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3539" h="962273">
                <a:moveTo>
                  <a:pt x="0" y="981"/>
                </a:moveTo>
                <a:cubicBezTo>
                  <a:pt x="132861" y="-2927"/>
                  <a:pt x="269698" y="5092"/>
                  <a:pt x="410375" y="20723"/>
                </a:cubicBezTo>
                <a:cubicBezTo>
                  <a:pt x="551052" y="36354"/>
                  <a:pt x="709258" y="67434"/>
                  <a:pt x="844062" y="94765"/>
                </a:cubicBezTo>
                <a:cubicBezTo>
                  <a:pt x="978866" y="122096"/>
                  <a:pt x="1094155" y="156054"/>
                  <a:pt x="1219201" y="184710"/>
                </a:cubicBezTo>
                <a:cubicBezTo>
                  <a:pt x="1346852" y="221182"/>
                  <a:pt x="1461846" y="255485"/>
                  <a:pt x="1609970" y="313596"/>
                </a:cubicBezTo>
                <a:cubicBezTo>
                  <a:pt x="1758094" y="371707"/>
                  <a:pt x="1907351" y="425265"/>
                  <a:pt x="2107946" y="533378"/>
                </a:cubicBezTo>
                <a:cubicBezTo>
                  <a:pt x="2308541" y="641491"/>
                  <a:pt x="2511344" y="774052"/>
                  <a:pt x="2813539" y="962273"/>
                </a:cubicBezTo>
              </a:path>
            </a:pathLst>
          </a:custGeom>
          <a:noFill/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8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1174</Words>
  <Application>Microsoft Office PowerPoint</Application>
  <PresentationFormat>Benutzerdefiniert</PresentationFormat>
  <Paragraphs>301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</vt:lpstr>
      <vt:lpstr>Beam dynamics at the XFEL injector: Collection of observations and questions </vt:lpstr>
      <vt:lpstr>Spacial and temporal charge distribution: Laser profile</vt:lpstr>
      <vt:lpstr>Spacial and temporal charge distribution: QE distribution</vt:lpstr>
      <vt:lpstr>Spacial and temporal charge distribution: QE Scans with BSA 1.2mm</vt:lpstr>
      <vt:lpstr>Temporal charge distribution:      Laser profile for Laser 1, Laser 2 and stacked Laser 2 ( -&gt; 2020 )</vt:lpstr>
      <vt:lpstr>Spacial and temporal charge distribution: bunch length after A1 / AH1</vt:lpstr>
      <vt:lpstr>Differences in operating Laser 1 and Laser 2 tested on September 8th 2019:</vt:lpstr>
      <vt:lpstr>Differences in operating Laser1 and Laser2:</vt:lpstr>
      <vt:lpstr>Sensitivity of SASE on injector orbit</vt:lpstr>
      <vt:lpstr>Sensitivity of SASE on injector orbit</vt:lpstr>
      <vt:lpstr>Calculations / Simulations:</vt:lpstr>
      <vt:lpstr>Laser heater: experiences from operation</vt:lpstr>
      <vt:lpstr>Studies influence of laser heater 10/2018:</vt:lpstr>
      <vt:lpstr>Laser heater: other ideas from SLAC – Is this something we should try ? </vt:lpstr>
      <vt:lpstr>Measurement List:</vt:lpstr>
      <vt:lpstr>Simulation List: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Brinker, Frank</dc:creator>
  <cp:lastModifiedBy>Brinker, Frank</cp:lastModifiedBy>
  <cp:revision>39</cp:revision>
  <dcterms:created xsi:type="dcterms:W3CDTF">2019-07-24T09:55:41Z</dcterms:created>
  <dcterms:modified xsi:type="dcterms:W3CDTF">2019-12-03T11:44:17Z</dcterms:modified>
</cp:coreProperties>
</file>