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58" r:id="rId6"/>
    <p:sldId id="264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3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25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14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1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11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7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11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2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76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50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4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1B03-F9A7-414D-A5DA-457524D08E2B}" type="datetimeFigureOut">
              <a:rPr lang="de-DE" smtClean="0"/>
              <a:t>08.04.2013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F0C9-E6E0-45FD-8FB7-15E6515D3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1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S2E Meeting on 07.04.2013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Yauhen Kot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62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582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Plans for March 2013 and </a:t>
            </a:r>
            <a:r>
              <a:rPr lang="en-US" sz="2400" dirty="0"/>
              <a:t>A</a:t>
            </a:r>
            <a:r>
              <a:rPr lang="en-US" sz="2400" dirty="0" smtClean="0"/>
              <a:t>chieved Progress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060848"/>
            <a:ext cx="69224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Track 250pC and 500pC within the same optics and RF parameters. </a:t>
            </a:r>
          </a:p>
          <a:p>
            <a:r>
              <a:rPr lang="en-US" b="1" dirty="0" smtClean="0"/>
              <a:t>       establish suitable bunch distributions for lasing: 25%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100%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2.   Check Lasing of these Bunches: 0%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50%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3.  Internal report about S2E Simulations for XFEL </a:t>
            </a:r>
          </a:p>
          <a:p>
            <a:r>
              <a:rPr lang="en-US" b="1" dirty="0" smtClean="0">
                <a:sym typeface="Wingdings" pitchFamily="2" charset="2"/>
              </a:rPr>
              <a:t>     for pair 250/500pC: 0% 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05856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6408711" cy="423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26653"/>
                  </p:ext>
                </p:extLst>
              </p:nvPr>
            </p:nvGraphicFramePr>
            <p:xfrm>
              <a:off x="6444208" y="2764865"/>
              <a:ext cx="2304256" cy="2680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𝟖𝟔</m:t>
                                </m:r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  <a:ea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400" b="1" i="1" smtClean="0">
                                        <a:latin typeface="Cambria Math"/>
                                        <a:ea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1.37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Peak Current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5.2 kA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1.016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1.061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26653"/>
                  </p:ext>
                </p:extLst>
              </p:nvPr>
            </p:nvGraphicFramePr>
            <p:xfrm>
              <a:off x="6444208" y="2764865"/>
              <a:ext cx="2304256" cy="2680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136" r="-529" b="-400000"/>
                          </a:stretch>
                        </a:blipFill>
                      </a:tcPr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1136" r="-529" b="-300000"/>
                          </a:stretch>
                        </a:blipFill>
                      </a:tcPr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Peak Current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5.2 kA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1.016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1.061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619672" y="476672"/>
            <a:ext cx="532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500pC. Combined WP with 250pC.  Summary After S2E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94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596" y="476672"/>
            <a:ext cx="680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500pC. Combined WP with 250pC.  Longitudinal Phase Space After S2E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204864"/>
            <a:ext cx="56675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658650"/>
                  </p:ext>
                </p:extLst>
              </p:nvPr>
            </p:nvGraphicFramePr>
            <p:xfrm>
              <a:off x="5580111" y="2996951"/>
              <a:ext cx="3456384" cy="2232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728192"/>
                  </a:tblGrid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de/e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𝟖𝟒</m:t>
                                </m:r>
                                <m:r>
                                  <a:rPr lang="en-US" sz="16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</a:t>
                          </a:r>
                          <a:r>
                            <a:rPr lang="en-US" sz="1600" baseline="0" dirty="0" smtClean="0"/>
                            <a:t>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1.304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1600" dirty="0" smtClean="0"/>
                            <a:t> m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43.47 </a:t>
                          </a:r>
                          <a:r>
                            <a:rPr lang="en-US" sz="1600" dirty="0" err="1" smtClean="0"/>
                            <a:t>fs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658650"/>
                  </p:ext>
                </p:extLst>
              </p:nvPr>
            </p:nvGraphicFramePr>
            <p:xfrm>
              <a:off x="5580111" y="2996951"/>
              <a:ext cx="3456384" cy="2232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728192"/>
                  </a:tblGrid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de/e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53" t="-2459" r="-353" b="-200000"/>
                          </a:stretch>
                        </a:blipFill>
                      </a:tcPr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</a:t>
                          </a:r>
                          <a:r>
                            <a:rPr lang="en-US" sz="1600" baseline="0" dirty="0" smtClean="0"/>
                            <a:t>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53" t="-102459" r="-353" b="-100000"/>
                          </a:stretch>
                        </a:blipFill>
                      </a:tcPr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43.47 </a:t>
                          </a:r>
                          <a:r>
                            <a:rPr lang="en-US" sz="1600" dirty="0" err="1" smtClean="0"/>
                            <a:t>fs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755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133" y="173729"/>
            <a:ext cx="5595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500pC. Combined WP with 250pC. SASE Simulations</a:t>
            </a:r>
            <a:endParaRPr lang="de-DE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55576" y="2865684"/>
            <a:ext cx="7656896" cy="3083596"/>
            <a:chOff x="755576" y="2401143"/>
            <a:chExt cx="7656896" cy="30835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708920"/>
              <a:ext cx="3749030" cy="2752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754403"/>
              <a:ext cx="3768464" cy="2730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03648" y="2417256"/>
              <a:ext cx="2717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Maximum Power along </a:t>
              </a:r>
              <a:r>
                <a:rPr lang="en-US" sz="1400" dirty="0" err="1" smtClean="0"/>
                <a:t>Undulators</a:t>
              </a:r>
              <a:endParaRPr lang="de-DE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52120" y="2401143"/>
              <a:ext cx="2365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Maximum Power along Bunch</a:t>
              </a:r>
              <a:endParaRPr lang="de-DE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77294" y="1229093"/>
            <a:ext cx="277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of bunch simulated </a:t>
            </a:r>
          </a:p>
          <a:p>
            <a:r>
              <a:rPr lang="en-US" dirty="0" smtClean="0"/>
              <a:t>beginning after first 11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de-DE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16016" y="692696"/>
            <a:ext cx="3960440" cy="2213152"/>
            <a:chOff x="4716016" y="692696"/>
            <a:chExt cx="3960440" cy="22131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92696"/>
              <a:ext cx="3960440" cy="2213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940152" y="1052736"/>
              <a:ext cx="0" cy="1656184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24328" y="980728"/>
              <a:ext cx="0" cy="1656184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1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6262965" cy="32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674956"/>
                  </p:ext>
                </p:extLst>
              </p:nvPr>
            </p:nvGraphicFramePr>
            <p:xfrm>
              <a:off x="6228184" y="2492896"/>
              <a:ext cx="2520280" cy="2680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140"/>
                    <a:gridCol w="1260140"/>
                  </a:tblGrid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𝟒𝟓𝟕</m:t>
                              </m:r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  <a:ea typeface="Cambria Math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1.714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Peak Current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7.8 kA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1.007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1.039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674956"/>
                  </p:ext>
                </p:extLst>
              </p:nvPr>
            </p:nvGraphicFramePr>
            <p:xfrm>
              <a:off x="6228184" y="2492896"/>
              <a:ext cx="2520280" cy="2680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140"/>
                    <a:gridCol w="1260140"/>
                  </a:tblGrid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971" t="-1136" r="-485" b="-400000"/>
                          </a:stretch>
                        </a:blipFill>
                      </a:tcPr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Emittance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971" t="-101136" r="-485" b="-300000"/>
                          </a:stretch>
                        </a:blipFill>
                      </a:tcPr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Peak Current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7.8 kA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x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1.007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53601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Mismatch y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1.039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1619672" y="476672"/>
            <a:ext cx="535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250pC. Combined WP with 500pC.  Summary After BC2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9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5472608" cy="37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9596" y="476672"/>
            <a:ext cx="683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250pC. Combined WP with 500pC.  Longitudinal Phase Space After BC2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801250"/>
                  </p:ext>
                </p:extLst>
              </p:nvPr>
            </p:nvGraphicFramePr>
            <p:xfrm>
              <a:off x="5508104" y="2564904"/>
              <a:ext cx="3456384" cy="2232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728192"/>
                  </a:tblGrid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de/e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𝟖𝟗</m:t>
                                </m:r>
                                <m:r>
                                  <a:rPr lang="en-US" sz="16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</a:t>
                          </a:r>
                          <a:r>
                            <a:rPr lang="en-US" sz="1600" baseline="0" dirty="0" smtClean="0"/>
                            <a:t>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0.730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1600" dirty="0" smtClean="0"/>
                            <a:t> m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24.33 </a:t>
                          </a:r>
                          <a:r>
                            <a:rPr lang="en-US" sz="1600" dirty="0" err="1" smtClean="0"/>
                            <a:t>fs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801250"/>
                  </p:ext>
                </p:extLst>
              </p:nvPr>
            </p:nvGraphicFramePr>
            <p:xfrm>
              <a:off x="5508104" y="2564904"/>
              <a:ext cx="3456384" cy="2232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728192"/>
                  </a:tblGrid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de/e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07" t="-2459" b="-200000"/>
                          </a:stretch>
                        </a:blipFill>
                      </a:tcPr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</a:t>
                          </a:r>
                          <a:r>
                            <a:rPr lang="en-US" sz="1600" baseline="0" dirty="0" smtClean="0"/>
                            <a:t>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07" t="-102459" b="-100000"/>
                          </a:stretch>
                        </a:blipFill>
                      </a:tcPr>
                    </a:tc>
                  </a:tr>
                  <a:tr h="744083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Bunch length rms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24.33 </a:t>
                          </a:r>
                          <a:r>
                            <a:rPr lang="en-US" sz="1600" dirty="0" err="1" smtClean="0"/>
                            <a:t>fs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59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2348880"/>
            <a:ext cx="6542896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332656"/>
            <a:ext cx="151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Difficulties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224316"/>
            <a:ext cx="523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Different chirp for 250pC and 500pC at entrance BC2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08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48680"/>
            <a:ext cx="3327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Plans for the Next Month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348880"/>
            <a:ext cx="4689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1.   Track 250pC and 500pC within the same optics and RF parameters. </a:t>
            </a:r>
          </a:p>
          <a:p>
            <a:r>
              <a:rPr lang="en-US" sz="1200" b="1" dirty="0" smtClean="0"/>
              <a:t>       establish suitable bunch distributions for lasing: 25% </a:t>
            </a:r>
            <a:r>
              <a:rPr lang="en-US" sz="1200" b="1" dirty="0" smtClean="0">
                <a:sym typeface="Wingdings" pitchFamily="2" charset="2"/>
              </a:rPr>
              <a:t> </a:t>
            </a:r>
            <a:r>
              <a:rPr lang="en-US" sz="1200" b="1" dirty="0" smtClean="0">
                <a:solidFill>
                  <a:srgbClr val="C00000"/>
                </a:solidFill>
                <a:sym typeface="Wingdings" pitchFamily="2" charset="2"/>
              </a:rPr>
              <a:t>100%</a:t>
            </a:r>
          </a:p>
          <a:p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2.   Check Lasing of these Bunches: 0% </a:t>
            </a:r>
            <a:r>
              <a:rPr lang="en-US" sz="1200" b="1" dirty="0" smtClean="0">
                <a:sym typeface="Wingdings" pitchFamily="2" charset="2"/>
              </a:rPr>
              <a:t> </a:t>
            </a:r>
            <a:r>
              <a:rPr lang="en-US" sz="1200" b="1" dirty="0" smtClean="0">
                <a:solidFill>
                  <a:srgbClr val="C00000"/>
                </a:solidFill>
                <a:sym typeface="Wingdings" pitchFamily="2" charset="2"/>
              </a:rPr>
              <a:t>50%</a:t>
            </a:r>
          </a:p>
          <a:p>
            <a:endParaRPr lang="en-US" sz="1200" b="1" dirty="0" smtClean="0">
              <a:sym typeface="Wingdings" pitchFamily="2" charset="2"/>
            </a:endParaRPr>
          </a:p>
          <a:p>
            <a:r>
              <a:rPr lang="en-US" sz="1200" b="1" dirty="0" smtClean="0">
                <a:sym typeface="Wingdings" pitchFamily="2" charset="2"/>
              </a:rPr>
              <a:t>3.   Internal report about S2E Simulations for XFEL </a:t>
            </a:r>
          </a:p>
          <a:p>
            <a:r>
              <a:rPr lang="en-US" sz="1200" b="1" dirty="0" smtClean="0">
                <a:sym typeface="Wingdings" pitchFamily="2" charset="2"/>
              </a:rPr>
              <a:t>      for pair 250/500pC: 0%  </a:t>
            </a:r>
            <a:r>
              <a:rPr lang="en-US" sz="1200" b="1" dirty="0" smtClean="0">
                <a:solidFill>
                  <a:srgbClr val="C00000"/>
                </a:solidFill>
                <a:sym typeface="Wingdings" pitchFamily="2" charset="2"/>
              </a:rPr>
              <a:t>20%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628800"/>
            <a:ext cx="195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Finish this work: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437112"/>
            <a:ext cx="2932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To be discussed</a:t>
            </a:r>
          </a:p>
          <a:p>
            <a:r>
              <a:rPr lang="en-US" dirty="0"/>
              <a:t>  </a:t>
            </a:r>
            <a:r>
              <a:rPr lang="en-US" dirty="0" smtClean="0"/>
              <a:t>- </a:t>
            </a:r>
            <a:r>
              <a:rPr lang="en-US" sz="1400" dirty="0" smtClean="0"/>
              <a:t>implement back the </a:t>
            </a:r>
            <a:r>
              <a:rPr lang="en-US" sz="1400" dirty="0" err="1" smtClean="0"/>
              <a:t>gaussian</a:t>
            </a:r>
            <a:r>
              <a:rPr lang="en-US" sz="1400" dirty="0" smtClean="0"/>
              <a:t> laser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30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S2E Meeting on 07.04.2013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Kot, Yauhen</dc:creator>
  <cp:lastModifiedBy>Kot, Yauhen</cp:lastModifiedBy>
  <cp:revision>14</cp:revision>
  <dcterms:created xsi:type="dcterms:W3CDTF">2013-04-08T08:32:07Z</dcterms:created>
  <dcterms:modified xsi:type="dcterms:W3CDTF">2013-04-09T10:32:52Z</dcterms:modified>
</cp:coreProperties>
</file>