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6" r:id="rId3"/>
    <p:sldId id="364" r:id="rId4"/>
    <p:sldId id="378" r:id="rId5"/>
    <p:sldId id="385" r:id="rId6"/>
    <p:sldId id="383" r:id="rId7"/>
    <p:sldId id="394" r:id="rId8"/>
    <p:sldId id="384" r:id="rId9"/>
    <p:sldId id="393" r:id="rId10"/>
    <p:sldId id="382" r:id="rId11"/>
    <p:sldId id="379" r:id="rId12"/>
    <p:sldId id="392" r:id="rId13"/>
    <p:sldId id="389" r:id="rId14"/>
    <p:sldId id="386" r:id="rId15"/>
    <p:sldId id="390" r:id="rId16"/>
    <p:sldId id="371" r:id="rId17"/>
    <p:sldId id="391" r:id="rId18"/>
  </p:sldIdLst>
  <p:sldSz cx="9144000" cy="6858000" type="screen4x3"/>
  <p:notesSz cx="6743700" cy="9867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E6001A"/>
    <a:srgbClr val="FF9900"/>
    <a:srgbClr val="F5A300"/>
    <a:srgbClr val="0000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1" autoAdjust="0"/>
    <p:restoredTop sz="87929" autoAdjust="0"/>
  </p:normalViewPr>
  <p:slideViewPr>
    <p:cSldViewPr snapToObjects="1">
      <p:cViewPr>
        <p:scale>
          <a:sx n="100" d="100"/>
          <a:sy n="100" d="100"/>
        </p:scale>
        <p:origin x="-138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348" y="-90"/>
      </p:cViewPr>
      <p:guideLst>
        <p:guide orient="horz" pos="3108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7325" y="417513"/>
            <a:ext cx="53133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7325" y="9245600"/>
            <a:ext cx="13081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fld id="{CE40FF1B-250A-4525-A67E-3CC3DFC6A657}" type="datetime4">
              <a:rPr lang="de-DE"/>
              <a:pPr>
                <a:defRPr/>
              </a:pPr>
              <a:t>7. August 2013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95425" y="9245600"/>
            <a:ext cx="43894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Fachbereich 18  |  Institut Theorie Elektromagnetischer Felder  |  Prof. Dr.-Ing. Thomas Weiland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99150" y="9245600"/>
            <a:ext cx="65881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DE16B538-6A5D-48DC-B769-EB2A2A9E3B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8198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150" y="388938"/>
            <a:ext cx="9128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7325" y="193675"/>
            <a:ext cx="6370638" cy="155575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7325" y="388938"/>
            <a:ext cx="637063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7325" y="9169400"/>
            <a:ext cx="637063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5738" y="839788"/>
            <a:ext cx="637063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187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388938"/>
            <a:ext cx="9191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5738" y="9372600"/>
            <a:ext cx="15922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fld id="{8AE261D1-3170-4B8B-94E6-A342C9505736}" type="datetime4">
              <a:rPr lang="de-DE"/>
              <a:pPr>
                <a:defRPr/>
              </a:pPr>
              <a:t>7. August 2013</a:t>
            </a:fld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996950"/>
            <a:ext cx="4419600" cy="331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7325" y="4624388"/>
            <a:ext cx="63690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78000" y="9372600"/>
            <a:ext cx="40370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Fachbereich 18  |  Institut Theorie Elektromagnetischer Felder  |  Prof. Dr.-Ing. Thomas Weiland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15013" y="9372600"/>
            <a:ext cx="9271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8C895085-1A0D-4EB3-872A-BF2FFFEB45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7325" y="417513"/>
            <a:ext cx="53133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  <a:defRPr/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7325" y="193675"/>
            <a:ext cx="6370638" cy="155575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7325" y="388938"/>
            <a:ext cx="637063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7325" y="842963"/>
            <a:ext cx="637063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7325" y="9372600"/>
            <a:ext cx="637063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5738" y="4429125"/>
            <a:ext cx="637063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79236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2C13EC-6750-4ACC-8F06-C12EF1707905}" type="datetime4">
              <a:rPr lang="de-DE" smtClean="0"/>
              <a:pPr/>
              <a:t>7. August 2013</a:t>
            </a:fld>
            <a:endParaRPr lang="de-DE" smtClean="0"/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EB9547E3-FA7D-42CA-A99D-2A5E3A924079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996950"/>
            <a:ext cx="4419600" cy="3314700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“The European XFEL is more than three kilometers long. It will begin at the DESY site in Hamburg-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Bahrenfeld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 and run to the town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Schenefeld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, where the main building with its underground experiment hall will be located.”</a:t>
            </a:r>
            <a:endParaRPr lang="en-US" dirty="0" smtClean="0">
              <a:latin typeface="Bitstream Charter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E261D1-3170-4B8B-94E6-A342C9505736}" type="datetime4">
              <a:rPr lang="de-DE" smtClean="0"/>
              <a:pPr>
                <a:defRPr/>
              </a:pPr>
              <a:t>7. August 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Fachbereich 18  |  Institut Theorie Elektromagnetischer Felder  |  Prof. Dr.-Ing. Thomas Weiland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8C895085-1A0D-4EB3-872A-BF2FFFEB45E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06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E261D1-3170-4B8B-94E6-A342C9505736}" type="datetime4">
              <a:rPr lang="de-DE" smtClean="0"/>
              <a:pPr>
                <a:defRPr/>
              </a:pPr>
              <a:t>7. August 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Fachbereich 18  |  Institut Theorie Elektromagnetischer Felder  |  Prof. Dr.-Ing. Thomas Weiland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8C895085-1A0D-4EB3-872A-BF2FFFEB45E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63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E600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2" descr="TEMF Gebäude Hintergrund"/>
          <p:cNvPicPr>
            <a:picLocks noChangeAspect="1" noChangeArrowheads="1"/>
          </p:cNvPicPr>
          <p:nvPr userDrawn="1"/>
        </p:nvPicPr>
        <p:blipFill>
          <a:blip r:embed="rId2" cstate="print"/>
          <a:srcRect l="12910" r="2411" b="745"/>
          <a:stretch>
            <a:fillRect/>
          </a:stretch>
        </p:blipFill>
        <p:spPr bwMode="auto">
          <a:xfrm>
            <a:off x="250825" y="2465388"/>
            <a:ext cx="86423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tud_logo"/>
          <p:cNvPicPr>
            <a:picLocks noChangeAspect="1" noChangeArrowheads="1"/>
          </p:cNvPicPr>
          <p:nvPr userDrawn="1"/>
        </p:nvPicPr>
        <p:blipFill>
          <a:blip r:embed="rId3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250825" y="368300"/>
            <a:ext cx="8640763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6680" y="691200"/>
            <a:ext cx="6735600" cy="579600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6680" y="1450800"/>
            <a:ext cx="6735600" cy="979200"/>
          </a:xfrm>
        </p:spPr>
        <p:txBody>
          <a:bodyPr lIns="0" tIns="0" rIns="0" bIns="0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6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05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592263"/>
            <a:ext cx="4243388" cy="4789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</p:nvPr>
        </p:nvSpPr>
        <p:spPr>
          <a:xfrm>
            <a:off x="4646613" y="1592263"/>
            <a:ext cx="4244975" cy="4789487"/>
          </a:xfrm>
        </p:spPr>
        <p:txBody>
          <a:bodyPr/>
          <a:lstStyle/>
          <a:p>
            <a:pPr lvl="0"/>
            <a:r>
              <a:rPr lang="de-DE" noProof="0" smtClean="0"/>
              <a:t>Mediaclip durch Klicken auf Symbol hinzufügen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3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2" name="Picture 18" descr="TEMF-Logo06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360363" y="6515100"/>
            <a:ext cx="8531225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000" dirty="0" smtClean="0"/>
              <a:t>09. August 2013  </a:t>
            </a:r>
            <a:r>
              <a:rPr lang="de-DE" sz="1000" dirty="0"/>
              <a:t>|  TU Darmstadt  |  Fachbereich 18  |  Institut Theorie Elektromagnetischer Felder  |  </a:t>
            </a:r>
            <a:r>
              <a:rPr lang="de-DE" sz="1000" dirty="0" smtClean="0"/>
              <a:t>Ye</a:t>
            </a:r>
            <a:r>
              <a:rPr lang="de-DE" sz="1000" baseline="0" dirty="0" smtClean="0"/>
              <a:t> Chen </a:t>
            </a:r>
            <a:r>
              <a:rPr lang="de-DE" sz="1000" dirty="0" smtClean="0"/>
              <a:t>|</a:t>
            </a:r>
            <a:endParaRPr lang="de-D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5.wmf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6109" y="1013495"/>
            <a:ext cx="6476131" cy="938237"/>
          </a:xfrm>
        </p:spPr>
        <p:txBody>
          <a:bodyPr/>
          <a:lstStyle/>
          <a:p>
            <a:pPr eaLnBrk="1" hangingPunct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Bunch Emission Simulation for the PITZ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Electron Gun Using CST Particle Studio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TM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889" y="2055144"/>
            <a:ext cx="6592317" cy="476993"/>
          </a:xfrm>
        </p:spPr>
        <p:txBody>
          <a:bodyPr/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Ye Chen, Erion Gjonaj, Wolfgang Müller,Thomas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Weiland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521434"/>
            <a:ext cx="40880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DESY-TUD Meeting  09.08.2013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5"/>
          <p:cNvGrpSpPr/>
          <p:nvPr/>
        </p:nvGrpSpPr>
        <p:grpSpPr>
          <a:xfrm>
            <a:off x="1416234" y="3714752"/>
            <a:ext cx="6441914" cy="2652740"/>
            <a:chOff x="1080873" y="3857592"/>
            <a:chExt cx="6635439" cy="2652740"/>
          </a:xfrm>
        </p:grpSpPr>
        <p:sp>
          <p:nvSpPr>
            <p:cNvPr id="21" name="圆角矩形 20"/>
            <p:cNvSpPr/>
            <p:nvPr/>
          </p:nvSpPr>
          <p:spPr>
            <a:xfrm>
              <a:off x="1080873" y="3857592"/>
              <a:ext cx="6635439" cy="22990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ln w="19050">
              <a:solidFill>
                <a:srgbClr val="0033C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98549" y="4173795"/>
              <a:ext cx="5155382" cy="2336537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Lt=21.5E-3ns</a:t>
              </a:r>
            </a:p>
            <a:p>
              <a:pPr>
                <a:lnSpc>
                  <a:spcPts val="2500"/>
                </a:lnSpc>
              </a:pP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=2E-3ns</a:t>
              </a:r>
            </a:p>
            <a:p>
              <a:pPr>
                <a:lnSpc>
                  <a:spcPts val="2500"/>
                </a:lnSpc>
              </a:pP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LE=0.00055keV</a:t>
              </a:r>
            </a:p>
            <a:p>
              <a:pPr>
                <a:lnSpc>
                  <a:spcPts val="2500"/>
                </a:lnSpc>
              </a:pP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sig_x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sig_y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=0.4mm</a:t>
              </a:r>
            </a:p>
            <a:p>
              <a:pPr>
                <a:lnSpc>
                  <a:spcPts val="2500"/>
                </a:lnSpc>
              </a:pP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Q =1nC</a:t>
              </a:r>
            </a:p>
            <a:p>
              <a:pPr>
                <a:lnSpc>
                  <a:spcPts val="2500"/>
                </a:lnSpc>
              </a:pP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Ipart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=500,000</a:t>
              </a:r>
            </a:p>
            <a:p>
              <a:pPr>
                <a:lnSpc>
                  <a:spcPts val="2500"/>
                </a:lnSpc>
              </a:pPr>
              <a:endParaRPr lang="en-US" altLang="zh-CN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2500"/>
                </a:lnSpc>
              </a:pP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Species=‘electrons’</a:t>
              </a:r>
            </a:p>
            <a:p>
              <a:pPr>
                <a:lnSpc>
                  <a:spcPts val="2500"/>
                </a:lnSpc>
              </a:pP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Dist_z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=‘p’</a:t>
              </a:r>
            </a:p>
            <a:p>
              <a:pPr>
                <a:lnSpc>
                  <a:spcPts val="2500"/>
                </a:lnSpc>
              </a:pP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Dist_pz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=‘</a:t>
              </a: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</a:p>
            <a:p>
              <a:pPr>
                <a:lnSpc>
                  <a:spcPts val="2500"/>
                </a:lnSpc>
              </a:pP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Dist_y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Dist_x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=‘r’</a:t>
              </a:r>
            </a:p>
            <a:p>
              <a:pPr>
                <a:lnSpc>
                  <a:spcPts val="2500"/>
                </a:lnSpc>
              </a:pP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Dist_px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Dist_py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=‘r’</a:t>
              </a:r>
            </a:p>
            <a:p>
              <a:pPr>
                <a:lnSpc>
                  <a:spcPts val="2500"/>
                </a:lnSpc>
              </a:pP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Ref_zpos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=0.0m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301625" y="3857593"/>
              <a:ext cx="28826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Input Data for ASTRA:</a:t>
              </a:r>
            </a:p>
          </p:txBody>
        </p:sp>
      </p:grpSp>
      <p:grpSp>
        <p:nvGrpSpPr>
          <p:cNvPr id="6" name="组合 23"/>
          <p:cNvGrpSpPr/>
          <p:nvPr/>
        </p:nvGrpSpPr>
        <p:grpSpPr>
          <a:xfrm>
            <a:off x="214282" y="1643050"/>
            <a:ext cx="8473800" cy="1788344"/>
            <a:chOff x="214282" y="1643050"/>
            <a:chExt cx="8473800" cy="1788344"/>
          </a:xfrm>
        </p:grpSpPr>
        <p:sp>
          <p:nvSpPr>
            <p:cNvPr id="3" name="矩形 2"/>
            <p:cNvSpPr/>
            <p:nvPr/>
          </p:nvSpPr>
          <p:spPr>
            <a:xfrm>
              <a:off x="214282" y="1643050"/>
              <a:ext cx="34151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en-US" altLang="zh-CN" sz="2200" b="1" dirty="0" smtClean="0">
                  <a:latin typeface="Times New Roman" pitchFamily="18" charset="0"/>
                  <a:cs typeface="Times New Roman" pitchFamily="18" charset="0"/>
                </a:rPr>
                <a:t>ASTRA Particle Import</a:t>
              </a:r>
              <a:endParaRPr lang="zh-CN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4"/>
            <p:cNvGrpSpPr/>
            <p:nvPr/>
          </p:nvGrpSpPr>
          <p:grpSpPr>
            <a:xfrm>
              <a:off x="293749" y="2365444"/>
              <a:ext cx="8394333" cy="1065950"/>
              <a:chOff x="293749" y="2365444"/>
              <a:chExt cx="8394333" cy="1065950"/>
            </a:xfrm>
          </p:grpSpPr>
          <p:grpSp>
            <p:nvGrpSpPr>
              <p:cNvPr id="8" name="组合 14"/>
              <p:cNvGrpSpPr/>
              <p:nvPr/>
            </p:nvGrpSpPr>
            <p:grpSpPr>
              <a:xfrm>
                <a:off x="293749" y="2733331"/>
                <a:ext cx="1774918" cy="698063"/>
                <a:chOff x="3216946" y="2563247"/>
                <a:chExt cx="1774918" cy="698063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3324360" y="2581836"/>
                  <a:ext cx="1584176" cy="670427"/>
                </a:xfrm>
                <a:prstGeom prst="roundRect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216946" y="2563247"/>
                  <a:ext cx="1774918" cy="698063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100"/>
                    </a:lnSpc>
                  </a:pP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Particles</a:t>
                  </a:r>
                </a:p>
                <a:p>
                  <a:pPr algn="ctr">
                    <a:lnSpc>
                      <a:spcPts val="2100"/>
                    </a:lnSpc>
                  </a:pP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 z=z</a:t>
                  </a:r>
                  <a:r>
                    <a:rPr lang="en-US" altLang="zh-CN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, t</a:t>
                  </a:r>
                  <a:r>
                    <a:rPr lang="az-Cyrl-AZ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є</a:t>
                  </a: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(t</a:t>
                  </a:r>
                  <a:r>
                    <a:rPr lang="en-US" altLang="zh-CN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,t</a:t>
                  </a:r>
                  <a:r>
                    <a:rPr lang="en-US" altLang="zh-CN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CN" alt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" name="下箭头 18"/>
              <p:cNvSpPr/>
              <p:nvPr/>
            </p:nvSpPr>
            <p:spPr>
              <a:xfrm rot="16200000">
                <a:off x="5224645" y="2747675"/>
                <a:ext cx="570124" cy="671530"/>
              </a:xfrm>
              <a:prstGeom prst="downArrow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下箭头 17"/>
              <p:cNvSpPr/>
              <p:nvPr/>
            </p:nvSpPr>
            <p:spPr>
              <a:xfrm rot="16200000">
                <a:off x="2542621" y="2275600"/>
                <a:ext cx="550245" cy="1613055"/>
              </a:xfrm>
              <a:prstGeom prst="downArrow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87237" y="2365444"/>
                <a:ext cx="1425234" cy="408623"/>
              </a:xfrm>
              <a:prstGeom prst="round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  <a:ln w="22225"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/>
                  <a:t> </a:t>
                </a:r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Astra2CST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Group 33"/>
              <p:cNvGrpSpPr/>
              <p:nvPr/>
            </p:nvGrpSpPr>
            <p:grpSpPr>
              <a:xfrm>
                <a:off x="3569334" y="2741250"/>
                <a:ext cx="1650738" cy="681097"/>
                <a:chOff x="4216257" y="751794"/>
                <a:chExt cx="1650738" cy="681097"/>
              </a:xfrm>
            </p:grpSpPr>
            <p:sp>
              <p:nvSpPr>
                <p:cNvPr id="32" name="矩形 9"/>
                <p:cNvSpPr/>
                <p:nvPr/>
              </p:nvSpPr>
              <p:spPr>
                <a:xfrm>
                  <a:off x="4300071" y="751794"/>
                  <a:ext cx="1500542" cy="681097"/>
                </a:xfrm>
                <a:prstGeom prst="roundRect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216257" y="785264"/>
                  <a:ext cx="1650738" cy="630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100"/>
                    </a:lnSpc>
                  </a:pP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Particles</a:t>
                  </a:r>
                </a:p>
                <a:p>
                  <a:pPr algn="ctr">
                    <a:lnSpc>
                      <a:spcPts val="2100"/>
                    </a:lnSpc>
                  </a:pP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 t=t</a:t>
                  </a:r>
                  <a:r>
                    <a:rPr lang="en-US" altLang="zh-CN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, z</a:t>
                  </a:r>
                  <a:r>
                    <a:rPr lang="az-Cyrl-AZ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є</a:t>
                  </a: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(z</a:t>
                  </a:r>
                  <a:r>
                    <a:rPr lang="en-US" altLang="zh-CN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,z</a:t>
                  </a:r>
                  <a:r>
                    <a:rPr lang="en-US" altLang="zh-CN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altLang="zh-CN" sz="2000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CN" alt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矩形 9"/>
              <p:cNvSpPr/>
              <p:nvPr/>
            </p:nvSpPr>
            <p:spPr>
              <a:xfrm>
                <a:off x="5872648" y="2741250"/>
                <a:ext cx="2730304" cy="681097"/>
              </a:xfrm>
              <a:prstGeom prst="roundRect">
                <a:avLst/>
              </a:prstGeom>
              <a:no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777735" y="2795050"/>
                <a:ext cx="2910347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n-US" altLang="zh-CN" sz="2000" dirty="0" smtClean="0">
                    <a:latin typeface="Times New Roman" pitchFamily="18" charset="0"/>
                    <a:cs typeface="Times New Roman" pitchFamily="18" charset="0"/>
                  </a:rPr>
                  <a:t>Particle Import Interface</a:t>
                </a:r>
              </a:p>
              <a:p>
                <a:pPr algn="ctr">
                  <a:lnSpc>
                    <a:spcPts val="2100"/>
                  </a:lnSpc>
                </a:pP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(CST-PS)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3709169" cy="8382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CST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PIC Simulation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358775" y="488950"/>
            <a:ext cx="356515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CST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PIC Simulation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3" y="1637426"/>
            <a:ext cx="8208913" cy="4455870"/>
            <a:chOff x="-207751" y="1063364"/>
            <a:chExt cx="7969311" cy="4350862"/>
          </a:xfrm>
        </p:grpSpPr>
        <p:grpSp>
          <p:nvGrpSpPr>
            <p:cNvPr id="2" name="Group 2"/>
            <p:cNvGrpSpPr/>
            <p:nvPr/>
          </p:nvGrpSpPr>
          <p:grpSpPr>
            <a:xfrm>
              <a:off x="-207751" y="1063364"/>
              <a:ext cx="7969311" cy="4350862"/>
              <a:chOff x="-217679" y="1123580"/>
              <a:chExt cx="7760789" cy="391336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7" t="6525" r="8120" b="4551"/>
              <a:stretch/>
            </p:blipFill>
            <p:spPr bwMode="auto">
              <a:xfrm>
                <a:off x="531169" y="1495450"/>
                <a:ext cx="7011941" cy="3541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-217679" y="1123580"/>
                <a:ext cx="3948472" cy="32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average energy of the beam along z-axis</a:t>
                </a:r>
                <a:endParaRPr lang="de-DE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504529" y="2308468"/>
              <a:ext cx="2609067" cy="4700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zh-CN" dirty="0" smtClean="0"/>
            </a:p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1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8775" y="488950"/>
            <a:ext cx="327712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CST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PIC Simulation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-36512" y="1268760"/>
            <a:ext cx="9119136" cy="2698718"/>
            <a:chOff x="357158" y="1392924"/>
            <a:chExt cx="16448940" cy="4322092"/>
          </a:xfrm>
        </p:grpSpPr>
        <p:grpSp>
          <p:nvGrpSpPr>
            <p:cNvPr id="6" name="组合 7"/>
            <p:cNvGrpSpPr/>
            <p:nvPr/>
          </p:nvGrpSpPr>
          <p:grpSpPr>
            <a:xfrm>
              <a:off x="357158" y="1392924"/>
              <a:ext cx="16448940" cy="4322092"/>
              <a:chOff x="357158" y="1392924"/>
              <a:chExt cx="16448940" cy="410777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8821" t="4268" r="4429" b="5411"/>
              <a:stretch>
                <a:fillRect/>
              </a:stretch>
            </p:blipFill>
            <p:spPr bwMode="auto">
              <a:xfrm>
                <a:off x="357158" y="1392924"/>
                <a:ext cx="8572528" cy="4107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9579118" y="2441173"/>
                <a:ext cx="7226980" cy="51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horizontal rms size of the beam along z-axis</a:t>
                </a:r>
                <a:endParaRPr lang="de-DE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857752" y="2130322"/>
              <a:ext cx="3204000" cy="61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zh-CN" dirty="0" smtClean="0"/>
            </a:p>
            <a:p>
              <a:endParaRPr lang="zh-CN" altLang="en-US" dirty="0"/>
            </a:p>
          </p:txBody>
        </p:sp>
      </p:grpSp>
      <p:grpSp>
        <p:nvGrpSpPr>
          <p:cNvPr id="10" name="组合 7"/>
          <p:cNvGrpSpPr/>
          <p:nvPr/>
        </p:nvGrpSpPr>
        <p:grpSpPr>
          <a:xfrm>
            <a:off x="-36512" y="3789040"/>
            <a:ext cx="9119137" cy="2748487"/>
            <a:chOff x="-6270152" y="1228261"/>
            <a:chExt cx="15599973" cy="426829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 l="6625" t="10909" r="4429"/>
            <a:stretch>
              <a:fillRect/>
            </a:stretch>
          </p:blipFill>
          <p:spPr bwMode="auto">
            <a:xfrm>
              <a:off x="258548" y="1228261"/>
              <a:ext cx="9071273" cy="4268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-6270152" y="3123425"/>
              <a:ext cx="6035970" cy="52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beam energy spread  along z-axis</a:t>
              </a:r>
              <a:endParaRPr lang="de-DE" sz="16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4743096" y="2138101"/>
            <a:ext cx="43204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5879" y="5180535"/>
            <a:ext cx="43320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8775" y="280900"/>
            <a:ext cx="3637161" cy="8382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CST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PIC Simulation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8"/>
          <p:cNvGrpSpPr/>
          <p:nvPr/>
        </p:nvGrpSpPr>
        <p:grpSpPr>
          <a:xfrm>
            <a:off x="-22260" y="960476"/>
            <a:ext cx="9135976" cy="2804673"/>
            <a:chOff x="1314701" y="1083775"/>
            <a:chExt cx="12892899" cy="4433242"/>
          </a:xfrm>
        </p:grpSpPr>
        <p:grpSp>
          <p:nvGrpSpPr>
            <p:cNvPr id="10" name="Group 9"/>
            <p:cNvGrpSpPr/>
            <p:nvPr/>
          </p:nvGrpSpPr>
          <p:grpSpPr>
            <a:xfrm>
              <a:off x="1314701" y="1083775"/>
              <a:ext cx="12892899" cy="4433242"/>
              <a:chOff x="1553596" y="1021901"/>
              <a:chExt cx="12397548" cy="508351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19" t="6029" r="4619" b="11086"/>
              <a:stretch/>
            </p:blipFill>
            <p:spPr bwMode="auto">
              <a:xfrm>
                <a:off x="1553596" y="1021901"/>
                <a:ext cx="7035485" cy="5083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937190" y="3146858"/>
                <a:ext cx="5013954" cy="61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bunch length of the beam along z-axis</a:t>
                </a:r>
                <a:endParaRPr lang="de-DE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08827" y="1878752"/>
              <a:ext cx="2838929" cy="7226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zh-CN" dirty="0" smtClean="0"/>
            </a:p>
            <a:p>
              <a:endParaRPr lang="zh-CN" altLang="en-US" dirty="0"/>
            </a:p>
          </p:txBody>
        </p:sp>
      </p:grpSp>
      <p:grpSp>
        <p:nvGrpSpPr>
          <p:cNvPr id="14" name="组合 10"/>
          <p:cNvGrpSpPr/>
          <p:nvPr/>
        </p:nvGrpSpPr>
        <p:grpSpPr>
          <a:xfrm>
            <a:off x="35497" y="3615476"/>
            <a:ext cx="9078219" cy="2916264"/>
            <a:chOff x="-5440180" y="1500174"/>
            <a:chExt cx="14512774" cy="435771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 l="6625" t="5148" r="4429" b="4319"/>
            <a:stretch>
              <a:fillRect/>
            </a:stretch>
          </p:blipFill>
          <p:spPr bwMode="auto">
            <a:xfrm>
              <a:off x="163860" y="1500174"/>
              <a:ext cx="8908734" cy="435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-5440180" y="3222778"/>
              <a:ext cx="5121127" cy="87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horizontal normalized emittance of the beam along z-axis</a:t>
              </a:r>
              <a:endParaRPr lang="de-DE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5139438" y="2320001"/>
            <a:ext cx="43204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22328" y="5073608"/>
            <a:ext cx="43320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8775" y="502568"/>
            <a:ext cx="4570415" cy="838200"/>
          </a:xfrm>
        </p:spPr>
        <p:txBody>
          <a:bodyPr/>
          <a:lstStyle/>
          <a:p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Cathode Studies</a:t>
            </a:r>
            <a:endParaRPr lang="de-DE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4732" y="2106595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Surface impedance: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330" y="1500174"/>
            <a:ext cx="4383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1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Frequency-dependent isotropic </a:t>
            </a:r>
          </a:p>
          <a:p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surface impedance model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68868" y="4285537"/>
            <a:ext cx="3507588" cy="1087679"/>
            <a:chOff x="5023294" y="4043815"/>
            <a:chExt cx="3507588" cy="1087679"/>
          </a:xfrm>
        </p:grpSpPr>
        <p:graphicFrame>
          <p:nvGraphicFramePr>
            <p:cNvPr id="3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6423633"/>
                </p:ext>
              </p:extLst>
            </p:nvPr>
          </p:nvGraphicFramePr>
          <p:xfrm>
            <a:off x="5023294" y="4043815"/>
            <a:ext cx="835266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4" name="Equation" r:id="rId3" imgW="418918" imgH="253890" progId="Equation.DSMT4">
                    <p:embed/>
                  </p:oleObj>
                </mc:Choice>
                <mc:Fallback>
                  <p:oleObj name="Equation" r:id="rId3" imgW="418918" imgH="253890" progId="Equation.DSMT4">
                    <p:embed/>
                    <p:pic>
                      <p:nvPicPr>
                        <p:cNvPr id="0" name="Picture 7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3294" y="4043815"/>
                          <a:ext cx="835266" cy="481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1966127"/>
                </p:ext>
              </p:extLst>
            </p:nvPr>
          </p:nvGraphicFramePr>
          <p:xfrm>
            <a:off x="5037718" y="4650482"/>
            <a:ext cx="885182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" name="Equation" r:id="rId5" imgW="444114" imgH="253780" progId="Equation.DSMT4">
                    <p:embed/>
                  </p:oleObj>
                </mc:Choice>
                <mc:Fallback>
                  <p:oleObj name="Equation" r:id="rId5" imgW="444114" imgH="253780" progId="Equation.DSMT4">
                    <p:embed/>
                    <p:pic>
                      <p:nvPicPr>
                        <p:cNvPr id="0" name="Picture 7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7718" y="4650482"/>
                          <a:ext cx="885182" cy="481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6156176" y="4043815"/>
              <a:ext cx="2357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Gun cavity material</a:t>
              </a:r>
              <a:endParaRPr lang="zh-CN" altLang="en-US" sz="20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3428" y="4660431"/>
              <a:ext cx="2357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Cathode material</a:t>
              </a:r>
              <a:endParaRPr lang="zh-CN" altLang="en-US" sz="20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endCxn id="32" idx="1"/>
            </p:cNvCxnSpPr>
            <p:nvPr/>
          </p:nvCxnSpPr>
          <p:spPr>
            <a:xfrm>
              <a:off x="5858560" y="4243870"/>
              <a:ext cx="297616" cy="0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910826" y="4872724"/>
              <a:ext cx="297616" cy="0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60330" y="2329494"/>
            <a:ext cx="4815726" cy="3979826"/>
            <a:chOff x="260330" y="2329494"/>
            <a:chExt cx="4815726" cy="3979826"/>
          </a:xfrm>
        </p:grpSpPr>
        <p:grpSp>
          <p:nvGrpSpPr>
            <p:cNvPr id="9" name="Group 8"/>
            <p:cNvGrpSpPr/>
            <p:nvPr/>
          </p:nvGrpSpPr>
          <p:grpSpPr>
            <a:xfrm>
              <a:off x="260330" y="2329494"/>
              <a:ext cx="4815726" cy="3187738"/>
              <a:chOff x="260330" y="2170088"/>
              <a:chExt cx="4815726" cy="318773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60330" y="2170088"/>
                <a:ext cx="4668860" cy="3187738"/>
                <a:chOff x="260330" y="2170088"/>
                <a:chExt cx="4668860" cy="3187738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260330" y="2170088"/>
                  <a:ext cx="4668860" cy="3187738"/>
                  <a:chOff x="676252" y="1670022"/>
                  <a:chExt cx="4454546" cy="3187738"/>
                </a:xfrm>
              </p:grpSpPr>
              <p:grpSp>
                <p:nvGrpSpPr>
                  <p:cNvPr id="17" name="组合 16"/>
                  <p:cNvGrpSpPr/>
                  <p:nvPr/>
                </p:nvGrpSpPr>
                <p:grpSpPr>
                  <a:xfrm>
                    <a:off x="676253" y="1670022"/>
                    <a:ext cx="4454545" cy="3187738"/>
                    <a:chOff x="1046149" y="1553338"/>
                    <a:chExt cx="4454545" cy="3187738"/>
                  </a:xfrm>
                </p:grpSpPr>
                <p:pic>
                  <p:nvPicPr>
                    <p:cNvPr id="6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103"/>
                    <a:stretch>
                      <a:fillRect/>
                    </a:stretch>
                  </p:blipFill>
                  <p:spPr bwMode="auto">
                    <a:xfrm rot="10800000">
                      <a:off x="1046149" y="1553338"/>
                      <a:ext cx="4454545" cy="3187738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E6001A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graphicFrame>
                  <p:nvGraphicFramePr>
                    <p:cNvPr id="3075" name="Object 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716965289"/>
                        </p:ext>
                      </p:extLst>
                    </p:nvPr>
                  </p:nvGraphicFramePr>
                  <p:xfrm>
                    <a:off x="1511972" y="4091142"/>
                    <a:ext cx="795337" cy="48101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796" name="Equation" r:id="rId8" imgW="418918" imgH="253890" progId="Equation.DSMT4">
                            <p:embed/>
                          </p:oleObj>
                        </mc:Choice>
                        <mc:Fallback>
                          <p:oleObj name="Equation" r:id="rId8" imgW="418918" imgH="253890" progId="Equation.DSMT4">
                            <p:embed/>
                            <p:pic>
                              <p:nvPicPr>
                                <p:cNvPr id="0" name="Picture 709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511972" y="4091142"/>
                                  <a:ext cx="795337" cy="481013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21" name="直接箭头连接符 20"/>
                  <p:cNvCxnSpPr/>
                  <p:nvPr/>
                </p:nvCxnSpPr>
                <p:spPr>
                  <a:xfrm flipV="1">
                    <a:off x="676252" y="2263744"/>
                    <a:ext cx="466724" cy="37943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箭头连接符 21"/>
                  <p:cNvCxnSpPr/>
                  <p:nvPr/>
                </p:nvCxnSpPr>
                <p:spPr>
                  <a:xfrm>
                    <a:off x="686925" y="3865357"/>
                    <a:ext cx="548341" cy="47190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箭头连接符 23"/>
                  <p:cNvCxnSpPr/>
                  <p:nvPr/>
                </p:nvCxnSpPr>
                <p:spPr>
                  <a:xfrm>
                    <a:off x="690894" y="3265900"/>
                    <a:ext cx="462756" cy="158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" name="Rectangle 1"/>
                <p:cNvSpPr/>
                <p:nvPr/>
              </p:nvSpPr>
              <p:spPr>
                <a:xfrm>
                  <a:off x="3419872" y="2654164"/>
                  <a:ext cx="288032" cy="126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572272" y="2806564"/>
                  <a:ext cx="288032" cy="126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4017748" y="3504942"/>
                  <a:ext cx="139456" cy="4810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314388" y="3524052"/>
                  <a:ext cx="139456" cy="4810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026356" y="2654164"/>
                  <a:ext cx="216024" cy="1096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017216" y="3475130"/>
                  <a:ext cx="216024" cy="1096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aphicFrame>
              <p:nvGraphicFramePr>
                <p:cNvPr id="2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19613141"/>
                    </p:ext>
                  </p:extLst>
                </p:nvPr>
              </p:nvGraphicFramePr>
              <p:xfrm>
                <a:off x="716735" y="2477106"/>
                <a:ext cx="835266" cy="4810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97" name="Equation" r:id="rId10" imgW="418918" imgH="253890" progId="Equation.DSMT4">
                        <p:embed/>
                      </p:oleObj>
                    </mc:Choice>
                    <mc:Fallback>
                      <p:oleObj name="Equation" r:id="rId10" imgW="418918" imgH="253890" progId="Equation.DSMT4">
                        <p:embed/>
                        <p:pic>
                          <p:nvPicPr>
                            <p:cNvPr id="0" name="Picture 7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6735" y="2477106"/>
                              <a:ext cx="835266" cy="4810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7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14918049"/>
                    </p:ext>
                  </p:extLst>
                </p:nvPr>
              </p:nvGraphicFramePr>
              <p:xfrm>
                <a:off x="718072" y="3552556"/>
                <a:ext cx="885182" cy="4810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98" name="Equation" r:id="rId11" imgW="444114" imgH="253780" progId="Equation.DSMT4">
                        <p:embed/>
                      </p:oleObj>
                    </mc:Choice>
                    <mc:Fallback>
                      <p:oleObj name="Equation" r:id="rId11" imgW="444114" imgH="253780" progId="Equation.DSMT4">
                        <p:embed/>
                        <p:pic>
                          <p:nvPicPr>
                            <p:cNvPr id="0" name="Picture 7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8072" y="3552556"/>
                              <a:ext cx="885182" cy="4810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8" name="TextBox 27"/>
              <p:cNvSpPr txBox="1"/>
              <p:nvPr/>
            </p:nvSpPr>
            <p:spPr>
              <a:xfrm>
                <a:off x="3185633" y="4941168"/>
                <a:ext cx="1890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Gun 4.3 Cavity</a:t>
                </a:r>
                <a:endParaRPr lang="zh-CN" altLang="en-US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H="1" flipV="1">
              <a:off x="325261" y="5114446"/>
              <a:ext cx="1128583" cy="7947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90568" y="5909210"/>
              <a:ext cx="2569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cathode plane at z = 0</a:t>
              </a:r>
              <a:endPara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3402620" y="3241854"/>
              <a:ext cx="0" cy="639694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411246" y="3869674"/>
              <a:ext cx="728948" cy="0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356490" y="306896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de-DE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50692" y="36450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de-DE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52120" y="2719634"/>
                <a:ext cx="2085956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Z</m:t>
                      </m:r>
                      <m:r>
                        <m:rPr>
                          <m:sty m:val="p"/>
                        </m:rPr>
                        <a:rPr lang="en-US" sz="2000" b="0" i="0" baseline="-25000" smtClean="0">
                          <a:latin typeface="Cambria Math"/>
                        </a:rPr>
                        <m:t>s</m:t>
                      </m:r>
                      <m:r>
                        <a:rPr lang="de-DE" sz="2000" i="0" smtClean="0">
                          <a:latin typeface="Cambria Math"/>
                        </a:rPr>
                        <m:t>=</m:t>
                      </m:r>
                      <m:r>
                        <a:rPr lang="en-US" sz="2000" b="0" i="0" smtClean="0">
                          <a:latin typeface="Cambria Math"/>
                        </a:rPr>
                        <m:t>(1+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j</m:t>
                      </m:r>
                      <m:r>
                        <a:rPr lang="en-US" sz="2000" b="0" i="0" smtClean="0">
                          <a:latin typeface="Cambria Math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de-DE" sz="2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DE" sz="2000" i="0" smtClean="0">
                                  <a:latin typeface="Cambria Math"/>
                                  <a:ea typeface="Cambria Math"/>
                                </a:rPr>
                                <m:t>ωμ</m:t>
                              </m:r>
                            </m:num>
                            <m:den>
                              <m:r>
                                <a:rPr lang="en-US" sz="2000" b="0" i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DE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719634"/>
                <a:ext cx="2085956" cy="71865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H="1">
            <a:off x="900840" y="1176956"/>
            <a:ext cx="778948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76056" y="3634536"/>
            <a:ext cx="392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: conductivity, 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angular frequency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3141655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Cathode Studies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9552" y="3108715"/>
            <a:ext cx="7704856" cy="3238620"/>
            <a:chOff x="539552" y="2917189"/>
            <a:chExt cx="7704856" cy="3238620"/>
          </a:xfrm>
        </p:grpSpPr>
        <p:sp>
          <p:nvSpPr>
            <p:cNvPr id="8" name="TextBox 7"/>
            <p:cNvSpPr txBox="1"/>
            <p:nvPr/>
          </p:nvSpPr>
          <p:spPr>
            <a:xfrm>
              <a:off x="1511152" y="2917189"/>
              <a:ext cx="6157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Space charge field vs. time </a:t>
              </a:r>
            </a:p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in correspondence to various conductivities of cathode material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0800000">
              <a:off x="539552" y="3709726"/>
              <a:ext cx="461665" cy="20097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SPCH Field</a:t>
              </a:r>
              <a:endParaRPr lang="de-DE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429000"/>
              <a:ext cx="7344816" cy="272680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39221" y="1540529"/>
            <a:ext cx="8553259" cy="1600439"/>
            <a:chOff x="339221" y="1540529"/>
            <a:chExt cx="8553259" cy="1600439"/>
          </a:xfrm>
        </p:grpSpPr>
        <p:sp>
          <p:nvSpPr>
            <p:cNvPr id="19" name="TextBox 18"/>
            <p:cNvSpPr txBox="1"/>
            <p:nvPr/>
          </p:nvSpPr>
          <p:spPr>
            <a:xfrm>
              <a:off x="339221" y="1940639"/>
              <a:ext cx="8553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ith bunch parameters: -1nC, 0.4mm(radius), 500k(particle numbers), 2ps/21.5ps\2ps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y using the same mesh resolution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during propagation time up to 80ps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at the same location, z=5mm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075" y="1540529"/>
              <a:ext cx="2736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Simulation performed </a:t>
              </a:r>
              <a:endParaRPr lang="de-DE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4354154" y="5361651"/>
            <a:ext cx="461665" cy="2009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endParaRPr lang="de-DE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3141655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 &amp; Plans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715404" cy="487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Field simulations for gun 4.1 &amp; 4.3 done, desired fields produced</a:t>
            </a:r>
          </a:p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CST PIC results (1nC) on beam energy and spread, beam size, bunch  length and beam emittance obtained, compared to ASTRA. The discrepancy with ASTRA is about 10%, 5%, 9% and 20%, respectively. 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imulations on cathode study showed the influence of the cathode material on the space charge field. 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Plans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Perform PIC simulations </a:t>
            </a:r>
          </a:p>
          <a:p>
            <a:pPr marL="1257300" lvl="2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various bunch charges</a:t>
            </a:r>
          </a:p>
          <a:p>
            <a:pPr marL="1257300" lvl="2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inhomogeneous particle distributions 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Further study on the influence of cathode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on the beam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qualities</a:t>
            </a:r>
          </a:p>
        </p:txBody>
      </p:sp>
    </p:spTree>
    <p:extLst>
      <p:ext uri="{BB962C8B-B14F-4D97-AF65-F5344CB8AC3E}">
        <p14:creationId xmlns:p14="http://schemas.microsoft.com/office/powerpoint/2010/main" val="481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28498" y="2492896"/>
            <a:ext cx="52041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for </a:t>
            </a:r>
          </a:p>
          <a:p>
            <a:pPr algn="ctr"/>
            <a:r>
              <a:rPr lang="en-US" altLang="zh-CN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attention!</a:t>
            </a:r>
            <a:endParaRPr lang="zh-CN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1548929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982" y="1502614"/>
            <a:ext cx="8497490" cy="506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</a:p>
          <a:p>
            <a:pPr marL="285750" indent="-285750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CST field simulation</a:t>
            </a:r>
          </a:p>
          <a:p>
            <a:pPr marL="800100" lvl="1" indent="-342900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Eigenmode simulation for Gun 4.3 cavity</a:t>
            </a:r>
          </a:p>
          <a:p>
            <a:pPr marL="800100" lvl="1" indent="-342900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Solenoids  simulation</a:t>
            </a:r>
          </a:p>
          <a:p>
            <a:pPr marL="285750" indent="-285750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CST PIC simulation </a:t>
            </a:r>
          </a:p>
          <a:p>
            <a:pPr marL="800100" lvl="1" indent="-342900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Modified simulation model</a:t>
            </a:r>
          </a:p>
          <a:p>
            <a:pPr marL="800100" lvl="1" indent="-342900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ASTRA particles import</a:t>
            </a:r>
          </a:p>
          <a:p>
            <a:pPr marL="800100" lvl="1" indent="-342900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Simulation results</a:t>
            </a:r>
          </a:p>
          <a:p>
            <a:pPr marL="285750" indent="-285750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Discussion</a:t>
            </a:r>
          </a:p>
          <a:p>
            <a:pPr marL="742950" lvl="1" indent="-285750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Cathode studies</a:t>
            </a:r>
          </a:p>
          <a:p>
            <a:pPr marL="285750" indent="-285750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865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2341017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1687116"/>
            <a:ext cx="79928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Motivation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Main tasks </a:t>
            </a:r>
          </a:p>
          <a:p>
            <a:pPr marL="800100" lvl="1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3D CST field simulations (Gun 4.1/4.3 cavity, Solenoids)</a:t>
            </a:r>
          </a:p>
          <a:p>
            <a:pPr marL="800100" lvl="1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3D CST beam dynamic simulations</a:t>
            </a:r>
          </a:p>
          <a:p>
            <a:pPr marL="1645920" lvl="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different bunch charges </a:t>
            </a:r>
          </a:p>
          <a:p>
            <a:pPr marL="1645920" lvl="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homogeneous/inhomogeneous particle distributions</a:t>
            </a:r>
          </a:p>
          <a:p>
            <a:pPr marL="1645920" lvl="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onvergence study and comparisons to ASTRA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788670" lvl="1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Cathode studies</a:t>
            </a:r>
          </a:p>
          <a:p>
            <a:pPr marL="1645920" lvl="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Influences from materials, non-uniformities, ……on beam qualities</a:t>
            </a:r>
          </a:p>
          <a:p>
            <a:pPr marL="800100" lvl="1" indent="-342900">
              <a:lnSpc>
                <a:spcPct val="150000"/>
              </a:lnSpc>
              <a:buFont typeface="Symbol" pitchFamily="18" charset="2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Emittance study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3276" y="476672"/>
            <a:ext cx="3349129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CST Field Simulation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9210"/>
              </p:ext>
            </p:extLst>
          </p:nvPr>
        </p:nvGraphicFramePr>
        <p:xfrm>
          <a:off x="5440386" y="2085288"/>
          <a:ext cx="3168352" cy="1532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83187"/>
                <a:gridCol w="1485165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Simulation results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dirty="0" smtClean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Mode</a:t>
                      </a:r>
                      <a:endParaRPr lang="zh-CN" alt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mode</a:t>
                      </a:r>
                      <a:endParaRPr lang="zh-CN" alt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Field</a:t>
                      </a:r>
                      <a:r>
                        <a:rPr lang="en-US" altLang="zh-CN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Ratio</a:t>
                      </a:r>
                      <a:endParaRPr lang="zh-CN" alt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1.04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3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  <a:endParaRPr lang="zh-CN" alt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1.3019 GHz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3" name="矩形 2"/>
          <p:cNvSpPr/>
          <p:nvPr/>
        </p:nvSpPr>
        <p:spPr>
          <a:xfrm>
            <a:off x="5115593" y="1502012"/>
            <a:ext cx="34931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buFont typeface="Wingdings" pitchFamily="2" charset="2"/>
              <a:buChar char="§"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Eigenmode Calculations</a:t>
            </a:r>
            <a:endParaRPr lang="zh-CN" alt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32040" y="3981613"/>
            <a:ext cx="4355024" cy="2846917"/>
            <a:chOff x="4891038" y="3859906"/>
            <a:chExt cx="4355024" cy="296236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3" t="7553" r="11153" b="11500"/>
            <a:stretch/>
          </p:blipFill>
          <p:spPr bwMode="auto">
            <a:xfrm>
              <a:off x="4926419" y="3859906"/>
              <a:ext cx="4166345" cy="293861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矩形 2"/>
            <p:cNvSpPr/>
            <p:nvPr/>
          </p:nvSpPr>
          <p:spPr>
            <a:xfrm>
              <a:off x="5357630" y="5743534"/>
              <a:ext cx="38884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"/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Accelerating Ez field along z-axis</a:t>
              </a:r>
              <a:endParaRPr lang="zh-CN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9454" y="6422157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zh-CN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866105" y="4828568"/>
              <a:ext cx="512412" cy="4625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err="1" smtClean="0">
                  <a:latin typeface="Times New Roman" pitchFamily="18" charset="0"/>
                  <a:cs typeface="Times New Roman" pitchFamily="18" charset="0"/>
                </a:rPr>
                <a:t>Ez</a:t>
              </a:r>
              <a:endParaRPr lang="zh-CN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789" y="1605141"/>
            <a:ext cx="4996417" cy="5199609"/>
            <a:chOff x="65285" y="1571612"/>
            <a:chExt cx="4996417" cy="5199609"/>
          </a:xfrm>
        </p:grpSpPr>
        <p:grpSp>
          <p:nvGrpSpPr>
            <p:cNvPr id="56" name="Group 55"/>
            <p:cNvGrpSpPr/>
            <p:nvPr/>
          </p:nvGrpSpPr>
          <p:grpSpPr>
            <a:xfrm>
              <a:off x="65285" y="1571612"/>
              <a:ext cx="4996417" cy="5199609"/>
              <a:chOff x="303160" y="1541758"/>
              <a:chExt cx="5379759" cy="519960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03160" y="1541758"/>
                <a:ext cx="5204944" cy="5199609"/>
                <a:chOff x="303160" y="1541758"/>
                <a:chExt cx="5204944" cy="5199609"/>
              </a:xfrm>
            </p:grpSpPr>
            <p:pic>
              <p:nvPicPr>
                <p:cNvPr id="46" name="Picture 45"/>
                <p:cNvPicPr preferRelativeResize="0">
                  <a:picLocks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13" t="2188" r="5161"/>
                <a:stretch/>
              </p:blipFill>
              <p:spPr>
                <a:xfrm>
                  <a:off x="303160" y="1541758"/>
                  <a:ext cx="5204943" cy="2359220"/>
                </a:xfrm>
                <a:prstGeom prst="rect">
                  <a:avLst/>
                </a:prstGeom>
                <a:ln w="19050">
                  <a:solidFill>
                    <a:srgbClr val="0000FF"/>
                  </a:solidFill>
                </a:ln>
              </p:spPr>
            </p:pic>
            <p:grpSp>
              <p:nvGrpSpPr>
                <p:cNvPr id="48" name="Group 47"/>
                <p:cNvGrpSpPr/>
                <p:nvPr/>
              </p:nvGrpSpPr>
              <p:grpSpPr>
                <a:xfrm rot="10800000">
                  <a:off x="303160" y="3929114"/>
                  <a:ext cx="5204944" cy="2812253"/>
                  <a:chOff x="2138834" y="1990087"/>
                  <a:chExt cx="7242364" cy="4162911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8834" y="1990087"/>
                    <a:ext cx="7242364" cy="4162911"/>
                  </a:xfrm>
                  <a:prstGeom prst="rect">
                    <a:avLst/>
                  </a:prstGeom>
                  <a:noFill/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50" name="Straight Arrow Connector 49"/>
                  <p:cNvCxnSpPr/>
                  <p:nvPr/>
                </p:nvCxnSpPr>
                <p:spPr>
                  <a:xfrm>
                    <a:off x="7261103" y="3838076"/>
                    <a:ext cx="231686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/>
                  <p:cNvCxnSpPr/>
                  <p:nvPr/>
                </p:nvCxnSpPr>
                <p:spPr>
                  <a:xfrm flipH="1">
                    <a:off x="7504297" y="3838076"/>
                    <a:ext cx="115843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/>
                  <p:nvPr/>
                </p:nvCxnSpPr>
                <p:spPr>
                  <a:xfrm flipH="1">
                    <a:off x="4118020" y="3821824"/>
                    <a:ext cx="115843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/>
                  <p:cNvCxnSpPr/>
                  <p:nvPr/>
                </p:nvCxnSpPr>
                <p:spPr>
                  <a:xfrm>
                    <a:off x="3828513" y="3820795"/>
                    <a:ext cx="247009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4" name="矩形 2"/>
              <p:cNvSpPr/>
              <p:nvPr/>
            </p:nvSpPr>
            <p:spPr>
              <a:xfrm>
                <a:off x="1994326" y="1541758"/>
                <a:ext cx="3688593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"/>
                <a:r>
                  <a:rPr lang="en-US" altLang="zh-CN" sz="1900" b="1" dirty="0" smtClean="0">
                    <a:latin typeface="Times New Roman" pitchFamily="18" charset="0"/>
                    <a:cs typeface="Times New Roman" pitchFamily="18" charset="0"/>
                  </a:rPr>
                  <a:t>Simulation Model for Gun 4.3 </a:t>
                </a:r>
                <a:endParaRPr lang="zh-CN" altLang="en-US" sz="19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矩形 2"/>
              <p:cNvSpPr/>
              <p:nvPr/>
            </p:nvSpPr>
            <p:spPr>
              <a:xfrm>
                <a:off x="1540454" y="4758495"/>
                <a:ext cx="2999840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"/>
                <a:r>
                  <a:rPr lang="en-US" altLang="zh-CN" sz="1900" b="1" dirty="0" smtClean="0">
                    <a:latin typeface="Times New Roman" pitchFamily="18" charset="0"/>
                    <a:cs typeface="Times New Roman" pitchFamily="18" charset="0"/>
                  </a:rPr>
                  <a:t>Geometry Settings/mm</a:t>
                </a:r>
                <a:endParaRPr lang="zh-CN" altLang="en-US" sz="19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32662" y="4214818"/>
              <a:ext cx="396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55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14546" y="4214818"/>
              <a:ext cx="5000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2446437" y="5260186"/>
              <a:ext cx="684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180.64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467277" y="5220350"/>
              <a:ext cx="684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179.90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42976" y="5109008"/>
              <a:ext cx="396000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5400000">
              <a:off x="4500166" y="5123638"/>
              <a:ext cx="4905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5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75781" y="511917"/>
            <a:ext cx="3349129" cy="8382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CST Field (Solenoids) </a:t>
            </a:r>
            <a:b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Simulation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1413748"/>
            <a:ext cx="3417149" cy="20696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91440" indent="-9144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Pos. of Main = 276 mm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" indent="-9144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Pos. of Bucking = -172 mm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" indent="-9144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Curr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of Main = 375 A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" indent="-9144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Curr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of Bucking = -31 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" indent="-9144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zmax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≈ 0.2279 T</a:t>
            </a:r>
          </a:p>
          <a:p>
            <a:pPr marL="91440" indent="-9144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(0,0,0) ≈10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000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357" y="511917"/>
            <a:ext cx="8954946" cy="6310561"/>
            <a:chOff x="260524" y="511917"/>
            <a:chExt cx="8954946" cy="6310561"/>
          </a:xfrm>
        </p:grpSpPr>
        <p:grpSp>
          <p:nvGrpSpPr>
            <p:cNvPr id="15" name="组合 14"/>
            <p:cNvGrpSpPr/>
            <p:nvPr/>
          </p:nvGrpSpPr>
          <p:grpSpPr>
            <a:xfrm>
              <a:off x="260524" y="511917"/>
              <a:ext cx="5458133" cy="6142719"/>
              <a:chOff x="308024" y="1500174"/>
              <a:chExt cx="5458133" cy="6142719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1637" t="12060" b="1958"/>
              <a:stretch/>
            </p:blipFill>
            <p:spPr bwMode="auto">
              <a:xfrm>
                <a:off x="312385" y="4262317"/>
                <a:ext cx="5367186" cy="3380576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714527" y="4386212"/>
                <a:ext cx="30516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  Geometrical Settings/cm</a:t>
                </a:r>
                <a:endParaRPr lang="zh-CN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308024" y="1500174"/>
                <a:ext cx="5383422" cy="2786082"/>
                <a:chOff x="308024" y="1500174"/>
                <a:chExt cx="4131505" cy="2534162"/>
              </a:xfrm>
            </p:grpSpPr>
            <p:pic>
              <p:nvPicPr>
                <p:cNvPr id="9" name="Picture 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84" t="15100" r="2500" b="5871"/>
                <a:stretch/>
              </p:blipFill>
              <p:spPr>
                <a:xfrm>
                  <a:off x="308024" y="1500174"/>
                  <a:ext cx="4121100" cy="2534162"/>
                </a:xfrm>
                <a:prstGeom prst="rect">
                  <a:avLst/>
                </a:prstGeom>
                <a:ln w="19050">
                  <a:solidFill>
                    <a:srgbClr val="0033CC"/>
                  </a:solidFill>
                </a:ln>
              </p:spPr>
            </p:pic>
            <p:sp>
              <p:nvSpPr>
                <p:cNvPr id="13" name="矩形 12"/>
                <p:cNvSpPr/>
                <p:nvPr/>
              </p:nvSpPr>
              <p:spPr>
                <a:xfrm>
                  <a:off x="2796934" y="2428868"/>
                  <a:ext cx="1642595" cy="6438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indent="-342900" algn="r"/>
                  <a:r>
                    <a:rPr lang="en-US" altLang="zh-CN" sz="2000" b="1" dirty="0" smtClean="0">
                      <a:latin typeface="Times New Roman" pitchFamily="18" charset="0"/>
                      <a:cs typeface="Times New Roman" pitchFamily="18" charset="0"/>
                    </a:rPr>
                    <a:t>Simulation Model</a:t>
                  </a:r>
                </a:p>
                <a:p>
                  <a:pPr marL="342900" indent="-342900" algn="r"/>
                  <a:r>
                    <a:rPr lang="en-US" altLang="zh-CN" sz="2000" b="1" dirty="0" smtClean="0">
                      <a:latin typeface="Times New Roman" pitchFamily="18" charset="0"/>
                      <a:cs typeface="Times New Roman" pitchFamily="18" charset="0"/>
                    </a:rPr>
                    <a:t>for Solenoids </a:t>
                  </a:r>
                  <a:endParaRPr lang="zh-CN" alt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5652027" y="6453146"/>
              <a:ext cx="35634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29256" y="3497821"/>
            <a:ext cx="3700825" cy="3255484"/>
            <a:chOff x="5429256" y="3497821"/>
            <a:chExt cx="3700825" cy="3255484"/>
          </a:xfrm>
        </p:grpSpPr>
        <p:grpSp>
          <p:nvGrpSpPr>
            <p:cNvPr id="20" name="组合 19"/>
            <p:cNvGrpSpPr/>
            <p:nvPr/>
          </p:nvGrpSpPr>
          <p:grpSpPr>
            <a:xfrm>
              <a:off x="5429256" y="3497821"/>
              <a:ext cx="3700825" cy="3158389"/>
              <a:chOff x="5429256" y="3497821"/>
              <a:chExt cx="3700825" cy="3158389"/>
            </a:xfrm>
          </p:grpSpPr>
          <p:pic>
            <p:nvPicPr>
              <p:cNvPr id="2050" name="Picture 2"/>
              <p:cNvPicPr preferRelativeResize="0">
                <a:picLocks noChangeArrowheads="1"/>
              </p:cNvPicPr>
              <p:nvPr/>
            </p:nvPicPr>
            <p:blipFill>
              <a:blip r:embed="rId4"/>
              <a:srcRect l="12583" t="11137" r="16145" b="11059"/>
              <a:stretch>
                <a:fillRect/>
              </a:stretch>
            </p:blipFill>
            <p:spPr bwMode="auto">
              <a:xfrm>
                <a:off x="5429256" y="3529892"/>
                <a:ext cx="3671999" cy="312631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9" name="矩形 2"/>
              <p:cNvSpPr/>
              <p:nvPr/>
            </p:nvSpPr>
            <p:spPr>
              <a:xfrm>
                <a:off x="6696090" y="3497821"/>
                <a:ext cx="24339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" algn="r"/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Longitudinal B field </a:t>
                </a:r>
              </a:p>
              <a:p>
                <a:pPr marL="68580" algn="r"/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along z-axis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6200000">
              <a:off x="5534112" y="4533988"/>
              <a:ext cx="492443" cy="5837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err="1" smtClean="0">
                  <a:latin typeface="Times New Roman" pitchFamily="18" charset="0"/>
                  <a:cs typeface="Times New Roman" pitchFamily="18" charset="0"/>
                </a:rPr>
                <a:t>Bz</a:t>
              </a:r>
              <a:endParaRPr lang="zh-CN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38929" y="6353195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zh-CN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矩形 2"/>
          <p:cNvSpPr/>
          <p:nvPr/>
        </p:nvSpPr>
        <p:spPr>
          <a:xfrm>
            <a:off x="145008" y="1467532"/>
            <a:ext cx="4104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PIC Simulation Model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42844" y="5254668"/>
            <a:ext cx="785818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Min. mesh step= 0.01mm</a:t>
            </a:r>
          </a:p>
          <a:p>
            <a:pPr marL="285750" indent="-285750">
              <a:lnSpc>
                <a:spcPts val="2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Meshcell numbers: up to 1000M</a:t>
            </a:r>
          </a:p>
          <a:p>
            <a:pPr marL="285750" indent="-285750">
              <a:lnSpc>
                <a:spcPts val="2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Including PIC position monitor, phase-space monitors for momentum, energy, velocity… , 2D particle monitors and particle import interfaces</a:t>
            </a:r>
          </a:p>
        </p:txBody>
      </p:sp>
      <p:grpSp>
        <p:nvGrpSpPr>
          <p:cNvPr id="4" name="Group 216"/>
          <p:cNvGrpSpPr/>
          <p:nvPr/>
        </p:nvGrpSpPr>
        <p:grpSpPr>
          <a:xfrm>
            <a:off x="165387" y="1917900"/>
            <a:ext cx="5930561" cy="3297050"/>
            <a:chOff x="-10636" y="1992532"/>
            <a:chExt cx="5930561" cy="3297050"/>
          </a:xfrm>
        </p:grpSpPr>
        <p:grpSp>
          <p:nvGrpSpPr>
            <p:cNvPr id="5" name="Group 190"/>
            <p:cNvGrpSpPr/>
            <p:nvPr/>
          </p:nvGrpSpPr>
          <p:grpSpPr>
            <a:xfrm>
              <a:off x="-10636" y="1992532"/>
              <a:ext cx="5930561" cy="3297050"/>
              <a:chOff x="-10636" y="1813244"/>
              <a:chExt cx="5930561" cy="3297050"/>
            </a:xfrm>
          </p:grpSpPr>
          <p:grpSp>
            <p:nvGrpSpPr>
              <p:cNvPr id="6" name="Group 172"/>
              <p:cNvGrpSpPr/>
              <p:nvPr/>
            </p:nvGrpSpPr>
            <p:grpSpPr>
              <a:xfrm>
                <a:off x="-10636" y="1813244"/>
                <a:ext cx="5930561" cy="3297050"/>
                <a:chOff x="138549" y="1490554"/>
                <a:chExt cx="6262264" cy="3297050"/>
              </a:xfrm>
            </p:grpSpPr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662" y="1490554"/>
                  <a:ext cx="6164151" cy="3234590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80" t="17435" r="3150" b="24374"/>
                <a:stretch/>
              </p:blipFill>
              <p:spPr>
                <a:xfrm>
                  <a:off x="1028440" y="1876547"/>
                  <a:ext cx="4121758" cy="219515"/>
                </a:xfrm>
                <a:prstGeom prst="rect">
                  <a:avLst/>
                </a:prstGeom>
                <a:scene3d>
                  <a:camera prst="orthographicFront">
                    <a:rot lat="0" lon="0" rev="21299999"/>
                  </a:camera>
                  <a:lightRig rig="threePt" dir="t"/>
                </a:scene3d>
              </p:spPr>
            </p:pic>
            <p:pic>
              <p:nvPicPr>
                <p:cNvPr id="177" name="Picture 4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60" t="4548" r="15681" b="11059"/>
                <a:stretch/>
              </p:blipFill>
              <p:spPr>
                <a:xfrm>
                  <a:off x="245289" y="4139624"/>
                  <a:ext cx="754695" cy="576894"/>
                </a:xfrm>
                <a:prstGeom prst="rect">
                  <a:avLst/>
                </a:prstGeom>
                <a:ln w="25400">
                  <a:solidFill>
                    <a:srgbClr val="0070C0"/>
                  </a:solidFill>
                </a:ln>
              </p:spPr>
            </p:pic>
            <p:pic>
              <p:nvPicPr>
                <p:cNvPr id="178" name="Picture 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127" y="1507121"/>
                  <a:ext cx="700171" cy="541316"/>
                </a:xfrm>
                <a:prstGeom prst="rect">
                  <a:avLst/>
                </a:prstGeom>
                <a:ln w="25400">
                  <a:solidFill>
                    <a:srgbClr val="0070C0"/>
                  </a:solidFill>
                </a:ln>
              </p:spPr>
            </p:pic>
            <p:cxnSp>
              <p:nvCxnSpPr>
                <p:cNvPr id="179" name="Straight Connector 178"/>
                <p:cNvCxnSpPr/>
                <p:nvPr/>
              </p:nvCxnSpPr>
              <p:spPr>
                <a:xfrm flipH="1">
                  <a:off x="233655" y="3008639"/>
                  <a:ext cx="720643" cy="1117337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H="1">
                  <a:off x="999984" y="3046966"/>
                  <a:ext cx="45541" cy="107901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180"/>
                <p:cNvGrpSpPr/>
                <p:nvPr/>
              </p:nvGrpSpPr>
              <p:grpSpPr>
                <a:xfrm>
                  <a:off x="1479724" y="2845148"/>
                  <a:ext cx="510558" cy="314906"/>
                  <a:chOff x="1479724" y="2845148"/>
                  <a:chExt cx="510558" cy="314906"/>
                </a:xfrm>
              </p:grpSpPr>
              <p:sp>
                <p:nvSpPr>
                  <p:cNvPr id="188" name="Ellipse 41"/>
                  <p:cNvSpPr/>
                  <p:nvPr/>
                </p:nvSpPr>
                <p:spPr>
                  <a:xfrm rot="213768">
                    <a:off x="1557651" y="2920317"/>
                    <a:ext cx="355886" cy="17664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381000" h="381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endParaRPr lang="de-DE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 flipV="1">
                    <a:off x="1479724" y="2845148"/>
                    <a:ext cx="510558" cy="314906"/>
                  </a:xfrm>
                  <a:prstGeom prst="rect">
                    <a:avLst/>
                  </a:prstGeom>
                  <a:noFill/>
                  <a:ln>
                    <a:solidFill>
                      <a:srgbClr val="0033CC"/>
                    </a:solidFill>
                  </a:ln>
                  <a:scene3d>
                    <a:camera prst="orthographicFront">
                      <a:rot lat="0" lon="0" rev="212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82" name="TextBox 181"/>
                <p:cNvSpPr txBox="1"/>
                <p:nvPr/>
              </p:nvSpPr>
              <p:spPr>
                <a:xfrm rot="21449197">
                  <a:off x="998147" y="3142337"/>
                  <a:ext cx="2000956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2112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electron bunch</a:t>
                  </a:r>
                  <a:endParaRPr lang="de-DE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3" name="Down Arrow 182"/>
                <p:cNvSpPr/>
                <p:nvPr/>
              </p:nvSpPr>
              <p:spPr>
                <a:xfrm rot="16200000">
                  <a:off x="1600997" y="3272583"/>
                  <a:ext cx="186069" cy="432049"/>
                </a:xfrm>
                <a:prstGeom prst="downArrow">
                  <a:avLst/>
                </a:prstGeom>
                <a:ln w="19050">
                  <a:solidFill>
                    <a:srgbClr val="FF0000"/>
                  </a:solidFill>
                </a:ln>
                <a:scene3d>
                  <a:camera prst="orthographicFront">
                    <a:rot lat="0" lon="0" rev="212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999984" y="4479827"/>
                  <a:ext cx="43572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2D Particle Monitors: transversal/longitudinal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138549" y="1988055"/>
                  <a:ext cx="1562046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600"/>
                    </a:lnSpc>
                  </a:pPr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Particle Import Interface</a:t>
                  </a:r>
                  <a:endParaRPr lang="de-DE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6" name="TextBox 185"/>
                <p:cNvSpPr txBox="1"/>
                <p:nvPr/>
              </p:nvSpPr>
              <p:spPr>
                <a:xfrm rot="181008">
                  <a:off x="1982509" y="1846964"/>
                  <a:ext cx="2822098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2148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Local Mesh Refinement </a:t>
                  </a:r>
                  <a:endParaRPr lang="de-DE" sz="14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87" name="Straight Connector 186"/>
                <p:cNvCxnSpPr/>
                <p:nvPr/>
              </p:nvCxnSpPr>
              <p:spPr>
                <a:xfrm flipH="1">
                  <a:off x="1020456" y="2994369"/>
                  <a:ext cx="149323" cy="1745467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Left Brace 189"/>
              <p:cNvSpPr/>
              <p:nvPr/>
            </p:nvSpPr>
            <p:spPr>
              <a:xfrm rot="5661466">
                <a:off x="2432040" y="732010"/>
                <a:ext cx="610412" cy="3959196"/>
              </a:xfrm>
              <a:prstGeom prst="leftBrace">
                <a:avLst>
                  <a:gd name="adj1" fmla="val 56936"/>
                  <a:gd name="adj2" fmla="val 50000"/>
                </a:avLst>
              </a:prstGeom>
              <a:ln w="19050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" name="Group 215"/>
            <p:cNvGrpSpPr/>
            <p:nvPr/>
          </p:nvGrpSpPr>
          <p:grpSpPr>
            <a:xfrm>
              <a:off x="182700" y="2932653"/>
              <a:ext cx="518120" cy="640363"/>
              <a:chOff x="111672" y="2720564"/>
              <a:chExt cx="518120" cy="640363"/>
            </a:xfrm>
          </p:grpSpPr>
          <p:sp>
            <p:nvSpPr>
              <p:cNvPr id="213" name="Oval 16"/>
              <p:cNvSpPr/>
              <p:nvPr/>
            </p:nvSpPr>
            <p:spPr>
              <a:xfrm rot="398054">
                <a:off x="111672" y="2963502"/>
                <a:ext cx="518120" cy="397425"/>
              </a:xfrm>
              <a:prstGeom prst="ellipse">
                <a:avLst/>
              </a:prstGeom>
              <a:noFill/>
              <a:ln w="31750">
                <a:solidFill>
                  <a:schemeClr val="accent1">
                    <a:lumMod val="50000"/>
                  </a:schemeClr>
                </a:solidFill>
                <a:prstDash val="dash"/>
              </a:ln>
              <a:scene3d>
                <a:camera prst="orthographicFront">
                  <a:rot lat="18341369" lon="707002" rev="15777612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4" name="Right Arrow 213"/>
              <p:cNvSpPr/>
              <p:nvPr/>
            </p:nvSpPr>
            <p:spPr>
              <a:xfrm rot="15174354">
                <a:off x="197444" y="2766981"/>
                <a:ext cx="217532" cy="124697"/>
              </a:xfrm>
              <a:prstGeom prst="right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7" name="Title 1"/>
          <p:cNvSpPr txBox="1">
            <a:spLocks/>
          </p:cNvSpPr>
          <p:nvPr/>
        </p:nvSpPr>
        <p:spPr bwMode="auto">
          <a:xfrm>
            <a:off x="358775" y="488950"/>
            <a:ext cx="36371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CST PIC Simulation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8" name="矩形 2"/>
          <p:cNvSpPr/>
          <p:nvPr/>
        </p:nvSpPr>
        <p:spPr>
          <a:xfrm>
            <a:off x="6072198" y="1516551"/>
            <a:ext cx="2761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Bunch Parameters </a:t>
            </a:r>
          </a:p>
          <a:p>
            <a:pPr marL="342900" indent="-342900" algn="ctr"/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&amp; Fields Data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65997" y="2334683"/>
            <a:ext cx="3132378" cy="295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Bunch radius = 0.4 mm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Bunch charge = -1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nC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Bunch length = 21.5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Rise/Fall time = 2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Macro particles = 500 k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Cavity frequency = 1.30 GHz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at cathode = 60.58 MV/m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Field ratio = 1.04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zmax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0.2279 T</a:t>
            </a:r>
          </a:p>
        </p:txBody>
      </p:sp>
    </p:spTree>
    <p:extLst>
      <p:ext uri="{BB962C8B-B14F-4D97-AF65-F5344CB8AC3E}">
        <p14:creationId xmlns:p14="http://schemas.microsoft.com/office/powerpoint/2010/main" val="35015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8775" y="488950"/>
            <a:ext cx="36371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CST PIC Simulation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771962" y="2187523"/>
            <a:ext cx="5256583" cy="3401717"/>
            <a:chOff x="3563889" y="1827483"/>
            <a:chExt cx="5256583" cy="340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805" y="1827483"/>
              <a:ext cx="4919667" cy="2736304"/>
            </a:xfrm>
            <a:prstGeom prst="rect">
              <a:avLst/>
            </a:prstGeom>
            <a:ln w="15875">
              <a:solidFill>
                <a:srgbClr val="008000"/>
              </a:solidFill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43"/>
            <a:stretch/>
          </p:blipFill>
          <p:spPr>
            <a:xfrm>
              <a:off x="5161933" y="4151392"/>
              <a:ext cx="2290387" cy="1077808"/>
            </a:xfrm>
            <a:prstGeom prst="rect">
              <a:avLst/>
            </a:prstGeom>
            <a:ln w="15875">
              <a:solidFill>
                <a:srgbClr val="008000"/>
              </a:solidFill>
            </a:ln>
          </p:spPr>
        </p:pic>
        <p:sp>
          <p:nvSpPr>
            <p:cNvPr id="34" name="Oval 9"/>
            <p:cNvSpPr/>
            <p:nvPr/>
          </p:nvSpPr>
          <p:spPr>
            <a:xfrm>
              <a:off x="3715311" y="4059731"/>
              <a:ext cx="545350" cy="487704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2988112" y="2979325"/>
              <a:ext cx="1459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Amplitude of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400" b="1" baseline="-25000" dirty="0" err="1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de-DE" sz="1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987986" y="4563787"/>
              <a:ext cx="1173947" cy="665413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995937" y="4059732"/>
              <a:ext cx="1165996" cy="9166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4" idx="0"/>
            </p:cNvCxnSpPr>
            <p:nvPr/>
          </p:nvCxnSpPr>
          <p:spPr>
            <a:xfrm>
              <a:off x="3987986" y="4059731"/>
              <a:ext cx="3464334" cy="91661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475885" y="4244941"/>
              <a:ext cx="328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de-DE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39459" y="2917442"/>
              <a:ext cx="3272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Imported longitudinal electric field </a:t>
              </a:r>
            </a:p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along z-axis for PIC </a:t>
              </a:r>
              <a:r>
                <a:rPr lang="en-US" sz="1600" b="1" dirty="0" err="1" smtClean="0">
                  <a:latin typeface="Times New Roman" pitchFamily="18" charset="0"/>
                  <a:cs typeface="Times New Roman" pitchFamily="18" charset="0"/>
                </a:rPr>
                <a:t>simullation</a:t>
              </a:r>
              <a:endParaRPr lang="de-DE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40133" y="4317818"/>
              <a:ext cx="1774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field interpolation at the cathode plane</a:t>
              </a:r>
              <a:endParaRPr lang="de-DE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5360113" y="4668070"/>
              <a:ext cx="360040" cy="327765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47259" y="1670150"/>
            <a:ext cx="348863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Problem description</a:t>
            </a:r>
          </a:p>
          <a:p>
            <a:pPr marL="651510" lvl="2" indent="-285750" algn="just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mesh resolution difference in the cathode region between eigenmode simulation and PIC simulation can lead to field interpolation at the cathode plane</a:t>
            </a:r>
          </a:p>
          <a:p>
            <a:pPr marL="651510" lvl="2" indent="-285750" algn="just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field interpolation within the first meshcell between PEC and vacuum</a:t>
            </a:r>
          </a:p>
          <a:p>
            <a:pPr marL="19431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Solutions</a:t>
            </a:r>
          </a:p>
          <a:p>
            <a:pPr marL="649224" lvl="2" indent="-283464" algn="just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keep the mesh resolution same, but very mesh-consuming</a:t>
            </a:r>
          </a:p>
          <a:p>
            <a:pPr marL="649224" lvl="2" indent="-283464" algn="just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modify PIC simulation model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8774" y="527989"/>
            <a:ext cx="4213225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CST PIC Simulation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84007" y="2004742"/>
            <a:ext cx="3920685" cy="379591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Goal</a:t>
            </a:r>
          </a:p>
          <a:p>
            <a:pPr marL="548640" lvl="2" indent="-2857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improve the accuracy of the field solution within a short distance from the cathode plane at z = 0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Implementation</a:t>
            </a:r>
          </a:p>
          <a:p>
            <a:pPr marL="548640" lvl="2" indent="-2857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send positrons &amp; electrons at the same time</a:t>
            </a:r>
          </a:p>
          <a:p>
            <a:pPr marL="548640" lvl="2" indent="-2857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ll velocity directions reversed</a:t>
            </a:r>
          </a:p>
          <a:p>
            <a:pPr marL="548640" lvl="2" indent="-28575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 field ratio same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122169"/>
            <a:ext cx="5110463" cy="4022485"/>
            <a:chOff x="-160654" y="1987602"/>
            <a:chExt cx="6008011" cy="4399162"/>
          </a:xfrm>
        </p:grpSpPr>
        <p:grpSp>
          <p:nvGrpSpPr>
            <p:cNvPr id="4" name="Group 47"/>
            <p:cNvGrpSpPr/>
            <p:nvPr/>
          </p:nvGrpSpPr>
          <p:grpSpPr>
            <a:xfrm>
              <a:off x="-160654" y="1987602"/>
              <a:ext cx="6008011" cy="4399162"/>
              <a:chOff x="-68182" y="2011352"/>
              <a:chExt cx="6151082" cy="4399162"/>
            </a:xfrm>
          </p:grpSpPr>
          <p:grpSp>
            <p:nvGrpSpPr>
              <p:cNvPr id="5" name="Group 58"/>
              <p:cNvGrpSpPr/>
              <p:nvPr/>
            </p:nvGrpSpPr>
            <p:grpSpPr>
              <a:xfrm>
                <a:off x="278344" y="2011352"/>
                <a:ext cx="5804556" cy="4373218"/>
                <a:chOff x="278344" y="2011352"/>
                <a:chExt cx="5804556" cy="4373218"/>
              </a:xfrm>
            </p:grpSpPr>
            <p:grpSp>
              <p:nvGrpSpPr>
                <p:cNvPr id="6" name="Group 61"/>
                <p:cNvGrpSpPr/>
                <p:nvPr/>
              </p:nvGrpSpPr>
              <p:grpSpPr>
                <a:xfrm>
                  <a:off x="336228" y="2011352"/>
                  <a:ext cx="5746672" cy="2365568"/>
                  <a:chOff x="1358613" y="2571624"/>
                  <a:chExt cx="6659593" cy="2520338"/>
                </a:xfrm>
              </p:grpSpPr>
              <p:grpSp>
                <p:nvGrpSpPr>
                  <p:cNvPr id="7" name="Group 64"/>
                  <p:cNvGrpSpPr/>
                  <p:nvPr/>
                </p:nvGrpSpPr>
                <p:grpSpPr>
                  <a:xfrm>
                    <a:off x="1358613" y="2596744"/>
                    <a:ext cx="6659593" cy="2495217"/>
                    <a:chOff x="755576" y="3140968"/>
                    <a:chExt cx="6659593" cy="2495217"/>
                  </a:xfrm>
                </p:grpSpPr>
                <p:pic>
                  <p:nvPicPr>
                    <p:cNvPr id="76" name="Picture 75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542" t="7841" r="3099" b="13002"/>
                    <a:stretch/>
                  </p:blipFill>
                  <p:spPr>
                    <a:xfrm>
                      <a:off x="755576" y="3140968"/>
                      <a:ext cx="6659593" cy="2495217"/>
                    </a:xfrm>
                    <a:prstGeom prst="rect">
                      <a:avLst/>
                    </a:prstGeom>
                    <a:ln w="19050">
                      <a:solidFill>
                        <a:srgbClr val="0033CC"/>
                      </a:solidFill>
                    </a:ln>
                  </p:spPr>
                </p:pic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764202" y="5076558"/>
                      <a:ext cx="6264696" cy="55962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1688240" y="2571624"/>
                    <a:ext cx="6271357" cy="5911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3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1413369" y="2677378"/>
                    <a:ext cx="6271357" cy="5911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3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7678376" y="3139158"/>
                    <a:ext cx="274871" cy="105754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1388917" y="2596744"/>
                    <a:ext cx="299323" cy="112104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7964098" y="3129396"/>
                    <a:ext cx="0" cy="184708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7631935" y="4964382"/>
                    <a:ext cx="332686" cy="12758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7652424" y="4593917"/>
                    <a:ext cx="0" cy="498045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7672026" y="3251262"/>
                    <a:ext cx="0" cy="50466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1389881" y="2702498"/>
                    <a:ext cx="0" cy="50466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1376708" y="4034016"/>
                    <a:ext cx="0" cy="50466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63" name="Picture 2"/>
                <p:cNvPicPr>
                  <a:picLocks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7" t="7059" r="9232" b="10630"/>
                <a:stretch/>
              </p:blipFill>
              <p:spPr bwMode="auto">
                <a:xfrm>
                  <a:off x="331479" y="4400774"/>
                  <a:ext cx="5751421" cy="1983796"/>
                </a:xfrm>
                <a:prstGeom prst="rect">
                  <a:avLst/>
                </a:prstGeom>
                <a:noFill/>
                <a:ln w="158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4" name="TextBox 63"/>
                <p:cNvSpPr txBox="1"/>
                <p:nvPr/>
              </p:nvSpPr>
              <p:spPr>
                <a:xfrm>
                  <a:off x="278344" y="4369601"/>
                  <a:ext cx="2475997" cy="572216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Longitudinal E field in </a:t>
                  </a:r>
                </a:p>
                <a:p>
                  <a:r>
                    <a:rPr lang="en-US" sz="1400" b="1" dirty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</a:rPr>
                    <a:t>he mirrored cavity</a:t>
                  </a:r>
                  <a:endParaRPr lang="de-DE" sz="1400" b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3070479" y="6041182"/>
                <a:ext cx="45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de-DE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-68182" y="5156644"/>
                <a:ext cx="495344" cy="37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1600" b="1" baseline="-25000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de-DE" sz="16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48"/>
            <p:cNvGrpSpPr/>
            <p:nvPr/>
          </p:nvGrpSpPr>
          <p:grpSpPr>
            <a:xfrm>
              <a:off x="3328024" y="3118703"/>
              <a:ext cx="472268" cy="524827"/>
              <a:chOff x="3040770" y="3086796"/>
              <a:chExt cx="483514" cy="524827"/>
            </a:xfrm>
          </p:grpSpPr>
          <p:sp>
            <p:nvSpPr>
              <p:cNvPr id="56" name="Ellipse 41"/>
              <p:cNvSpPr/>
              <p:nvPr/>
            </p:nvSpPr>
            <p:spPr>
              <a:xfrm rot="213768">
                <a:off x="3106798" y="3161972"/>
                <a:ext cx="337035" cy="1708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38100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flipV="1">
                <a:off x="3040770" y="3086796"/>
                <a:ext cx="483514" cy="314906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  <a:scene3d>
                <a:camera prst="orthographicFront">
                  <a:rot lat="0" lon="0" rev="212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Down Arrow 57"/>
              <p:cNvSpPr/>
              <p:nvPr/>
            </p:nvSpPr>
            <p:spPr>
              <a:xfrm rot="16200000">
                <a:off x="3189150" y="3314007"/>
                <a:ext cx="186069" cy="409164"/>
              </a:xfrm>
              <a:prstGeom prst="downArrow">
                <a:avLst/>
              </a:prstGeom>
              <a:ln w="19050">
                <a:solidFill>
                  <a:srgbClr val="FF0000"/>
                </a:solidFill>
              </a:ln>
              <a:scene3d>
                <a:camera prst="orthographicFront">
                  <a:rot lat="0" lon="0" rev="212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" name="Group 49"/>
            <p:cNvGrpSpPr/>
            <p:nvPr/>
          </p:nvGrpSpPr>
          <p:grpSpPr>
            <a:xfrm>
              <a:off x="1981808" y="2765129"/>
              <a:ext cx="472268" cy="544090"/>
              <a:chOff x="2195736" y="2788879"/>
              <a:chExt cx="483514" cy="544090"/>
            </a:xfrm>
          </p:grpSpPr>
          <p:sp>
            <p:nvSpPr>
              <p:cNvPr id="53" name="Ellipse 41"/>
              <p:cNvSpPr/>
              <p:nvPr/>
            </p:nvSpPr>
            <p:spPr>
              <a:xfrm rot="213768">
                <a:off x="2269535" y="3093232"/>
                <a:ext cx="337035" cy="17664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38100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V="1">
                <a:off x="2195736" y="3018063"/>
                <a:ext cx="483514" cy="31490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  <a:scene3d>
                <a:camera prst="orthographicFront">
                  <a:rot lat="0" lon="0" rev="212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Down Arrow 54"/>
              <p:cNvSpPr/>
              <p:nvPr/>
            </p:nvSpPr>
            <p:spPr>
              <a:xfrm rot="16200000">
                <a:off x="2360920" y="2677332"/>
                <a:ext cx="186069" cy="409164"/>
              </a:xfrm>
              <a:prstGeom prst="downArrow">
                <a:avLst/>
              </a:prstGeom>
              <a:ln w="19050">
                <a:solidFill>
                  <a:srgbClr val="FF0000"/>
                </a:solidFill>
              </a:ln>
              <a:scene3d>
                <a:camera prst="orthographicFront">
                  <a:rot lat="0" lon="0" rev="10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rot="21449197">
              <a:off x="2905064" y="3550464"/>
              <a:ext cx="1850892" cy="307777"/>
            </a:xfrm>
            <a:prstGeom prst="rect">
              <a:avLst/>
            </a:prstGeom>
            <a:noFill/>
            <a:scene3d>
              <a:camera prst="orthographicFront">
                <a:rot lat="0" lon="0" rev="2112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electron bunch</a:t>
              </a:r>
              <a:endParaRPr lang="de-DE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21449197">
              <a:off x="1588465" y="2552035"/>
              <a:ext cx="1850892" cy="307777"/>
            </a:xfrm>
            <a:prstGeom prst="rect">
              <a:avLst/>
            </a:prstGeom>
            <a:noFill/>
            <a:scene3d>
              <a:camera prst="orthographicFront">
                <a:rot lat="0" lon="0" rev="2112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positron bunch</a:t>
              </a:r>
              <a:endParaRPr lang="de-DE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矩形 2"/>
          <p:cNvSpPr/>
          <p:nvPr/>
        </p:nvSpPr>
        <p:spPr>
          <a:xfrm>
            <a:off x="79120" y="1556792"/>
            <a:ext cx="41475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buFont typeface="Wingdings" pitchFamily="2" charset="2"/>
              <a:buChar char="§"/>
            </a:pPr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Mirrored gun model for PIC</a:t>
            </a:r>
          </a:p>
        </p:txBody>
      </p:sp>
    </p:spTree>
    <p:extLst>
      <p:ext uri="{BB962C8B-B14F-4D97-AF65-F5344CB8AC3E}">
        <p14:creationId xmlns:p14="http://schemas.microsoft.com/office/powerpoint/2010/main" val="17506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4016" y="1124744"/>
            <a:ext cx="8470853" cy="5189899"/>
            <a:chOff x="214016" y="1327547"/>
            <a:chExt cx="8470853" cy="51898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5" t="6105" r="9422" b="10906"/>
            <a:stretch/>
          </p:blipFill>
          <p:spPr bwMode="auto">
            <a:xfrm>
              <a:off x="939796" y="1422471"/>
              <a:ext cx="7091915" cy="3855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14016" y="1327547"/>
              <a:ext cx="8470853" cy="5189899"/>
              <a:chOff x="214016" y="1327547"/>
              <a:chExt cx="8470853" cy="518989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14016" y="1327547"/>
                <a:ext cx="8470853" cy="5189899"/>
                <a:chOff x="342578" y="1336173"/>
                <a:chExt cx="8470853" cy="518989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1020005" y="5484761"/>
                  <a:ext cx="7713005" cy="1041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Note that,</a:t>
                  </a:r>
                </a:p>
                <a:p>
                  <a:pPr marL="342900" lvl="1" indent="-342900" algn="just">
                    <a:lnSpc>
                      <a:spcPts val="25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simulations with both of the models showed trends </a:t>
                  </a:r>
                  <a:r>
                    <a:rPr lang="de-DE" altLang="zh-CN" b="1" dirty="0" smtClean="0">
                      <a:latin typeface="Times New Roman" pitchFamily="18" charset="0"/>
                      <a:cs typeface="Times New Roman" pitchFamily="18" charset="0"/>
                    </a:rPr>
                    <a:t>of </a:t>
                  </a:r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convergence</a:t>
                  </a:r>
                </a:p>
                <a:p>
                  <a:pPr marL="342900" lvl="1" indent="-342900" algn="just">
                    <a:lnSpc>
                      <a:spcPts val="25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better </a:t>
                  </a:r>
                  <a:r>
                    <a:rPr lang="en-US" b="1" dirty="0">
                      <a:latin typeface="Times New Roman" pitchFamily="18" charset="0"/>
                      <a:cs typeface="Times New Roman" pitchFamily="18" charset="0"/>
                    </a:rPr>
                    <a:t>convergence </a:t>
                  </a:r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rate</a:t>
                  </a:r>
                  <a:r>
                    <a:rPr lang="en-US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with the mirrored model</a:t>
                  </a:r>
                  <a:endParaRPr lang="de-DE" b="1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342578" y="1336173"/>
                  <a:ext cx="8470853" cy="4212505"/>
                  <a:chOff x="342578" y="1341506"/>
                  <a:chExt cx="8470853" cy="4212505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342578" y="1341506"/>
                    <a:ext cx="8470853" cy="4212505"/>
                    <a:chOff x="342578" y="1341506"/>
                    <a:chExt cx="8470853" cy="4212505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42578" y="1341506"/>
                      <a:ext cx="8470853" cy="4212505"/>
                      <a:chOff x="342578" y="1341506"/>
                      <a:chExt cx="8470853" cy="4212505"/>
                    </a:xfrm>
                  </p:grpSpPr>
                  <p:grpSp>
                    <p:nvGrpSpPr>
                      <p:cNvPr id="28" name="Group 27"/>
                      <p:cNvGrpSpPr/>
                      <p:nvPr/>
                    </p:nvGrpSpPr>
                    <p:grpSpPr>
                      <a:xfrm>
                        <a:off x="342578" y="1341506"/>
                        <a:ext cx="8470853" cy="4212505"/>
                        <a:chOff x="486596" y="1324912"/>
                        <a:chExt cx="8470853" cy="4212505"/>
                      </a:xfrm>
                    </p:grpSpPr>
                    <p:grpSp>
                      <p:nvGrpSpPr>
                        <p:cNvPr id="63" name="Group 62"/>
                        <p:cNvGrpSpPr/>
                        <p:nvPr/>
                      </p:nvGrpSpPr>
                      <p:grpSpPr>
                        <a:xfrm>
                          <a:off x="688901" y="1324912"/>
                          <a:ext cx="7936930" cy="4212505"/>
                          <a:chOff x="688901" y="1324912"/>
                          <a:chExt cx="7936930" cy="4212505"/>
                        </a:xfrm>
                      </p:grpSpPr>
                      <p:sp>
                        <p:nvSpPr>
                          <p:cNvPr id="67" name="TextBox 66"/>
                          <p:cNvSpPr txBox="1"/>
                          <p:nvPr/>
                        </p:nvSpPr>
                        <p:spPr>
                          <a:xfrm>
                            <a:off x="688901" y="1327408"/>
                            <a:ext cx="576064" cy="406906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4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3.5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3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2.5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endParaRPr lang="en-US" b="1" dirty="0" smtClean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1.5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a:t>1</a:t>
                            </a:r>
                            <a:endParaRPr lang="en-US" b="1" dirty="0" smtClean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0.5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a:t>0</a:t>
                            </a:r>
                            <a:endParaRPr lang="de-DE" b="1" dirty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68" name="TextBox 67"/>
                          <p:cNvSpPr txBox="1"/>
                          <p:nvPr/>
                        </p:nvSpPr>
                        <p:spPr>
                          <a:xfrm>
                            <a:off x="8049767" y="1324912"/>
                            <a:ext cx="576064" cy="418127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40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35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30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25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20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15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10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5</a:t>
                            </a:r>
                          </a:p>
                          <a:p>
                            <a:pPr algn="r">
                              <a:lnSpc>
                                <a:spcPts val="2400"/>
                              </a:lnSpc>
                              <a:spcBef>
                                <a:spcPts val="600"/>
                              </a:spcBef>
                              <a:spcAft>
                                <a:spcPts val="600"/>
                              </a:spcAft>
                            </a:pPr>
                            <a:r>
                              <a:rPr lang="en-US" b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a:t>0</a:t>
                            </a:r>
                            <a:endParaRPr lang="de-DE" b="1" dirty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69" name="TextBox 68"/>
                          <p:cNvSpPr txBox="1"/>
                          <p:nvPr/>
                        </p:nvSpPr>
                        <p:spPr>
                          <a:xfrm>
                            <a:off x="1064582" y="5168085"/>
                            <a:ext cx="7435154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0                  250             500               750              1000            1250          1500</a:t>
                            </a:r>
                            <a:endParaRPr lang="de-DE" b="1" dirty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64" name="TextBox 63"/>
                        <p:cNvSpPr txBox="1"/>
                        <p:nvPr/>
                      </p:nvSpPr>
                      <p:spPr>
                        <a:xfrm rot="16200000">
                          <a:off x="-529305" y="3209506"/>
                          <a:ext cx="243191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en-US" sz="2000" b="1" baseline="-25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rms </a:t>
                          </a:r>
                          <a:r>
                            <a:rPr lang="en-US" sz="20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/mm</a:t>
                          </a:r>
                          <a:endParaRPr lang="de-DE" sz="2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65" name="TextBox 64"/>
                        <p:cNvSpPr txBox="1"/>
                        <p:nvPr/>
                      </p:nvSpPr>
                      <p:spPr>
                        <a:xfrm rot="5400000">
                          <a:off x="7513568" y="3254628"/>
                          <a:ext cx="2487651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Discrepancy /%</a:t>
                          </a:r>
                          <a:endParaRPr lang="de-DE" sz="2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66" name="TextBox 65"/>
                        <p:cNvSpPr txBox="1"/>
                        <p:nvPr/>
                      </p:nvSpPr>
                      <p:spPr>
                        <a:xfrm>
                          <a:off x="4314107" y="4932967"/>
                          <a:ext cx="936104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0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z</a:t>
                          </a:r>
                          <a:r>
                            <a:rPr lang="en-US" sz="20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/mm</a:t>
                          </a:r>
                          <a:endParaRPr lang="de-DE" sz="2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9" name="Group 28"/>
                      <p:cNvGrpSpPr/>
                      <p:nvPr/>
                    </p:nvGrpSpPr>
                    <p:grpSpPr>
                      <a:xfrm>
                        <a:off x="1571608" y="3512270"/>
                        <a:ext cx="5361202" cy="1264111"/>
                        <a:chOff x="1750563" y="3671636"/>
                        <a:chExt cx="5361202" cy="1264111"/>
                      </a:xfrm>
                    </p:grpSpPr>
                    <p:grpSp>
                      <p:nvGrpSpPr>
                        <p:cNvPr id="30" name="Group 29"/>
                        <p:cNvGrpSpPr/>
                        <p:nvPr/>
                      </p:nvGrpSpPr>
                      <p:grpSpPr>
                        <a:xfrm>
                          <a:off x="2952553" y="4487909"/>
                          <a:ext cx="983424" cy="0"/>
                          <a:chOff x="-549898" y="2986401"/>
                          <a:chExt cx="983424" cy="0"/>
                        </a:xfrm>
                      </p:grpSpPr>
                      <p:cxnSp>
                        <p:nvCxnSpPr>
                          <p:cNvPr id="60" name="Straight Connector 13"/>
                          <p:cNvCxnSpPr/>
                          <p:nvPr/>
                        </p:nvCxnSpPr>
                        <p:spPr>
                          <a:xfrm>
                            <a:off x="-549898" y="2986401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FF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1" name="Straight Connector 14"/>
                          <p:cNvCxnSpPr/>
                          <p:nvPr/>
                        </p:nvCxnSpPr>
                        <p:spPr>
                          <a:xfrm>
                            <a:off x="105718" y="2986401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FF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" name="Straight Connector 15"/>
                          <p:cNvCxnSpPr/>
                          <p:nvPr/>
                        </p:nvCxnSpPr>
                        <p:spPr>
                          <a:xfrm>
                            <a:off x="-222091" y="2986401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FF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31" name="Group 30"/>
                        <p:cNvGrpSpPr/>
                        <p:nvPr/>
                      </p:nvGrpSpPr>
                      <p:grpSpPr>
                        <a:xfrm>
                          <a:off x="2936903" y="4651050"/>
                          <a:ext cx="983424" cy="0"/>
                          <a:chOff x="2945937" y="4161411"/>
                          <a:chExt cx="983424" cy="0"/>
                        </a:xfrm>
                      </p:grpSpPr>
                      <p:cxnSp>
                        <p:nvCxnSpPr>
                          <p:cNvPr id="57" name="Straight Connector 27"/>
                          <p:cNvCxnSpPr/>
                          <p:nvPr/>
                        </p:nvCxnSpPr>
                        <p:spPr>
                          <a:xfrm>
                            <a:off x="2945937" y="4161411"/>
                            <a:ext cx="327808" cy="0"/>
                          </a:xfrm>
                          <a:prstGeom prst="line">
                            <a:avLst/>
                          </a:prstGeom>
                          <a:ln w="12700" cap="sq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" name="Straight Connector 28"/>
                          <p:cNvCxnSpPr/>
                          <p:nvPr/>
                        </p:nvCxnSpPr>
                        <p:spPr>
                          <a:xfrm>
                            <a:off x="3601553" y="4161411"/>
                            <a:ext cx="327808" cy="0"/>
                          </a:xfrm>
                          <a:prstGeom prst="line">
                            <a:avLst/>
                          </a:prstGeom>
                          <a:ln w="12700" cap="rnd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" name="Straight Connector 29"/>
                          <p:cNvCxnSpPr/>
                          <p:nvPr/>
                        </p:nvCxnSpPr>
                        <p:spPr>
                          <a:xfrm>
                            <a:off x="3273744" y="4161411"/>
                            <a:ext cx="327808" cy="0"/>
                          </a:xfrm>
                          <a:prstGeom prst="line">
                            <a:avLst/>
                          </a:prstGeom>
                          <a:ln w="12700" cap="rnd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32" name="Group 31"/>
                        <p:cNvGrpSpPr/>
                        <p:nvPr/>
                      </p:nvGrpSpPr>
                      <p:grpSpPr>
                        <a:xfrm>
                          <a:off x="2942616" y="4165827"/>
                          <a:ext cx="976109" cy="0"/>
                          <a:chOff x="2933782" y="4184983"/>
                          <a:chExt cx="976109" cy="0"/>
                        </a:xfrm>
                      </p:grpSpPr>
                      <p:cxnSp>
                        <p:nvCxnSpPr>
                          <p:cNvPr id="54" name="Straight Connector 33"/>
                          <p:cNvCxnSpPr/>
                          <p:nvPr/>
                        </p:nvCxnSpPr>
                        <p:spPr>
                          <a:xfrm>
                            <a:off x="2933782" y="4184983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007E39"/>
                            </a:solidFill>
                            <a:prstDash val="sysDash"/>
                            <a:round/>
                            <a:headEnd type="oval" w="sm" len="sm"/>
                            <a:tailEnd type="oval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5" name="Straight Connector 34"/>
                          <p:cNvCxnSpPr/>
                          <p:nvPr/>
                        </p:nvCxnSpPr>
                        <p:spPr>
                          <a:xfrm>
                            <a:off x="3582083" y="4184983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007E39"/>
                            </a:solidFill>
                            <a:prstDash val="sysDash"/>
                            <a:round/>
                            <a:headEnd type="oval" w="sm" len="sm"/>
                            <a:tailEnd type="oval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" name="Straight Connector 35"/>
                          <p:cNvCxnSpPr/>
                          <p:nvPr/>
                        </p:nvCxnSpPr>
                        <p:spPr>
                          <a:xfrm>
                            <a:off x="3254274" y="4184983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007E39"/>
                            </a:solidFill>
                            <a:prstDash val="sysDash"/>
                            <a:round/>
                            <a:headEnd type="oval" w="sm" len="sm"/>
                            <a:tailEnd type="oval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33" name="Group 32"/>
                        <p:cNvGrpSpPr/>
                        <p:nvPr/>
                      </p:nvGrpSpPr>
                      <p:grpSpPr>
                        <a:xfrm>
                          <a:off x="2941305" y="3987132"/>
                          <a:ext cx="968794" cy="0"/>
                          <a:chOff x="2931205" y="4359194"/>
                          <a:chExt cx="968794" cy="0"/>
                        </a:xfrm>
                      </p:grpSpPr>
                      <p:cxnSp>
                        <p:nvCxnSpPr>
                          <p:cNvPr id="51" name="Straight Connector 39"/>
                          <p:cNvCxnSpPr/>
                          <p:nvPr/>
                        </p:nvCxnSpPr>
                        <p:spPr>
                          <a:xfrm>
                            <a:off x="2931205" y="4359194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CC6600"/>
                            </a:solidFill>
                            <a:prstDash val="sysDash"/>
                            <a:round/>
                            <a:headEnd type="oval" w="sm" len="sm"/>
                            <a:tailEnd type="oval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2" name="Straight Connector 40"/>
                          <p:cNvCxnSpPr/>
                          <p:nvPr/>
                        </p:nvCxnSpPr>
                        <p:spPr>
                          <a:xfrm>
                            <a:off x="3572191" y="4359194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CC6600"/>
                            </a:solidFill>
                            <a:prstDash val="sysDash"/>
                            <a:round/>
                            <a:headEnd type="oval" w="sm" len="sm"/>
                            <a:tailEnd type="oval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3" name="Straight Connector 41"/>
                          <p:cNvCxnSpPr/>
                          <p:nvPr/>
                        </p:nvCxnSpPr>
                        <p:spPr>
                          <a:xfrm>
                            <a:off x="3244382" y="4359194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CC6600"/>
                            </a:solidFill>
                            <a:prstDash val="sysDash"/>
                            <a:round/>
                            <a:headEnd type="oval" w="sm" len="sm"/>
                            <a:tailEnd type="oval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34" name="Group 33"/>
                        <p:cNvGrpSpPr/>
                        <p:nvPr/>
                      </p:nvGrpSpPr>
                      <p:grpSpPr>
                        <a:xfrm>
                          <a:off x="2935301" y="4801000"/>
                          <a:ext cx="1008486" cy="0"/>
                          <a:chOff x="2928679" y="4644212"/>
                          <a:chExt cx="1008486" cy="0"/>
                        </a:xfrm>
                      </p:grpSpPr>
                      <p:cxnSp>
                        <p:nvCxnSpPr>
                          <p:cNvPr id="48" name="Straight Connector 45"/>
                          <p:cNvCxnSpPr/>
                          <p:nvPr/>
                        </p:nvCxnSpPr>
                        <p:spPr>
                          <a:xfrm>
                            <a:off x="2928679" y="4644212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007E39"/>
                            </a:solidFill>
                            <a:prstDash val="sys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9" name="Straight Connector 46"/>
                          <p:cNvCxnSpPr/>
                          <p:nvPr/>
                        </p:nvCxnSpPr>
                        <p:spPr>
                          <a:xfrm>
                            <a:off x="3609357" y="4644212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007E39"/>
                            </a:solidFill>
                            <a:prstDash val="sys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0" name="Straight Connector 47"/>
                          <p:cNvCxnSpPr/>
                          <p:nvPr/>
                        </p:nvCxnSpPr>
                        <p:spPr>
                          <a:xfrm>
                            <a:off x="3281548" y="4644212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007E39"/>
                            </a:solidFill>
                            <a:prstDash val="sys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35" name="Group 34"/>
                        <p:cNvGrpSpPr/>
                        <p:nvPr/>
                      </p:nvGrpSpPr>
                      <p:grpSpPr>
                        <a:xfrm>
                          <a:off x="1750563" y="3671636"/>
                          <a:ext cx="5361202" cy="1264111"/>
                          <a:chOff x="1721988" y="3671636"/>
                          <a:chExt cx="5361202" cy="1264111"/>
                        </a:xfrm>
                      </p:grpSpPr>
                      <p:sp>
                        <p:nvSpPr>
                          <p:cNvPr id="40" name="TextBox 20"/>
                          <p:cNvSpPr txBox="1"/>
                          <p:nvPr/>
                        </p:nvSpPr>
                        <p:spPr>
                          <a:xfrm>
                            <a:off x="3851815" y="3671636"/>
                            <a:ext cx="1620249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CST-1, ∆z≈0.075mm</a:t>
                            </a:r>
                            <a:endParaRPr lang="de-DE" sz="1200" b="1" dirty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1" name="TextBox 40"/>
                          <p:cNvSpPr txBox="1"/>
                          <p:nvPr/>
                        </p:nvSpPr>
                        <p:spPr>
                          <a:xfrm>
                            <a:off x="3853381" y="3863886"/>
                            <a:ext cx="1543039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CST-2, ∆z≈0.05mm</a:t>
                            </a:r>
                            <a:endParaRPr lang="de-DE" sz="1200" b="1" dirty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2" name="TextBox 41"/>
                          <p:cNvSpPr txBox="1"/>
                          <p:nvPr/>
                        </p:nvSpPr>
                        <p:spPr>
                          <a:xfrm>
                            <a:off x="3853668" y="4026000"/>
                            <a:ext cx="3085505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CST-3, ∆z≈0.03mm, with original model</a:t>
                            </a:r>
                            <a:endParaRPr lang="de-DE" sz="1200" b="1" dirty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3" name="TextBox 42"/>
                          <p:cNvSpPr txBox="1"/>
                          <p:nvPr/>
                        </p:nvSpPr>
                        <p:spPr>
                          <a:xfrm>
                            <a:off x="3863082" y="4497925"/>
                            <a:ext cx="1694126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ASTRA Simulation</a:t>
                            </a:r>
                            <a:endParaRPr lang="de-DE" sz="1200" b="1" dirty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4" name="TextBox 43"/>
                          <p:cNvSpPr txBox="1"/>
                          <p:nvPr/>
                        </p:nvSpPr>
                        <p:spPr>
                          <a:xfrm>
                            <a:off x="3864590" y="4658748"/>
                            <a:ext cx="2808078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Discrepancy with ASTRA for CST-3</a:t>
                            </a:r>
                            <a:endParaRPr lang="de-DE" sz="1200" b="1" dirty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" name="TextBox 44"/>
                          <p:cNvSpPr txBox="1"/>
                          <p:nvPr/>
                        </p:nvSpPr>
                        <p:spPr>
                          <a:xfrm>
                            <a:off x="3857249" y="4348283"/>
                            <a:ext cx="16999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CST-5, ∆z≈0.015mm</a:t>
                            </a:r>
                            <a:endParaRPr lang="de-DE" sz="1200" b="1" dirty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" name="TextBox 45"/>
                          <p:cNvSpPr txBox="1"/>
                          <p:nvPr/>
                        </p:nvSpPr>
                        <p:spPr>
                          <a:xfrm>
                            <a:off x="3851456" y="4185837"/>
                            <a:ext cx="323173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a:t>CST-4, ∆z≈0.03mm, with mirrored model</a:t>
                            </a:r>
                            <a:endParaRPr lang="de-DE" sz="1200" b="1" dirty="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" name="TextBox 46"/>
                          <p:cNvSpPr txBox="1"/>
                          <p:nvPr/>
                        </p:nvSpPr>
                        <p:spPr>
                          <a:xfrm>
                            <a:off x="1721988" y="4462836"/>
                            <a:ext cx="1128632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>
                                <a:solidFill>
                                  <a:srgbClr val="007E39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a:t>Discrepancy </a:t>
                            </a:r>
                            <a:r>
                              <a:rPr lang="en-US" sz="1200" b="1" dirty="0">
                                <a:solidFill>
                                  <a:srgbClr val="007E39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endParaRPr lang="en-US" sz="1200" b="1" dirty="0" smtClean="0">
                              <a:solidFill>
                                <a:srgbClr val="007E39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  <a:p>
                            <a:r>
                              <a:rPr lang="en-US" sz="1200" b="1" dirty="0" smtClean="0">
                                <a:solidFill>
                                  <a:srgbClr val="007E39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a:t>for CST-3</a:t>
                            </a:r>
                            <a:endParaRPr lang="de-DE" sz="1200" b="1" dirty="0">
                              <a:solidFill>
                                <a:srgbClr val="007E39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6" name="Group 35"/>
                        <p:cNvGrpSpPr/>
                        <p:nvPr/>
                      </p:nvGrpSpPr>
                      <p:grpSpPr>
                        <a:xfrm>
                          <a:off x="2944004" y="3813423"/>
                          <a:ext cx="968794" cy="0"/>
                          <a:chOff x="2931205" y="4359194"/>
                          <a:chExt cx="968794" cy="0"/>
                        </a:xfrm>
                      </p:grpSpPr>
                      <p:cxnSp>
                        <p:nvCxnSpPr>
                          <p:cNvPr id="37" name="Straight Connector 36"/>
                          <p:cNvCxnSpPr/>
                          <p:nvPr/>
                        </p:nvCxnSpPr>
                        <p:spPr>
                          <a:xfrm>
                            <a:off x="2931205" y="4359194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00B0F0"/>
                            </a:solidFill>
                            <a:prstDash val="sysDash"/>
                            <a:round/>
                            <a:headEnd type="oval" w="sm" len="sm"/>
                            <a:tailEnd type="oval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" name="Straight Connector 37"/>
                          <p:cNvCxnSpPr/>
                          <p:nvPr/>
                        </p:nvCxnSpPr>
                        <p:spPr>
                          <a:xfrm>
                            <a:off x="3572191" y="4359194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00B0F0"/>
                            </a:solidFill>
                            <a:prstDash val="sysDash"/>
                            <a:round/>
                            <a:headEnd type="oval" w="sm" len="sm"/>
                            <a:tailEnd type="oval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Straight Connector 38"/>
                          <p:cNvCxnSpPr/>
                          <p:nvPr/>
                        </p:nvCxnSpPr>
                        <p:spPr>
                          <a:xfrm>
                            <a:off x="3244382" y="4359194"/>
                            <a:ext cx="327808" cy="0"/>
                          </a:xfrm>
                          <a:prstGeom prst="line">
                            <a:avLst/>
                          </a:prstGeom>
                          <a:ln w="22225" cap="rnd">
                            <a:solidFill>
                              <a:srgbClr val="00B0F0"/>
                            </a:solidFill>
                            <a:prstDash val="sysDash"/>
                            <a:round/>
                            <a:headEnd type="oval" w="sm" len="sm"/>
                            <a:tailEnd type="oval" w="sm" len="sm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407831" y="2434847"/>
                      <a:ext cx="9714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ASTRA</a:t>
                      </a:r>
                      <a:endParaRPr lang="de-DE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1195477" y="2489837"/>
                      <a:ext cx="81563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CST-1</a:t>
                      </a:r>
                      <a:endParaRPr lang="de-DE" sz="14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1296071" y="2840241"/>
                      <a:ext cx="69779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CST-2</a:t>
                      </a:r>
                      <a:endParaRPr lang="de-DE" sz="1400" b="1" dirty="0">
                        <a:solidFill>
                          <a:srgbClr val="CC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1927026" y="2783768"/>
                      <a:ext cx="82932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rgbClr val="007E3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CST-3</a:t>
                      </a:r>
                      <a:endParaRPr lang="de-DE" sz="1400" b="1" dirty="0">
                        <a:solidFill>
                          <a:srgbClr val="007E3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1433026" y="3278253"/>
                      <a:ext cx="75281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CST-5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1339606" y="3468458"/>
                      <a:ext cx="75281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CST-4</a:t>
                      </a:r>
                      <a:endParaRPr lang="de-DE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411760" y="1677058"/>
                    <a:ext cx="557029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horizontal rms size of the beam along z-axis (Gun4.1)</a:t>
                    </a:r>
                    <a:endParaRPr lang="de-DE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cxnSp>
            <p:nvCxnSpPr>
              <p:cNvPr id="8" name="Straight Connector 45"/>
              <p:cNvCxnSpPr/>
              <p:nvPr/>
            </p:nvCxnSpPr>
            <p:spPr>
              <a:xfrm>
                <a:off x="2627784" y="4803928"/>
                <a:ext cx="327808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  <a:prstDash val="sysDash"/>
                <a:round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6"/>
              <p:cNvCxnSpPr/>
              <p:nvPr/>
            </p:nvCxnSpPr>
            <p:spPr>
              <a:xfrm>
                <a:off x="3308462" y="4803928"/>
                <a:ext cx="327808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  <a:prstDash val="sysDash"/>
                <a:round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7"/>
              <p:cNvCxnSpPr/>
              <p:nvPr/>
            </p:nvCxnSpPr>
            <p:spPr>
              <a:xfrm>
                <a:off x="2980653" y="4803928"/>
                <a:ext cx="327808" cy="0"/>
              </a:xfrm>
              <a:prstGeom prst="line">
                <a:avLst/>
              </a:prstGeom>
              <a:ln w="22225" cap="rnd">
                <a:solidFill>
                  <a:srgbClr val="FF0000"/>
                </a:solidFill>
                <a:prstDash val="sysDash"/>
                <a:round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3585648" y="4670302"/>
                <a:ext cx="28080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Discrepancy with ASTRA for 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CST-5</a:t>
                </a:r>
                <a:endParaRPr lang="de-DE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02296" y="3492178"/>
                <a:ext cx="4157935" cy="1448990"/>
              </a:xfrm>
              <a:prstGeom prst="rect">
                <a:avLst/>
              </a:prstGeom>
              <a:noFill/>
              <a:ln w="22225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3" name="Straight Connector 27"/>
              <p:cNvCxnSpPr/>
              <p:nvPr/>
            </p:nvCxnSpPr>
            <p:spPr>
              <a:xfrm>
                <a:off x="2630406" y="4149080"/>
                <a:ext cx="327808" cy="0"/>
              </a:xfrm>
              <a:prstGeom prst="line">
                <a:avLst/>
              </a:prstGeom>
              <a:ln w="19050" cap="sq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8"/>
              <p:cNvCxnSpPr/>
              <p:nvPr/>
            </p:nvCxnSpPr>
            <p:spPr>
              <a:xfrm>
                <a:off x="3286022" y="4149080"/>
                <a:ext cx="327808" cy="0"/>
              </a:xfrm>
              <a:prstGeom prst="line">
                <a:avLst/>
              </a:prstGeom>
              <a:ln w="19050" cap="rnd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29"/>
              <p:cNvCxnSpPr/>
              <p:nvPr/>
            </p:nvCxnSpPr>
            <p:spPr>
              <a:xfrm>
                <a:off x="2969527" y="4149080"/>
                <a:ext cx="327808" cy="0"/>
              </a:xfrm>
              <a:prstGeom prst="line">
                <a:avLst/>
              </a:prstGeom>
              <a:ln w="19050" cap="rnd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960451" y="4824243"/>
                <a:ext cx="10912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Discrepancy </a:t>
                </a:r>
                <a:endParaRPr lang="en-US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for CST-5</a:t>
                </a:r>
                <a:endParaRPr lang="de-DE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4213225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CST PIC Simulation</a:t>
            </a:r>
            <a:endParaRPr lang="de-D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1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E781"/>
      </a:accent1>
      <a:accent2>
        <a:srgbClr val="243572"/>
      </a:accent2>
      <a:accent3>
        <a:srgbClr val="FFFFFF"/>
      </a:accent3>
      <a:accent4>
        <a:srgbClr val="000000"/>
      </a:accent4>
      <a:accent5>
        <a:srgbClr val="FFF1C1"/>
      </a:accent5>
      <a:accent6>
        <a:srgbClr val="202F67"/>
      </a:accent6>
      <a:hlink>
        <a:srgbClr val="00715E"/>
      </a:hlink>
      <a:folHlink>
        <a:srgbClr val="E6001A"/>
      </a:folHlink>
    </a:clrScheme>
    <a:fontScheme name="powerpoint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6">
              <a:lumMod val="60000"/>
              <a:lumOff val="4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993</Words>
  <Application>Microsoft Office PowerPoint</Application>
  <PresentationFormat>On-screen Show (4:3)</PresentationFormat>
  <Paragraphs>226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PowerPoint_Template_2011</vt:lpstr>
      <vt:lpstr>Equation</vt:lpstr>
      <vt:lpstr>Bunch Emission Simulation for the PITZ* Electron Gun Using CST Particle StudioTM</vt:lpstr>
      <vt:lpstr>Contents</vt:lpstr>
      <vt:lpstr>Introduction</vt:lpstr>
      <vt:lpstr>CST Field Simulation</vt:lpstr>
      <vt:lpstr>CST Field (Solenoids)  Simulation</vt:lpstr>
      <vt:lpstr>PowerPoint Presentation</vt:lpstr>
      <vt:lpstr>PowerPoint Presentation</vt:lpstr>
      <vt:lpstr>CST PIC Simulation</vt:lpstr>
      <vt:lpstr>CST PIC Simulation</vt:lpstr>
      <vt:lpstr>CST PIC Simulation</vt:lpstr>
      <vt:lpstr>PowerPoint Presentation</vt:lpstr>
      <vt:lpstr>PowerPoint Presentation</vt:lpstr>
      <vt:lpstr>CST PIC Simulation</vt:lpstr>
      <vt:lpstr>Discussion                Cathode Studies</vt:lpstr>
      <vt:lpstr>Cathode Studies</vt:lpstr>
      <vt:lpstr>Summary &amp; Plans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Thomas Weiland</dc:creator>
  <cp:lastModifiedBy>Chen Ye</cp:lastModifiedBy>
  <cp:revision>403</cp:revision>
  <dcterms:created xsi:type="dcterms:W3CDTF">2012-05-26T09:57:47Z</dcterms:created>
  <dcterms:modified xsi:type="dcterms:W3CDTF">2013-08-07T11:38:11Z</dcterms:modified>
</cp:coreProperties>
</file>