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327" r:id="rId3"/>
    <p:sldId id="292" r:id="rId4"/>
    <p:sldId id="306" r:id="rId5"/>
    <p:sldId id="305" r:id="rId6"/>
    <p:sldId id="314" r:id="rId7"/>
    <p:sldId id="317" r:id="rId8"/>
    <p:sldId id="290" r:id="rId9"/>
    <p:sldId id="291" r:id="rId10"/>
    <p:sldId id="293" r:id="rId11"/>
    <p:sldId id="294" r:id="rId12"/>
    <p:sldId id="295" r:id="rId13"/>
    <p:sldId id="319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20" r:id="rId22"/>
    <p:sldId id="321" r:id="rId23"/>
    <p:sldId id="322" r:id="rId24"/>
    <p:sldId id="323" r:id="rId25"/>
    <p:sldId id="309" r:id="rId26"/>
    <p:sldId id="310" r:id="rId27"/>
    <p:sldId id="325" r:id="rId28"/>
    <p:sldId id="311" r:id="rId29"/>
    <p:sldId id="312" r:id="rId3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win.desy.de\home\koty\My%20Documents\Copy%20of%20XFEL%20Inj%20Scans%20CR%20ver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20pC%202D%20Scan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100pC%202DS%20can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250pC%202D%20Scan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250pC%202D%20Scan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250pC%202D%20Scan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250pC%202D%20Scan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100pC%202DS%20can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250pC%202D%20Scan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250pC%202D%20Scan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250pC%202D%20Sca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Copy%20of%20XFEL%20Inj%20Scans%20CR%20vers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250pC%202D%20Scan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250pC%202D%20Scan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250pC%202D%20Scan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250pC%202D%20Scan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250pC%202D%20Scan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500pC%202D%20Scan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500pC%202D%20Scan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500pC%202D%20Scan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250pC%202D%20Scan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win.desy.de\home\koty\My%20Documents\Copy%20of%20XFEL%20Inj%20Scans%20CR%20vers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500pC%202D%20Scan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500pC%202D%20Scan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500pC%202D%20Scan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500pC%202D%20Scan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500pC%202D%20Scan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500pC%202D%20Scan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500pC%202D%20Scan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500pC%202D%20Scan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500pC%202D%20Scan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win.desy.de\home\koty\My%20Documents\XFEL\Injector\20pC%202D%20Scan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1nC%202D%20Scan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1nC%202D%20Scan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1nC%202D%20Scan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1nC%202D%20Scan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500pC%202D%20Scan.xlsx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1nC%202D%20Scan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1nC%202D%20Scan.xlsx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1nC%202D%20Scan.xlsx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1nC%202D%20Scan.xlsx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1nC%202D%20Sca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20pC%202D%20Scan.xlsx" TargetMode="Externa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1nC%202D%20Scan.xlsx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1nC%202D%20Scan.xlsx" TargetMode="Externa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1nC%202D%20Scan.xlsx" TargetMode="Externa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1nC%202D%20Sca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20pC%202D%20Sca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100pC%202DS%20can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100pC%202DS%20can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koty\My%20Documents\XFEL\Injector\100pC%202DS%20ca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/>
              <a:t>Beta for 20pC at MaxB(1)=0.2220 vs. XYrms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5"/>
          <c:order val="0"/>
          <c:tx>
            <c:v>20pC 0.2220</c:v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'betas XY Scan XFEL Inj'!$A$2:$A$29</c:f>
              <c:numCache>
                <c:formatCode>General</c:formatCode>
                <c:ptCount val="28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  <c:pt idx="10">
                  <c:v>175</c:v>
                </c:pt>
                <c:pt idx="11">
                  <c:v>200</c:v>
                </c:pt>
                <c:pt idx="12">
                  <c:v>225</c:v>
                </c:pt>
                <c:pt idx="13">
                  <c:v>250</c:v>
                </c:pt>
                <c:pt idx="14">
                  <c:v>275</c:v>
                </c:pt>
                <c:pt idx="15">
                  <c:v>300</c:v>
                </c:pt>
                <c:pt idx="16">
                  <c:v>310</c:v>
                </c:pt>
                <c:pt idx="17">
                  <c:v>325</c:v>
                </c:pt>
                <c:pt idx="18">
                  <c:v>350</c:v>
                </c:pt>
                <c:pt idx="19">
                  <c:v>360</c:v>
                </c:pt>
                <c:pt idx="20">
                  <c:v>375</c:v>
                </c:pt>
                <c:pt idx="21">
                  <c:v>400</c:v>
                </c:pt>
                <c:pt idx="22">
                  <c:v>425</c:v>
                </c:pt>
                <c:pt idx="23">
                  <c:v>450</c:v>
                </c:pt>
                <c:pt idx="24">
                  <c:v>475</c:v>
                </c:pt>
                <c:pt idx="25">
                  <c:v>500</c:v>
                </c:pt>
                <c:pt idx="26">
                  <c:v>525</c:v>
                </c:pt>
                <c:pt idx="27">
                  <c:v>550</c:v>
                </c:pt>
              </c:numCache>
            </c:numRef>
          </c:xVal>
          <c:yVal>
            <c:numRef>
              <c:f>'betas XY Scan XFEL Inj'!$Q$2:$Q$29</c:f>
              <c:numCache>
                <c:formatCode>General</c:formatCode>
                <c:ptCount val="28"/>
                <c:pt idx="0">
                  <c:v>32.6</c:v>
                </c:pt>
                <c:pt idx="1">
                  <c:v>76.790000000000006</c:v>
                </c:pt>
                <c:pt idx="2">
                  <c:v>40.39</c:v>
                </c:pt>
                <c:pt idx="3">
                  <c:v>27.21</c:v>
                </c:pt>
                <c:pt idx="4">
                  <c:v>19.610000000000003</c:v>
                </c:pt>
                <c:pt idx="5">
                  <c:v>16.2</c:v>
                </c:pt>
                <c:pt idx="6">
                  <c:v>13.67</c:v>
                </c:pt>
                <c:pt idx="7">
                  <c:v>12.94</c:v>
                </c:pt>
                <c:pt idx="8">
                  <c:v>19.57</c:v>
                </c:pt>
                <c:pt idx="9">
                  <c:v>60.48</c:v>
                </c:pt>
                <c:pt idx="10">
                  <c:v>139.5</c:v>
                </c:pt>
                <c:pt idx="11">
                  <c:v>246.2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3525760"/>
        <c:axId val="303255552"/>
      </c:scatterChart>
      <c:valAx>
        <c:axId val="293525760"/>
        <c:scaling>
          <c:orientation val="minMax"/>
          <c:max val="200"/>
        </c:scaling>
        <c:delete val="0"/>
        <c:axPos val="b"/>
        <c:numFmt formatCode="General" sourceLinked="1"/>
        <c:majorTickMark val="out"/>
        <c:minorTickMark val="none"/>
        <c:tickLblPos val="nextTo"/>
        <c:crossAx val="303255552"/>
        <c:crosses val="autoZero"/>
        <c:crossBetween val="midCat"/>
      </c:valAx>
      <c:valAx>
        <c:axId val="303255552"/>
        <c:scaling>
          <c:orientation val="minMax"/>
          <c:max val="3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3525760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000" dirty="0"/>
              <a:t>2D</a:t>
            </a:r>
            <a:r>
              <a:rPr lang="de-DE" sz="1000" baseline="0" dirty="0"/>
              <a:t> Scan for 20pC. </a:t>
            </a:r>
            <a:r>
              <a:rPr lang="de-DE" sz="1000" baseline="0" dirty="0" err="1"/>
              <a:t>Matching</a:t>
            </a:r>
            <a:r>
              <a:rPr lang="de-DE" sz="1000" baseline="0" dirty="0"/>
              <a:t> </a:t>
            </a:r>
            <a:r>
              <a:rPr lang="de-DE" sz="1000" baseline="0" dirty="0" err="1"/>
              <a:t>Ability</a:t>
            </a:r>
            <a:r>
              <a:rPr lang="de-DE" sz="1000" baseline="0" dirty="0"/>
              <a:t> </a:t>
            </a:r>
            <a:endParaRPr lang="de-DE" sz="1000" dirty="0"/>
          </a:p>
        </c:rich>
      </c:tx>
      <c:layout>
        <c:manualLayout>
          <c:xMode val="edge"/>
          <c:yMode val="edge"/>
          <c:x val="0.17929074795347422"/>
          <c:y val="2.1097046413502117E-3"/>
        </c:manualLayout>
      </c:layout>
      <c:overlay val="0"/>
    </c:title>
    <c:autoTitleDeleted val="0"/>
    <c:view3D>
      <c:rotX val="9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999670671512699E-2"/>
          <c:y val="7.1677464367586971E-2"/>
          <c:w val="0.6690439653530561"/>
          <c:h val="0.79872354563274528"/>
        </c:manualLayout>
      </c:layout>
      <c:surfaceChart>
        <c:wireframe val="0"/>
        <c:ser>
          <c:idx val="0"/>
          <c:order val="0"/>
          <c:tx>
            <c:v>0.2200</c:v>
          </c:tx>
          <c:cat>
            <c:numRef>
              <c:f>'\\win.desy.de\home\koty\My Documents\[Copy of XFEL Inj Scans CR vers.xlsx]mismatch 20pC'!$N$3:$N$12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</c:numCache>
            </c:numRef>
          </c:cat>
          <c:val>
            <c:numRef>
              <c:f>'\\win.desy.de\home\koty\My Documents\[Copy of XFEL Inj Scans CR vers.xlsx]mismatch 20pC'!$O$3:$O$12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v>0.2205</c:v>
          </c:tx>
          <c:cat>
            <c:numRef>
              <c:f>'\\win.desy.de\home\koty\My Documents\[Copy of XFEL Inj Scans CR vers.xlsx]mismatch 20pC'!$N$3:$N$12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</c:numCache>
            </c:numRef>
          </c:cat>
          <c:val>
            <c:numRef>
              <c:f>'\\win.desy.de\home\koty\My Documents\[Copy of XFEL Inj Scans CR vers.xlsx]mismatch 20pC'!$P$3:$P$12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</c:ser>
        <c:ser>
          <c:idx val="2"/>
          <c:order val="2"/>
          <c:tx>
            <c:v>0.2210</c:v>
          </c:tx>
          <c:cat>
            <c:numRef>
              <c:f>'\\win.desy.de\home\koty\My Documents\[Copy of XFEL Inj Scans CR vers.xlsx]mismatch 20pC'!$N$3:$N$12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</c:numCache>
            </c:numRef>
          </c:cat>
          <c:val>
            <c:numRef>
              <c:f>'\\win.desy.de\home\koty\My Documents\[Copy of XFEL Inj Scans CR vers.xlsx]mismatch 20pC'!$Q$3:$Q$12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</c:ser>
        <c:ser>
          <c:idx val="3"/>
          <c:order val="3"/>
          <c:tx>
            <c:v>0.2215</c:v>
          </c:tx>
          <c:cat>
            <c:numRef>
              <c:f>'\\win.desy.de\home\koty\My Documents\[Copy of XFEL Inj Scans CR vers.xlsx]mismatch 20pC'!$N$3:$N$12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</c:numCache>
            </c:numRef>
          </c:cat>
          <c:val>
            <c:numRef>
              <c:f>'\\win.desy.de\home\koty\My Documents\[Copy of XFEL Inj Scans CR vers.xlsx]mismatch 20pC'!$R$3:$R$12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</c:ser>
        <c:ser>
          <c:idx val="4"/>
          <c:order val="4"/>
          <c:tx>
            <c:v>0.2220</c:v>
          </c:tx>
          <c:cat>
            <c:numRef>
              <c:f>'\\win.desy.de\home\koty\My Documents\[Copy of XFEL Inj Scans CR vers.xlsx]mismatch 20pC'!$N$3:$N$12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</c:numCache>
            </c:numRef>
          </c:cat>
          <c:val>
            <c:numRef>
              <c:f>'\\win.desy.de\home\koty\My Documents\[Copy of XFEL Inj Scans CR vers.xlsx]mismatch 20pC'!$S$3:$S$12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</c:ser>
        <c:ser>
          <c:idx val="5"/>
          <c:order val="5"/>
          <c:tx>
            <c:v>0.2225</c:v>
          </c:tx>
          <c:cat>
            <c:numRef>
              <c:f>'\\win.desy.de\home\koty\My Documents\[Copy of XFEL Inj Scans CR vers.xlsx]mismatch 20pC'!$N$3:$N$12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</c:numCache>
            </c:numRef>
          </c:cat>
          <c:val>
            <c:numRef>
              <c:f>'\\win.desy.de\home\koty\My Documents\[Copy of XFEL Inj Scans CR vers.xlsx]mismatch 20pC'!$T$3:$T$12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</c:ser>
        <c:ser>
          <c:idx val="6"/>
          <c:order val="6"/>
          <c:tx>
            <c:v>0.2230</c:v>
          </c:tx>
          <c:cat>
            <c:numRef>
              <c:f>'\\win.desy.de\home\koty\My Documents\[Copy of XFEL Inj Scans CR vers.xlsx]mismatch 20pC'!$N$3:$N$12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</c:numCache>
            </c:numRef>
          </c:cat>
          <c:val>
            <c:numRef>
              <c:f>'\\win.desy.de\home\koty\My Documents\[Copy of XFEL Inj Scans CR vers.xlsx]mismatch 20pC'!$U$3:$U$12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</c:ser>
        <c:ser>
          <c:idx val="7"/>
          <c:order val="7"/>
          <c:tx>
            <c:v>0.2235</c:v>
          </c:tx>
          <c:cat>
            <c:numRef>
              <c:f>'\\win.desy.de\home\koty\My Documents\[Copy of XFEL Inj Scans CR vers.xlsx]mismatch 20pC'!$N$3:$N$12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</c:numCache>
            </c:numRef>
          </c:cat>
          <c:val>
            <c:numRef>
              <c:f>'\\win.desy.de\home\koty\My Documents\[Copy of XFEL Inj Scans CR vers.xlsx]mismatch 20pC'!$V$3:$V$12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</c:ser>
        <c:ser>
          <c:idx val="8"/>
          <c:order val="8"/>
          <c:tx>
            <c:v>0.2240</c:v>
          </c:tx>
          <c:cat>
            <c:numRef>
              <c:f>'\\win.desy.de\home\koty\My Documents\[Copy of XFEL Inj Scans CR vers.xlsx]mismatch 20pC'!$N$3:$N$12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</c:numCache>
            </c:numRef>
          </c:cat>
          <c:val>
            <c:numRef>
              <c:f>'\\win.desy.de\home\koty\My Documents\[Copy of XFEL Inj Scans CR vers.xlsx]mismatch 20pC'!$W$3:$W$12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9"/>
          <c:order val="9"/>
          <c:tx>
            <c:v>0.2245</c:v>
          </c:tx>
          <c:cat>
            <c:numRef>
              <c:f>'\\win.desy.de\home\koty\My Documents\[Copy of XFEL Inj Scans CR vers.xlsx]mismatch 20pC'!$N$3:$N$12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</c:numCache>
            </c:numRef>
          </c:cat>
          <c:val>
            <c:numRef>
              <c:f>'\\win.desy.de\home\koty\My Documents\[Copy of XFEL Inj Scans CR vers.xlsx]mismatch 20pC'!$X$3:$X$12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bandFmts/>
        <c:axId val="260223360"/>
        <c:axId val="260225280"/>
        <c:axId val="260160128"/>
      </c:surfaceChart>
      <c:catAx>
        <c:axId val="260223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sz="800" b="1" i="0" baseline="0" dirty="0">
                    <a:effectLst/>
                  </a:rPr>
                  <a:t>Laser Beam Size rms, </a:t>
                </a:r>
                <a:r>
                  <a:rPr lang="de-DE" sz="800" b="1" i="0" baseline="0" dirty="0">
                    <a:effectLst/>
                    <a:latin typeface="Symbol" pitchFamily="18" charset="2"/>
                  </a:rPr>
                  <a:t>m</a:t>
                </a:r>
                <a:r>
                  <a:rPr lang="de-DE" sz="800" b="1" i="0" baseline="0" dirty="0">
                    <a:effectLst/>
                  </a:rPr>
                  <a:t>m</a:t>
                </a:r>
                <a:endParaRPr lang="de-DE" sz="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27226061420525932"/>
              <c:y val="0.9304218135969389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60225280"/>
        <c:crosses val="autoZero"/>
        <c:auto val="1"/>
        <c:lblAlgn val="ctr"/>
        <c:lblOffset val="100"/>
        <c:noMultiLvlLbl val="0"/>
      </c:catAx>
      <c:valAx>
        <c:axId val="260225280"/>
        <c:scaling>
          <c:orientation val="minMax"/>
          <c:max val="1.1000000000000001"/>
          <c:min val="-0.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de-DE" sz="800" b="1" i="0" baseline="0" dirty="0">
                    <a:effectLst/>
                  </a:rPr>
                  <a:t>Solenoid  Field  </a:t>
                </a:r>
                <a:r>
                  <a:rPr lang="de-DE" sz="800" b="1" i="0" baseline="0" dirty="0" err="1">
                    <a:effectLst/>
                  </a:rPr>
                  <a:t>Strength</a:t>
                </a:r>
                <a:r>
                  <a:rPr lang="de-DE" sz="800" b="1" i="0" baseline="0" dirty="0">
                    <a:effectLst/>
                  </a:rPr>
                  <a:t> </a:t>
                </a:r>
                <a:r>
                  <a:rPr lang="de-DE" sz="800" b="1" i="0" baseline="0" dirty="0" err="1">
                    <a:effectLst/>
                  </a:rPr>
                  <a:t>MaxB</a:t>
                </a:r>
                <a:r>
                  <a:rPr lang="de-DE" sz="800" b="1" i="0" baseline="0" dirty="0">
                    <a:effectLst/>
                  </a:rPr>
                  <a:t>(1), T</a:t>
                </a:r>
                <a:endParaRPr lang="de-DE" sz="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85136224943260252"/>
              <c:y val="0.26761619987375002"/>
            </c:manualLayout>
          </c:layout>
          <c:overlay val="0"/>
        </c:title>
        <c:numFmt formatCode="General" sourceLinked="1"/>
        <c:majorTickMark val="none"/>
        <c:minorTickMark val="none"/>
        <c:tickLblPos val="none"/>
        <c:crossAx val="260223360"/>
        <c:crosses val="autoZero"/>
        <c:crossBetween val="midCat"/>
      </c:valAx>
      <c:serAx>
        <c:axId val="2601601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60225280"/>
        <c:crosses val="autoZero"/>
      </c:serAx>
    </c:plotArea>
    <c:plotVisOnly val="1"/>
    <c:dispBlanksAs val="zero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000" baseline="0" dirty="0" smtClean="0"/>
              <a:t>2D Scan for 100pC. </a:t>
            </a:r>
            <a:r>
              <a:rPr lang="de-DE" sz="1000" baseline="0" dirty="0" err="1" smtClean="0"/>
              <a:t>Matching</a:t>
            </a:r>
            <a:r>
              <a:rPr lang="de-DE" sz="1000" baseline="0" dirty="0" smtClean="0"/>
              <a:t> </a:t>
            </a:r>
            <a:r>
              <a:rPr lang="de-DE" sz="1000" baseline="0" dirty="0" err="1"/>
              <a:t>Ability</a:t>
            </a:r>
            <a:endParaRPr lang="de-DE" sz="1000" dirty="0"/>
          </a:p>
        </c:rich>
      </c:tx>
      <c:layout>
        <c:manualLayout>
          <c:xMode val="edge"/>
          <c:yMode val="edge"/>
          <c:x val="5.9213479971241725E-2"/>
          <c:y val="2.3705530751058274E-2"/>
        </c:manualLayout>
      </c:layout>
      <c:overlay val="0"/>
    </c:title>
    <c:autoTitleDeleted val="0"/>
    <c:view3D>
      <c:rotX val="9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262275142436477E-2"/>
          <c:y val="0.10269122781670641"/>
          <c:w val="0.72901873251283345"/>
          <c:h val="0.80025069965771001"/>
        </c:manualLayout>
      </c:layout>
      <c:surfaceChart>
        <c:wireframe val="0"/>
        <c:ser>
          <c:idx val="0"/>
          <c:order val="0"/>
          <c:tx>
            <c:v>0.2200</c:v>
          </c:tx>
          <c:cat>
            <c:numRef>
              <c:f>'\\win.desy.de\home\koty\My Documents\[Copy of XFEL Inj Scans CR vers.xlsx]mismatch 100pC'!$M$3:$M$11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vers.xlsx]mismatch 100pC'!$N$3:$N$11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1"/>
          <c:order val="1"/>
          <c:tx>
            <c:v>0.2205</c:v>
          </c:tx>
          <c:cat>
            <c:numRef>
              <c:f>'\\win.desy.de\home\koty\My Documents\[Copy of XFEL Inj Scans CR vers.xlsx]mismatch 100pC'!$M$3:$M$11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vers.xlsx]mismatch 100pC'!$O$3:$O$11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2"/>
          <c:order val="2"/>
          <c:tx>
            <c:v>0.2210</c:v>
          </c:tx>
          <c:cat>
            <c:numRef>
              <c:f>'\\win.desy.de\home\koty\My Documents\[Copy of XFEL Inj Scans CR vers.xlsx]mismatch 100pC'!$M$3:$M$11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vers.xlsx]mismatch 100pC'!$P$3:$P$11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3"/>
          <c:order val="3"/>
          <c:tx>
            <c:v>0.2215</c:v>
          </c:tx>
          <c:cat>
            <c:numRef>
              <c:f>'\\win.desy.de\home\koty\My Documents\[Copy of XFEL Inj Scans CR vers.xlsx]mismatch 100pC'!$M$3:$M$11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vers.xlsx]mismatch 100pC'!$Q$3:$Q$11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4"/>
          <c:order val="4"/>
          <c:tx>
            <c:v>0.2220</c:v>
          </c:tx>
          <c:cat>
            <c:numRef>
              <c:f>'\\win.desy.de\home\koty\My Documents\[Copy of XFEL Inj Scans CR vers.xlsx]mismatch 100pC'!$M$3:$M$11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vers.xlsx]mismatch 100pC'!$R$3:$R$11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5"/>
          <c:order val="5"/>
          <c:tx>
            <c:v>0.2225</c:v>
          </c:tx>
          <c:cat>
            <c:numRef>
              <c:f>'\\win.desy.de\home\koty\My Documents\[Copy of XFEL Inj Scans CR vers.xlsx]mismatch 100pC'!$M$3:$M$11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vers.xlsx]mismatch 100pC'!$S$3:$S$11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</c:ser>
        <c:ser>
          <c:idx val="6"/>
          <c:order val="6"/>
          <c:tx>
            <c:v>0.2230</c:v>
          </c:tx>
          <c:cat>
            <c:numRef>
              <c:f>'\\win.desy.de\home\koty\My Documents\[Copy of XFEL Inj Scans CR vers.xlsx]mismatch 100pC'!$M$3:$M$11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vers.xlsx]mismatch 100pC'!$T$3:$T$11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</c:ser>
        <c:ser>
          <c:idx val="7"/>
          <c:order val="7"/>
          <c:tx>
            <c:v>0.2235</c:v>
          </c:tx>
          <c:cat>
            <c:numRef>
              <c:f>'\\win.desy.de\home\koty\My Documents\[Copy of XFEL Inj Scans CR vers.xlsx]mismatch 100pC'!$M$3:$M$11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vers.xlsx]mismatch 100pC'!$U$3:$U$11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</c:ser>
        <c:ser>
          <c:idx val="8"/>
          <c:order val="8"/>
          <c:tx>
            <c:v>0.2240</c:v>
          </c:tx>
          <c:cat>
            <c:numRef>
              <c:f>'\\win.desy.de\home\koty\My Documents\[Copy of XFEL Inj Scans CR vers.xlsx]mismatch 100pC'!$M$3:$M$11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vers.xlsx]mismatch 100pC'!$V$3:$V$11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</c:ser>
        <c:ser>
          <c:idx val="9"/>
          <c:order val="9"/>
          <c:tx>
            <c:v>0.2245</c:v>
          </c:tx>
          <c:cat>
            <c:numRef>
              <c:f>'\\win.desy.de\home\koty\My Documents\[Copy of XFEL Inj Scans CR vers.xlsx]mismatch 100pC'!$M$3:$M$11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vers.xlsx]mismatch 100pC'!$W$3:$W$11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bandFmts/>
        <c:axId val="200408064"/>
        <c:axId val="259339392"/>
        <c:axId val="259342336"/>
      </c:surfaceChart>
      <c:catAx>
        <c:axId val="200408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sz="800" b="1" i="0" baseline="0" dirty="0">
                    <a:effectLst/>
                  </a:rPr>
                  <a:t>Laser Beam Size rms, </a:t>
                </a:r>
                <a:r>
                  <a:rPr lang="de-DE" sz="800" b="1" i="0" baseline="0" dirty="0">
                    <a:effectLst/>
                    <a:latin typeface="Symbol" pitchFamily="18" charset="2"/>
                  </a:rPr>
                  <a:t>m</a:t>
                </a:r>
                <a:r>
                  <a:rPr lang="de-DE" sz="800" b="1" i="0" baseline="0" dirty="0">
                    <a:effectLst/>
                  </a:rPr>
                  <a:t>m</a:t>
                </a:r>
                <a:endParaRPr lang="de-DE" sz="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23985760997503308"/>
              <c:y val="0.9463961676215871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59339392"/>
        <c:crosses val="autoZero"/>
        <c:auto val="1"/>
        <c:lblAlgn val="ctr"/>
        <c:lblOffset val="100"/>
        <c:noMultiLvlLbl val="0"/>
      </c:catAx>
      <c:valAx>
        <c:axId val="259339392"/>
        <c:scaling>
          <c:orientation val="minMax"/>
          <c:max val="1.1000000000000001"/>
          <c:min val="-0.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de-DE" sz="800" b="1" i="0" baseline="0" dirty="0">
                    <a:effectLst/>
                  </a:rPr>
                  <a:t>Solenoid  Field  </a:t>
                </a:r>
                <a:r>
                  <a:rPr lang="de-DE" sz="800" b="1" i="0" baseline="0" dirty="0" err="1">
                    <a:effectLst/>
                  </a:rPr>
                  <a:t>Strength</a:t>
                </a:r>
                <a:r>
                  <a:rPr lang="de-DE" sz="800" b="1" i="0" baseline="0" dirty="0">
                    <a:effectLst/>
                  </a:rPr>
                  <a:t> </a:t>
                </a:r>
                <a:r>
                  <a:rPr lang="de-DE" sz="800" b="1" i="0" baseline="0" dirty="0" err="1">
                    <a:effectLst/>
                  </a:rPr>
                  <a:t>MaxB</a:t>
                </a:r>
                <a:r>
                  <a:rPr lang="de-DE" sz="800" b="1" i="0" baseline="0" dirty="0">
                    <a:effectLst/>
                  </a:rPr>
                  <a:t>(1), T</a:t>
                </a:r>
                <a:endParaRPr lang="de-DE" sz="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90146402325801489"/>
              <c:y val="0.251884575956207"/>
            </c:manualLayout>
          </c:layout>
          <c:overlay val="0"/>
        </c:title>
        <c:numFmt formatCode="General" sourceLinked="1"/>
        <c:majorTickMark val="none"/>
        <c:minorTickMark val="none"/>
        <c:tickLblPos val="none"/>
        <c:crossAx val="200408064"/>
        <c:crosses val="autoZero"/>
        <c:crossBetween val="midCat"/>
      </c:valAx>
      <c:serAx>
        <c:axId val="259342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59339392"/>
        <c:crosses val="autoZero"/>
      </c:serAx>
    </c:plotArea>
    <c:plotVisOnly val="1"/>
    <c:dispBlanksAs val="zero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000" b="1" i="0" baseline="0" dirty="0" smtClean="0">
                <a:effectLst/>
              </a:rPr>
              <a:t> </a:t>
            </a:r>
            <a:r>
              <a:rPr lang="de-DE" sz="1000" b="1" i="0" baseline="0" dirty="0">
                <a:effectLst/>
              </a:rPr>
              <a:t>Emittance </a:t>
            </a:r>
            <a:r>
              <a:rPr lang="de-DE" sz="1000" b="1" i="0" baseline="0" dirty="0" err="1">
                <a:effectLst/>
              </a:rPr>
              <a:t>at</a:t>
            </a:r>
            <a:r>
              <a:rPr lang="de-DE" sz="1000" b="1" i="0" baseline="0" dirty="0">
                <a:effectLst/>
              </a:rPr>
              <a:t> </a:t>
            </a:r>
            <a:r>
              <a:rPr lang="de-DE" sz="900" b="1" i="0" baseline="0" dirty="0">
                <a:effectLst/>
              </a:rPr>
              <a:t>I1.Q.A1.1</a:t>
            </a:r>
            <a:endParaRPr lang="de-DE" sz="900" baseline="0" dirty="0">
              <a:effectLst/>
            </a:endParaRPr>
          </a:p>
        </c:rich>
      </c:tx>
      <c:layout>
        <c:manualLayout>
          <c:xMode val="edge"/>
          <c:yMode val="edge"/>
          <c:x val="0.21507567061753907"/>
          <c:y val="2.7492704296366213E-2"/>
        </c:manualLayout>
      </c:layout>
      <c:overlay val="0"/>
    </c:title>
    <c:autoTitleDeleted val="0"/>
    <c:view3D>
      <c:rotX val="9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102209882603555E-2"/>
          <c:y val="0.1461193465276345"/>
          <c:w val="0.70297242567402152"/>
          <c:h val="0.7463330947724155"/>
        </c:manualLayout>
      </c:layout>
      <c:surfaceChart>
        <c:wireframe val="0"/>
        <c:ser>
          <c:idx val="0"/>
          <c:order val="0"/>
          <c:tx>
            <c:v>0.2200</c:v>
          </c:tx>
          <c:cat>
            <c:numRef>
              <c:f>'[Copy of XFEL Inj Scans CR vers.xlsx]betas 250pC'!$AJ$3:$AJ$12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vers.xlsx]betas 250pC'!$AK$3:$AK$12</c:f>
              <c:numCache>
                <c:formatCode>General</c:formatCode>
                <c:ptCount val="10"/>
                <c:pt idx="0">
                  <c:v>0.96930000000000005</c:v>
                </c:pt>
                <c:pt idx="1">
                  <c:v>0.49500000000000005</c:v>
                </c:pt>
                <c:pt idx="2">
                  <c:v>0.52749999999999997</c:v>
                </c:pt>
                <c:pt idx="3">
                  <c:v>0.55620000000000003</c:v>
                </c:pt>
                <c:pt idx="4">
                  <c:v>0.56670000000000009</c:v>
                </c:pt>
                <c:pt idx="5">
                  <c:v>0.5585</c:v>
                </c:pt>
                <c:pt idx="6">
                  <c:v>0.53469999999999995</c:v>
                </c:pt>
                <c:pt idx="7">
                  <c:v>0.49550000000000005</c:v>
                </c:pt>
                <c:pt idx="8">
                  <c:v>0.45529999999999998</c:v>
                </c:pt>
                <c:pt idx="9">
                  <c:v>0.43800000000000006</c:v>
                </c:pt>
              </c:numCache>
            </c:numRef>
          </c:val>
        </c:ser>
        <c:ser>
          <c:idx val="1"/>
          <c:order val="1"/>
          <c:tx>
            <c:v>0.2205</c:v>
          </c:tx>
          <c:cat>
            <c:numRef>
              <c:f>'[Copy of XFEL Inj Scans CR vers.xlsx]betas 250pC'!$AJ$3:$AJ$12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vers.xlsx]betas 250pC'!$AL$3:$AL$12</c:f>
              <c:numCache>
                <c:formatCode>General</c:formatCode>
                <c:ptCount val="10"/>
                <c:pt idx="0">
                  <c:v>0.92010000000000003</c:v>
                </c:pt>
                <c:pt idx="1">
                  <c:v>0.47750000000000004</c:v>
                </c:pt>
                <c:pt idx="2">
                  <c:v>0.50480000000000003</c:v>
                </c:pt>
                <c:pt idx="3">
                  <c:v>0.52839999999999998</c:v>
                </c:pt>
                <c:pt idx="4">
                  <c:v>0.52969999999999995</c:v>
                </c:pt>
                <c:pt idx="5">
                  <c:v>0.51390000000000002</c:v>
                </c:pt>
                <c:pt idx="6">
                  <c:v>0.48390000000000005</c:v>
                </c:pt>
                <c:pt idx="7">
                  <c:v>0.44620000000000004</c:v>
                </c:pt>
                <c:pt idx="8">
                  <c:v>0.42020000000000002</c:v>
                </c:pt>
                <c:pt idx="9">
                  <c:v>0.44190000000000002</c:v>
                </c:pt>
              </c:numCache>
            </c:numRef>
          </c:val>
        </c:ser>
        <c:ser>
          <c:idx val="2"/>
          <c:order val="2"/>
          <c:tx>
            <c:v>0.2210</c:v>
          </c:tx>
          <c:cat>
            <c:numRef>
              <c:f>'[Copy of XFEL Inj Scans CR vers.xlsx]betas 250pC'!$AJ$3:$AJ$12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vers.xlsx]betas 250pC'!$AM$3:$AM$12</c:f>
              <c:numCache>
                <c:formatCode>General</c:formatCode>
                <c:ptCount val="10"/>
                <c:pt idx="0">
                  <c:v>0.89780000000000004</c:v>
                </c:pt>
                <c:pt idx="1">
                  <c:v>0.4356000000000001</c:v>
                </c:pt>
                <c:pt idx="2">
                  <c:v>0.47470000000000001</c:v>
                </c:pt>
                <c:pt idx="3">
                  <c:v>0.49080000000000007</c:v>
                </c:pt>
                <c:pt idx="4">
                  <c:v>0.4840000000000001</c:v>
                </c:pt>
                <c:pt idx="5">
                  <c:v>0.46280000000000004</c:v>
                </c:pt>
                <c:pt idx="6">
                  <c:v>0.43250000000000005</c:v>
                </c:pt>
                <c:pt idx="7">
                  <c:v>0.40450000000000008</c:v>
                </c:pt>
                <c:pt idx="8">
                  <c:v>0.40980000000000005</c:v>
                </c:pt>
                <c:pt idx="9">
                  <c:v>0.47870000000000001</c:v>
                </c:pt>
              </c:numCache>
            </c:numRef>
          </c:val>
        </c:ser>
        <c:ser>
          <c:idx val="3"/>
          <c:order val="3"/>
          <c:tx>
            <c:v>0.2215</c:v>
          </c:tx>
          <c:cat>
            <c:numRef>
              <c:f>'[Copy of XFEL Inj Scans CR vers.xlsx]betas 250pC'!$AJ$3:$AJ$12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vers.xlsx]betas 250pC'!$AN$3:$AN$12</c:f>
              <c:numCache>
                <c:formatCode>General</c:formatCode>
                <c:ptCount val="10"/>
                <c:pt idx="0">
                  <c:v>0.86930000000000007</c:v>
                </c:pt>
                <c:pt idx="1">
                  <c:v>0.39960000000000007</c:v>
                </c:pt>
                <c:pt idx="2">
                  <c:v>0.4351000000000001</c:v>
                </c:pt>
                <c:pt idx="3">
                  <c:v>0.443</c:v>
                </c:pt>
                <c:pt idx="4">
                  <c:v>0.43100000000000011</c:v>
                </c:pt>
                <c:pt idx="5">
                  <c:v>0.4</c:v>
                </c:pt>
                <c:pt idx="6">
                  <c:v>0.3872000000000001</c:v>
                </c:pt>
                <c:pt idx="7">
                  <c:v>0.38430000000000003</c:v>
                </c:pt>
                <c:pt idx="8">
                  <c:v>0.43150000000000011</c:v>
                </c:pt>
                <c:pt idx="9">
                  <c:v>0.54730000000000001</c:v>
                </c:pt>
              </c:numCache>
            </c:numRef>
          </c:val>
        </c:ser>
        <c:ser>
          <c:idx val="4"/>
          <c:order val="4"/>
          <c:tx>
            <c:v>0.2220</c:v>
          </c:tx>
          <c:cat>
            <c:numRef>
              <c:f>'[Copy of XFEL Inj Scans CR vers.xlsx]betas 250pC'!$AJ$3:$AJ$12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vers.xlsx]betas 250pC'!$AO$3:$AO$12</c:f>
              <c:numCache>
                <c:formatCode>General</c:formatCode>
                <c:ptCount val="10"/>
                <c:pt idx="0">
                  <c:v>0.79790000000000005</c:v>
                </c:pt>
                <c:pt idx="1">
                  <c:v>0.35730000000000006</c:v>
                </c:pt>
                <c:pt idx="2">
                  <c:v>0.38440000000000007</c:v>
                </c:pt>
                <c:pt idx="3">
                  <c:v>0.38710000000000006</c:v>
                </c:pt>
                <c:pt idx="4">
                  <c:v>0.37620000000000003</c:v>
                </c:pt>
                <c:pt idx="5">
                  <c:v>0.36310000000000003</c:v>
                </c:pt>
                <c:pt idx="6">
                  <c:v>0.36060000000000003</c:v>
                </c:pt>
                <c:pt idx="7">
                  <c:v>0.39420000000000011</c:v>
                </c:pt>
                <c:pt idx="8">
                  <c:v>0.4875000000000001</c:v>
                </c:pt>
                <c:pt idx="9">
                  <c:v>0.6422000000000001</c:v>
                </c:pt>
              </c:numCache>
            </c:numRef>
          </c:val>
        </c:ser>
        <c:ser>
          <c:idx val="5"/>
          <c:order val="5"/>
          <c:tx>
            <c:v>0.2225</c:v>
          </c:tx>
          <c:cat>
            <c:numRef>
              <c:f>'[Copy of XFEL Inj Scans CR vers.xlsx]betas 250pC'!$AJ$3:$AJ$12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vers.xlsx]betas 250pC'!$AP$3:$AP$12</c:f>
              <c:numCache>
                <c:formatCode>General</c:formatCode>
                <c:ptCount val="10"/>
                <c:pt idx="0">
                  <c:v>0.69010000000000005</c:v>
                </c:pt>
                <c:pt idx="1">
                  <c:v>0.30870000000000003</c:v>
                </c:pt>
                <c:pt idx="2">
                  <c:v>0.3267000000000001</c:v>
                </c:pt>
                <c:pt idx="3">
                  <c:v>0.33200000000000007</c:v>
                </c:pt>
                <c:pt idx="4">
                  <c:v>0.33080000000000004</c:v>
                </c:pt>
                <c:pt idx="5">
                  <c:v>0.33490000000000009</c:v>
                </c:pt>
                <c:pt idx="6">
                  <c:v>0.36430000000000007</c:v>
                </c:pt>
                <c:pt idx="7">
                  <c:v>0.44040000000000001</c:v>
                </c:pt>
                <c:pt idx="8">
                  <c:v>0.57250000000000001</c:v>
                </c:pt>
                <c:pt idx="9">
                  <c:v>0.75520000000000009</c:v>
                </c:pt>
              </c:numCache>
            </c:numRef>
          </c:val>
        </c:ser>
        <c:ser>
          <c:idx val="6"/>
          <c:order val="6"/>
          <c:tx>
            <c:v>0.2230</c:v>
          </c:tx>
          <c:cat>
            <c:numRef>
              <c:f>'[Copy of XFEL Inj Scans CR vers.xlsx]betas 250pC'!$AJ$3:$AJ$12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vers.xlsx]betas 250pC'!$AQ$3:$AQ$12</c:f>
              <c:numCache>
                <c:formatCode>General</c:formatCode>
                <c:ptCount val="10"/>
                <c:pt idx="0">
                  <c:v>0.67370000000000019</c:v>
                </c:pt>
                <c:pt idx="1">
                  <c:v>0.28570000000000001</c:v>
                </c:pt>
                <c:pt idx="2">
                  <c:v>0.2839000000000001</c:v>
                </c:pt>
                <c:pt idx="3">
                  <c:v>0.29500000000000004</c:v>
                </c:pt>
                <c:pt idx="4">
                  <c:v>0.30880000000000007</c:v>
                </c:pt>
                <c:pt idx="5">
                  <c:v>0.3402</c:v>
                </c:pt>
                <c:pt idx="6">
                  <c:v>0.40580000000000005</c:v>
                </c:pt>
                <c:pt idx="7">
                  <c:v>0.51800000000000002</c:v>
                </c:pt>
                <c:pt idx="8">
                  <c:v>0.67860000000000009</c:v>
                </c:pt>
                <c:pt idx="9">
                  <c:v>0.88190000000000002</c:v>
                </c:pt>
              </c:numCache>
            </c:numRef>
          </c:val>
        </c:ser>
        <c:ser>
          <c:idx val="7"/>
          <c:order val="7"/>
          <c:tx>
            <c:v>0.2235</c:v>
          </c:tx>
          <c:cat>
            <c:numRef>
              <c:f>'[Copy of XFEL Inj Scans CR vers.xlsx]betas 250pC'!$AJ$3:$AJ$12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vers.xlsx]betas 250pC'!$AR$3:$AR$12</c:f>
              <c:numCache>
                <c:formatCode>General</c:formatCode>
                <c:ptCount val="10"/>
                <c:pt idx="0">
                  <c:v>0.81410000000000005</c:v>
                </c:pt>
                <c:pt idx="1">
                  <c:v>0.31200000000000006</c:v>
                </c:pt>
                <c:pt idx="2">
                  <c:v>0.28320000000000001</c:v>
                </c:pt>
                <c:pt idx="3">
                  <c:v>0.29660000000000003</c:v>
                </c:pt>
                <c:pt idx="4">
                  <c:v>0.32750000000000007</c:v>
                </c:pt>
                <c:pt idx="5">
                  <c:v>0.38590000000000008</c:v>
                </c:pt>
                <c:pt idx="6">
                  <c:v>0.48150000000000004</c:v>
                </c:pt>
                <c:pt idx="7">
                  <c:v>0.61920000000000008</c:v>
                </c:pt>
                <c:pt idx="8">
                  <c:v>0.80059999999999998</c:v>
                </c:pt>
                <c:pt idx="9">
                  <c:v>1.0169999999999997</c:v>
                </c:pt>
              </c:numCache>
            </c:numRef>
          </c:val>
        </c:ser>
        <c:ser>
          <c:idx val="8"/>
          <c:order val="8"/>
          <c:tx>
            <c:v>0.2240</c:v>
          </c:tx>
          <c:cat>
            <c:numRef>
              <c:f>'[Copy of XFEL Inj Scans CR vers.xlsx]betas 250pC'!$AJ$3:$AJ$12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vers.xlsx]betas 250pC'!$AS$3:$AS$12</c:f>
              <c:numCache>
                <c:formatCode>General</c:formatCode>
                <c:ptCount val="10"/>
                <c:pt idx="0">
                  <c:v>1.0309999999999997</c:v>
                </c:pt>
                <c:pt idx="1">
                  <c:v>0.37970000000000004</c:v>
                </c:pt>
                <c:pt idx="2">
                  <c:v>0.33290000000000008</c:v>
                </c:pt>
                <c:pt idx="3">
                  <c:v>0.34400000000000003</c:v>
                </c:pt>
                <c:pt idx="4">
                  <c:v>0.38960000000000006</c:v>
                </c:pt>
                <c:pt idx="5">
                  <c:v>0.46780000000000005</c:v>
                </c:pt>
                <c:pt idx="6">
                  <c:v>0.5837</c:v>
                </c:pt>
                <c:pt idx="7">
                  <c:v>0.7380000000000001</c:v>
                </c:pt>
                <c:pt idx="8">
                  <c:v>0.93120000000000003</c:v>
                </c:pt>
                <c:pt idx="9">
                  <c:v>1.155</c:v>
                </c:pt>
              </c:numCache>
            </c:numRef>
          </c:val>
        </c:ser>
        <c:ser>
          <c:idx val="9"/>
          <c:order val="9"/>
          <c:tx>
            <c:v>0.2245</c:v>
          </c:tx>
          <c:cat>
            <c:numRef>
              <c:f>'[Copy of XFEL Inj Scans CR vers.xlsx]betas 250pC'!$AJ$3:$AJ$12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vers.xlsx]betas 250pC'!$AT$3:$AT$12</c:f>
              <c:numCache>
                <c:formatCode>General</c:formatCode>
                <c:ptCount val="10"/>
                <c:pt idx="0">
                  <c:v>1.242</c:v>
                </c:pt>
                <c:pt idx="1">
                  <c:v>0.46840000000000004</c:v>
                </c:pt>
                <c:pt idx="2">
                  <c:v>0.42480000000000007</c:v>
                </c:pt>
                <c:pt idx="3">
                  <c:v>0.43260000000000004</c:v>
                </c:pt>
                <c:pt idx="4">
                  <c:v>0.48540000000000005</c:v>
                </c:pt>
                <c:pt idx="5">
                  <c:v>0.57550000000000001</c:v>
                </c:pt>
                <c:pt idx="6">
                  <c:v>0.70300000000000007</c:v>
                </c:pt>
                <c:pt idx="7">
                  <c:v>0.86550000000000005</c:v>
                </c:pt>
                <c:pt idx="8">
                  <c:v>1.0649999999999997</c:v>
                </c:pt>
                <c:pt idx="9">
                  <c:v>1.2929999999999997</c:v>
                </c:pt>
              </c:numCache>
            </c:numRef>
          </c:val>
        </c:ser>
        <c:ser>
          <c:idx val="10"/>
          <c:order val="10"/>
          <c:tx>
            <c:v>0.2250</c:v>
          </c:tx>
          <c:val>
            <c:numRef>
              <c:f>'[Copy of XFEL Inj Scans CR vers.xlsx]betas 250pC'!$AU$3:$AU$12</c:f>
              <c:numCache>
                <c:formatCode>General</c:formatCode>
                <c:ptCount val="10"/>
                <c:pt idx="0">
                  <c:v>1.4289999999999998</c:v>
                </c:pt>
                <c:pt idx="1">
                  <c:v>0.54810000000000003</c:v>
                </c:pt>
                <c:pt idx="2">
                  <c:v>0.53600000000000003</c:v>
                </c:pt>
                <c:pt idx="3">
                  <c:v>0.54549999999999998</c:v>
                </c:pt>
                <c:pt idx="4">
                  <c:v>0.60120000000000007</c:v>
                </c:pt>
                <c:pt idx="5">
                  <c:v>0.69699999999999995</c:v>
                </c:pt>
                <c:pt idx="6">
                  <c:v>0.83000000000000007</c:v>
                </c:pt>
                <c:pt idx="7">
                  <c:v>0.99719999999999998</c:v>
                </c:pt>
                <c:pt idx="8">
                  <c:v>1.202</c:v>
                </c:pt>
                <c:pt idx="9">
                  <c:v>1.4269999999999998</c:v>
                </c:pt>
              </c:numCache>
            </c:numRef>
          </c:val>
        </c:ser>
        <c:ser>
          <c:idx val="11"/>
          <c:order val="11"/>
          <c:tx>
            <c:v>0.2255</c:v>
          </c:tx>
          <c:val>
            <c:numRef>
              <c:f>'[Copy of XFEL Inj Scans CR vers.xlsx]betas 250pC'!$AV$3:$AV$12</c:f>
              <c:numCache>
                <c:formatCode>General</c:formatCode>
                <c:ptCount val="10"/>
                <c:pt idx="0">
                  <c:v>1.5960000000000001</c:v>
                </c:pt>
                <c:pt idx="1">
                  <c:v>0.61270000000000013</c:v>
                </c:pt>
                <c:pt idx="2">
                  <c:v>0.64010000000000011</c:v>
                </c:pt>
                <c:pt idx="3">
                  <c:v>0.66630000000000011</c:v>
                </c:pt>
                <c:pt idx="4">
                  <c:v>0.72550000000000003</c:v>
                </c:pt>
                <c:pt idx="5">
                  <c:v>0.82410000000000005</c:v>
                </c:pt>
                <c:pt idx="6">
                  <c:v>0.95940000000000003</c:v>
                </c:pt>
                <c:pt idx="7">
                  <c:v>1.129</c:v>
                </c:pt>
                <c:pt idx="8">
                  <c:v>1.333</c:v>
                </c:pt>
                <c:pt idx="9">
                  <c:v>1.5529999999999997</c:v>
                </c:pt>
              </c:numCache>
            </c:numRef>
          </c:val>
        </c:ser>
        <c:bandFmts/>
        <c:axId val="259405696"/>
        <c:axId val="259407872"/>
        <c:axId val="259401920"/>
      </c:surfaceChart>
      <c:catAx>
        <c:axId val="259405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sz="800" b="1" i="0" baseline="0" dirty="0">
                    <a:effectLst/>
                  </a:rPr>
                  <a:t>Laser Beam Size rms, mm</a:t>
                </a:r>
                <a:endParaRPr lang="de-DE" sz="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25705645782138214"/>
              <c:y val="0.9297681394573729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59407872"/>
        <c:crosses val="autoZero"/>
        <c:auto val="1"/>
        <c:lblAlgn val="ctr"/>
        <c:lblOffset val="100"/>
        <c:noMultiLvlLbl val="0"/>
      </c:catAx>
      <c:valAx>
        <c:axId val="259407872"/>
        <c:scaling>
          <c:orientation val="minMax"/>
          <c:max val="0.95000000000000018"/>
          <c:min val="0.2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de-DE" sz="800" b="1" i="0" baseline="0" dirty="0">
                    <a:effectLst/>
                  </a:rPr>
                  <a:t>Solenoid  Field  </a:t>
                </a:r>
                <a:r>
                  <a:rPr lang="de-DE" sz="800" b="1" i="0" baseline="0" dirty="0" err="1">
                    <a:effectLst/>
                  </a:rPr>
                  <a:t>Strength</a:t>
                </a:r>
                <a:r>
                  <a:rPr lang="de-DE" sz="800" b="1" i="0" baseline="0" dirty="0">
                    <a:effectLst/>
                  </a:rPr>
                  <a:t> </a:t>
                </a:r>
                <a:r>
                  <a:rPr lang="de-DE" sz="800" b="1" i="0" baseline="0" dirty="0" err="1">
                    <a:effectLst/>
                  </a:rPr>
                  <a:t>MaxB</a:t>
                </a:r>
                <a:r>
                  <a:rPr lang="de-DE" sz="800" b="1" i="0" baseline="0" dirty="0">
                    <a:effectLst/>
                  </a:rPr>
                  <a:t>(1), T</a:t>
                </a:r>
                <a:endParaRPr lang="de-DE" sz="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93123259244931189"/>
              <c:y val="0.26757468014222124"/>
            </c:manualLayout>
          </c:layout>
          <c:overlay val="0"/>
        </c:title>
        <c:numFmt formatCode="General" sourceLinked="1"/>
        <c:majorTickMark val="none"/>
        <c:minorTickMark val="none"/>
        <c:tickLblPos val="none"/>
        <c:crossAx val="259405696"/>
        <c:crosses val="autoZero"/>
        <c:crossBetween val="midCat"/>
      </c:valAx>
      <c:serAx>
        <c:axId val="2594019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59407872"/>
        <c:crosses val="autoZero"/>
      </c:serAx>
    </c:plotArea>
    <c:legend>
      <c:legendPos val="t"/>
      <c:layout>
        <c:manualLayout>
          <c:xMode val="edge"/>
          <c:yMode val="edge"/>
          <c:x val="9.0006846369006563E-2"/>
          <c:y val="9.1732224679675595E-2"/>
          <c:w val="0.77847880679100301"/>
          <c:h val="6.0719113220224219E-2"/>
        </c:manualLayout>
      </c:layout>
      <c:overlay val="0"/>
      <c:txPr>
        <a:bodyPr/>
        <a:lstStyle/>
        <a:p>
          <a:pPr rtl="0">
            <a:defRPr sz="700" baseline="0"/>
          </a:pPr>
          <a:endParaRPr lang="de-DE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000" baseline="0" dirty="0" smtClean="0"/>
              <a:t>Optics </a:t>
            </a:r>
            <a:r>
              <a:rPr lang="de-DE" sz="1000" baseline="0" dirty="0" err="1"/>
              <a:t>Stability</a:t>
            </a:r>
            <a:endParaRPr lang="de-DE" sz="1000" baseline="0" dirty="0"/>
          </a:p>
        </c:rich>
      </c:tx>
      <c:layout>
        <c:manualLayout>
          <c:xMode val="edge"/>
          <c:yMode val="edge"/>
          <c:x val="0.26957885285003341"/>
          <c:y val="2.6605821364913164E-2"/>
        </c:manualLayout>
      </c:layout>
      <c:overlay val="0"/>
    </c:title>
    <c:autoTitleDeleted val="0"/>
    <c:view3D>
      <c:rotX val="9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19443286696822"/>
          <c:y val="9.0787216087476447E-2"/>
          <c:w val="0.61037600230477096"/>
          <c:h val="0.81927037352948318"/>
        </c:manualLayout>
      </c:layout>
      <c:surfaceChart>
        <c:wireframe val="0"/>
        <c:ser>
          <c:idx val="1"/>
          <c:order val="0"/>
          <c:tx>
            <c:v>0.2205</c:v>
          </c:tx>
          <c:cat>
            <c:numRef>
              <c:f>'[Copy of XFEL Inj Scans CR vers.xlsx]mismatch 250pC'!$B$3:$B$12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vers.xlsx]mismatch 250pC'!$C$3:$C$12</c:f>
              <c:numCache>
                <c:formatCode>General</c:formatCode>
                <c:ptCount val="10"/>
                <c:pt idx="0">
                  <c:v>1.07</c:v>
                </c:pt>
                <c:pt idx="1">
                  <c:v>1.04</c:v>
                </c:pt>
                <c:pt idx="2">
                  <c:v>1.07</c:v>
                </c:pt>
                <c:pt idx="3">
                  <c:v>1.0900000000000001</c:v>
                </c:pt>
                <c:pt idx="4">
                  <c:v>1.1200000000000001</c:v>
                </c:pt>
                <c:pt idx="5">
                  <c:v>1.1499999999999997</c:v>
                </c:pt>
                <c:pt idx="6">
                  <c:v>1.1700000000000002</c:v>
                </c:pt>
                <c:pt idx="7">
                  <c:v>1.1700000000000002</c:v>
                </c:pt>
                <c:pt idx="8">
                  <c:v>1.1399999999999997</c:v>
                </c:pt>
                <c:pt idx="9">
                  <c:v>1.0895999999999997</c:v>
                </c:pt>
              </c:numCache>
            </c:numRef>
          </c:val>
        </c:ser>
        <c:ser>
          <c:idx val="2"/>
          <c:order val="1"/>
          <c:tx>
            <c:v>0.2210</c:v>
          </c:tx>
          <c:cat>
            <c:numRef>
              <c:f>'[Copy of XFEL Inj Scans CR vers.xlsx]mismatch 250pC'!$B$3:$B$12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vers.xlsx]mismatch 250pC'!$D$3:$D$12</c:f>
              <c:numCache>
                <c:formatCode>General</c:formatCode>
                <c:ptCount val="10"/>
                <c:pt idx="0">
                  <c:v>1.0645</c:v>
                </c:pt>
                <c:pt idx="1">
                  <c:v>1.0393999999999999</c:v>
                </c:pt>
                <c:pt idx="2">
                  <c:v>1.0641</c:v>
                </c:pt>
                <c:pt idx="3">
                  <c:v>1.0909</c:v>
                </c:pt>
                <c:pt idx="4">
                  <c:v>1.1156999999999997</c:v>
                </c:pt>
                <c:pt idx="5">
                  <c:v>1.1466000000000001</c:v>
                </c:pt>
                <c:pt idx="6">
                  <c:v>1.169</c:v>
                </c:pt>
                <c:pt idx="7">
                  <c:v>1.1746000000000001</c:v>
                </c:pt>
                <c:pt idx="8">
                  <c:v>1.1449</c:v>
                </c:pt>
                <c:pt idx="9">
                  <c:v>1.0809</c:v>
                </c:pt>
              </c:numCache>
            </c:numRef>
          </c:val>
        </c:ser>
        <c:ser>
          <c:idx val="3"/>
          <c:order val="2"/>
          <c:tx>
            <c:v>0.2215</c:v>
          </c:tx>
          <c:cat>
            <c:numRef>
              <c:f>'[Copy of XFEL Inj Scans CR vers.xlsx]mismatch 250pC'!$B$3:$B$12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vers.xlsx]mismatch 250pC'!$E$3:$E$12</c:f>
              <c:numCache>
                <c:formatCode>General</c:formatCode>
                <c:ptCount val="10"/>
                <c:pt idx="0">
                  <c:v>1.0983000000000001</c:v>
                </c:pt>
                <c:pt idx="1">
                  <c:v>1.0801000000000001</c:v>
                </c:pt>
                <c:pt idx="2">
                  <c:v>1.1105</c:v>
                </c:pt>
                <c:pt idx="3">
                  <c:v>1.1393</c:v>
                </c:pt>
                <c:pt idx="4">
                  <c:v>1.1649</c:v>
                </c:pt>
                <c:pt idx="5">
                  <c:v>1.1700000000000002</c:v>
                </c:pt>
                <c:pt idx="6">
                  <c:v>1.1973</c:v>
                </c:pt>
                <c:pt idx="7">
                  <c:v>1.1762999999999999</c:v>
                </c:pt>
                <c:pt idx="8">
                  <c:v>1.1120000000000001</c:v>
                </c:pt>
                <c:pt idx="9">
                  <c:v>1.0489999999999997</c:v>
                </c:pt>
              </c:numCache>
            </c:numRef>
          </c:val>
        </c:ser>
        <c:ser>
          <c:idx val="4"/>
          <c:order val="3"/>
          <c:tx>
            <c:v>0.2220</c:v>
          </c:tx>
          <c:cat>
            <c:numRef>
              <c:f>'[Copy of XFEL Inj Scans CR vers.xlsx]mismatch 250pC'!$B$3:$B$12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vers.xlsx]mismatch 250pC'!$F$3:$F$12</c:f>
              <c:numCache>
                <c:formatCode>General</c:formatCode>
                <c:ptCount val="10"/>
                <c:pt idx="0">
                  <c:v>1.1200000000000001</c:v>
                </c:pt>
                <c:pt idx="1">
                  <c:v>1.1900000000000002</c:v>
                </c:pt>
                <c:pt idx="2">
                  <c:v>1.1800000000000002</c:v>
                </c:pt>
                <c:pt idx="3">
                  <c:v>1.1900000000000002</c:v>
                </c:pt>
                <c:pt idx="4">
                  <c:v>1.25</c:v>
                </c:pt>
                <c:pt idx="5">
                  <c:v>1.22</c:v>
                </c:pt>
                <c:pt idx="6">
                  <c:v>1.1700000000000002</c:v>
                </c:pt>
                <c:pt idx="7">
                  <c:v>1.1200000000000001</c:v>
                </c:pt>
                <c:pt idx="8">
                  <c:v>1.05</c:v>
                </c:pt>
                <c:pt idx="9">
                  <c:v>1.03</c:v>
                </c:pt>
              </c:numCache>
            </c:numRef>
          </c:val>
        </c:ser>
        <c:ser>
          <c:idx val="5"/>
          <c:order val="4"/>
          <c:tx>
            <c:v>0.2225</c:v>
          </c:tx>
          <c:cat>
            <c:numRef>
              <c:f>'[Copy of XFEL Inj Scans CR vers.xlsx]mismatch 250pC'!$B$3:$B$12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vers.xlsx]mismatch 250pC'!$G$3:$G$12</c:f>
              <c:numCache>
                <c:formatCode>General</c:formatCode>
                <c:ptCount val="10"/>
                <c:pt idx="0">
                  <c:v>1.1578999999999997</c:v>
                </c:pt>
                <c:pt idx="1">
                  <c:v>1.2376999999999998</c:v>
                </c:pt>
                <c:pt idx="2">
                  <c:v>1.2665999999999997</c:v>
                </c:pt>
                <c:pt idx="3">
                  <c:v>1.2710999999999997</c:v>
                </c:pt>
                <c:pt idx="4">
                  <c:v>1.2698999999999998</c:v>
                </c:pt>
                <c:pt idx="5">
                  <c:v>1.2422</c:v>
                </c:pt>
                <c:pt idx="6">
                  <c:v>1.177</c:v>
                </c:pt>
                <c:pt idx="7">
                  <c:v>1.0962000000000001</c:v>
                </c:pt>
                <c:pt idx="8">
                  <c:v>1.0389999999999997</c:v>
                </c:pt>
                <c:pt idx="9">
                  <c:v>1.0106999999999997</c:v>
                </c:pt>
              </c:numCache>
            </c:numRef>
          </c:val>
        </c:ser>
        <c:ser>
          <c:idx val="6"/>
          <c:order val="5"/>
          <c:tx>
            <c:v>0.2230</c:v>
          </c:tx>
          <c:cat>
            <c:numRef>
              <c:f>'[Copy of XFEL Inj Scans CR vers.xlsx]mismatch 250pC'!$B$3:$B$12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vers.xlsx]mismatch 250pC'!$H$3:$H$12</c:f>
              <c:numCache>
                <c:formatCode>General</c:formatCode>
                <c:ptCount val="10"/>
                <c:pt idx="0">
                  <c:v>1.1144000000000001</c:v>
                </c:pt>
                <c:pt idx="1">
                  <c:v>1.3907</c:v>
                </c:pt>
                <c:pt idx="2">
                  <c:v>1.3365</c:v>
                </c:pt>
                <c:pt idx="3">
                  <c:v>1.3177999999999999</c:v>
                </c:pt>
                <c:pt idx="4">
                  <c:v>1.2824</c:v>
                </c:pt>
                <c:pt idx="5">
                  <c:v>1.208</c:v>
                </c:pt>
                <c:pt idx="6">
                  <c:v>1.1214</c:v>
                </c:pt>
                <c:pt idx="7">
                  <c:v>1.0533999999999997</c:v>
                </c:pt>
                <c:pt idx="8">
                  <c:v>1.0168999999999997</c:v>
                </c:pt>
                <c:pt idx="9">
                  <c:v>1.0031999999999999</c:v>
                </c:pt>
              </c:numCache>
            </c:numRef>
          </c:val>
        </c:ser>
        <c:ser>
          <c:idx val="7"/>
          <c:order val="6"/>
          <c:tx>
            <c:v>0.2235</c:v>
          </c:tx>
          <c:cat>
            <c:numRef>
              <c:f>'[Copy of XFEL Inj Scans CR vers.xlsx]mismatch 250pC'!$B$3:$B$12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vers.xlsx]mismatch 250pC'!$I$3:$I$12</c:f>
              <c:numCache>
                <c:formatCode>General</c:formatCode>
                <c:ptCount val="10"/>
                <c:pt idx="0">
                  <c:v>1.0394999999999999</c:v>
                </c:pt>
                <c:pt idx="1">
                  <c:v>1.3935</c:v>
                </c:pt>
                <c:pt idx="2">
                  <c:v>1.3898999999999997</c:v>
                </c:pt>
                <c:pt idx="3">
                  <c:v>1.3145</c:v>
                </c:pt>
                <c:pt idx="4">
                  <c:v>1.2318999999999998</c:v>
                </c:pt>
                <c:pt idx="5">
                  <c:v>1.1395</c:v>
                </c:pt>
                <c:pt idx="6">
                  <c:v>1.0664</c:v>
                </c:pt>
                <c:pt idx="7">
                  <c:v>1.0235999999999998</c:v>
                </c:pt>
                <c:pt idx="8">
                  <c:v>1.0054999999999998</c:v>
                </c:pt>
                <c:pt idx="9">
                  <c:v>1.0002</c:v>
                </c:pt>
              </c:numCache>
            </c:numRef>
          </c:val>
        </c:ser>
        <c:ser>
          <c:idx val="8"/>
          <c:order val="7"/>
          <c:tx>
            <c:v>0.2240</c:v>
          </c:tx>
          <c:cat>
            <c:numRef>
              <c:f>'[Copy of XFEL Inj Scans CR vers.xlsx]mismatch 250pC'!$B$3:$B$12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vers.xlsx]mismatch 250pC'!$J$3:$J$12</c:f>
              <c:numCache>
                <c:formatCode>General</c:formatCode>
                <c:ptCount val="10"/>
                <c:pt idx="0">
                  <c:v>1.0385</c:v>
                </c:pt>
                <c:pt idx="1">
                  <c:v>1.1471</c:v>
                </c:pt>
                <c:pt idx="2">
                  <c:v>1.2190999999999999</c:v>
                </c:pt>
                <c:pt idx="3">
                  <c:v>1.1964999999999999</c:v>
                </c:pt>
                <c:pt idx="4">
                  <c:v>1.1332</c:v>
                </c:pt>
                <c:pt idx="5">
                  <c:v>1.0701000000000001</c:v>
                </c:pt>
                <c:pt idx="6">
                  <c:v>1.0285</c:v>
                </c:pt>
                <c:pt idx="7">
                  <c:v>1.0078999999999998</c:v>
                </c:pt>
                <c:pt idx="8">
                  <c:v>1.0005999999999997</c:v>
                </c:pt>
                <c:pt idx="9">
                  <c:v>1.0005999999999997</c:v>
                </c:pt>
              </c:numCache>
            </c:numRef>
          </c:val>
        </c:ser>
        <c:ser>
          <c:idx val="9"/>
          <c:order val="8"/>
          <c:tx>
            <c:v>0.2245</c:v>
          </c:tx>
          <c:cat>
            <c:numRef>
              <c:f>'[Copy of XFEL Inj Scans CR vers.xlsx]mismatch 250pC'!$B$3:$B$12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vers.xlsx]mismatch 250pC'!$K$3:$K$12</c:f>
              <c:numCache>
                <c:formatCode>General</c:formatCode>
                <c:ptCount val="10"/>
                <c:pt idx="0">
                  <c:v>1.071</c:v>
                </c:pt>
                <c:pt idx="1">
                  <c:v>1.0553999999999997</c:v>
                </c:pt>
                <c:pt idx="2">
                  <c:v>1.0614999999999999</c:v>
                </c:pt>
                <c:pt idx="3">
                  <c:v>1.0706</c:v>
                </c:pt>
                <c:pt idx="4">
                  <c:v>1.05</c:v>
                </c:pt>
                <c:pt idx="5">
                  <c:v>1.0244</c:v>
                </c:pt>
                <c:pt idx="6">
                  <c:v>1.0076999999999998</c:v>
                </c:pt>
                <c:pt idx="7">
                  <c:v>1.0007999999999997</c:v>
                </c:pt>
                <c:pt idx="8">
                  <c:v>1.0004</c:v>
                </c:pt>
                <c:pt idx="9">
                  <c:v>1.0028999999999997</c:v>
                </c:pt>
              </c:numCache>
            </c:numRef>
          </c:val>
        </c:ser>
        <c:ser>
          <c:idx val="10"/>
          <c:order val="9"/>
          <c:tx>
            <c:v>0.2250</c:v>
          </c:tx>
          <c:cat>
            <c:numRef>
              <c:f>'[Copy of XFEL Inj Scans CR vers.xlsx]mismatch 250pC'!$B$3:$B$12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vers.xlsx]mismatch 250pC'!$L$3:$L$12</c:f>
              <c:numCache>
                <c:formatCode>General</c:formatCode>
                <c:ptCount val="10"/>
                <c:pt idx="0">
                  <c:v>1.0976999999999997</c:v>
                </c:pt>
                <c:pt idx="1">
                  <c:v>1.1291</c:v>
                </c:pt>
                <c:pt idx="2">
                  <c:v>1.0127999999999997</c:v>
                </c:pt>
                <c:pt idx="3">
                  <c:v>1.0131999999999999</c:v>
                </c:pt>
                <c:pt idx="4">
                  <c:v>1.0101</c:v>
                </c:pt>
                <c:pt idx="5">
                  <c:v>1.0041</c:v>
                </c:pt>
                <c:pt idx="6">
                  <c:v>1.0004999999999997</c:v>
                </c:pt>
                <c:pt idx="7">
                  <c:v>1.0004999999999997</c:v>
                </c:pt>
                <c:pt idx="8">
                  <c:v>1.0027999999999997</c:v>
                </c:pt>
                <c:pt idx="9">
                  <c:v>1.0066999999999997</c:v>
                </c:pt>
              </c:numCache>
            </c:numRef>
          </c:val>
        </c:ser>
        <c:ser>
          <c:idx val="0"/>
          <c:order val="10"/>
          <c:tx>
            <c:v>0.2255</c:v>
          </c:tx>
          <c:val>
            <c:numRef>
              <c:f>'[Copy of XFEL Inj Scans CR vers.xlsx]mismatch 250pC'!$M$3:$M$12</c:f>
              <c:numCache>
                <c:formatCode>General</c:formatCode>
                <c:ptCount val="10"/>
                <c:pt idx="0">
                  <c:v>1.1194999999999997</c:v>
                </c:pt>
                <c:pt idx="1">
                  <c:v>1.2970999999999997</c:v>
                </c:pt>
                <c:pt idx="2">
                  <c:v>1.0385</c:v>
                </c:pt>
                <c:pt idx="3">
                  <c:v>1.0045999999999997</c:v>
                </c:pt>
                <c:pt idx="4">
                  <c:v>1.0011999999999999</c:v>
                </c:pt>
                <c:pt idx="5">
                  <c:v>1.0006999999999997</c:v>
                </c:pt>
                <c:pt idx="6">
                  <c:v>1.0016999999999998</c:v>
                </c:pt>
                <c:pt idx="7">
                  <c:v>1.0041</c:v>
                </c:pt>
                <c:pt idx="8">
                  <c:v>1.0073999999999999</c:v>
                </c:pt>
                <c:pt idx="9">
                  <c:v>1.0176999999999998</c:v>
                </c:pt>
              </c:numCache>
            </c:numRef>
          </c:val>
        </c:ser>
        <c:bandFmts/>
        <c:axId val="259475328"/>
        <c:axId val="259485696"/>
        <c:axId val="259469312"/>
      </c:surfaceChart>
      <c:catAx>
        <c:axId val="259475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sz="800" dirty="0"/>
                  <a:t>Laser</a:t>
                </a:r>
                <a:r>
                  <a:rPr lang="de-DE" sz="800" baseline="0" dirty="0"/>
                  <a:t> beam size rms, mm</a:t>
                </a:r>
                <a:endParaRPr lang="de-DE" sz="800" dirty="0"/>
              </a:p>
            </c:rich>
          </c:tx>
          <c:layout>
            <c:manualLayout>
              <c:xMode val="edge"/>
              <c:yMode val="edge"/>
              <c:x val="0.21694898647117061"/>
              <c:y val="0.9261740783549904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59485696"/>
        <c:crosses val="autoZero"/>
        <c:auto val="1"/>
        <c:lblAlgn val="ctr"/>
        <c:lblOffset val="100"/>
        <c:noMultiLvlLbl val="0"/>
      </c:catAx>
      <c:valAx>
        <c:axId val="259485696"/>
        <c:scaling>
          <c:orientation val="minMax"/>
          <c:max val="1.5"/>
          <c:min val="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de-DE" sz="800" dirty="0"/>
                  <a:t>Solenoid</a:t>
                </a:r>
                <a:r>
                  <a:rPr lang="de-DE" sz="800" baseline="0" dirty="0"/>
                  <a:t> </a:t>
                </a:r>
                <a:r>
                  <a:rPr lang="de-DE" sz="800" baseline="0" dirty="0" err="1"/>
                  <a:t>field</a:t>
                </a:r>
                <a:r>
                  <a:rPr lang="de-DE" sz="800" baseline="0" dirty="0"/>
                  <a:t> </a:t>
                </a:r>
                <a:r>
                  <a:rPr lang="de-DE" sz="800" baseline="0" dirty="0" err="1"/>
                  <a:t>strength</a:t>
                </a:r>
                <a:r>
                  <a:rPr lang="de-DE" sz="800" baseline="0" dirty="0"/>
                  <a:t> </a:t>
                </a:r>
                <a:r>
                  <a:rPr lang="de-DE" sz="800" baseline="0" dirty="0" err="1"/>
                  <a:t>MaxB</a:t>
                </a:r>
                <a:r>
                  <a:rPr lang="de-DE" sz="800" baseline="0" dirty="0"/>
                  <a:t>(1), T</a:t>
                </a:r>
                <a:endParaRPr lang="de-DE" sz="800" dirty="0"/>
              </a:p>
            </c:rich>
          </c:tx>
          <c:layout>
            <c:manualLayout>
              <c:xMode val="edge"/>
              <c:yMode val="edge"/>
              <c:x val="0.8334536172179251"/>
              <c:y val="0.2125230580674462"/>
            </c:manualLayout>
          </c:layout>
          <c:overlay val="0"/>
        </c:title>
        <c:numFmt formatCode="General" sourceLinked="1"/>
        <c:majorTickMark val="none"/>
        <c:minorTickMark val="none"/>
        <c:tickLblPos val="none"/>
        <c:crossAx val="259475328"/>
        <c:crosses val="autoZero"/>
        <c:crossBetween val="midCat"/>
      </c:valAx>
      <c:serAx>
        <c:axId val="2594693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59485696"/>
        <c:crosses val="autoZero"/>
      </c:serAx>
    </c:plotArea>
    <c:legend>
      <c:legendPos val="t"/>
      <c:layout>
        <c:manualLayout>
          <c:xMode val="edge"/>
          <c:yMode val="edge"/>
          <c:x val="3.2677731321631064E-2"/>
          <c:y val="7.8824372960546979E-2"/>
          <c:w val="0.77798184460985842"/>
          <c:h val="6.3094880599548264E-2"/>
        </c:manualLayout>
      </c:layout>
      <c:overlay val="0"/>
      <c:txPr>
        <a:bodyPr/>
        <a:lstStyle/>
        <a:p>
          <a:pPr rtl="0">
            <a:defRPr sz="700" baseline="0"/>
          </a:pPr>
          <a:endParaRPr lang="de-DE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000" b="1" i="0" baseline="0" dirty="0" err="1" smtClean="0">
                <a:effectLst/>
              </a:rPr>
              <a:t>Matching</a:t>
            </a:r>
            <a:r>
              <a:rPr lang="de-DE" sz="1000" b="1" i="0" baseline="0" dirty="0" smtClean="0">
                <a:effectLst/>
              </a:rPr>
              <a:t> </a:t>
            </a:r>
            <a:r>
              <a:rPr lang="de-DE" sz="1000" b="1" i="0" baseline="0" dirty="0" err="1">
                <a:effectLst/>
              </a:rPr>
              <a:t>Ability</a:t>
            </a:r>
            <a:endParaRPr lang="de-DE" sz="1000" dirty="0">
              <a:effectLst/>
            </a:endParaRPr>
          </a:p>
        </c:rich>
      </c:tx>
      <c:layout>
        <c:manualLayout>
          <c:xMode val="edge"/>
          <c:yMode val="edge"/>
          <c:x val="0.33130499010840408"/>
          <c:y val="4.2126224710954483E-3"/>
        </c:manualLayout>
      </c:layout>
      <c:overlay val="0"/>
    </c:title>
    <c:autoTitleDeleted val="0"/>
    <c:view3D>
      <c:rotX val="9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82813445173744"/>
          <c:y val="9.8730075079092705E-2"/>
          <c:w val="0.70624146732039295"/>
          <c:h val="0.79238709734305002"/>
        </c:manualLayout>
      </c:layout>
      <c:surfaceChart>
        <c:wireframe val="0"/>
        <c:ser>
          <c:idx val="0"/>
          <c:order val="0"/>
          <c:tx>
            <c:v>0.2200</c:v>
          </c:tx>
          <c:cat>
            <c:numRef>
              <c:f>'[Copy of XFEL Inj Scans CR vers.xlsx]betas 250pC'!$AZ$3:$AZ$12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vers.xlsx]betas 250pC'!$BA$3:$BA$12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v>0.2205</c:v>
          </c:tx>
          <c:cat>
            <c:numRef>
              <c:f>'[Copy of XFEL Inj Scans CR vers.xlsx]betas 250pC'!$AZ$3:$AZ$12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vers.xlsx]betas 250pC'!$BB$3:$BB$12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2"/>
          <c:order val="2"/>
          <c:tx>
            <c:v>0.2210</c:v>
          </c:tx>
          <c:cat>
            <c:numRef>
              <c:f>'[Copy of XFEL Inj Scans CR vers.xlsx]betas 250pC'!$AZ$3:$AZ$12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vers.xlsx]betas 250pC'!$BC$3:$BC$12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3"/>
          <c:order val="3"/>
          <c:tx>
            <c:v>0.2215</c:v>
          </c:tx>
          <c:cat>
            <c:numRef>
              <c:f>'[Copy of XFEL Inj Scans CR vers.xlsx]betas 250pC'!$AZ$3:$AZ$12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vers.xlsx]betas 250pC'!$BD$3:$BD$12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4"/>
          <c:order val="4"/>
          <c:tx>
            <c:v>0.2220</c:v>
          </c:tx>
          <c:cat>
            <c:numRef>
              <c:f>'[Copy of XFEL Inj Scans CR vers.xlsx]betas 250pC'!$AZ$3:$AZ$12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vers.xlsx]betas 250pC'!$BE$3:$BE$12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5"/>
          <c:order val="5"/>
          <c:tx>
            <c:v>0.2225</c:v>
          </c:tx>
          <c:cat>
            <c:numRef>
              <c:f>'[Copy of XFEL Inj Scans CR vers.xlsx]betas 250pC'!$AZ$3:$AZ$12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vers.xlsx]betas 250pC'!$BF$3:$BF$12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6"/>
          <c:order val="6"/>
          <c:tx>
            <c:v>0.2230</c:v>
          </c:tx>
          <c:cat>
            <c:numRef>
              <c:f>'[Copy of XFEL Inj Scans CR vers.xlsx]betas 250pC'!$AZ$3:$AZ$12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vers.xlsx]betas 250pC'!$BG$3:$BG$12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7"/>
          <c:order val="7"/>
          <c:tx>
            <c:v>0.2235</c:v>
          </c:tx>
          <c:cat>
            <c:numRef>
              <c:f>'[Copy of XFEL Inj Scans CR vers.xlsx]betas 250pC'!$AZ$3:$AZ$12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vers.xlsx]betas 250pC'!$BH$3:$BH$12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8"/>
          <c:order val="8"/>
          <c:tx>
            <c:v>0.2240</c:v>
          </c:tx>
          <c:cat>
            <c:numRef>
              <c:f>'[Copy of XFEL Inj Scans CR vers.xlsx]betas 250pC'!$AZ$3:$AZ$12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vers.xlsx]betas 250pC'!$BI$3:$BI$12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9"/>
          <c:order val="9"/>
          <c:tx>
            <c:v>0.2245</c:v>
          </c:tx>
          <c:cat>
            <c:numRef>
              <c:f>'[Copy of XFEL Inj Scans CR vers.xlsx]betas 250pC'!$AZ$3:$AZ$12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vers.xlsx]betas 250pC'!$BJ$3:$BJ$12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10"/>
          <c:order val="10"/>
          <c:tx>
            <c:v>0.2250</c:v>
          </c:tx>
          <c:val>
            <c:numRef>
              <c:f>'[Copy of XFEL Inj Scans CR vers.xlsx]betas 250pC'!$BK$3:$BK$12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11"/>
          <c:order val="11"/>
          <c:tx>
            <c:v>0.2255</c:v>
          </c:tx>
          <c:val>
            <c:numRef>
              <c:f>'[Copy of XFEL Inj Scans CR vers.xlsx]betas 250pC'!$BL$3:$BL$12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bandFmts/>
        <c:axId val="261700224"/>
        <c:axId val="261718784"/>
        <c:axId val="261687488"/>
      </c:surfaceChart>
      <c:catAx>
        <c:axId val="261700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sz="800" b="1" i="0" baseline="0" dirty="0">
                    <a:effectLst/>
                  </a:rPr>
                  <a:t>Laser Beam Size rms, mm</a:t>
                </a:r>
                <a:endParaRPr lang="de-DE" sz="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30573739273696254"/>
              <c:y val="0.9291253247714255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61718784"/>
        <c:crosses val="autoZero"/>
        <c:auto val="1"/>
        <c:lblAlgn val="ctr"/>
        <c:lblOffset val="100"/>
        <c:noMultiLvlLbl val="0"/>
      </c:catAx>
      <c:valAx>
        <c:axId val="261718784"/>
        <c:scaling>
          <c:orientation val="minMax"/>
          <c:max val="1.1000000000000001"/>
          <c:min val="-0.1"/>
        </c:scaling>
        <c:delete val="0"/>
        <c:axPos val="l"/>
        <c:majorGridlines/>
        <c:numFmt formatCode="General" sourceLinked="1"/>
        <c:majorTickMark val="none"/>
        <c:minorTickMark val="none"/>
        <c:tickLblPos val="none"/>
        <c:crossAx val="261700224"/>
        <c:crosses val="autoZero"/>
        <c:crossBetween val="midCat"/>
      </c:valAx>
      <c:serAx>
        <c:axId val="2616874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61718784"/>
        <c:crosses val="autoZero"/>
      </c:serAx>
    </c:plotArea>
    <c:legend>
      <c:legendPos val="t"/>
      <c:legendEntry>
        <c:idx val="2"/>
        <c:txPr>
          <a:bodyPr/>
          <a:lstStyle/>
          <a:p>
            <a:pPr rtl="0">
              <a:defRPr sz="700" baseline="0"/>
            </a:pPr>
            <a:endParaRPr lang="de-DE"/>
          </a:p>
        </c:txPr>
      </c:legendEntry>
      <c:layout>
        <c:manualLayout>
          <c:xMode val="edge"/>
          <c:yMode val="edge"/>
          <c:x val="0.2783217394984252"/>
          <c:y val="5.2565877757984117E-2"/>
          <c:w val="0.45916351556890633"/>
          <c:h val="6.2275392648495617E-2"/>
        </c:manualLayout>
      </c:layout>
      <c:overlay val="0"/>
      <c:txPr>
        <a:bodyPr/>
        <a:lstStyle/>
        <a:p>
          <a:pPr rtl="0">
            <a:defRPr sz="700" baseline="0"/>
          </a:pPr>
          <a:endParaRPr lang="de-DE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000" b="1" i="0" baseline="0" dirty="0" smtClean="0">
                <a:effectLst/>
              </a:rPr>
              <a:t>250pC. </a:t>
            </a:r>
            <a:r>
              <a:rPr lang="de-DE" sz="1000" b="1" i="0" baseline="0" dirty="0" err="1" smtClean="0">
                <a:effectLst/>
              </a:rPr>
              <a:t>Matching</a:t>
            </a:r>
            <a:r>
              <a:rPr lang="de-DE" sz="1000" b="1" i="0" baseline="0" dirty="0" smtClean="0">
                <a:effectLst/>
              </a:rPr>
              <a:t> </a:t>
            </a:r>
            <a:r>
              <a:rPr lang="de-DE" sz="1000" b="1" i="0" baseline="0" dirty="0" err="1">
                <a:effectLst/>
              </a:rPr>
              <a:t>Ability</a:t>
            </a:r>
            <a:endParaRPr lang="de-DE" sz="1000" dirty="0">
              <a:effectLst/>
            </a:endParaRPr>
          </a:p>
        </c:rich>
      </c:tx>
      <c:layout>
        <c:manualLayout>
          <c:xMode val="edge"/>
          <c:yMode val="edge"/>
          <c:x val="0.33130499010840408"/>
          <c:y val="4.2126224710954483E-3"/>
        </c:manualLayout>
      </c:layout>
      <c:overlay val="0"/>
    </c:title>
    <c:autoTitleDeleted val="0"/>
    <c:view3D>
      <c:rotX val="9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726655694586952E-2"/>
          <c:y val="0.11176144957099379"/>
          <c:w val="0.70624161914826011"/>
          <c:h val="0.78912924363160264"/>
        </c:manualLayout>
      </c:layout>
      <c:surfaceChart>
        <c:wireframe val="0"/>
        <c:ser>
          <c:idx val="0"/>
          <c:order val="0"/>
          <c:tx>
            <c:v>0.2200</c:v>
          </c:tx>
          <c:cat>
            <c:numRef>
              <c:f>'[Copy of XFEL Inj Scans CR vers.xlsx]betas 250pC'!$AZ$3:$AZ$12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vers.xlsx]betas 250pC'!$BA$3:$BA$12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v>0.2205</c:v>
          </c:tx>
          <c:cat>
            <c:numRef>
              <c:f>'[Copy of XFEL Inj Scans CR vers.xlsx]betas 250pC'!$AZ$3:$AZ$12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vers.xlsx]betas 250pC'!$BB$3:$BB$12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2"/>
          <c:order val="2"/>
          <c:tx>
            <c:v>0.2210</c:v>
          </c:tx>
          <c:cat>
            <c:numRef>
              <c:f>'[Copy of XFEL Inj Scans CR vers.xlsx]betas 250pC'!$AZ$3:$AZ$12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vers.xlsx]betas 250pC'!$BC$3:$BC$12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3"/>
          <c:order val="3"/>
          <c:tx>
            <c:v>0.2215</c:v>
          </c:tx>
          <c:cat>
            <c:numRef>
              <c:f>'[Copy of XFEL Inj Scans CR vers.xlsx]betas 250pC'!$AZ$3:$AZ$12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vers.xlsx]betas 250pC'!$BD$3:$BD$12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4"/>
          <c:order val="4"/>
          <c:tx>
            <c:v>0.2220</c:v>
          </c:tx>
          <c:cat>
            <c:numRef>
              <c:f>'[Copy of XFEL Inj Scans CR vers.xlsx]betas 250pC'!$AZ$3:$AZ$12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vers.xlsx]betas 250pC'!$BE$3:$BE$12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5"/>
          <c:order val="5"/>
          <c:tx>
            <c:v>0.2225</c:v>
          </c:tx>
          <c:cat>
            <c:numRef>
              <c:f>'[Copy of XFEL Inj Scans CR vers.xlsx]betas 250pC'!$AZ$3:$AZ$12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vers.xlsx]betas 250pC'!$BF$3:$BF$12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6"/>
          <c:order val="6"/>
          <c:tx>
            <c:v>0.2230</c:v>
          </c:tx>
          <c:cat>
            <c:numRef>
              <c:f>'[Copy of XFEL Inj Scans CR vers.xlsx]betas 250pC'!$AZ$3:$AZ$12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vers.xlsx]betas 250pC'!$BG$3:$BG$12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7"/>
          <c:order val="7"/>
          <c:tx>
            <c:v>0.2235</c:v>
          </c:tx>
          <c:cat>
            <c:numRef>
              <c:f>'[Copy of XFEL Inj Scans CR vers.xlsx]betas 250pC'!$AZ$3:$AZ$12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vers.xlsx]betas 250pC'!$BH$3:$BH$12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8"/>
          <c:order val="8"/>
          <c:tx>
            <c:v>0.2240</c:v>
          </c:tx>
          <c:cat>
            <c:numRef>
              <c:f>'[Copy of XFEL Inj Scans CR vers.xlsx]betas 250pC'!$AZ$3:$AZ$12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vers.xlsx]betas 250pC'!$BI$3:$BI$12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9"/>
          <c:order val="9"/>
          <c:tx>
            <c:v>0.2245</c:v>
          </c:tx>
          <c:cat>
            <c:numRef>
              <c:f>'[Copy of XFEL Inj Scans CR vers.xlsx]betas 250pC'!$AZ$3:$AZ$12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vers.xlsx]betas 250pC'!$BJ$3:$BJ$12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10"/>
          <c:order val="10"/>
          <c:tx>
            <c:v>0.2250</c:v>
          </c:tx>
          <c:val>
            <c:numRef>
              <c:f>'[Copy of XFEL Inj Scans CR vers.xlsx]betas 250pC'!$BK$3:$BK$12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11"/>
          <c:order val="11"/>
          <c:tx>
            <c:v>0.2255</c:v>
          </c:tx>
          <c:val>
            <c:numRef>
              <c:f>'[Copy of XFEL Inj Scans CR vers.xlsx]betas 250pC'!$BL$3:$BL$12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bandFmts/>
        <c:axId val="261785856"/>
        <c:axId val="261796224"/>
        <c:axId val="261792640"/>
      </c:surfaceChart>
      <c:catAx>
        <c:axId val="261785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sz="800" b="1" i="0" baseline="0" dirty="0">
                    <a:effectLst/>
                  </a:rPr>
                  <a:t>Laser Beam Size rms, mm</a:t>
                </a:r>
                <a:endParaRPr lang="de-DE" sz="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30573739273696254"/>
              <c:y val="0.9291253247714255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61796224"/>
        <c:crosses val="autoZero"/>
        <c:auto val="1"/>
        <c:lblAlgn val="ctr"/>
        <c:lblOffset val="100"/>
        <c:noMultiLvlLbl val="0"/>
      </c:catAx>
      <c:valAx>
        <c:axId val="261796224"/>
        <c:scaling>
          <c:orientation val="minMax"/>
          <c:max val="1.1000000000000001"/>
          <c:min val="-0.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de-DE" sz="800" b="1" i="0" baseline="0" dirty="0">
                    <a:effectLst/>
                  </a:rPr>
                  <a:t>Solenoid  Field  </a:t>
                </a:r>
                <a:r>
                  <a:rPr lang="de-DE" sz="800" b="1" i="0" baseline="0" dirty="0" err="1">
                    <a:effectLst/>
                  </a:rPr>
                  <a:t>Strength</a:t>
                </a:r>
                <a:r>
                  <a:rPr lang="de-DE" sz="800" b="1" i="0" baseline="0" dirty="0">
                    <a:effectLst/>
                  </a:rPr>
                  <a:t> </a:t>
                </a:r>
                <a:r>
                  <a:rPr lang="de-DE" sz="800" b="1" i="0" baseline="0" dirty="0" err="1">
                    <a:effectLst/>
                  </a:rPr>
                  <a:t>MaxB</a:t>
                </a:r>
                <a:r>
                  <a:rPr lang="de-DE" sz="800" b="1" i="0" baseline="0" dirty="0">
                    <a:effectLst/>
                  </a:rPr>
                  <a:t>(1), T</a:t>
                </a:r>
                <a:endParaRPr lang="de-DE" sz="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90765591399379042"/>
              <c:y val="0.21181602960162535"/>
            </c:manualLayout>
          </c:layout>
          <c:overlay val="0"/>
        </c:title>
        <c:numFmt formatCode="General" sourceLinked="1"/>
        <c:majorTickMark val="none"/>
        <c:minorTickMark val="none"/>
        <c:tickLblPos val="none"/>
        <c:crossAx val="261785856"/>
        <c:crosses val="autoZero"/>
        <c:crossBetween val="midCat"/>
      </c:valAx>
      <c:serAx>
        <c:axId val="2617926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61796224"/>
        <c:crosses val="autoZero"/>
      </c:serAx>
    </c:plotArea>
    <c:legend>
      <c:legendPos val="t"/>
      <c:layout>
        <c:manualLayout>
          <c:xMode val="edge"/>
          <c:yMode val="edge"/>
          <c:x val="0.2783217394984252"/>
          <c:y val="5.2565877757984117E-2"/>
          <c:w val="0.45916351556890633"/>
          <c:h val="6.2275392648495617E-2"/>
        </c:manualLayout>
      </c:layout>
      <c:overlay val="0"/>
      <c:txPr>
        <a:bodyPr/>
        <a:lstStyle/>
        <a:p>
          <a:pPr rtl="0">
            <a:defRPr sz="700" baseline="0"/>
          </a:pPr>
          <a:endParaRPr lang="de-DE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000" baseline="0" dirty="0" smtClean="0"/>
              <a:t> 100pC. </a:t>
            </a:r>
            <a:r>
              <a:rPr lang="de-DE" sz="1000" baseline="0" dirty="0" err="1" smtClean="0"/>
              <a:t>Matching</a:t>
            </a:r>
            <a:r>
              <a:rPr lang="de-DE" sz="1000" baseline="0" dirty="0" smtClean="0"/>
              <a:t> </a:t>
            </a:r>
            <a:r>
              <a:rPr lang="de-DE" sz="1000" baseline="0" dirty="0" err="1"/>
              <a:t>Ability</a:t>
            </a:r>
            <a:endParaRPr lang="de-DE" sz="1000" dirty="0"/>
          </a:p>
        </c:rich>
      </c:tx>
      <c:layout>
        <c:manualLayout>
          <c:xMode val="edge"/>
          <c:yMode val="edge"/>
          <c:x val="5.9213479971241725E-2"/>
          <c:y val="2.3705530751058274E-2"/>
        </c:manualLayout>
      </c:layout>
      <c:overlay val="0"/>
    </c:title>
    <c:autoTitleDeleted val="0"/>
    <c:view3D>
      <c:rotX val="9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262275142436477E-2"/>
          <c:y val="0.10269122781670641"/>
          <c:w val="0.72901873251283345"/>
          <c:h val="0.80025069965771001"/>
        </c:manualLayout>
      </c:layout>
      <c:surfaceChart>
        <c:wireframe val="0"/>
        <c:ser>
          <c:idx val="0"/>
          <c:order val="0"/>
          <c:tx>
            <c:v>0.2200</c:v>
          </c:tx>
          <c:cat>
            <c:numRef>
              <c:f>'\\win.desy.de\home\koty\My Documents\[Copy of XFEL Inj Scans CR vers.xlsx]mismatch 100pC'!$M$3:$M$11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vers.xlsx]mismatch 100pC'!$N$3:$N$11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1"/>
          <c:order val="1"/>
          <c:tx>
            <c:v>0.2205</c:v>
          </c:tx>
          <c:cat>
            <c:numRef>
              <c:f>'\\win.desy.de\home\koty\My Documents\[Copy of XFEL Inj Scans CR vers.xlsx]mismatch 100pC'!$M$3:$M$11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vers.xlsx]mismatch 100pC'!$O$3:$O$11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2"/>
          <c:order val="2"/>
          <c:tx>
            <c:v>0.2210</c:v>
          </c:tx>
          <c:cat>
            <c:numRef>
              <c:f>'\\win.desy.de\home\koty\My Documents\[Copy of XFEL Inj Scans CR vers.xlsx]mismatch 100pC'!$M$3:$M$11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vers.xlsx]mismatch 100pC'!$P$3:$P$11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3"/>
          <c:order val="3"/>
          <c:tx>
            <c:v>0.2215</c:v>
          </c:tx>
          <c:cat>
            <c:numRef>
              <c:f>'\\win.desy.de\home\koty\My Documents\[Copy of XFEL Inj Scans CR vers.xlsx]mismatch 100pC'!$M$3:$M$11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vers.xlsx]mismatch 100pC'!$Q$3:$Q$11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4"/>
          <c:order val="4"/>
          <c:tx>
            <c:v>0.2220</c:v>
          </c:tx>
          <c:cat>
            <c:numRef>
              <c:f>'\\win.desy.de\home\koty\My Documents\[Copy of XFEL Inj Scans CR vers.xlsx]mismatch 100pC'!$M$3:$M$11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vers.xlsx]mismatch 100pC'!$R$3:$R$11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5"/>
          <c:order val="5"/>
          <c:tx>
            <c:v>0.2225</c:v>
          </c:tx>
          <c:cat>
            <c:numRef>
              <c:f>'\\win.desy.de\home\koty\My Documents\[Copy of XFEL Inj Scans CR vers.xlsx]mismatch 100pC'!$M$3:$M$11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vers.xlsx]mismatch 100pC'!$S$3:$S$11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</c:ser>
        <c:ser>
          <c:idx val="6"/>
          <c:order val="6"/>
          <c:tx>
            <c:v>0.2230</c:v>
          </c:tx>
          <c:cat>
            <c:numRef>
              <c:f>'\\win.desy.de\home\koty\My Documents\[Copy of XFEL Inj Scans CR vers.xlsx]mismatch 100pC'!$M$3:$M$11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vers.xlsx]mismatch 100pC'!$T$3:$T$11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</c:ser>
        <c:ser>
          <c:idx val="7"/>
          <c:order val="7"/>
          <c:tx>
            <c:v>0.2235</c:v>
          </c:tx>
          <c:cat>
            <c:numRef>
              <c:f>'\\win.desy.de\home\koty\My Documents\[Copy of XFEL Inj Scans CR vers.xlsx]mismatch 100pC'!$M$3:$M$11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vers.xlsx]mismatch 100pC'!$U$3:$U$11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</c:ser>
        <c:ser>
          <c:idx val="8"/>
          <c:order val="8"/>
          <c:tx>
            <c:v>0.2240</c:v>
          </c:tx>
          <c:cat>
            <c:numRef>
              <c:f>'\\win.desy.de\home\koty\My Documents\[Copy of XFEL Inj Scans CR vers.xlsx]mismatch 100pC'!$M$3:$M$11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vers.xlsx]mismatch 100pC'!$V$3:$V$11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</c:ser>
        <c:ser>
          <c:idx val="9"/>
          <c:order val="9"/>
          <c:tx>
            <c:v>0.2245</c:v>
          </c:tx>
          <c:cat>
            <c:numRef>
              <c:f>'\\win.desy.de\home\koty\My Documents\[Copy of XFEL Inj Scans CR vers.xlsx]mismatch 100pC'!$M$3:$M$11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vers.xlsx]mismatch 100pC'!$W$3:$W$11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bandFmts/>
        <c:axId val="258823680"/>
        <c:axId val="258825600"/>
        <c:axId val="258820288"/>
      </c:surfaceChart>
      <c:catAx>
        <c:axId val="258823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sz="800" b="1" i="0" baseline="0" dirty="0">
                    <a:effectLst/>
                  </a:rPr>
                  <a:t>Laser Beam Size rms, mm</a:t>
                </a:r>
                <a:endParaRPr lang="de-DE" sz="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23985760997503308"/>
              <c:y val="0.9463961676215871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58825600"/>
        <c:crosses val="autoZero"/>
        <c:auto val="1"/>
        <c:lblAlgn val="ctr"/>
        <c:lblOffset val="100"/>
        <c:noMultiLvlLbl val="0"/>
      </c:catAx>
      <c:valAx>
        <c:axId val="258825600"/>
        <c:scaling>
          <c:orientation val="minMax"/>
          <c:max val="1.1000000000000001"/>
          <c:min val="-0.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de-DE" sz="800" b="1" i="0" baseline="0" dirty="0">
                    <a:effectLst/>
                  </a:rPr>
                  <a:t>Solenoid  Field  </a:t>
                </a:r>
                <a:r>
                  <a:rPr lang="de-DE" sz="800" b="1" i="0" baseline="0" dirty="0" err="1">
                    <a:effectLst/>
                  </a:rPr>
                  <a:t>Strength</a:t>
                </a:r>
                <a:r>
                  <a:rPr lang="de-DE" sz="800" b="1" i="0" baseline="0" dirty="0">
                    <a:effectLst/>
                  </a:rPr>
                  <a:t> </a:t>
                </a:r>
                <a:r>
                  <a:rPr lang="de-DE" sz="800" b="1" i="0" baseline="0" dirty="0" err="1">
                    <a:effectLst/>
                  </a:rPr>
                  <a:t>MaxB</a:t>
                </a:r>
                <a:r>
                  <a:rPr lang="de-DE" sz="800" b="1" i="0" baseline="0" dirty="0">
                    <a:effectLst/>
                  </a:rPr>
                  <a:t>(1), T</a:t>
                </a:r>
                <a:endParaRPr lang="de-DE" sz="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90146402325801489"/>
              <c:y val="0.251884575956207"/>
            </c:manualLayout>
          </c:layout>
          <c:overlay val="0"/>
        </c:title>
        <c:numFmt formatCode="General" sourceLinked="1"/>
        <c:majorTickMark val="none"/>
        <c:minorTickMark val="none"/>
        <c:tickLblPos val="none"/>
        <c:crossAx val="258823680"/>
        <c:crosses val="autoZero"/>
        <c:crossBetween val="midCat"/>
      </c:valAx>
      <c:serAx>
        <c:axId val="2588202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58825600"/>
        <c:crosses val="autoZero"/>
      </c:serAx>
    </c:plotArea>
    <c:plotVisOnly val="1"/>
    <c:dispBlanksAs val="zero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900" dirty="0" smtClean="0"/>
              <a:t>Optics </a:t>
            </a:r>
            <a:r>
              <a:rPr lang="de-DE" sz="900" dirty="0" err="1" smtClean="0"/>
              <a:t>mismatch</a:t>
            </a:r>
            <a:r>
              <a:rPr lang="de-DE" sz="900" dirty="0" smtClean="0"/>
              <a:t> by </a:t>
            </a:r>
            <a:r>
              <a:rPr lang="de-DE" sz="900" dirty="0" err="1" smtClean="0"/>
              <a:t>change</a:t>
            </a:r>
            <a:r>
              <a:rPr lang="de-DE" sz="900" dirty="0" smtClean="0"/>
              <a:t> of the bunch charge from 150 to 250pC</a:t>
            </a:r>
            <a:endParaRPr lang="de-DE" sz="900" dirty="0"/>
          </a:p>
        </c:rich>
      </c:tx>
      <c:layout>
        <c:manualLayout>
          <c:xMode val="edge"/>
          <c:yMode val="edge"/>
          <c:x val="0.1342442380139581"/>
          <c:y val="0"/>
        </c:manualLayout>
      </c:layout>
      <c:overlay val="0"/>
    </c:title>
    <c:autoTitleDeleted val="0"/>
    <c:view3D>
      <c:rotX val="9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25122461140682E-2"/>
          <c:y val="0.1936551237661957"/>
          <c:w val="0.72381299420837308"/>
          <c:h val="0.65284594379386229"/>
        </c:manualLayout>
      </c:layout>
      <c:surfaceChart>
        <c:wireframe val="0"/>
        <c:ser>
          <c:idx val="0"/>
          <c:order val="0"/>
          <c:tx>
            <c:strRef>
              <c:f>'Mismatch 100-250pC'!$B$2</c:f>
              <c:strCache>
                <c:ptCount val="1"/>
                <c:pt idx="0">
                  <c:v>0,222</c:v>
                </c:pt>
              </c:strCache>
            </c:strRef>
          </c:tx>
          <c:cat>
            <c:numRef>
              <c:f>'Mismatch 100-250pC'!$A$3:$A$9</c:f>
              <c:numCache>
                <c:formatCode>General</c:formatCode>
                <c:ptCount val="7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</c:numCache>
            </c:numRef>
          </c:cat>
          <c:val>
            <c:numRef>
              <c:f>'Mismatch 100-250pC'!$B$3:$B$9</c:f>
              <c:numCache>
                <c:formatCode>General</c:formatCode>
                <c:ptCount val="7"/>
                <c:pt idx="0">
                  <c:v>1.9840000000000002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1.135</c:v>
                </c:pt>
              </c:numCache>
            </c:numRef>
          </c:val>
        </c:ser>
        <c:ser>
          <c:idx val="1"/>
          <c:order val="1"/>
          <c:tx>
            <c:strRef>
              <c:f>'Mismatch 100-250pC'!$C$2</c:f>
              <c:strCache>
                <c:ptCount val="1"/>
                <c:pt idx="0">
                  <c:v>0,2225</c:v>
                </c:pt>
              </c:strCache>
            </c:strRef>
          </c:tx>
          <c:cat>
            <c:numRef>
              <c:f>'Mismatch 100-250pC'!$A$3:$A$9</c:f>
              <c:numCache>
                <c:formatCode>General</c:formatCode>
                <c:ptCount val="7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</c:numCache>
            </c:numRef>
          </c:cat>
          <c:val>
            <c:numRef>
              <c:f>'Mismatch 100-250pC'!$C$3:$C$9</c:f>
              <c:numCache>
                <c:formatCode>General</c:formatCode>
                <c:ptCount val="7"/>
                <c:pt idx="0">
                  <c:v>1.9019999999999997</c:v>
                </c:pt>
                <c:pt idx="1">
                  <c:v>2.3929999999999993</c:v>
                </c:pt>
                <c:pt idx="2">
                  <c:v>2.8289999999999997</c:v>
                </c:pt>
                <c:pt idx="3">
                  <c:v>2.4470000000000001</c:v>
                </c:pt>
                <c:pt idx="4">
                  <c:v>1.776</c:v>
                </c:pt>
                <c:pt idx="5">
                  <c:v>1.1830000000000001</c:v>
                </c:pt>
                <c:pt idx="6">
                  <c:v>1.0209999999999997</c:v>
                </c:pt>
              </c:numCache>
            </c:numRef>
          </c:val>
        </c:ser>
        <c:ser>
          <c:idx val="2"/>
          <c:order val="2"/>
          <c:tx>
            <c:strRef>
              <c:f>'Mismatch 100-250pC'!$D$2</c:f>
              <c:strCache>
                <c:ptCount val="1"/>
                <c:pt idx="0">
                  <c:v>0,223</c:v>
                </c:pt>
              </c:strCache>
            </c:strRef>
          </c:tx>
          <c:cat>
            <c:numRef>
              <c:f>'Mismatch 100-250pC'!$A$3:$A$9</c:f>
              <c:numCache>
                <c:formatCode>General</c:formatCode>
                <c:ptCount val="7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</c:numCache>
            </c:numRef>
          </c:cat>
          <c:val>
            <c:numRef>
              <c:f>'Mismatch 100-250pC'!$D$3:$D$9</c:f>
              <c:numCache>
                <c:formatCode>General</c:formatCode>
                <c:ptCount val="7"/>
                <c:pt idx="0">
                  <c:v>1.621</c:v>
                </c:pt>
                <c:pt idx="1">
                  <c:v>1.617</c:v>
                </c:pt>
                <c:pt idx="2">
                  <c:v>1.57</c:v>
                </c:pt>
                <c:pt idx="3">
                  <c:v>1.385</c:v>
                </c:pt>
                <c:pt idx="4">
                  <c:v>1.1060000000000001</c:v>
                </c:pt>
                <c:pt idx="5">
                  <c:v>1.012</c:v>
                </c:pt>
                <c:pt idx="6">
                  <c:v>1.3939999999999997</c:v>
                </c:pt>
              </c:numCache>
            </c:numRef>
          </c:val>
        </c:ser>
        <c:ser>
          <c:idx val="3"/>
          <c:order val="3"/>
          <c:tx>
            <c:strRef>
              <c:f>'Mismatch 100-250pC'!$E$2</c:f>
              <c:strCache>
                <c:ptCount val="1"/>
                <c:pt idx="0">
                  <c:v>0,2235</c:v>
                </c:pt>
              </c:strCache>
            </c:strRef>
          </c:tx>
          <c:cat>
            <c:numRef>
              <c:f>'Mismatch 100-250pC'!$A$3:$A$9</c:f>
              <c:numCache>
                <c:formatCode>General</c:formatCode>
                <c:ptCount val="7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</c:numCache>
            </c:numRef>
          </c:cat>
          <c:val>
            <c:numRef>
              <c:f>'Mismatch 100-250pC'!$E$3:$E$9</c:f>
              <c:numCache>
                <c:formatCode>General</c:formatCode>
                <c:ptCount val="7"/>
                <c:pt idx="0">
                  <c:v>1.2809999999999997</c:v>
                </c:pt>
                <c:pt idx="1">
                  <c:v>1.7569999999999997</c:v>
                </c:pt>
                <c:pt idx="2">
                  <c:v>1.1950000000000001</c:v>
                </c:pt>
                <c:pt idx="3">
                  <c:v>1.0549999999999997</c:v>
                </c:pt>
                <c:pt idx="4">
                  <c:v>1.0780000000000001</c:v>
                </c:pt>
                <c:pt idx="5">
                  <c:v>1.369</c:v>
                </c:pt>
                <c:pt idx="6">
                  <c:v>2.093</c:v>
                </c:pt>
              </c:numCache>
            </c:numRef>
          </c:val>
        </c:ser>
        <c:ser>
          <c:idx val="4"/>
          <c:order val="4"/>
          <c:tx>
            <c:strRef>
              <c:f>'Mismatch 100-250pC'!$F$2</c:f>
              <c:strCache>
                <c:ptCount val="1"/>
                <c:pt idx="0">
                  <c:v>0,224</c:v>
                </c:pt>
              </c:strCache>
            </c:strRef>
          </c:tx>
          <c:cat>
            <c:numRef>
              <c:f>'Mismatch 100-250pC'!$A$3:$A$9</c:f>
              <c:numCache>
                <c:formatCode>General</c:formatCode>
                <c:ptCount val="7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</c:numCache>
            </c:numRef>
          </c:cat>
          <c:val>
            <c:numRef>
              <c:f>'Mismatch 100-250pC'!$F$3:$F$9</c:f>
              <c:numCache>
                <c:formatCode>General</c:formatCode>
                <c:ptCount val="7"/>
                <c:pt idx="0">
                  <c:v>1.0669999999999997</c:v>
                </c:pt>
                <c:pt idx="1">
                  <c:v>2.3619999999999997</c:v>
                </c:pt>
                <c:pt idx="2">
                  <c:v>1.6459999999999997</c:v>
                </c:pt>
                <c:pt idx="3">
                  <c:v>1.4389999999999998</c:v>
                </c:pt>
                <c:pt idx="4">
                  <c:v>1.5820000000000001</c:v>
                </c:pt>
                <c:pt idx="5">
                  <c:v>2.0680000000000001</c:v>
                </c:pt>
                <c:pt idx="6">
                  <c:v>2.944</c:v>
                </c:pt>
              </c:numCache>
            </c:numRef>
          </c:val>
        </c:ser>
        <c:ser>
          <c:idx val="5"/>
          <c:order val="5"/>
          <c:tx>
            <c:strRef>
              <c:f>'Mismatch 100-250pC'!$G$2</c:f>
              <c:strCache>
                <c:ptCount val="1"/>
                <c:pt idx="0">
                  <c:v>0,2245</c:v>
                </c:pt>
              </c:strCache>
            </c:strRef>
          </c:tx>
          <c:cat>
            <c:numRef>
              <c:f>'Mismatch 100-250pC'!$A$3:$A$9</c:f>
              <c:numCache>
                <c:formatCode>General</c:formatCode>
                <c:ptCount val="7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</c:numCache>
            </c:numRef>
          </c:cat>
          <c:val>
            <c:numRef>
              <c:f>'Mismatch 100-250pC'!$G$3:$G$9</c:f>
              <c:numCache>
                <c:formatCode>General</c:formatCode>
                <c:ptCount val="7"/>
                <c:pt idx="0">
                  <c:v>1.0009999999999997</c:v>
                </c:pt>
                <c:pt idx="1">
                  <c:v>2.8039999999999998</c:v>
                </c:pt>
                <c:pt idx="2">
                  <c:v>2.3389999999999995</c:v>
                </c:pt>
                <c:pt idx="3">
                  <c:v>2.1459999999999999</c:v>
                </c:pt>
                <c:pt idx="4">
                  <c:v>2.3409999999999997</c:v>
                </c:pt>
                <c:pt idx="5">
                  <c:v>2.9109999999999996</c:v>
                </c:pt>
                <c:pt idx="6">
                  <c:v>3</c:v>
                </c:pt>
              </c:numCache>
            </c:numRef>
          </c:val>
        </c:ser>
        <c:bandFmts/>
        <c:axId val="258880640"/>
        <c:axId val="258882560"/>
        <c:axId val="258873088"/>
      </c:surfaceChart>
      <c:catAx>
        <c:axId val="258880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sz="800" dirty="0" smtClean="0"/>
                  <a:t>Laser Beam Size rms, mm</a:t>
                </a:r>
                <a:endParaRPr lang="de-DE" sz="800" dirty="0"/>
              </a:p>
            </c:rich>
          </c:tx>
          <c:layout>
            <c:manualLayout>
              <c:xMode val="edge"/>
              <c:yMode val="edge"/>
              <c:x val="0.3162801986647949"/>
              <c:y val="0.9186272117404148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58882560"/>
        <c:crosses val="autoZero"/>
        <c:auto val="1"/>
        <c:lblAlgn val="ctr"/>
        <c:lblOffset val="100"/>
        <c:noMultiLvlLbl val="0"/>
      </c:catAx>
      <c:valAx>
        <c:axId val="258882560"/>
        <c:scaling>
          <c:orientation val="minMax"/>
          <c:max val="2"/>
          <c:min val="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de-DE" sz="800" dirty="0" smtClean="0"/>
                  <a:t>Solenoid Field </a:t>
                </a:r>
                <a:r>
                  <a:rPr lang="de-DE" sz="800" dirty="0" err="1" smtClean="0"/>
                  <a:t>Strength</a:t>
                </a:r>
                <a:r>
                  <a:rPr lang="de-DE" sz="800" dirty="0" smtClean="0"/>
                  <a:t>, T</a:t>
                </a:r>
                <a:endParaRPr lang="de-DE" sz="800" dirty="0"/>
              </a:p>
            </c:rich>
          </c:tx>
          <c:layout>
            <c:manualLayout>
              <c:xMode val="edge"/>
              <c:yMode val="edge"/>
              <c:x val="0.90477857258284444"/>
              <c:y val="0.25769364487549895"/>
            </c:manualLayout>
          </c:layout>
          <c:overlay val="0"/>
        </c:title>
        <c:numFmt formatCode="General" sourceLinked="1"/>
        <c:majorTickMark val="none"/>
        <c:minorTickMark val="none"/>
        <c:tickLblPos val="none"/>
        <c:crossAx val="258880640"/>
        <c:crosses val="autoZero"/>
        <c:crossBetween val="midCat"/>
      </c:valAx>
      <c:serAx>
        <c:axId val="2588730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58882560"/>
        <c:crosses val="autoZero"/>
      </c:serAx>
    </c:plotArea>
    <c:legend>
      <c:legendPos val="t"/>
      <c:layout>
        <c:manualLayout>
          <c:xMode val="edge"/>
          <c:yMode val="edge"/>
          <c:x val="0.18545035400107066"/>
          <c:y val="0.11281563212665466"/>
          <c:w val="0.58449332924361042"/>
          <c:h val="6.22000672012053E-2"/>
        </c:manualLayout>
      </c:layout>
      <c:overlay val="0"/>
      <c:txPr>
        <a:bodyPr/>
        <a:lstStyle/>
        <a:p>
          <a:pPr rtl="0">
            <a:defRPr sz="700" baseline="0"/>
          </a:pPr>
          <a:endParaRPr lang="de-DE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17664715499921"/>
          <c:y val="0.18993927221670923"/>
          <c:w val="0.81096056999862698"/>
          <c:h val="0.64675946941705564"/>
        </c:manualLayout>
      </c:layout>
      <c:scatterChart>
        <c:scatterStyle val="lineMarker"/>
        <c:varyColors val="0"/>
        <c:ser>
          <c:idx val="0"/>
          <c:order val="0"/>
          <c:tx>
            <c:strRef>
              <c:f>'Mismatch 100-250pC'!$N$1</c:f>
              <c:strCache>
                <c:ptCount val="1"/>
                <c:pt idx="0">
                  <c:v>em. 100pC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4"/>
          </c:marker>
          <c:xVal>
            <c:numRef>
              <c:f>'Mismatch 100-250pC'!$M$2:$M$14</c:f>
              <c:numCache>
                <c:formatCode>General</c:formatCode>
                <c:ptCount val="13"/>
                <c:pt idx="1">
                  <c:v>100</c:v>
                </c:pt>
                <c:pt idx="2">
                  <c:v>125</c:v>
                </c:pt>
                <c:pt idx="3">
                  <c:v>150</c:v>
                </c:pt>
                <c:pt idx="4">
                  <c:v>175</c:v>
                </c:pt>
                <c:pt idx="5">
                  <c:v>200</c:v>
                </c:pt>
                <c:pt idx="6">
                  <c:v>225</c:v>
                </c:pt>
                <c:pt idx="7">
                  <c:v>250</c:v>
                </c:pt>
                <c:pt idx="8">
                  <c:v>275</c:v>
                </c:pt>
                <c:pt idx="9">
                  <c:v>300</c:v>
                </c:pt>
                <c:pt idx="10">
                  <c:v>325</c:v>
                </c:pt>
                <c:pt idx="11">
                  <c:v>350</c:v>
                </c:pt>
                <c:pt idx="12">
                  <c:v>375</c:v>
                </c:pt>
              </c:numCache>
            </c:numRef>
          </c:xVal>
          <c:yVal>
            <c:numRef>
              <c:f>'Mismatch 100-250pC'!$N$2:$N$14</c:f>
              <c:numCache>
                <c:formatCode>General</c:formatCode>
                <c:ptCount val="13"/>
                <c:pt idx="1">
                  <c:v>0.20780000000000001</c:v>
                </c:pt>
                <c:pt idx="2">
                  <c:v>0.17610000000000001</c:v>
                </c:pt>
                <c:pt idx="3">
                  <c:v>0.18410000000000001</c:v>
                </c:pt>
                <c:pt idx="4">
                  <c:v>0.21730000000000002</c:v>
                </c:pt>
                <c:pt idx="5">
                  <c:v>0.29310000000000008</c:v>
                </c:pt>
                <c:pt idx="6">
                  <c:v>0.40880000000000005</c:v>
                </c:pt>
                <c:pt idx="7">
                  <c:v>0.55689999999999995</c:v>
                </c:pt>
                <c:pt idx="8">
                  <c:v>0.71510000000000007</c:v>
                </c:pt>
                <c:pt idx="9">
                  <c:v>0.86420000000000008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'Mismatch 100-250pC'!$O$1</c:f>
              <c:strCache>
                <c:ptCount val="1"/>
                <c:pt idx="0">
                  <c:v>em. 250pC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4"/>
          </c:marker>
          <c:xVal>
            <c:numRef>
              <c:f>'Mismatch 100-250pC'!$M$2:$M$14</c:f>
              <c:numCache>
                <c:formatCode>General</c:formatCode>
                <c:ptCount val="13"/>
                <c:pt idx="1">
                  <c:v>100</c:v>
                </c:pt>
                <c:pt idx="2">
                  <c:v>125</c:v>
                </c:pt>
                <c:pt idx="3">
                  <c:v>150</c:v>
                </c:pt>
                <c:pt idx="4">
                  <c:v>175</c:v>
                </c:pt>
                <c:pt idx="5">
                  <c:v>200</c:v>
                </c:pt>
                <c:pt idx="6">
                  <c:v>225</c:v>
                </c:pt>
                <c:pt idx="7">
                  <c:v>250</c:v>
                </c:pt>
                <c:pt idx="8">
                  <c:v>275</c:v>
                </c:pt>
                <c:pt idx="9">
                  <c:v>300</c:v>
                </c:pt>
                <c:pt idx="10">
                  <c:v>325</c:v>
                </c:pt>
                <c:pt idx="11">
                  <c:v>350</c:v>
                </c:pt>
                <c:pt idx="12">
                  <c:v>375</c:v>
                </c:pt>
              </c:numCache>
            </c:numRef>
          </c:xVal>
          <c:yVal>
            <c:numRef>
              <c:f>'Mismatch 100-250pC'!$O$2:$O$14</c:f>
              <c:numCache>
                <c:formatCode>General</c:formatCode>
                <c:ptCount val="13"/>
                <c:pt idx="3">
                  <c:v>0.67370000000000019</c:v>
                </c:pt>
                <c:pt idx="4">
                  <c:v>0.28570000000000001</c:v>
                </c:pt>
                <c:pt idx="5">
                  <c:v>0.2839000000000001</c:v>
                </c:pt>
                <c:pt idx="6">
                  <c:v>0.29500000000000004</c:v>
                </c:pt>
                <c:pt idx="7">
                  <c:v>0.30880000000000007</c:v>
                </c:pt>
                <c:pt idx="8">
                  <c:v>0.3402</c:v>
                </c:pt>
                <c:pt idx="9">
                  <c:v>0.40580000000000005</c:v>
                </c:pt>
                <c:pt idx="10">
                  <c:v>0.51800000000000002</c:v>
                </c:pt>
                <c:pt idx="11">
                  <c:v>0.67860000000000009</c:v>
                </c:pt>
                <c:pt idx="12">
                  <c:v>0.88190000000000002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8929024"/>
        <c:axId val="258930560"/>
      </c:scatterChart>
      <c:valAx>
        <c:axId val="258929024"/>
        <c:scaling>
          <c:orientation val="minMax"/>
          <c:min val="1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58930560"/>
        <c:crosses val="autoZero"/>
        <c:crossBetween val="midCat"/>
      </c:valAx>
      <c:valAx>
        <c:axId val="258930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58929024"/>
        <c:crosses val="autoZero"/>
        <c:crossBetween val="midCat"/>
      </c:valAx>
    </c:plotArea>
    <c:legend>
      <c:legendPos val="t"/>
      <c:layout/>
      <c:overlay val="0"/>
      <c:txPr>
        <a:bodyPr/>
        <a:lstStyle/>
        <a:p>
          <a:pPr>
            <a:defRPr sz="800" baseline="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8838071830475"/>
          <c:y val="0.17966155714451282"/>
          <c:w val="0.79903366647715857"/>
          <c:h val="0.66444384816556079"/>
        </c:manualLayout>
      </c:layout>
      <c:scatterChart>
        <c:scatterStyle val="lineMarker"/>
        <c:varyColors val="0"/>
        <c:ser>
          <c:idx val="2"/>
          <c:order val="0"/>
          <c:tx>
            <c:strRef>
              <c:f>'Mismatch 100-250pC'!$P$1</c:f>
              <c:strCache>
                <c:ptCount val="1"/>
                <c:pt idx="0">
                  <c:v>beta 100pC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xVal>
            <c:numRef>
              <c:f>'Mismatch 100-250pC'!$M$2:$M$14</c:f>
              <c:numCache>
                <c:formatCode>General</c:formatCode>
                <c:ptCount val="13"/>
                <c:pt idx="1">
                  <c:v>100</c:v>
                </c:pt>
                <c:pt idx="2">
                  <c:v>125</c:v>
                </c:pt>
                <c:pt idx="3">
                  <c:v>150</c:v>
                </c:pt>
                <c:pt idx="4">
                  <c:v>175</c:v>
                </c:pt>
                <c:pt idx="5">
                  <c:v>200</c:v>
                </c:pt>
                <c:pt idx="6">
                  <c:v>225</c:v>
                </c:pt>
                <c:pt idx="7">
                  <c:v>250</c:v>
                </c:pt>
                <c:pt idx="8">
                  <c:v>275</c:v>
                </c:pt>
                <c:pt idx="9">
                  <c:v>300</c:v>
                </c:pt>
                <c:pt idx="10">
                  <c:v>325</c:v>
                </c:pt>
                <c:pt idx="11">
                  <c:v>350</c:v>
                </c:pt>
                <c:pt idx="12">
                  <c:v>375</c:v>
                </c:pt>
              </c:numCache>
            </c:numRef>
          </c:xVal>
          <c:yVal>
            <c:numRef>
              <c:f>'Mismatch 100-250pC'!$P$2:$P$14</c:f>
              <c:numCache>
                <c:formatCode>General</c:formatCode>
                <c:ptCount val="13"/>
                <c:pt idx="1">
                  <c:v>95.53</c:v>
                </c:pt>
                <c:pt idx="2">
                  <c:v>32.309999999999995</c:v>
                </c:pt>
                <c:pt idx="3">
                  <c:v>17.95</c:v>
                </c:pt>
                <c:pt idx="4">
                  <c:v>12.5</c:v>
                </c:pt>
                <c:pt idx="5">
                  <c:v>10.7</c:v>
                </c:pt>
                <c:pt idx="6">
                  <c:v>10.950000000000001</c:v>
                </c:pt>
                <c:pt idx="7">
                  <c:v>13.55</c:v>
                </c:pt>
                <c:pt idx="8">
                  <c:v>20.190000000000001</c:v>
                </c:pt>
                <c:pt idx="9">
                  <c:v>33.770000000000003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'Mismatch 100-250pC'!$Q$1</c:f>
              <c:strCache>
                <c:ptCount val="1"/>
                <c:pt idx="0">
                  <c:v>beta 250pC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4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xVal>
            <c:numRef>
              <c:f>'Mismatch 100-250pC'!$M$2:$M$14</c:f>
              <c:numCache>
                <c:formatCode>General</c:formatCode>
                <c:ptCount val="13"/>
                <c:pt idx="1">
                  <c:v>100</c:v>
                </c:pt>
                <c:pt idx="2">
                  <c:v>125</c:v>
                </c:pt>
                <c:pt idx="3">
                  <c:v>150</c:v>
                </c:pt>
                <c:pt idx="4">
                  <c:v>175</c:v>
                </c:pt>
                <c:pt idx="5">
                  <c:v>200</c:v>
                </c:pt>
                <c:pt idx="6">
                  <c:v>225</c:v>
                </c:pt>
                <c:pt idx="7">
                  <c:v>250</c:v>
                </c:pt>
                <c:pt idx="8">
                  <c:v>275</c:v>
                </c:pt>
                <c:pt idx="9">
                  <c:v>300</c:v>
                </c:pt>
                <c:pt idx="10">
                  <c:v>325</c:v>
                </c:pt>
                <c:pt idx="11">
                  <c:v>350</c:v>
                </c:pt>
                <c:pt idx="12">
                  <c:v>375</c:v>
                </c:pt>
              </c:numCache>
            </c:numRef>
          </c:xVal>
          <c:yVal>
            <c:numRef>
              <c:f>'Mismatch 100-250pC'!$Q$2:$Q$14</c:f>
              <c:numCache>
                <c:formatCode>General</c:formatCode>
                <c:ptCount val="13"/>
                <c:pt idx="3">
                  <c:v>41.54</c:v>
                </c:pt>
                <c:pt idx="4">
                  <c:v>35.78</c:v>
                </c:pt>
                <c:pt idx="5">
                  <c:v>29.74</c:v>
                </c:pt>
                <c:pt idx="6">
                  <c:v>25.66</c:v>
                </c:pt>
                <c:pt idx="7">
                  <c:v>21.150000000000002</c:v>
                </c:pt>
                <c:pt idx="8">
                  <c:v>17.29</c:v>
                </c:pt>
                <c:pt idx="9">
                  <c:v>14.65</c:v>
                </c:pt>
                <c:pt idx="10">
                  <c:v>13.47</c:v>
                </c:pt>
                <c:pt idx="11">
                  <c:v>13.58</c:v>
                </c:pt>
                <c:pt idx="12">
                  <c:v>14.75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8952192"/>
        <c:axId val="258958080"/>
      </c:scatterChart>
      <c:valAx>
        <c:axId val="258952192"/>
        <c:scaling>
          <c:orientation val="minMax"/>
          <c:min val="1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58958080"/>
        <c:crosses val="autoZero"/>
        <c:crossBetween val="midCat"/>
      </c:valAx>
      <c:valAx>
        <c:axId val="25895808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58952192"/>
        <c:crosses val="autoZero"/>
        <c:crossBetween val="midCat"/>
      </c:valAx>
    </c:plotArea>
    <c:legend>
      <c:legendPos val="t"/>
      <c:layout/>
      <c:overlay val="0"/>
      <c:txPr>
        <a:bodyPr/>
        <a:lstStyle/>
        <a:p>
          <a:pPr>
            <a:defRPr sz="700" baseline="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Emittance for 20pC at MaxB(1)=0.2220 vs XYrms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8919072615923014E-2"/>
          <c:y val="0.25537255759696709"/>
          <c:w val="0.86940048118985125"/>
          <c:h val="0.62864756488772233"/>
        </c:manualLayout>
      </c:layout>
      <c:scatterChart>
        <c:scatterStyle val="lineMarker"/>
        <c:varyColors val="0"/>
        <c:ser>
          <c:idx val="5"/>
          <c:order val="0"/>
          <c:tx>
            <c:v>20pC 0.2220</c:v>
          </c:tx>
          <c:spPr>
            <a:ln w="28575">
              <a:noFill/>
            </a:ln>
          </c:spPr>
          <c:marker>
            <c:symbol val="circle"/>
            <c:size val="5"/>
          </c:marker>
          <c:xVal>
            <c:numRef>
              <c:f>'em XY Scan XFEL Inj'!$A$2:$A$28</c:f>
              <c:numCache>
                <c:formatCode>General</c:formatCode>
                <c:ptCount val="27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  <c:pt idx="10">
                  <c:v>175</c:v>
                </c:pt>
                <c:pt idx="11">
                  <c:v>200</c:v>
                </c:pt>
                <c:pt idx="12">
                  <c:v>225</c:v>
                </c:pt>
                <c:pt idx="13">
                  <c:v>250</c:v>
                </c:pt>
                <c:pt idx="14">
                  <c:v>275</c:v>
                </c:pt>
                <c:pt idx="15">
                  <c:v>300</c:v>
                </c:pt>
                <c:pt idx="16">
                  <c:v>310</c:v>
                </c:pt>
                <c:pt idx="17">
                  <c:v>325</c:v>
                </c:pt>
                <c:pt idx="18">
                  <c:v>350</c:v>
                </c:pt>
                <c:pt idx="19">
                  <c:v>360</c:v>
                </c:pt>
                <c:pt idx="20">
                  <c:v>375</c:v>
                </c:pt>
                <c:pt idx="21">
                  <c:v>400</c:v>
                </c:pt>
                <c:pt idx="22">
                  <c:v>425</c:v>
                </c:pt>
                <c:pt idx="23">
                  <c:v>450</c:v>
                </c:pt>
                <c:pt idx="24">
                  <c:v>475</c:v>
                </c:pt>
                <c:pt idx="25">
                  <c:v>500</c:v>
                </c:pt>
                <c:pt idx="26">
                  <c:v>525</c:v>
                </c:pt>
              </c:numCache>
            </c:numRef>
          </c:xVal>
          <c:yVal>
            <c:numRef>
              <c:f>'em XY Scan XFEL Inj'!$Q$2:$Q$28</c:f>
              <c:numCache>
                <c:formatCode>General</c:formatCode>
                <c:ptCount val="27"/>
                <c:pt idx="0">
                  <c:v>0.34820000000000001</c:v>
                </c:pt>
                <c:pt idx="1">
                  <c:v>8.6900000000000005E-2</c:v>
                </c:pt>
                <c:pt idx="2">
                  <c:v>7.8900000000000012E-2</c:v>
                </c:pt>
                <c:pt idx="3">
                  <c:v>8.280000000000004E-2</c:v>
                </c:pt>
                <c:pt idx="4">
                  <c:v>9.3700000000000019E-2</c:v>
                </c:pt>
                <c:pt idx="5">
                  <c:v>0.10539999999999998</c:v>
                </c:pt>
                <c:pt idx="6">
                  <c:v>0.12139999999999998</c:v>
                </c:pt>
                <c:pt idx="7">
                  <c:v>0.14400000000000002</c:v>
                </c:pt>
                <c:pt idx="8">
                  <c:v>0.17870000000000003</c:v>
                </c:pt>
                <c:pt idx="9">
                  <c:v>0.22639999999999999</c:v>
                </c:pt>
                <c:pt idx="10">
                  <c:v>0.26120000000000004</c:v>
                </c:pt>
                <c:pt idx="11">
                  <c:v>0.28900000000000003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3289088"/>
        <c:axId val="303290624"/>
      </c:scatterChart>
      <c:valAx>
        <c:axId val="303289088"/>
        <c:scaling>
          <c:orientation val="minMax"/>
          <c:max val="2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/>
            </a:pPr>
            <a:endParaRPr lang="de-DE"/>
          </a:p>
        </c:txPr>
        <c:crossAx val="303290624"/>
        <c:crosses val="autoZero"/>
        <c:crossBetween val="midCat"/>
      </c:valAx>
      <c:valAx>
        <c:axId val="303290624"/>
        <c:scaling>
          <c:orientation val="minMax"/>
          <c:max val="0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3289088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39692563429571304"/>
          <c:y val="0.13877333041703127"/>
          <c:w val="0.20614851268591425"/>
          <c:h val="8.371719160104988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700" baseline="0"/>
      </a:pPr>
      <a:endParaRPr lang="de-DE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930710144846514E-2"/>
          <c:y val="0.17186641375919484"/>
          <c:w val="0.84462960995980541"/>
          <c:h val="0.74395829918921785"/>
        </c:manualLayout>
      </c:layout>
      <c:scatterChart>
        <c:scatterStyle val="lineMarker"/>
        <c:varyColors val="0"/>
        <c:ser>
          <c:idx val="4"/>
          <c:order val="0"/>
          <c:tx>
            <c:strRef>
              <c:f>'Mismatch 100-250pC'!$R$1</c:f>
              <c:strCache>
                <c:ptCount val="1"/>
                <c:pt idx="0">
                  <c:v>alfa 100pC</c:v>
                </c:pt>
              </c:strCache>
            </c:strRef>
          </c:tx>
          <c:spPr>
            <a:ln w="2857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  <c:marker>
            <c:symbol val="diamond"/>
            <c:size val="4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marker>
          <c:xVal>
            <c:numRef>
              <c:f>'Mismatch 100-250pC'!$M$2:$M$14</c:f>
              <c:numCache>
                <c:formatCode>General</c:formatCode>
                <c:ptCount val="13"/>
                <c:pt idx="1">
                  <c:v>100</c:v>
                </c:pt>
                <c:pt idx="2">
                  <c:v>125</c:v>
                </c:pt>
                <c:pt idx="3">
                  <c:v>150</c:v>
                </c:pt>
                <c:pt idx="4">
                  <c:v>175</c:v>
                </c:pt>
                <c:pt idx="5">
                  <c:v>200</c:v>
                </c:pt>
                <c:pt idx="6">
                  <c:v>225</c:v>
                </c:pt>
                <c:pt idx="7">
                  <c:v>250</c:v>
                </c:pt>
                <c:pt idx="8">
                  <c:v>275</c:v>
                </c:pt>
                <c:pt idx="9">
                  <c:v>300</c:v>
                </c:pt>
                <c:pt idx="10">
                  <c:v>325</c:v>
                </c:pt>
                <c:pt idx="11">
                  <c:v>350</c:v>
                </c:pt>
                <c:pt idx="12">
                  <c:v>375</c:v>
                </c:pt>
              </c:numCache>
            </c:numRef>
          </c:xVal>
          <c:yVal>
            <c:numRef>
              <c:f>'Mismatch 100-250pC'!$R$2:$R$14</c:f>
              <c:numCache>
                <c:formatCode>General</c:formatCode>
                <c:ptCount val="13"/>
                <c:pt idx="1">
                  <c:v>-4.7139999999999995</c:v>
                </c:pt>
                <c:pt idx="2">
                  <c:v>-1.8740000000000001</c:v>
                </c:pt>
                <c:pt idx="3">
                  <c:v>-1.224</c:v>
                </c:pt>
                <c:pt idx="4">
                  <c:v>-0.95650000000000002</c:v>
                </c:pt>
                <c:pt idx="5">
                  <c:v>-0.94370000000000009</c:v>
                </c:pt>
                <c:pt idx="6">
                  <c:v>-1.171</c:v>
                </c:pt>
                <c:pt idx="7">
                  <c:v>-1.702</c:v>
                </c:pt>
                <c:pt idx="8">
                  <c:v>-2.6850000000000001</c:v>
                </c:pt>
                <c:pt idx="9">
                  <c:v>-4.3769999999999998</c:v>
                </c:pt>
              </c:numCache>
            </c:numRef>
          </c:yVal>
          <c:smooth val="0"/>
        </c:ser>
        <c:ser>
          <c:idx val="5"/>
          <c:order val="1"/>
          <c:tx>
            <c:strRef>
              <c:f>'Mismatch 100-250pC'!$S$1</c:f>
              <c:strCache>
                <c:ptCount val="1"/>
                <c:pt idx="0">
                  <c:v>alfa 250pC</c:v>
                </c:pt>
              </c:strCache>
            </c:strRef>
          </c:tx>
          <c:spPr>
            <a:ln w="28575">
              <a:gradFill>
                <a:gsLst>
                  <a:gs pos="0">
                    <a:schemeClr val="accent2">
                      <a:lumMod val="50000"/>
                    </a:schemeClr>
                  </a:gs>
                  <a:gs pos="27000">
                    <a:schemeClr val="accent2">
                      <a:lumMod val="5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  <c:marker>
            <c:symbol val="square"/>
            <c:size val="4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xVal>
            <c:numRef>
              <c:f>'Mismatch 100-250pC'!$M$2:$M$14</c:f>
              <c:numCache>
                <c:formatCode>General</c:formatCode>
                <c:ptCount val="13"/>
                <c:pt idx="1">
                  <c:v>100</c:v>
                </c:pt>
                <c:pt idx="2">
                  <c:v>125</c:v>
                </c:pt>
                <c:pt idx="3">
                  <c:v>150</c:v>
                </c:pt>
                <c:pt idx="4">
                  <c:v>175</c:v>
                </c:pt>
                <c:pt idx="5">
                  <c:v>200</c:v>
                </c:pt>
                <c:pt idx="6">
                  <c:v>225</c:v>
                </c:pt>
                <c:pt idx="7">
                  <c:v>250</c:v>
                </c:pt>
                <c:pt idx="8">
                  <c:v>275</c:v>
                </c:pt>
                <c:pt idx="9">
                  <c:v>300</c:v>
                </c:pt>
                <c:pt idx="10">
                  <c:v>325</c:v>
                </c:pt>
                <c:pt idx="11">
                  <c:v>350</c:v>
                </c:pt>
                <c:pt idx="12">
                  <c:v>375</c:v>
                </c:pt>
              </c:numCache>
            </c:numRef>
          </c:xVal>
          <c:yVal>
            <c:numRef>
              <c:f>'Mismatch 100-250pC'!$S$2:$S$14</c:f>
              <c:numCache>
                <c:formatCode>General</c:formatCode>
                <c:ptCount val="13"/>
                <c:pt idx="3">
                  <c:v>-1.762</c:v>
                </c:pt>
                <c:pt idx="4">
                  <c:v>-2.4830000000000001</c:v>
                </c:pt>
                <c:pt idx="5">
                  <c:v>-2.6869999999999998</c:v>
                </c:pt>
                <c:pt idx="6">
                  <c:v>-2.7029999999999998</c:v>
                </c:pt>
                <c:pt idx="7">
                  <c:v>-2.524</c:v>
                </c:pt>
                <c:pt idx="8">
                  <c:v>-2.2770000000000001</c:v>
                </c:pt>
                <c:pt idx="9">
                  <c:v>-2.044</c:v>
                </c:pt>
                <c:pt idx="10">
                  <c:v>-1.905</c:v>
                </c:pt>
                <c:pt idx="11">
                  <c:v>-1.9079999999999997</c:v>
                </c:pt>
                <c:pt idx="12">
                  <c:v>-2.0569999999999995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8987904"/>
        <c:axId val="258989440"/>
      </c:scatterChart>
      <c:valAx>
        <c:axId val="258987904"/>
        <c:scaling>
          <c:orientation val="minMax"/>
          <c:max val="400"/>
          <c:min val="1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58989440"/>
        <c:crosses val="autoZero"/>
        <c:crossBetween val="midCat"/>
      </c:valAx>
      <c:valAx>
        <c:axId val="258989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58987904"/>
        <c:crosses val="autoZero"/>
        <c:crossBetween val="midCat"/>
      </c:valAx>
    </c:plotArea>
    <c:legend>
      <c:legendPos val="t"/>
      <c:layout/>
      <c:overlay val="0"/>
      <c:txPr>
        <a:bodyPr/>
        <a:lstStyle/>
        <a:p>
          <a:pPr>
            <a:defRPr sz="700" baseline="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76596639116816"/>
          <c:y val="0.17966155714451282"/>
          <c:w val="0.80993073060700138"/>
          <c:h val="0.66444384816556079"/>
        </c:manualLayout>
      </c:layout>
      <c:scatterChart>
        <c:scatterStyle val="lineMarker"/>
        <c:varyColors val="0"/>
        <c:ser>
          <c:idx val="0"/>
          <c:order val="0"/>
          <c:tx>
            <c:strRef>
              <c:f>'Mismatch 100-250pC'!$U$1</c:f>
              <c:strCache>
                <c:ptCount val="1"/>
                <c:pt idx="0">
                  <c:v>em. 100pC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4"/>
          </c:marker>
          <c:xVal>
            <c:numRef>
              <c:f>'Mismatch 100-250pC'!$T$2:$T$14</c:f>
              <c:numCache>
                <c:formatCode>General</c:formatCode>
                <c:ptCount val="13"/>
                <c:pt idx="1">
                  <c:v>100</c:v>
                </c:pt>
                <c:pt idx="2">
                  <c:v>125</c:v>
                </c:pt>
                <c:pt idx="3">
                  <c:v>150</c:v>
                </c:pt>
                <c:pt idx="4">
                  <c:v>175</c:v>
                </c:pt>
                <c:pt idx="5">
                  <c:v>200</c:v>
                </c:pt>
                <c:pt idx="6">
                  <c:v>225</c:v>
                </c:pt>
                <c:pt idx="7">
                  <c:v>250</c:v>
                </c:pt>
                <c:pt idx="8">
                  <c:v>275</c:v>
                </c:pt>
                <c:pt idx="9">
                  <c:v>300</c:v>
                </c:pt>
                <c:pt idx="10">
                  <c:v>325</c:v>
                </c:pt>
                <c:pt idx="11">
                  <c:v>350</c:v>
                </c:pt>
                <c:pt idx="12">
                  <c:v>375</c:v>
                </c:pt>
              </c:numCache>
            </c:numRef>
          </c:xVal>
          <c:yVal>
            <c:numRef>
              <c:f>'Mismatch 100-250pC'!$U$2:$U$14</c:f>
              <c:numCache>
                <c:formatCode>General</c:formatCode>
                <c:ptCount val="13"/>
                <c:pt idx="0">
                  <c:v>0</c:v>
                </c:pt>
                <c:pt idx="1">
                  <c:v>0.25820000000000004</c:v>
                </c:pt>
                <c:pt idx="2">
                  <c:v>0.20190000000000002</c:v>
                </c:pt>
                <c:pt idx="3">
                  <c:v>0.21120000000000003</c:v>
                </c:pt>
                <c:pt idx="4">
                  <c:v>0.25900000000000001</c:v>
                </c:pt>
                <c:pt idx="5">
                  <c:v>0.34700000000000003</c:v>
                </c:pt>
                <c:pt idx="6">
                  <c:v>0.47100000000000003</c:v>
                </c:pt>
                <c:pt idx="7">
                  <c:v>0.61760000000000015</c:v>
                </c:pt>
                <c:pt idx="8">
                  <c:v>0.76830000000000009</c:v>
                </c:pt>
                <c:pt idx="9">
                  <c:v>0.90310000000000001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'Mismatch 100-250pC'!$V$1</c:f>
              <c:strCache>
                <c:ptCount val="1"/>
                <c:pt idx="0">
                  <c:v>em. 250pC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4"/>
          </c:marker>
          <c:xVal>
            <c:numRef>
              <c:f>'Mismatch 100-250pC'!$T$2:$T$14</c:f>
              <c:numCache>
                <c:formatCode>General</c:formatCode>
                <c:ptCount val="13"/>
                <c:pt idx="1">
                  <c:v>100</c:v>
                </c:pt>
                <c:pt idx="2">
                  <c:v>125</c:v>
                </c:pt>
                <c:pt idx="3">
                  <c:v>150</c:v>
                </c:pt>
                <c:pt idx="4">
                  <c:v>175</c:v>
                </c:pt>
                <c:pt idx="5">
                  <c:v>200</c:v>
                </c:pt>
                <c:pt idx="6">
                  <c:v>225</c:v>
                </c:pt>
                <c:pt idx="7">
                  <c:v>250</c:v>
                </c:pt>
                <c:pt idx="8">
                  <c:v>275</c:v>
                </c:pt>
                <c:pt idx="9">
                  <c:v>300</c:v>
                </c:pt>
                <c:pt idx="10">
                  <c:v>325</c:v>
                </c:pt>
                <c:pt idx="11">
                  <c:v>350</c:v>
                </c:pt>
                <c:pt idx="12">
                  <c:v>375</c:v>
                </c:pt>
              </c:numCache>
            </c:numRef>
          </c:xVal>
          <c:yVal>
            <c:numRef>
              <c:f>'Mismatch 100-250pC'!$V$2:$V$14</c:f>
              <c:numCache>
                <c:formatCode>General</c:formatCode>
                <c:ptCount val="13"/>
                <c:pt idx="3">
                  <c:v>0.81410000000000005</c:v>
                </c:pt>
                <c:pt idx="4">
                  <c:v>0.31200000000000006</c:v>
                </c:pt>
                <c:pt idx="5">
                  <c:v>0.28320000000000001</c:v>
                </c:pt>
                <c:pt idx="6">
                  <c:v>0.29660000000000003</c:v>
                </c:pt>
                <c:pt idx="7">
                  <c:v>0.32750000000000007</c:v>
                </c:pt>
                <c:pt idx="8">
                  <c:v>0.38590000000000008</c:v>
                </c:pt>
                <c:pt idx="9">
                  <c:v>0.48150000000000004</c:v>
                </c:pt>
                <c:pt idx="10">
                  <c:v>0.61920000000000008</c:v>
                </c:pt>
                <c:pt idx="11">
                  <c:v>0.80059999999999998</c:v>
                </c:pt>
                <c:pt idx="12">
                  <c:v>1.0169999999999997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040000"/>
        <c:axId val="259041536"/>
      </c:scatterChart>
      <c:valAx>
        <c:axId val="259040000"/>
        <c:scaling>
          <c:orientation val="minMax"/>
          <c:min val="1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59041536"/>
        <c:crosses val="autoZero"/>
        <c:crossBetween val="midCat"/>
      </c:valAx>
      <c:valAx>
        <c:axId val="259041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59040000"/>
        <c:crosses val="autoZero"/>
        <c:crossBetween val="midCat"/>
      </c:valAx>
    </c:plotArea>
    <c:legend>
      <c:legendPos val="t"/>
      <c:layout/>
      <c:overlay val="0"/>
      <c:txPr>
        <a:bodyPr/>
        <a:lstStyle/>
        <a:p>
          <a:pPr>
            <a:defRPr sz="700" baseline="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01523566520546"/>
          <c:y val="0.18819740620315439"/>
          <c:w val="0.79712105079727469"/>
          <c:h val="0.6485013354306105"/>
        </c:manualLayout>
      </c:layout>
      <c:scatterChart>
        <c:scatterStyle val="lineMarker"/>
        <c:varyColors val="0"/>
        <c:ser>
          <c:idx val="2"/>
          <c:order val="0"/>
          <c:tx>
            <c:strRef>
              <c:f>'Mismatch 100-250pC'!$W$1</c:f>
              <c:strCache>
                <c:ptCount val="1"/>
                <c:pt idx="0">
                  <c:v>beta 100pC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marker>
          <c:xVal>
            <c:numRef>
              <c:f>'Mismatch 100-250pC'!$T$2:$T$14</c:f>
              <c:numCache>
                <c:formatCode>General</c:formatCode>
                <c:ptCount val="13"/>
                <c:pt idx="1">
                  <c:v>100</c:v>
                </c:pt>
                <c:pt idx="2">
                  <c:v>125</c:v>
                </c:pt>
                <c:pt idx="3">
                  <c:v>150</c:v>
                </c:pt>
                <c:pt idx="4">
                  <c:v>175</c:v>
                </c:pt>
                <c:pt idx="5">
                  <c:v>200</c:v>
                </c:pt>
                <c:pt idx="6">
                  <c:v>225</c:v>
                </c:pt>
                <c:pt idx="7">
                  <c:v>250</c:v>
                </c:pt>
                <c:pt idx="8">
                  <c:v>275</c:v>
                </c:pt>
                <c:pt idx="9">
                  <c:v>300</c:v>
                </c:pt>
                <c:pt idx="10">
                  <c:v>325</c:v>
                </c:pt>
                <c:pt idx="11">
                  <c:v>350</c:v>
                </c:pt>
                <c:pt idx="12">
                  <c:v>375</c:v>
                </c:pt>
              </c:numCache>
            </c:numRef>
          </c:xVal>
          <c:yVal>
            <c:numRef>
              <c:f>'Mismatch 100-250pC'!$W$2:$W$14</c:f>
              <c:numCache>
                <c:formatCode>General</c:formatCode>
                <c:ptCount val="13"/>
                <c:pt idx="1">
                  <c:v>109.3</c:v>
                </c:pt>
                <c:pt idx="2">
                  <c:v>40.44</c:v>
                </c:pt>
                <c:pt idx="3">
                  <c:v>18.829999999999995</c:v>
                </c:pt>
                <c:pt idx="4">
                  <c:v>12.15</c:v>
                </c:pt>
                <c:pt idx="5">
                  <c:v>10.08</c:v>
                </c:pt>
                <c:pt idx="6">
                  <c:v>10.66</c:v>
                </c:pt>
                <c:pt idx="7">
                  <c:v>14.49</c:v>
                </c:pt>
                <c:pt idx="8">
                  <c:v>23.57</c:v>
                </c:pt>
                <c:pt idx="9">
                  <c:v>40.83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'Mismatch 100-250pC'!$X$1</c:f>
              <c:strCache>
                <c:ptCount val="1"/>
                <c:pt idx="0">
                  <c:v>beta 250pC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4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marker>
          <c:xVal>
            <c:numRef>
              <c:f>'Mismatch 100-250pC'!$T$2:$T$14</c:f>
              <c:numCache>
                <c:formatCode>General</c:formatCode>
                <c:ptCount val="13"/>
                <c:pt idx="1">
                  <c:v>100</c:v>
                </c:pt>
                <c:pt idx="2">
                  <c:v>125</c:v>
                </c:pt>
                <c:pt idx="3">
                  <c:v>150</c:v>
                </c:pt>
                <c:pt idx="4">
                  <c:v>175</c:v>
                </c:pt>
                <c:pt idx="5">
                  <c:v>200</c:v>
                </c:pt>
                <c:pt idx="6">
                  <c:v>225</c:v>
                </c:pt>
                <c:pt idx="7">
                  <c:v>250</c:v>
                </c:pt>
                <c:pt idx="8">
                  <c:v>275</c:v>
                </c:pt>
                <c:pt idx="9">
                  <c:v>300</c:v>
                </c:pt>
                <c:pt idx="10">
                  <c:v>325</c:v>
                </c:pt>
                <c:pt idx="11">
                  <c:v>350</c:v>
                </c:pt>
                <c:pt idx="12">
                  <c:v>375</c:v>
                </c:pt>
              </c:numCache>
            </c:numRef>
          </c:xVal>
          <c:yVal>
            <c:numRef>
              <c:f>'Mismatch 100-250pC'!$X$2:$X$14</c:f>
              <c:numCache>
                <c:formatCode>General</c:formatCode>
                <c:ptCount val="13"/>
                <c:pt idx="3">
                  <c:v>38.64</c:v>
                </c:pt>
                <c:pt idx="4">
                  <c:v>38.71</c:v>
                </c:pt>
                <c:pt idx="5">
                  <c:v>17.939999999999998</c:v>
                </c:pt>
                <c:pt idx="6">
                  <c:v>12.860000000000001</c:v>
                </c:pt>
                <c:pt idx="7">
                  <c:v>11.12</c:v>
                </c:pt>
                <c:pt idx="8">
                  <c:v>10.42</c:v>
                </c:pt>
                <c:pt idx="9">
                  <c:v>10.39</c:v>
                </c:pt>
                <c:pt idx="10">
                  <c:v>11.03</c:v>
                </c:pt>
                <c:pt idx="11">
                  <c:v>12.350000000000001</c:v>
                </c:pt>
                <c:pt idx="12">
                  <c:v>14.55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1963136"/>
        <c:axId val="261973120"/>
      </c:scatterChart>
      <c:valAx>
        <c:axId val="261963136"/>
        <c:scaling>
          <c:orientation val="minMax"/>
          <c:min val="1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61973120"/>
        <c:crosses val="autoZero"/>
        <c:crossBetween val="midCat"/>
      </c:valAx>
      <c:valAx>
        <c:axId val="261973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61963136"/>
        <c:crosses val="autoZero"/>
        <c:crossBetween val="midCat"/>
      </c:valAx>
    </c:plotArea>
    <c:legend>
      <c:legendPos val="t"/>
      <c:layout/>
      <c:overlay val="0"/>
      <c:txPr>
        <a:bodyPr/>
        <a:lstStyle/>
        <a:p>
          <a:pPr>
            <a:defRPr sz="700" baseline="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947152930720121E-2"/>
          <c:y val="0.19386271895715287"/>
          <c:w val="0.81836985432991105"/>
          <c:h val="0.71375336602811335"/>
        </c:manualLayout>
      </c:layout>
      <c:scatterChart>
        <c:scatterStyle val="lineMarker"/>
        <c:varyColors val="0"/>
        <c:ser>
          <c:idx val="4"/>
          <c:order val="0"/>
          <c:tx>
            <c:strRef>
              <c:f>'Mismatch 100-250pC'!$Y$1</c:f>
              <c:strCache>
                <c:ptCount val="1"/>
                <c:pt idx="0">
                  <c:v>alfa 100pC</c:v>
                </c:pt>
              </c:strCache>
            </c:strRef>
          </c:tx>
          <c:spPr>
            <a:ln w="2857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4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  <c:marker>
            <c:symbol val="diamond"/>
            <c:size val="4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marker>
          <c:xVal>
            <c:numRef>
              <c:f>'Mismatch 100-250pC'!$T$2:$T$14</c:f>
              <c:numCache>
                <c:formatCode>General</c:formatCode>
                <c:ptCount val="13"/>
                <c:pt idx="1">
                  <c:v>100</c:v>
                </c:pt>
                <c:pt idx="2">
                  <c:v>125</c:v>
                </c:pt>
                <c:pt idx="3">
                  <c:v>150</c:v>
                </c:pt>
                <c:pt idx="4">
                  <c:v>175</c:v>
                </c:pt>
                <c:pt idx="5">
                  <c:v>200</c:v>
                </c:pt>
                <c:pt idx="6">
                  <c:v>225</c:v>
                </c:pt>
                <c:pt idx="7">
                  <c:v>250</c:v>
                </c:pt>
                <c:pt idx="8">
                  <c:v>275</c:v>
                </c:pt>
                <c:pt idx="9">
                  <c:v>300</c:v>
                </c:pt>
                <c:pt idx="10">
                  <c:v>325</c:v>
                </c:pt>
                <c:pt idx="11">
                  <c:v>350</c:v>
                </c:pt>
                <c:pt idx="12">
                  <c:v>375</c:v>
                </c:pt>
              </c:numCache>
            </c:numRef>
          </c:xVal>
          <c:yVal>
            <c:numRef>
              <c:f>'Mismatch 100-250pC'!$Y$2:$Y$14</c:f>
              <c:numCache>
                <c:formatCode>General</c:formatCode>
                <c:ptCount val="13"/>
                <c:pt idx="1">
                  <c:v>-4.681</c:v>
                </c:pt>
                <c:pt idx="2">
                  <c:v>-1.706</c:v>
                </c:pt>
                <c:pt idx="3">
                  <c:v>-0.7763000000000001</c:v>
                </c:pt>
                <c:pt idx="4">
                  <c:v>-0.61950000000000005</c:v>
                </c:pt>
                <c:pt idx="5">
                  <c:v>-0.76210000000000011</c:v>
                </c:pt>
                <c:pt idx="6">
                  <c:v>-1.1519999999999997</c:v>
                </c:pt>
                <c:pt idx="7">
                  <c:v>-1.883</c:v>
                </c:pt>
                <c:pt idx="8">
                  <c:v>-3.15</c:v>
                </c:pt>
                <c:pt idx="9">
                  <c:v>-5.2139999999999995</c:v>
                </c:pt>
              </c:numCache>
            </c:numRef>
          </c:yVal>
          <c:smooth val="0"/>
        </c:ser>
        <c:ser>
          <c:idx val="5"/>
          <c:order val="1"/>
          <c:tx>
            <c:strRef>
              <c:f>'Mismatch 100-250pC'!$Z$1</c:f>
              <c:strCache>
                <c:ptCount val="1"/>
                <c:pt idx="0">
                  <c:v>alfa 250pC</c:v>
                </c:pt>
              </c:strCache>
            </c:strRef>
          </c:tx>
          <c:spPr>
            <a:ln w="28575">
              <a:gradFill>
                <a:gsLst>
                  <a:gs pos="0">
                    <a:schemeClr val="accent2">
                      <a:lumMod val="50000"/>
                    </a:schemeClr>
                  </a:gs>
                  <a:gs pos="68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  <c:marker>
            <c:symbol val="square"/>
            <c:size val="4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marker>
          <c:xVal>
            <c:numRef>
              <c:f>'Mismatch 100-250pC'!$T$2:$T$14</c:f>
              <c:numCache>
                <c:formatCode>General</c:formatCode>
                <c:ptCount val="13"/>
                <c:pt idx="1">
                  <c:v>100</c:v>
                </c:pt>
                <c:pt idx="2">
                  <c:v>125</c:v>
                </c:pt>
                <c:pt idx="3">
                  <c:v>150</c:v>
                </c:pt>
                <c:pt idx="4">
                  <c:v>175</c:v>
                </c:pt>
                <c:pt idx="5">
                  <c:v>200</c:v>
                </c:pt>
                <c:pt idx="6">
                  <c:v>225</c:v>
                </c:pt>
                <c:pt idx="7">
                  <c:v>250</c:v>
                </c:pt>
                <c:pt idx="8">
                  <c:v>275</c:v>
                </c:pt>
                <c:pt idx="9">
                  <c:v>300</c:v>
                </c:pt>
                <c:pt idx="10">
                  <c:v>325</c:v>
                </c:pt>
                <c:pt idx="11">
                  <c:v>350</c:v>
                </c:pt>
                <c:pt idx="12">
                  <c:v>375</c:v>
                </c:pt>
              </c:numCache>
            </c:numRef>
          </c:xVal>
          <c:yVal>
            <c:numRef>
              <c:f>'Mismatch 100-250pC'!$Z$2:$Z$14</c:f>
              <c:numCache>
                <c:formatCode>General</c:formatCode>
                <c:ptCount val="13"/>
                <c:pt idx="3">
                  <c:v>-1.377</c:v>
                </c:pt>
                <c:pt idx="4">
                  <c:v>-1.768</c:v>
                </c:pt>
                <c:pt idx="5">
                  <c:v>-1.0620000000000001</c:v>
                </c:pt>
                <c:pt idx="6">
                  <c:v>-1.089</c:v>
                </c:pt>
                <c:pt idx="7">
                  <c:v>-1.1890000000000001</c:v>
                </c:pt>
                <c:pt idx="8">
                  <c:v>-1.2689999999999997</c:v>
                </c:pt>
                <c:pt idx="9">
                  <c:v>-1.3520000000000001</c:v>
                </c:pt>
                <c:pt idx="10">
                  <c:v>-1.482</c:v>
                </c:pt>
                <c:pt idx="11">
                  <c:v>-1.6930000000000001</c:v>
                </c:pt>
                <c:pt idx="12">
                  <c:v>-2.0169999999999995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1990656"/>
        <c:axId val="262004736"/>
      </c:scatterChart>
      <c:valAx>
        <c:axId val="261990656"/>
        <c:scaling>
          <c:orientation val="minMax"/>
          <c:min val="1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62004736"/>
        <c:crosses val="autoZero"/>
        <c:crossBetween val="midCat"/>
      </c:valAx>
      <c:valAx>
        <c:axId val="262004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61990656"/>
        <c:crosses val="autoZero"/>
        <c:crossBetween val="midCat"/>
      </c:valAx>
    </c:plotArea>
    <c:legend>
      <c:legendPos val="t"/>
      <c:layout/>
      <c:overlay val="0"/>
      <c:txPr>
        <a:bodyPr/>
        <a:lstStyle/>
        <a:p>
          <a:pPr>
            <a:defRPr sz="700" baseline="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 baseline="0"/>
            </a:pPr>
            <a:r>
              <a:rPr lang="de-DE" sz="800" baseline="0"/>
              <a:t>Emittance increase with respect to minimum</a:t>
            </a:r>
          </a:p>
        </c:rich>
      </c:tx>
      <c:layout>
        <c:manualLayout>
          <c:xMode val="edge"/>
          <c:yMode val="edge"/>
          <c:x val="0.24604580972484538"/>
          <c:y val="3.586347542491927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497462817147858"/>
          <c:y val="0.18506889763779527"/>
          <c:w val="0.80334492563429571"/>
          <c:h val="0.63071048410615349"/>
        </c:manualLayout>
      </c:layout>
      <c:scatterChart>
        <c:scatterStyle val="lineMarker"/>
        <c:varyColors val="0"/>
        <c:ser>
          <c:idx val="0"/>
          <c:order val="0"/>
          <c:tx>
            <c:strRef>
              <c:f>'Mismatch 100-250pC'!$AD$1</c:f>
              <c:strCache>
                <c:ptCount val="1"/>
                <c:pt idx="0">
                  <c:v> 0.2230, 100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4"/>
          </c:marker>
          <c:xVal>
            <c:numRef>
              <c:f>'Mismatch 100-250pC'!$AC$2:$AC$5</c:f>
              <c:numCache>
                <c:formatCode>General</c:formatCode>
                <c:ptCount val="4"/>
                <c:pt idx="0">
                  <c:v>200</c:v>
                </c:pt>
                <c:pt idx="1">
                  <c:v>225</c:v>
                </c:pt>
                <c:pt idx="2">
                  <c:v>250</c:v>
                </c:pt>
                <c:pt idx="3">
                  <c:v>275</c:v>
                </c:pt>
              </c:numCache>
            </c:numRef>
          </c:xVal>
          <c:yVal>
            <c:numRef>
              <c:f>'Mismatch 100-250pC'!$AD$2:$AD$5</c:f>
              <c:numCache>
                <c:formatCode>General</c:formatCode>
                <c:ptCount val="4"/>
                <c:pt idx="0">
                  <c:v>71.3</c:v>
                </c:pt>
                <c:pt idx="1">
                  <c:v>138</c:v>
                </c:pt>
                <c:pt idx="2">
                  <c:v>225</c:v>
                </c:pt>
                <c:pt idx="3">
                  <c:v>317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'Mismatch 100-250pC'!$AE$1</c:f>
              <c:strCache>
                <c:ptCount val="1"/>
                <c:pt idx="0">
                  <c:v>0.2230, 250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4"/>
          </c:marker>
          <c:xVal>
            <c:numRef>
              <c:f>'Mismatch 100-250pC'!$AC$2:$AC$5</c:f>
              <c:numCache>
                <c:formatCode>General</c:formatCode>
                <c:ptCount val="4"/>
                <c:pt idx="0">
                  <c:v>200</c:v>
                </c:pt>
                <c:pt idx="1">
                  <c:v>225</c:v>
                </c:pt>
                <c:pt idx="2">
                  <c:v>250</c:v>
                </c:pt>
                <c:pt idx="3">
                  <c:v>275</c:v>
                </c:pt>
              </c:numCache>
            </c:numRef>
          </c:xVal>
          <c:yVal>
            <c:numRef>
              <c:f>'Mismatch 100-250pC'!$AE$2:$AE$5</c:f>
              <c:numCache>
                <c:formatCode>General</c:formatCode>
                <c:ptCount val="4"/>
                <c:pt idx="0">
                  <c:v>0.25</c:v>
                </c:pt>
                <c:pt idx="1">
                  <c:v>4.17</c:v>
                </c:pt>
                <c:pt idx="2">
                  <c:v>9.0399999999999991</c:v>
                </c:pt>
                <c:pt idx="3">
                  <c:v>20.100000000000001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7163776"/>
        <c:axId val="317243776"/>
      </c:scatterChart>
      <c:valAx>
        <c:axId val="317163776"/>
        <c:scaling>
          <c:orientation val="minMax"/>
          <c:min val="200"/>
        </c:scaling>
        <c:delete val="0"/>
        <c:axPos val="b"/>
        <c:title>
          <c:tx>
            <c:rich>
              <a:bodyPr/>
              <a:lstStyle/>
              <a:p>
                <a:pPr>
                  <a:defRPr sz="800" baseline="0"/>
                </a:pPr>
                <a:r>
                  <a:rPr lang="de-DE" sz="800" baseline="0" dirty="0" err="1"/>
                  <a:t>XYrms</a:t>
                </a:r>
                <a:r>
                  <a:rPr lang="de-DE" sz="800" baseline="0" dirty="0"/>
                  <a:t>, </a:t>
                </a:r>
                <a:r>
                  <a:rPr lang="de-DE" sz="800" baseline="0" dirty="0">
                    <a:latin typeface="Symbol" pitchFamily="18" charset="2"/>
                  </a:rPr>
                  <a:t>m</a:t>
                </a:r>
                <a:r>
                  <a:rPr lang="de-DE" sz="800" baseline="0" dirty="0"/>
                  <a:t>m</a:t>
                </a:r>
              </a:p>
            </c:rich>
          </c:tx>
          <c:layout>
            <c:manualLayout>
              <c:xMode val="edge"/>
              <c:yMode val="edge"/>
              <c:x val="0.47008464566929131"/>
              <c:y val="0.9178703703703703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 baseline="0"/>
            </a:pPr>
            <a:endParaRPr lang="de-DE"/>
          </a:p>
        </c:txPr>
        <c:crossAx val="317243776"/>
        <c:crosses val="autoZero"/>
        <c:crossBetween val="midCat"/>
      </c:valAx>
      <c:valAx>
        <c:axId val="317243776"/>
        <c:scaling>
          <c:orientation val="minMax"/>
          <c:max val="35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800" baseline="0"/>
                </a:pPr>
                <a:r>
                  <a:rPr lang="de-DE" sz="800" baseline="0" dirty="0"/>
                  <a:t>Emittance </a:t>
                </a:r>
                <a:r>
                  <a:rPr lang="de-DE" sz="800" baseline="0" dirty="0" err="1"/>
                  <a:t>increase</a:t>
                </a:r>
                <a:r>
                  <a:rPr lang="de-DE" sz="800" baseline="0" dirty="0"/>
                  <a:t>, %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17163776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31026676048340307"/>
          <c:y val="7.7566253727542334E-2"/>
          <c:w val="0.43338579663987953"/>
          <c:h val="6.6013439689802764E-2"/>
        </c:manualLayout>
      </c:layout>
      <c:overlay val="0"/>
      <c:txPr>
        <a:bodyPr/>
        <a:lstStyle/>
        <a:p>
          <a:pPr>
            <a:defRPr sz="800" baseline="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800" b="1" i="0" baseline="0">
                <a:effectLst/>
              </a:rPr>
              <a:t>Emittance increase with respect to minimum</a:t>
            </a:r>
            <a:endParaRPr lang="de-DE" sz="800" baseline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7626243023588403"/>
          <c:y val="0.23356966747284494"/>
          <c:w val="0.75588728304971697"/>
          <c:h val="0.58688617931340958"/>
        </c:manualLayout>
      </c:layout>
      <c:scatterChart>
        <c:scatterStyle val="lineMarker"/>
        <c:varyColors val="0"/>
        <c:ser>
          <c:idx val="0"/>
          <c:order val="0"/>
          <c:tx>
            <c:strRef>
              <c:f>'Mismatch 100-250pC'!$AH$1</c:f>
              <c:strCache>
                <c:ptCount val="1"/>
                <c:pt idx="0">
                  <c:v>0,2235, 100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4"/>
          </c:marker>
          <c:dPt>
            <c:idx val="0"/>
            <c:marker>
              <c:symbol val="diamond"/>
              <c:size val="5"/>
              <c:spPr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c:spPr>
            </c:marker>
            <c:bubble3D val="0"/>
          </c:dPt>
          <c:xVal>
            <c:numRef>
              <c:f>'Mismatch 100-250pC'!$AG$2:$AG$5</c:f>
              <c:numCache>
                <c:formatCode>General</c:formatCode>
                <c:ptCount val="4"/>
                <c:pt idx="0">
                  <c:v>200</c:v>
                </c:pt>
                <c:pt idx="1">
                  <c:v>225</c:v>
                </c:pt>
                <c:pt idx="2">
                  <c:v>250</c:v>
                </c:pt>
                <c:pt idx="3">
                  <c:v>275</c:v>
                </c:pt>
              </c:numCache>
            </c:numRef>
          </c:xVal>
          <c:yVal>
            <c:numRef>
              <c:f>'Mismatch 100-250pC'!$AH$2:$AH$5</c:f>
              <c:numCache>
                <c:formatCode>General</c:formatCode>
                <c:ptCount val="4"/>
                <c:pt idx="0">
                  <c:v>102</c:v>
                </c:pt>
                <c:pt idx="1">
                  <c:v>174</c:v>
                </c:pt>
                <c:pt idx="2">
                  <c:v>260</c:v>
                </c:pt>
                <c:pt idx="3">
                  <c:v>348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'Mismatch 100-250pC'!$AI$1</c:f>
              <c:strCache>
                <c:ptCount val="1"/>
                <c:pt idx="0">
                  <c:v>0,2235, 250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4"/>
          </c:marker>
          <c:dPt>
            <c:idx val="0"/>
            <c:marker>
              <c:symbol val="square"/>
              <c:size val="5"/>
              <c:spPr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c:spPr>
            </c:marker>
            <c:bubble3D val="0"/>
            <c:spPr>
              <a:ln w="28575">
                <a:solidFill>
                  <a:srgbClr val="00B050"/>
                </a:solidFill>
              </a:ln>
            </c:spPr>
          </c:dPt>
          <c:xVal>
            <c:numRef>
              <c:f>'Mismatch 100-250pC'!$AG$2:$AG$5</c:f>
              <c:numCache>
                <c:formatCode>General</c:formatCode>
                <c:ptCount val="4"/>
                <c:pt idx="0">
                  <c:v>200</c:v>
                </c:pt>
                <c:pt idx="1">
                  <c:v>225</c:v>
                </c:pt>
                <c:pt idx="2">
                  <c:v>250</c:v>
                </c:pt>
                <c:pt idx="3">
                  <c:v>275</c:v>
                </c:pt>
              </c:numCache>
            </c:numRef>
          </c:xVal>
          <c:yVal>
            <c:numRef>
              <c:f>'Mismatch 100-250pC'!$AI$2:$AI$5</c:f>
              <c:numCache>
                <c:formatCode>General</c:formatCode>
                <c:ptCount val="4"/>
                <c:pt idx="0">
                  <c:v>0</c:v>
                </c:pt>
                <c:pt idx="1">
                  <c:v>4.7300000000000004</c:v>
                </c:pt>
                <c:pt idx="2">
                  <c:v>15.6</c:v>
                </c:pt>
                <c:pt idx="3">
                  <c:v>20.100000000000001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084096"/>
        <c:axId val="294331520"/>
      </c:scatterChart>
      <c:valAx>
        <c:axId val="200084096"/>
        <c:scaling>
          <c:orientation val="minMax"/>
          <c:min val="200"/>
        </c:scaling>
        <c:delete val="0"/>
        <c:axPos val="b"/>
        <c:title>
          <c:tx>
            <c:rich>
              <a:bodyPr/>
              <a:lstStyle/>
              <a:p>
                <a:pPr>
                  <a:defRPr sz="800" baseline="0"/>
                </a:pPr>
                <a:r>
                  <a:rPr lang="de-DE" sz="800" b="1" i="0" baseline="0" dirty="0" err="1" smtClean="0">
                    <a:effectLst/>
                  </a:rPr>
                  <a:t>XYrms</a:t>
                </a:r>
                <a:r>
                  <a:rPr lang="de-DE" sz="800" b="1" i="0" baseline="0" dirty="0" smtClean="0">
                    <a:effectLst/>
                  </a:rPr>
                  <a:t>, mm</a:t>
                </a:r>
                <a:endParaRPr lang="de-DE" sz="800" baseline="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47108147715677234"/>
              <c:y val="0.8794920222539376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94331520"/>
        <c:crosses val="autoZero"/>
        <c:crossBetween val="midCat"/>
      </c:valAx>
      <c:valAx>
        <c:axId val="294331520"/>
        <c:scaling>
          <c:orientation val="minMax"/>
          <c:max val="35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800" baseline="0"/>
                </a:pPr>
                <a:r>
                  <a:rPr lang="de-DE" sz="800" b="1" i="0" baseline="0" dirty="0" smtClean="0">
                    <a:effectLst/>
                  </a:rPr>
                  <a:t>Emittance </a:t>
                </a:r>
                <a:r>
                  <a:rPr lang="de-DE" sz="800" b="1" i="0" baseline="0" dirty="0" err="1" smtClean="0">
                    <a:effectLst/>
                  </a:rPr>
                  <a:t>increase</a:t>
                </a:r>
                <a:r>
                  <a:rPr lang="de-DE" sz="800" b="1" i="0" baseline="0" dirty="0" smtClean="0">
                    <a:effectLst/>
                  </a:rPr>
                  <a:t>, %</a:t>
                </a:r>
                <a:endParaRPr lang="de-DE" sz="800" baseline="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1562297301985109E-2"/>
              <c:y val="0.239717488655106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00084096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25713205779068027"/>
          <c:y val="0.10791013300109513"/>
          <c:w val="0.46911070428785456"/>
          <c:h val="6.5577649491936785E-2"/>
        </c:manualLayout>
      </c:layout>
      <c:overlay val="0"/>
      <c:txPr>
        <a:bodyPr/>
        <a:lstStyle/>
        <a:p>
          <a:pPr>
            <a:defRPr sz="800" baseline="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de-DE" sz="1000" b="1" i="0" baseline="0" dirty="0" smtClean="0">
                <a:effectLst/>
              </a:rPr>
              <a:t>500pC</a:t>
            </a:r>
            <a:r>
              <a:rPr lang="de-DE" sz="1000" b="1" i="0" baseline="0" dirty="0">
                <a:effectLst/>
              </a:rPr>
              <a:t>. Emittance </a:t>
            </a:r>
            <a:r>
              <a:rPr lang="de-DE" sz="1000" b="1" i="0" baseline="0" dirty="0" err="1">
                <a:effectLst/>
              </a:rPr>
              <a:t>at</a:t>
            </a:r>
            <a:r>
              <a:rPr lang="de-DE" sz="1000" b="1" i="0" baseline="0" dirty="0">
                <a:effectLst/>
              </a:rPr>
              <a:t> I1.Q.A1.1</a:t>
            </a:r>
            <a:r>
              <a:rPr lang="de-DE" sz="1000" dirty="0"/>
              <a:t> </a:t>
            </a:r>
          </a:p>
        </c:rich>
      </c:tx>
      <c:layout>
        <c:manualLayout>
          <c:xMode val="edge"/>
          <c:yMode val="edge"/>
          <c:x val="0.15010756348658785"/>
          <c:y val="0"/>
        </c:manualLayout>
      </c:layout>
      <c:overlay val="0"/>
    </c:title>
    <c:autoTitleDeleted val="0"/>
    <c:view3D>
      <c:rotX val="9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57288602724403E-2"/>
          <c:y val="0.10973866501981372"/>
          <c:w val="0.74079077085839262"/>
          <c:h val="0.78048902774047324"/>
        </c:manualLayout>
      </c:layout>
      <c:surfaceChart>
        <c:wireframe val="0"/>
        <c:ser>
          <c:idx val="0"/>
          <c:order val="0"/>
          <c:tx>
            <c:v>0.2220</c:v>
          </c:tx>
          <c:cat>
            <c:numRef>
              <c:f>'[Copy of XFEL Inj Scans CR vers.xlsx]betas 500pC'!$A$3:$A$13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vers.xlsx]betas 500pC'!$X$3:$X$13</c:f>
              <c:numCache>
                <c:formatCode>General</c:formatCode>
                <c:ptCount val="11"/>
                <c:pt idx="0">
                  <c:v>0.59919999999999984</c:v>
                </c:pt>
                <c:pt idx="1">
                  <c:v>0.62300000000000011</c:v>
                </c:pt>
                <c:pt idx="2">
                  <c:v>0.64680000000000015</c:v>
                </c:pt>
                <c:pt idx="3">
                  <c:v>0.65270000000000006</c:v>
                </c:pt>
                <c:pt idx="4">
                  <c:v>0.64259999999999995</c:v>
                </c:pt>
                <c:pt idx="5">
                  <c:v>0.62440000000000007</c:v>
                </c:pt>
                <c:pt idx="6">
                  <c:v>0.60120000000000007</c:v>
                </c:pt>
                <c:pt idx="7">
                  <c:v>0.58229999999999993</c:v>
                </c:pt>
                <c:pt idx="8">
                  <c:v>0.59379999999999999</c:v>
                </c:pt>
                <c:pt idx="9">
                  <c:v>0.65900000000000014</c:v>
                </c:pt>
                <c:pt idx="10">
                  <c:v>0.78939999999999999</c:v>
                </c:pt>
              </c:numCache>
            </c:numRef>
          </c:val>
        </c:ser>
        <c:ser>
          <c:idx val="1"/>
          <c:order val="1"/>
          <c:tx>
            <c:v>0.2225</c:v>
          </c:tx>
          <c:cat>
            <c:numRef>
              <c:f>'[Copy of XFEL Inj Scans CR vers.xlsx]betas 500pC'!$A$3:$A$13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vers.xlsx]betas 500pC'!$Y$3:$Y$13</c:f>
              <c:numCache>
                <c:formatCode>General</c:formatCode>
                <c:ptCount val="11"/>
                <c:pt idx="0">
                  <c:v>0.57099999999999995</c:v>
                </c:pt>
                <c:pt idx="1">
                  <c:v>0.54320000000000002</c:v>
                </c:pt>
                <c:pt idx="2">
                  <c:v>0.55589999999999995</c:v>
                </c:pt>
                <c:pt idx="3">
                  <c:v>0.55970000000000009</c:v>
                </c:pt>
                <c:pt idx="4">
                  <c:v>0.5534</c:v>
                </c:pt>
                <c:pt idx="5">
                  <c:v>0.54370000000000007</c:v>
                </c:pt>
                <c:pt idx="6">
                  <c:v>0.54020000000000001</c:v>
                </c:pt>
                <c:pt idx="7">
                  <c:v>0.56320000000000003</c:v>
                </c:pt>
                <c:pt idx="8">
                  <c:v>0.62880000000000014</c:v>
                </c:pt>
                <c:pt idx="9">
                  <c:v>0.75140000000000007</c:v>
                </c:pt>
                <c:pt idx="10">
                  <c:v>0.92989999999999995</c:v>
                </c:pt>
              </c:numCache>
            </c:numRef>
          </c:val>
        </c:ser>
        <c:ser>
          <c:idx val="2"/>
          <c:order val="2"/>
          <c:tx>
            <c:v>0.2230</c:v>
          </c:tx>
          <c:cat>
            <c:numRef>
              <c:f>'[Copy of XFEL Inj Scans CR vers.xlsx]betas 500pC'!$A$3:$A$13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vers.xlsx]betas 500pC'!$Z$3:$Z$13</c:f>
              <c:numCache>
                <c:formatCode>General</c:formatCode>
                <c:ptCount val="11"/>
                <c:pt idx="0">
                  <c:v>0.55070000000000008</c:v>
                </c:pt>
                <c:pt idx="1">
                  <c:v>0.47130000000000005</c:v>
                </c:pt>
                <c:pt idx="2">
                  <c:v>0.4754000000000001</c:v>
                </c:pt>
                <c:pt idx="3">
                  <c:v>0.48180000000000006</c:v>
                </c:pt>
                <c:pt idx="4">
                  <c:v>0.4870000000000001</c:v>
                </c:pt>
                <c:pt idx="5">
                  <c:v>0.5</c:v>
                </c:pt>
                <c:pt idx="6">
                  <c:v>0.53500000000000003</c:v>
                </c:pt>
                <c:pt idx="7">
                  <c:v>0.60580000000000012</c:v>
                </c:pt>
                <c:pt idx="8">
                  <c:v>0.72200000000000009</c:v>
                </c:pt>
                <c:pt idx="9">
                  <c:v>0.88970000000000005</c:v>
                </c:pt>
                <c:pt idx="10">
                  <c:v>1.1080000000000001</c:v>
                </c:pt>
              </c:numCache>
            </c:numRef>
          </c:val>
        </c:ser>
        <c:ser>
          <c:idx val="3"/>
          <c:order val="3"/>
          <c:tx>
            <c:v>0.2235</c:v>
          </c:tx>
          <c:cat>
            <c:numRef>
              <c:f>'[Copy of XFEL Inj Scans CR vers.xlsx]betas 500pC'!$A$3:$A$13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vers.xlsx]betas 500pC'!$AA$3:$AA$13</c:f>
              <c:numCache>
                <c:formatCode>General</c:formatCode>
                <c:ptCount val="11"/>
                <c:pt idx="0">
                  <c:v>0.53779999999999994</c:v>
                </c:pt>
                <c:pt idx="1">
                  <c:v>0.43870000000000003</c:v>
                </c:pt>
                <c:pt idx="2">
                  <c:v>0.43020000000000008</c:v>
                </c:pt>
                <c:pt idx="3">
                  <c:v>0.44479999999999997</c:v>
                </c:pt>
                <c:pt idx="4">
                  <c:v>0.47020000000000001</c:v>
                </c:pt>
                <c:pt idx="5">
                  <c:v>0.51570000000000005</c:v>
                </c:pt>
                <c:pt idx="6">
                  <c:v>0.59089999999999998</c:v>
                </c:pt>
                <c:pt idx="7">
                  <c:v>0.70460000000000012</c:v>
                </c:pt>
                <c:pt idx="8">
                  <c:v>0.86220000000000008</c:v>
                </c:pt>
                <c:pt idx="9">
                  <c:v>1.0680000000000001</c:v>
                </c:pt>
                <c:pt idx="10">
                  <c:v>1.3149999999999997</c:v>
                </c:pt>
              </c:numCache>
            </c:numRef>
          </c:val>
        </c:ser>
        <c:ser>
          <c:idx val="4"/>
          <c:order val="4"/>
          <c:tx>
            <c:v>0.2240</c:v>
          </c:tx>
          <c:cat>
            <c:numRef>
              <c:f>'[Copy of XFEL Inj Scans CR vers.xlsx]betas 500pC'!$A$3:$A$13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vers.xlsx]betas 500pC'!$AB$3:$AB$13</c:f>
              <c:numCache>
                <c:formatCode>General</c:formatCode>
                <c:ptCount val="11"/>
                <c:pt idx="0">
                  <c:v>0.55830000000000002</c:v>
                </c:pt>
                <c:pt idx="1">
                  <c:v>0.47160000000000002</c:v>
                </c:pt>
                <c:pt idx="2">
                  <c:v>0.45070000000000005</c:v>
                </c:pt>
                <c:pt idx="3">
                  <c:v>0.47030000000000005</c:v>
                </c:pt>
                <c:pt idx="4">
                  <c:v>0.51729999999999998</c:v>
                </c:pt>
                <c:pt idx="5">
                  <c:v>0.59209999999999996</c:v>
                </c:pt>
                <c:pt idx="6">
                  <c:v>0.70300000000000007</c:v>
                </c:pt>
                <c:pt idx="7">
                  <c:v>0.85200000000000009</c:v>
                </c:pt>
                <c:pt idx="8">
                  <c:v>1.0409999999999997</c:v>
                </c:pt>
                <c:pt idx="9">
                  <c:v>1.2689999999999997</c:v>
                </c:pt>
                <c:pt idx="10">
                  <c:v>1.534</c:v>
                </c:pt>
              </c:numCache>
            </c:numRef>
          </c:val>
        </c:ser>
        <c:ser>
          <c:idx val="5"/>
          <c:order val="5"/>
          <c:tx>
            <c:v>0.2245</c:v>
          </c:tx>
          <c:cat>
            <c:numRef>
              <c:f>'[Copy of XFEL Inj Scans CR vers.xlsx]betas 500pC'!$A$3:$A$13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vers.xlsx]betas 500pC'!$AC$3:$AC$13</c:f>
              <c:numCache>
                <c:formatCode>General</c:formatCode>
                <c:ptCount val="11"/>
                <c:pt idx="0">
                  <c:v>0.61690000000000011</c:v>
                </c:pt>
                <c:pt idx="1">
                  <c:v>0.55289999999999995</c:v>
                </c:pt>
                <c:pt idx="2">
                  <c:v>0.54139999999999999</c:v>
                </c:pt>
                <c:pt idx="3">
                  <c:v>0.56790000000000007</c:v>
                </c:pt>
                <c:pt idx="4">
                  <c:v>0.63049999999999995</c:v>
                </c:pt>
                <c:pt idx="5">
                  <c:v>0.72650000000000003</c:v>
                </c:pt>
                <c:pt idx="6">
                  <c:v>0.86120000000000008</c:v>
                </c:pt>
                <c:pt idx="7">
                  <c:v>1.032</c:v>
                </c:pt>
                <c:pt idx="8">
                  <c:v>1.2389999999999999</c:v>
                </c:pt>
                <c:pt idx="9">
                  <c:v>1.4849999999999999</c:v>
                </c:pt>
                <c:pt idx="10">
                  <c:v>1.7649999999999997</c:v>
                </c:pt>
              </c:numCache>
            </c:numRef>
          </c:val>
        </c:ser>
        <c:ser>
          <c:idx val="6"/>
          <c:order val="6"/>
          <c:tx>
            <c:v>0.2250</c:v>
          </c:tx>
          <c:cat>
            <c:numRef>
              <c:f>'[Copy of XFEL Inj Scans CR vers.xlsx]betas 500pC'!$A$3:$A$13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vers.xlsx]betas 500pC'!$AD$3:$AD$13</c:f>
              <c:numCache>
                <c:formatCode>General</c:formatCode>
                <c:ptCount val="11"/>
                <c:pt idx="0">
                  <c:v>0.74410000000000009</c:v>
                </c:pt>
                <c:pt idx="1">
                  <c:v>0.67980000000000018</c:v>
                </c:pt>
                <c:pt idx="2">
                  <c:v>0.67480000000000018</c:v>
                </c:pt>
                <c:pt idx="3">
                  <c:v>0.7128000000000001</c:v>
                </c:pt>
                <c:pt idx="4">
                  <c:v>0.78759999999999997</c:v>
                </c:pt>
                <c:pt idx="5">
                  <c:v>0.8972</c:v>
                </c:pt>
                <c:pt idx="6">
                  <c:v>1.0449999999999997</c:v>
                </c:pt>
                <c:pt idx="7">
                  <c:v>1.23</c:v>
                </c:pt>
                <c:pt idx="8">
                  <c:v>1.4529999999999998</c:v>
                </c:pt>
                <c:pt idx="9">
                  <c:v>1.7129999999999999</c:v>
                </c:pt>
                <c:pt idx="10">
                  <c:v>2.0019999999999998</c:v>
                </c:pt>
              </c:numCache>
            </c:numRef>
          </c:val>
        </c:ser>
        <c:ser>
          <c:idx val="7"/>
          <c:order val="7"/>
          <c:tx>
            <c:v>0.2255</c:v>
          </c:tx>
          <c:cat>
            <c:numRef>
              <c:f>'[Copy of XFEL Inj Scans CR vers.xlsx]betas 500pC'!$A$3:$A$13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vers.xlsx]betas 500pC'!$AE$3:$AE$13</c:f>
              <c:numCache>
                <c:formatCode>General</c:formatCode>
                <c:ptCount val="11"/>
                <c:pt idx="0">
                  <c:v>0.91120000000000001</c:v>
                </c:pt>
                <c:pt idx="1">
                  <c:v>0.8358000000000001</c:v>
                </c:pt>
                <c:pt idx="2">
                  <c:v>0.84219999999999995</c:v>
                </c:pt>
                <c:pt idx="3">
                  <c:v>0.88690000000000002</c:v>
                </c:pt>
                <c:pt idx="4">
                  <c:v>0.96980000000000011</c:v>
                </c:pt>
                <c:pt idx="5">
                  <c:v>1.0900000000000001</c:v>
                </c:pt>
                <c:pt idx="6">
                  <c:v>1.248</c:v>
                </c:pt>
                <c:pt idx="7">
                  <c:v>1.4429999999999998</c:v>
                </c:pt>
                <c:pt idx="8">
                  <c:v>1.675</c:v>
                </c:pt>
                <c:pt idx="9">
                  <c:v>1.9440000000000002</c:v>
                </c:pt>
                <c:pt idx="10">
                  <c:v>2.2389999999999999</c:v>
                </c:pt>
              </c:numCache>
            </c:numRef>
          </c:val>
        </c:ser>
        <c:ser>
          <c:idx val="8"/>
          <c:order val="8"/>
          <c:tx>
            <c:v>0.2260</c:v>
          </c:tx>
          <c:cat>
            <c:numRef>
              <c:f>'[Copy of XFEL Inj Scans CR vers.xlsx]betas 500pC'!$A$3:$A$13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vers.xlsx]betas 500pC'!$AF$3:$AF$13</c:f>
              <c:numCache>
                <c:formatCode>General</c:formatCode>
                <c:ptCount val="11"/>
                <c:pt idx="0">
                  <c:v>1.077</c:v>
                </c:pt>
                <c:pt idx="1">
                  <c:v>0.99099999999999999</c:v>
                </c:pt>
                <c:pt idx="2">
                  <c:v>1.0189999999999997</c:v>
                </c:pt>
                <c:pt idx="3">
                  <c:v>1.0740000000000001</c:v>
                </c:pt>
                <c:pt idx="4">
                  <c:v>1.1639999999999997</c:v>
                </c:pt>
                <c:pt idx="5">
                  <c:v>1.2909999999999997</c:v>
                </c:pt>
                <c:pt idx="6">
                  <c:v>1.456</c:v>
                </c:pt>
                <c:pt idx="7">
                  <c:v>1.659</c:v>
                </c:pt>
                <c:pt idx="8">
                  <c:v>1.9000000000000001</c:v>
                </c:pt>
                <c:pt idx="9">
                  <c:v>2.1749999999999998</c:v>
                </c:pt>
                <c:pt idx="10">
                  <c:v>2.4699999999999998</c:v>
                </c:pt>
              </c:numCache>
            </c:numRef>
          </c:val>
        </c:ser>
        <c:bandFmts/>
        <c:axId val="261943296"/>
        <c:axId val="261945216"/>
        <c:axId val="262003328"/>
      </c:surfaceChart>
      <c:catAx>
        <c:axId val="261943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700" baseline="0"/>
                </a:pPr>
                <a:r>
                  <a:rPr lang="de-DE" sz="700" b="1" i="0" baseline="0" dirty="0">
                    <a:effectLst/>
                  </a:rPr>
                  <a:t>Laser Beam Size rms, </a:t>
                </a:r>
                <a:r>
                  <a:rPr lang="de-DE" sz="700" b="1" i="0" baseline="0" dirty="0">
                    <a:effectLst/>
                    <a:latin typeface="Symbol" pitchFamily="18" charset="2"/>
                  </a:rPr>
                  <a:t>m</a:t>
                </a:r>
                <a:r>
                  <a:rPr lang="de-DE" sz="700" b="1" i="0" baseline="0" dirty="0">
                    <a:effectLst/>
                  </a:rPr>
                  <a:t>m</a:t>
                </a:r>
                <a:endParaRPr lang="de-DE" sz="700" baseline="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35603529661488081"/>
              <c:y val="0.9420664696984689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61945216"/>
        <c:crosses val="autoZero"/>
        <c:auto val="1"/>
        <c:lblAlgn val="ctr"/>
        <c:lblOffset val="100"/>
        <c:noMultiLvlLbl val="0"/>
      </c:catAx>
      <c:valAx>
        <c:axId val="261945216"/>
        <c:scaling>
          <c:orientation val="minMax"/>
          <c:max val="1.2"/>
          <c:min val="0.4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700" baseline="0"/>
                </a:pPr>
                <a:r>
                  <a:rPr lang="de-DE" sz="700" b="1" i="0" baseline="0">
                    <a:effectLst/>
                  </a:rPr>
                  <a:t> Solenoid  Field  Strength MaxB(1), T</a:t>
                </a:r>
                <a:endParaRPr lang="de-DE" sz="700" baseline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92133464498776607"/>
              <c:y val="0.24979701270362167"/>
            </c:manualLayout>
          </c:layout>
          <c:overlay val="0"/>
        </c:title>
        <c:numFmt formatCode="General" sourceLinked="1"/>
        <c:majorTickMark val="none"/>
        <c:minorTickMark val="none"/>
        <c:tickLblPos val="none"/>
        <c:crossAx val="261943296"/>
        <c:crosses val="autoZero"/>
        <c:crossBetween val="midCat"/>
      </c:valAx>
      <c:serAx>
        <c:axId val="2620033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61945216"/>
        <c:crosses val="autoZero"/>
      </c:serAx>
    </c:plotArea>
    <c:legend>
      <c:legendPos val="t"/>
      <c:layout>
        <c:manualLayout>
          <c:xMode val="edge"/>
          <c:yMode val="edge"/>
          <c:x val="0.23981377284864591"/>
          <c:y val="5.2709110347585512E-2"/>
          <c:w val="0.55423922195779418"/>
          <c:h val="8.9500816125012164E-2"/>
        </c:manualLayout>
      </c:layout>
      <c:overlay val="0"/>
      <c:txPr>
        <a:bodyPr/>
        <a:lstStyle/>
        <a:p>
          <a:pPr rtl="0">
            <a:defRPr sz="700" baseline="0"/>
          </a:pPr>
          <a:endParaRPr lang="de-DE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000" b="1" i="0" baseline="0" dirty="0" smtClean="0">
                <a:effectLst/>
              </a:rPr>
              <a:t>500pC</a:t>
            </a:r>
            <a:r>
              <a:rPr lang="de-DE" sz="1000" b="1" i="0" baseline="0" dirty="0">
                <a:effectLst/>
              </a:rPr>
              <a:t>. Optics </a:t>
            </a:r>
            <a:r>
              <a:rPr lang="de-DE" sz="1000" b="1" i="0" baseline="0" dirty="0" err="1">
                <a:effectLst/>
              </a:rPr>
              <a:t>Stability</a:t>
            </a:r>
            <a:endParaRPr lang="de-DE" sz="1000" dirty="0">
              <a:effectLst/>
            </a:endParaRPr>
          </a:p>
        </c:rich>
      </c:tx>
      <c:layout>
        <c:manualLayout>
          <c:xMode val="edge"/>
          <c:yMode val="edge"/>
          <c:x val="0.29096283600515338"/>
          <c:y val="4.1880264524847763E-3"/>
        </c:manualLayout>
      </c:layout>
      <c:overlay val="0"/>
    </c:title>
    <c:autoTitleDeleted val="0"/>
    <c:view3D>
      <c:rotX val="9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525030684082135E-2"/>
          <c:y val="0.14080208364759006"/>
          <c:w val="0.74749955027592241"/>
          <c:h val="0.736232075765065"/>
        </c:manualLayout>
      </c:layout>
      <c:surfaceChart>
        <c:wireframe val="0"/>
        <c:ser>
          <c:idx val="0"/>
          <c:order val="0"/>
          <c:tx>
            <c:strRef>
              <c:f>'[Copy of XFEL Inj Scans CR vers.xlsx]mismatch 500pC'!$B$2</c:f>
              <c:strCache>
                <c:ptCount val="1"/>
                <c:pt idx="0">
                  <c:v>0,222</c:v>
                </c:pt>
              </c:strCache>
            </c:strRef>
          </c:tx>
          <c:cat>
            <c:numRef>
              <c:f>'[Copy of XFEL Inj Scans CR vers.xlsx]mismatch 500pC'!$A$3:$A$13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vers.xlsx]mismatch 500pC'!$B$3:$B$13</c:f>
              <c:numCache>
                <c:formatCode>General</c:formatCode>
                <c:ptCount val="11"/>
                <c:pt idx="0">
                  <c:v>1.2778999999999998</c:v>
                </c:pt>
                <c:pt idx="1">
                  <c:v>1.3269</c:v>
                </c:pt>
                <c:pt idx="2">
                  <c:v>1.3071999999999997</c:v>
                </c:pt>
                <c:pt idx="3">
                  <c:v>1.3357999999999999</c:v>
                </c:pt>
                <c:pt idx="4">
                  <c:v>1.3309</c:v>
                </c:pt>
                <c:pt idx="5">
                  <c:v>1.3276999999999999</c:v>
                </c:pt>
                <c:pt idx="6">
                  <c:v>1.3072999999999997</c:v>
                </c:pt>
                <c:pt idx="7">
                  <c:v>1.2512999999999999</c:v>
                </c:pt>
                <c:pt idx="8">
                  <c:v>1.1787000000000001</c:v>
                </c:pt>
                <c:pt idx="9">
                  <c:v>1.1071</c:v>
                </c:pt>
                <c:pt idx="10">
                  <c:v>1.0491999999999997</c:v>
                </c:pt>
              </c:numCache>
            </c:numRef>
          </c:val>
        </c:ser>
        <c:ser>
          <c:idx val="1"/>
          <c:order val="1"/>
          <c:tx>
            <c:strRef>
              <c:f>'[Copy of XFEL Inj Scans CR vers.xlsx]mismatch 500pC'!$C$2</c:f>
              <c:strCache>
                <c:ptCount val="1"/>
                <c:pt idx="0">
                  <c:v>0,2225</c:v>
                </c:pt>
              </c:strCache>
            </c:strRef>
          </c:tx>
          <c:cat>
            <c:numRef>
              <c:f>'[Copy of XFEL Inj Scans CR vers.xlsx]mismatch 500pC'!$A$3:$A$13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vers.xlsx]mismatch 500pC'!$C$3:$C$13</c:f>
              <c:numCache>
                <c:formatCode>General</c:formatCode>
                <c:ptCount val="11"/>
                <c:pt idx="0">
                  <c:v>1.2778999999999998</c:v>
                </c:pt>
                <c:pt idx="1">
                  <c:v>1.3269</c:v>
                </c:pt>
                <c:pt idx="2">
                  <c:v>1.3231999999999997</c:v>
                </c:pt>
                <c:pt idx="3">
                  <c:v>1.3357999999999999</c:v>
                </c:pt>
                <c:pt idx="4">
                  <c:v>1.3333999999999997</c:v>
                </c:pt>
                <c:pt idx="5">
                  <c:v>1.3276999999999999</c:v>
                </c:pt>
                <c:pt idx="6">
                  <c:v>1.3072999999999997</c:v>
                </c:pt>
                <c:pt idx="7">
                  <c:v>1.2512999999999999</c:v>
                </c:pt>
                <c:pt idx="8">
                  <c:v>1.1787000000000001</c:v>
                </c:pt>
                <c:pt idx="9">
                  <c:v>1.1071</c:v>
                </c:pt>
                <c:pt idx="10">
                  <c:v>1.0491999999999997</c:v>
                </c:pt>
              </c:numCache>
            </c:numRef>
          </c:val>
        </c:ser>
        <c:ser>
          <c:idx val="2"/>
          <c:order val="2"/>
          <c:tx>
            <c:strRef>
              <c:f>'[Copy of XFEL Inj Scans CR vers.xlsx]mismatch 500pC'!$D$2</c:f>
              <c:strCache>
                <c:ptCount val="1"/>
                <c:pt idx="0">
                  <c:v>0,223</c:v>
                </c:pt>
              </c:strCache>
            </c:strRef>
          </c:tx>
          <c:cat>
            <c:numRef>
              <c:f>'[Copy of XFEL Inj Scans CR vers.xlsx]mismatch 500pC'!$A$3:$A$13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vers.xlsx]mismatch 500pC'!$D$3:$D$13</c:f>
              <c:numCache>
                <c:formatCode>General</c:formatCode>
                <c:ptCount val="11"/>
                <c:pt idx="0">
                  <c:v>1.3202</c:v>
                </c:pt>
                <c:pt idx="1">
                  <c:v>1.3836999999999997</c:v>
                </c:pt>
                <c:pt idx="2">
                  <c:v>1.4075999999999997</c:v>
                </c:pt>
                <c:pt idx="3">
                  <c:v>1.4023999999999999</c:v>
                </c:pt>
                <c:pt idx="4">
                  <c:v>1.3895999999999997</c:v>
                </c:pt>
                <c:pt idx="5">
                  <c:v>1.3494999999999997</c:v>
                </c:pt>
                <c:pt idx="6">
                  <c:v>1.2804</c:v>
                </c:pt>
                <c:pt idx="7">
                  <c:v>1.1962999999999999</c:v>
                </c:pt>
                <c:pt idx="8">
                  <c:v>1.1144000000000001</c:v>
                </c:pt>
                <c:pt idx="9">
                  <c:v>1.0549999999999997</c:v>
                </c:pt>
                <c:pt idx="10">
                  <c:v>1.0245</c:v>
                </c:pt>
              </c:numCache>
            </c:numRef>
          </c:val>
        </c:ser>
        <c:ser>
          <c:idx val="3"/>
          <c:order val="3"/>
          <c:tx>
            <c:strRef>
              <c:f>'[Copy of XFEL Inj Scans CR vers.xlsx]mismatch 500pC'!$E$2</c:f>
              <c:strCache>
                <c:ptCount val="1"/>
                <c:pt idx="0">
                  <c:v>0,2235</c:v>
                </c:pt>
              </c:strCache>
            </c:strRef>
          </c:tx>
          <c:cat>
            <c:numRef>
              <c:f>'[Copy of XFEL Inj Scans CR vers.xlsx]mismatch 500pC'!$A$3:$A$13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vers.xlsx]mismatch 500pC'!$E$3:$E$13</c:f>
              <c:numCache>
                <c:formatCode>General</c:formatCode>
                <c:ptCount val="11"/>
                <c:pt idx="0">
                  <c:v>1.3568</c:v>
                </c:pt>
                <c:pt idx="1">
                  <c:v>1.4162999999999997</c:v>
                </c:pt>
                <c:pt idx="2">
                  <c:v>1.4362999999999997</c:v>
                </c:pt>
                <c:pt idx="3">
                  <c:v>1.4259999999999995</c:v>
                </c:pt>
                <c:pt idx="4">
                  <c:v>1.3727</c:v>
                </c:pt>
                <c:pt idx="5">
                  <c:v>1.2909999999999997</c:v>
                </c:pt>
                <c:pt idx="6">
                  <c:v>1.1963999999999999</c:v>
                </c:pt>
                <c:pt idx="7">
                  <c:v>1.1149</c:v>
                </c:pt>
                <c:pt idx="8">
                  <c:v>1.0590999999999997</c:v>
                </c:pt>
                <c:pt idx="9">
                  <c:v>1.0272999999999999</c:v>
                </c:pt>
                <c:pt idx="10">
                  <c:v>1.0097999999999998</c:v>
                </c:pt>
              </c:numCache>
            </c:numRef>
          </c:val>
        </c:ser>
        <c:ser>
          <c:idx val="4"/>
          <c:order val="4"/>
          <c:tx>
            <c:strRef>
              <c:f>'[Copy of XFEL Inj Scans CR vers.xlsx]mismatch 500pC'!$F$2</c:f>
              <c:strCache>
                <c:ptCount val="1"/>
                <c:pt idx="0">
                  <c:v>0,224</c:v>
                </c:pt>
              </c:strCache>
            </c:strRef>
          </c:tx>
          <c:cat>
            <c:numRef>
              <c:f>'[Copy of XFEL Inj Scans CR vers.xlsx]mismatch 500pC'!$A$3:$A$13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vers.xlsx]mismatch 500pC'!$F$3:$F$13</c:f>
              <c:numCache>
                <c:formatCode>General</c:formatCode>
                <c:ptCount val="11"/>
                <c:pt idx="0">
                  <c:v>1.2491999999999999</c:v>
                </c:pt>
                <c:pt idx="1">
                  <c:v>1.3908</c:v>
                </c:pt>
                <c:pt idx="2">
                  <c:v>1.3793</c:v>
                </c:pt>
                <c:pt idx="3">
                  <c:v>1.3267</c:v>
                </c:pt>
                <c:pt idx="4">
                  <c:v>1.2565</c:v>
                </c:pt>
                <c:pt idx="5">
                  <c:v>1.1779999999999997</c:v>
                </c:pt>
                <c:pt idx="6">
                  <c:v>1.1085</c:v>
                </c:pt>
                <c:pt idx="7">
                  <c:v>1.0586</c:v>
                </c:pt>
                <c:pt idx="8">
                  <c:v>1.0275999999999998</c:v>
                </c:pt>
                <c:pt idx="9">
                  <c:v>1.0098999999999998</c:v>
                </c:pt>
                <c:pt idx="10">
                  <c:v>1.0024999999999997</c:v>
                </c:pt>
              </c:numCache>
            </c:numRef>
          </c:val>
        </c:ser>
        <c:ser>
          <c:idx val="5"/>
          <c:order val="5"/>
          <c:tx>
            <c:strRef>
              <c:f>'[Copy of XFEL Inj Scans CR vers.xlsx]mismatch 500pC'!$G$2</c:f>
              <c:strCache>
                <c:ptCount val="1"/>
                <c:pt idx="0">
                  <c:v>0,2245</c:v>
                </c:pt>
              </c:strCache>
            </c:strRef>
          </c:tx>
          <c:cat>
            <c:numRef>
              <c:f>'[Copy of XFEL Inj Scans CR vers.xlsx]mismatch 500pC'!$A$3:$A$13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vers.xlsx]mismatch 500pC'!$G$3:$G$13</c:f>
              <c:numCache>
                <c:formatCode>General</c:formatCode>
                <c:ptCount val="11"/>
                <c:pt idx="0">
                  <c:v>1.1011</c:v>
                </c:pt>
                <c:pt idx="1">
                  <c:v>1.1754</c:v>
                </c:pt>
                <c:pt idx="2">
                  <c:v>1.2206999999999997</c:v>
                </c:pt>
                <c:pt idx="3">
                  <c:v>1.1996</c:v>
                </c:pt>
                <c:pt idx="4">
                  <c:v>1.1466000000000001</c:v>
                </c:pt>
                <c:pt idx="5">
                  <c:v>1.0932999999999997</c:v>
                </c:pt>
                <c:pt idx="6">
                  <c:v>1.0512999999999997</c:v>
                </c:pt>
                <c:pt idx="7">
                  <c:v>1.024</c:v>
                </c:pt>
                <c:pt idx="8">
                  <c:v>1.0086999999999997</c:v>
                </c:pt>
                <c:pt idx="9">
                  <c:v>1.0023</c:v>
                </c:pt>
                <c:pt idx="10">
                  <c:v>1.0003</c:v>
                </c:pt>
              </c:numCache>
            </c:numRef>
          </c:val>
        </c:ser>
        <c:ser>
          <c:idx val="6"/>
          <c:order val="6"/>
          <c:tx>
            <c:strRef>
              <c:f>'[Copy of XFEL Inj Scans CR vers.xlsx]mismatch 500pC'!$H$2</c:f>
              <c:strCache>
                <c:ptCount val="1"/>
                <c:pt idx="0">
                  <c:v>0,225</c:v>
                </c:pt>
              </c:strCache>
            </c:strRef>
          </c:tx>
          <c:cat>
            <c:numRef>
              <c:f>'[Copy of XFEL Inj Scans CR vers.xlsx]mismatch 500pC'!$A$3:$A$13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vers.xlsx]mismatch 500pC'!$H$3:$H$13</c:f>
              <c:numCache>
                <c:formatCode>General</c:formatCode>
                <c:ptCount val="11"/>
                <c:pt idx="0">
                  <c:v>1.0254999999999999</c:v>
                </c:pt>
                <c:pt idx="1">
                  <c:v>1.0518999999999998</c:v>
                </c:pt>
                <c:pt idx="2">
                  <c:v>1.0716999999999999</c:v>
                </c:pt>
                <c:pt idx="3">
                  <c:v>1.0721000000000001</c:v>
                </c:pt>
                <c:pt idx="4">
                  <c:v>1.0552999999999997</c:v>
                </c:pt>
                <c:pt idx="5">
                  <c:v>1.034</c:v>
                </c:pt>
                <c:pt idx="6">
                  <c:v>1.0167999999999997</c:v>
                </c:pt>
                <c:pt idx="7">
                  <c:v>1.0063</c:v>
                </c:pt>
                <c:pt idx="8">
                  <c:v>1.0014999999999998</c:v>
                </c:pt>
                <c:pt idx="9">
                  <c:v>1.0001</c:v>
                </c:pt>
                <c:pt idx="10">
                  <c:v>1.0010999999999999</c:v>
                </c:pt>
              </c:numCache>
            </c:numRef>
          </c:val>
        </c:ser>
        <c:ser>
          <c:idx val="7"/>
          <c:order val="7"/>
          <c:tx>
            <c:strRef>
              <c:f>'[Copy of XFEL Inj Scans CR vers.xlsx]mismatch 500pC'!$I$2</c:f>
              <c:strCache>
                <c:ptCount val="1"/>
                <c:pt idx="0">
                  <c:v>0,2255</c:v>
                </c:pt>
              </c:strCache>
            </c:strRef>
          </c:tx>
          <c:cat>
            <c:numRef>
              <c:f>'[Copy of XFEL Inj Scans CR vers.xlsx]mismatch 500pC'!$A$3:$A$13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vers.xlsx]mismatch 500pC'!$I$3:$I$13</c:f>
              <c:numCache>
                <c:formatCode>General</c:formatCode>
                <c:ptCount val="11"/>
                <c:pt idx="0">
                  <c:v>1.0575999999999999</c:v>
                </c:pt>
                <c:pt idx="1">
                  <c:v>1.0078999999999998</c:v>
                </c:pt>
                <c:pt idx="2">
                  <c:v>1.0126999999999997</c:v>
                </c:pt>
                <c:pt idx="3">
                  <c:v>1.0161</c:v>
                </c:pt>
                <c:pt idx="4">
                  <c:v>1.0130999999999997</c:v>
                </c:pt>
                <c:pt idx="5">
                  <c:v>1.0075999999999998</c:v>
                </c:pt>
                <c:pt idx="6">
                  <c:v>1.0027999999999997</c:v>
                </c:pt>
                <c:pt idx="7">
                  <c:v>1.0004</c:v>
                </c:pt>
                <c:pt idx="8">
                  <c:v>1.0002</c:v>
                </c:pt>
                <c:pt idx="9">
                  <c:v>1.0014999999999998</c:v>
                </c:pt>
                <c:pt idx="10">
                  <c:v>1.0113999999999999</c:v>
                </c:pt>
              </c:numCache>
            </c:numRef>
          </c:val>
        </c:ser>
        <c:ser>
          <c:idx val="8"/>
          <c:order val="8"/>
          <c:tx>
            <c:strRef>
              <c:f>'[Copy of XFEL Inj Scans CR vers.xlsx]mismatch 500pC'!$J$2</c:f>
              <c:strCache>
                <c:ptCount val="1"/>
                <c:pt idx="0">
                  <c:v>0,226</c:v>
                </c:pt>
              </c:strCache>
            </c:strRef>
          </c:tx>
          <c:cat>
            <c:numRef>
              <c:f>'[Copy of XFEL Inj Scans CR vers.xlsx]mismatch 500pC'!$A$3:$A$13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vers.xlsx]mismatch 500pC'!$J$3:$J$13</c:f>
              <c:numCache>
                <c:formatCode>General</c:formatCode>
                <c:ptCount val="11"/>
                <c:pt idx="0">
                  <c:v>1.1509</c:v>
                </c:pt>
                <c:pt idx="1">
                  <c:v>1.032</c:v>
                </c:pt>
                <c:pt idx="2">
                  <c:v>1.0043</c:v>
                </c:pt>
                <c:pt idx="3">
                  <c:v>1.0009999999999997</c:v>
                </c:pt>
                <c:pt idx="4">
                  <c:v>1.0004999999999997</c:v>
                </c:pt>
                <c:pt idx="5">
                  <c:v>1.0001</c:v>
                </c:pt>
                <c:pt idx="6">
                  <c:v>1.0002</c:v>
                </c:pt>
                <c:pt idx="7">
                  <c:v>1.0010999999999999</c:v>
                </c:pt>
                <c:pt idx="8">
                  <c:v>1.0026999999999997</c:v>
                </c:pt>
                <c:pt idx="9">
                  <c:v>1.0044999999999997</c:v>
                </c:pt>
                <c:pt idx="10">
                  <c:v>1.0067999999999997</c:v>
                </c:pt>
              </c:numCache>
            </c:numRef>
          </c:val>
        </c:ser>
        <c:bandFmts/>
        <c:axId val="262785280"/>
        <c:axId val="303042944"/>
        <c:axId val="261942784"/>
      </c:surfaceChart>
      <c:catAx>
        <c:axId val="262785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700" baseline="0"/>
                </a:pPr>
                <a:r>
                  <a:rPr lang="de-DE" sz="700" b="1" i="0" baseline="0" dirty="0">
                    <a:effectLst/>
                  </a:rPr>
                  <a:t>Laser Beam Size rms, </a:t>
                </a:r>
                <a:r>
                  <a:rPr lang="de-DE" sz="700" b="1" i="0" baseline="0" dirty="0">
                    <a:effectLst/>
                    <a:latin typeface="Symbol" pitchFamily="18" charset="2"/>
                  </a:rPr>
                  <a:t>m</a:t>
                </a:r>
                <a:r>
                  <a:rPr lang="de-DE" sz="700" b="1" i="0" baseline="0" dirty="0">
                    <a:effectLst/>
                  </a:rPr>
                  <a:t>m</a:t>
                </a:r>
                <a:endParaRPr lang="de-DE" sz="700" baseline="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33108619380118526"/>
              <c:y val="0.9115746398548308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03042944"/>
        <c:crosses val="autoZero"/>
        <c:auto val="1"/>
        <c:lblAlgn val="ctr"/>
        <c:lblOffset val="100"/>
        <c:noMultiLvlLbl val="0"/>
      </c:catAx>
      <c:valAx>
        <c:axId val="303042944"/>
        <c:scaling>
          <c:orientation val="minMax"/>
          <c:max val="1.5"/>
          <c:min val="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700" baseline="0"/>
                </a:pPr>
                <a:r>
                  <a:rPr lang="de-DE" sz="700" b="1" i="0" baseline="0" dirty="0">
                    <a:effectLst/>
                  </a:rPr>
                  <a:t>Solenoid  Field  </a:t>
                </a:r>
                <a:r>
                  <a:rPr lang="de-DE" sz="700" b="1" i="0" baseline="0" dirty="0" err="1">
                    <a:effectLst/>
                  </a:rPr>
                  <a:t>Strength</a:t>
                </a:r>
                <a:r>
                  <a:rPr lang="de-DE" sz="700" b="1" i="0" baseline="0" dirty="0">
                    <a:effectLst/>
                  </a:rPr>
                  <a:t> </a:t>
                </a:r>
                <a:r>
                  <a:rPr lang="de-DE" sz="700" b="1" i="0" baseline="0" dirty="0" err="1">
                    <a:effectLst/>
                  </a:rPr>
                  <a:t>MaxB</a:t>
                </a:r>
                <a:r>
                  <a:rPr lang="de-DE" sz="700" b="1" i="0" baseline="0" dirty="0">
                    <a:effectLst/>
                  </a:rPr>
                  <a:t>(1), T</a:t>
                </a:r>
                <a:endParaRPr lang="de-DE" sz="700" baseline="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94245049724788255"/>
              <c:y val="0.26428427215828798"/>
            </c:manualLayout>
          </c:layout>
          <c:overlay val="0"/>
        </c:title>
        <c:numFmt formatCode="General" sourceLinked="1"/>
        <c:majorTickMark val="none"/>
        <c:minorTickMark val="none"/>
        <c:tickLblPos val="none"/>
        <c:crossAx val="262785280"/>
        <c:crosses val="autoZero"/>
        <c:crossBetween val="midCat"/>
      </c:valAx>
      <c:serAx>
        <c:axId val="2619427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03042944"/>
        <c:crosses val="autoZero"/>
      </c:serAx>
    </c:plotArea>
    <c:legend>
      <c:legendPos val="t"/>
      <c:layout>
        <c:manualLayout>
          <c:xMode val="edge"/>
          <c:yMode val="edge"/>
          <c:x val="0.16324579770239589"/>
          <c:y val="5.9952055064734944E-2"/>
          <c:w val="0.75695530826905133"/>
          <c:h val="7.9693836101544291E-2"/>
        </c:manualLayout>
      </c:layout>
      <c:overlay val="0"/>
      <c:txPr>
        <a:bodyPr/>
        <a:lstStyle/>
        <a:p>
          <a:pPr rtl="0">
            <a:defRPr sz="700" baseline="0"/>
          </a:pPr>
          <a:endParaRPr lang="de-DE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000" baseline="0" dirty="0" smtClean="0"/>
              <a:t>500pC</a:t>
            </a:r>
            <a:r>
              <a:rPr lang="de-DE" sz="1000" baseline="0" dirty="0"/>
              <a:t>. </a:t>
            </a:r>
            <a:r>
              <a:rPr lang="de-DE" sz="1000" baseline="0" dirty="0" err="1"/>
              <a:t>Matching</a:t>
            </a:r>
            <a:r>
              <a:rPr lang="de-DE" sz="1000" baseline="0" dirty="0"/>
              <a:t> </a:t>
            </a:r>
            <a:r>
              <a:rPr lang="de-DE" sz="1000" baseline="0" dirty="0" err="1"/>
              <a:t>Ability</a:t>
            </a:r>
            <a:endParaRPr lang="de-DE" sz="1000" dirty="0"/>
          </a:p>
        </c:rich>
      </c:tx>
      <c:layout>
        <c:manualLayout>
          <c:xMode val="edge"/>
          <c:yMode val="edge"/>
          <c:x val="0.21174651259411592"/>
          <c:y val="0"/>
        </c:manualLayout>
      </c:layout>
      <c:overlay val="0"/>
    </c:title>
    <c:autoTitleDeleted val="0"/>
    <c:view3D>
      <c:rotX val="9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142134532654771E-2"/>
          <c:y val="9.827340418609018E-2"/>
          <c:w val="0.74678446264873533"/>
          <c:h val="0.76854645338456939"/>
        </c:manualLayout>
      </c:layout>
      <c:surfaceChart>
        <c:wireframe val="0"/>
        <c:ser>
          <c:idx val="0"/>
          <c:order val="0"/>
          <c:tx>
            <c:strRef>
              <c:f>'[Copy of XFEL Inj Scans CR vers.xlsx]mismatch 500pC'!$N$2</c:f>
              <c:strCache>
                <c:ptCount val="1"/>
                <c:pt idx="0">
                  <c:v>0,222</c:v>
                </c:pt>
              </c:strCache>
            </c:strRef>
          </c:tx>
          <c:cat>
            <c:numRef>
              <c:f>'[Copy of XFEL Inj Scans CR vers.xlsx]mismatch 500pC'!$M$3:$M$13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vers.xlsx]mismatch 500pC'!$N$3:$N$13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'[Copy of XFEL Inj Scans CR vers.xlsx]mismatch 500pC'!$O$2</c:f>
              <c:strCache>
                <c:ptCount val="1"/>
                <c:pt idx="0">
                  <c:v>0,2225</c:v>
                </c:pt>
              </c:strCache>
            </c:strRef>
          </c:tx>
          <c:cat>
            <c:numRef>
              <c:f>'[Copy of XFEL Inj Scans CR vers.xlsx]mismatch 500pC'!$M$3:$M$13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vers.xlsx]mismatch 500pC'!$O$3:$O$13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</c:numCache>
            </c:numRef>
          </c:val>
        </c:ser>
        <c:ser>
          <c:idx val="2"/>
          <c:order val="2"/>
          <c:tx>
            <c:strRef>
              <c:f>'[Copy of XFEL Inj Scans CR vers.xlsx]mismatch 500pC'!$P$2</c:f>
              <c:strCache>
                <c:ptCount val="1"/>
                <c:pt idx="0">
                  <c:v>0,223</c:v>
                </c:pt>
              </c:strCache>
            </c:strRef>
          </c:tx>
          <c:cat>
            <c:numRef>
              <c:f>'[Copy of XFEL Inj Scans CR vers.xlsx]mismatch 500pC'!$M$3:$M$13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vers.xlsx]mismatch 500pC'!$P$3:$P$13</c:f>
              <c:numCache>
                <c:formatCode>General</c:formatCode>
                <c:ptCount val="11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ser>
          <c:idx val="3"/>
          <c:order val="3"/>
          <c:tx>
            <c:strRef>
              <c:f>'[Copy of XFEL Inj Scans CR vers.xlsx]mismatch 500pC'!$Q$2</c:f>
              <c:strCache>
                <c:ptCount val="1"/>
                <c:pt idx="0">
                  <c:v>0,2235</c:v>
                </c:pt>
              </c:strCache>
            </c:strRef>
          </c:tx>
          <c:cat>
            <c:numRef>
              <c:f>'[Copy of XFEL Inj Scans CR vers.xlsx]mismatch 500pC'!$M$3:$M$13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vers.xlsx]mismatch 500pC'!$Q$3:$Q$13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ser>
          <c:idx val="4"/>
          <c:order val="4"/>
          <c:tx>
            <c:strRef>
              <c:f>'[Copy of XFEL Inj Scans CR vers.xlsx]mismatch 500pC'!$R$2</c:f>
              <c:strCache>
                <c:ptCount val="1"/>
                <c:pt idx="0">
                  <c:v>0,224</c:v>
                </c:pt>
              </c:strCache>
            </c:strRef>
          </c:tx>
          <c:cat>
            <c:numRef>
              <c:f>'[Copy of XFEL Inj Scans CR vers.xlsx]mismatch 500pC'!$M$3:$M$13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vers.xlsx]mismatch 500pC'!$R$3:$R$13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ser>
          <c:idx val="5"/>
          <c:order val="5"/>
          <c:tx>
            <c:strRef>
              <c:f>'[Copy of XFEL Inj Scans CR vers.xlsx]mismatch 500pC'!$S$2</c:f>
              <c:strCache>
                <c:ptCount val="1"/>
                <c:pt idx="0">
                  <c:v>0,2245</c:v>
                </c:pt>
              </c:strCache>
            </c:strRef>
          </c:tx>
          <c:cat>
            <c:numRef>
              <c:f>'[Copy of XFEL Inj Scans CR vers.xlsx]mismatch 500pC'!$M$3:$M$13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vers.xlsx]mismatch 500pC'!$S$3:$S$13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ser>
          <c:idx val="6"/>
          <c:order val="6"/>
          <c:tx>
            <c:strRef>
              <c:f>'[Copy of XFEL Inj Scans CR vers.xlsx]mismatch 500pC'!$T$2</c:f>
              <c:strCache>
                <c:ptCount val="1"/>
                <c:pt idx="0">
                  <c:v>0,225</c:v>
                </c:pt>
              </c:strCache>
            </c:strRef>
          </c:tx>
          <c:cat>
            <c:numRef>
              <c:f>'[Copy of XFEL Inj Scans CR vers.xlsx]mismatch 500pC'!$M$3:$M$13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vers.xlsx]mismatch 500pC'!$T$3:$T$13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ser>
          <c:idx val="7"/>
          <c:order val="7"/>
          <c:tx>
            <c:strRef>
              <c:f>'[Copy of XFEL Inj Scans CR vers.xlsx]mismatch 500pC'!$U$2</c:f>
              <c:strCache>
                <c:ptCount val="1"/>
                <c:pt idx="0">
                  <c:v>0,2255</c:v>
                </c:pt>
              </c:strCache>
            </c:strRef>
          </c:tx>
          <c:cat>
            <c:numRef>
              <c:f>'[Copy of XFEL Inj Scans CR vers.xlsx]mismatch 500pC'!$M$3:$M$13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vers.xlsx]mismatch 500pC'!$U$3:$U$13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ser>
          <c:idx val="8"/>
          <c:order val="8"/>
          <c:tx>
            <c:strRef>
              <c:f>'[Copy of XFEL Inj Scans CR vers.xlsx]mismatch 500pC'!$V$2</c:f>
              <c:strCache>
                <c:ptCount val="1"/>
                <c:pt idx="0">
                  <c:v>0,226</c:v>
                </c:pt>
              </c:strCache>
            </c:strRef>
          </c:tx>
          <c:cat>
            <c:numRef>
              <c:f>'[Copy of XFEL Inj Scans CR vers.xlsx]mismatch 500pC'!$M$3:$M$13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vers.xlsx]mismatch 500pC'!$V$3:$V$13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bandFmts/>
        <c:axId val="303088384"/>
        <c:axId val="303090304"/>
        <c:axId val="303092160"/>
      </c:surfaceChart>
      <c:catAx>
        <c:axId val="303088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700" baseline="0"/>
                </a:pPr>
                <a:r>
                  <a:rPr lang="de-DE" sz="700" b="1" i="0" baseline="0" dirty="0">
                    <a:effectLst/>
                  </a:rPr>
                  <a:t>Laser Beam Size rms, </a:t>
                </a:r>
                <a:r>
                  <a:rPr lang="de-DE" sz="700" b="1" i="0" baseline="0" dirty="0">
                    <a:effectLst/>
                    <a:latin typeface="Symbol" pitchFamily="18" charset="2"/>
                  </a:rPr>
                  <a:t>m</a:t>
                </a:r>
                <a:r>
                  <a:rPr lang="de-DE" sz="700" b="1" i="0" baseline="0" dirty="0">
                    <a:effectLst/>
                  </a:rPr>
                  <a:t>m</a:t>
                </a:r>
                <a:endParaRPr lang="de-DE" sz="700" baseline="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2930399837398861"/>
              <c:y val="0.9290759146310494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03090304"/>
        <c:crosses val="autoZero"/>
        <c:auto val="1"/>
        <c:lblAlgn val="ctr"/>
        <c:lblOffset val="100"/>
        <c:noMultiLvlLbl val="0"/>
      </c:catAx>
      <c:valAx>
        <c:axId val="303090304"/>
        <c:scaling>
          <c:orientation val="minMax"/>
          <c:max val="1.1000000000000001"/>
          <c:min val="-0.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700" baseline="0"/>
                </a:pPr>
                <a:r>
                  <a:rPr lang="de-DE" sz="700" b="1" i="0" baseline="0" dirty="0">
                    <a:effectLst/>
                  </a:rPr>
                  <a:t>Solenoid  Field  </a:t>
                </a:r>
                <a:r>
                  <a:rPr lang="de-DE" sz="700" b="1" i="0" baseline="0" dirty="0" err="1">
                    <a:effectLst/>
                  </a:rPr>
                  <a:t>Strength</a:t>
                </a:r>
                <a:r>
                  <a:rPr lang="de-DE" sz="700" b="1" i="0" baseline="0" dirty="0">
                    <a:effectLst/>
                  </a:rPr>
                  <a:t> </a:t>
                </a:r>
                <a:r>
                  <a:rPr lang="de-DE" sz="700" b="1" i="0" baseline="0" dirty="0" err="1">
                    <a:effectLst/>
                  </a:rPr>
                  <a:t>MaxB</a:t>
                </a:r>
                <a:r>
                  <a:rPr lang="de-DE" sz="700" b="1" i="0" baseline="0" dirty="0">
                    <a:effectLst/>
                  </a:rPr>
                  <a:t>(1), T</a:t>
                </a:r>
                <a:endParaRPr lang="de-DE" sz="700" baseline="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93370581995274604"/>
              <c:y val="0.17853840836729665"/>
            </c:manualLayout>
          </c:layout>
          <c:overlay val="0"/>
        </c:title>
        <c:numFmt formatCode="General" sourceLinked="1"/>
        <c:majorTickMark val="none"/>
        <c:minorTickMark val="none"/>
        <c:tickLblPos val="none"/>
        <c:crossAx val="303088384"/>
        <c:crosses val="autoZero"/>
        <c:crossBetween val="midCat"/>
      </c:valAx>
      <c:serAx>
        <c:axId val="3030921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03090304"/>
        <c:crosses val="autoZero"/>
      </c:serAx>
    </c:plotArea>
    <c:legend>
      <c:legendPos val="t"/>
      <c:layout>
        <c:manualLayout>
          <c:xMode val="edge"/>
          <c:yMode val="edge"/>
          <c:x val="0.23331822964973636"/>
          <c:y val="7.2816147537909756E-2"/>
          <c:w val="0.48240829026694687"/>
          <c:h val="8.8828036834358096E-2"/>
        </c:manualLayout>
      </c:layout>
      <c:overlay val="0"/>
      <c:txPr>
        <a:bodyPr/>
        <a:lstStyle/>
        <a:p>
          <a:pPr rtl="0">
            <a:defRPr sz="700" baseline="0"/>
          </a:pPr>
          <a:endParaRPr lang="de-DE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000" b="1" i="0" baseline="0" dirty="0" smtClean="0">
                <a:effectLst/>
              </a:rPr>
              <a:t>250pC.  </a:t>
            </a:r>
            <a:r>
              <a:rPr lang="de-DE" sz="1000" b="1" i="0" baseline="0" dirty="0">
                <a:effectLst/>
              </a:rPr>
              <a:t>Emittance </a:t>
            </a:r>
            <a:r>
              <a:rPr lang="de-DE" sz="1000" b="1" i="0" baseline="0" dirty="0" err="1">
                <a:effectLst/>
              </a:rPr>
              <a:t>at</a:t>
            </a:r>
            <a:r>
              <a:rPr lang="de-DE" sz="1000" b="1" i="0" baseline="0" dirty="0">
                <a:effectLst/>
              </a:rPr>
              <a:t> I1.Q.A1.1</a:t>
            </a:r>
            <a:endParaRPr lang="de-DE" sz="1000" dirty="0">
              <a:effectLst/>
            </a:endParaRPr>
          </a:p>
        </c:rich>
      </c:tx>
      <c:layout>
        <c:manualLayout>
          <c:xMode val="edge"/>
          <c:yMode val="edge"/>
          <c:x val="0.24383802816901409"/>
          <c:y val="3.968308183319802E-2"/>
        </c:manualLayout>
      </c:layout>
      <c:overlay val="0"/>
    </c:title>
    <c:autoTitleDeleted val="0"/>
    <c:view3D>
      <c:rotX val="9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734317100760226E-2"/>
          <c:y val="0.13772080879902235"/>
          <c:w val="0.70297242567402152"/>
          <c:h val="0.7463330947724155"/>
        </c:manualLayout>
      </c:layout>
      <c:surfaceChart>
        <c:wireframe val="0"/>
        <c:ser>
          <c:idx val="0"/>
          <c:order val="0"/>
          <c:tx>
            <c:v>0.2200</c:v>
          </c:tx>
          <c:cat>
            <c:numRef>
              <c:f>'[Copy of XFEL Inj Scans CR vers.xlsx]betas 250pC'!$AJ$3:$AJ$12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vers.xlsx]betas 250pC'!$AK$3:$AK$12</c:f>
              <c:numCache>
                <c:formatCode>General</c:formatCode>
                <c:ptCount val="10"/>
                <c:pt idx="0">
                  <c:v>0.96930000000000005</c:v>
                </c:pt>
                <c:pt idx="1">
                  <c:v>0.49500000000000005</c:v>
                </c:pt>
                <c:pt idx="2">
                  <c:v>0.52749999999999997</c:v>
                </c:pt>
                <c:pt idx="3">
                  <c:v>0.55620000000000003</c:v>
                </c:pt>
                <c:pt idx="4">
                  <c:v>0.56670000000000009</c:v>
                </c:pt>
                <c:pt idx="5">
                  <c:v>0.5585</c:v>
                </c:pt>
                <c:pt idx="6">
                  <c:v>0.53469999999999995</c:v>
                </c:pt>
                <c:pt idx="7">
                  <c:v>0.49550000000000005</c:v>
                </c:pt>
                <c:pt idx="8">
                  <c:v>0.45529999999999998</c:v>
                </c:pt>
                <c:pt idx="9">
                  <c:v>0.43800000000000006</c:v>
                </c:pt>
              </c:numCache>
            </c:numRef>
          </c:val>
        </c:ser>
        <c:ser>
          <c:idx val="1"/>
          <c:order val="1"/>
          <c:tx>
            <c:v>0.2205</c:v>
          </c:tx>
          <c:cat>
            <c:numRef>
              <c:f>'[Copy of XFEL Inj Scans CR vers.xlsx]betas 250pC'!$AJ$3:$AJ$12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vers.xlsx]betas 250pC'!$AL$3:$AL$12</c:f>
              <c:numCache>
                <c:formatCode>General</c:formatCode>
                <c:ptCount val="10"/>
                <c:pt idx="0">
                  <c:v>0.92010000000000003</c:v>
                </c:pt>
                <c:pt idx="1">
                  <c:v>0.47750000000000004</c:v>
                </c:pt>
                <c:pt idx="2">
                  <c:v>0.50480000000000003</c:v>
                </c:pt>
                <c:pt idx="3">
                  <c:v>0.52839999999999998</c:v>
                </c:pt>
                <c:pt idx="4">
                  <c:v>0.52969999999999995</c:v>
                </c:pt>
                <c:pt idx="5">
                  <c:v>0.51390000000000002</c:v>
                </c:pt>
                <c:pt idx="6">
                  <c:v>0.48390000000000005</c:v>
                </c:pt>
                <c:pt idx="7">
                  <c:v>0.44620000000000004</c:v>
                </c:pt>
                <c:pt idx="8">
                  <c:v>0.42020000000000002</c:v>
                </c:pt>
                <c:pt idx="9">
                  <c:v>0.44190000000000002</c:v>
                </c:pt>
              </c:numCache>
            </c:numRef>
          </c:val>
        </c:ser>
        <c:ser>
          <c:idx val="2"/>
          <c:order val="2"/>
          <c:tx>
            <c:v>0.2210</c:v>
          </c:tx>
          <c:cat>
            <c:numRef>
              <c:f>'[Copy of XFEL Inj Scans CR vers.xlsx]betas 250pC'!$AJ$3:$AJ$12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vers.xlsx]betas 250pC'!$AM$3:$AM$12</c:f>
              <c:numCache>
                <c:formatCode>General</c:formatCode>
                <c:ptCount val="10"/>
                <c:pt idx="0">
                  <c:v>0.89780000000000004</c:v>
                </c:pt>
                <c:pt idx="1">
                  <c:v>0.4356000000000001</c:v>
                </c:pt>
                <c:pt idx="2">
                  <c:v>0.47470000000000001</c:v>
                </c:pt>
                <c:pt idx="3">
                  <c:v>0.49080000000000007</c:v>
                </c:pt>
                <c:pt idx="4">
                  <c:v>0.4840000000000001</c:v>
                </c:pt>
                <c:pt idx="5">
                  <c:v>0.46280000000000004</c:v>
                </c:pt>
                <c:pt idx="6">
                  <c:v>0.43250000000000005</c:v>
                </c:pt>
                <c:pt idx="7">
                  <c:v>0.40450000000000008</c:v>
                </c:pt>
                <c:pt idx="8">
                  <c:v>0.40980000000000005</c:v>
                </c:pt>
                <c:pt idx="9">
                  <c:v>0.47870000000000001</c:v>
                </c:pt>
              </c:numCache>
            </c:numRef>
          </c:val>
        </c:ser>
        <c:ser>
          <c:idx val="3"/>
          <c:order val="3"/>
          <c:tx>
            <c:v>0.2215</c:v>
          </c:tx>
          <c:cat>
            <c:numRef>
              <c:f>'[Copy of XFEL Inj Scans CR vers.xlsx]betas 250pC'!$AJ$3:$AJ$12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vers.xlsx]betas 250pC'!$AN$3:$AN$12</c:f>
              <c:numCache>
                <c:formatCode>General</c:formatCode>
                <c:ptCount val="10"/>
                <c:pt idx="0">
                  <c:v>0.86930000000000007</c:v>
                </c:pt>
                <c:pt idx="1">
                  <c:v>0.39960000000000007</c:v>
                </c:pt>
                <c:pt idx="2">
                  <c:v>0.4351000000000001</c:v>
                </c:pt>
                <c:pt idx="3">
                  <c:v>0.443</c:v>
                </c:pt>
                <c:pt idx="4">
                  <c:v>0.43100000000000011</c:v>
                </c:pt>
                <c:pt idx="5">
                  <c:v>0.4</c:v>
                </c:pt>
                <c:pt idx="6">
                  <c:v>0.3872000000000001</c:v>
                </c:pt>
                <c:pt idx="7">
                  <c:v>0.38430000000000003</c:v>
                </c:pt>
                <c:pt idx="8">
                  <c:v>0.43150000000000011</c:v>
                </c:pt>
                <c:pt idx="9">
                  <c:v>0.54730000000000001</c:v>
                </c:pt>
              </c:numCache>
            </c:numRef>
          </c:val>
        </c:ser>
        <c:ser>
          <c:idx val="4"/>
          <c:order val="4"/>
          <c:tx>
            <c:v>0.2220</c:v>
          </c:tx>
          <c:cat>
            <c:numRef>
              <c:f>'[Copy of XFEL Inj Scans CR vers.xlsx]betas 250pC'!$AJ$3:$AJ$12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vers.xlsx]betas 250pC'!$AO$3:$AO$12</c:f>
              <c:numCache>
                <c:formatCode>General</c:formatCode>
                <c:ptCount val="10"/>
                <c:pt idx="0">
                  <c:v>0.79790000000000005</c:v>
                </c:pt>
                <c:pt idx="1">
                  <c:v>0.35730000000000006</c:v>
                </c:pt>
                <c:pt idx="2">
                  <c:v>0.38440000000000007</c:v>
                </c:pt>
                <c:pt idx="3">
                  <c:v>0.38710000000000006</c:v>
                </c:pt>
                <c:pt idx="4">
                  <c:v>0.37620000000000003</c:v>
                </c:pt>
                <c:pt idx="5">
                  <c:v>0.36310000000000003</c:v>
                </c:pt>
                <c:pt idx="6">
                  <c:v>0.36060000000000003</c:v>
                </c:pt>
                <c:pt idx="7">
                  <c:v>0.39420000000000011</c:v>
                </c:pt>
                <c:pt idx="8">
                  <c:v>0.4875000000000001</c:v>
                </c:pt>
                <c:pt idx="9">
                  <c:v>0.6422000000000001</c:v>
                </c:pt>
              </c:numCache>
            </c:numRef>
          </c:val>
        </c:ser>
        <c:ser>
          <c:idx val="5"/>
          <c:order val="5"/>
          <c:tx>
            <c:v>0.2225</c:v>
          </c:tx>
          <c:cat>
            <c:numRef>
              <c:f>'[Copy of XFEL Inj Scans CR vers.xlsx]betas 250pC'!$AJ$3:$AJ$12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vers.xlsx]betas 250pC'!$AP$3:$AP$12</c:f>
              <c:numCache>
                <c:formatCode>General</c:formatCode>
                <c:ptCount val="10"/>
                <c:pt idx="0">
                  <c:v>0.69010000000000005</c:v>
                </c:pt>
                <c:pt idx="1">
                  <c:v>0.30870000000000003</c:v>
                </c:pt>
                <c:pt idx="2">
                  <c:v>0.3267000000000001</c:v>
                </c:pt>
                <c:pt idx="3">
                  <c:v>0.33200000000000007</c:v>
                </c:pt>
                <c:pt idx="4">
                  <c:v>0.33080000000000004</c:v>
                </c:pt>
                <c:pt idx="5">
                  <c:v>0.33490000000000009</c:v>
                </c:pt>
                <c:pt idx="6">
                  <c:v>0.36430000000000007</c:v>
                </c:pt>
                <c:pt idx="7">
                  <c:v>0.44040000000000001</c:v>
                </c:pt>
                <c:pt idx="8">
                  <c:v>0.57250000000000001</c:v>
                </c:pt>
                <c:pt idx="9">
                  <c:v>0.75520000000000009</c:v>
                </c:pt>
              </c:numCache>
            </c:numRef>
          </c:val>
        </c:ser>
        <c:ser>
          <c:idx val="6"/>
          <c:order val="6"/>
          <c:tx>
            <c:v>0.2230</c:v>
          </c:tx>
          <c:cat>
            <c:numRef>
              <c:f>'[Copy of XFEL Inj Scans CR vers.xlsx]betas 250pC'!$AJ$3:$AJ$12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vers.xlsx]betas 250pC'!$AQ$3:$AQ$12</c:f>
              <c:numCache>
                <c:formatCode>General</c:formatCode>
                <c:ptCount val="10"/>
                <c:pt idx="0">
                  <c:v>0.67370000000000019</c:v>
                </c:pt>
                <c:pt idx="1">
                  <c:v>0.28570000000000001</c:v>
                </c:pt>
                <c:pt idx="2">
                  <c:v>0.2839000000000001</c:v>
                </c:pt>
                <c:pt idx="3">
                  <c:v>0.29500000000000004</c:v>
                </c:pt>
                <c:pt idx="4">
                  <c:v>0.30880000000000007</c:v>
                </c:pt>
                <c:pt idx="5">
                  <c:v>0.3402</c:v>
                </c:pt>
                <c:pt idx="6">
                  <c:v>0.40580000000000005</c:v>
                </c:pt>
                <c:pt idx="7">
                  <c:v>0.51800000000000002</c:v>
                </c:pt>
                <c:pt idx="8">
                  <c:v>0.67860000000000009</c:v>
                </c:pt>
                <c:pt idx="9">
                  <c:v>0.88190000000000002</c:v>
                </c:pt>
              </c:numCache>
            </c:numRef>
          </c:val>
        </c:ser>
        <c:ser>
          <c:idx val="7"/>
          <c:order val="7"/>
          <c:tx>
            <c:v>0.2235</c:v>
          </c:tx>
          <c:cat>
            <c:numRef>
              <c:f>'[Copy of XFEL Inj Scans CR vers.xlsx]betas 250pC'!$AJ$3:$AJ$12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vers.xlsx]betas 250pC'!$AR$3:$AR$12</c:f>
              <c:numCache>
                <c:formatCode>General</c:formatCode>
                <c:ptCount val="10"/>
                <c:pt idx="0">
                  <c:v>0.81410000000000005</c:v>
                </c:pt>
                <c:pt idx="1">
                  <c:v>0.31200000000000006</c:v>
                </c:pt>
                <c:pt idx="2">
                  <c:v>0.28320000000000001</c:v>
                </c:pt>
                <c:pt idx="3">
                  <c:v>0.29660000000000003</c:v>
                </c:pt>
                <c:pt idx="4">
                  <c:v>0.32750000000000007</c:v>
                </c:pt>
                <c:pt idx="5">
                  <c:v>0.38590000000000008</c:v>
                </c:pt>
                <c:pt idx="6">
                  <c:v>0.48150000000000004</c:v>
                </c:pt>
                <c:pt idx="7">
                  <c:v>0.61920000000000008</c:v>
                </c:pt>
                <c:pt idx="8">
                  <c:v>0.80059999999999998</c:v>
                </c:pt>
                <c:pt idx="9">
                  <c:v>1.0169999999999997</c:v>
                </c:pt>
              </c:numCache>
            </c:numRef>
          </c:val>
        </c:ser>
        <c:ser>
          <c:idx val="8"/>
          <c:order val="8"/>
          <c:tx>
            <c:v>0.2240</c:v>
          </c:tx>
          <c:cat>
            <c:numRef>
              <c:f>'[Copy of XFEL Inj Scans CR vers.xlsx]betas 250pC'!$AJ$3:$AJ$12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vers.xlsx]betas 250pC'!$AS$3:$AS$12</c:f>
              <c:numCache>
                <c:formatCode>General</c:formatCode>
                <c:ptCount val="10"/>
                <c:pt idx="0">
                  <c:v>1.0309999999999997</c:v>
                </c:pt>
                <c:pt idx="1">
                  <c:v>0.37970000000000004</c:v>
                </c:pt>
                <c:pt idx="2">
                  <c:v>0.33290000000000008</c:v>
                </c:pt>
                <c:pt idx="3">
                  <c:v>0.34400000000000003</c:v>
                </c:pt>
                <c:pt idx="4">
                  <c:v>0.38960000000000006</c:v>
                </c:pt>
                <c:pt idx="5">
                  <c:v>0.46780000000000005</c:v>
                </c:pt>
                <c:pt idx="6">
                  <c:v>0.5837</c:v>
                </c:pt>
                <c:pt idx="7">
                  <c:v>0.7380000000000001</c:v>
                </c:pt>
                <c:pt idx="8">
                  <c:v>0.93120000000000003</c:v>
                </c:pt>
                <c:pt idx="9">
                  <c:v>1.155</c:v>
                </c:pt>
              </c:numCache>
            </c:numRef>
          </c:val>
        </c:ser>
        <c:ser>
          <c:idx val="9"/>
          <c:order val="9"/>
          <c:tx>
            <c:v>0.2245</c:v>
          </c:tx>
          <c:cat>
            <c:numRef>
              <c:f>'[Copy of XFEL Inj Scans CR vers.xlsx]betas 250pC'!$AJ$3:$AJ$12</c:f>
              <c:numCache>
                <c:formatCode>General</c:formatCode>
                <c:ptCount val="10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</c:numCache>
            </c:numRef>
          </c:cat>
          <c:val>
            <c:numRef>
              <c:f>'[Copy of XFEL Inj Scans CR vers.xlsx]betas 250pC'!$AT$3:$AT$12</c:f>
              <c:numCache>
                <c:formatCode>General</c:formatCode>
                <c:ptCount val="10"/>
                <c:pt idx="0">
                  <c:v>1.242</c:v>
                </c:pt>
                <c:pt idx="1">
                  <c:v>0.46840000000000004</c:v>
                </c:pt>
                <c:pt idx="2">
                  <c:v>0.42480000000000007</c:v>
                </c:pt>
                <c:pt idx="3">
                  <c:v>0.43260000000000004</c:v>
                </c:pt>
                <c:pt idx="4">
                  <c:v>0.48540000000000005</c:v>
                </c:pt>
                <c:pt idx="5">
                  <c:v>0.57550000000000001</c:v>
                </c:pt>
                <c:pt idx="6">
                  <c:v>0.70300000000000007</c:v>
                </c:pt>
                <c:pt idx="7">
                  <c:v>0.86550000000000005</c:v>
                </c:pt>
                <c:pt idx="8">
                  <c:v>1.0649999999999997</c:v>
                </c:pt>
                <c:pt idx="9">
                  <c:v>1.2929999999999997</c:v>
                </c:pt>
              </c:numCache>
            </c:numRef>
          </c:val>
        </c:ser>
        <c:ser>
          <c:idx val="10"/>
          <c:order val="10"/>
          <c:tx>
            <c:v>0.2250</c:v>
          </c:tx>
          <c:val>
            <c:numRef>
              <c:f>'[Copy of XFEL Inj Scans CR vers.xlsx]betas 250pC'!$AU$3:$AU$12</c:f>
              <c:numCache>
                <c:formatCode>General</c:formatCode>
                <c:ptCount val="10"/>
                <c:pt idx="0">
                  <c:v>1.4289999999999998</c:v>
                </c:pt>
                <c:pt idx="1">
                  <c:v>0.54810000000000003</c:v>
                </c:pt>
                <c:pt idx="2">
                  <c:v>0.53600000000000003</c:v>
                </c:pt>
                <c:pt idx="3">
                  <c:v>0.54549999999999998</c:v>
                </c:pt>
                <c:pt idx="4">
                  <c:v>0.60120000000000007</c:v>
                </c:pt>
                <c:pt idx="5">
                  <c:v>0.69699999999999995</c:v>
                </c:pt>
                <c:pt idx="6">
                  <c:v>0.83000000000000007</c:v>
                </c:pt>
                <c:pt idx="7">
                  <c:v>0.99719999999999998</c:v>
                </c:pt>
                <c:pt idx="8">
                  <c:v>1.202</c:v>
                </c:pt>
                <c:pt idx="9">
                  <c:v>1.4269999999999998</c:v>
                </c:pt>
              </c:numCache>
            </c:numRef>
          </c:val>
        </c:ser>
        <c:ser>
          <c:idx val="11"/>
          <c:order val="11"/>
          <c:tx>
            <c:v>0.2255</c:v>
          </c:tx>
          <c:val>
            <c:numRef>
              <c:f>'[Copy of XFEL Inj Scans CR vers.xlsx]betas 250pC'!$AV$3:$AV$12</c:f>
              <c:numCache>
                <c:formatCode>General</c:formatCode>
                <c:ptCount val="10"/>
                <c:pt idx="0">
                  <c:v>1.5960000000000001</c:v>
                </c:pt>
                <c:pt idx="1">
                  <c:v>0.61270000000000013</c:v>
                </c:pt>
                <c:pt idx="2">
                  <c:v>0.64010000000000011</c:v>
                </c:pt>
                <c:pt idx="3">
                  <c:v>0.66630000000000011</c:v>
                </c:pt>
                <c:pt idx="4">
                  <c:v>0.72550000000000003</c:v>
                </c:pt>
                <c:pt idx="5">
                  <c:v>0.82410000000000005</c:v>
                </c:pt>
                <c:pt idx="6">
                  <c:v>0.95940000000000003</c:v>
                </c:pt>
                <c:pt idx="7">
                  <c:v>1.129</c:v>
                </c:pt>
                <c:pt idx="8">
                  <c:v>1.333</c:v>
                </c:pt>
                <c:pt idx="9">
                  <c:v>1.5529999999999997</c:v>
                </c:pt>
              </c:numCache>
            </c:numRef>
          </c:val>
        </c:ser>
        <c:bandFmts/>
        <c:axId val="303838336"/>
        <c:axId val="303840256"/>
        <c:axId val="303836224"/>
      </c:surfaceChart>
      <c:catAx>
        <c:axId val="303838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sz="800" b="1" i="0" baseline="0" dirty="0">
                    <a:effectLst/>
                  </a:rPr>
                  <a:t>Laser Beam Size rms, </a:t>
                </a:r>
                <a:r>
                  <a:rPr lang="de-DE" sz="800" b="1" i="0" baseline="0" dirty="0">
                    <a:effectLst/>
                    <a:latin typeface="Symbol" pitchFamily="18" charset="2"/>
                  </a:rPr>
                  <a:t>m</a:t>
                </a:r>
                <a:r>
                  <a:rPr lang="de-DE" sz="800" b="1" i="0" baseline="0" dirty="0">
                    <a:effectLst/>
                  </a:rPr>
                  <a:t>m</a:t>
                </a:r>
                <a:endParaRPr lang="de-DE" sz="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25705645782138214"/>
              <c:y val="0.9297681394573729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03840256"/>
        <c:crosses val="autoZero"/>
        <c:auto val="1"/>
        <c:lblAlgn val="ctr"/>
        <c:lblOffset val="100"/>
        <c:noMultiLvlLbl val="0"/>
      </c:catAx>
      <c:valAx>
        <c:axId val="303840256"/>
        <c:scaling>
          <c:orientation val="minMax"/>
          <c:max val="0.95000000000000018"/>
          <c:min val="0.2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de-DE" sz="800" b="1" i="0" baseline="0" dirty="0">
                    <a:effectLst/>
                  </a:rPr>
                  <a:t>Solenoid  Field  </a:t>
                </a:r>
                <a:r>
                  <a:rPr lang="de-DE" sz="800" b="1" i="0" baseline="0" dirty="0" err="1">
                    <a:effectLst/>
                  </a:rPr>
                  <a:t>Strength</a:t>
                </a:r>
                <a:r>
                  <a:rPr lang="de-DE" sz="800" b="1" i="0" baseline="0" dirty="0">
                    <a:effectLst/>
                  </a:rPr>
                  <a:t> </a:t>
                </a:r>
                <a:r>
                  <a:rPr lang="de-DE" sz="800" b="1" i="0" baseline="0" dirty="0" err="1">
                    <a:effectLst/>
                  </a:rPr>
                  <a:t>MaxB</a:t>
                </a:r>
                <a:r>
                  <a:rPr lang="de-DE" sz="800" b="1" i="0" baseline="0" dirty="0">
                    <a:effectLst/>
                  </a:rPr>
                  <a:t>(1), T</a:t>
                </a:r>
                <a:endParaRPr lang="de-DE" sz="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89434320043303284"/>
              <c:y val="0.2929713235997034"/>
            </c:manualLayout>
          </c:layout>
          <c:overlay val="0"/>
        </c:title>
        <c:numFmt formatCode="General" sourceLinked="1"/>
        <c:majorTickMark val="none"/>
        <c:minorTickMark val="none"/>
        <c:tickLblPos val="none"/>
        <c:crossAx val="303838336"/>
        <c:crosses val="autoZero"/>
        <c:crossBetween val="midCat"/>
      </c:valAx>
      <c:serAx>
        <c:axId val="3038362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03840256"/>
        <c:crosses val="autoZero"/>
      </c:serAx>
    </c:plotArea>
    <c:legend>
      <c:legendPos val="t"/>
      <c:layout>
        <c:manualLayout>
          <c:xMode val="edge"/>
          <c:yMode val="edge"/>
          <c:x val="6.1267549060429416E-2"/>
          <c:y val="8.1234916990957196E-2"/>
          <c:w val="0.77847880679100301"/>
          <c:h val="5.0052633052437089E-2"/>
        </c:manualLayout>
      </c:layout>
      <c:overlay val="0"/>
      <c:txPr>
        <a:bodyPr/>
        <a:lstStyle/>
        <a:p>
          <a:pPr rtl="0">
            <a:defRPr sz="700" baseline="0"/>
          </a:pPr>
          <a:endParaRPr lang="de-DE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5"/>
          <c:order val="0"/>
          <c:tx>
            <c:v>20pC 0.2220</c:v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'betas XY Scan XFEL Inj'!$A$2:$A$29</c:f>
              <c:numCache>
                <c:formatCode>General</c:formatCode>
                <c:ptCount val="28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  <c:pt idx="10">
                  <c:v>175</c:v>
                </c:pt>
                <c:pt idx="11">
                  <c:v>200</c:v>
                </c:pt>
                <c:pt idx="12">
                  <c:v>225</c:v>
                </c:pt>
                <c:pt idx="13">
                  <c:v>250</c:v>
                </c:pt>
                <c:pt idx="14">
                  <c:v>275</c:v>
                </c:pt>
                <c:pt idx="15">
                  <c:v>300</c:v>
                </c:pt>
                <c:pt idx="16">
                  <c:v>310</c:v>
                </c:pt>
                <c:pt idx="17">
                  <c:v>325</c:v>
                </c:pt>
                <c:pt idx="18">
                  <c:v>350</c:v>
                </c:pt>
                <c:pt idx="19">
                  <c:v>360</c:v>
                </c:pt>
                <c:pt idx="20">
                  <c:v>375</c:v>
                </c:pt>
                <c:pt idx="21">
                  <c:v>400</c:v>
                </c:pt>
                <c:pt idx="22">
                  <c:v>425</c:v>
                </c:pt>
                <c:pt idx="23">
                  <c:v>450</c:v>
                </c:pt>
                <c:pt idx="24">
                  <c:v>475</c:v>
                </c:pt>
                <c:pt idx="25">
                  <c:v>500</c:v>
                </c:pt>
                <c:pt idx="26">
                  <c:v>525</c:v>
                </c:pt>
                <c:pt idx="27">
                  <c:v>550</c:v>
                </c:pt>
              </c:numCache>
            </c:numRef>
          </c:xVal>
          <c:yVal>
            <c:numRef>
              <c:f>'betas XY Scan XFEL Inj'!$Q$2:$Q$29</c:f>
              <c:numCache>
                <c:formatCode>General</c:formatCode>
                <c:ptCount val="28"/>
                <c:pt idx="0">
                  <c:v>32.6</c:v>
                </c:pt>
                <c:pt idx="1">
                  <c:v>76.790000000000006</c:v>
                </c:pt>
                <c:pt idx="2">
                  <c:v>40.39</c:v>
                </c:pt>
                <c:pt idx="3">
                  <c:v>27.21</c:v>
                </c:pt>
                <c:pt idx="4">
                  <c:v>19.610000000000003</c:v>
                </c:pt>
                <c:pt idx="5">
                  <c:v>16.2</c:v>
                </c:pt>
                <c:pt idx="6">
                  <c:v>13.67</c:v>
                </c:pt>
                <c:pt idx="7">
                  <c:v>12.94</c:v>
                </c:pt>
                <c:pt idx="8">
                  <c:v>19.57</c:v>
                </c:pt>
                <c:pt idx="9">
                  <c:v>60.48</c:v>
                </c:pt>
                <c:pt idx="10">
                  <c:v>139.5</c:v>
                </c:pt>
                <c:pt idx="11">
                  <c:v>246.2</c:v>
                </c:pt>
              </c:numCache>
            </c:numRef>
          </c:yVal>
          <c:smooth val="0"/>
        </c:ser>
        <c:ser>
          <c:idx val="6"/>
          <c:order val="1"/>
          <c:tx>
            <c:v>100pC 0.2220</c:v>
          </c:tx>
          <c:spPr>
            <a:ln w="28575">
              <a:noFill/>
            </a:ln>
          </c:spPr>
          <c:marker>
            <c:symbol val="star"/>
            <c:size val="6"/>
            <c:spPr>
              <a:noFill/>
              <a:ln w="19050">
                <a:solidFill>
                  <a:schemeClr val="tx2"/>
                </a:solidFill>
              </a:ln>
            </c:spPr>
          </c:marker>
          <c:xVal>
            <c:numRef>
              <c:f>'betas XY Scan XFEL Inj'!$A$2:$A$29</c:f>
              <c:numCache>
                <c:formatCode>General</c:formatCode>
                <c:ptCount val="28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  <c:pt idx="10">
                  <c:v>175</c:v>
                </c:pt>
                <c:pt idx="11">
                  <c:v>200</c:v>
                </c:pt>
                <c:pt idx="12">
                  <c:v>225</c:v>
                </c:pt>
                <c:pt idx="13">
                  <c:v>250</c:v>
                </c:pt>
                <c:pt idx="14">
                  <c:v>275</c:v>
                </c:pt>
                <c:pt idx="15">
                  <c:v>300</c:v>
                </c:pt>
                <c:pt idx="16">
                  <c:v>310</c:v>
                </c:pt>
                <c:pt idx="17">
                  <c:v>325</c:v>
                </c:pt>
                <c:pt idx="18">
                  <c:v>350</c:v>
                </c:pt>
                <c:pt idx="19">
                  <c:v>360</c:v>
                </c:pt>
                <c:pt idx="20">
                  <c:v>375</c:v>
                </c:pt>
                <c:pt idx="21">
                  <c:v>400</c:v>
                </c:pt>
                <c:pt idx="22">
                  <c:v>425</c:v>
                </c:pt>
                <c:pt idx="23">
                  <c:v>450</c:v>
                </c:pt>
                <c:pt idx="24">
                  <c:v>475</c:v>
                </c:pt>
                <c:pt idx="25">
                  <c:v>500</c:v>
                </c:pt>
                <c:pt idx="26">
                  <c:v>525</c:v>
                </c:pt>
                <c:pt idx="27">
                  <c:v>550</c:v>
                </c:pt>
              </c:numCache>
            </c:numRef>
          </c:xVal>
          <c:yVal>
            <c:numRef>
              <c:f>'betas XY Scan XFEL Inj'!$R$2:$R$29</c:f>
              <c:numCache>
                <c:formatCode>General</c:formatCode>
                <c:ptCount val="28"/>
                <c:pt idx="6">
                  <c:v>115.7</c:v>
                </c:pt>
                <c:pt idx="8">
                  <c:v>88.210000000000008</c:v>
                </c:pt>
                <c:pt idx="9">
                  <c:v>53.01</c:v>
                </c:pt>
                <c:pt idx="10">
                  <c:v>29.43</c:v>
                </c:pt>
                <c:pt idx="11">
                  <c:v>17.45</c:v>
                </c:pt>
                <c:pt idx="12">
                  <c:v>13.46</c:v>
                </c:pt>
                <c:pt idx="13">
                  <c:v>13.56</c:v>
                </c:pt>
                <c:pt idx="14">
                  <c:v>16.7</c:v>
                </c:pt>
                <c:pt idx="15">
                  <c:v>24.38</c:v>
                </c:pt>
                <c:pt idx="16">
                  <c:v>29.37</c:v>
                </c:pt>
                <c:pt idx="17">
                  <c:v>39.550000000000004</c:v>
                </c:pt>
                <c:pt idx="18">
                  <c:v>64.649999999999991</c:v>
                </c:pt>
                <c:pt idx="19">
                  <c:v>77.679999999999993</c:v>
                </c:pt>
                <c:pt idx="21">
                  <c:v>148.19999999999999</c:v>
                </c:pt>
                <c:pt idx="23">
                  <c:v>272.5</c:v>
                </c:pt>
                <c:pt idx="24">
                  <c:v>345.9</c:v>
                </c:pt>
              </c:numCache>
            </c:numRef>
          </c:yVal>
          <c:smooth val="0"/>
        </c:ser>
        <c:ser>
          <c:idx val="7"/>
          <c:order val="2"/>
          <c:tx>
            <c:v>250pC 0.2220</c:v>
          </c:tx>
          <c:spPr>
            <a:ln w="28575">
              <a:noFill/>
            </a:ln>
          </c:spPr>
          <c:marker>
            <c:symbol val="triangle"/>
            <c:size val="6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xVal>
            <c:numRef>
              <c:f>'betas XY Scan XFEL Inj'!$A$2:$A$29</c:f>
              <c:numCache>
                <c:formatCode>General</c:formatCode>
                <c:ptCount val="28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  <c:pt idx="10">
                  <c:v>175</c:v>
                </c:pt>
                <c:pt idx="11">
                  <c:v>200</c:v>
                </c:pt>
                <c:pt idx="12">
                  <c:v>225</c:v>
                </c:pt>
                <c:pt idx="13">
                  <c:v>250</c:v>
                </c:pt>
                <c:pt idx="14">
                  <c:v>275</c:v>
                </c:pt>
                <c:pt idx="15">
                  <c:v>300</c:v>
                </c:pt>
                <c:pt idx="16">
                  <c:v>310</c:v>
                </c:pt>
                <c:pt idx="17">
                  <c:v>325</c:v>
                </c:pt>
                <c:pt idx="18">
                  <c:v>350</c:v>
                </c:pt>
                <c:pt idx="19">
                  <c:v>360</c:v>
                </c:pt>
                <c:pt idx="20">
                  <c:v>375</c:v>
                </c:pt>
                <c:pt idx="21">
                  <c:v>400</c:v>
                </c:pt>
                <c:pt idx="22">
                  <c:v>425</c:v>
                </c:pt>
                <c:pt idx="23">
                  <c:v>450</c:v>
                </c:pt>
                <c:pt idx="24">
                  <c:v>475</c:v>
                </c:pt>
                <c:pt idx="25">
                  <c:v>500</c:v>
                </c:pt>
                <c:pt idx="26">
                  <c:v>525</c:v>
                </c:pt>
                <c:pt idx="27">
                  <c:v>550</c:v>
                </c:pt>
              </c:numCache>
            </c:numRef>
          </c:xVal>
          <c:yVal>
            <c:numRef>
              <c:f>'betas XY Scan XFEL Inj'!$S$2:$S$29</c:f>
              <c:numCache>
                <c:formatCode>General</c:formatCode>
                <c:ptCount val="28"/>
                <c:pt idx="8">
                  <c:v>47.27</c:v>
                </c:pt>
                <c:pt idx="9">
                  <c:v>56.55</c:v>
                </c:pt>
                <c:pt idx="10">
                  <c:v>136.30000000000001</c:v>
                </c:pt>
                <c:pt idx="11">
                  <c:v>118.7</c:v>
                </c:pt>
                <c:pt idx="12">
                  <c:v>91.88</c:v>
                </c:pt>
                <c:pt idx="13">
                  <c:v>69.709999999999994</c:v>
                </c:pt>
                <c:pt idx="14">
                  <c:v>52.05</c:v>
                </c:pt>
                <c:pt idx="15">
                  <c:v>38.200000000000003</c:v>
                </c:pt>
                <c:pt idx="16">
                  <c:v>33.730000000000011</c:v>
                </c:pt>
                <c:pt idx="17">
                  <c:v>28.02</c:v>
                </c:pt>
                <c:pt idx="18">
                  <c:v>21.47</c:v>
                </c:pt>
                <c:pt idx="20">
                  <c:v>18.38</c:v>
                </c:pt>
                <c:pt idx="21">
                  <c:v>17.899999999999999</c:v>
                </c:pt>
                <c:pt idx="23">
                  <c:v>22.27</c:v>
                </c:pt>
                <c:pt idx="24">
                  <c:v>27.18</c:v>
                </c:pt>
                <c:pt idx="25">
                  <c:v>34.770000000000003</c:v>
                </c:pt>
              </c:numCache>
            </c:numRef>
          </c:yVal>
          <c:smooth val="0"/>
        </c:ser>
        <c:ser>
          <c:idx val="8"/>
          <c:order val="3"/>
          <c:tx>
            <c:v>500pC 0.2220</c:v>
          </c:tx>
          <c:spPr>
            <a:ln w="28575">
              <a:noFill/>
            </a:ln>
          </c:spPr>
          <c:marker>
            <c:symbol val="square"/>
            <c:size val="6"/>
            <c:spPr>
              <a:solidFill>
                <a:schemeClr val="accent1">
                  <a:alpha val="50000"/>
                </a:schemeClr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'betas XY Scan XFEL Inj'!$A$2:$A$29</c:f>
              <c:numCache>
                <c:formatCode>General</c:formatCode>
                <c:ptCount val="28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  <c:pt idx="10">
                  <c:v>175</c:v>
                </c:pt>
                <c:pt idx="11">
                  <c:v>200</c:v>
                </c:pt>
                <c:pt idx="12">
                  <c:v>225</c:v>
                </c:pt>
                <c:pt idx="13">
                  <c:v>250</c:v>
                </c:pt>
                <c:pt idx="14">
                  <c:v>275</c:v>
                </c:pt>
                <c:pt idx="15">
                  <c:v>300</c:v>
                </c:pt>
                <c:pt idx="16">
                  <c:v>310</c:v>
                </c:pt>
                <c:pt idx="17">
                  <c:v>325</c:v>
                </c:pt>
                <c:pt idx="18">
                  <c:v>350</c:v>
                </c:pt>
                <c:pt idx="19">
                  <c:v>360</c:v>
                </c:pt>
                <c:pt idx="20">
                  <c:v>375</c:v>
                </c:pt>
                <c:pt idx="21">
                  <c:v>400</c:v>
                </c:pt>
                <c:pt idx="22">
                  <c:v>425</c:v>
                </c:pt>
                <c:pt idx="23">
                  <c:v>450</c:v>
                </c:pt>
                <c:pt idx="24">
                  <c:v>475</c:v>
                </c:pt>
                <c:pt idx="25">
                  <c:v>500</c:v>
                </c:pt>
                <c:pt idx="26">
                  <c:v>525</c:v>
                </c:pt>
                <c:pt idx="27">
                  <c:v>550</c:v>
                </c:pt>
              </c:numCache>
            </c:numRef>
          </c:xVal>
          <c:yVal>
            <c:numRef>
              <c:f>'betas XY Scan XFEL Inj'!$T$2:$T$29</c:f>
              <c:numCache>
                <c:formatCode>General</c:formatCode>
                <c:ptCount val="28"/>
                <c:pt idx="5">
                  <c:v>0</c:v>
                </c:pt>
                <c:pt idx="12">
                  <c:v>62.59</c:v>
                </c:pt>
                <c:pt idx="13">
                  <c:v>145.1</c:v>
                </c:pt>
                <c:pt idx="14">
                  <c:v>148.1</c:v>
                </c:pt>
                <c:pt idx="15">
                  <c:v>131.1</c:v>
                </c:pt>
                <c:pt idx="17">
                  <c:v>113.7</c:v>
                </c:pt>
                <c:pt idx="18">
                  <c:v>98.410000000000011</c:v>
                </c:pt>
                <c:pt idx="19">
                  <c:v>92.679999999999993</c:v>
                </c:pt>
                <c:pt idx="20">
                  <c:v>84.78</c:v>
                </c:pt>
                <c:pt idx="21">
                  <c:v>72.73</c:v>
                </c:pt>
                <c:pt idx="22">
                  <c:v>62.449999999999996</c:v>
                </c:pt>
                <c:pt idx="23">
                  <c:v>52.77</c:v>
                </c:pt>
                <c:pt idx="24">
                  <c:v>43.160000000000004</c:v>
                </c:pt>
                <c:pt idx="25">
                  <c:v>34.949999999999996</c:v>
                </c:pt>
              </c:numCache>
            </c:numRef>
          </c:yVal>
          <c:smooth val="0"/>
        </c:ser>
        <c:ser>
          <c:idx val="9"/>
          <c:order val="4"/>
          <c:tx>
            <c:v>1nC 0.2220</c:v>
          </c:tx>
          <c:spPr>
            <a:ln w="28575">
              <a:noFill/>
            </a:ln>
          </c:spPr>
          <c:marker>
            <c:symbol val="diamond"/>
            <c:size val="6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'betas XY Scan XFEL Inj'!$A$2:$A$29</c:f>
              <c:numCache>
                <c:formatCode>General</c:formatCode>
                <c:ptCount val="28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  <c:pt idx="10">
                  <c:v>175</c:v>
                </c:pt>
                <c:pt idx="11">
                  <c:v>200</c:v>
                </c:pt>
                <c:pt idx="12">
                  <c:v>225</c:v>
                </c:pt>
                <c:pt idx="13">
                  <c:v>250</c:v>
                </c:pt>
                <c:pt idx="14">
                  <c:v>275</c:v>
                </c:pt>
                <c:pt idx="15">
                  <c:v>300</c:v>
                </c:pt>
                <c:pt idx="16">
                  <c:v>310</c:v>
                </c:pt>
                <c:pt idx="17">
                  <c:v>325</c:v>
                </c:pt>
                <c:pt idx="18">
                  <c:v>350</c:v>
                </c:pt>
                <c:pt idx="19">
                  <c:v>360</c:v>
                </c:pt>
                <c:pt idx="20">
                  <c:v>375</c:v>
                </c:pt>
                <c:pt idx="21">
                  <c:v>400</c:v>
                </c:pt>
                <c:pt idx="22">
                  <c:v>425</c:v>
                </c:pt>
                <c:pt idx="23">
                  <c:v>450</c:v>
                </c:pt>
                <c:pt idx="24">
                  <c:v>475</c:v>
                </c:pt>
                <c:pt idx="25">
                  <c:v>500</c:v>
                </c:pt>
                <c:pt idx="26">
                  <c:v>525</c:v>
                </c:pt>
                <c:pt idx="27">
                  <c:v>550</c:v>
                </c:pt>
              </c:numCache>
            </c:numRef>
          </c:xVal>
          <c:yVal>
            <c:numRef>
              <c:f>'betas XY Scan XFEL Inj'!$U$2:$U$29</c:f>
              <c:numCache>
                <c:formatCode>General</c:formatCode>
                <c:ptCount val="28"/>
                <c:pt idx="17">
                  <c:v>68.819999999999993</c:v>
                </c:pt>
                <c:pt idx="18">
                  <c:v>96.02</c:v>
                </c:pt>
                <c:pt idx="20">
                  <c:v>154.6</c:v>
                </c:pt>
                <c:pt idx="21">
                  <c:v>160</c:v>
                </c:pt>
                <c:pt idx="22">
                  <c:v>154.1</c:v>
                </c:pt>
                <c:pt idx="23">
                  <c:v>145.30000000000001</c:v>
                </c:pt>
                <c:pt idx="24">
                  <c:v>135.69999999999999</c:v>
                </c:pt>
                <c:pt idx="25">
                  <c:v>126.6</c:v>
                </c:pt>
                <c:pt idx="26">
                  <c:v>118</c:v>
                </c:pt>
                <c:pt idx="27">
                  <c:v>110.3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3432064"/>
        <c:axId val="303433600"/>
      </c:scatterChart>
      <c:valAx>
        <c:axId val="30343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03433600"/>
        <c:crosses val="autoZero"/>
        <c:crossBetween val="midCat"/>
      </c:valAx>
      <c:valAx>
        <c:axId val="303433600"/>
        <c:scaling>
          <c:orientation val="minMax"/>
          <c:max val="1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3432064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de-DE" sz="1000" b="1" i="0" baseline="0" dirty="0" smtClean="0">
                <a:effectLst/>
              </a:rPr>
              <a:t>500pC</a:t>
            </a:r>
            <a:r>
              <a:rPr lang="de-DE" sz="1000" b="1" i="0" baseline="0" dirty="0">
                <a:effectLst/>
              </a:rPr>
              <a:t>. Emittance </a:t>
            </a:r>
            <a:r>
              <a:rPr lang="de-DE" sz="1000" b="1" i="0" baseline="0" dirty="0" err="1">
                <a:effectLst/>
              </a:rPr>
              <a:t>at</a:t>
            </a:r>
            <a:r>
              <a:rPr lang="de-DE" sz="1000" b="1" i="0" baseline="0" dirty="0">
                <a:effectLst/>
              </a:rPr>
              <a:t> I1.Q.A1.1</a:t>
            </a:r>
            <a:r>
              <a:rPr lang="de-DE" sz="1000" dirty="0"/>
              <a:t> </a:t>
            </a:r>
          </a:p>
        </c:rich>
      </c:tx>
      <c:layout>
        <c:manualLayout>
          <c:xMode val="edge"/>
          <c:yMode val="edge"/>
          <c:x val="0.20548779105159695"/>
          <c:y val="0"/>
        </c:manualLayout>
      </c:layout>
      <c:overlay val="0"/>
    </c:title>
    <c:autoTitleDeleted val="0"/>
    <c:view3D>
      <c:rotX val="9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57288602724403E-2"/>
          <c:y val="0.10973866501981372"/>
          <c:w val="0.74079077085839262"/>
          <c:h val="0.78048902774047324"/>
        </c:manualLayout>
      </c:layout>
      <c:surfaceChart>
        <c:wireframe val="0"/>
        <c:ser>
          <c:idx val="0"/>
          <c:order val="0"/>
          <c:tx>
            <c:v>0.2220</c:v>
          </c:tx>
          <c:cat>
            <c:numRef>
              <c:f>'[Copy of XFEL Inj Scans CR vers.xlsx]betas 500pC'!$A$3:$A$13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vers.xlsx]betas 500pC'!$X$3:$X$13</c:f>
              <c:numCache>
                <c:formatCode>General</c:formatCode>
                <c:ptCount val="11"/>
                <c:pt idx="0">
                  <c:v>0.59919999999999984</c:v>
                </c:pt>
                <c:pt idx="1">
                  <c:v>0.62300000000000011</c:v>
                </c:pt>
                <c:pt idx="2">
                  <c:v>0.64680000000000015</c:v>
                </c:pt>
                <c:pt idx="3">
                  <c:v>0.65270000000000006</c:v>
                </c:pt>
                <c:pt idx="4">
                  <c:v>0.64259999999999995</c:v>
                </c:pt>
                <c:pt idx="5">
                  <c:v>0.62440000000000007</c:v>
                </c:pt>
                <c:pt idx="6">
                  <c:v>0.60120000000000007</c:v>
                </c:pt>
                <c:pt idx="7">
                  <c:v>0.58229999999999993</c:v>
                </c:pt>
                <c:pt idx="8">
                  <c:v>0.59379999999999999</c:v>
                </c:pt>
                <c:pt idx="9">
                  <c:v>0.65900000000000014</c:v>
                </c:pt>
                <c:pt idx="10">
                  <c:v>0.78939999999999999</c:v>
                </c:pt>
              </c:numCache>
            </c:numRef>
          </c:val>
        </c:ser>
        <c:ser>
          <c:idx val="1"/>
          <c:order val="1"/>
          <c:tx>
            <c:v>0.2225</c:v>
          </c:tx>
          <c:cat>
            <c:numRef>
              <c:f>'[Copy of XFEL Inj Scans CR vers.xlsx]betas 500pC'!$A$3:$A$13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vers.xlsx]betas 500pC'!$Y$3:$Y$13</c:f>
              <c:numCache>
                <c:formatCode>General</c:formatCode>
                <c:ptCount val="11"/>
                <c:pt idx="0">
                  <c:v>0.57099999999999995</c:v>
                </c:pt>
                <c:pt idx="1">
                  <c:v>0.54320000000000002</c:v>
                </c:pt>
                <c:pt idx="2">
                  <c:v>0.55589999999999995</c:v>
                </c:pt>
                <c:pt idx="3">
                  <c:v>0.55970000000000009</c:v>
                </c:pt>
                <c:pt idx="4">
                  <c:v>0.5534</c:v>
                </c:pt>
                <c:pt idx="5">
                  <c:v>0.54370000000000007</c:v>
                </c:pt>
                <c:pt idx="6">
                  <c:v>0.54020000000000001</c:v>
                </c:pt>
                <c:pt idx="7">
                  <c:v>0.56320000000000003</c:v>
                </c:pt>
                <c:pt idx="8">
                  <c:v>0.62880000000000014</c:v>
                </c:pt>
                <c:pt idx="9">
                  <c:v>0.75140000000000007</c:v>
                </c:pt>
                <c:pt idx="10">
                  <c:v>0.92989999999999995</c:v>
                </c:pt>
              </c:numCache>
            </c:numRef>
          </c:val>
        </c:ser>
        <c:ser>
          <c:idx val="2"/>
          <c:order val="2"/>
          <c:tx>
            <c:v>0.2230</c:v>
          </c:tx>
          <c:cat>
            <c:numRef>
              <c:f>'[Copy of XFEL Inj Scans CR vers.xlsx]betas 500pC'!$A$3:$A$13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vers.xlsx]betas 500pC'!$Z$3:$Z$13</c:f>
              <c:numCache>
                <c:formatCode>General</c:formatCode>
                <c:ptCount val="11"/>
                <c:pt idx="0">
                  <c:v>0.55070000000000008</c:v>
                </c:pt>
                <c:pt idx="1">
                  <c:v>0.47130000000000005</c:v>
                </c:pt>
                <c:pt idx="2">
                  <c:v>0.4754000000000001</c:v>
                </c:pt>
                <c:pt idx="3">
                  <c:v>0.48180000000000006</c:v>
                </c:pt>
                <c:pt idx="4">
                  <c:v>0.4870000000000001</c:v>
                </c:pt>
                <c:pt idx="5">
                  <c:v>0.5</c:v>
                </c:pt>
                <c:pt idx="6">
                  <c:v>0.53500000000000003</c:v>
                </c:pt>
                <c:pt idx="7">
                  <c:v>0.60580000000000012</c:v>
                </c:pt>
                <c:pt idx="8">
                  <c:v>0.72200000000000009</c:v>
                </c:pt>
                <c:pt idx="9">
                  <c:v>0.88970000000000005</c:v>
                </c:pt>
                <c:pt idx="10">
                  <c:v>1.1080000000000001</c:v>
                </c:pt>
              </c:numCache>
            </c:numRef>
          </c:val>
        </c:ser>
        <c:ser>
          <c:idx val="3"/>
          <c:order val="3"/>
          <c:tx>
            <c:v>0.2235</c:v>
          </c:tx>
          <c:cat>
            <c:numRef>
              <c:f>'[Copy of XFEL Inj Scans CR vers.xlsx]betas 500pC'!$A$3:$A$13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vers.xlsx]betas 500pC'!$AA$3:$AA$13</c:f>
              <c:numCache>
                <c:formatCode>General</c:formatCode>
                <c:ptCount val="11"/>
                <c:pt idx="0">
                  <c:v>0.53779999999999994</c:v>
                </c:pt>
                <c:pt idx="1">
                  <c:v>0.43870000000000003</c:v>
                </c:pt>
                <c:pt idx="2">
                  <c:v>0.43020000000000008</c:v>
                </c:pt>
                <c:pt idx="3">
                  <c:v>0.44479999999999997</c:v>
                </c:pt>
                <c:pt idx="4">
                  <c:v>0.47020000000000001</c:v>
                </c:pt>
                <c:pt idx="5">
                  <c:v>0.51570000000000005</c:v>
                </c:pt>
                <c:pt idx="6">
                  <c:v>0.59089999999999998</c:v>
                </c:pt>
                <c:pt idx="7">
                  <c:v>0.70460000000000012</c:v>
                </c:pt>
                <c:pt idx="8">
                  <c:v>0.86220000000000008</c:v>
                </c:pt>
                <c:pt idx="9">
                  <c:v>1.0680000000000001</c:v>
                </c:pt>
                <c:pt idx="10">
                  <c:v>1.3149999999999997</c:v>
                </c:pt>
              </c:numCache>
            </c:numRef>
          </c:val>
        </c:ser>
        <c:ser>
          <c:idx val="4"/>
          <c:order val="4"/>
          <c:tx>
            <c:v>0.2240</c:v>
          </c:tx>
          <c:cat>
            <c:numRef>
              <c:f>'[Copy of XFEL Inj Scans CR vers.xlsx]betas 500pC'!$A$3:$A$13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vers.xlsx]betas 500pC'!$AB$3:$AB$13</c:f>
              <c:numCache>
                <c:formatCode>General</c:formatCode>
                <c:ptCount val="11"/>
                <c:pt idx="0">
                  <c:v>0.55830000000000002</c:v>
                </c:pt>
                <c:pt idx="1">
                  <c:v>0.47160000000000002</c:v>
                </c:pt>
                <c:pt idx="2">
                  <c:v>0.45070000000000005</c:v>
                </c:pt>
                <c:pt idx="3">
                  <c:v>0.47030000000000005</c:v>
                </c:pt>
                <c:pt idx="4">
                  <c:v>0.51729999999999998</c:v>
                </c:pt>
                <c:pt idx="5">
                  <c:v>0.59209999999999996</c:v>
                </c:pt>
                <c:pt idx="6">
                  <c:v>0.70300000000000007</c:v>
                </c:pt>
                <c:pt idx="7">
                  <c:v>0.85200000000000009</c:v>
                </c:pt>
                <c:pt idx="8">
                  <c:v>1.0409999999999997</c:v>
                </c:pt>
                <c:pt idx="9">
                  <c:v>1.2689999999999997</c:v>
                </c:pt>
                <c:pt idx="10">
                  <c:v>1.534</c:v>
                </c:pt>
              </c:numCache>
            </c:numRef>
          </c:val>
        </c:ser>
        <c:ser>
          <c:idx val="5"/>
          <c:order val="5"/>
          <c:tx>
            <c:v>0.2245</c:v>
          </c:tx>
          <c:cat>
            <c:numRef>
              <c:f>'[Copy of XFEL Inj Scans CR vers.xlsx]betas 500pC'!$A$3:$A$13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vers.xlsx]betas 500pC'!$AC$3:$AC$13</c:f>
              <c:numCache>
                <c:formatCode>General</c:formatCode>
                <c:ptCount val="11"/>
                <c:pt idx="0">
                  <c:v>0.61690000000000011</c:v>
                </c:pt>
                <c:pt idx="1">
                  <c:v>0.55289999999999995</c:v>
                </c:pt>
                <c:pt idx="2">
                  <c:v>0.54139999999999999</c:v>
                </c:pt>
                <c:pt idx="3">
                  <c:v>0.56790000000000007</c:v>
                </c:pt>
                <c:pt idx="4">
                  <c:v>0.63049999999999995</c:v>
                </c:pt>
                <c:pt idx="5">
                  <c:v>0.72650000000000003</c:v>
                </c:pt>
                <c:pt idx="6">
                  <c:v>0.86120000000000008</c:v>
                </c:pt>
                <c:pt idx="7">
                  <c:v>1.032</c:v>
                </c:pt>
                <c:pt idx="8">
                  <c:v>1.2389999999999999</c:v>
                </c:pt>
                <c:pt idx="9">
                  <c:v>1.4849999999999999</c:v>
                </c:pt>
                <c:pt idx="10">
                  <c:v>1.7649999999999997</c:v>
                </c:pt>
              </c:numCache>
            </c:numRef>
          </c:val>
        </c:ser>
        <c:ser>
          <c:idx val="6"/>
          <c:order val="6"/>
          <c:tx>
            <c:v>0.2250</c:v>
          </c:tx>
          <c:cat>
            <c:numRef>
              <c:f>'[Copy of XFEL Inj Scans CR vers.xlsx]betas 500pC'!$A$3:$A$13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vers.xlsx]betas 500pC'!$AD$3:$AD$13</c:f>
              <c:numCache>
                <c:formatCode>General</c:formatCode>
                <c:ptCount val="11"/>
                <c:pt idx="0">
                  <c:v>0.74410000000000009</c:v>
                </c:pt>
                <c:pt idx="1">
                  <c:v>0.67980000000000018</c:v>
                </c:pt>
                <c:pt idx="2">
                  <c:v>0.67480000000000018</c:v>
                </c:pt>
                <c:pt idx="3">
                  <c:v>0.7128000000000001</c:v>
                </c:pt>
                <c:pt idx="4">
                  <c:v>0.78759999999999997</c:v>
                </c:pt>
                <c:pt idx="5">
                  <c:v>0.8972</c:v>
                </c:pt>
                <c:pt idx="6">
                  <c:v>1.0449999999999997</c:v>
                </c:pt>
                <c:pt idx="7">
                  <c:v>1.23</c:v>
                </c:pt>
                <c:pt idx="8">
                  <c:v>1.4529999999999998</c:v>
                </c:pt>
                <c:pt idx="9">
                  <c:v>1.7129999999999999</c:v>
                </c:pt>
                <c:pt idx="10">
                  <c:v>2.0019999999999998</c:v>
                </c:pt>
              </c:numCache>
            </c:numRef>
          </c:val>
        </c:ser>
        <c:ser>
          <c:idx val="7"/>
          <c:order val="7"/>
          <c:tx>
            <c:v>0.2255</c:v>
          </c:tx>
          <c:cat>
            <c:numRef>
              <c:f>'[Copy of XFEL Inj Scans CR vers.xlsx]betas 500pC'!$A$3:$A$13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vers.xlsx]betas 500pC'!$AE$3:$AE$13</c:f>
              <c:numCache>
                <c:formatCode>General</c:formatCode>
                <c:ptCount val="11"/>
                <c:pt idx="0">
                  <c:v>0.91120000000000001</c:v>
                </c:pt>
                <c:pt idx="1">
                  <c:v>0.8358000000000001</c:v>
                </c:pt>
                <c:pt idx="2">
                  <c:v>0.84219999999999995</c:v>
                </c:pt>
                <c:pt idx="3">
                  <c:v>0.88690000000000002</c:v>
                </c:pt>
                <c:pt idx="4">
                  <c:v>0.96980000000000011</c:v>
                </c:pt>
                <c:pt idx="5">
                  <c:v>1.0900000000000001</c:v>
                </c:pt>
                <c:pt idx="6">
                  <c:v>1.248</c:v>
                </c:pt>
                <c:pt idx="7">
                  <c:v>1.4429999999999998</c:v>
                </c:pt>
                <c:pt idx="8">
                  <c:v>1.675</c:v>
                </c:pt>
                <c:pt idx="9">
                  <c:v>1.9440000000000002</c:v>
                </c:pt>
                <c:pt idx="10">
                  <c:v>2.2389999999999999</c:v>
                </c:pt>
              </c:numCache>
            </c:numRef>
          </c:val>
        </c:ser>
        <c:ser>
          <c:idx val="8"/>
          <c:order val="8"/>
          <c:tx>
            <c:v>0.2260</c:v>
          </c:tx>
          <c:cat>
            <c:numRef>
              <c:f>'[Copy of XFEL Inj Scans CR vers.xlsx]betas 500pC'!$A$3:$A$13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vers.xlsx]betas 500pC'!$AF$3:$AF$13</c:f>
              <c:numCache>
                <c:formatCode>General</c:formatCode>
                <c:ptCount val="11"/>
                <c:pt idx="0">
                  <c:v>1.077</c:v>
                </c:pt>
                <c:pt idx="1">
                  <c:v>0.99099999999999999</c:v>
                </c:pt>
                <c:pt idx="2">
                  <c:v>1.0189999999999997</c:v>
                </c:pt>
                <c:pt idx="3">
                  <c:v>1.0740000000000001</c:v>
                </c:pt>
                <c:pt idx="4">
                  <c:v>1.1639999999999997</c:v>
                </c:pt>
                <c:pt idx="5">
                  <c:v>1.2909999999999997</c:v>
                </c:pt>
                <c:pt idx="6">
                  <c:v>1.456</c:v>
                </c:pt>
                <c:pt idx="7">
                  <c:v>1.659</c:v>
                </c:pt>
                <c:pt idx="8">
                  <c:v>1.9000000000000001</c:v>
                </c:pt>
                <c:pt idx="9">
                  <c:v>2.1749999999999998</c:v>
                </c:pt>
                <c:pt idx="10">
                  <c:v>2.4699999999999998</c:v>
                </c:pt>
              </c:numCache>
            </c:numRef>
          </c:val>
        </c:ser>
        <c:bandFmts/>
        <c:axId val="303893888"/>
        <c:axId val="303904256"/>
        <c:axId val="303894528"/>
      </c:surfaceChart>
      <c:catAx>
        <c:axId val="303893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700" baseline="0"/>
                </a:pPr>
                <a:r>
                  <a:rPr lang="de-DE" sz="700" b="1" i="0" baseline="0" dirty="0">
                    <a:effectLst/>
                  </a:rPr>
                  <a:t>Laser Beam Size rms, </a:t>
                </a:r>
                <a:r>
                  <a:rPr lang="de-DE" sz="700" b="1" i="0" baseline="0" dirty="0">
                    <a:effectLst/>
                    <a:latin typeface="Symbol" pitchFamily="18" charset="2"/>
                  </a:rPr>
                  <a:t>m</a:t>
                </a:r>
                <a:r>
                  <a:rPr lang="de-DE" sz="700" b="1" i="0" baseline="0" dirty="0">
                    <a:effectLst/>
                  </a:rPr>
                  <a:t>m</a:t>
                </a:r>
                <a:endParaRPr lang="de-DE" sz="700" baseline="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31081233139337799"/>
              <c:y val="0.8828893506042834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03904256"/>
        <c:crosses val="autoZero"/>
        <c:auto val="1"/>
        <c:lblAlgn val="ctr"/>
        <c:lblOffset val="100"/>
        <c:noMultiLvlLbl val="0"/>
      </c:catAx>
      <c:valAx>
        <c:axId val="303904256"/>
        <c:scaling>
          <c:orientation val="minMax"/>
          <c:max val="1.2"/>
          <c:min val="0.4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700" baseline="0"/>
                </a:pPr>
                <a:r>
                  <a:rPr lang="de-DE" sz="700" b="1" i="0" baseline="0">
                    <a:effectLst/>
                  </a:rPr>
                  <a:t> Solenoid  Field  Strength MaxB(1), T</a:t>
                </a:r>
                <a:endParaRPr lang="de-DE" sz="700" baseline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92133464498776607"/>
              <c:y val="0.24979701270362167"/>
            </c:manualLayout>
          </c:layout>
          <c:overlay val="0"/>
        </c:title>
        <c:numFmt formatCode="General" sourceLinked="1"/>
        <c:majorTickMark val="none"/>
        <c:minorTickMark val="none"/>
        <c:tickLblPos val="none"/>
        <c:crossAx val="303893888"/>
        <c:crosses val="autoZero"/>
        <c:crossBetween val="midCat"/>
      </c:valAx>
      <c:serAx>
        <c:axId val="3038945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03904256"/>
        <c:crosses val="autoZero"/>
      </c:serAx>
    </c:plotArea>
    <c:legend>
      <c:legendPos val="t"/>
      <c:layout>
        <c:manualLayout>
          <c:xMode val="edge"/>
          <c:yMode val="edge"/>
          <c:x val="0.1659733232863953"/>
          <c:y val="5.8048537256405602E-2"/>
          <c:w val="0.55423922195779418"/>
          <c:h val="8.9500816125012164E-2"/>
        </c:manualLayout>
      </c:layout>
      <c:overlay val="0"/>
      <c:txPr>
        <a:bodyPr/>
        <a:lstStyle/>
        <a:p>
          <a:pPr rtl="0">
            <a:defRPr sz="700" baseline="0"/>
          </a:pPr>
          <a:endParaRPr lang="de-DE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9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432547571712576E-2"/>
          <c:y val="0.16596030468117773"/>
          <c:w val="0.82127490884851173"/>
          <c:h val="0.748224734288783"/>
        </c:manualLayout>
      </c:layout>
      <c:surfaceChart>
        <c:wireframe val="0"/>
        <c:ser>
          <c:idx val="0"/>
          <c:order val="0"/>
          <c:tx>
            <c:strRef>
              <c:f>'mismatch 500pC-250pC'!$A$3</c:f>
              <c:strCache>
                <c:ptCount val="1"/>
                <c:pt idx="0">
                  <c:v>250</c:v>
                </c:pt>
              </c:strCache>
            </c:strRef>
          </c:tx>
          <c:cat>
            <c:numRef>
              <c:f>'mismatch 500pC-250pC'!$B$2:$G$2</c:f>
              <c:numCache>
                <c:formatCode>General</c:formatCode>
                <c:ptCount val="6"/>
                <c:pt idx="0">
                  <c:v>0.223</c:v>
                </c:pt>
                <c:pt idx="1">
                  <c:v>0.2235</c:v>
                </c:pt>
                <c:pt idx="2">
                  <c:v>0.224</c:v>
                </c:pt>
                <c:pt idx="3">
                  <c:v>0.22450000000000001</c:v>
                </c:pt>
                <c:pt idx="4">
                  <c:v>0.22500000000000001</c:v>
                </c:pt>
                <c:pt idx="5">
                  <c:v>0.22550000000000001</c:v>
                </c:pt>
              </c:numCache>
            </c:numRef>
          </c:cat>
          <c:val>
            <c:numRef>
              <c:f>'mismatch 500pC-250pC'!$B$3:$G$3</c:f>
              <c:numCache>
                <c:formatCode>General</c:formatCode>
                <c:ptCount val="6"/>
                <c:pt idx="0">
                  <c:v>1.5549999999999997</c:v>
                </c:pt>
                <c:pt idx="1">
                  <c:v>1.5309999999999997</c:v>
                </c:pt>
                <c:pt idx="2">
                  <c:v>1.782</c:v>
                </c:pt>
                <c:pt idx="3">
                  <c:v>2.0569999999999995</c:v>
                </c:pt>
                <c:pt idx="4">
                  <c:v>2.0939999999999999</c:v>
                </c:pt>
                <c:pt idx="5">
                  <c:v>1.9159999999999997</c:v>
                </c:pt>
              </c:numCache>
            </c:numRef>
          </c:val>
        </c:ser>
        <c:ser>
          <c:idx val="1"/>
          <c:order val="1"/>
          <c:tx>
            <c:strRef>
              <c:f>'mismatch 500pC-250pC'!$A$4</c:f>
              <c:strCache>
                <c:ptCount val="1"/>
                <c:pt idx="0">
                  <c:v>275</c:v>
                </c:pt>
              </c:strCache>
            </c:strRef>
          </c:tx>
          <c:cat>
            <c:numRef>
              <c:f>'mismatch 500pC-250pC'!$B$2:$G$2</c:f>
              <c:numCache>
                <c:formatCode>General</c:formatCode>
                <c:ptCount val="6"/>
                <c:pt idx="0">
                  <c:v>0.223</c:v>
                </c:pt>
                <c:pt idx="1">
                  <c:v>0.2235</c:v>
                </c:pt>
                <c:pt idx="2">
                  <c:v>0.224</c:v>
                </c:pt>
                <c:pt idx="3">
                  <c:v>0.22450000000000001</c:v>
                </c:pt>
                <c:pt idx="4">
                  <c:v>0.22500000000000001</c:v>
                </c:pt>
                <c:pt idx="5">
                  <c:v>0.22550000000000001</c:v>
                </c:pt>
              </c:numCache>
            </c:numRef>
          </c:cat>
          <c:val>
            <c:numRef>
              <c:f>'mismatch 500pC-250pC'!$B$4:$G$4</c:f>
              <c:numCache>
                <c:formatCode>General</c:formatCode>
                <c:ptCount val="6"/>
                <c:pt idx="0">
                  <c:v>1.8420000000000001</c:v>
                </c:pt>
                <c:pt idx="1">
                  <c:v>1.22</c:v>
                </c:pt>
                <c:pt idx="2">
                  <c:v>1.236</c:v>
                </c:pt>
                <c:pt idx="3">
                  <c:v>1.6060000000000001</c:v>
                </c:pt>
                <c:pt idx="4">
                  <c:v>1.9860000000000002</c:v>
                </c:pt>
                <c:pt idx="5">
                  <c:v>2.194</c:v>
                </c:pt>
              </c:numCache>
            </c:numRef>
          </c:val>
        </c:ser>
        <c:ser>
          <c:idx val="2"/>
          <c:order val="2"/>
          <c:tx>
            <c:strRef>
              <c:f>'mismatch 500pC-250pC'!$A$5</c:f>
              <c:strCache>
                <c:ptCount val="1"/>
                <c:pt idx="0">
                  <c:v>300</c:v>
                </c:pt>
              </c:strCache>
            </c:strRef>
          </c:tx>
          <c:cat>
            <c:numRef>
              <c:f>'mismatch 500pC-250pC'!$B$2:$G$2</c:f>
              <c:numCache>
                <c:formatCode>General</c:formatCode>
                <c:ptCount val="6"/>
                <c:pt idx="0">
                  <c:v>0.223</c:v>
                </c:pt>
                <c:pt idx="1">
                  <c:v>0.2235</c:v>
                </c:pt>
                <c:pt idx="2">
                  <c:v>0.224</c:v>
                </c:pt>
                <c:pt idx="3">
                  <c:v>0.22450000000000001</c:v>
                </c:pt>
                <c:pt idx="4">
                  <c:v>0.22500000000000001</c:v>
                </c:pt>
                <c:pt idx="5">
                  <c:v>0.22550000000000001</c:v>
                </c:pt>
              </c:numCache>
            </c:numRef>
          </c:cat>
          <c:val>
            <c:numRef>
              <c:f>'mismatch 500pC-250pC'!$B$5:$G$5</c:f>
              <c:numCache>
                <c:formatCode>General</c:formatCode>
                <c:ptCount val="6"/>
                <c:pt idx="0">
                  <c:v>2.0779999999999998</c:v>
                </c:pt>
                <c:pt idx="1">
                  <c:v>1.228</c:v>
                </c:pt>
                <c:pt idx="2">
                  <c:v>1.0349999999999997</c:v>
                </c:pt>
                <c:pt idx="3">
                  <c:v>1.3089999999999997</c:v>
                </c:pt>
                <c:pt idx="4">
                  <c:v>1.6940000000000002</c:v>
                </c:pt>
                <c:pt idx="5">
                  <c:v>1.9330000000000001</c:v>
                </c:pt>
              </c:numCache>
            </c:numRef>
          </c:val>
        </c:ser>
        <c:ser>
          <c:idx val="3"/>
          <c:order val="3"/>
          <c:tx>
            <c:strRef>
              <c:f>'mismatch 500pC-250pC'!$A$6</c:f>
              <c:strCache>
                <c:ptCount val="1"/>
                <c:pt idx="0">
                  <c:v>325</c:v>
                </c:pt>
              </c:strCache>
            </c:strRef>
          </c:tx>
          <c:cat>
            <c:numRef>
              <c:f>'mismatch 500pC-250pC'!$B$2:$G$2</c:f>
              <c:numCache>
                <c:formatCode>General</c:formatCode>
                <c:ptCount val="6"/>
                <c:pt idx="0">
                  <c:v>0.223</c:v>
                </c:pt>
                <c:pt idx="1">
                  <c:v>0.2235</c:v>
                </c:pt>
                <c:pt idx="2">
                  <c:v>0.224</c:v>
                </c:pt>
                <c:pt idx="3">
                  <c:v>0.22450000000000001</c:v>
                </c:pt>
                <c:pt idx="4">
                  <c:v>0.22500000000000001</c:v>
                </c:pt>
                <c:pt idx="5">
                  <c:v>0.22550000000000001</c:v>
                </c:pt>
              </c:numCache>
            </c:numRef>
          </c:cat>
          <c:val>
            <c:numRef>
              <c:f>'mismatch 500pC-250pC'!$B$6:$G$6</c:f>
              <c:numCache>
                <c:formatCode>General</c:formatCode>
                <c:ptCount val="6"/>
                <c:pt idx="0">
                  <c:v>2.0270000000000001</c:v>
                </c:pt>
                <c:pt idx="1">
                  <c:v>1.2209999999999999</c:v>
                </c:pt>
                <c:pt idx="2">
                  <c:v>1.0009999999999997</c:v>
                </c:pt>
                <c:pt idx="3">
                  <c:v>1.1970000000000001</c:v>
                </c:pt>
                <c:pt idx="4">
                  <c:v>1.5469999999999997</c:v>
                </c:pt>
                <c:pt idx="5">
                  <c:v>1.7169999999999999</c:v>
                </c:pt>
              </c:numCache>
            </c:numRef>
          </c:val>
        </c:ser>
        <c:ser>
          <c:idx val="4"/>
          <c:order val="4"/>
          <c:tx>
            <c:strRef>
              <c:f>'mismatch 500pC-250pC'!$A$7</c:f>
              <c:strCache>
                <c:ptCount val="1"/>
                <c:pt idx="0">
                  <c:v>350</c:v>
                </c:pt>
              </c:strCache>
            </c:strRef>
          </c:tx>
          <c:cat>
            <c:numRef>
              <c:f>'mismatch 500pC-250pC'!$B$2:$G$2</c:f>
              <c:numCache>
                <c:formatCode>General</c:formatCode>
                <c:ptCount val="6"/>
                <c:pt idx="0">
                  <c:v>0.223</c:v>
                </c:pt>
                <c:pt idx="1">
                  <c:v>0.2235</c:v>
                </c:pt>
                <c:pt idx="2">
                  <c:v>0.224</c:v>
                </c:pt>
                <c:pt idx="3">
                  <c:v>0.22450000000000001</c:v>
                </c:pt>
                <c:pt idx="4">
                  <c:v>0.22500000000000001</c:v>
                </c:pt>
                <c:pt idx="5">
                  <c:v>0.22550000000000001</c:v>
                </c:pt>
              </c:numCache>
            </c:numRef>
          </c:cat>
          <c:val>
            <c:numRef>
              <c:f>'mismatch 500pC-250pC'!$B$7:$G$7</c:f>
              <c:numCache>
                <c:formatCode>General</c:formatCode>
                <c:ptCount val="6"/>
                <c:pt idx="0">
                  <c:v>1.782</c:v>
                </c:pt>
                <c:pt idx="1">
                  <c:v>1.1599999999999997</c:v>
                </c:pt>
                <c:pt idx="2">
                  <c:v>1.014</c:v>
                </c:pt>
                <c:pt idx="3">
                  <c:v>1.1970000000000001</c:v>
                </c:pt>
                <c:pt idx="4">
                  <c:v>1.518</c:v>
                </c:pt>
                <c:pt idx="5">
                  <c:v>1.865</c:v>
                </c:pt>
              </c:numCache>
            </c:numRef>
          </c:val>
        </c:ser>
        <c:ser>
          <c:idx val="5"/>
          <c:order val="5"/>
          <c:tx>
            <c:strRef>
              <c:f>'mismatch 500pC-250pC'!$A$8</c:f>
              <c:strCache>
                <c:ptCount val="1"/>
                <c:pt idx="0">
                  <c:v>375</c:v>
                </c:pt>
              </c:strCache>
            </c:strRef>
          </c:tx>
          <c:cat>
            <c:numRef>
              <c:f>'mismatch 500pC-250pC'!$B$2:$G$2</c:f>
              <c:numCache>
                <c:formatCode>General</c:formatCode>
                <c:ptCount val="6"/>
                <c:pt idx="0">
                  <c:v>0.223</c:v>
                </c:pt>
                <c:pt idx="1">
                  <c:v>0.2235</c:v>
                </c:pt>
                <c:pt idx="2">
                  <c:v>0.224</c:v>
                </c:pt>
                <c:pt idx="3">
                  <c:v>0.22450000000000001</c:v>
                </c:pt>
                <c:pt idx="4">
                  <c:v>0.22500000000000001</c:v>
                </c:pt>
                <c:pt idx="5">
                  <c:v>0.22550000000000001</c:v>
                </c:pt>
              </c:numCache>
            </c:numRef>
          </c:cat>
          <c:val>
            <c:numRef>
              <c:f>'mismatch 500pC-250pC'!$B$8:$G$8</c:f>
              <c:numCache>
                <c:formatCode>General</c:formatCode>
                <c:ptCount val="6"/>
                <c:pt idx="0">
                  <c:v>1.486</c:v>
                </c:pt>
                <c:pt idx="1">
                  <c:v>1.0820000000000001</c:v>
                </c:pt>
                <c:pt idx="2">
                  <c:v>1.056</c:v>
                </c:pt>
                <c:pt idx="3">
                  <c:v>1.268</c:v>
                </c:pt>
                <c:pt idx="4">
                  <c:v>1.5820000000000001</c:v>
                </c:pt>
                <c:pt idx="5">
                  <c:v>1.929</c:v>
                </c:pt>
              </c:numCache>
            </c:numRef>
          </c:val>
        </c:ser>
        <c:bandFmts/>
        <c:axId val="303943040"/>
        <c:axId val="303953024"/>
        <c:axId val="303898112"/>
      </c:surfaceChart>
      <c:catAx>
        <c:axId val="30394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03953024"/>
        <c:crosses val="autoZero"/>
        <c:auto val="1"/>
        <c:lblAlgn val="ctr"/>
        <c:lblOffset val="100"/>
        <c:noMultiLvlLbl val="0"/>
      </c:catAx>
      <c:valAx>
        <c:axId val="303953024"/>
        <c:scaling>
          <c:orientation val="minMax"/>
          <c:max val="2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303943040"/>
        <c:crosses val="autoZero"/>
        <c:crossBetween val="midCat"/>
      </c:valAx>
      <c:serAx>
        <c:axId val="303898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03953024"/>
        <c:crosses val="autoZero"/>
      </c:serAx>
    </c:plotArea>
    <c:legend>
      <c:legendPos val="t"/>
      <c:layout>
        <c:manualLayout>
          <c:xMode val="edge"/>
          <c:yMode val="edge"/>
          <c:x val="0.17342517498055771"/>
          <c:y val="9.2383915014733808E-2"/>
          <c:w val="0.61106120784559292"/>
          <c:h val="6.0719113220224219E-2"/>
        </c:manualLayout>
      </c:layout>
      <c:overlay val="0"/>
      <c:txPr>
        <a:bodyPr/>
        <a:lstStyle/>
        <a:p>
          <a:pPr rtl="0">
            <a:defRPr sz="700" baseline="0"/>
          </a:pPr>
          <a:endParaRPr lang="de-DE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'mismatch 500pC-250pC'!$O$1</c:f>
              <c:strCache>
                <c:ptCount val="1"/>
                <c:pt idx="0">
                  <c:v>em. 250pC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4"/>
          </c:marker>
          <c:xVal>
            <c:numRef>
              <c:f>'mismatch 500pC-250pC'!$N$2:$N$16</c:f>
              <c:numCache>
                <c:formatCode>General</c:formatCode>
                <c:ptCount val="15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  <c:pt idx="10">
                  <c:v>400</c:v>
                </c:pt>
                <c:pt idx="11">
                  <c:v>425</c:v>
                </c:pt>
                <c:pt idx="12">
                  <c:v>450</c:v>
                </c:pt>
                <c:pt idx="13">
                  <c:v>475</c:v>
                </c:pt>
                <c:pt idx="14">
                  <c:v>500</c:v>
                </c:pt>
              </c:numCache>
            </c:numRef>
          </c:xVal>
          <c:yVal>
            <c:numRef>
              <c:f>'mismatch 500pC-250pC'!$O$2:$O$16</c:f>
              <c:numCache>
                <c:formatCode>General</c:formatCode>
                <c:ptCount val="15"/>
                <c:pt idx="0">
                  <c:v>0.81410000000000005</c:v>
                </c:pt>
                <c:pt idx="1">
                  <c:v>0.31200000000000006</c:v>
                </c:pt>
                <c:pt idx="2">
                  <c:v>0.28320000000000001</c:v>
                </c:pt>
                <c:pt idx="3">
                  <c:v>0.29660000000000003</c:v>
                </c:pt>
                <c:pt idx="4">
                  <c:v>0.32750000000000007</c:v>
                </c:pt>
                <c:pt idx="5">
                  <c:v>0.38590000000000008</c:v>
                </c:pt>
                <c:pt idx="6">
                  <c:v>0.48150000000000004</c:v>
                </c:pt>
                <c:pt idx="7">
                  <c:v>0.61920000000000008</c:v>
                </c:pt>
                <c:pt idx="8">
                  <c:v>0.80059999999999998</c:v>
                </c:pt>
                <c:pt idx="9">
                  <c:v>1.0169999999999997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'mismatch 500pC-250pC'!$P$1</c:f>
              <c:strCache>
                <c:ptCount val="1"/>
                <c:pt idx="0">
                  <c:v>em. 500pC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4"/>
          </c:marker>
          <c:xVal>
            <c:numRef>
              <c:f>'mismatch 500pC-250pC'!$N$2:$N$16</c:f>
              <c:numCache>
                <c:formatCode>General</c:formatCode>
                <c:ptCount val="15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  <c:pt idx="10">
                  <c:v>400</c:v>
                </c:pt>
                <c:pt idx="11">
                  <c:v>425</c:v>
                </c:pt>
                <c:pt idx="12">
                  <c:v>450</c:v>
                </c:pt>
                <c:pt idx="13">
                  <c:v>475</c:v>
                </c:pt>
                <c:pt idx="14">
                  <c:v>500</c:v>
                </c:pt>
              </c:numCache>
            </c:numRef>
          </c:xVal>
          <c:yVal>
            <c:numRef>
              <c:f>'mismatch 500pC-250pC'!$P$2:$P$16</c:f>
              <c:numCache>
                <c:formatCode>General</c:formatCode>
                <c:ptCount val="15"/>
                <c:pt idx="4">
                  <c:v>0.53779999999999994</c:v>
                </c:pt>
                <c:pt idx="5">
                  <c:v>0.43870000000000003</c:v>
                </c:pt>
                <c:pt idx="6">
                  <c:v>0.43020000000000008</c:v>
                </c:pt>
                <c:pt idx="7">
                  <c:v>0.44479999999999997</c:v>
                </c:pt>
                <c:pt idx="8">
                  <c:v>0.47020000000000001</c:v>
                </c:pt>
                <c:pt idx="9">
                  <c:v>0.51570000000000005</c:v>
                </c:pt>
                <c:pt idx="10">
                  <c:v>0.59089999999999998</c:v>
                </c:pt>
                <c:pt idx="11">
                  <c:v>0.70460000000000012</c:v>
                </c:pt>
                <c:pt idx="12">
                  <c:v>0.86220000000000008</c:v>
                </c:pt>
                <c:pt idx="13">
                  <c:v>1.0680000000000001</c:v>
                </c:pt>
                <c:pt idx="14">
                  <c:v>1.3149999999999997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3987328"/>
        <c:axId val="303997312"/>
      </c:scatterChart>
      <c:valAx>
        <c:axId val="303987328"/>
        <c:scaling>
          <c:orientation val="minMax"/>
          <c:max val="500"/>
          <c:min val="1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03997312"/>
        <c:crosses val="autoZero"/>
        <c:crossBetween val="midCat"/>
      </c:valAx>
      <c:valAx>
        <c:axId val="303997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03987328"/>
        <c:crosses val="autoZero"/>
        <c:crossBetween val="midCat"/>
      </c:valAx>
    </c:plotArea>
    <c:legend>
      <c:legendPos val="t"/>
      <c:layout/>
      <c:overlay val="0"/>
      <c:txPr>
        <a:bodyPr/>
        <a:lstStyle/>
        <a:p>
          <a:pPr>
            <a:defRPr sz="700" baseline="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2"/>
          <c:order val="0"/>
          <c:tx>
            <c:strRef>
              <c:f>'mismatch 500pC-250pC'!$Q$1</c:f>
              <c:strCache>
                <c:ptCount val="1"/>
                <c:pt idx="0">
                  <c:v>beta 250pC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marker>
          <c:xVal>
            <c:numRef>
              <c:f>'mismatch 500pC-250pC'!$N$2:$N$16</c:f>
              <c:numCache>
                <c:formatCode>General</c:formatCode>
                <c:ptCount val="15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  <c:pt idx="10">
                  <c:v>400</c:v>
                </c:pt>
                <c:pt idx="11">
                  <c:v>425</c:v>
                </c:pt>
                <c:pt idx="12">
                  <c:v>450</c:v>
                </c:pt>
                <c:pt idx="13">
                  <c:v>475</c:v>
                </c:pt>
                <c:pt idx="14">
                  <c:v>500</c:v>
                </c:pt>
              </c:numCache>
            </c:numRef>
          </c:xVal>
          <c:yVal>
            <c:numRef>
              <c:f>'mismatch 500pC-250pC'!$Q$2:$Q$16</c:f>
              <c:numCache>
                <c:formatCode>General</c:formatCode>
                <c:ptCount val="15"/>
                <c:pt idx="0">
                  <c:v>38.64</c:v>
                </c:pt>
                <c:pt idx="1">
                  <c:v>38.71</c:v>
                </c:pt>
                <c:pt idx="2">
                  <c:v>17.939999999999998</c:v>
                </c:pt>
                <c:pt idx="3">
                  <c:v>12.860000000000001</c:v>
                </c:pt>
                <c:pt idx="4">
                  <c:v>11.12</c:v>
                </c:pt>
                <c:pt idx="5">
                  <c:v>10.42</c:v>
                </c:pt>
                <c:pt idx="6">
                  <c:v>10.39</c:v>
                </c:pt>
                <c:pt idx="7">
                  <c:v>11.03</c:v>
                </c:pt>
                <c:pt idx="8">
                  <c:v>12.350000000000001</c:v>
                </c:pt>
                <c:pt idx="9">
                  <c:v>14.55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'mismatch 500pC-250pC'!$R$1</c:f>
              <c:strCache>
                <c:ptCount val="1"/>
                <c:pt idx="0">
                  <c:v>beta 500pC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4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xVal>
            <c:numRef>
              <c:f>'mismatch 500pC-250pC'!$N$2:$N$16</c:f>
              <c:numCache>
                <c:formatCode>General</c:formatCode>
                <c:ptCount val="15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  <c:pt idx="10">
                  <c:v>400</c:v>
                </c:pt>
                <c:pt idx="11">
                  <c:v>425</c:v>
                </c:pt>
                <c:pt idx="12">
                  <c:v>450</c:v>
                </c:pt>
                <c:pt idx="13">
                  <c:v>475</c:v>
                </c:pt>
                <c:pt idx="14">
                  <c:v>500</c:v>
                </c:pt>
              </c:numCache>
            </c:numRef>
          </c:xVal>
          <c:yVal>
            <c:numRef>
              <c:f>'mismatch 500pC-250pC'!$R$2:$R$16</c:f>
              <c:numCache>
                <c:formatCode>General</c:formatCode>
                <c:ptCount val="15"/>
                <c:pt idx="4">
                  <c:v>22.4</c:v>
                </c:pt>
                <c:pt idx="5">
                  <c:v>18.18</c:v>
                </c:pt>
                <c:pt idx="6">
                  <c:v>19.79</c:v>
                </c:pt>
                <c:pt idx="7">
                  <c:v>21.18</c:v>
                </c:pt>
                <c:pt idx="8">
                  <c:v>21.49</c:v>
                </c:pt>
                <c:pt idx="9">
                  <c:v>20.86</c:v>
                </c:pt>
                <c:pt idx="10">
                  <c:v>19.77</c:v>
                </c:pt>
                <c:pt idx="11">
                  <c:v>18.75</c:v>
                </c:pt>
                <c:pt idx="12">
                  <c:v>18.100000000000001</c:v>
                </c:pt>
                <c:pt idx="13">
                  <c:v>17.989999999999991</c:v>
                </c:pt>
                <c:pt idx="14">
                  <c:v>18.600000000000001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4027136"/>
        <c:axId val="304028672"/>
      </c:scatterChart>
      <c:valAx>
        <c:axId val="304027136"/>
        <c:scaling>
          <c:orientation val="minMax"/>
          <c:max val="500"/>
          <c:min val="1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04028672"/>
        <c:crosses val="autoZero"/>
        <c:crossBetween val="midCat"/>
      </c:valAx>
      <c:valAx>
        <c:axId val="304028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04027136"/>
        <c:crosses val="autoZero"/>
        <c:crossBetween val="midCat"/>
      </c:valAx>
    </c:plotArea>
    <c:legend>
      <c:legendPos val="t"/>
      <c:layout/>
      <c:overlay val="0"/>
      <c:txPr>
        <a:bodyPr/>
        <a:lstStyle/>
        <a:p>
          <a:pPr>
            <a:defRPr sz="700" baseline="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34117048392687"/>
          <c:y val="0.17966155714451282"/>
          <c:w val="0.81959670590175548"/>
          <c:h val="0.73234531601941033"/>
        </c:manualLayout>
      </c:layout>
      <c:scatterChart>
        <c:scatterStyle val="lineMarker"/>
        <c:varyColors val="0"/>
        <c:ser>
          <c:idx val="4"/>
          <c:order val="0"/>
          <c:tx>
            <c:strRef>
              <c:f>'mismatch 500pC-250pC'!$S$1</c:f>
              <c:strCache>
                <c:ptCount val="1"/>
                <c:pt idx="0">
                  <c:v>alfa 250pC</c:v>
                </c:pt>
              </c:strCache>
            </c:strRef>
          </c:tx>
          <c:spPr>
            <a:ln w="2857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78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  <c:marker>
            <c:symbol val="diamond"/>
            <c:size val="4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marker>
          <c:xVal>
            <c:numRef>
              <c:f>'mismatch 500pC-250pC'!$N$2:$N$16</c:f>
              <c:numCache>
                <c:formatCode>General</c:formatCode>
                <c:ptCount val="15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  <c:pt idx="10">
                  <c:v>400</c:v>
                </c:pt>
                <c:pt idx="11">
                  <c:v>425</c:v>
                </c:pt>
                <c:pt idx="12">
                  <c:v>450</c:v>
                </c:pt>
                <c:pt idx="13">
                  <c:v>475</c:v>
                </c:pt>
                <c:pt idx="14">
                  <c:v>500</c:v>
                </c:pt>
              </c:numCache>
            </c:numRef>
          </c:xVal>
          <c:yVal>
            <c:numRef>
              <c:f>'mismatch 500pC-250pC'!$S$2:$S$16</c:f>
              <c:numCache>
                <c:formatCode>General</c:formatCode>
                <c:ptCount val="15"/>
                <c:pt idx="0">
                  <c:v>-1.377</c:v>
                </c:pt>
                <c:pt idx="1">
                  <c:v>-1.768</c:v>
                </c:pt>
                <c:pt idx="2">
                  <c:v>-1.0620000000000001</c:v>
                </c:pt>
                <c:pt idx="3">
                  <c:v>-1.089</c:v>
                </c:pt>
                <c:pt idx="4">
                  <c:v>-1.1890000000000001</c:v>
                </c:pt>
                <c:pt idx="5">
                  <c:v>-1.2689999999999997</c:v>
                </c:pt>
                <c:pt idx="6">
                  <c:v>-1.3520000000000001</c:v>
                </c:pt>
                <c:pt idx="7">
                  <c:v>-1.482</c:v>
                </c:pt>
                <c:pt idx="8">
                  <c:v>-1.6930000000000001</c:v>
                </c:pt>
                <c:pt idx="9">
                  <c:v>-2.0169999999999995</c:v>
                </c:pt>
              </c:numCache>
            </c:numRef>
          </c:yVal>
          <c:smooth val="0"/>
        </c:ser>
        <c:ser>
          <c:idx val="5"/>
          <c:order val="1"/>
          <c:tx>
            <c:strRef>
              <c:f>'mismatch 500pC-250pC'!$T$1</c:f>
              <c:strCache>
                <c:ptCount val="1"/>
                <c:pt idx="0">
                  <c:v>alfa 500pC</c:v>
                </c:pt>
              </c:strCache>
            </c:strRef>
          </c:tx>
          <c:spPr>
            <a:ln w="28575">
              <a:gradFill>
                <a:gsLst>
                  <a:gs pos="0">
                    <a:schemeClr val="accent2">
                      <a:lumMod val="50000"/>
                    </a:schemeClr>
                  </a:gs>
                  <a:gs pos="34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  <c:marker>
            <c:symbol val="square"/>
            <c:size val="4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xVal>
            <c:numRef>
              <c:f>'mismatch 500pC-250pC'!$N$2:$N$16</c:f>
              <c:numCache>
                <c:formatCode>General</c:formatCode>
                <c:ptCount val="15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  <c:pt idx="10">
                  <c:v>400</c:v>
                </c:pt>
                <c:pt idx="11">
                  <c:v>425</c:v>
                </c:pt>
                <c:pt idx="12">
                  <c:v>450</c:v>
                </c:pt>
                <c:pt idx="13">
                  <c:v>475</c:v>
                </c:pt>
                <c:pt idx="14">
                  <c:v>500</c:v>
                </c:pt>
              </c:numCache>
            </c:numRef>
          </c:xVal>
          <c:yVal>
            <c:numRef>
              <c:f>'mismatch 500pC-250pC'!$T$2:$T$16</c:f>
              <c:numCache>
                <c:formatCode>General</c:formatCode>
                <c:ptCount val="15"/>
                <c:pt idx="4">
                  <c:v>-1.341</c:v>
                </c:pt>
                <c:pt idx="5">
                  <c:v>-1.752</c:v>
                </c:pt>
                <c:pt idx="6">
                  <c:v>-2.3479999999999999</c:v>
                </c:pt>
                <c:pt idx="7">
                  <c:v>-2.7890000000000001</c:v>
                </c:pt>
                <c:pt idx="8">
                  <c:v>-3.0369999999999995</c:v>
                </c:pt>
                <c:pt idx="9">
                  <c:v>-3.1070000000000002</c:v>
                </c:pt>
                <c:pt idx="10">
                  <c:v>-3.0430000000000001</c:v>
                </c:pt>
                <c:pt idx="11">
                  <c:v>-2.9279999999999999</c:v>
                </c:pt>
                <c:pt idx="12">
                  <c:v>-2.82</c:v>
                </c:pt>
                <c:pt idx="13">
                  <c:v>-2.7629999999999999</c:v>
                </c:pt>
                <c:pt idx="14">
                  <c:v>-2.7970000000000002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4050560"/>
        <c:axId val="304052096"/>
      </c:scatterChart>
      <c:valAx>
        <c:axId val="304050560"/>
        <c:scaling>
          <c:orientation val="minMax"/>
          <c:max val="500"/>
          <c:min val="1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04052096"/>
        <c:crosses val="autoZero"/>
        <c:crossBetween val="midCat"/>
      </c:valAx>
      <c:valAx>
        <c:axId val="304052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04050560"/>
        <c:crosses val="autoZero"/>
        <c:crossBetween val="midCat"/>
      </c:valAx>
    </c:plotArea>
    <c:legend>
      <c:legendPos val="t"/>
      <c:layout/>
      <c:overlay val="0"/>
      <c:txPr>
        <a:bodyPr/>
        <a:lstStyle/>
        <a:p>
          <a:pPr>
            <a:defRPr sz="700" baseline="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66823954572247"/>
          <c:y val="0.17927221395386256"/>
          <c:w val="0.80485898844014414"/>
          <c:h val="0.66517102934373828"/>
        </c:manualLayout>
      </c:layout>
      <c:scatterChart>
        <c:scatterStyle val="lineMarker"/>
        <c:varyColors val="0"/>
        <c:ser>
          <c:idx val="0"/>
          <c:order val="0"/>
          <c:tx>
            <c:strRef>
              <c:f>'mismatch 500pC-250pC'!$V$1</c:f>
              <c:strCache>
                <c:ptCount val="1"/>
                <c:pt idx="0">
                  <c:v>em. 250pC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4"/>
          </c:marker>
          <c:xVal>
            <c:numRef>
              <c:f>'mismatch 500pC-250pC'!$U$2:$U$16</c:f>
              <c:numCache>
                <c:formatCode>General</c:formatCode>
                <c:ptCount val="15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  <c:pt idx="10">
                  <c:v>400</c:v>
                </c:pt>
                <c:pt idx="11">
                  <c:v>425</c:v>
                </c:pt>
                <c:pt idx="12">
                  <c:v>450</c:v>
                </c:pt>
                <c:pt idx="13">
                  <c:v>475</c:v>
                </c:pt>
                <c:pt idx="14">
                  <c:v>500</c:v>
                </c:pt>
              </c:numCache>
            </c:numRef>
          </c:xVal>
          <c:yVal>
            <c:numRef>
              <c:f>'mismatch 500pC-250pC'!$V$2:$V$16</c:f>
              <c:numCache>
                <c:formatCode>General</c:formatCode>
                <c:ptCount val="15"/>
                <c:pt idx="0">
                  <c:v>1.0309999999999997</c:v>
                </c:pt>
                <c:pt idx="1">
                  <c:v>0.37970000000000004</c:v>
                </c:pt>
                <c:pt idx="2">
                  <c:v>0.33290000000000008</c:v>
                </c:pt>
                <c:pt idx="3">
                  <c:v>0.34400000000000003</c:v>
                </c:pt>
                <c:pt idx="4">
                  <c:v>0.38960000000000006</c:v>
                </c:pt>
                <c:pt idx="5">
                  <c:v>0.46780000000000005</c:v>
                </c:pt>
                <c:pt idx="6">
                  <c:v>0.5837</c:v>
                </c:pt>
                <c:pt idx="7">
                  <c:v>0.7380000000000001</c:v>
                </c:pt>
                <c:pt idx="8">
                  <c:v>0.93120000000000003</c:v>
                </c:pt>
                <c:pt idx="9">
                  <c:v>1.155</c:v>
                </c:pt>
                <c:pt idx="10">
                  <c:v>1.4029999999999998</c:v>
                </c:pt>
                <c:pt idx="12">
                  <c:v>1.9019999999999997</c:v>
                </c:pt>
                <c:pt idx="13">
                  <c:v>2.13</c:v>
                </c:pt>
                <c:pt idx="14">
                  <c:v>2.3339999999999996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'mismatch 500pC-250pC'!$W$1</c:f>
              <c:strCache>
                <c:ptCount val="1"/>
                <c:pt idx="0">
                  <c:v>em. 500pC 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4"/>
          </c:marker>
          <c:xVal>
            <c:numRef>
              <c:f>'mismatch 500pC-250pC'!$U$2:$U$16</c:f>
              <c:numCache>
                <c:formatCode>General</c:formatCode>
                <c:ptCount val="15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  <c:pt idx="10">
                  <c:v>400</c:v>
                </c:pt>
                <c:pt idx="11">
                  <c:v>425</c:v>
                </c:pt>
                <c:pt idx="12">
                  <c:v>450</c:v>
                </c:pt>
                <c:pt idx="13">
                  <c:v>475</c:v>
                </c:pt>
                <c:pt idx="14">
                  <c:v>500</c:v>
                </c:pt>
              </c:numCache>
            </c:numRef>
          </c:xVal>
          <c:yVal>
            <c:numRef>
              <c:f>'mismatch 500pC-250pC'!$W$2:$W$16</c:f>
              <c:numCache>
                <c:formatCode>General</c:formatCode>
                <c:ptCount val="15"/>
                <c:pt idx="2">
                  <c:v>1.806</c:v>
                </c:pt>
                <c:pt idx="3">
                  <c:v>1.06</c:v>
                </c:pt>
                <c:pt idx="4">
                  <c:v>0.55830000000000002</c:v>
                </c:pt>
                <c:pt idx="5">
                  <c:v>0.47160000000000002</c:v>
                </c:pt>
                <c:pt idx="6">
                  <c:v>0.45070000000000005</c:v>
                </c:pt>
                <c:pt idx="7">
                  <c:v>0.47030000000000005</c:v>
                </c:pt>
                <c:pt idx="8">
                  <c:v>0.51729999999999998</c:v>
                </c:pt>
                <c:pt idx="9">
                  <c:v>0.59209999999999996</c:v>
                </c:pt>
                <c:pt idx="10">
                  <c:v>0.70300000000000007</c:v>
                </c:pt>
                <c:pt idx="11">
                  <c:v>0.85200000000000009</c:v>
                </c:pt>
                <c:pt idx="12">
                  <c:v>1.0409999999999997</c:v>
                </c:pt>
                <c:pt idx="13">
                  <c:v>1.2689999999999997</c:v>
                </c:pt>
                <c:pt idx="14">
                  <c:v>1.534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252800"/>
        <c:axId val="306258688"/>
      </c:scatterChart>
      <c:valAx>
        <c:axId val="306252800"/>
        <c:scaling>
          <c:orientation val="minMax"/>
          <c:max val="500"/>
          <c:min val="1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06258688"/>
        <c:crosses val="autoZero"/>
        <c:crossBetween val="midCat"/>
      </c:valAx>
      <c:valAx>
        <c:axId val="30625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06252800"/>
        <c:crosses val="autoZero"/>
        <c:crossBetween val="midCat"/>
      </c:valAx>
    </c:plotArea>
    <c:legend>
      <c:legendPos val="t"/>
      <c:layout/>
      <c:overlay val="0"/>
      <c:txPr>
        <a:bodyPr/>
        <a:lstStyle/>
        <a:p>
          <a:pPr>
            <a:defRPr sz="700" baseline="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2"/>
          <c:order val="0"/>
          <c:tx>
            <c:strRef>
              <c:f>'mismatch 500pC-250pC'!$X$1</c:f>
              <c:strCache>
                <c:ptCount val="1"/>
                <c:pt idx="0">
                  <c:v>beta 250pC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marker>
          <c:xVal>
            <c:numRef>
              <c:f>'mismatch 500pC-250pC'!$U$2:$U$16</c:f>
              <c:numCache>
                <c:formatCode>General</c:formatCode>
                <c:ptCount val="15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  <c:pt idx="10">
                  <c:v>400</c:v>
                </c:pt>
                <c:pt idx="11">
                  <c:v>425</c:v>
                </c:pt>
                <c:pt idx="12">
                  <c:v>450</c:v>
                </c:pt>
                <c:pt idx="13">
                  <c:v>475</c:v>
                </c:pt>
                <c:pt idx="14">
                  <c:v>500</c:v>
                </c:pt>
              </c:numCache>
            </c:numRef>
          </c:xVal>
          <c:yVal>
            <c:numRef>
              <c:f>'mismatch 500pC-250pC'!$X$2:$X$16</c:f>
              <c:numCache>
                <c:formatCode>General</c:formatCode>
                <c:ptCount val="15"/>
                <c:pt idx="0">
                  <c:v>31.97</c:v>
                </c:pt>
                <c:pt idx="1">
                  <c:v>56.77</c:v>
                </c:pt>
                <c:pt idx="2">
                  <c:v>24.27</c:v>
                </c:pt>
                <c:pt idx="3">
                  <c:v>12.8</c:v>
                </c:pt>
                <c:pt idx="4">
                  <c:v>9.1879999999999988</c:v>
                </c:pt>
                <c:pt idx="5">
                  <c:v>8.3860000000000028</c:v>
                </c:pt>
                <c:pt idx="6">
                  <c:v>8.8000000000000007</c:v>
                </c:pt>
                <c:pt idx="7">
                  <c:v>9.9990000000000006</c:v>
                </c:pt>
                <c:pt idx="8">
                  <c:v>12.02</c:v>
                </c:pt>
                <c:pt idx="9">
                  <c:v>15.05</c:v>
                </c:pt>
                <c:pt idx="10">
                  <c:v>19.489999999999991</c:v>
                </c:pt>
                <c:pt idx="12">
                  <c:v>35.120000000000005</c:v>
                </c:pt>
                <c:pt idx="13">
                  <c:v>47.74</c:v>
                </c:pt>
                <c:pt idx="14">
                  <c:v>64.28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'mismatch 500pC-250pC'!$Y$1</c:f>
              <c:strCache>
                <c:ptCount val="1"/>
                <c:pt idx="0">
                  <c:v>beta 500pC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4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xVal>
            <c:numRef>
              <c:f>'mismatch 500pC-250pC'!$U$2:$U$16</c:f>
              <c:numCache>
                <c:formatCode>General</c:formatCode>
                <c:ptCount val="15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  <c:pt idx="10">
                  <c:v>400</c:v>
                </c:pt>
                <c:pt idx="11">
                  <c:v>425</c:v>
                </c:pt>
                <c:pt idx="12">
                  <c:v>450</c:v>
                </c:pt>
                <c:pt idx="13">
                  <c:v>475</c:v>
                </c:pt>
                <c:pt idx="14">
                  <c:v>500</c:v>
                </c:pt>
              </c:numCache>
            </c:numRef>
          </c:xVal>
          <c:yVal>
            <c:numRef>
              <c:f>'mismatch 500pC-250pC'!$Y$2:$Y$16</c:f>
              <c:numCache>
                <c:formatCode>General</c:formatCode>
                <c:ptCount val="15"/>
                <c:pt idx="2">
                  <c:v>25.64</c:v>
                </c:pt>
                <c:pt idx="3">
                  <c:v>25.610000000000003</c:v>
                </c:pt>
                <c:pt idx="4">
                  <c:v>28.07</c:v>
                </c:pt>
                <c:pt idx="5">
                  <c:v>13.51</c:v>
                </c:pt>
                <c:pt idx="6">
                  <c:v>9.6</c:v>
                </c:pt>
                <c:pt idx="7">
                  <c:v>9.68</c:v>
                </c:pt>
                <c:pt idx="8">
                  <c:v>10.69</c:v>
                </c:pt>
                <c:pt idx="9">
                  <c:v>11.68</c:v>
                </c:pt>
                <c:pt idx="10">
                  <c:v>12.52</c:v>
                </c:pt>
                <c:pt idx="11">
                  <c:v>13.350000000000001</c:v>
                </c:pt>
                <c:pt idx="12">
                  <c:v>14.32</c:v>
                </c:pt>
                <c:pt idx="13">
                  <c:v>15.639999999999999</c:v>
                </c:pt>
                <c:pt idx="14">
                  <c:v>17.39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280320"/>
        <c:axId val="306281856"/>
      </c:scatterChart>
      <c:valAx>
        <c:axId val="306280320"/>
        <c:scaling>
          <c:orientation val="minMax"/>
          <c:max val="500"/>
          <c:min val="1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06281856"/>
        <c:crosses val="autoZero"/>
        <c:crossBetween val="midCat"/>
      </c:valAx>
      <c:valAx>
        <c:axId val="306281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06280320"/>
        <c:crosses val="autoZero"/>
        <c:crossBetween val="midCat"/>
      </c:valAx>
    </c:plotArea>
    <c:legend>
      <c:legendPos val="t"/>
      <c:layout/>
      <c:overlay val="0"/>
      <c:txPr>
        <a:bodyPr/>
        <a:lstStyle/>
        <a:p>
          <a:pPr>
            <a:defRPr sz="700" baseline="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68314014492218"/>
          <c:y val="0.12779467093311689"/>
          <c:w val="0.8330966228977561"/>
          <c:h val="0.75509311343286345"/>
        </c:manualLayout>
      </c:layout>
      <c:scatterChart>
        <c:scatterStyle val="lineMarker"/>
        <c:varyColors val="0"/>
        <c:ser>
          <c:idx val="4"/>
          <c:order val="0"/>
          <c:tx>
            <c:strRef>
              <c:f>'mismatch 500pC-250pC'!$Z$1</c:f>
              <c:strCache>
                <c:ptCount val="1"/>
                <c:pt idx="0">
                  <c:v>alfa 250pC</c:v>
                </c:pt>
              </c:strCache>
            </c:strRef>
          </c:tx>
          <c:spPr>
            <a:ln w="2857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  <c:marker>
            <c:symbol val="diamond"/>
            <c:size val="4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marker>
          <c:xVal>
            <c:numRef>
              <c:f>'mismatch 500pC-250pC'!$U$2:$U$16</c:f>
              <c:numCache>
                <c:formatCode>General</c:formatCode>
                <c:ptCount val="15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  <c:pt idx="10">
                  <c:v>400</c:v>
                </c:pt>
                <c:pt idx="11">
                  <c:v>425</c:v>
                </c:pt>
                <c:pt idx="12">
                  <c:v>450</c:v>
                </c:pt>
                <c:pt idx="13">
                  <c:v>475</c:v>
                </c:pt>
                <c:pt idx="14">
                  <c:v>500</c:v>
                </c:pt>
              </c:numCache>
            </c:numRef>
          </c:xVal>
          <c:yVal>
            <c:numRef>
              <c:f>'mismatch 500pC-250pC'!$Z$2:$Z$16</c:f>
              <c:numCache>
                <c:formatCode>General</c:formatCode>
                <c:ptCount val="15"/>
                <c:pt idx="0">
                  <c:v>-0.95520000000000005</c:v>
                </c:pt>
                <c:pt idx="1">
                  <c:v>-2.133</c:v>
                </c:pt>
                <c:pt idx="2">
                  <c:v>-0.75170000000000015</c:v>
                </c:pt>
                <c:pt idx="3">
                  <c:v>-0.45910000000000001</c:v>
                </c:pt>
                <c:pt idx="4">
                  <c:v>-0.54930000000000001</c:v>
                </c:pt>
                <c:pt idx="5">
                  <c:v>-0.74890000000000012</c:v>
                </c:pt>
                <c:pt idx="6">
                  <c:v>-0.98799999999999999</c:v>
                </c:pt>
                <c:pt idx="7">
                  <c:v>-1.27</c:v>
                </c:pt>
                <c:pt idx="8">
                  <c:v>-1.629</c:v>
                </c:pt>
                <c:pt idx="9">
                  <c:v>-2.09</c:v>
                </c:pt>
                <c:pt idx="10">
                  <c:v>-2.69</c:v>
                </c:pt>
                <c:pt idx="12">
                  <c:v>-4.5890000000000004</c:v>
                </c:pt>
                <c:pt idx="13">
                  <c:v>-6.0069999999999997</c:v>
                </c:pt>
                <c:pt idx="14">
                  <c:v>-7.798</c:v>
                </c:pt>
              </c:numCache>
            </c:numRef>
          </c:yVal>
          <c:smooth val="0"/>
        </c:ser>
        <c:ser>
          <c:idx val="5"/>
          <c:order val="1"/>
          <c:tx>
            <c:strRef>
              <c:f>'mismatch 500pC-250pC'!$AA$1</c:f>
              <c:strCache>
                <c:ptCount val="1"/>
                <c:pt idx="0">
                  <c:v>alfa 500pC</c:v>
                </c:pt>
              </c:strCache>
            </c:strRef>
          </c:tx>
          <c:spPr>
            <a:ln w="28575">
              <a:gradFill>
                <a:gsLst>
                  <a:gs pos="0">
                    <a:schemeClr val="accent2">
                      <a:lumMod val="50000"/>
                    </a:schemeClr>
                  </a:gs>
                  <a:gs pos="0">
                    <a:srgbClr val="85C2FF"/>
                  </a:gs>
                  <a:gs pos="2000">
                    <a:schemeClr val="accent2">
                      <a:lumMod val="50000"/>
                    </a:schemeClr>
                  </a:gs>
                  <a:gs pos="56000">
                    <a:schemeClr val="accent2">
                      <a:lumMod val="50000"/>
                    </a:schemeClr>
                  </a:gs>
                </a:gsLst>
                <a:lin ang="5400000" scaled="0"/>
              </a:gradFill>
            </a:ln>
          </c:spPr>
          <c:marker>
            <c:symbol val="square"/>
            <c:size val="4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xVal>
            <c:numRef>
              <c:f>'mismatch 500pC-250pC'!$U$2:$U$16</c:f>
              <c:numCache>
                <c:formatCode>General</c:formatCode>
                <c:ptCount val="15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  <c:pt idx="9">
                  <c:v>375</c:v>
                </c:pt>
                <c:pt idx="10">
                  <c:v>400</c:v>
                </c:pt>
                <c:pt idx="11">
                  <c:v>425</c:v>
                </c:pt>
                <c:pt idx="12">
                  <c:v>450</c:v>
                </c:pt>
                <c:pt idx="13">
                  <c:v>475</c:v>
                </c:pt>
                <c:pt idx="14">
                  <c:v>500</c:v>
                </c:pt>
              </c:numCache>
            </c:numRef>
          </c:xVal>
          <c:yVal>
            <c:numRef>
              <c:f>'mismatch 500pC-250pC'!$AA$2:$AA$16</c:f>
              <c:numCache>
                <c:formatCode>General</c:formatCode>
                <c:ptCount val="15"/>
                <c:pt idx="2">
                  <c:v>-0.9173</c:v>
                </c:pt>
                <c:pt idx="3">
                  <c:v>-0.80370000000000008</c:v>
                </c:pt>
                <c:pt idx="4">
                  <c:v>-0.93180000000000007</c:v>
                </c:pt>
                <c:pt idx="5">
                  <c:v>-0.58439999999999992</c:v>
                </c:pt>
                <c:pt idx="6">
                  <c:v>-0.81830000000000003</c:v>
                </c:pt>
                <c:pt idx="7">
                  <c:v>-1.2129999999999999</c:v>
                </c:pt>
                <c:pt idx="8">
                  <c:v>-1.5620000000000001</c:v>
                </c:pt>
                <c:pt idx="9">
                  <c:v>-1.8149999999999997</c:v>
                </c:pt>
                <c:pt idx="10">
                  <c:v>-1.9810000000000001</c:v>
                </c:pt>
                <c:pt idx="11">
                  <c:v>-2.1059999999999999</c:v>
                </c:pt>
                <c:pt idx="12">
                  <c:v>-2.23</c:v>
                </c:pt>
                <c:pt idx="13">
                  <c:v>-2.387</c:v>
                </c:pt>
                <c:pt idx="14">
                  <c:v>-2.593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3588096"/>
        <c:axId val="303589632"/>
      </c:scatterChart>
      <c:valAx>
        <c:axId val="303588096"/>
        <c:scaling>
          <c:orientation val="minMax"/>
          <c:max val="500"/>
          <c:min val="1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03589632"/>
        <c:crosses val="autoZero"/>
        <c:crossBetween val="midCat"/>
      </c:valAx>
      <c:valAx>
        <c:axId val="303589632"/>
        <c:scaling>
          <c:orientation val="minMax"/>
          <c:max val="0"/>
          <c:min val="-8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03588096"/>
        <c:crosses val="autoZero"/>
        <c:crossBetween val="midCat"/>
      </c:valAx>
    </c:plotArea>
    <c:legend>
      <c:legendPos val="t"/>
      <c:layout/>
      <c:overlay val="0"/>
      <c:txPr>
        <a:bodyPr/>
        <a:lstStyle/>
        <a:p>
          <a:pPr>
            <a:defRPr sz="700" baseline="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800" baseline="0"/>
              <a:t>Emittance Change w.r. to minimum in %</a:t>
            </a:r>
          </a:p>
        </c:rich>
      </c:tx>
      <c:layout>
        <c:manualLayout>
          <c:xMode val="edge"/>
          <c:yMode val="edge"/>
          <c:x val="0.2709177438334516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14290589027523"/>
          <c:y val="0.17778332169441494"/>
          <c:w val="0.77981131348217547"/>
          <c:h val="0.56252331090196328"/>
        </c:manualLayout>
      </c:layout>
      <c:scatterChart>
        <c:scatterStyle val="lineMarker"/>
        <c:varyColors val="0"/>
        <c:ser>
          <c:idx val="0"/>
          <c:order val="0"/>
          <c:tx>
            <c:strRef>
              <c:f>'mismatch 500pC-250pC'!$AD$2</c:f>
              <c:strCache>
                <c:ptCount val="1"/>
                <c:pt idx="0">
                  <c:v>0.2235, 250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4"/>
          </c:marker>
          <c:xVal>
            <c:numRef>
              <c:f>'mismatch 500pC-250pC'!$AC$3:$AC$7</c:f>
              <c:numCache>
                <c:formatCode>General</c:formatCode>
                <c:ptCount val="5"/>
                <c:pt idx="0">
                  <c:v>275</c:v>
                </c:pt>
                <c:pt idx="1">
                  <c:v>300</c:v>
                </c:pt>
                <c:pt idx="2">
                  <c:v>325</c:v>
                </c:pt>
                <c:pt idx="3">
                  <c:v>350</c:v>
                </c:pt>
                <c:pt idx="4">
                  <c:v>375</c:v>
                </c:pt>
              </c:numCache>
            </c:numRef>
          </c:xVal>
          <c:yVal>
            <c:numRef>
              <c:f>'mismatch 500pC-250pC'!$AD$3:$AD$7</c:f>
              <c:numCache>
                <c:formatCode>General</c:formatCode>
                <c:ptCount val="5"/>
                <c:pt idx="0">
                  <c:v>65.3</c:v>
                </c:pt>
                <c:pt idx="1">
                  <c:v>106</c:v>
                </c:pt>
                <c:pt idx="2">
                  <c:v>161</c:v>
                </c:pt>
                <c:pt idx="3">
                  <c:v>229</c:v>
                </c:pt>
                <c:pt idx="4">
                  <c:v>308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'mismatch 500pC-250pC'!$AE$2</c:f>
              <c:strCache>
                <c:ptCount val="1"/>
                <c:pt idx="0">
                  <c:v>0.2235, 500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4"/>
          </c:marker>
          <c:xVal>
            <c:numRef>
              <c:f>'mismatch 500pC-250pC'!$AC$3:$AC$7</c:f>
              <c:numCache>
                <c:formatCode>General</c:formatCode>
                <c:ptCount val="5"/>
                <c:pt idx="0">
                  <c:v>275</c:v>
                </c:pt>
                <c:pt idx="1">
                  <c:v>300</c:v>
                </c:pt>
                <c:pt idx="2">
                  <c:v>325</c:v>
                </c:pt>
                <c:pt idx="3">
                  <c:v>350</c:v>
                </c:pt>
                <c:pt idx="4">
                  <c:v>375</c:v>
                </c:pt>
              </c:numCache>
            </c:numRef>
          </c:xVal>
          <c:yVal>
            <c:numRef>
              <c:f>'mismatch 500pC-250pC'!$AE$3:$AE$7</c:f>
              <c:numCache>
                <c:formatCode>General</c:formatCode>
                <c:ptCount val="5"/>
                <c:pt idx="0">
                  <c:v>9.6999999999999993</c:v>
                </c:pt>
                <c:pt idx="1">
                  <c:v>4.8</c:v>
                </c:pt>
                <c:pt idx="2">
                  <c:v>9.3000000000000007</c:v>
                </c:pt>
                <c:pt idx="3">
                  <c:v>20.2</c:v>
                </c:pt>
                <c:pt idx="4">
                  <c:v>37.6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9776512"/>
        <c:axId val="220701056"/>
      </c:scatterChart>
      <c:valAx>
        <c:axId val="219776512"/>
        <c:scaling>
          <c:orientation val="minMax"/>
          <c:min val="2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XYrms,</a:t>
                </a:r>
                <a:r>
                  <a:rPr lang="de-DE" baseline="0"/>
                  <a:t> </a:t>
                </a:r>
                <a:r>
                  <a:rPr lang="de-DE" baseline="0">
                    <a:latin typeface="Symbol" pitchFamily="18" charset="2"/>
                  </a:rPr>
                  <a:t>m</a:t>
                </a:r>
                <a:r>
                  <a:rPr lang="de-DE" baseline="0"/>
                  <a:t>m</a:t>
                </a:r>
                <a:endParaRPr lang="de-DE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20701056"/>
        <c:crosses val="autoZero"/>
        <c:crossBetween val="midCat"/>
      </c:valAx>
      <c:valAx>
        <c:axId val="2207010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emittance</a:t>
                </a:r>
                <a:r>
                  <a:rPr lang="de-DE" baseline="0"/>
                  <a:t> change, %</a:t>
                </a:r>
                <a:endParaRPr lang="de-DE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19776512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32570870810272784"/>
          <c:y val="7.4106845271160349E-2"/>
          <c:w val="0.35578133041906906"/>
          <c:h val="9.1078669830336315E-2"/>
        </c:manualLayout>
      </c:layout>
      <c:overlay val="0"/>
      <c:txPr>
        <a:bodyPr/>
        <a:lstStyle/>
        <a:p>
          <a:pPr>
            <a:defRPr sz="700" baseline="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800" b="1" i="0" baseline="0">
                <a:effectLst/>
              </a:rPr>
              <a:t>Emittance Change w.r. to minimum in %</a:t>
            </a:r>
            <a:endParaRPr lang="de-DE" sz="800" baseline="0">
              <a:effectLst/>
            </a:endParaRPr>
          </a:p>
        </c:rich>
      </c:tx>
      <c:layout>
        <c:manualLayout>
          <c:xMode val="edge"/>
          <c:yMode val="edge"/>
          <c:x val="0.29821871643891418"/>
          <c:y val="3.266098005571397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466138021701292"/>
          <c:y val="0.22356106523143521"/>
          <c:w val="0.82735159056401142"/>
          <c:h val="0.52375147617342932"/>
        </c:manualLayout>
      </c:layout>
      <c:scatterChart>
        <c:scatterStyle val="lineMarker"/>
        <c:varyColors val="0"/>
        <c:ser>
          <c:idx val="0"/>
          <c:order val="0"/>
          <c:tx>
            <c:strRef>
              <c:f>'mismatch 500pC-250pC'!$AG$2</c:f>
              <c:strCache>
                <c:ptCount val="1"/>
                <c:pt idx="0">
                  <c:v>0.2240, 250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4"/>
          </c:marker>
          <c:dPt>
            <c:idx val="0"/>
            <c:marker>
              <c:symbol val="diamond"/>
              <c:size val="5"/>
              <c:spPr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c:spPr>
            </c:marker>
            <c:bubble3D val="0"/>
          </c:dPt>
          <c:xVal>
            <c:numRef>
              <c:f>'mismatch 500pC-250pC'!$AF$3:$AF$7</c:f>
              <c:numCache>
                <c:formatCode>General</c:formatCode>
                <c:ptCount val="5"/>
                <c:pt idx="0">
                  <c:v>275</c:v>
                </c:pt>
                <c:pt idx="1">
                  <c:v>300</c:v>
                </c:pt>
                <c:pt idx="2">
                  <c:v>325</c:v>
                </c:pt>
                <c:pt idx="3">
                  <c:v>350</c:v>
                </c:pt>
                <c:pt idx="4">
                  <c:v>375</c:v>
                </c:pt>
              </c:numCache>
            </c:numRef>
          </c:xVal>
          <c:yVal>
            <c:numRef>
              <c:f>'mismatch 500pC-250pC'!$AG$3:$AG$7</c:f>
              <c:numCache>
                <c:formatCode>General</c:formatCode>
                <c:ptCount val="5"/>
                <c:pt idx="0">
                  <c:v>36.299999999999997</c:v>
                </c:pt>
                <c:pt idx="1">
                  <c:v>70.2</c:v>
                </c:pt>
                <c:pt idx="2">
                  <c:v>119</c:v>
                </c:pt>
                <c:pt idx="3">
                  <c:v>183</c:v>
                </c:pt>
                <c:pt idx="4">
                  <c:v>259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'mismatch 500pC-250pC'!$AH$2</c:f>
              <c:strCache>
                <c:ptCount val="1"/>
                <c:pt idx="0">
                  <c:v>0.2240, 500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4"/>
          </c:marker>
          <c:dPt>
            <c:idx val="0"/>
            <c:marker>
              <c:symbol val="square"/>
              <c:size val="5"/>
              <c:spPr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c:spPr>
            </c:marker>
            <c:bubble3D val="0"/>
          </c:dPt>
          <c:xVal>
            <c:numRef>
              <c:f>'mismatch 500pC-250pC'!$AF$3:$AF$7</c:f>
              <c:numCache>
                <c:formatCode>General</c:formatCode>
                <c:ptCount val="5"/>
                <c:pt idx="0">
                  <c:v>275</c:v>
                </c:pt>
                <c:pt idx="1">
                  <c:v>300</c:v>
                </c:pt>
                <c:pt idx="2">
                  <c:v>325</c:v>
                </c:pt>
                <c:pt idx="3">
                  <c:v>350</c:v>
                </c:pt>
                <c:pt idx="4">
                  <c:v>375</c:v>
                </c:pt>
              </c:numCache>
            </c:numRef>
          </c:xVal>
          <c:yVal>
            <c:numRef>
              <c:f>'mismatch 500pC-250pC'!$AH$3:$AH$7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3.4</c:v>
                </c:pt>
                <c:pt idx="3">
                  <c:v>9.3000000000000007</c:v>
                </c:pt>
                <c:pt idx="4">
                  <c:v>19.899999999999999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2203392"/>
        <c:axId val="342318464"/>
      </c:scatterChart>
      <c:valAx>
        <c:axId val="342203392"/>
        <c:scaling>
          <c:orientation val="minMax"/>
          <c:min val="2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sz="800" b="1" i="0" baseline="0">
                    <a:effectLst/>
                  </a:rPr>
                  <a:t>XYrms, </a:t>
                </a:r>
                <a:r>
                  <a:rPr lang="de-DE" sz="800" b="1" i="0" baseline="0">
                    <a:effectLst/>
                    <a:latin typeface="Symbol" pitchFamily="18" charset="2"/>
                  </a:rPr>
                  <a:t>m</a:t>
                </a:r>
                <a:r>
                  <a:rPr lang="de-DE" sz="800" b="1" i="0" baseline="0">
                    <a:effectLst/>
                  </a:rPr>
                  <a:t>m</a:t>
                </a:r>
                <a:endParaRPr lang="de-DE" sz="800" baseline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42318464"/>
        <c:crosses val="autoZero"/>
        <c:crossBetween val="midCat"/>
      </c:valAx>
      <c:valAx>
        <c:axId val="3423184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de-DE" sz="800" b="1" i="0" baseline="0">
                    <a:effectLst/>
                  </a:rPr>
                  <a:t>emittance change, %</a:t>
                </a:r>
                <a:endParaRPr lang="de-DE" sz="800" baseline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42203392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35472264088057304"/>
          <c:y val="0.11604471931102306"/>
          <c:w val="0.29055475317557311"/>
          <c:h val="9.4451953898126551E-2"/>
        </c:manualLayout>
      </c:layout>
      <c:overlay val="0"/>
      <c:txPr>
        <a:bodyPr/>
        <a:lstStyle/>
        <a:p>
          <a:pPr>
            <a:defRPr sz="700" baseline="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aseline="0"/>
            </a:pPr>
            <a:r>
              <a:rPr lang="de-DE" sz="900" b="1" i="0" baseline="0" dirty="0">
                <a:effectLst/>
              </a:rPr>
              <a:t>2D Scan for 20pC. Emittance </a:t>
            </a:r>
            <a:r>
              <a:rPr lang="de-DE" sz="900" b="1" i="0" baseline="0" dirty="0" err="1">
                <a:effectLst/>
              </a:rPr>
              <a:t>at</a:t>
            </a:r>
            <a:r>
              <a:rPr lang="de-DE" sz="900" b="1" i="0" baseline="0" dirty="0">
                <a:effectLst/>
              </a:rPr>
              <a:t> I1.Q.A1.1</a:t>
            </a:r>
            <a:endParaRPr lang="de-DE" sz="900" baseline="0" dirty="0">
              <a:effectLst/>
            </a:endParaRPr>
          </a:p>
        </c:rich>
      </c:tx>
      <c:layout>
        <c:manualLayout>
          <c:xMode val="edge"/>
          <c:yMode val="edge"/>
          <c:x val="0.12507384003403416"/>
          <c:y val="1.8307587827091073E-2"/>
        </c:manualLayout>
      </c:layout>
      <c:overlay val="0"/>
    </c:title>
    <c:autoTitleDeleted val="0"/>
    <c:view3D>
      <c:rotX val="9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729917222584679E-2"/>
          <c:y val="0.1235553682485265"/>
          <c:w val="0.68971592092990652"/>
          <c:h val="0.77025880474485575"/>
        </c:manualLayout>
      </c:layout>
      <c:surfaceChart>
        <c:wireframe val="0"/>
        <c:ser>
          <c:idx val="0"/>
          <c:order val="0"/>
          <c:tx>
            <c:strRef>
              <c:f>'\\win.desy.de\home\koty\My Documents\[Copy of XFEL Inj Scans CR vers.xlsx]betas 20pC'!$AB$2</c:f>
              <c:strCache>
                <c:ptCount val="1"/>
                <c:pt idx="0">
                  <c:v>0,22</c:v>
                </c:pt>
              </c:strCache>
            </c:strRef>
          </c:tx>
          <c:cat>
            <c:numRef>
              <c:f>'\\win.desy.de\home\koty\My Documents\[Copy of XFEL Inj Scans CR vers.xlsx]betas 20pC'!$AA$3:$AA$12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</c:numCache>
            </c:numRef>
          </c:cat>
          <c:val>
            <c:numRef>
              <c:f>'\\win.desy.de\home\koty\My Documents\[Copy of XFEL Inj Scans CR vers.xlsx]betas 20pC'!$AB$3:$AB$12</c:f>
              <c:numCache>
                <c:formatCode>General</c:formatCode>
                <c:ptCount val="10"/>
                <c:pt idx="0">
                  <c:v>0.34920000000000001</c:v>
                </c:pt>
                <c:pt idx="1">
                  <c:v>0.10310000000000001</c:v>
                </c:pt>
                <c:pt idx="2">
                  <c:v>9.3600000000000017E-2</c:v>
                </c:pt>
                <c:pt idx="3">
                  <c:v>9.1070000000000026E-2</c:v>
                </c:pt>
                <c:pt idx="4">
                  <c:v>8.9600000000000055E-2</c:v>
                </c:pt>
                <c:pt idx="5">
                  <c:v>8.9800000000000019E-2</c:v>
                </c:pt>
                <c:pt idx="6">
                  <c:v>9.3400000000000025E-2</c:v>
                </c:pt>
                <c:pt idx="7">
                  <c:v>0.10550000000000001</c:v>
                </c:pt>
                <c:pt idx="8">
                  <c:v>0.13800000000000001</c:v>
                </c:pt>
                <c:pt idx="9">
                  <c:v>0.19980000000000001</c:v>
                </c:pt>
              </c:numCache>
            </c:numRef>
          </c:val>
        </c:ser>
        <c:ser>
          <c:idx val="1"/>
          <c:order val="1"/>
          <c:tx>
            <c:strRef>
              <c:f>'\\win.desy.de\home\koty\My Documents\[Copy of XFEL Inj Scans CR vers.xlsx]betas 20pC'!$AC$2</c:f>
              <c:strCache>
                <c:ptCount val="1"/>
                <c:pt idx="0">
                  <c:v>0,2205</c:v>
                </c:pt>
              </c:strCache>
            </c:strRef>
          </c:tx>
          <c:cat>
            <c:numRef>
              <c:f>'\\win.desy.de\home\koty\My Documents\[Copy of XFEL Inj Scans CR vers.xlsx]betas 20pC'!$AA$3:$AA$12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</c:numCache>
            </c:numRef>
          </c:cat>
          <c:val>
            <c:numRef>
              <c:f>'\\win.desy.de\home\koty\My Documents\[Copy of XFEL Inj Scans CR vers.xlsx]betas 20pC'!$AC$3:$AC$12</c:f>
              <c:numCache>
                <c:formatCode>General</c:formatCode>
                <c:ptCount val="10"/>
                <c:pt idx="0">
                  <c:v>0.34670000000000001</c:v>
                </c:pt>
                <c:pt idx="1">
                  <c:v>9.5600000000000018E-2</c:v>
                </c:pt>
                <c:pt idx="2">
                  <c:v>8.7500000000000008E-2</c:v>
                </c:pt>
                <c:pt idx="3">
                  <c:v>8.5600000000000037E-2</c:v>
                </c:pt>
                <c:pt idx="4">
                  <c:v>8.5600000000000037E-2</c:v>
                </c:pt>
                <c:pt idx="5">
                  <c:v>8.8100000000000039E-2</c:v>
                </c:pt>
                <c:pt idx="6">
                  <c:v>9.5600000000000018E-2</c:v>
                </c:pt>
                <c:pt idx="7">
                  <c:v>0.11269999999999998</c:v>
                </c:pt>
                <c:pt idx="8">
                  <c:v>0.14840000000000003</c:v>
                </c:pt>
                <c:pt idx="9">
                  <c:v>0.20770000000000002</c:v>
                </c:pt>
              </c:numCache>
            </c:numRef>
          </c:val>
        </c:ser>
        <c:ser>
          <c:idx val="2"/>
          <c:order val="2"/>
          <c:tx>
            <c:strRef>
              <c:f>'\\win.desy.de\home\koty\My Documents\[Copy of XFEL Inj Scans CR vers.xlsx]betas 20pC'!$AD$2</c:f>
              <c:strCache>
                <c:ptCount val="1"/>
                <c:pt idx="0">
                  <c:v>0,221</c:v>
                </c:pt>
              </c:strCache>
            </c:strRef>
          </c:tx>
          <c:cat>
            <c:numRef>
              <c:f>'\\win.desy.de\home\koty\My Documents\[Copy of XFEL Inj Scans CR vers.xlsx]betas 20pC'!$AA$3:$AA$12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</c:numCache>
            </c:numRef>
          </c:cat>
          <c:val>
            <c:numRef>
              <c:f>'\\win.desy.de\home\koty\My Documents\[Copy of XFEL Inj Scans CR vers.xlsx]betas 20pC'!$AD$3:$AD$12</c:f>
              <c:numCache>
                <c:formatCode>General</c:formatCode>
                <c:ptCount val="10"/>
                <c:pt idx="0">
                  <c:v>0.3422</c:v>
                </c:pt>
                <c:pt idx="1">
                  <c:v>8.9000000000000037E-2</c:v>
                </c:pt>
                <c:pt idx="2">
                  <c:v>8.2000000000000003E-2</c:v>
                </c:pt>
                <c:pt idx="3">
                  <c:v>8.1000000000000003E-2</c:v>
                </c:pt>
                <c:pt idx="4">
                  <c:v>8.4000000000000019E-2</c:v>
                </c:pt>
                <c:pt idx="5">
                  <c:v>8.9900000000000035E-2</c:v>
                </c:pt>
                <c:pt idx="6">
                  <c:v>0.10150000000000002</c:v>
                </c:pt>
                <c:pt idx="7">
                  <c:v>0.12210000000000001</c:v>
                </c:pt>
                <c:pt idx="8">
                  <c:v>0.15900000000000003</c:v>
                </c:pt>
                <c:pt idx="9">
                  <c:v>0.21470000000000003</c:v>
                </c:pt>
              </c:numCache>
            </c:numRef>
          </c:val>
        </c:ser>
        <c:ser>
          <c:idx val="3"/>
          <c:order val="3"/>
          <c:tx>
            <c:strRef>
              <c:f>'\\win.desy.de\home\koty\My Documents\[Copy of XFEL Inj Scans CR vers.xlsx]betas 20pC'!$AE$2</c:f>
              <c:strCache>
                <c:ptCount val="1"/>
                <c:pt idx="0">
                  <c:v>0,2215</c:v>
                </c:pt>
              </c:strCache>
            </c:strRef>
          </c:tx>
          <c:cat>
            <c:numRef>
              <c:f>'\\win.desy.de\home\koty\My Documents\[Copy of XFEL Inj Scans CR vers.xlsx]betas 20pC'!$AA$3:$AA$12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</c:numCache>
            </c:numRef>
          </c:cat>
          <c:val>
            <c:numRef>
              <c:f>'\\win.desy.de\home\koty\My Documents\[Copy of XFEL Inj Scans CR vers.xlsx]betas 20pC'!$AE$3:$AE$12</c:f>
              <c:numCache>
                <c:formatCode>General</c:formatCode>
                <c:ptCount val="10"/>
                <c:pt idx="0">
                  <c:v>0.34230000000000005</c:v>
                </c:pt>
                <c:pt idx="1">
                  <c:v>8.6100000000000024E-2</c:v>
                </c:pt>
                <c:pt idx="2">
                  <c:v>7.8600000000000003E-2</c:v>
                </c:pt>
                <c:pt idx="3">
                  <c:v>7.980000000000001E-2</c:v>
                </c:pt>
                <c:pt idx="4">
                  <c:v>8.6700000000000041E-2</c:v>
                </c:pt>
                <c:pt idx="5">
                  <c:v>9.5800000000000024E-2</c:v>
                </c:pt>
                <c:pt idx="6">
                  <c:v>0.1106</c:v>
                </c:pt>
                <c:pt idx="7">
                  <c:v>0.13289999999999999</c:v>
                </c:pt>
                <c:pt idx="8">
                  <c:v>0.16919999999999999</c:v>
                </c:pt>
                <c:pt idx="9">
                  <c:v>0.22090000000000001</c:v>
                </c:pt>
              </c:numCache>
            </c:numRef>
          </c:val>
        </c:ser>
        <c:ser>
          <c:idx val="4"/>
          <c:order val="4"/>
          <c:tx>
            <c:strRef>
              <c:f>'\\win.desy.de\home\koty\My Documents\[Copy of XFEL Inj Scans CR vers.xlsx]betas 20pC'!$AF$2</c:f>
              <c:strCache>
                <c:ptCount val="1"/>
                <c:pt idx="0">
                  <c:v>0,222</c:v>
                </c:pt>
              </c:strCache>
            </c:strRef>
          </c:tx>
          <c:cat>
            <c:numRef>
              <c:f>'\\win.desy.de\home\koty\My Documents\[Copy of XFEL Inj Scans CR vers.xlsx]betas 20pC'!$AA$3:$AA$12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</c:numCache>
            </c:numRef>
          </c:cat>
          <c:val>
            <c:numRef>
              <c:f>'\\win.desy.de\home\koty\My Documents\[Copy of XFEL Inj Scans CR vers.xlsx]betas 20pC'!$AF$3:$AF$12</c:f>
              <c:numCache>
                <c:formatCode>General</c:formatCode>
                <c:ptCount val="10"/>
                <c:pt idx="0">
                  <c:v>0.34820000000000001</c:v>
                </c:pt>
                <c:pt idx="1">
                  <c:v>8.6900000000000005E-2</c:v>
                </c:pt>
                <c:pt idx="2">
                  <c:v>7.8900000000000012E-2</c:v>
                </c:pt>
                <c:pt idx="3">
                  <c:v>8.280000000000004E-2</c:v>
                </c:pt>
                <c:pt idx="4">
                  <c:v>9.3700000000000019E-2</c:v>
                </c:pt>
                <c:pt idx="5">
                  <c:v>0.10539999999999998</c:v>
                </c:pt>
                <c:pt idx="6">
                  <c:v>0.12139999999999998</c:v>
                </c:pt>
                <c:pt idx="7">
                  <c:v>0.14400000000000002</c:v>
                </c:pt>
                <c:pt idx="8">
                  <c:v>0.17870000000000003</c:v>
                </c:pt>
                <c:pt idx="9">
                  <c:v>0.22639999999999999</c:v>
                </c:pt>
              </c:numCache>
            </c:numRef>
          </c:val>
        </c:ser>
        <c:ser>
          <c:idx val="5"/>
          <c:order val="5"/>
          <c:tx>
            <c:strRef>
              <c:f>'\\win.desy.de\home\koty\My Documents\[Copy of XFEL Inj Scans CR vers.xlsx]betas 20pC'!$AG$2</c:f>
              <c:strCache>
                <c:ptCount val="1"/>
                <c:pt idx="0">
                  <c:v>0,2225</c:v>
                </c:pt>
              </c:strCache>
            </c:strRef>
          </c:tx>
          <c:cat>
            <c:numRef>
              <c:f>'\\win.desy.de\home\koty\My Documents\[Copy of XFEL Inj Scans CR vers.xlsx]betas 20pC'!$AA$3:$AA$12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</c:numCache>
            </c:numRef>
          </c:cat>
          <c:val>
            <c:numRef>
              <c:f>'\\win.desy.de\home\koty\My Documents\[Copy of XFEL Inj Scans CR vers.xlsx]betas 20pC'!$AG$3:$AG$12</c:f>
              <c:numCache>
                <c:formatCode>General</c:formatCode>
                <c:ptCount val="10"/>
                <c:pt idx="0">
                  <c:v>0.35370000000000001</c:v>
                </c:pt>
                <c:pt idx="1">
                  <c:v>9.3600000000000017E-2</c:v>
                </c:pt>
                <c:pt idx="2">
                  <c:v>8.4600000000000036E-2</c:v>
                </c:pt>
                <c:pt idx="3">
                  <c:v>9.1040000000000024E-2</c:v>
                </c:pt>
                <c:pt idx="4">
                  <c:v>0.10440000000000002</c:v>
                </c:pt>
                <c:pt idx="5">
                  <c:v>0.1168</c:v>
                </c:pt>
                <c:pt idx="6">
                  <c:v>0.13300000000000001</c:v>
                </c:pt>
                <c:pt idx="7">
                  <c:v>0.15480000000000002</c:v>
                </c:pt>
                <c:pt idx="8">
                  <c:v>0.18730000000000002</c:v>
                </c:pt>
                <c:pt idx="9">
                  <c:v>0.23119999999999999</c:v>
                </c:pt>
              </c:numCache>
            </c:numRef>
          </c:val>
        </c:ser>
        <c:ser>
          <c:idx val="6"/>
          <c:order val="6"/>
          <c:tx>
            <c:strRef>
              <c:f>'\\win.desy.de\home\koty\My Documents\[Copy of XFEL Inj Scans CR vers.xlsx]betas 20pC'!$AH$2</c:f>
              <c:strCache>
                <c:ptCount val="1"/>
                <c:pt idx="0">
                  <c:v>0,223</c:v>
                </c:pt>
              </c:strCache>
            </c:strRef>
          </c:tx>
          <c:cat>
            <c:numRef>
              <c:f>'\\win.desy.de\home\koty\My Documents\[Copy of XFEL Inj Scans CR vers.xlsx]betas 20pC'!$AA$3:$AA$12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</c:numCache>
            </c:numRef>
          </c:cat>
          <c:val>
            <c:numRef>
              <c:f>'\\win.desy.de\home\koty\My Documents\[Copy of XFEL Inj Scans CR vers.xlsx]betas 20pC'!$AH$3:$AH$12</c:f>
              <c:numCache>
                <c:formatCode>General</c:formatCode>
                <c:ptCount val="10"/>
                <c:pt idx="0">
                  <c:v>0.40540000000000004</c:v>
                </c:pt>
                <c:pt idx="1">
                  <c:v>0.10940000000000001</c:v>
                </c:pt>
                <c:pt idx="2">
                  <c:v>9.6000000000000002E-2</c:v>
                </c:pt>
                <c:pt idx="3">
                  <c:v>0.10290000000000002</c:v>
                </c:pt>
                <c:pt idx="4">
                  <c:v>0.11650000000000002</c:v>
                </c:pt>
                <c:pt idx="5">
                  <c:v>0.12870000000000001</c:v>
                </c:pt>
                <c:pt idx="6">
                  <c:v>0.14419999999999999</c:v>
                </c:pt>
                <c:pt idx="7">
                  <c:v>0.16470000000000001</c:v>
                </c:pt>
                <c:pt idx="8">
                  <c:v>0.1948</c:v>
                </c:pt>
                <c:pt idx="9">
                  <c:v>0.23540000000000003</c:v>
                </c:pt>
              </c:numCache>
            </c:numRef>
          </c:val>
        </c:ser>
        <c:ser>
          <c:idx val="7"/>
          <c:order val="7"/>
          <c:tx>
            <c:strRef>
              <c:f>'\\win.desy.de\home\koty\My Documents\[Copy of XFEL Inj Scans CR vers.xlsx]betas 20pC'!$AI$2</c:f>
              <c:strCache>
                <c:ptCount val="1"/>
                <c:pt idx="0">
                  <c:v>0,2235</c:v>
                </c:pt>
              </c:strCache>
            </c:strRef>
          </c:tx>
          <c:cat>
            <c:numRef>
              <c:f>'\\win.desy.de\home\koty\My Documents\[Copy of XFEL Inj Scans CR vers.xlsx]betas 20pC'!$AA$3:$AA$12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</c:numCache>
            </c:numRef>
          </c:cat>
          <c:val>
            <c:numRef>
              <c:f>'\\win.desy.de\home\koty\My Documents\[Copy of XFEL Inj Scans CR vers.xlsx]betas 20pC'!$AI$3:$AI$12</c:f>
              <c:numCache>
                <c:formatCode>General</c:formatCode>
                <c:ptCount val="10"/>
                <c:pt idx="0">
                  <c:v>0.41850000000000004</c:v>
                </c:pt>
                <c:pt idx="1">
                  <c:v>0.12670000000000001</c:v>
                </c:pt>
                <c:pt idx="2">
                  <c:v>0.10990000000000001</c:v>
                </c:pt>
                <c:pt idx="3">
                  <c:v>0.1158</c:v>
                </c:pt>
                <c:pt idx="4">
                  <c:v>0.12859999999999999</c:v>
                </c:pt>
                <c:pt idx="5">
                  <c:v>0.14000000000000001</c:v>
                </c:pt>
                <c:pt idx="6">
                  <c:v>0.15440000000000004</c:v>
                </c:pt>
                <c:pt idx="7">
                  <c:v>0.1736</c:v>
                </c:pt>
                <c:pt idx="8">
                  <c:v>0.2011</c:v>
                </c:pt>
                <c:pt idx="9">
                  <c:v>0.23900000000000002</c:v>
                </c:pt>
              </c:numCache>
            </c:numRef>
          </c:val>
        </c:ser>
        <c:ser>
          <c:idx val="8"/>
          <c:order val="8"/>
          <c:tx>
            <c:strRef>
              <c:f>'\\win.desy.de\home\koty\My Documents\[Copy of XFEL Inj Scans CR vers.xlsx]betas 20pC'!$AJ$2</c:f>
              <c:strCache>
                <c:ptCount val="1"/>
                <c:pt idx="0">
                  <c:v>0,224</c:v>
                </c:pt>
              </c:strCache>
            </c:strRef>
          </c:tx>
          <c:cat>
            <c:numRef>
              <c:f>'\\win.desy.de\home\koty\My Documents\[Copy of XFEL Inj Scans CR vers.xlsx]betas 20pC'!$AA$3:$AA$12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</c:numCache>
            </c:numRef>
          </c:cat>
          <c:val>
            <c:numRef>
              <c:f>'\\win.desy.de\home\koty\My Documents\[Copy of XFEL Inj Scans CR vers.xlsx]betas 20pC'!$AJ$3:$AJ$12</c:f>
              <c:numCache>
                <c:formatCode>General</c:formatCode>
                <c:ptCount val="10"/>
                <c:pt idx="0">
                  <c:v>0.42390000000000005</c:v>
                </c:pt>
                <c:pt idx="1">
                  <c:v>0.14140000000000003</c:v>
                </c:pt>
                <c:pt idx="2">
                  <c:v>0.12320000000000002</c:v>
                </c:pt>
                <c:pt idx="3">
                  <c:v>0.12790000000000001</c:v>
                </c:pt>
                <c:pt idx="4">
                  <c:v>0.1396</c:v>
                </c:pt>
                <c:pt idx="5">
                  <c:v>0.15000000000000002</c:v>
                </c:pt>
                <c:pt idx="6">
                  <c:v>0.16339999999999999</c:v>
                </c:pt>
                <c:pt idx="7">
                  <c:v>0.18120000000000003</c:v>
                </c:pt>
                <c:pt idx="8">
                  <c:v>0.20640000000000003</c:v>
                </c:pt>
                <c:pt idx="9">
                  <c:v>0.24220000000000003</c:v>
                </c:pt>
              </c:numCache>
            </c:numRef>
          </c:val>
        </c:ser>
        <c:ser>
          <c:idx val="9"/>
          <c:order val="9"/>
          <c:tx>
            <c:strRef>
              <c:f>'\\win.desy.de\home\koty\My Documents\[Copy of XFEL Inj Scans CR vers.xlsx]betas 20pC'!$AK$2</c:f>
              <c:strCache>
                <c:ptCount val="1"/>
                <c:pt idx="0">
                  <c:v>0,2245</c:v>
                </c:pt>
              </c:strCache>
            </c:strRef>
          </c:tx>
          <c:cat>
            <c:numRef>
              <c:f>'\\win.desy.de\home\koty\My Documents\[Copy of XFEL Inj Scans CR vers.xlsx]betas 20pC'!$AA$3:$AA$12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</c:numCache>
            </c:numRef>
          </c:cat>
          <c:val>
            <c:numRef>
              <c:f>'\\win.desy.de\home\koty\My Documents\[Copy of XFEL Inj Scans CR vers.xlsx]betas 20pC'!$AK$3:$AK$12</c:f>
              <c:numCache>
                <c:formatCode>General</c:formatCode>
                <c:ptCount val="10"/>
                <c:pt idx="0">
                  <c:v>0.42960000000000004</c:v>
                </c:pt>
                <c:pt idx="1">
                  <c:v>0.15330000000000002</c:v>
                </c:pt>
                <c:pt idx="2">
                  <c:v>0.1346</c:v>
                </c:pt>
                <c:pt idx="3">
                  <c:v>0.13840000000000002</c:v>
                </c:pt>
                <c:pt idx="4">
                  <c:v>0.14890000000000003</c:v>
                </c:pt>
                <c:pt idx="5">
                  <c:v>0.15870000000000004</c:v>
                </c:pt>
                <c:pt idx="6">
                  <c:v>0.17119999999999999</c:v>
                </c:pt>
                <c:pt idx="7">
                  <c:v>0.18770000000000003</c:v>
                </c:pt>
                <c:pt idx="8">
                  <c:v>0.21100000000000002</c:v>
                </c:pt>
                <c:pt idx="9">
                  <c:v>0.24500000000000002</c:v>
                </c:pt>
              </c:numCache>
            </c:numRef>
          </c:val>
        </c:ser>
        <c:bandFmts/>
        <c:axId val="304100096"/>
        <c:axId val="304102016"/>
        <c:axId val="303391168"/>
      </c:surfaceChart>
      <c:catAx>
        <c:axId val="304100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sz="900" b="1" i="0" baseline="0" dirty="0">
                    <a:effectLst/>
                  </a:rPr>
                  <a:t>Laser Beam Size rms, </a:t>
                </a:r>
                <a:r>
                  <a:rPr lang="de-DE" sz="900" b="1" i="0" baseline="0" dirty="0">
                    <a:effectLst/>
                    <a:latin typeface="Symbol" pitchFamily="18" charset="2"/>
                  </a:rPr>
                  <a:t>m</a:t>
                </a:r>
                <a:r>
                  <a:rPr lang="de-DE" sz="900" b="1" i="0" baseline="0" dirty="0">
                    <a:effectLst/>
                  </a:rPr>
                  <a:t>m</a:t>
                </a:r>
                <a:endParaRPr lang="de-DE" sz="9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19644362008557317"/>
              <c:y val="0.9111289415811231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 baseline="0"/>
            </a:pPr>
            <a:endParaRPr lang="de-DE"/>
          </a:p>
        </c:txPr>
        <c:crossAx val="304102016"/>
        <c:crosses val="autoZero"/>
        <c:auto val="1"/>
        <c:lblAlgn val="ctr"/>
        <c:lblOffset val="100"/>
        <c:noMultiLvlLbl val="0"/>
      </c:catAx>
      <c:valAx>
        <c:axId val="304102016"/>
        <c:scaling>
          <c:orientation val="minMax"/>
          <c:max val="0.17"/>
          <c:min val="7.0000000000000021E-2"/>
        </c:scaling>
        <c:delete val="0"/>
        <c:axPos val="l"/>
        <c:majorGridlines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800" b="1" i="0" baseline="0" dirty="0">
                    <a:effectLst/>
                  </a:rPr>
                  <a:t>Solenoid  Field  </a:t>
                </a:r>
                <a:r>
                  <a:rPr lang="de-DE" sz="800" b="1" i="0" baseline="0" dirty="0" err="1">
                    <a:effectLst/>
                  </a:rPr>
                  <a:t>Strength</a:t>
                </a:r>
                <a:r>
                  <a:rPr lang="de-DE" sz="800" b="1" i="0" baseline="0" dirty="0">
                    <a:effectLst/>
                  </a:rPr>
                  <a:t> </a:t>
                </a:r>
                <a:r>
                  <a:rPr lang="de-DE" sz="800" b="1" i="0" baseline="0" dirty="0" err="1">
                    <a:effectLst/>
                  </a:rPr>
                  <a:t>MaxB</a:t>
                </a:r>
                <a:r>
                  <a:rPr lang="de-DE" sz="800" b="1" i="0" baseline="0" dirty="0">
                    <a:effectLst/>
                  </a:rPr>
                  <a:t>(1), T</a:t>
                </a:r>
                <a:endParaRPr lang="de-DE" sz="800" baseline="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9020718565145881"/>
              <c:y val="0.27772754838165314"/>
            </c:manualLayout>
          </c:layout>
          <c:overlay val="0"/>
        </c:title>
        <c:numFmt formatCode="General" sourceLinked="1"/>
        <c:majorTickMark val="none"/>
        <c:minorTickMark val="none"/>
        <c:tickLblPos val="none"/>
        <c:crossAx val="304100096"/>
        <c:crosses val="autoZero"/>
        <c:crossBetween val="midCat"/>
      </c:valAx>
      <c:serAx>
        <c:axId val="3033911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 baseline="0"/>
            </a:pPr>
            <a:endParaRPr lang="de-DE"/>
          </a:p>
        </c:txPr>
        <c:crossAx val="304102016"/>
        <c:crosses val="autoZero"/>
      </c:serAx>
    </c:plotArea>
    <c:legend>
      <c:legendPos val="t"/>
      <c:layout>
        <c:manualLayout>
          <c:xMode val="edge"/>
          <c:yMode val="edge"/>
          <c:x val="1.7301600635159783E-2"/>
          <c:y val="8.6476901728653202E-2"/>
          <c:w val="0.84409035196806093"/>
          <c:h val="5.4055434518575161E-2"/>
        </c:manualLayout>
      </c:layout>
      <c:overlay val="0"/>
      <c:txPr>
        <a:bodyPr/>
        <a:lstStyle/>
        <a:p>
          <a:pPr rtl="0">
            <a:defRPr sz="700" baseline="0"/>
          </a:pPr>
          <a:endParaRPr lang="de-DE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000" b="1" i="0" baseline="0" dirty="0" smtClean="0">
                <a:effectLst/>
              </a:rPr>
              <a:t>Emittance </a:t>
            </a:r>
            <a:r>
              <a:rPr lang="de-DE" sz="1000" b="1" i="0" baseline="0" dirty="0" err="1">
                <a:effectLst/>
              </a:rPr>
              <a:t>at</a:t>
            </a:r>
            <a:r>
              <a:rPr lang="de-DE" sz="1000" b="1" i="0" baseline="0" dirty="0">
                <a:effectLst/>
              </a:rPr>
              <a:t> I1.Q.A1.1</a:t>
            </a:r>
            <a:endParaRPr lang="de-DE" sz="1000" dirty="0">
              <a:effectLst/>
            </a:endParaRPr>
          </a:p>
        </c:rich>
      </c:tx>
      <c:layout>
        <c:manualLayout>
          <c:xMode val="edge"/>
          <c:yMode val="edge"/>
          <c:x val="0.25585391983734262"/>
          <c:y val="2.0722532879390524E-3"/>
        </c:manualLayout>
      </c:layout>
      <c:overlay val="0"/>
    </c:title>
    <c:autoTitleDeleted val="0"/>
    <c:view3D>
      <c:rotX val="9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221441361415075E-2"/>
          <c:y val="0.12611145464717691"/>
          <c:w val="0.75699286746101246"/>
          <c:h val="0.75935281269432175"/>
        </c:manualLayout>
      </c:layout>
      <c:surfaceChart>
        <c:wireframe val="0"/>
        <c:ser>
          <c:idx val="0"/>
          <c:order val="0"/>
          <c:tx>
            <c:strRef>
              <c:f>'\\win.desy.de\home\koty\My Documents\[Copy of XFEL Inj Scans CR vers.xlsx]betas 1nC'!$Z$2</c:f>
              <c:strCache>
                <c:ptCount val="1"/>
                <c:pt idx="0">
                  <c:v>0,223</c:v>
                </c:pt>
              </c:strCache>
            </c:strRef>
          </c:tx>
          <c:cat>
            <c:numRef>
              <c:f>'\\win.desy.de\home\koty\My Documents\[Copy of XFEL Inj Scans CR vers.xlsx]betas 1nC'!$Y$3:$Y$13</c:f>
              <c:numCache>
                <c:formatCode>General</c:formatCode>
                <c:ptCount val="11"/>
                <c:pt idx="0">
                  <c:v>350</c:v>
                </c:pt>
                <c:pt idx="1">
                  <c:v>375</c:v>
                </c:pt>
                <c:pt idx="2">
                  <c:v>400</c:v>
                </c:pt>
                <c:pt idx="3">
                  <c:v>425</c:v>
                </c:pt>
                <c:pt idx="4">
                  <c:v>450</c:v>
                </c:pt>
                <c:pt idx="5">
                  <c:v>475</c:v>
                </c:pt>
                <c:pt idx="6">
                  <c:v>500</c:v>
                </c:pt>
                <c:pt idx="7">
                  <c:v>525</c:v>
                </c:pt>
                <c:pt idx="8">
                  <c:v>550</c:v>
                </c:pt>
                <c:pt idx="9">
                  <c:v>575</c:v>
                </c:pt>
                <c:pt idx="10">
                  <c:v>600</c:v>
                </c:pt>
              </c:numCache>
            </c:numRef>
          </c:cat>
          <c:val>
            <c:numRef>
              <c:f>'\\win.desy.de\home\koty\My Documents\[Copy of XFEL Inj Scans CR vers.xlsx]betas 1nC'!$Z$3:$Z$13</c:f>
              <c:numCache>
                <c:formatCode>General</c:formatCode>
                <c:ptCount val="11"/>
                <c:pt idx="0">
                  <c:v>1.7069999999999999</c:v>
                </c:pt>
                <c:pt idx="1">
                  <c:v>1.0129999999999997</c:v>
                </c:pt>
                <c:pt idx="2">
                  <c:v>0.90100000000000002</c:v>
                </c:pt>
                <c:pt idx="3">
                  <c:v>0.87400000000000011</c:v>
                </c:pt>
                <c:pt idx="4">
                  <c:v>0.85990000000000011</c:v>
                </c:pt>
                <c:pt idx="5">
                  <c:v>0.84710000000000008</c:v>
                </c:pt>
                <c:pt idx="6">
                  <c:v>0.83300000000000007</c:v>
                </c:pt>
                <c:pt idx="7">
                  <c:v>0.82299999999999995</c:v>
                </c:pt>
                <c:pt idx="8">
                  <c:v>0.82540000000000002</c:v>
                </c:pt>
                <c:pt idx="9">
                  <c:v>0.8539000000000001</c:v>
                </c:pt>
                <c:pt idx="10">
                  <c:v>0.91859999999999997</c:v>
                </c:pt>
              </c:numCache>
            </c:numRef>
          </c:val>
        </c:ser>
        <c:ser>
          <c:idx val="1"/>
          <c:order val="1"/>
          <c:tx>
            <c:strRef>
              <c:f>'\\win.desy.de\home\koty\My Documents\[Copy of XFEL Inj Scans CR vers.xlsx]betas 1nC'!$AA$2</c:f>
              <c:strCache>
                <c:ptCount val="1"/>
                <c:pt idx="0">
                  <c:v>0,2235</c:v>
                </c:pt>
              </c:strCache>
            </c:strRef>
          </c:tx>
          <c:cat>
            <c:numRef>
              <c:f>'\\win.desy.de\home\koty\My Documents\[Copy of XFEL Inj Scans CR vers.xlsx]betas 1nC'!$Y$3:$Y$13</c:f>
              <c:numCache>
                <c:formatCode>General</c:formatCode>
                <c:ptCount val="11"/>
                <c:pt idx="0">
                  <c:v>350</c:v>
                </c:pt>
                <c:pt idx="1">
                  <c:v>375</c:v>
                </c:pt>
                <c:pt idx="2">
                  <c:v>400</c:v>
                </c:pt>
                <c:pt idx="3">
                  <c:v>425</c:v>
                </c:pt>
                <c:pt idx="4">
                  <c:v>450</c:v>
                </c:pt>
                <c:pt idx="5">
                  <c:v>475</c:v>
                </c:pt>
                <c:pt idx="6">
                  <c:v>500</c:v>
                </c:pt>
                <c:pt idx="7">
                  <c:v>525</c:v>
                </c:pt>
                <c:pt idx="8">
                  <c:v>550</c:v>
                </c:pt>
                <c:pt idx="9">
                  <c:v>575</c:v>
                </c:pt>
                <c:pt idx="10">
                  <c:v>600</c:v>
                </c:pt>
              </c:numCache>
            </c:numRef>
          </c:cat>
          <c:val>
            <c:numRef>
              <c:f>'\\win.desy.de\home\koty\My Documents\[Copy of XFEL Inj Scans CR vers.xlsx]betas 1nC'!$AA$3:$AA$13</c:f>
              <c:numCache>
                <c:formatCode>General</c:formatCode>
                <c:ptCount val="11"/>
                <c:pt idx="0">
                  <c:v>1.599</c:v>
                </c:pt>
                <c:pt idx="1">
                  <c:v>1.004</c:v>
                </c:pt>
                <c:pt idx="2">
                  <c:v>0.84119999999999995</c:v>
                </c:pt>
                <c:pt idx="3">
                  <c:v>0.79210000000000003</c:v>
                </c:pt>
                <c:pt idx="4">
                  <c:v>0.76980000000000015</c:v>
                </c:pt>
                <c:pt idx="5">
                  <c:v>0.76000000000000012</c:v>
                </c:pt>
                <c:pt idx="6">
                  <c:v>0.76900000000000013</c:v>
                </c:pt>
                <c:pt idx="7">
                  <c:v>0.78610000000000002</c:v>
                </c:pt>
                <c:pt idx="8">
                  <c:v>0.83390000000000009</c:v>
                </c:pt>
                <c:pt idx="9">
                  <c:v>0.91649999999999998</c:v>
                </c:pt>
                <c:pt idx="10">
                  <c:v>1.042</c:v>
                </c:pt>
              </c:numCache>
            </c:numRef>
          </c:val>
        </c:ser>
        <c:ser>
          <c:idx val="2"/>
          <c:order val="2"/>
          <c:tx>
            <c:strRef>
              <c:f>'\\win.desy.de\home\koty\My Documents\[Copy of XFEL Inj Scans CR vers.xlsx]betas 1nC'!$AB$2</c:f>
              <c:strCache>
                <c:ptCount val="1"/>
                <c:pt idx="0">
                  <c:v>0,224</c:v>
                </c:pt>
              </c:strCache>
            </c:strRef>
          </c:tx>
          <c:cat>
            <c:numRef>
              <c:f>'\\win.desy.de\home\koty\My Documents\[Copy of XFEL Inj Scans CR vers.xlsx]betas 1nC'!$Y$3:$Y$13</c:f>
              <c:numCache>
                <c:formatCode>General</c:formatCode>
                <c:ptCount val="11"/>
                <c:pt idx="0">
                  <c:v>350</c:v>
                </c:pt>
                <c:pt idx="1">
                  <c:v>375</c:v>
                </c:pt>
                <c:pt idx="2">
                  <c:v>400</c:v>
                </c:pt>
                <c:pt idx="3">
                  <c:v>425</c:v>
                </c:pt>
                <c:pt idx="4">
                  <c:v>450</c:v>
                </c:pt>
                <c:pt idx="5">
                  <c:v>475</c:v>
                </c:pt>
                <c:pt idx="6">
                  <c:v>500</c:v>
                </c:pt>
                <c:pt idx="7">
                  <c:v>525</c:v>
                </c:pt>
                <c:pt idx="8">
                  <c:v>550</c:v>
                </c:pt>
                <c:pt idx="9">
                  <c:v>575</c:v>
                </c:pt>
                <c:pt idx="10">
                  <c:v>600</c:v>
                </c:pt>
              </c:numCache>
            </c:numRef>
          </c:cat>
          <c:val>
            <c:numRef>
              <c:f>'\\win.desy.de\home\koty\My Documents\[Copy of XFEL Inj Scans CR vers.xlsx]betas 1nC'!$AB$3:$AB$13</c:f>
              <c:numCache>
                <c:formatCode>General</c:formatCode>
                <c:ptCount val="11"/>
                <c:pt idx="0">
                  <c:v>1.4689999999999999</c:v>
                </c:pt>
                <c:pt idx="1">
                  <c:v>0.98249999999999993</c:v>
                </c:pt>
                <c:pt idx="2">
                  <c:v>0.82840000000000003</c:v>
                </c:pt>
                <c:pt idx="3">
                  <c:v>0.76450000000000007</c:v>
                </c:pt>
                <c:pt idx="4">
                  <c:v>0.74530000000000007</c:v>
                </c:pt>
                <c:pt idx="5">
                  <c:v>0.75280000000000014</c:v>
                </c:pt>
                <c:pt idx="6">
                  <c:v>0.7853</c:v>
                </c:pt>
                <c:pt idx="7">
                  <c:v>0.84760000000000013</c:v>
                </c:pt>
                <c:pt idx="8">
                  <c:v>0.94380000000000008</c:v>
                </c:pt>
                <c:pt idx="9">
                  <c:v>1.08</c:v>
                </c:pt>
                <c:pt idx="10">
                  <c:v>1.256</c:v>
                </c:pt>
              </c:numCache>
            </c:numRef>
          </c:val>
        </c:ser>
        <c:ser>
          <c:idx val="3"/>
          <c:order val="3"/>
          <c:tx>
            <c:strRef>
              <c:f>'\\win.desy.de\home\koty\My Documents\[Copy of XFEL Inj Scans CR vers.xlsx]betas 1nC'!$AC$2</c:f>
              <c:strCache>
                <c:ptCount val="1"/>
                <c:pt idx="0">
                  <c:v>0,2245</c:v>
                </c:pt>
              </c:strCache>
            </c:strRef>
          </c:tx>
          <c:cat>
            <c:numRef>
              <c:f>'\\win.desy.de\home\koty\My Documents\[Copy of XFEL Inj Scans CR vers.xlsx]betas 1nC'!$Y$3:$Y$13</c:f>
              <c:numCache>
                <c:formatCode>General</c:formatCode>
                <c:ptCount val="11"/>
                <c:pt idx="0">
                  <c:v>350</c:v>
                </c:pt>
                <c:pt idx="1">
                  <c:v>375</c:v>
                </c:pt>
                <c:pt idx="2">
                  <c:v>400</c:v>
                </c:pt>
                <c:pt idx="3">
                  <c:v>425</c:v>
                </c:pt>
                <c:pt idx="4">
                  <c:v>450</c:v>
                </c:pt>
                <c:pt idx="5">
                  <c:v>475</c:v>
                </c:pt>
                <c:pt idx="6">
                  <c:v>500</c:v>
                </c:pt>
                <c:pt idx="7">
                  <c:v>525</c:v>
                </c:pt>
                <c:pt idx="8">
                  <c:v>550</c:v>
                </c:pt>
                <c:pt idx="9">
                  <c:v>575</c:v>
                </c:pt>
                <c:pt idx="10">
                  <c:v>600</c:v>
                </c:pt>
              </c:numCache>
            </c:numRef>
          </c:cat>
          <c:val>
            <c:numRef>
              <c:f>'\\win.desy.de\home\koty\My Documents\[Copy of XFEL Inj Scans CR vers.xlsx]betas 1nC'!$AC$3:$AC$13</c:f>
              <c:numCache>
                <c:formatCode>General</c:formatCode>
                <c:ptCount val="11"/>
                <c:pt idx="0">
                  <c:v>1.4349999999999998</c:v>
                </c:pt>
                <c:pt idx="1">
                  <c:v>0.97610000000000008</c:v>
                </c:pt>
                <c:pt idx="2">
                  <c:v>0.86450000000000005</c:v>
                </c:pt>
                <c:pt idx="3">
                  <c:v>0.8125</c:v>
                </c:pt>
                <c:pt idx="4">
                  <c:v>0.80730000000000002</c:v>
                </c:pt>
                <c:pt idx="5">
                  <c:v>0.83970000000000011</c:v>
                </c:pt>
                <c:pt idx="6">
                  <c:v>0.90600000000000003</c:v>
                </c:pt>
                <c:pt idx="7">
                  <c:v>1.0069999999999997</c:v>
                </c:pt>
                <c:pt idx="8">
                  <c:v>1.1439999999999997</c:v>
                </c:pt>
                <c:pt idx="9">
                  <c:v>1.3180000000000001</c:v>
                </c:pt>
                <c:pt idx="10">
                  <c:v>1.53</c:v>
                </c:pt>
              </c:numCache>
            </c:numRef>
          </c:val>
        </c:ser>
        <c:ser>
          <c:idx val="4"/>
          <c:order val="4"/>
          <c:tx>
            <c:strRef>
              <c:f>'\\win.desy.de\home\koty\My Documents\[Copy of XFEL Inj Scans CR vers.xlsx]betas 1nC'!$AD$2</c:f>
              <c:strCache>
                <c:ptCount val="1"/>
                <c:pt idx="0">
                  <c:v>0,225</c:v>
                </c:pt>
              </c:strCache>
            </c:strRef>
          </c:tx>
          <c:cat>
            <c:numRef>
              <c:f>'\\win.desy.de\home\koty\My Documents\[Copy of XFEL Inj Scans CR vers.xlsx]betas 1nC'!$Y$3:$Y$13</c:f>
              <c:numCache>
                <c:formatCode>General</c:formatCode>
                <c:ptCount val="11"/>
                <c:pt idx="0">
                  <c:v>350</c:v>
                </c:pt>
                <c:pt idx="1">
                  <c:v>375</c:v>
                </c:pt>
                <c:pt idx="2">
                  <c:v>400</c:v>
                </c:pt>
                <c:pt idx="3">
                  <c:v>425</c:v>
                </c:pt>
                <c:pt idx="4">
                  <c:v>450</c:v>
                </c:pt>
                <c:pt idx="5">
                  <c:v>475</c:v>
                </c:pt>
                <c:pt idx="6">
                  <c:v>500</c:v>
                </c:pt>
                <c:pt idx="7">
                  <c:v>525</c:v>
                </c:pt>
                <c:pt idx="8">
                  <c:v>550</c:v>
                </c:pt>
                <c:pt idx="9">
                  <c:v>575</c:v>
                </c:pt>
                <c:pt idx="10">
                  <c:v>600</c:v>
                </c:pt>
              </c:numCache>
            </c:numRef>
          </c:cat>
          <c:val>
            <c:numRef>
              <c:f>'\\win.desy.de\home\koty\My Documents\[Copy of XFEL Inj Scans CR vers.xlsx]betas 1nC'!$AD$3:$AD$13</c:f>
              <c:numCache>
                <c:formatCode>General</c:formatCode>
                <c:ptCount val="11"/>
                <c:pt idx="0">
                  <c:v>1.5640000000000001</c:v>
                </c:pt>
                <c:pt idx="1">
                  <c:v>1.0089999999999997</c:v>
                </c:pt>
                <c:pt idx="2">
                  <c:v>0.95640000000000003</c:v>
                </c:pt>
                <c:pt idx="3">
                  <c:v>0.9355</c:v>
                </c:pt>
                <c:pt idx="4">
                  <c:v>0.95240000000000002</c:v>
                </c:pt>
                <c:pt idx="5">
                  <c:v>1.008</c:v>
                </c:pt>
                <c:pt idx="6">
                  <c:v>1.1020000000000001</c:v>
                </c:pt>
                <c:pt idx="7">
                  <c:v>1.2329999999999999</c:v>
                </c:pt>
                <c:pt idx="8">
                  <c:v>1.4</c:v>
                </c:pt>
                <c:pt idx="9">
                  <c:v>1.6040000000000001</c:v>
                </c:pt>
                <c:pt idx="10">
                  <c:v>1.843</c:v>
                </c:pt>
              </c:numCache>
            </c:numRef>
          </c:val>
        </c:ser>
        <c:ser>
          <c:idx val="5"/>
          <c:order val="5"/>
          <c:tx>
            <c:strRef>
              <c:f>'\\win.desy.de\home\koty\My Documents\[Copy of XFEL Inj Scans CR vers.xlsx]betas 1nC'!$AE$2</c:f>
              <c:strCache>
                <c:ptCount val="1"/>
                <c:pt idx="0">
                  <c:v>0,2255</c:v>
                </c:pt>
              </c:strCache>
            </c:strRef>
          </c:tx>
          <c:cat>
            <c:numRef>
              <c:f>'\\win.desy.de\home\koty\My Documents\[Copy of XFEL Inj Scans CR vers.xlsx]betas 1nC'!$Y$3:$Y$13</c:f>
              <c:numCache>
                <c:formatCode>General</c:formatCode>
                <c:ptCount val="11"/>
                <c:pt idx="0">
                  <c:v>350</c:v>
                </c:pt>
                <c:pt idx="1">
                  <c:v>375</c:v>
                </c:pt>
                <c:pt idx="2">
                  <c:v>400</c:v>
                </c:pt>
                <c:pt idx="3">
                  <c:v>425</c:v>
                </c:pt>
                <c:pt idx="4">
                  <c:v>450</c:v>
                </c:pt>
                <c:pt idx="5">
                  <c:v>475</c:v>
                </c:pt>
                <c:pt idx="6">
                  <c:v>500</c:v>
                </c:pt>
                <c:pt idx="7">
                  <c:v>525</c:v>
                </c:pt>
                <c:pt idx="8">
                  <c:v>550</c:v>
                </c:pt>
                <c:pt idx="9">
                  <c:v>575</c:v>
                </c:pt>
                <c:pt idx="10">
                  <c:v>600</c:v>
                </c:pt>
              </c:numCache>
            </c:numRef>
          </c:cat>
          <c:val>
            <c:numRef>
              <c:f>'\\win.desy.de\home\koty\My Documents\[Copy of XFEL Inj Scans CR vers.xlsx]betas 1nC'!$AE$3:$AE$13</c:f>
              <c:numCache>
                <c:formatCode>General</c:formatCode>
                <c:ptCount val="11"/>
                <c:pt idx="0">
                  <c:v>1.931</c:v>
                </c:pt>
                <c:pt idx="1">
                  <c:v>1.109</c:v>
                </c:pt>
                <c:pt idx="2">
                  <c:v>1.103</c:v>
                </c:pt>
                <c:pt idx="3">
                  <c:v>1.1180000000000001</c:v>
                </c:pt>
                <c:pt idx="4">
                  <c:v>1.161</c:v>
                </c:pt>
                <c:pt idx="5">
                  <c:v>1.2369999999999999</c:v>
                </c:pt>
                <c:pt idx="6">
                  <c:v>1.3520000000000001</c:v>
                </c:pt>
                <c:pt idx="7">
                  <c:v>1.5049999999999997</c:v>
                </c:pt>
                <c:pt idx="8">
                  <c:v>1.6950000000000001</c:v>
                </c:pt>
                <c:pt idx="9">
                  <c:v>1.923</c:v>
                </c:pt>
                <c:pt idx="10">
                  <c:v>2.1880000000000002</c:v>
                </c:pt>
              </c:numCache>
            </c:numRef>
          </c:val>
        </c:ser>
        <c:ser>
          <c:idx val="6"/>
          <c:order val="6"/>
          <c:tx>
            <c:strRef>
              <c:f>'\\win.desy.de\home\koty\My Documents\[Copy of XFEL Inj Scans CR vers.xlsx]betas 1nC'!$AF$2</c:f>
              <c:strCache>
                <c:ptCount val="1"/>
                <c:pt idx="0">
                  <c:v>0,226</c:v>
                </c:pt>
              </c:strCache>
            </c:strRef>
          </c:tx>
          <c:cat>
            <c:numRef>
              <c:f>'\\win.desy.de\home\koty\My Documents\[Copy of XFEL Inj Scans CR vers.xlsx]betas 1nC'!$Y$3:$Y$13</c:f>
              <c:numCache>
                <c:formatCode>General</c:formatCode>
                <c:ptCount val="11"/>
                <c:pt idx="0">
                  <c:v>350</c:v>
                </c:pt>
                <c:pt idx="1">
                  <c:v>375</c:v>
                </c:pt>
                <c:pt idx="2">
                  <c:v>400</c:v>
                </c:pt>
                <c:pt idx="3">
                  <c:v>425</c:v>
                </c:pt>
                <c:pt idx="4">
                  <c:v>450</c:v>
                </c:pt>
                <c:pt idx="5">
                  <c:v>475</c:v>
                </c:pt>
                <c:pt idx="6">
                  <c:v>500</c:v>
                </c:pt>
                <c:pt idx="7">
                  <c:v>525</c:v>
                </c:pt>
                <c:pt idx="8">
                  <c:v>550</c:v>
                </c:pt>
                <c:pt idx="9">
                  <c:v>575</c:v>
                </c:pt>
                <c:pt idx="10">
                  <c:v>600</c:v>
                </c:pt>
              </c:numCache>
            </c:numRef>
          </c:cat>
          <c:val>
            <c:numRef>
              <c:f>'\\win.desy.de\home\koty\My Documents\[Copy of XFEL Inj Scans CR vers.xlsx]betas 1nC'!$AF$3:$AF$13</c:f>
              <c:numCache>
                <c:formatCode>General</c:formatCode>
                <c:ptCount val="11"/>
                <c:pt idx="0">
                  <c:v>2.4489999999999998</c:v>
                </c:pt>
                <c:pt idx="1">
                  <c:v>1.325</c:v>
                </c:pt>
                <c:pt idx="2">
                  <c:v>1.3009999999999997</c:v>
                </c:pt>
                <c:pt idx="3">
                  <c:v>1.341</c:v>
                </c:pt>
                <c:pt idx="4">
                  <c:v>1.4109999999999998</c:v>
                </c:pt>
                <c:pt idx="5">
                  <c:v>1.508</c:v>
                </c:pt>
                <c:pt idx="6">
                  <c:v>1.6419999999999997</c:v>
                </c:pt>
                <c:pt idx="7">
                  <c:v>1.81</c:v>
                </c:pt>
                <c:pt idx="8">
                  <c:v>2.02</c:v>
                </c:pt>
                <c:pt idx="9">
                  <c:v>2.2650000000000001</c:v>
                </c:pt>
                <c:pt idx="10">
                  <c:v>2.548</c:v>
                </c:pt>
              </c:numCache>
            </c:numRef>
          </c:val>
        </c:ser>
        <c:ser>
          <c:idx val="7"/>
          <c:order val="7"/>
          <c:tx>
            <c:strRef>
              <c:f>'\\win.desy.de\home\koty\My Documents\[Copy of XFEL Inj Scans CR vers.xlsx]betas 1nC'!$AG$2</c:f>
              <c:strCache>
                <c:ptCount val="1"/>
                <c:pt idx="0">
                  <c:v>0,2265</c:v>
                </c:pt>
              </c:strCache>
            </c:strRef>
          </c:tx>
          <c:cat>
            <c:numRef>
              <c:f>'\\win.desy.de\home\koty\My Documents\[Copy of XFEL Inj Scans CR vers.xlsx]betas 1nC'!$Y$3:$Y$13</c:f>
              <c:numCache>
                <c:formatCode>General</c:formatCode>
                <c:ptCount val="11"/>
                <c:pt idx="0">
                  <c:v>350</c:v>
                </c:pt>
                <c:pt idx="1">
                  <c:v>375</c:v>
                </c:pt>
                <c:pt idx="2">
                  <c:v>400</c:v>
                </c:pt>
                <c:pt idx="3">
                  <c:v>425</c:v>
                </c:pt>
                <c:pt idx="4">
                  <c:v>450</c:v>
                </c:pt>
                <c:pt idx="5">
                  <c:v>475</c:v>
                </c:pt>
                <c:pt idx="6">
                  <c:v>500</c:v>
                </c:pt>
                <c:pt idx="7">
                  <c:v>525</c:v>
                </c:pt>
                <c:pt idx="8">
                  <c:v>550</c:v>
                </c:pt>
                <c:pt idx="9">
                  <c:v>575</c:v>
                </c:pt>
                <c:pt idx="10">
                  <c:v>600</c:v>
                </c:pt>
              </c:numCache>
            </c:numRef>
          </c:cat>
          <c:val>
            <c:numRef>
              <c:f>'\\win.desy.de\home\koty\My Documents\[Copy of XFEL Inj Scans CR vers.xlsx]betas 1nC'!$AG$3:$AG$13</c:f>
              <c:numCache>
                <c:formatCode>General</c:formatCode>
                <c:ptCount val="11"/>
                <c:pt idx="0">
                  <c:v>2.9979999999999998</c:v>
                </c:pt>
                <c:pt idx="1">
                  <c:v>1.621</c:v>
                </c:pt>
                <c:pt idx="2">
                  <c:v>1.552</c:v>
                </c:pt>
                <c:pt idx="3">
                  <c:v>1.5940000000000001</c:v>
                </c:pt>
                <c:pt idx="4">
                  <c:v>1.679</c:v>
                </c:pt>
                <c:pt idx="5">
                  <c:v>1.794</c:v>
                </c:pt>
                <c:pt idx="6">
                  <c:v>1.9450000000000001</c:v>
                </c:pt>
                <c:pt idx="7">
                  <c:v>2.13</c:v>
                </c:pt>
                <c:pt idx="8">
                  <c:v>2.3539999999999996</c:v>
                </c:pt>
                <c:pt idx="9">
                  <c:v>2.6149999999999998</c:v>
                </c:pt>
                <c:pt idx="10">
                  <c:v>2.9099999999999997</c:v>
                </c:pt>
              </c:numCache>
            </c:numRef>
          </c:val>
        </c:ser>
        <c:ser>
          <c:idx val="8"/>
          <c:order val="8"/>
          <c:tx>
            <c:strRef>
              <c:f>'\\win.desy.de\home\koty\My Documents\[Copy of XFEL Inj Scans CR vers.xlsx]betas 1nC'!$AH$2</c:f>
              <c:strCache>
                <c:ptCount val="1"/>
                <c:pt idx="0">
                  <c:v>0,227</c:v>
                </c:pt>
              </c:strCache>
            </c:strRef>
          </c:tx>
          <c:cat>
            <c:numRef>
              <c:f>'\\win.desy.de\home\koty\My Documents\[Copy of XFEL Inj Scans CR vers.xlsx]betas 1nC'!$Y$3:$Y$13</c:f>
              <c:numCache>
                <c:formatCode>General</c:formatCode>
                <c:ptCount val="11"/>
                <c:pt idx="0">
                  <c:v>350</c:v>
                </c:pt>
                <c:pt idx="1">
                  <c:v>375</c:v>
                </c:pt>
                <c:pt idx="2">
                  <c:v>400</c:v>
                </c:pt>
                <c:pt idx="3">
                  <c:v>425</c:v>
                </c:pt>
                <c:pt idx="4">
                  <c:v>450</c:v>
                </c:pt>
                <c:pt idx="5">
                  <c:v>475</c:v>
                </c:pt>
                <c:pt idx="6">
                  <c:v>500</c:v>
                </c:pt>
                <c:pt idx="7">
                  <c:v>525</c:v>
                </c:pt>
                <c:pt idx="8">
                  <c:v>550</c:v>
                </c:pt>
                <c:pt idx="9">
                  <c:v>575</c:v>
                </c:pt>
                <c:pt idx="10">
                  <c:v>600</c:v>
                </c:pt>
              </c:numCache>
            </c:numRef>
          </c:cat>
          <c:val>
            <c:numRef>
              <c:f>'\\win.desy.de\home\koty\My Documents\[Copy of XFEL Inj Scans CR vers.xlsx]betas 1nC'!$AH$3:$AH$13</c:f>
              <c:numCache>
                <c:formatCode>General</c:formatCode>
                <c:ptCount val="11"/>
                <c:pt idx="0">
                  <c:v>3.524</c:v>
                </c:pt>
                <c:pt idx="1">
                  <c:v>1.9670000000000001</c:v>
                </c:pt>
                <c:pt idx="2">
                  <c:v>1.823</c:v>
                </c:pt>
                <c:pt idx="3">
                  <c:v>1.8640000000000001</c:v>
                </c:pt>
                <c:pt idx="4">
                  <c:v>1.9610000000000001</c:v>
                </c:pt>
                <c:pt idx="5">
                  <c:v>2.0870000000000002</c:v>
                </c:pt>
                <c:pt idx="6">
                  <c:v>2.2530000000000001</c:v>
                </c:pt>
                <c:pt idx="7">
                  <c:v>2.4529999999999994</c:v>
                </c:pt>
                <c:pt idx="8">
                  <c:v>2.6930000000000001</c:v>
                </c:pt>
                <c:pt idx="9">
                  <c:v>2.9670000000000001</c:v>
                </c:pt>
                <c:pt idx="10">
                  <c:v>3.2770000000000001</c:v>
                </c:pt>
              </c:numCache>
            </c:numRef>
          </c:val>
        </c:ser>
        <c:bandFmts/>
        <c:axId val="303647360"/>
        <c:axId val="303657728"/>
        <c:axId val="303633280"/>
      </c:surfaceChart>
      <c:catAx>
        <c:axId val="303647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700" baseline="0"/>
                </a:pPr>
                <a:r>
                  <a:rPr lang="de-DE" sz="700" b="1" i="0" baseline="0">
                    <a:effectLst/>
                  </a:rPr>
                  <a:t>Laser Beam Size rms XY, mm</a:t>
                </a:r>
                <a:endParaRPr lang="de-DE" sz="700" baseline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31731756339746964"/>
              <c:y val="0.9450233748867629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03657728"/>
        <c:crosses val="autoZero"/>
        <c:auto val="1"/>
        <c:lblAlgn val="ctr"/>
        <c:lblOffset val="100"/>
        <c:noMultiLvlLbl val="0"/>
      </c:catAx>
      <c:valAx>
        <c:axId val="303657728"/>
        <c:scaling>
          <c:orientation val="minMax"/>
          <c:max val="1.6"/>
          <c:min val="0.6000000000000002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700" baseline="0"/>
                </a:pPr>
                <a:r>
                  <a:rPr lang="de-DE" sz="700" b="1" i="0" baseline="0">
                    <a:effectLst/>
                  </a:rPr>
                  <a:t>Solenoid  Strength MaxB(1), T</a:t>
                </a:r>
                <a:endParaRPr lang="de-DE" sz="700" baseline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94381183549405345"/>
              <c:y val="0.32481202226113709"/>
            </c:manualLayout>
          </c:layout>
          <c:overlay val="0"/>
        </c:title>
        <c:numFmt formatCode="General" sourceLinked="1"/>
        <c:majorTickMark val="none"/>
        <c:minorTickMark val="none"/>
        <c:tickLblPos val="none"/>
        <c:crossAx val="303647360"/>
        <c:crosses val="autoZero"/>
        <c:crossBetween val="midCat"/>
      </c:valAx>
      <c:serAx>
        <c:axId val="3036332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03657728"/>
        <c:crosses val="autoZero"/>
      </c:serAx>
    </c:plotArea>
    <c:legend>
      <c:legendPos val="t"/>
      <c:layout>
        <c:manualLayout>
          <c:xMode val="edge"/>
          <c:yMode val="edge"/>
          <c:x val="0.10226355075010859"/>
          <c:y val="6.6895807972641913E-2"/>
          <c:w val="0.67916239571691239"/>
          <c:h val="7.9693870687055038E-2"/>
        </c:manualLayout>
      </c:layout>
      <c:overlay val="0"/>
      <c:txPr>
        <a:bodyPr/>
        <a:lstStyle/>
        <a:p>
          <a:pPr rtl="0">
            <a:defRPr sz="700" baseline="0"/>
          </a:pPr>
          <a:endParaRPr lang="de-DE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000" b="1" i="0" baseline="0" dirty="0" smtClean="0">
                <a:effectLst/>
              </a:rPr>
              <a:t>Optics </a:t>
            </a:r>
            <a:r>
              <a:rPr lang="de-DE" sz="1000" b="1" i="0" baseline="0" dirty="0" err="1">
                <a:effectLst/>
              </a:rPr>
              <a:t>Stability</a:t>
            </a:r>
            <a:endParaRPr lang="de-DE" sz="1000" dirty="0">
              <a:effectLst/>
            </a:endParaRPr>
          </a:p>
        </c:rich>
      </c:tx>
      <c:layout>
        <c:manualLayout>
          <c:xMode val="edge"/>
          <c:yMode val="edge"/>
          <c:x val="0.38322100130256181"/>
          <c:y val="3.4730352436372837E-3"/>
        </c:manualLayout>
      </c:layout>
      <c:overlay val="0"/>
    </c:title>
    <c:autoTitleDeleted val="0"/>
    <c:view3D>
      <c:rotX val="9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628736515146487E-2"/>
          <c:y val="0.13996681911418954"/>
          <c:w val="0.73772619484987156"/>
          <c:h val="0.73291386234353972"/>
        </c:manualLayout>
      </c:layout>
      <c:surfaceChart>
        <c:wireframe val="0"/>
        <c:ser>
          <c:idx val="0"/>
          <c:order val="0"/>
          <c:tx>
            <c:v>0.2230</c:v>
          </c:tx>
          <c:cat>
            <c:numRef>
              <c:f>'\\win.desy.de\home\koty\My Documents\[Copy of XFEL Inj Scans CR vers.xlsx]mismatch 1nC'!$C$3:$C$13</c:f>
              <c:numCache>
                <c:formatCode>General</c:formatCode>
                <c:ptCount val="11"/>
                <c:pt idx="0">
                  <c:v>350</c:v>
                </c:pt>
                <c:pt idx="1">
                  <c:v>375</c:v>
                </c:pt>
                <c:pt idx="2">
                  <c:v>400</c:v>
                </c:pt>
                <c:pt idx="3">
                  <c:v>425</c:v>
                </c:pt>
                <c:pt idx="4">
                  <c:v>450</c:v>
                </c:pt>
                <c:pt idx="5">
                  <c:v>475</c:v>
                </c:pt>
                <c:pt idx="6">
                  <c:v>500</c:v>
                </c:pt>
                <c:pt idx="7">
                  <c:v>525</c:v>
                </c:pt>
                <c:pt idx="8">
                  <c:v>550</c:v>
                </c:pt>
                <c:pt idx="9">
                  <c:v>575</c:v>
                </c:pt>
                <c:pt idx="10">
                  <c:v>600</c:v>
                </c:pt>
              </c:numCache>
            </c:numRef>
          </c:cat>
          <c:val>
            <c:numRef>
              <c:f>'\\win.desy.de\home\koty\My Documents\[Copy of XFEL Inj Scans CR vers.xlsx]mismatch 1nC'!$D$3:$D$13</c:f>
              <c:numCache>
                <c:formatCode>General</c:formatCode>
                <c:ptCount val="11"/>
                <c:pt idx="0">
                  <c:v>1.1499999999999997</c:v>
                </c:pt>
                <c:pt idx="1">
                  <c:v>1.32</c:v>
                </c:pt>
                <c:pt idx="2">
                  <c:v>1.42</c:v>
                </c:pt>
                <c:pt idx="3">
                  <c:v>1.4</c:v>
                </c:pt>
                <c:pt idx="4">
                  <c:v>1.52</c:v>
                </c:pt>
                <c:pt idx="5">
                  <c:v>1.53</c:v>
                </c:pt>
                <c:pt idx="6">
                  <c:v>1.49</c:v>
                </c:pt>
                <c:pt idx="7">
                  <c:v>1.45</c:v>
                </c:pt>
                <c:pt idx="8">
                  <c:v>1.37</c:v>
                </c:pt>
                <c:pt idx="9">
                  <c:v>1.29</c:v>
                </c:pt>
                <c:pt idx="10">
                  <c:v>1.2</c:v>
                </c:pt>
              </c:numCache>
            </c:numRef>
          </c:val>
        </c:ser>
        <c:ser>
          <c:idx val="1"/>
          <c:order val="1"/>
          <c:tx>
            <c:v>0.2235</c:v>
          </c:tx>
          <c:cat>
            <c:numRef>
              <c:f>'\\win.desy.de\home\koty\My Documents\[Copy of XFEL Inj Scans CR vers.xlsx]mismatch 1nC'!$C$3:$C$13</c:f>
              <c:numCache>
                <c:formatCode>General</c:formatCode>
                <c:ptCount val="11"/>
                <c:pt idx="0">
                  <c:v>350</c:v>
                </c:pt>
                <c:pt idx="1">
                  <c:v>375</c:v>
                </c:pt>
                <c:pt idx="2">
                  <c:v>400</c:v>
                </c:pt>
                <c:pt idx="3">
                  <c:v>425</c:v>
                </c:pt>
                <c:pt idx="4">
                  <c:v>450</c:v>
                </c:pt>
                <c:pt idx="5">
                  <c:v>475</c:v>
                </c:pt>
                <c:pt idx="6">
                  <c:v>500</c:v>
                </c:pt>
                <c:pt idx="7">
                  <c:v>525</c:v>
                </c:pt>
                <c:pt idx="8">
                  <c:v>550</c:v>
                </c:pt>
                <c:pt idx="9">
                  <c:v>575</c:v>
                </c:pt>
                <c:pt idx="10">
                  <c:v>600</c:v>
                </c:pt>
              </c:numCache>
            </c:numRef>
          </c:cat>
          <c:val>
            <c:numRef>
              <c:f>'\\win.desy.de\home\koty\My Documents\[Copy of XFEL Inj Scans CR vers.xlsx]mismatch 1nC'!$E$3:$E$13</c:f>
              <c:numCache>
                <c:formatCode>General</c:formatCode>
                <c:ptCount val="11"/>
                <c:pt idx="0">
                  <c:v>1.1332</c:v>
                </c:pt>
                <c:pt idx="1">
                  <c:v>1.3083</c:v>
                </c:pt>
                <c:pt idx="2">
                  <c:v>1.4042999999999999</c:v>
                </c:pt>
                <c:pt idx="3">
                  <c:v>1.3777999999999997</c:v>
                </c:pt>
                <c:pt idx="4">
                  <c:v>1.4994999999999998</c:v>
                </c:pt>
                <c:pt idx="5">
                  <c:v>1.5004999999999997</c:v>
                </c:pt>
                <c:pt idx="6">
                  <c:v>1.4753999999999998</c:v>
                </c:pt>
                <c:pt idx="7">
                  <c:v>1.4276999999999997</c:v>
                </c:pt>
                <c:pt idx="8">
                  <c:v>1.3557999999999997</c:v>
                </c:pt>
                <c:pt idx="9">
                  <c:v>1.2667999999999997</c:v>
                </c:pt>
                <c:pt idx="10">
                  <c:v>1.1860999999999999</c:v>
                </c:pt>
              </c:numCache>
            </c:numRef>
          </c:val>
        </c:ser>
        <c:ser>
          <c:idx val="2"/>
          <c:order val="2"/>
          <c:tx>
            <c:v>0.2240</c:v>
          </c:tx>
          <c:cat>
            <c:numRef>
              <c:f>'\\win.desy.de\home\koty\My Documents\[Copy of XFEL Inj Scans CR vers.xlsx]mismatch 1nC'!$C$3:$C$13</c:f>
              <c:numCache>
                <c:formatCode>General</c:formatCode>
                <c:ptCount val="11"/>
                <c:pt idx="0">
                  <c:v>350</c:v>
                </c:pt>
                <c:pt idx="1">
                  <c:v>375</c:v>
                </c:pt>
                <c:pt idx="2">
                  <c:v>400</c:v>
                </c:pt>
                <c:pt idx="3">
                  <c:v>425</c:v>
                </c:pt>
                <c:pt idx="4">
                  <c:v>450</c:v>
                </c:pt>
                <c:pt idx="5">
                  <c:v>475</c:v>
                </c:pt>
                <c:pt idx="6">
                  <c:v>500</c:v>
                </c:pt>
                <c:pt idx="7">
                  <c:v>525</c:v>
                </c:pt>
                <c:pt idx="8">
                  <c:v>550</c:v>
                </c:pt>
                <c:pt idx="9">
                  <c:v>575</c:v>
                </c:pt>
                <c:pt idx="10">
                  <c:v>600</c:v>
                </c:pt>
              </c:numCache>
            </c:numRef>
          </c:cat>
          <c:val>
            <c:numRef>
              <c:f>'\\win.desy.de\home\koty\My Documents\[Copy of XFEL Inj Scans CR vers.xlsx]mismatch 1nC'!$F$3:$F$13</c:f>
              <c:numCache>
                <c:formatCode>General</c:formatCode>
                <c:ptCount val="11"/>
                <c:pt idx="0">
                  <c:v>1.1169</c:v>
                </c:pt>
                <c:pt idx="1">
                  <c:v>1.2791999999999997</c:v>
                </c:pt>
                <c:pt idx="2">
                  <c:v>1.3712</c:v>
                </c:pt>
                <c:pt idx="3">
                  <c:v>1.4249999999999998</c:v>
                </c:pt>
                <c:pt idx="4">
                  <c:v>1.4517999999999998</c:v>
                </c:pt>
                <c:pt idx="5">
                  <c:v>1.4381999999999997</c:v>
                </c:pt>
                <c:pt idx="6">
                  <c:v>1.3898999999999997</c:v>
                </c:pt>
                <c:pt idx="7">
                  <c:v>1.3181</c:v>
                </c:pt>
                <c:pt idx="8">
                  <c:v>1.238</c:v>
                </c:pt>
                <c:pt idx="9">
                  <c:v>1.1653</c:v>
                </c:pt>
                <c:pt idx="10">
                  <c:v>1.1057999999999997</c:v>
                </c:pt>
              </c:numCache>
            </c:numRef>
          </c:val>
        </c:ser>
        <c:ser>
          <c:idx val="3"/>
          <c:order val="3"/>
          <c:tx>
            <c:v>0.2245</c:v>
          </c:tx>
          <c:cat>
            <c:numRef>
              <c:f>'\\win.desy.de\home\koty\My Documents\[Copy of XFEL Inj Scans CR vers.xlsx]mismatch 1nC'!$C$3:$C$13</c:f>
              <c:numCache>
                <c:formatCode>General</c:formatCode>
                <c:ptCount val="11"/>
                <c:pt idx="0">
                  <c:v>350</c:v>
                </c:pt>
                <c:pt idx="1">
                  <c:v>375</c:v>
                </c:pt>
                <c:pt idx="2">
                  <c:v>400</c:v>
                </c:pt>
                <c:pt idx="3">
                  <c:v>425</c:v>
                </c:pt>
                <c:pt idx="4">
                  <c:v>450</c:v>
                </c:pt>
                <c:pt idx="5">
                  <c:v>475</c:v>
                </c:pt>
                <c:pt idx="6">
                  <c:v>500</c:v>
                </c:pt>
                <c:pt idx="7">
                  <c:v>525</c:v>
                </c:pt>
                <c:pt idx="8">
                  <c:v>550</c:v>
                </c:pt>
                <c:pt idx="9">
                  <c:v>575</c:v>
                </c:pt>
                <c:pt idx="10">
                  <c:v>600</c:v>
                </c:pt>
              </c:numCache>
            </c:numRef>
          </c:cat>
          <c:val>
            <c:numRef>
              <c:f>'\\win.desy.de\home\koty\My Documents\[Copy of XFEL Inj Scans CR vers.xlsx]mismatch 1nC'!$G$3:$G$13</c:f>
              <c:numCache>
                <c:formatCode>General</c:formatCode>
                <c:ptCount val="11"/>
                <c:pt idx="0">
                  <c:v>1.0812999999999997</c:v>
                </c:pt>
                <c:pt idx="1">
                  <c:v>1.2094999999999998</c:v>
                </c:pt>
                <c:pt idx="2">
                  <c:v>1.2950999999999997</c:v>
                </c:pt>
                <c:pt idx="3">
                  <c:v>1.33</c:v>
                </c:pt>
                <c:pt idx="4">
                  <c:v>1.3293999999999997</c:v>
                </c:pt>
                <c:pt idx="5">
                  <c:v>1.3010999999999997</c:v>
                </c:pt>
                <c:pt idx="6">
                  <c:v>1.2518999999999998</c:v>
                </c:pt>
                <c:pt idx="7">
                  <c:v>1.1909000000000001</c:v>
                </c:pt>
                <c:pt idx="8">
                  <c:v>1.1328</c:v>
                </c:pt>
                <c:pt idx="9">
                  <c:v>1.0841000000000001</c:v>
                </c:pt>
                <c:pt idx="10">
                  <c:v>1.0491999999999997</c:v>
                </c:pt>
              </c:numCache>
            </c:numRef>
          </c:val>
        </c:ser>
        <c:ser>
          <c:idx val="4"/>
          <c:order val="4"/>
          <c:tx>
            <c:v>0.2250</c:v>
          </c:tx>
          <c:cat>
            <c:numRef>
              <c:f>'\\win.desy.de\home\koty\My Documents\[Copy of XFEL Inj Scans CR vers.xlsx]mismatch 1nC'!$C$3:$C$13</c:f>
              <c:numCache>
                <c:formatCode>General</c:formatCode>
                <c:ptCount val="11"/>
                <c:pt idx="0">
                  <c:v>350</c:v>
                </c:pt>
                <c:pt idx="1">
                  <c:v>375</c:v>
                </c:pt>
                <c:pt idx="2">
                  <c:v>400</c:v>
                </c:pt>
                <c:pt idx="3">
                  <c:v>425</c:v>
                </c:pt>
                <c:pt idx="4">
                  <c:v>450</c:v>
                </c:pt>
                <c:pt idx="5">
                  <c:v>475</c:v>
                </c:pt>
                <c:pt idx="6">
                  <c:v>500</c:v>
                </c:pt>
                <c:pt idx="7">
                  <c:v>525</c:v>
                </c:pt>
                <c:pt idx="8">
                  <c:v>550</c:v>
                </c:pt>
                <c:pt idx="9">
                  <c:v>575</c:v>
                </c:pt>
                <c:pt idx="10">
                  <c:v>600</c:v>
                </c:pt>
              </c:numCache>
            </c:numRef>
          </c:cat>
          <c:val>
            <c:numRef>
              <c:f>'\\win.desy.de\home\koty\My Documents\[Copy of XFEL Inj Scans CR vers.xlsx]mismatch 1nC'!$H$3:$H$13</c:f>
              <c:numCache>
                <c:formatCode>General</c:formatCode>
                <c:ptCount val="11"/>
                <c:pt idx="0">
                  <c:v>1.0286</c:v>
                </c:pt>
                <c:pt idx="1">
                  <c:v>1.1123000000000001</c:v>
                </c:pt>
                <c:pt idx="2">
                  <c:v>1.1573</c:v>
                </c:pt>
                <c:pt idx="3">
                  <c:v>1.1848000000000001</c:v>
                </c:pt>
                <c:pt idx="4">
                  <c:v>1.1842999999999999</c:v>
                </c:pt>
                <c:pt idx="5">
                  <c:v>1.1607000000000001</c:v>
                </c:pt>
                <c:pt idx="6">
                  <c:v>1.1258999999999997</c:v>
                </c:pt>
                <c:pt idx="7">
                  <c:v>1.0891</c:v>
                </c:pt>
                <c:pt idx="8">
                  <c:v>1.0584</c:v>
                </c:pt>
                <c:pt idx="9">
                  <c:v>1.0349999999999997</c:v>
                </c:pt>
                <c:pt idx="10">
                  <c:v>1.0191999999999999</c:v>
                </c:pt>
              </c:numCache>
            </c:numRef>
          </c:val>
        </c:ser>
        <c:ser>
          <c:idx val="5"/>
          <c:order val="5"/>
          <c:tx>
            <c:v>0.2255</c:v>
          </c:tx>
          <c:cat>
            <c:numRef>
              <c:f>'\\win.desy.de\home\koty\My Documents\[Copy of XFEL Inj Scans CR vers.xlsx]mismatch 1nC'!$C$3:$C$13</c:f>
              <c:numCache>
                <c:formatCode>General</c:formatCode>
                <c:ptCount val="11"/>
                <c:pt idx="0">
                  <c:v>350</c:v>
                </c:pt>
                <c:pt idx="1">
                  <c:v>375</c:v>
                </c:pt>
                <c:pt idx="2">
                  <c:v>400</c:v>
                </c:pt>
                <c:pt idx="3">
                  <c:v>425</c:v>
                </c:pt>
                <c:pt idx="4">
                  <c:v>450</c:v>
                </c:pt>
                <c:pt idx="5">
                  <c:v>475</c:v>
                </c:pt>
                <c:pt idx="6">
                  <c:v>500</c:v>
                </c:pt>
                <c:pt idx="7">
                  <c:v>525</c:v>
                </c:pt>
                <c:pt idx="8">
                  <c:v>550</c:v>
                </c:pt>
                <c:pt idx="9">
                  <c:v>575</c:v>
                </c:pt>
                <c:pt idx="10">
                  <c:v>600</c:v>
                </c:pt>
              </c:numCache>
            </c:numRef>
          </c:cat>
          <c:val>
            <c:numRef>
              <c:f>'\\win.desy.de\home\koty\My Documents\[Copy of XFEL Inj Scans CR vers.xlsx]mismatch 1nC'!$I$3:$I$13</c:f>
              <c:numCache>
                <c:formatCode>General</c:formatCode>
                <c:ptCount val="11"/>
                <c:pt idx="0">
                  <c:v>1.0029999999999997</c:v>
                </c:pt>
                <c:pt idx="1">
                  <c:v>1.0328999999999997</c:v>
                </c:pt>
                <c:pt idx="2">
                  <c:v>1.0569</c:v>
                </c:pt>
                <c:pt idx="3">
                  <c:v>1.073</c:v>
                </c:pt>
                <c:pt idx="4">
                  <c:v>1.0740000000000001</c:v>
                </c:pt>
                <c:pt idx="5">
                  <c:v>1.0647</c:v>
                </c:pt>
                <c:pt idx="6">
                  <c:v>1.0490999999999997</c:v>
                </c:pt>
                <c:pt idx="7">
                  <c:v>1.0335999999999999</c:v>
                </c:pt>
                <c:pt idx="8">
                  <c:v>1.0206999999999997</c:v>
                </c:pt>
                <c:pt idx="9">
                  <c:v>1.0111999999999999</c:v>
                </c:pt>
                <c:pt idx="10">
                  <c:v>1.0051999999999999</c:v>
                </c:pt>
              </c:numCache>
            </c:numRef>
          </c:val>
        </c:ser>
        <c:ser>
          <c:idx val="6"/>
          <c:order val="6"/>
          <c:tx>
            <c:v>0.2260</c:v>
          </c:tx>
          <c:cat>
            <c:numRef>
              <c:f>'\\win.desy.de\home\koty\My Documents\[Copy of XFEL Inj Scans CR vers.xlsx]mismatch 1nC'!$C$3:$C$13</c:f>
              <c:numCache>
                <c:formatCode>General</c:formatCode>
                <c:ptCount val="11"/>
                <c:pt idx="0">
                  <c:v>350</c:v>
                </c:pt>
                <c:pt idx="1">
                  <c:v>375</c:v>
                </c:pt>
                <c:pt idx="2">
                  <c:v>400</c:v>
                </c:pt>
                <c:pt idx="3">
                  <c:v>425</c:v>
                </c:pt>
                <c:pt idx="4">
                  <c:v>450</c:v>
                </c:pt>
                <c:pt idx="5">
                  <c:v>475</c:v>
                </c:pt>
                <c:pt idx="6">
                  <c:v>500</c:v>
                </c:pt>
                <c:pt idx="7">
                  <c:v>525</c:v>
                </c:pt>
                <c:pt idx="8">
                  <c:v>550</c:v>
                </c:pt>
                <c:pt idx="9">
                  <c:v>575</c:v>
                </c:pt>
                <c:pt idx="10">
                  <c:v>600</c:v>
                </c:pt>
              </c:numCache>
            </c:numRef>
          </c:cat>
          <c:val>
            <c:numRef>
              <c:f>'\\win.desy.de\home\koty\My Documents\[Copy of XFEL Inj Scans CR vers.xlsx]mismatch 1nC'!$J$3:$J$13</c:f>
              <c:numCache>
                <c:formatCode>General</c:formatCode>
                <c:ptCount val="11"/>
                <c:pt idx="0">
                  <c:v>1.0102</c:v>
                </c:pt>
                <c:pt idx="1">
                  <c:v>1.0071999999999999</c:v>
                </c:pt>
                <c:pt idx="2">
                  <c:v>1.0068999999999997</c:v>
                </c:pt>
                <c:pt idx="3">
                  <c:v>1.0136999999999998</c:v>
                </c:pt>
                <c:pt idx="4">
                  <c:v>1.0181</c:v>
                </c:pt>
                <c:pt idx="5">
                  <c:v>1.0172999999999999</c:v>
                </c:pt>
                <c:pt idx="6">
                  <c:v>1.0132999999999999</c:v>
                </c:pt>
                <c:pt idx="7">
                  <c:v>1.0084</c:v>
                </c:pt>
                <c:pt idx="8">
                  <c:v>1.0044999999999997</c:v>
                </c:pt>
                <c:pt idx="9">
                  <c:v>1.0018999999999998</c:v>
                </c:pt>
                <c:pt idx="10">
                  <c:v>1.0006999999999997</c:v>
                </c:pt>
              </c:numCache>
            </c:numRef>
          </c:val>
        </c:ser>
        <c:ser>
          <c:idx val="7"/>
          <c:order val="7"/>
          <c:tx>
            <c:v>0.2265</c:v>
          </c:tx>
          <c:cat>
            <c:numRef>
              <c:f>'\\win.desy.de\home\koty\My Documents\[Copy of XFEL Inj Scans CR vers.xlsx]mismatch 1nC'!$C$3:$C$13</c:f>
              <c:numCache>
                <c:formatCode>General</c:formatCode>
                <c:ptCount val="11"/>
                <c:pt idx="0">
                  <c:v>350</c:v>
                </c:pt>
                <c:pt idx="1">
                  <c:v>375</c:v>
                </c:pt>
                <c:pt idx="2">
                  <c:v>400</c:v>
                </c:pt>
                <c:pt idx="3">
                  <c:v>425</c:v>
                </c:pt>
                <c:pt idx="4">
                  <c:v>450</c:v>
                </c:pt>
                <c:pt idx="5">
                  <c:v>475</c:v>
                </c:pt>
                <c:pt idx="6">
                  <c:v>500</c:v>
                </c:pt>
                <c:pt idx="7">
                  <c:v>525</c:v>
                </c:pt>
                <c:pt idx="8">
                  <c:v>550</c:v>
                </c:pt>
                <c:pt idx="9">
                  <c:v>575</c:v>
                </c:pt>
                <c:pt idx="10">
                  <c:v>600</c:v>
                </c:pt>
              </c:numCache>
            </c:numRef>
          </c:cat>
          <c:val>
            <c:numRef>
              <c:f>'\\win.desy.de\home\koty\My Documents\[Copy of XFEL Inj Scans CR vers.xlsx]mismatch 1nC'!$K$3:$K$13</c:f>
              <c:numCache>
                <c:formatCode>General</c:formatCode>
                <c:ptCount val="11"/>
                <c:pt idx="0">
                  <c:v>1.0272999999999999</c:v>
                </c:pt>
                <c:pt idx="1">
                  <c:v>1.0388999999999997</c:v>
                </c:pt>
                <c:pt idx="2">
                  <c:v>1.0087999999999997</c:v>
                </c:pt>
                <c:pt idx="3">
                  <c:v>1.0011999999999999</c:v>
                </c:pt>
                <c:pt idx="4">
                  <c:v>1.0004999999999997</c:v>
                </c:pt>
                <c:pt idx="5">
                  <c:v>1.0007999999999997</c:v>
                </c:pt>
                <c:pt idx="6">
                  <c:v>1.0006999999999997</c:v>
                </c:pt>
                <c:pt idx="7">
                  <c:v>1.0003</c:v>
                </c:pt>
                <c:pt idx="8">
                  <c:v>1.0002</c:v>
                </c:pt>
                <c:pt idx="9">
                  <c:v>1.0003</c:v>
                </c:pt>
                <c:pt idx="10">
                  <c:v>1.0010999999999999</c:v>
                </c:pt>
              </c:numCache>
            </c:numRef>
          </c:val>
        </c:ser>
        <c:ser>
          <c:idx val="8"/>
          <c:order val="8"/>
          <c:tx>
            <c:v>0.2270</c:v>
          </c:tx>
          <c:cat>
            <c:numRef>
              <c:f>'\\win.desy.de\home\koty\My Documents\[Copy of XFEL Inj Scans CR vers.xlsx]mismatch 1nC'!$C$3:$C$13</c:f>
              <c:numCache>
                <c:formatCode>General</c:formatCode>
                <c:ptCount val="11"/>
                <c:pt idx="0">
                  <c:v>350</c:v>
                </c:pt>
                <c:pt idx="1">
                  <c:v>375</c:v>
                </c:pt>
                <c:pt idx="2">
                  <c:v>400</c:v>
                </c:pt>
                <c:pt idx="3">
                  <c:v>425</c:v>
                </c:pt>
                <c:pt idx="4">
                  <c:v>450</c:v>
                </c:pt>
                <c:pt idx="5">
                  <c:v>475</c:v>
                </c:pt>
                <c:pt idx="6">
                  <c:v>500</c:v>
                </c:pt>
                <c:pt idx="7">
                  <c:v>525</c:v>
                </c:pt>
                <c:pt idx="8">
                  <c:v>550</c:v>
                </c:pt>
                <c:pt idx="9">
                  <c:v>575</c:v>
                </c:pt>
                <c:pt idx="10">
                  <c:v>600</c:v>
                </c:pt>
              </c:numCache>
            </c:numRef>
          </c:cat>
          <c:val>
            <c:numRef>
              <c:f>'\\win.desy.de\home\koty\My Documents\[Copy of XFEL Inj Scans CR vers.xlsx]mismatch 1nC'!$L$3:$L$13</c:f>
              <c:numCache>
                <c:formatCode>General</c:formatCode>
                <c:ptCount val="11"/>
                <c:pt idx="0">
                  <c:v>1.046</c:v>
                </c:pt>
                <c:pt idx="1">
                  <c:v>1.0907</c:v>
                </c:pt>
                <c:pt idx="2">
                  <c:v>1.0414999999999999</c:v>
                </c:pt>
                <c:pt idx="3">
                  <c:v>1.0172999999999999</c:v>
                </c:pt>
                <c:pt idx="4">
                  <c:v>1.0074999999999998</c:v>
                </c:pt>
                <c:pt idx="5">
                  <c:v>1.0034999999999998</c:v>
                </c:pt>
                <c:pt idx="6">
                  <c:v>1.0023</c:v>
                </c:pt>
                <c:pt idx="7">
                  <c:v>1.0021</c:v>
                </c:pt>
                <c:pt idx="8">
                  <c:v>1.0025999999999997</c:v>
                </c:pt>
                <c:pt idx="9">
                  <c:v>1.0035999999999998</c:v>
                </c:pt>
                <c:pt idx="10">
                  <c:v>1.0050999999999999</c:v>
                </c:pt>
              </c:numCache>
            </c:numRef>
          </c:val>
        </c:ser>
        <c:bandFmts/>
        <c:axId val="303703168"/>
        <c:axId val="303705088"/>
        <c:axId val="303707904"/>
      </c:surfaceChart>
      <c:catAx>
        <c:axId val="303703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700" baseline="0"/>
                </a:pPr>
                <a:r>
                  <a:rPr lang="de-DE" sz="700" b="1" i="0" baseline="0" dirty="0">
                    <a:effectLst/>
                  </a:rPr>
                  <a:t>Laser Beam Size rms XY, mm</a:t>
                </a:r>
                <a:endParaRPr lang="de-DE" sz="700" baseline="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31238335392939454"/>
              <c:y val="0.9153641658863298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03705088"/>
        <c:crosses val="autoZero"/>
        <c:auto val="1"/>
        <c:lblAlgn val="ctr"/>
        <c:lblOffset val="100"/>
        <c:noMultiLvlLbl val="0"/>
      </c:catAx>
      <c:valAx>
        <c:axId val="303705088"/>
        <c:scaling>
          <c:orientation val="minMax"/>
          <c:max val="1.45"/>
          <c:min val="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700" baseline="0"/>
                </a:pPr>
                <a:r>
                  <a:rPr lang="de-DE" sz="700" b="1" i="0" baseline="0">
                    <a:effectLst/>
                  </a:rPr>
                  <a:t>Solenoid  Strength MaxB(1), T</a:t>
                </a:r>
                <a:endParaRPr lang="de-DE" sz="700" baseline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93989412511272152"/>
              <c:y val="0.24540667731684671"/>
            </c:manualLayout>
          </c:layout>
          <c:overlay val="0"/>
        </c:title>
        <c:numFmt formatCode="General" sourceLinked="1"/>
        <c:majorTickMark val="none"/>
        <c:minorTickMark val="none"/>
        <c:tickLblPos val="none"/>
        <c:crossAx val="303703168"/>
        <c:crosses val="autoZero"/>
        <c:crossBetween val="midCat"/>
      </c:valAx>
      <c:serAx>
        <c:axId val="3037079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03705088"/>
        <c:crosses val="autoZero"/>
      </c:serAx>
    </c:plotArea>
    <c:legend>
      <c:legendPos val="t"/>
      <c:layout>
        <c:manualLayout>
          <c:xMode val="edge"/>
          <c:yMode val="edge"/>
          <c:x val="0.16584182225042587"/>
          <c:y val="5.9596408159498952E-2"/>
          <c:w val="0.69164523563007285"/>
          <c:h val="7.2862935864269063E-2"/>
        </c:manualLayout>
      </c:layout>
      <c:overlay val="0"/>
      <c:txPr>
        <a:bodyPr/>
        <a:lstStyle/>
        <a:p>
          <a:pPr rtl="0">
            <a:defRPr sz="700" baseline="0"/>
          </a:pPr>
          <a:endParaRPr lang="de-DE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000" baseline="0" dirty="0" err="1" smtClean="0"/>
              <a:t>Matching</a:t>
            </a:r>
            <a:r>
              <a:rPr lang="de-DE" sz="1000" baseline="0" dirty="0" smtClean="0"/>
              <a:t> </a:t>
            </a:r>
            <a:r>
              <a:rPr lang="de-DE" sz="1000" baseline="0" dirty="0" err="1"/>
              <a:t>Ability</a:t>
            </a:r>
            <a:endParaRPr lang="de-DE" sz="1000" dirty="0"/>
          </a:p>
        </c:rich>
      </c:tx>
      <c:layout>
        <c:manualLayout>
          <c:xMode val="edge"/>
          <c:yMode val="edge"/>
          <c:x val="0.3748588362625952"/>
          <c:y val="2.4479964342391568E-4"/>
        </c:manualLayout>
      </c:layout>
      <c:overlay val="0"/>
    </c:title>
    <c:autoTitleDeleted val="0"/>
    <c:view3D>
      <c:rotX val="9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894456171536519E-2"/>
          <c:y val="0.12185725747923719"/>
          <c:w val="0.72675192174414482"/>
          <c:h val="0.74824156376437601"/>
        </c:manualLayout>
      </c:layout>
      <c:surfaceChart>
        <c:wireframe val="0"/>
        <c:ser>
          <c:idx val="0"/>
          <c:order val="0"/>
          <c:tx>
            <c:strRef>
              <c:f>'\\win.desy.de\home\koty\My Documents\[Copy of XFEL Inj Scans CR vers.xlsx]mismatch 1nC'!$P$2</c:f>
              <c:strCache>
                <c:ptCount val="1"/>
                <c:pt idx="0">
                  <c:v>0,223</c:v>
                </c:pt>
              </c:strCache>
            </c:strRef>
          </c:tx>
          <c:cat>
            <c:numRef>
              <c:f>'\\win.desy.de\home\koty\My Documents\[Copy of XFEL Inj Scans CR vers.xlsx]mismatch 1nC'!$O$3:$O$13</c:f>
              <c:numCache>
                <c:formatCode>General</c:formatCode>
                <c:ptCount val="11"/>
                <c:pt idx="0">
                  <c:v>350</c:v>
                </c:pt>
                <c:pt idx="1">
                  <c:v>375</c:v>
                </c:pt>
                <c:pt idx="2">
                  <c:v>400</c:v>
                </c:pt>
                <c:pt idx="3">
                  <c:v>425</c:v>
                </c:pt>
                <c:pt idx="4">
                  <c:v>450</c:v>
                </c:pt>
                <c:pt idx="5">
                  <c:v>475</c:v>
                </c:pt>
                <c:pt idx="6">
                  <c:v>500</c:v>
                </c:pt>
                <c:pt idx="7">
                  <c:v>525</c:v>
                </c:pt>
                <c:pt idx="8">
                  <c:v>550</c:v>
                </c:pt>
                <c:pt idx="9">
                  <c:v>575</c:v>
                </c:pt>
                <c:pt idx="10">
                  <c:v>600</c:v>
                </c:pt>
              </c:numCache>
            </c:numRef>
          </c:cat>
          <c:val>
            <c:numRef>
              <c:f>'\\win.desy.de\home\koty\My Documents\[Copy of XFEL Inj Scans CR vers.xlsx]mismatch 1nC'!$P$3:$P$13</c:f>
              <c:numCache>
                <c:formatCode>General</c:formatCode>
                <c:ptCount val="11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'\\win.desy.de\home\koty\My Documents\[Copy of XFEL Inj Scans CR vers.xlsx]mismatch 1nC'!$Q$2</c:f>
              <c:strCache>
                <c:ptCount val="1"/>
                <c:pt idx="0">
                  <c:v>0,2235</c:v>
                </c:pt>
              </c:strCache>
            </c:strRef>
          </c:tx>
          <c:cat>
            <c:numRef>
              <c:f>'\\win.desy.de\home\koty\My Documents\[Copy of XFEL Inj Scans CR vers.xlsx]mismatch 1nC'!$O$3:$O$13</c:f>
              <c:numCache>
                <c:formatCode>General</c:formatCode>
                <c:ptCount val="11"/>
                <c:pt idx="0">
                  <c:v>350</c:v>
                </c:pt>
                <c:pt idx="1">
                  <c:v>375</c:v>
                </c:pt>
                <c:pt idx="2">
                  <c:v>400</c:v>
                </c:pt>
                <c:pt idx="3">
                  <c:v>425</c:v>
                </c:pt>
                <c:pt idx="4">
                  <c:v>450</c:v>
                </c:pt>
                <c:pt idx="5">
                  <c:v>475</c:v>
                </c:pt>
                <c:pt idx="6">
                  <c:v>500</c:v>
                </c:pt>
                <c:pt idx="7">
                  <c:v>525</c:v>
                </c:pt>
                <c:pt idx="8">
                  <c:v>550</c:v>
                </c:pt>
                <c:pt idx="9">
                  <c:v>575</c:v>
                </c:pt>
                <c:pt idx="10">
                  <c:v>600</c:v>
                </c:pt>
              </c:numCache>
            </c:numRef>
          </c:cat>
          <c:val>
            <c:numRef>
              <c:f>'\\win.desy.de\home\koty\My Documents\[Copy of XFEL Inj Scans CR vers.xlsx]mismatch 1nC'!$Q$3:$Q$13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2"/>
          <c:order val="2"/>
          <c:tx>
            <c:strRef>
              <c:f>'\\win.desy.de\home\koty\My Documents\[Copy of XFEL Inj Scans CR vers.xlsx]mismatch 1nC'!$R$2</c:f>
              <c:strCache>
                <c:ptCount val="1"/>
                <c:pt idx="0">
                  <c:v>0,224</c:v>
                </c:pt>
              </c:strCache>
            </c:strRef>
          </c:tx>
          <c:cat>
            <c:numRef>
              <c:f>'\\win.desy.de\home\koty\My Documents\[Copy of XFEL Inj Scans CR vers.xlsx]mismatch 1nC'!$O$3:$O$13</c:f>
              <c:numCache>
                <c:formatCode>General</c:formatCode>
                <c:ptCount val="11"/>
                <c:pt idx="0">
                  <c:v>350</c:v>
                </c:pt>
                <c:pt idx="1">
                  <c:v>375</c:v>
                </c:pt>
                <c:pt idx="2">
                  <c:v>400</c:v>
                </c:pt>
                <c:pt idx="3">
                  <c:v>425</c:v>
                </c:pt>
                <c:pt idx="4">
                  <c:v>450</c:v>
                </c:pt>
                <c:pt idx="5">
                  <c:v>475</c:v>
                </c:pt>
                <c:pt idx="6">
                  <c:v>500</c:v>
                </c:pt>
                <c:pt idx="7">
                  <c:v>525</c:v>
                </c:pt>
                <c:pt idx="8">
                  <c:v>550</c:v>
                </c:pt>
                <c:pt idx="9">
                  <c:v>575</c:v>
                </c:pt>
                <c:pt idx="10">
                  <c:v>600</c:v>
                </c:pt>
              </c:numCache>
            </c:numRef>
          </c:cat>
          <c:val>
            <c:numRef>
              <c:f>'\\win.desy.de\home\koty\My Documents\[Copy of XFEL Inj Scans CR vers.xlsx]mismatch 1nC'!$R$3:$R$13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'\\win.desy.de\home\koty\My Documents\[Copy of XFEL Inj Scans CR vers.xlsx]mismatch 1nC'!$S$2</c:f>
              <c:strCache>
                <c:ptCount val="1"/>
                <c:pt idx="0">
                  <c:v>0,2245</c:v>
                </c:pt>
              </c:strCache>
            </c:strRef>
          </c:tx>
          <c:cat>
            <c:numRef>
              <c:f>'\\win.desy.de\home\koty\My Documents\[Copy of XFEL Inj Scans CR vers.xlsx]mismatch 1nC'!$O$3:$O$13</c:f>
              <c:numCache>
                <c:formatCode>General</c:formatCode>
                <c:ptCount val="11"/>
                <c:pt idx="0">
                  <c:v>350</c:v>
                </c:pt>
                <c:pt idx="1">
                  <c:v>375</c:v>
                </c:pt>
                <c:pt idx="2">
                  <c:v>400</c:v>
                </c:pt>
                <c:pt idx="3">
                  <c:v>425</c:v>
                </c:pt>
                <c:pt idx="4">
                  <c:v>450</c:v>
                </c:pt>
                <c:pt idx="5">
                  <c:v>475</c:v>
                </c:pt>
                <c:pt idx="6">
                  <c:v>500</c:v>
                </c:pt>
                <c:pt idx="7">
                  <c:v>525</c:v>
                </c:pt>
                <c:pt idx="8">
                  <c:v>550</c:v>
                </c:pt>
                <c:pt idx="9">
                  <c:v>575</c:v>
                </c:pt>
                <c:pt idx="10">
                  <c:v>600</c:v>
                </c:pt>
              </c:numCache>
            </c:numRef>
          </c:cat>
          <c:val>
            <c:numRef>
              <c:f>'\\win.desy.de\home\koty\My Documents\[Copy of XFEL Inj Scans CR vers.xlsx]mismatch 1nC'!$S$3:$S$13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ser>
          <c:idx val="4"/>
          <c:order val="4"/>
          <c:tx>
            <c:strRef>
              <c:f>'\\win.desy.de\home\koty\My Documents\[Copy of XFEL Inj Scans CR vers.xlsx]mismatch 1nC'!$T$2</c:f>
              <c:strCache>
                <c:ptCount val="1"/>
                <c:pt idx="0">
                  <c:v>0,225</c:v>
                </c:pt>
              </c:strCache>
            </c:strRef>
          </c:tx>
          <c:cat>
            <c:numRef>
              <c:f>'\\win.desy.de\home\koty\My Documents\[Copy of XFEL Inj Scans CR vers.xlsx]mismatch 1nC'!$O$3:$O$13</c:f>
              <c:numCache>
                <c:formatCode>General</c:formatCode>
                <c:ptCount val="11"/>
                <c:pt idx="0">
                  <c:v>350</c:v>
                </c:pt>
                <c:pt idx="1">
                  <c:v>375</c:v>
                </c:pt>
                <c:pt idx="2">
                  <c:v>400</c:v>
                </c:pt>
                <c:pt idx="3">
                  <c:v>425</c:v>
                </c:pt>
                <c:pt idx="4">
                  <c:v>450</c:v>
                </c:pt>
                <c:pt idx="5">
                  <c:v>475</c:v>
                </c:pt>
                <c:pt idx="6">
                  <c:v>500</c:v>
                </c:pt>
                <c:pt idx="7">
                  <c:v>525</c:v>
                </c:pt>
                <c:pt idx="8">
                  <c:v>550</c:v>
                </c:pt>
                <c:pt idx="9">
                  <c:v>575</c:v>
                </c:pt>
                <c:pt idx="10">
                  <c:v>600</c:v>
                </c:pt>
              </c:numCache>
            </c:numRef>
          </c:cat>
          <c:val>
            <c:numRef>
              <c:f>'\\win.desy.de\home\koty\My Documents\[Copy of XFEL Inj Scans CR vers.xlsx]mismatch 1nC'!$T$3:$T$13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ser>
          <c:idx val="5"/>
          <c:order val="5"/>
          <c:tx>
            <c:strRef>
              <c:f>'\\win.desy.de\home\koty\My Documents\[Copy of XFEL Inj Scans CR vers.xlsx]mismatch 1nC'!$U$2</c:f>
              <c:strCache>
                <c:ptCount val="1"/>
                <c:pt idx="0">
                  <c:v>0,2255</c:v>
                </c:pt>
              </c:strCache>
            </c:strRef>
          </c:tx>
          <c:cat>
            <c:numRef>
              <c:f>'\\win.desy.de\home\koty\My Documents\[Copy of XFEL Inj Scans CR vers.xlsx]mismatch 1nC'!$O$3:$O$13</c:f>
              <c:numCache>
                <c:formatCode>General</c:formatCode>
                <c:ptCount val="11"/>
                <c:pt idx="0">
                  <c:v>350</c:v>
                </c:pt>
                <c:pt idx="1">
                  <c:v>375</c:v>
                </c:pt>
                <c:pt idx="2">
                  <c:v>400</c:v>
                </c:pt>
                <c:pt idx="3">
                  <c:v>425</c:v>
                </c:pt>
                <c:pt idx="4">
                  <c:v>450</c:v>
                </c:pt>
                <c:pt idx="5">
                  <c:v>475</c:v>
                </c:pt>
                <c:pt idx="6">
                  <c:v>500</c:v>
                </c:pt>
                <c:pt idx="7">
                  <c:v>525</c:v>
                </c:pt>
                <c:pt idx="8">
                  <c:v>550</c:v>
                </c:pt>
                <c:pt idx="9">
                  <c:v>575</c:v>
                </c:pt>
                <c:pt idx="10">
                  <c:v>600</c:v>
                </c:pt>
              </c:numCache>
            </c:numRef>
          </c:cat>
          <c:val>
            <c:numRef>
              <c:f>'\\win.desy.de\home\koty\My Documents\[Copy of XFEL Inj Scans CR vers.xlsx]mismatch 1nC'!$U$3:$U$13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ser>
          <c:idx val="6"/>
          <c:order val="6"/>
          <c:tx>
            <c:strRef>
              <c:f>'\\win.desy.de\home\koty\My Documents\[Copy of XFEL Inj Scans CR vers.xlsx]mismatch 1nC'!$V$2</c:f>
              <c:strCache>
                <c:ptCount val="1"/>
                <c:pt idx="0">
                  <c:v>0,226</c:v>
                </c:pt>
              </c:strCache>
            </c:strRef>
          </c:tx>
          <c:cat>
            <c:numRef>
              <c:f>'\\win.desy.de\home\koty\My Documents\[Copy of XFEL Inj Scans CR vers.xlsx]mismatch 1nC'!$O$3:$O$13</c:f>
              <c:numCache>
                <c:formatCode>General</c:formatCode>
                <c:ptCount val="11"/>
                <c:pt idx="0">
                  <c:v>350</c:v>
                </c:pt>
                <c:pt idx="1">
                  <c:v>375</c:v>
                </c:pt>
                <c:pt idx="2">
                  <c:v>400</c:v>
                </c:pt>
                <c:pt idx="3">
                  <c:v>425</c:v>
                </c:pt>
                <c:pt idx="4">
                  <c:v>450</c:v>
                </c:pt>
                <c:pt idx="5">
                  <c:v>475</c:v>
                </c:pt>
                <c:pt idx="6">
                  <c:v>500</c:v>
                </c:pt>
                <c:pt idx="7">
                  <c:v>525</c:v>
                </c:pt>
                <c:pt idx="8">
                  <c:v>550</c:v>
                </c:pt>
                <c:pt idx="9">
                  <c:v>575</c:v>
                </c:pt>
                <c:pt idx="10">
                  <c:v>600</c:v>
                </c:pt>
              </c:numCache>
            </c:numRef>
          </c:cat>
          <c:val>
            <c:numRef>
              <c:f>'\\win.desy.de\home\koty\My Documents\[Copy of XFEL Inj Scans CR vers.xlsx]mismatch 1nC'!$V$3:$V$13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ser>
          <c:idx val="7"/>
          <c:order val="7"/>
          <c:tx>
            <c:strRef>
              <c:f>'\\win.desy.de\home\koty\My Documents\[Copy of XFEL Inj Scans CR vers.xlsx]mismatch 1nC'!$W$2</c:f>
              <c:strCache>
                <c:ptCount val="1"/>
                <c:pt idx="0">
                  <c:v>0,2265</c:v>
                </c:pt>
              </c:strCache>
            </c:strRef>
          </c:tx>
          <c:cat>
            <c:numRef>
              <c:f>'\\win.desy.de\home\koty\My Documents\[Copy of XFEL Inj Scans CR vers.xlsx]mismatch 1nC'!$O$3:$O$13</c:f>
              <c:numCache>
                <c:formatCode>General</c:formatCode>
                <c:ptCount val="11"/>
                <c:pt idx="0">
                  <c:v>350</c:v>
                </c:pt>
                <c:pt idx="1">
                  <c:v>375</c:v>
                </c:pt>
                <c:pt idx="2">
                  <c:v>400</c:v>
                </c:pt>
                <c:pt idx="3">
                  <c:v>425</c:v>
                </c:pt>
                <c:pt idx="4">
                  <c:v>450</c:v>
                </c:pt>
                <c:pt idx="5">
                  <c:v>475</c:v>
                </c:pt>
                <c:pt idx="6">
                  <c:v>500</c:v>
                </c:pt>
                <c:pt idx="7">
                  <c:v>525</c:v>
                </c:pt>
                <c:pt idx="8">
                  <c:v>550</c:v>
                </c:pt>
                <c:pt idx="9">
                  <c:v>575</c:v>
                </c:pt>
                <c:pt idx="10">
                  <c:v>600</c:v>
                </c:pt>
              </c:numCache>
            </c:numRef>
          </c:cat>
          <c:val>
            <c:numRef>
              <c:f>'\\win.desy.de\home\koty\My Documents\[Copy of XFEL Inj Scans CR vers.xlsx]mismatch 1nC'!$W$3:$W$13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ser>
          <c:idx val="8"/>
          <c:order val="8"/>
          <c:tx>
            <c:strRef>
              <c:f>'\\win.desy.de\home\koty\My Documents\[Copy of XFEL Inj Scans CR vers.xlsx]mismatch 1nC'!$X$2</c:f>
              <c:strCache>
                <c:ptCount val="1"/>
                <c:pt idx="0">
                  <c:v>0,227</c:v>
                </c:pt>
              </c:strCache>
            </c:strRef>
          </c:tx>
          <c:cat>
            <c:numRef>
              <c:f>'\\win.desy.de\home\koty\My Documents\[Copy of XFEL Inj Scans CR vers.xlsx]mismatch 1nC'!$O$3:$O$13</c:f>
              <c:numCache>
                <c:formatCode>General</c:formatCode>
                <c:ptCount val="11"/>
                <c:pt idx="0">
                  <c:v>350</c:v>
                </c:pt>
                <c:pt idx="1">
                  <c:v>375</c:v>
                </c:pt>
                <c:pt idx="2">
                  <c:v>400</c:v>
                </c:pt>
                <c:pt idx="3">
                  <c:v>425</c:v>
                </c:pt>
                <c:pt idx="4">
                  <c:v>450</c:v>
                </c:pt>
                <c:pt idx="5">
                  <c:v>475</c:v>
                </c:pt>
                <c:pt idx="6">
                  <c:v>500</c:v>
                </c:pt>
                <c:pt idx="7">
                  <c:v>525</c:v>
                </c:pt>
                <c:pt idx="8">
                  <c:v>550</c:v>
                </c:pt>
                <c:pt idx="9">
                  <c:v>575</c:v>
                </c:pt>
                <c:pt idx="10">
                  <c:v>600</c:v>
                </c:pt>
              </c:numCache>
            </c:numRef>
          </c:cat>
          <c:val>
            <c:numRef>
              <c:f>'\\win.desy.de\home\koty\My Documents\[Copy of XFEL Inj Scans CR vers.xlsx]mismatch 1nC'!$X$3:$X$13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bandFmts/>
        <c:axId val="303754624"/>
        <c:axId val="310851072"/>
        <c:axId val="310839936"/>
      </c:surfaceChart>
      <c:catAx>
        <c:axId val="303754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700" baseline="0"/>
                </a:pPr>
                <a:r>
                  <a:rPr lang="de-DE" sz="700" b="1" i="0" baseline="0">
                    <a:effectLst/>
                  </a:rPr>
                  <a:t>Laser Beam Size rms XY, mm</a:t>
                </a:r>
                <a:endParaRPr lang="de-DE" sz="700" baseline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26731595459579005"/>
              <c:y val="0.939568359723068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10851072"/>
        <c:crosses val="autoZero"/>
        <c:auto val="1"/>
        <c:lblAlgn val="ctr"/>
        <c:lblOffset val="100"/>
        <c:noMultiLvlLbl val="0"/>
      </c:catAx>
      <c:valAx>
        <c:axId val="310851072"/>
        <c:scaling>
          <c:orientation val="minMax"/>
          <c:max val="1.1000000000000001"/>
          <c:min val="-0.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700" baseline="0"/>
                </a:pPr>
                <a:r>
                  <a:rPr lang="de-DE" sz="700" b="1" i="0" baseline="0" dirty="0">
                    <a:effectLst/>
                  </a:rPr>
                  <a:t>Solenoid  </a:t>
                </a:r>
                <a:r>
                  <a:rPr lang="de-DE" sz="700" b="1" i="0" baseline="0" dirty="0" err="1">
                    <a:effectLst/>
                  </a:rPr>
                  <a:t>Strength</a:t>
                </a:r>
                <a:r>
                  <a:rPr lang="de-DE" sz="700" b="1" i="0" baseline="0" dirty="0">
                    <a:effectLst/>
                  </a:rPr>
                  <a:t> </a:t>
                </a:r>
                <a:r>
                  <a:rPr lang="de-DE" sz="700" b="1" i="0" baseline="0" dirty="0" err="1">
                    <a:effectLst/>
                  </a:rPr>
                  <a:t>MaxB</a:t>
                </a:r>
                <a:r>
                  <a:rPr lang="de-DE" sz="700" b="1" i="0" baseline="0" dirty="0">
                    <a:effectLst/>
                  </a:rPr>
                  <a:t>(1), T</a:t>
                </a:r>
                <a:endParaRPr lang="de-DE" sz="700" baseline="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92895152738772291"/>
              <c:y val="0.29949311847417459"/>
            </c:manualLayout>
          </c:layout>
          <c:overlay val="0"/>
        </c:title>
        <c:numFmt formatCode="General" sourceLinked="1"/>
        <c:majorTickMark val="none"/>
        <c:minorTickMark val="none"/>
        <c:tickLblPos val="none"/>
        <c:crossAx val="303754624"/>
        <c:crosses val="autoZero"/>
        <c:crossBetween val="midCat"/>
      </c:valAx>
      <c:serAx>
        <c:axId val="3108399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10851072"/>
        <c:crosses val="autoZero"/>
      </c:serAx>
    </c:plotArea>
    <c:legend>
      <c:legendPos val="t"/>
      <c:layout>
        <c:manualLayout>
          <c:xMode val="edge"/>
          <c:yMode val="edge"/>
          <c:x val="0.29676948451153823"/>
          <c:y val="5.966183007748526E-2"/>
          <c:w val="0.42692346353050731"/>
          <c:h val="7.483006503188433E-2"/>
        </c:manualLayout>
      </c:layout>
      <c:overlay val="0"/>
      <c:txPr>
        <a:bodyPr/>
        <a:lstStyle/>
        <a:p>
          <a:pPr rtl="0">
            <a:defRPr sz="700" baseline="0"/>
          </a:pPr>
          <a:endParaRPr lang="de-DE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aseline="0"/>
            </a:pPr>
            <a:r>
              <a:rPr lang="de-DE" sz="1000" baseline="0"/>
              <a:t>Optics Difference between 1nC and 500pC</a:t>
            </a:r>
          </a:p>
        </c:rich>
      </c:tx>
      <c:layout>
        <c:manualLayout>
          <c:xMode val="edge"/>
          <c:yMode val="edge"/>
          <c:x val="0.12751870572589152"/>
          <c:y val="1.8346420934657517E-2"/>
        </c:manualLayout>
      </c:layout>
      <c:overlay val="0"/>
    </c:title>
    <c:autoTitleDeleted val="0"/>
    <c:view3D>
      <c:rotX val="9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820581193503203E-2"/>
          <c:y val="0.12991546857648886"/>
          <c:w val="0.7832780291700282"/>
          <c:h val="0.72861036266032664"/>
        </c:manualLayout>
      </c:layout>
      <c:surfaceChart>
        <c:wireframe val="0"/>
        <c:ser>
          <c:idx val="0"/>
          <c:order val="0"/>
          <c:tx>
            <c:strRef>
              <c:f>'1nC-500pC'!$B$3</c:f>
              <c:strCache>
                <c:ptCount val="1"/>
                <c:pt idx="0">
                  <c:v>350</c:v>
                </c:pt>
              </c:strCache>
            </c:strRef>
          </c:tx>
          <c:cat>
            <c:numRef>
              <c:f>'1nC-500pC'!$C$2:$I$2</c:f>
              <c:numCache>
                <c:formatCode>General</c:formatCode>
                <c:ptCount val="7"/>
                <c:pt idx="0">
                  <c:v>0.223</c:v>
                </c:pt>
                <c:pt idx="1">
                  <c:v>0.2235</c:v>
                </c:pt>
                <c:pt idx="2">
                  <c:v>0.224</c:v>
                </c:pt>
                <c:pt idx="3">
                  <c:v>0.22450000000000001</c:v>
                </c:pt>
                <c:pt idx="4">
                  <c:v>0.22500000000000001</c:v>
                </c:pt>
                <c:pt idx="5">
                  <c:v>0.22550000000000001</c:v>
                </c:pt>
                <c:pt idx="6">
                  <c:v>0.22600000000000001</c:v>
                </c:pt>
              </c:numCache>
            </c:numRef>
          </c:cat>
          <c:val>
            <c:numRef>
              <c:f>'1nC-500pC'!$C$3:$I$3</c:f>
              <c:numCache>
                <c:formatCode>General</c:formatCode>
                <c:ptCount val="7"/>
                <c:pt idx="0">
                  <c:v>1.9530000000000001</c:v>
                </c:pt>
                <c:pt idx="1">
                  <c:v>1.889</c:v>
                </c:pt>
                <c:pt idx="2">
                  <c:v>1.73</c:v>
                </c:pt>
                <c:pt idx="3">
                  <c:v>1.5329999999999997</c:v>
                </c:pt>
                <c:pt idx="4">
                  <c:v>1.3819999999999997</c:v>
                </c:pt>
                <c:pt idx="5">
                  <c:v>1.248</c:v>
                </c:pt>
                <c:pt idx="6">
                  <c:v>1.153</c:v>
                </c:pt>
              </c:numCache>
            </c:numRef>
          </c:val>
        </c:ser>
        <c:ser>
          <c:idx val="1"/>
          <c:order val="1"/>
          <c:tx>
            <c:strRef>
              <c:f>'1nC-500pC'!$B$4</c:f>
              <c:strCache>
                <c:ptCount val="1"/>
                <c:pt idx="0">
                  <c:v>375</c:v>
                </c:pt>
              </c:strCache>
            </c:strRef>
          </c:tx>
          <c:cat>
            <c:numRef>
              <c:f>'1nC-500pC'!$C$2:$I$2</c:f>
              <c:numCache>
                <c:formatCode>General</c:formatCode>
                <c:ptCount val="7"/>
                <c:pt idx="0">
                  <c:v>0.223</c:v>
                </c:pt>
                <c:pt idx="1">
                  <c:v>0.2235</c:v>
                </c:pt>
                <c:pt idx="2">
                  <c:v>0.224</c:v>
                </c:pt>
                <c:pt idx="3">
                  <c:v>0.22450000000000001</c:v>
                </c:pt>
                <c:pt idx="4">
                  <c:v>0.22500000000000001</c:v>
                </c:pt>
                <c:pt idx="5">
                  <c:v>0.22550000000000001</c:v>
                </c:pt>
                <c:pt idx="6">
                  <c:v>0.22600000000000001</c:v>
                </c:pt>
              </c:numCache>
            </c:numRef>
          </c:cat>
          <c:val>
            <c:numRef>
              <c:f>'1nC-500pC'!$C$4:$I$4</c:f>
              <c:numCache>
                <c:formatCode>General</c:formatCode>
                <c:ptCount val="7"/>
                <c:pt idx="0">
                  <c:v>1.9990000000000001</c:v>
                </c:pt>
                <c:pt idx="1">
                  <c:v>1.504</c:v>
                </c:pt>
                <c:pt idx="2">
                  <c:v>1.4</c:v>
                </c:pt>
                <c:pt idx="3">
                  <c:v>1.599</c:v>
                </c:pt>
                <c:pt idx="4">
                  <c:v>1.927</c:v>
                </c:pt>
                <c:pt idx="5">
                  <c:v>2.17</c:v>
                </c:pt>
                <c:pt idx="6">
                  <c:v>2.1850000000000001</c:v>
                </c:pt>
              </c:numCache>
            </c:numRef>
          </c:val>
        </c:ser>
        <c:ser>
          <c:idx val="2"/>
          <c:order val="2"/>
          <c:tx>
            <c:strRef>
              <c:f>'1nC-500pC'!$B$5</c:f>
              <c:strCache>
                <c:ptCount val="1"/>
                <c:pt idx="0">
                  <c:v>400</c:v>
                </c:pt>
              </c:strCache>
            </c:strRef>
          </c:tx>
          <c:cat>
            <c:numRef>
              <c:f>'1nC-500pC'!$C$2:$I$2</c:f>
              <c:numCache>
                <c:formatCode>General</c:formatCode>
                <c:ptCount val="7"/>
                <c:pt idx="0">
                  <c:v>0.223</c:v>
                </c:pt>
                <c:pt idx="1">
                  <c:v>0.2235</c:v>
                </c:pt>
                <c:pt idx="2">
                  <c:v>0.224</c:v>
                </c:pt>
                <c:pt idx="3">
                  <c:v>0.22450000000000001</c:v>
                </c:pt>
                <c:pt idx="4">
                  <c:v>0.22500000000000001</c:v>
                </c:pt>
                <c:pt idx="5">
                  <c:v>0.22550000000000001</c:v>
                </c:pt>
                <c:pt idx="6">
                  <c:v>0.22600000000000001</c:v>
                </c:pt>
              </c:numCache>
            </c:numRef>
          </c:cat>
          <c:val>
            <c:numRef>
              <c:f>'1nC-500pC'!$C$5:$I$5</c:f>
              <c:numCache>
                <c:formatCode>General</c:formatCode>
                <c:ptCount val="7"/>
                <c:pt idx="0">
                  <c:v>2.5379999999999998</c:v>
                </c:pt>
                <c:pt idx="1">
                  <c:v>1.5389999999999997</c:v>
                </c:pt>
                <c:pt idx="2">
                  <c:v>1.1180000000000001</c:v>
                </c:pt>
                <c:pt idx="3">
                  <c:v>1.232</c:v>
                </c:pt>
                <c:pt idx="4">
                  <c:v>1.6</c:v>
                </c:pt>
                <c:pt idx="5">
                  <c:v>1.9870000000000001</c:v>
                </c:pt>
                <c:pt idx="6">
                  <c:v>2.2410000000000001</c:v>
                </c:pt>
              </c:numCache>
            </c:numRef>
          </c:val>
        </c:ser>
        <c:ser>
          <c:idx val="3"/>
          <c:order val="3"/>
          <c:tx>
            <c:strRef>
              <c:f>'1nC-500pC'!$B$6</c:f>
              <c:strCache>
                <c:ptCount val="1"/>
                <c:pt idx="0">
                  <c:v>425</c:v>
                </c:pt>
              </c:strCache>
            </c:strRef>
          </c:tx>
          <c:cat>
            <c:numRef>
              <c:f>'1nC-500pC'!$C$2:$I$2</c:f>
              <c:numCache>
                <c:formatCode>General</c:formatCode>
                <c:ptCount val="7"/>
                <c:pt idx="0">
                  <c:v>0.223</c:v>
                </c:pt>
                <c:pt idx="1">
                  <c:v>0.2235</c:v>
                </c:pt>
                <c:pt idx="2">
                  <c:v>0.224</c:v>
                </c:pt>
                <c:pt idx="3">
                  <c:v>0.22450000000000001</c:v>
                </c:pt>
                <c:pt idx="4">
                  <c:v>0.22500000000000001</c:v>
                </c:pt>
                <c:pt idx="5">
                  <c:v>0.22550000000000001</c:v>
                </c:pt>
                <c:pt idx="6">
                  <c:v>0.22600000000000001</c:v>
                </c:pt>
              </c:numCache>
            </c:numRef>
          </c:cat>
          <c:val>
            <c:numRef>
              <c:f>'1nC-500pC'!$C$6:$I$6</c:f>
              <c:numCache>
                <c:formatCode>General</c:formatCode>
                <c:ptCount val="7"/>
                <c:pt idx="0">
                  <c:v>2.722</c:v>
                </c:pt>
                <c:pt idx="1">
                  <c:v>1.6679999999999997</c:v>
                </c:pt>
                <c:pt idx="2">
                  <c:v>1.1180000000000001</c:v>
                </c:pt>
                <c:pt idx="3">
                  <c:v>1.0640000000000001</c:v>
                </c:pt>
                <c:pt idx="4">
                  <c:v>1.375</c:v>
                </c:pt>
                <c:pt idx="5">
                  <c:v>1.7649999999999997</c:v>
                </c:pt>
                <c:pt idx="6">
                  <c:v>2.0880000000000001</c:v>
                </c:pt>
              </c:numCache>
            </c:numRef>
          </c:val>
        </c:ser>
        <c:ser>
          <c:idx val="4"/>
          <c:order val="4"/>
          <c:tx>
            <c:strRef>
              <c:f>'1nC-500pC'!$B$7</c:f>
              <c:strCache>
                <c:ptCount val="1"/>
                <c:pt idx="0">
                  <c:v>450</c:v>
                </c:pt>
              </c:strCache>
            </c:strRef>
          </c:tx>
          <c:cat>
            <c:numRef>
              <c:f>'1nC-500pC'!$C$2:$I$2</c:f>
              <c:numCache>
                <c:formatCode>General</c:formatCode>
                <c:ptCount val="7"/>
                <c:pt idx="0">
                  <c:v>0.223</c:v>
                </c:pt>
                <c:pt idx="1">
                  <c:v>0.2235</c:v>
                </c:pt>
                <c:pt idx="2">
                  <c:v>0.224</c:v>
                </c:pt>
                <c:pt idx="3">
                  <c:v>0.22450000000000001</c:v>
                </c:pt>
                <c:pt idx="4">
                  <c:v>0.22500000000000001</c:v>
                </c:pt>
                <c:pt idx="5">
                  <c:v>0.22550000000000001</c:v>
                </c:pt>
                <c:pt idx="6">
                  <c:v>0.22600000000000001</c:v>
                </c:pt>
              </c:numCache>
            </c:numRef>
          </c:cat>
          <c:val>
            <c:numRef>
              <c:f>'1nC-500pC'!$C$7:$I$7</c:f>
              <c:numCache>
                <c:formatCode>General</c:formatCode>
                <c:ptCount val="7"/>
                <c:pt idx="0">
                  <c:v>3.0019999999999998</c:v>
                </c:pt>
                <c:pt idx="1">
                  <c:v>1.7309999999999999</c:v>
                </c:pt>
                <c:pt idx="2">
                  <c:v>1.1040000000000001</c:v>
                </c:pt>
                <c:pt idx="3">
                  <c:v>1.026</c:v>
                </c:pt>
                <c:pt idx="4">
                  <c:v>1.2689999999999997</c:v>
                </c:pt>
                <c:pt idx="5">
                  <c:v>1.617</c:v>
                </c:pt>
                <c:pt idx="6">
                  <c:v>1.9520000000000002</c:v>
                </c:pt>
              </c:numCache>
            </c:numRef>
          </c:val>
        </c:ser>
        <c:ser>
          <c:idx val="5"/>
          <c:order val="5"/>
          <c:tx>
            <c:strRef>
              <c:f>'1nC-500pC'!$B$8</c:f>
              <c:strCache>
                <c:ptCount val="1"/>
                <c:pt idx="0">
                  <c:v>475</c:v>
                </c:pt>
              </c:strCache>
            </c:strRef>
          </c:tx>
          <c:cat>
            <c:numRef>
              <c:f>'1nC-500pC'!$C$2:$I$2</c:f>
              <c:numCache>
                <c:formatCode>General</c:formatCode>
                <c:ptCount val="7"/>
                <c:pt idx="0">
                  <c:v>0.223</c:v>
                </c:pt>
                <c:pt idx="1">
                  <c:v>0.2235</c:v>
                </c:pt>
                <c:pt idx="2">
                  <c:v>0.224</c:v>
                </c:pt>
                <c:pt idx="3">
                  <c:v>0.22450000000000001</c:v>
                </c:pt>
                <c:pt idx="4">
                  <c:v>0.22500000000000001</c:v>
                </c:pt>
                <c:pt idx="5">
                  <c:v>0.22550000000000001</c:v>
                </c:pt>
                <c:pt idx="6">
                  <c:v>0.22600000000000001</c:v>
                </c:pt>
              </c:numCache>
            </c:numRef>
          </c:cat>
          <c:val>
            <c:numRef>
              <c:f>'1nC-500pC'!$C$8:$I$8</c:f>
              <c:numCache>
                <c:formatCode>General</c:formatCode>
                <c:ptCount val="7"/>
                <c:pt idx="0">
                  <c:v>2.8289999999999997</c:v>
                </c:pt>
                <c:pt idx="1">
                  <c:v>1.702</c:v>
                </c:pt>
                <c:pt idx="2">
                  <c:v>1.1299999999999997</c:v>
                </c:pt>
                <c:pt idx="3">
                  <c:v>1.0449999999999997</c:v>
                </c:pt>
                <c:pt idx="4">
                  <c:v>1.2449999999999999</c:v>
                </c:pt>
                <c:pt idx="5">
                  <c:v>1.5529999999999997</c:v>
                </c:pt>
                <c:pt idx="6">
                  <c:v>1.869</c:v>
                </c:pt>
              </c:numCache>
            </c:numRef>
          </c:val>
        </c:ser>
        <c:ser>
          <c:idx val="6"/>
          <c:order val="6"/>
          <c:tx>
            <c:strRef>
              <c:f>'1nC-500pC'!$B$9</c:f>
              <c:strCache>
                <c:ptCount val="1"/>
                <c:pt idx="0">
                  <c:v>500</c:v>
                </c:pt>
              </c:strCache>
            </c:strRef>
          </c:tx>
          <c:cat>
            <c:numRef>
              <c:f>'1nC-500pC'!$C$2:$I$2</c:f>
              <c:numCache>
                <c:formatCode>General</c:formatCode>
                <c:ptCount val="7"/>
                <c:pt idx="0">
                  <c:v>0.223</c:v>
                </c:pt>
                <c:pt idx="1">
                  <c:v>0.2235</c:v>
                </c:pt>
                <c:pt idx="2">
                  <c:v>0.224</c:v>
                </c:pt>
                <c:pt idx="3">
                  <c:v>0.22450000000000001</c:v>
                </c:pt>
                <c:pt idx="4">
                  <c:v>0.22500000000000001</c:v>
                </c:pt>
                <c:pt idx="5">
                  <c:v>0.22550000000000001</c:v>
                </c:pt>
                <c:pt idx="6">
                  <c:v>0.22600000000000001</c:v>
                </c:pt>
              </c:numCache>
            </c:numRef>
          </c:cat>
          <c:val>
            <c:numRef>
              <c:f>'1nC-500pC'!$C$9:$I$9</c:f>
              <c:numCache>
                <c:formatCode>General</c:formatCode>
                <c:ptCount val="7"/>
                <c:pt idx="0">
                  <c:v>2.5339999999999998</c:v>
                </c:pt>
                <c:pt idx="1">
                  <c:v>1.595</c:v>
                </c:pt>
                <c:pt idx="2">
                  <c:v>1.133</c:v>
                </c:pt>
                <c:pt idx="3">
                  <c:v>1.083</c:v>
                </c:pt>
                <c:pt idx="4">
                  <c:v>1.274</c:v>
                </c:pt>
                <c:pt idx="5">
                  <c:v>1.5529999999999997</c:v>
                </c:pt>
                <c:pt idx="6">
                  <c:v>1.85</c:v>
                </c:pt>
              </c:numCache>
            </c:numRef>
          </c:val>
        </c:ser>
        <c:bandFmts/>
        <c:axId val="258573056"/>
        <c:axId val="258574976"/>
        <c:axId val="258543104"/>
      </c:surfaceChart>
      <c:catAx>
        <c:axId val="258573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700" baseline="0"/>
                </a:pPr>
                <a:r>
                  <a:rPr lang="de-DE" sz="700" baseline="0"/>
                  <a:t>Solenoid Field Strength MaxB1, T</a:t>
                </a:r>
              </a:p>
            </c:rich>
          </c:tx>
          <c:layout>
            <c:manualLayout>
              <c:xMode val="edge"/>
              <c:yMode val="edge"/>
              <c:x val="0.24172412128095888"/>
              <c:y val="0.9362147912763355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58574976"/>
        <c:crosses val="autoZero"/>
        <c:auto val="1"/>
        <c:lblAlgn val="ctr"/>
        <c:lblOffset val="100"/>
        <c:noMultiLvlLbl val="0"/>
      </c:catAx>
      <c:valAx>
        <c:axId val="258574976"/>
        <c:scaling>
          <c:orientation val="minMax"/>
          <c:max val="2"/>
          <c:min val="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700" baseline="0"/>
                </a:pPr>
                <a:r>
                  <a:rPr lang="de-DE" sz="700" baseline="0" dirty="0"/>
                  <a:t>Laser Beam Size rms, </a:t>
                </a:r>
                <a:r>
                  <a:rPr lang="de-DE" sz="700" baseline="0" dirty="0">
                    <a:latin typeface="Symbol" pitchFamily="18" charset="2"/>
                  </a:rPr>
                  <a:t>m</a:t>
                </a:r>
                <a:r>
                  <a:rPr lang="de-DE" sz="700" baseline="0" dirty="0"/>
                  <a:t>m</a:t>
                </a:r>
              </a:p>
            </c:rich>
          </c:tx>
          <c:layout>
            <c:manualLayout>
              <c:xMode val="edge"/>
              <c:yMode val="edge"/>
              <c:x val="0.92743786795495442"/>
              <c:y val="0.39137857551365868"/>
            </c:manualLayout>
          </c:layout>
          <c:overlay val="0"/>
        </c:title>
        <c:numFmt formatCode="General" sourceLinked="1"/>
        <c:majorTickMark val="none"/>
        <c:minorTickMark val="none"/>
        <c:tickLblPos val="none"/>
        <c:crossAx val="258573056"/>
        <c:crosses val="autoZero"/>
        <c:crossBetween val="midCat"/>
      </c:valAx>
      <c:serAx>
        <c:axId val="2585431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58574976"/>
        <c:crosses val="autoZero"/>
      </c:serAx>
    </c:plotArea>
    <c:legend>
      <c:legendPos val="t"/>
      <c:layout>
        <c:manualLayout>
          <c:xMode val="edge"/>
          <c:yMode val="edge"/>
          <c:x val="0.19349965832611454"/>
          <c:y val="8.5605905145145544E-2"/>
          <c:w val="0.61909229543775024"/>
          <c:h val="5.5744742597015617E-2"/>
        </c:manualLayout>
      </c:layout>
      <c:overlay val="0"/>
      <c:txPr>
        <a:bodyPr/>
        <a:lstStyle/>
        <a:p>
          <a:pPr rtl="0">
            <a:defRPr sz="700" baseline="0"/>
          </a:pPr>
          <a:endParaRPr lang="de-DE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de-DE" sz="1000" b="1" i="0" baseline="0" dirty="0" smtClean="0">
                <a:effectLst/>
              </a:rPr>
              <a:t>500pC</a:t>
            </a:r>
            <a:r>
              <a:rPr lang="de-DE" sz="1000" b="1" i="0" baseline="0" dirty="0">
                <a:effectLst/>
              </a:rPr>
              <a:t>. Emittance </a:t>
            </a:r>
            <a:r>
              <a:rPr lang="de-DE" sz="1000" b="1" i="0" baseline="0" dirty="0" err="1">
                <a:effectLst/>
              </a:rPr>
              <a:t>at</a:t>
            </a:r>
            <a:r>
              <a:rPr lang="de-DE" sz="1000" b="1" i="0" baseline="0" dirty="0">
                <a:effectLst/>
              </a:rPr>
              <a:t> I1.Q.A1.1</a:t>
            </a:r>
            <a:r>
              <a:rPr lang="de-DE" sz="1000" dirty="0"/>
              <a:t> </a:t>
            </a:r>
          </a:p>
        </c:rich>
      </c:tx>
      <c:layout>
        <c:manualLayout>
          <c:xMode val="edge"/>
          <c:yMode val="edge"/>
          <c:x val="0.15010756348658785"/>
          <c:y val="0"/>
        </c:manualLayout>
      </c:layout>
      <c:overlay val="0"/>
    </c:title>
    <c:autoTitleDeleted val="0"/>
    <c:view3D>
      <c:rotX val="9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57288602724403E-2"/>
          <c:y val="0.10973866501981372"/>
          <c:w val="0.74079077085839262"/>
          <c:h val="0.78048902774047324"/>
        </c:manualLayout>
      </c:layout>
      <c:surfaceChart>
        <c:wireframe val="0"/>
        <c:ser>
          <c:idx val="0"/>
          <c:order val="0"/>
          <c:tx>
            <c:v>0.2220</c:v>
          </c:tx>
          <c:cat>
            <c:numRef>
              <c:f>'[Copy of XFEL Inj Scans CR vers.xlsx]betas 500pC'!$A$3:$A$13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vers.xlsx]betas 500pC'!$X$3:$X$13</c:f>
              <c:numCache>
                <c:formatCode>General</c:formatCode>
                <c:ptCount val="11"/>
                <c:pt idx="0">
                  <c:v>0.59919999999999984</c:v>
                </c:pt>
                <c:pt idx="1">
                  <c:v>0.62300000000000011</c:v>
                </c:pt>
                <c:pt idx="2">
                  <c:v>0.64680000000000015</c:v>
                </c:pt>
                <c:pt idx="3">
                  <c:v>0.65270000000000006</c:v>
                </c:pt>
                <c:pt idx="4">
                  <c:v>0.64259999999999995</c:v>
                </c:pt>
                <c:pt idx="5">
                  <c:v>0.62440000000000007</c:v>
                </c:pt>
                <c:pt idx="6">
                  <c:v>0.60120000000000007</c:v>
                </c:pt>
                <c:pt idx="7">
                  <c:v>0.58229999999999993</c:v>
                </c:pt>
                <c:pt idx="8">
                  <c:v>0.59379999999999999</c:v>
                </c:pt>
                <c:pt idx="9">
                  <c:v>0.65900000000000014</c:v>
                </c:pt>
                <c:pt idx="10">
                  <c:v>0.78939999999999999</c:v>
                </c:pt>
              </c:numCache>
            </c:numRef>
          </c:val>
        </c:ser>
        <c:ser>
          <c:idx val="1"/>
          <c:order val="1"/>
          <c:tx>
            <c:v>0.2225</c:v>
          </c:tx>
          <c:cat>
            <c:numRef>
              <c:f>'[Copy of XFEL Inj Scans CR vers.xlsx]betas 500pC'!$A$3:$A$13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vers.xlsx]betas 500pC'!$Y$3:$Y$13</c:f>
              <c:numCache>
                <c:formatCode>General</c:formatCode>
                <c:ptCount val="11"/>
                <c:pt idx="0">
                  <c:v>0.57099999999999995</c:v>
                </c:pt>
                <c:pt idx="1">
                  <c:v>0.54320000000000002</c:v>
                </c:pt>
                <c:pt idx="2">
                  <c:v>0.55589999999999995</c:v>
                </c:pt>
                <c:pt idx="3">
                  <c:v>0.55970000000000009</c:v>
                </c:pt>
                <c:pt idx="4">
                  <c:v>0.5534</c:v>
                </c:pt>
                <c:pt idx="5">
                  <c:v>0.54370000000000007</c:v>
                </c:pt>
                <c:pt idx="6">
                  <c:v>0.54020000000000001</c:v>
                </c:pt>
                <c:pt idx="7">
                  <c:v>0.56320000000000003</c:v>
                </c:pt>
                <c:pt idx="8">
                  <c:v>0.62880000000000014</c:v>
                </c:pt>
                <c:pt idx="9">
                  <c:v>0.75140000000000007</c:v>
                </c:pt>
                <c:pt idx="10">
                  <c:v>0.92989999999999995</c:v>
                </c:pt>
              </c:numCache>
            </c:numRef>
          </c:val>
        </c:ser>
        <c:ser>
          <c:idx val="2"/>
          <c:order val="2"/>
          <c:tx>
            <c:v>0.2230</c:v>
          </c:tx>
          <c:cat>
            <c:numRef>
              <c:f>'[Copy of XFEL Inj Scans CR vers.xlsx]betas 500pC'!$A$3:$A$13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vers.xlsx]betas 500pC'!$Z$3:$Z$13</c:f>
              <c:numCache>
                <c:formatCode>General</c:formatCode>
                <c:ptCount val="11"/>
                <c:pt idx="0">
                  <c:v>0.55070000000000008</c:v>
                </c:pt>
                <c:pt idx="1">
                  <c:v>0.47130000000000005</c:v>
                </c:pt>
                <c:pt idx="2">
                  <c:v>0.4754000000000001</c:v>
                </c:pt>
                <c:pt idx="3">
                  <c:v>0.48180000000000006</c:v>
                </c:pt>
                <c:pt idx="4">
                  <c:v>0.4870000000000001</c:v>
                </c:pt>
                <c:pt idx="5">
                  <c:v>0.5</c:v>
                </c:pt>
                <c:pt idx="6">
                  <c:v>0.53500000000000003</c:v>
                </c:pt>
                <c:pt idx="7">
                  <c:v>0.60580000000000012</c:v>
                </c:pt>
                <c:pt idx="8">
                  <c:v>0.72200000000000009</c:v>
                </c:pt>
                <c:pt idx="9">
                  <c:v>0.88970000000000005</c:v>
                </c:pt>
                <c:pt idx="10">
                  <c:v>1.1080000000000001</c:v>
                </c:pt>
              </c:numCache>
            </c:numRef>
          </c:val>
        </c:ser>
        <c:ser>
          <c:idx val="3"/>
          <c:order val="3"/>
          <c:tx>
            <c:v>0.2235</c:v>
          </c:tx>
          <c:cat>
            <c:numRef>
              <c:f>'[Copy of XFEL Inj Scans CR vers.xlsx]betas 500pC'!$A$3:$A$13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vers.xlsx]betas 500pC'!$AA$3:$AA$13</c:f>
              <c:numCache>
                <c:formatCode>General</c:formatCode>
                <c:ptCount val="11"/>
                <c:pt idx="0">
                  <c:v>0.53779999999999994</c:v>
                </c:pt>
                <c:pt idx="1">
                  <c:v>0.43870000000000003</c:v>
                </c:pt>
                <c:pt idx="2">
                  <c:v>0.43020000000000008</c:v>
                </c:pt>
                <c:pt idx="3">
                  <c:v>0.44479999999999997</c:v>
                </c:pt>
                <c:pt idx="4">
                  <c:v>0.47020000000000001</c:v>
                </c:pt>
                <c:pt idx="5">
                  <c:v>0.51570000000000005</c:v>
                </c:pt>
                <c:pt idx="6">
                  <c:v>0.59089999999999998</c:v>
                </c:pt>
                <c:pt idx="7">
                  <c:v>0.70460000000000012</c:v>
                </c:pt>
                <c:pt idx="8">
                  <c:v>0.86220000000000008</c:v>
                </c:pt>
                <c:pt idx="9">
                  <c:v>1.0680000000000001</c:v>
                </c:pt>
                <c:pt idx="10">
                  <c:v>1.3149999999999997</c:v>
                </c:pt>
              </c:numCache>
            </c:numRef>
          </c:val>
        </c:ser>
        <c:ser>
          <c:idx val="4"/>
          <c:order val="4"/>
          <c:tx>
            <c:v>0.2240</c:v>
          </c:tx>
          <c:cat>
            <c:numRef>
              <c:f>'[Copy of XFEL Inj Scans CR vers.xlsx]betas 500pC'!$A$3:$A$13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vers.xlsx]betas 500pC'!$AB$3:$AB$13</c:f>
              <c:numCache>
                <c:formatCode>General</c:formatCode>
                <c:ptCount val="11"/>
                <c:pt idx="0">
                  <c:v>0.55830000000000002</c:v>
                </c:pt>
                <c:pt idx="1">
                  <c:v>0.47160000000000002</c:v>
                </c:pt>
                <c:pt idx="2">
                  <c:v>0.45070000000000005</c:v>
                </c:pt>
                <c:pt idx="3">
                  <c:v>0.47030000000000005</c:v>
                </c:pt>
                <c:pt idx="4">
                  <c:v>0.51729999999999998</c:v>
                </c:pt>
                <c:pt idx="5">
                  <c:v>0.59209999999999996</c:v>
                </c:pt>
                <c:pt idx="6">
                  <c:v>0.70300000000000007</c:v>
                </c:pt>
                <c:pt idx="7">
                  <c:v>0.85200000000000009</c:v>
                </c:pt>
                <c:pt idx="8">
                  <c:v>1.0409999999999997</c:v>
                </c:pt>
                <c:pt idx="9">
                  <c:v>1.2689999999999997</c:v>
                </c:pt>
                <c:pt idx="10">
                  <c:v>1.534</c:v>
                </c:pt>
              </c:numCache>
            </c:numRef>
          </c:val>
        </c:ser>
        <c:ser>
          <c:idx val="5"/>
          <c:order val="5"/>
          <c:tx>
            <c:v>0.2245</c:v>
          </c:tx>
          <c:cat>
            <c:numRef>
              <c:f>'[Copy of XFEL Inj Scans CR vers.xlsx]betas 500pC'!$A$3:$A$13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vers.xlsx]betas 500pC'!$AC$3:$AC$13</c:f>
              <c:numCache>
                <c:formatCode>General</c:formatCode>
                <c:ptCount val="11"/>
                <c:pt idx="0">
                  <c:v>0.61690000000000011</c:v>
                </c:pt>
                <c:pt idx="1">
                  <c:v>0.55289999999999995</c:v>
                </c:pt>
                <c:pt idx="2">
                  <c:v>0.54139999999999999</c:v>
                </c:pt>
                <c:pt idx="3">
                  <c:v>0.56790000000000007</c:v>
                </c:pt>
                <c:pt idx="4">
                  <c:v>0.63049999999999995</c:v>
                </c:pt>
                <c:pt idx="5">
                  <c:v>0.72650000000000003</c:v>
                </c:pt>
                <c:pt idx="6">
                  <c:v>0.86120000000000008</c:v>
                </c:pt>
                <c:pt idx="7">
                  <c:v>1.032</c:v>
                </c:pt>
                <c:pt idx="8">
                  <c:v>1.2389999999999999</c:v>
                </c:pt>
                <c:pt idx="9">
                  <c:v>1.4849999999999999</c:v>
                </c:pt>
                <c:pt idx="10">
                  <c:v>1.7649999999999997</c:v>
                </c:pt>
              </c:numCache>
            </c:numRef>
          </c:val>
        </c:ser>
        <c:ser>
          <c:idx val="6"/>
          <c:order val="6"/>
          <c:tx>
            <c:v>0.2250</c:v>
          </c:tx>
          <c:cat>
            <c:numRef>
              <c:f>'[Copy of XFEL Inj Scans CR vers.xlsx]betas 500pC'!$A$3:$A$13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vers.xlsx]betas 500pC'!$AD$3:$AD$13</c:f>
              <c:numCache>
                <c:formatCode>General</c:formatCode>
                <c:ptCount val="11"/>
                <c:pt idx="0">
                  <c:v>0.74410000000000009</c:v>
                </c:pt>
                <c:pt idx="1">
                  <c:v>0.67980000000000018</c:v>
                </c:pt>
                <c:pt idx="2">
                  <c:v>0.67480000000000018</c:v>
                </c:pt>
                <c:pt idx="3">
                  <c:v>0.7128000000000001</c:v>
                </c:pt>
                <c:pt idx="4">
                  <c:v>0.78759999999999997</c:v>
                </c:pt>
                <c:pt idx="5">
                  <c:v>0.8972</c:v>
                </c:pt>
                <c:pt idx="6">
                  <c:v>1.0449999999999997</c:v>
                </c:pt>
                <c:pt idx="7">
                  <c:v>1.23</c:v>
                </c:pt>
                <c:pt idx="8">
                  <c:v>1.4529999999999998</c:v>
                </c:pt>
                <c:pt idx="9">
                  <c:v>1.7129999999999999</c:v>
                </c:pt>
                <c:pt idx="10">
                  <c:v>2.0019999999999998</c:v>
                </c:pt>
              </c:numCache>
            </c:numRef>
          </c:val>
        </c:ser>
        <c:ser>
          <c:idx val="7"/>
          <c:order val="7"/>
          <c:tx>
            <c:v>0.2255</c:v>
          </c:tx>
          <c:cat>
            <c:numRef>
              <c:f>'[Copy of XFEL Inj Scans CR vers.xlsx]betas 500pC'!$A$3:$A$13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vers.xlsx]betas 500pC'!$AE$3:$AE$13</c:f>
              <c:numCache>
                <c:formatCode>General</c:formatCode>
                <c:ptCount val="11"/>
                <c:pt idx="0">
                  <c:v>0.91120000000000001</c:v>
                </c:pt>
                <c:pt idx="1">
                  <c:v>0.8358000000000001</c:v>
                </c:pt>
                <c:pt idx="2">
                  <c:v>0.84219999999999995</c:v>
                </c:pt>
                <c:pt idx="3">
                  <c:v>0.88690000000000002</c:v>
                </c:pt>
                <c:pt idx="4">
                  <c:v>0.96980000000000011</c:v>
                </c:pt>
                <c:pt idx="5">
                  <c:v>1.0900000000000001</c:v>
                </c:pt>
                <c:pt idx="6">
                  <c:v>1.248</c:v>
                </c:pt>
                <c:pt idx="7">
                  <c:v>1.4429999999999998</c:v>
                </c:pt>
                <c:pt idx="8">
                  <c:v>1.675</c:v>
                </c:pt>
                <c:pt idx="9">
                  <c:v>1.9440000000000002</c:v>
                </c:pt>
                <c:pt idx="10">
                  <c:v>2.2389999999999999</c:v>
                </c:pt>
              </c:numCache>
            </c:numRef>
          </c:val>
        </c:ser>
        <c:ser>
          <c:idx val="8"/>
          <c:order val="8"/>
          <c:tx>
            <c:v>0.2260</c:v>
          </c:tx>
          <c:cat>
            <c:numRef>
              <c:f>'[Copy of XFEL Inj Scans CR vers.xlsx]betas 500pC'!$A$3:$A$13</c:f>
              <c:numCache>
                <c:formatCode>General</c:formatCode>
                <c:ptCount val="11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</c:numCache>
            </c:numRef>
          </c:cat>
          <c:val>
            <c:numRef>
              <c:f>'[Copy of XFEL Inj Scans CR vers.xlsx]betas 500pC'!$AF$3:$AF$13</c:f>
              <c:numCache>
                <c:formatCode>General</c:formatCode>
                <c:ptCount val="11"/>
                <c:pt idx="0">
                  <c:v>1.077</c:v>
                </c:pt>
                <c:pt idx="1">
                  <c:v>0.99099999999999999</c:v>
                </c:pt>
                <c:pt idx="2">
                  <c:v>1.0189999999999997</c:v>
                </c:pt>
                <c:pt idx="3">
                  <c:v>1.0740000000000001</c:v>
                </c:pt>
                <c:pt idx="4">
                  <c:v>1.1639999999999997</c:v>
                </c:pt>
                <c:pt idx="5">
                  <c:v>1.2909999999999997</c:v>
                </c:pt>
                <c:pt idx="6">
                  <c:v>1.456</c:v>
                </c:pt>
                <c:pt idx="7">
                  <c:v>1.659</c:v>
                </c:pt>
                <c:pt idx="8">
                  <c:v>1.9000000000000001</c:v>
                </c:pt>
                <c:pt idx="9">
                  <c:v>2.1749999999999998</c:v>
                </c:pt>
                <c:pt idx="10">
                  <c:v>2.4699999999999998</c:v>
                </c:pt>
              </c:numCache>
            </c:numRef>
          </c:val>
        </c:ser>
        <c:bandFmts/>
        <c:axId val="258628608"/>
        <c:axId val="258638976"/>
        <c:axId val="258630080"/>
      </c:surfaceChart>
      <c:catAx>
        <c:axId val="258628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700" baseline="0"/>
                </a:pPr>
                <a:r>
                  <a:rPr lang="de-DE" sz="700" b="1" i="0" baseline="0" dirty="0">
                    <a:effectLst/>
                  </a:rPr>
                  <a:t>Laser Beam Size rms, </a:t>
                </a:r>
                <a:r>
                  <a:rPr lang="de-DE" sz="700" b="1" i="0" baseline="0" dirty="0">
                    <a:effectLst/>
                    <a:latin typeface="Symbol" pitchFamily="18" charset="2"/>
                  </a:rPr>
                  <a:t>m</a:t>
                </a:r>
                <a:r>
                  <a:rPr lang="de-DE" sz="700" b="1" i="0" baseline="0" dirty="0">
                    <a:effectLst/>
                  </a:rPr>
                  <a:t>m</a:t>
                </a:r>
                <a:endParaRPr lang="de-DE" sz="700" baseline="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35603529661488081"/>
              <c:y val="0.9420664696984689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58638976"/>
        <c:crosses val="autoZero"/>
        <c:auto val="1"/>
        <c:lblAlgn val="ctr"/>
        <c:lblOffset val="100"/>
        <c:noMultiLvlLbl val="0"/>
      </c:catAx>
      <c:valAx>
        <c:axId val="258638976"/>
        <c:scaling>
          <c:orientation val="minMax"/>
          <c:max val="1.2"/>
          <c:min val="0.4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700" baseline="0"/>
                </a:pPr>
                <a:r>
                  <a:rPr lang="de-DE" sz="700" b="1" i="0" baseline="0">
                    <a:effectLst/>
                  </a:rPr>
                  <a:t> Solenoid  Field  Strength MaxB(1), T</a:t>
                </a:r>
                <a:endParaRPr lang="de-DE" sz="700" baseline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92133464498776607"/>
              <c:y val="0.24979701270362167"/>
            </c:manualLayout>
          </c:layout>
          <c:overlay val="0"/>
        </c:title>
        <c:numFmt formatCode="General" sourceLinked="1"/>
        <c:majorTickMark val="none"/>
        <c:minorTickMark val="none"/>
        <c:tickLblPos val="none"/>
        <c:crossAx val="258628608"/>
        <c:crosses val="autoZero"/>
        <c:crossBetween val="midCat"/>
      </c:valAx>
      <c:serAx>
        <c:axId val="2586300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58638976"/>
        <c:crosses val="autoZero"/>
      </c:serAx>
    </c:plotArea>
    <c:legend>
      <c:legendPos val="t"/>
      <c:layout>
        <c:manualLayout>
          <c:xMode val="edge"/>
          <c:yMode val="edge"/>
          <c:x val="0.23981377284864591"/>
          <c:y val="5.2709110347585512E-2"/>
          <c:w val="0.55423922195779418"/>
          <c:h val="8.9500816125012164E-2"/>
        </c:manualLayout>
      </c:layout>
      <c:overlay val="0"/>
      <c:txPr>
        <a:bodyPr/>
        <a:lstStyle/>
        <a:p>
          <a:pPr rtl="0">
            <a:defRPr sz="700" baseline="0"/>
          </a:pPr>
          <a:endParaRPr lang="de-DE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000" b="1" i="0" baseline="0" dirty="0" smtClean="0">
                <a:effectLst/>
              </a:rPr>
              <a:t>1000pC. Emittance </a:t>
            </a:r>
            <a:r>
              <a:rPr lang="de-DE" sz="1000" b="1" i="0" baseline="0" dirty="0" err="1">
                <a:effectLst/>
              </a:rPr>
              <a:t>at</a:t>
            </a:r>
            <a:r>
              <a:rPr lang="de-DE" sz="1000" b="1" i="0" baseline="0" dirty="0">
                <a:effectLst/>
              </a:rPr>
              <a:t> I1.Q.A1.1</a:t>
            </a:r>
            <a:endParaRPr lang="de-DE" sz="1000" dirty="0">
              <a:effectLst/>
            </a:endParaRPr>
          </a:p>
        </c:rich>
      </c:tx>
      <c:layout>
        <c:manualLayout>
          <c:xMode val="edge"/>
          <c:yMode val="edge"/>
          <c:x val="0.25585391983734262"/>
          <c:y val="2.0722532879390524E-3"/>
        </c:manualLayout>
      </c:layout>
      <c:overlay val="0"/>
    </c:title>
    <c:autoTitleDeleted val="0"/>
    <c:view3D>
      <c:rotX val="9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221441361415075E-2"/>
          <c:y val="0.12611145464717691"/>
          <c:w val="0.75699286746101246"/>
          <c:h val="0.75935281269432175"/>
        </c:manualLayout>
      </c:layout>
      <c:surfaceChart>
        <c:wireframe val="0"/>
        <c:ser>
          <c:idx val="0"/>
          <c:order val="0"/>
          <c:tx>
            <c:strRef>
              <c:f>'\\win.desy.de\home\koty\My Documents\[Copy of XFEL Inj Scans CR vers.xlsx]betas 1nC'!$Z$2</c:f>
              <c:strCache>
                <c:ptCount val="1"/>
                <c:pt idx="0">
                  <c:v>0,223</c:v>
                </c:pt>
              </c:strCache>
            </c:strRef>
          </c:tx>
          <c:cat>
            <c:numRef>
              <c:f>'\\win.desy.de\home\koty\My Documents\[Copy of XFEL Inj Scans CR vers.xlsx]betas 1nC'!$Y$3:$Y$13</c:f>
              <c:numCache>
                <c:formatCode>General</c:formatCode>
                <c:ptCount val="11"/>
                <c:pt idx="0">
                  <c:v>350</c:v>
                </c:pt>
                <c:pt idx="1">
                  <c:v>375</c:v>
                </c:pt>
                <c:pt idx="2">
                  <c:v>400</c:v>
                </c:pt>
                <c:pt idx="3">
                  <c:v>425</c:v>
                </c:pt>
                <c:pt idx="4">
                  <c:v>450</c:v>
                </c:pt>
                <c:pt idx="5">
                  <c:v>475</c:v>
                </c:pt>
                <c:pt idx="6">
                  <c:v>500</c:v>
                </c:pt>
                <c:pt idx="7">
                  <c:v>525</c:v>
                </c:pt>
                <c:pt idx="8">
                  <c:v>550</c:v>
                </c:pt>
                <c:pt idx="9">
                  <c:v>575</c:v>
                </c:pt>
                <c:pt idx="10">
                  <c:v>600</c:v>
                </c:pt>
              </c:numCache>
            </c:numRef>
          </c:cat>
          <c:val>
            <c:numRef>
              <c:f>'\\win.desy.de\home\koty\My Documents\[Copy of XFEL Inj Scans CR vers.xlsx]betas 1nC'!$Z$3:$Z$13</c:f>
              <c:numCache>
                <c:formatCode>General</c:formatCode>
                <c:ptCount val="11"/>
                <c:pt idx="0">
                  <c:v>1.7069999999999999</c:v>
                </c:pt>
                <c:pt idx="1">
                  <c:v>1.0129999999999997</c:v>
                </c:pt>
                <c:pt idx="2">
                  <c:v>0.90100000000000002</c:v>
                </c:pt>
                <c:pt idx="3">
                  <c:v>0.87400000000000011</c:v>
                </c:pt>
                <c:pt idx="4">
                  <c:v>0.85990000000000011</c:v>
                </c:pt>
                <c:pt idx="5">
                  <c:v>0.84710000000000008</c:v>
                </c:pt>
                <c:pt idx="6">
                  <c:v>0.83300000000000007</c:v>
                </c:pt>
                <c:pt idx="7">
                  <c:v>0.82299999999999995</c:v>
                </c:pt>
                <c:pt idx="8">
                  <c:v>0.82540000000000002</c:v>
                </c:pt>
                <c:pt idx="9">
                  <c:v>0.8539000000000001</c:v>
                </c:pt>
                <c:pt idx="10">
                  <c:v>0.91859999999999997</c:v>
                </c:pt>
              </c:numCache>
            </c:numRef>
          </c:val>
        </c:ser>
        <c:ser>
          <c:idx val="1"/>
          <c:order val="1"/>
          <c:tx>
            <c:strRef>
              <c:f>'\\win.desy.de\home\koty\My Documents\[Copy of XFEL Inj Scans CR vers.xlsx]betas 1nC'!$AA$2</c:f>
              <c:strCache>
                <c:ptCount val="1"/>
                <c:pt idx="0">
                  <c:v>0,2235</c:v>
                </c:pt>
              </c:strCache>
            </c:strRef>
          </c:tx>
          <c:cat>
            <c:numRef>
              <c:f>'\\win.desy.de\home\koty\My Documents\[Copy of XFEL Inj Scans CR vers.xlsx]betas 1nC'!$Y$3:$Y$13</c:f>
              <c:numCache>
                <c:formatCode>General</c:formatCode>
                <c:ptCount val="11"/>
                <c:pt idx="0">
                  <c:v>350</c:v>
                </c:pt>
                <c:pt idx="1">
                  <c:v>375</c:v>
                </c:pt>
                <c:pt idx="2">
                  <c:v>400</c:v>
                </c:pt>
                <c:pt idx="3">
                  <c:v>425</c:v>
                </c:pt>
                <c:pt idx="4">
                  <c:v>450</c:v>
                </c:pt>
                <c:pt idx="5">
                  <c:v>475</c:v>
                </c:pt>
                <c:pt idx="6">
                  <c:v>500</c:v>
                </c:pt>
                <c:pt idx="7">
                  <c:v>525</c:v>
                </c:pt>
                <c:pt idx="8">
                  <c:v>550</c:v>
                </c:pt>
                <c:pt idx="9">
                  <c:v>575</c:v>
                </c:pt>
                <c:pt idx="10">
                  <c:v>600</c:v>
                </c:pt>
              </c:numCache>
            </c:numRef>
          </c:cat>
          <c:val>
            <c:numRef>
              <c:f>'\\win.desy.de\home\koty\My Documents\[Copy of XFEL Inj Scans CR vers.xlsx]betas 1nC'!$AA$3:$AA$13</c:f>
              <c:numCache>
                <c:formatCode>General</c:formatCode>
                <c:ptCount val="11"/>
                <c:pt idx="0">
                  <c:v>1.599</c:v>
                </c:pt>
                <c:pt idx="1">
                  <c:v>1.004</c:v>
                </c:pt>
                <c:pt idx="2">
                  <c:v>0.84119999999999995</c:v>
                </c:pt>
                <c:pt idx="3">
                  <c:v>0.79210000000000003</c:v>
                </c:pt>
                <c:pt idx="4">
                  <c:v>0.76980000000000015</c:v>
                </c:pt>
                <c:pt idx="5">
                  <c:v>0.76000000000000012</c:v>
                </c:pt>
                <c:pt idx="6">
                  <c:v>0.76900000000000013</c:v>
                </c:pt>
                <c:pt idx="7">
                  <c:v>0.78610000000000002</c:v>
                </c:pt>
                <c:pt idx="8">
                  <c:v>0.83390000000000009</c:v>
                </c:pt>
                <c:pt idx="9">
                  <c:v>0.91649999999999998</c:v>
                </c:pt>
                <c:pt idx="10">
                  <c:v>1.042</c:v>
                </c:pt>
              </c:numCache>
            </c:numRef>
          </c:val>
        </c:ser>
        <c:ser>
          <c:idx val="2"/>
          <c:order val="2"/>
          <c:tx>
            <c:strRef>
              <c:f>'\\win.desy.de\home\koty\My Documents\[Copy of XFEL Inj Scans CR vers.xlsx]betas 1nC'!$AB$2</c:f>
              <c:strCache>
                <c:ptCount val="1"/>
                <c:pt idx="0">
                  <c:v>0,224</c:v>
                </c:pt>
              </c:strCache>
            </c:strRef>
          </c:tx>
          <c:cat>
            <c:numRef>
              <c:f>'\\win.desy.de\home\koty\My Documents\[Copy of XFEL Inj Scans CR vers.xlsx]betas 1nC'!$Y$3:$Y$13</c:f>
              <c:numCache>
                <c:formatCode>General</c:formatCode>
                <c:ptCount val="11"/>
                <c:pt idx="0">
                  <c:v>350</c:v>
                </c:pt>
                <c:pt idx="1">
                  <c:v>375</c:v>
                </c:pt>
                <c:pt idx="2">
                  <c:v>400</c:v>
                </c:pt>
                <c:pt idx="3">
                  <c:v>425</c:v>
                </c:pt>
                <c:pt idx="4">
                  <c:v>450</c:v>
                </c:pt>
                <c:pt idx="5">
                  <c:v>475</c:v>
                </c:pt>
                <c:pt idx="6">
                  <c:v>500</c:v>
                </c:pt>
                <c:pt idx="7">
                  <c:v>525</c:v>
                </c:pt>
                <c:pt idx="8">
                  <c:v>550</c:v>
                </c:pt>
                <c:pt idx="9">
                  <c:v>575</c:v>
                </c:pt>
                <c:pt idx="10">
                  <c:v>600</c:v>
                </c:pt>
              </c:numCache>
            </c:numRef>
          </c:cat>
          <c:val>
            <c:numRef>
              <c:f>'\\win.desy.de\home\koty\My Documents\[Copy of XFEL Inj Scans CR vers.xlsx]betas 1nC'!$AB$3:$AB$13</c:f>
              <c:numCache>
                <c:formatCode>General</c:formatCode>
                <c:ptCount val="11"/>
                <c:pt idx="0">
                  <c:v>1.4689999999999999</c:v>
                </c:pt>
                <c:pt idx="1">
                  <c:v>0.98249999999999993</c:v>
                </c:pt>
                <c:pt idx="2">
                  <c:v>0.82840000000000003</c:v>
                </c:pt>
                <c:pt idx="3">
                  <c:v>0.76450000000000007</c:v>
                </c:pt>
                <c:pt idx="4">
                  <c:v>0.74530000000000007</c:v>
                </c:pt>
                <c:pt idx="5">
                  <c:v>0.75280000000000014</c:v>
                </c:pt>
                <c:pt idx="6">
                  <c:v>0.7853</c:v>
                </c:pt>
                <c:pt idx="7">
                  <c:v>0.84760000000000013</c:v>
                </c:pt>
                <c:pt idx="8">
                  <c:v>0.94380000000000008</c:v>
                </c:pt>
                <c:pt idx="9">
                  <c:v>1.08</c:v>
                </c:pt>
                <c:pt idx="10">
                  <c:v>1.256</c:v>
                </c:pt>
              </c:numCache>
            </c:numRef>
          </c:val>
        </c:ser>
        <c:ser>
          <c:idx val="3"/>
          <c:order val="3"/>
          <c:tx>
            <c:strRef>
              <c:f>'\\win.desy.de\home\koty\My Documents\[Copy of XFEL Inj Scans CR vers.xlsx]betas 1nC'!$AC$2</c:f>
              <c:strCache>
                <c:ptCount val="1"/>
                <c:pt idx="0">
                  <c:v>0,2245</c:v>
                </c:pt>
              </c:strCache>
            </c:strRef>
          </c:tx>
          <c:cat>
            <c:numRef>
              <c:f>'\\win.desy.de\home\koty\My Documents\[Copy of XFEL Inj Scans CR vers.xlsx]betas 1nC'!$Y$3:$Y$13</c:f>
              <c:numCache>
                <c:formatCode>General</c:formatCode>
                <c:ptCount val="11"/>
                <c:pt idx="0">
                  <c:v>350</c:v>
                </c:pt>
                <c:pt idx="1">
                  <c:v>375</c:v>
                </c:pt>
                <c:pt idx="2">
                  <c:v>400</c:v>
                </c:pt>
                <c:pt idx="3">
                  <c:v>425</c:v>
                </c:pt>
                <c:pt idx="4">
                  <c:v>450</c:v>
                </c:pt>
                <c:pt idx="5">
                  <c:v>475</c:v>
                </c:pt>
                <c:pt idx="6">
                  <c:v>500</c:v>
                </c:pt>
                <c:pt idx="7">
                  <c:v>525</c:v>
                </c:pt>
                <c:pt idx="8">
                  <c:v>550</c:v>
                </c:pt>
                <c:pt idx="9">
                  <c:v>575</c:v>
                </c:pt>
                <c:pt idx="10">
                  <c:v>600</c:v>
                </c:pt>
              </c:numCache>
            </c:numRef>
          </c:cat>
          <c:val>
            <c:numRef>
              <c:f>'\\win.desy.de\home\koty\My Documents\[Copy of XFEL Inj Scans CR vers.xlsx]betas 1nC'!$AC$3:$AC$13</c:f>
              <c:numCache>
                <c:formatCode>General</c:formatCode>
                <c:ptCount val="11"/>
                <c:pt idx="0">
                  <c:v>1.4349999999999998</c:v>
                </c:pt>
                <c:pt idx="1">
                  <c:v>0.97610000000000008</c:v>
                </c:pt>
                <c:pt idx="2">
                  <c:v>0.86450000000000005</c:v>
                </c:pt>
                <c:pt idx="3">
                  <c:v>0.8125</c:v>
                </c:pt>
                <c:pt idx="4">
                  <c:v>0.80730000000000002</c:v>
                </c:pt>
                <c:pt idx="5">
                  <c:v>0.83970000000000011</c:v>
                </c:pt>
                <c:pt idx="6">
                  <c:v>0.90600000000000003</c:v>
                </c:pt>
                <c:pt idx="7">
                  <c:v>1.0069999999999997</c:v>
                </c:pt>
                <c:pt idx="8">
                  <c:v>1.1439999999999997</c:v>
                </c:pt>
                <c:pt idx="9">
                  <c:v>1.3180000000000001</c:v>
                </c:pt>
                <c:pt idx="10">
                  <c:v>1.53</c:v>
                </c:pt>
              </c:numCache>
            </c:numRef>
          </c:val>
        </c:ser>
        <c:ser>
          <c:idx val="4"/>
          <c:order val="4"/>
          <c:tx>
            <c:strRef>
              <c:f>'\\win.desy.de\home\koty\My Documents\[Copy of XFEL Inj Scans CR vers.xlsx]betas 1nC'!$AD$2</c:f>
              <c:strCache>
                <c:ptCount val="1"/>
                <c:pt idx="0">
                  <c:v>0,225</c:v>
                </c:pt>
              </c:strCache>
            </c:strRef>
          </c:tx>
          <c:cat>
            <c:numRef>
              <c:f>'\\win.desy.de\home\koty\My Documents\[Copy of XFEL Inj Scans CR vers.xlsx]betas 1nC'!$Y$3:$Y$13</c:f>
              <c:numCache>
                <c:formatCode>General</c:formatCode>
                <c:ptCount val="11"/>
                <c:pt idx="0">
                  <c:v>350</c:v>
                </c:pt>
                <c:pt idx="1">
                  <c:v>375</c:v>
                </c:pt>
                <c:pt idx="2">
                  <c:v>400</c:v>
                </c:pt>
                <c:pt idx="3">
                  <c:v>425</c:v>
                </c:pt>
                <c:pt idx="4">
                  <c:v>450</c:v>
                </c:pt>
                <c:pt idx="5">
                  <c:v>475</c:v>
                </c:pt>
                <c:pt idx="6">
                  <c:v>500</c:v>
                </c:pt>
                <c:pt idx="7">
                  <c:v>525</c:v>
                </c:pt>
                <c:pt idx="8">
                  <c:v>550</c:v>
                </c:pt>
                <c:pt idx="9">
                  <c:v>575</c:v>
                </c:pt>
                <c:pt idx="10">
                  <c:v>600</c:v>
                </c:pt>
              </c:numCache>
            </c:numRef>
          </c:cat>
          <c:val>
            <c:numRef>
              <c:f>'\\win.desy.de\home\koty\My Documents\[Copy of XFEL Inj Scans CR vers.xlsx]betas 1nC'!$AD$3:$AD$13</c:f>
              <c:numCache>
                <c:formatCode>General</c:formatCode>
                <c:ptCount val="11"/>
                <c:pt idx="0">
                  <c:v>1.5640000000000001</c:v>
                </c:pt>
                <c:pt idx="1">
                  <c:v>1.0089999999999997</c:v>
                </c:pt>
                <c:pt idx="2">
                  <c:v>0.95640000000000003</c:v>
                </c:pt>
                <c:pt idx="3">
                  <c:v>0.9355</c:v>
                </c:pt>
                <c:pt idx="4">
                  <c:v>0.95240000000000002</c:v>
                </c:pt>
                <c:pt idx="5">
                  <c:v>1.008</c:v>
                </c:pt>
                <c:pt idx="6">
                  <c:v>1.1020000000000001</c:v>
                </c:pt>
                <c:pt idx="7">
                  <c:v>1.2329999999999999</c:v>
                </c:pt>
                <c:pt idx="8">
                  <c:v>1.4</c:v>
                </c:pt>
                <c:pt idx="9">
                  <c:v>1.6040000000000001</c:v>
                </c:pt>
                <c:pt idx="10">
                  <c:v>1.843</c:v>
                </c:pt>
              </c:numCache>
            </c:numRef>
          </c:val>
        </c:ser>
        <c:ser>
          <c:idx val="5"/>
          <c:order val="5"/>
          <c:tx>
            <c:strRef>
              <c:f>'\\win.desy.de\home\koty\My Documents\[Copy of XFEL Inj Scans CR vers.xlsx]betas 1nC'!$AE$2</c:f>
              <c:strCache>
                <c:ptCount val="1"/>
                <c:pt idx="0">
                  <c:v>0,2255</c:v>
                </c:pt>
              </c:strCache>
            </c:strRef>
          </c:tx>
          <c:cat>
            <c:numRef>
              <c:f>'\\win.desy.de\home\koty\My Documents\[Copy of XFEL Inj Scans CR vers.xlsx]betas 1nC'!$Y$3:$Y$13</c:f>
              <c:numCache>
                <c:formatCode>General</c:formatCode>
                <c:ptCount val="11"/>
                <c:pt idx="0">
                  <c:v>350</c:v>
                </c:pt>
                <c:pt idx="1">
                  <c:v>375</c:v>
                </c:pt>
                <c:pt idx="2">
                  <c:v>400</c:v>
                </c:pt>
                <c:pt idx="3">
                  <c:v>425</c:v>
                </c:pt>
                <c:pt idx="4">
                  <c:v>450</c:v>
                </c:pt>
                <c:pt idx="5">
                  <c:v>475</c:v>
                </c:pt>
                <c:pt idx="6">
                  <c:v>500</c:v>
                </c:pt>
                <c:pt idx="7">
                  <c:v>525</c:v>
                </c:pt>
                <c:pt idx="8">
                  <c:v>550</c:v>
                </c:pt>
                <c:pt idx="9">
                  <c:v>575</c:v>
                </c:pt>
                <c:pt idx="10">
                  <c:v>600</c:v>
                </c:pt>
              </c:numCache>
            </c:numRef>
          </c:cat>
          <c:val>
            <c:numRef>
              <c:f>'\\win.desy.de\home\koty\My Documents\[Copy of XFEL Inj Scans CR vers.xlsx]betas 1nC'!$AE$3:$AE$13</c:f>
              <c:numCache>
                <c:formatCode>General</c:formatCode>
                <c:ptCount val="11"/>
                <c:pt idx="0">
                  <c:v>1.931</c:v>
                </c:pt>
                <c:pt idx="1">
                  <c:v>1.109</c:v>
                </c:pt>
                <c:pt idx="2">
                  <c:v>1.103</c:v>
                </c:pt>
                <c:pt idx="3">
                  <c:v>1.1180000000000001</c:v>
                </c:pt>
                <c:pt idx="4">
                  <c:v>1.161</c:v>
                </c:pt>
                <c:pt idx="5">
                  <c:v>1.2369999999999999</c:v>
                </c:pt>
                <c:pt idx="6">
                  <c:v>1.3520000000000001</c:v>
                </c:pt>
                <c:pt idx="7">
                  <c:v>1.5049999999999997</c:v>
                </c:pt>
                <c:pt idx="8">
                  <c:v>1.6950000000000001</c:v>
                </c:pt>
                <c:pt idx="9">
                  <c:v>1.923</c:v>
                </c:pt>
                <c:pt idx="10">
                  <c:v>2.1880000000000002</c:v>
                </c:pt>
              </c:numCache>
            </c:numRef>
          </c:val>
        </c:ser>
        <c:ser>
          <c:idx val="6"/>
          <c:order val="6"/>
          <c:tx>
            <c:strRef>
              <c:f>'\\win.desy.de\home\koty\My Documents\[Copy of XFEL Inj Scans CR vers.xlsx]betas 1nC'!$AF$2</c:f>
              <c:strCache>
                <c:ptCount val="1"/>
                <c:pt idx="0">
                  <c:v>0,226</c:v>
                </c:pt>
              </c:strCache>
            </c:strRef>
          </c:tx>
          <c:cat>
            <c:numRef>
              <c:f>'\\win.desy.de\home\koty\My Documents\[Copy of XFEL Inj Scans CR vers.xlsx]betas 1nC'!$Y$3:$Y$13</c:f>
              <c:numCache>
                <c:formatCode>General</c:formatCode>
                <c:ptCount val="11"/>
                <c:pt idx="0">
                  <c:v>350</c:v>
                </c:pt>
                <c:pt idx="1">
                  <c:v>375</c:v>
                </c:pt>
                <c:pt idx="2">
                  <c:v>400</c:v>
                </c:pt>
                <c:pt idx="3">
                  <c:v>425</c:v>
                </c:pt>
                <c:pt idx="4">
                  <c:v>450</c:v>
                </c:pt>
                <c:pt idx="5">
                  <c:v>475</c:v>
                </c:pt>
                <c:pt idx="6">
                  <c:v>500</c:v>
                </c:pt>
                <c:pt idx="7">
                  <c:v>525</c:v>
                </c:pt>
                <c:pt idx="8">
                  <c:v>550</c:v>
                </c:pt>
                <c:pt idx="9">
                  <c:v>575</c:v>
                </c:pt>
                <c:pt idx="10">
                  <c:v>600</c:v>
                </c:pt>
              </c:numCache>
            </c:numRef>
          </c:cat>
          <c:val>
            <c:numRef>
              <c:f>'\\win.desy.de\home\koty\My Documents\[Copy of XFEL Inj Scans CR vers.xlsx]betas 1nC'!$AF$3:$AF$13</c:f>
              <c:numCache>
                <c:formatCode>General</c:formatCode>
                <c:ptCount val="11"/>
                <c:pt idx="0">
                  <c:v>2.4489999999999998</c:v>
                </c:pt>
                <c:pt idx="1">
                  <c:v>1.325</c:v>
                </c:pt>
                <c:pt idx="2">
                  <c:v>1.3009999999999997</c:v>
                </c:pt>
                <c:pt idx="3">
                  <c:v>1.341</c:v>
                </c:pt>
                <c:pt idx="4">
                  <c:v>1.4109999999999998</c:v>
                </c:pt>
                <c:pt idx="5">
                  <c:v>1.508</c:v>
                </c:pt>
                <c:pt idx="6">
                  <c:v>1.6419999999999997</c:v>
                </c:pt>
                <c:pt idx="7">
                  <c:v>1.81</c:v>
                </c:pt>
                <c:pt idx="8">
                  <c:v>2.02</c:v>
                </c:pt>
                <c:pt idx="9">
                  <c:v>2.2650000000000001</c:v>
                </c:pt>
                <c:pt idx="10">
                  <c:v>2.548</c:v>
                </c:pt>
              </c:numCache>
            </c:numRef>
          </c:val>
        </c:ser>
        <c:ser>
          <c:idx val="7"/>
          <c:order val="7"/>
          <c:tx>
            <c:strRef>
              <c:f>'\\win.desy.de\home\koty\My Documents\[Copy of XFEL Inj Scans CR vers.xlsx]betas 1nC'!$AG$2</c:f>
              <c:strCache>
                <c:ptCount val="1"/>
                <c:pt idx="0">
                  <c:v>0,2265</c:v>
                </c:pt>
              </c:strCache>
            </c:strRef>
          </c:tx>
          <c:cat>
            <c:numRef>
              <c:f>'\\win.desy.de\home\koty\My Documents\[Copy of XFEL Inj Scans CR vers.xlsx]betas 1nC'!$Y$3:$Y$13</c:f>
              <c:numCache>
                <c:formatCode>General</c:formatCode>
                <c:ptCount val="11"/>
                <c:pt idx="0">
                  <c:v>350</c:v>
                </c:pt>
                <c:pt idx="1">
                  <c:v>375</c:v>
                </c:pt>
                <c:pt idx="2">
                  <c:v>400</c:v>
                </c:pt>
                <c:pt idx="3">
                  <c:v>425</c:v>
                </c:pt>
                <c:pt idx="4">
                  <c:v>450</c:v>
                </c:pt>
                <c:pt idx="5">
                  <c:v>475</c:v>
                </c:pt>
                <c:pt idx="6">
                  <c:v>500</c:v>
                </c:pt>
                <c:pt idx="7">
                  <c:v>525</c:v>
                </c:pt>
                <c:pt idx="8">
                  <c:v>550</c:v>
                </c:pt>
                <c:pt idx="9">
                  <c:v>575</c:v>
                </c:pt>
                <c:pt idx="10">
                  <c:v>600</c:v>
                </c:pt>
              </c:numCache>
            </c:numRef>
          </c:cat>
          <c:val>
            <c:numRef>
              <c:f>'\\win.desy.de\home\koty\My Documents\[Copy of XFEL Inj Scans CR vers.xlsx]betas 1nC'!$AG$3:$AG$13</c:f>
              <c:numCache>
                <c:formatCode>General</c:formatCode>
                <c:ptCount val="11"/>
                <c:pt idx="0">
                  <c:v>2.9979999999999998</c:v>
                </c:pt>
                <c:pt idx="1">
                  <c:v>1.621</c:v>
                </c:pt>
                <c:pt idx="2">
                  <c:v>1.552</c:v>
                </c:pt>
                <c:pt idx="3">
                  <c:v>1.5940000000000001</c:v>
                </c:pt>
                <c:pt idx="4">
                  <c:v>1.679</c:v>
                </c:pt>
                <c:pt idx="5">
                  <c:v>1.794</c:v>
                </c:pt>
                <c:pt idx="6">
                  <c:v>1.9450000000000001</c:v>
                </c:pt>
                <c:pt idx="7">
                  <c:v>2.13</c:v>
                </c:pt>
                <c:pt idx="8">
                  <c:v>2.3539999999999996</c:v>
                </c:pt>
                <c:pt idx="9">
                  <c:v>2.6149999999999998</c:v>
                </c:pt>
                <c:pt idx="10">
                  <c:v>2.9099999999999997</c:v>
                </c:pt>
              </c:numCache>
            </c:numRef>
          </c:val>
        </c:ser>
        <c:ser>
          <c:idx val="8"/>
          <c:order val="8"/>
          <c:tx>
            <c:strRef>
              <c:f>'\\win.desy.de\home\koty\My Documents\[Copy of XFEL Inj Scans CR vers.xlsx]betas 1nC'!$AH$2</c:f>
              <c:strCache>
                <c:ptCount val="1"/>
                <c:pt idx="0">
                  <c:v>0,227</c:v>
                </c:pt>
              </c:strCache>
            </c:strRef>
          </c:tx>
          <c:cat>
            <c:numRef>
              <c:f>'\\win.desy.de\home\koty\My Documents\[Copy of XFEL Inj Scans CR vers.xlsx]betas 1nC'!$Y$3:$Y$13</c:f>
              <c:numCache>
                <c:formatCode>General</c:formatCode>
                <c:ptCount val="11"/>
                <c:pt idx="0">
                  <c:v>350</c:v>
                </c:pt>
                <c:pt idx="1">
                  <c:v>375</c:v>
                </c:pt>
                <c:pt idx="2">
                  <c:v>400</c:v>
                </c:pt>
                <c:pt idx="3">
                  <c:v>425</c:v>
                </c:pt>
                <c:pt idx="4">
                  <c:v>450</c:v>
                </c:pt>
                <c:pt idx="5">
                  <c:v>475</c:v>
                </c:pt>
                <c:pt idx="6">
                  <c:v>500</c:v>
                </c:pt>
                <c:pt idx="7">
                  <c:v>525</c:v>
                </c:pt>
                <c:pt idx="8">
                  <c:v>550</c:v>
                </c:pt>
                <c:pt idx="9">
                  <c:v>575</c:v>
                </c:pt>
                <c:pt idx="10">
                  <c:v>600</c:v>
                </c:pt>
              </c:numCache>
            </c:numRef>
          </c:cat>
          <c:val>
            <c:numRef>
              <c:f>'\\win.desy.de\home\koty\My Documents\[Copy of XFEL Inj Scans CR vers.xlsx]betas 1nC'!$AH$3:$AH$13</c:f>
              <c:numCache>
                <c:formatCode>General</c:formatCode>
                <c:ptCount val="11"/>
                <c:pt idx="0">
                  <c:v>3.524</c:v>
                </c:pt>
                <c:pt idx="1">
                  <c:v>1.9670000000000001</c:v>
                </c:pt>
                <c:pt idx="2">
                  <c:v>1.823</c:v>
                </c:pt>
                <c:pt idx="3">
                  <c:v>1.8640000000000001</c:v>
                </c:pt>
                <c:pt idx="4">
                  <c:v>1.9610000000000001</c:v>
                </c:pt>
                <c:pt idx="5">
                  <c:v>2.0870000000000002</c:v>
                </c:pt>
                <c:pt idx="6">
                  <c:v>2.2530000000000001</c:v>
                </c:pt>
                <c:pt idx="7">
                  <c:v>2.4529999999999994</c:v>
                </c:pt>
                <c:pt idx="8">
                  <c:v>2.6930000000000001</c:v>
                </c:pt>
                <c:pt idx="9">
                  <c:v>2.9670000000000001</c:v>
                </c:pt>
                <c:pt idx="10">
                  <c:v>3.2770000000000001</c:v>
                </c:pt>
              </c:numCache>
            </c:numRef>
          </c:val>
        </c:ser>
        <c:bandFmts/>
        <c:axId val="311186944"/>
        <c:axId val="311188864"/>
        <c:axId val="311182656"/>
      </c:surfaceChart>
      <c:catAx>
        <c:axId val="311186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700" baseline="0"/>
                </a:pPr>
                <a:r>
                  <a:rPr lang="de-DE" sz="700" b="1" i="0" baseline="0" dirty="0">
                    <a:effectLst/>
                  </a:rPr>
                  <a:t>Laser Beam Size rms XY, </a:t>
                </a:r>
                <a:r>
                  <a:rPr lang="de-DE" sz="700" b="1" i="0" baseline="0" dirty="0">
                    <a:effectLst/>
                    <a:latin typeface="Symbol" pitchFamily="18" charset="2"/>
                  </a:rPr>
                  <a:t>m</a:t>
                </a:r>
                <a:r>
                  <a:rPr lang="de-DE" sz="700" b="1" i="0" baseline="0" dirty="0">
                    <a:effectLst/>
                  </a:rPr>
                  <a:t>m</a:t>
                </a:r>
                <a:endParaRPr lang="de-DE" sz="700" baseline="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31731756339746964"/>
              <c:y val="0.9450233748867629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11188864"/>
        <c:crosses val="autoZero"/>
        <c:auto val="1"/>
        <c:lblAlgn val="ctr"/>
        <c:lblOffset val="100"/>
        <c:noMultiLvlLbl val="0"/>
      </c:catAx>
      <c:valAx>
        <c:axId val="311188864"/>
        <c:scaling>
          <c:orientation val="minMax"/>
          <c:max val="1.6"/>
          <c:min val="0.6000000000000002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700" baseline="0"/>
                </a:pPr>
                <a:r>
                  <a:rPr lang="de-DE" sz="700" b="1" i="0" baseline="0">
                    <a:effectLst/>
                  </a:rPr>
                  <a:t>Solenoid  Strength MaxB(1), T</a:t>
                </a:r>
                <a:endParaRPr lang="de-DE" sz="700" baseline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94381183549405345"/>
              <c:y val="0.32481202226113709"/>
            </c:manualLayout>
          </c:layout>
          <c:overlay val="0"/>
        </c:title>
        <c:numFmt formatCode="General" sourceLinked="1"/>
        <c:majorTickMark val="none"/>
        <c:minorTickMark val="none"/>
        <c:tickLblPos val="none"/>
        <c:crossAx val="311186944"/>
        <c:crosses val="autoZero"/>
        <c:crossBetween val="midCat"/>
      </c:valAx>
      <c:serAx>
        <c:axId val="3111826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11188864"/>
        <c:crosses val="autoZero"/>
      </c:serAx>
    </c:plotArea>
    <c:legend>
      <c:legendPos val="t"/>
      <c:layout>
        <c:manualLayout>
          <c:xMode val="edge"/>
          <c:yMode val="edge"/>
          <c:x val="0.10226355075010859"/>
          <c:y val="6.6895807972641913E-2"/>
          <c:w val="0.67916239571691239"/>
          <c:h val="7.9693870687055038E-2"/>
        </c:manualLayout>
      </c:layout>
      <c:overlay val="0"/>
      <c:txPr>
        <a:bodyPr/>
        <a:lstStyle/>
        <a:p>
          <a:pPr rtl="0">
            <a:defRPr sz="700" baseline="0"/>
          </a:pPr>
          <a:endParaRPr lang="de-DE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85345304441523"/>
          <c:y val="0.13966468130993231"/>
          <c:w val="0.80628283341806473"/>
          <c:h val="0.7044407240001411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Sheet3!$C$1</c:f>
              <c:strCache>
                <c:ptCount val="1"/>
                <c:pt idx="0">
                  <c:v>em. 500pC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4"/>
          </c:marker>
          <c:xVal>
            <c:numRef>
              <c:f>Sheet3!$B$2:$B$18</c:f>
              <c:numCache>
                <c:formatCode>General</c:formatCode>
                <c:ptCount val="17"/>
                <c:pt idx="0">
                  <c:v>200</c:v>
                </c:pt>
                <c:pt idx="1">
                  <c:v>225</c:v>
                </c:pt>
                <c:pt idx="2">
                  <c:v>250</c:v>
                </c:pt>
                <c:pt idx="3">
                  <c:v>275</c:v>
                </c:pt>
                <c:pt idx="4">
                  <c:v>300</c:v>
                </c:pt>
                <c:pt idx="5">
                  <c:v>325</c:v>
                </c:pt>
                <c:pt idx="6">
                  <c:v>350</c:v>
                </c:pt>
                <c:pt idx="7">
                  <c:v>375</c:v>
                </c:pt>
                <c:pt idx="8">
                  <c:v>400</c:v>
                </c:pt>
                <c:pt idx="9">
                  <c:v>425</c:v>
                </c:pt>
                <c:pt idx="10">
                  <c:v>450</c:v>
                </c:pt>
                <c:pt idx="11">
                  <c:v>475</c:v>
                </c:pt>
                <c:pt idx="12">
                  <c:v>500</c:v>
                </c:pt>
                <c:pt idx="13">
                  <c:v>525</c:v>
                </c:pt>
                <c:pt idx="14">
                  <c:v>550</c:v>
                </c:pt>
                <c:pt idx="15">
                  <c:v>575</c:v>
                </c:pt>
                <c:pt idx="16">
                  <c:v>600</c:v>
                </c:pt>
              </c:numCache>
            </c:numRef>
          </c:xVal>
          <c:yVal>
            <c:numRef>
              <c:f>Sheet3!$C$2:$C$18</c:f>
              <c:numCache>
                <c:formatCode>General</c:formatCode>
                <c:ptCount val="17"/>
                <c:pt idx="0">
                  <c:v>1.806</c:v>
                </c:pt>
                <c:pt idx="1">
                  <c:v>1.06</c:v>
                </c:pt>
                <c:pt idx="2">
                  <c:v>0.55830000000000002</c:v>
                </c:pt>
                <c:pt idx="3">
                  <c:v>0.47160000000000002</c:v>
                </c:pt>
                <c:pt idx="4">
                  <c:v>0.45070000000000005</c:v>
                </c:pt>
                <c:pt idx="5">
                  <c:v>0.47030000000000005</c:v>
                </c:pt>
                <c:pt idx="6">
                  <c:v>0.51729999999999998</c:v>
                </c:pt>
                <c:pt idx="7">
                  <c:v>0.59209999999999996</c:v>
                </c:pt>
                <c:pt idx="8">
                  <c:v>0.70300000000000007</c:v>
                </c:pt>
                <c:pt idx="9">
                  <c:v>0.85200000000000009</c:v>
                </c:pt>
                <c:pt idx="10">
                  <c:v>1.0409999999999997</c:v>
                </c:pt>
                <c:pt idx="11">
                  <c:v>1.2689999999999997</c:v>
                </c:pt>
                <c:pt idx="12">
                  <c:v>1.534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Sheet3!$D$1</c:f>
              <c:strCache>
                <c:ptCount val="1"/>
                <c:pt idx="0">
                  <c:v>em. 1000pC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4"/>
          </c:marker>
          <c:xVal>
            <c:numRef>
              <c:f>Sheet3!$B$2:$B$18</c:f>
              <c:numCache>
                <c:formatCode>General</c:formatCode>
                <c:ptCount val="17"/>
                <c:pt idx="0">
                  <c:v>200</c:v>
                </c:pt>
                <c:pt idx="1">
                  <c:v>225</c:v>
                </c:pt>
                <c:pt idx="2">
                  <c:v>250</c:v>
                </c:pt>
                <c:pt idx="3">
                  <c:v>275</c:v>
                </c:pt>
                <c:pt idx="4">
                  <c:v>300</c:v>
                </c:pt>
                <c:pt idx="5">
                  <c:v>325</c:v>
                </c:pt>
                <c:pt idx="6">
                  <c:v>350</c:v>
                </c:pt>
                <c:pt idx="7">
                  <c:v>375</c:v>
                </c:pt>
                <c:pt idx="8">
                  <c:v>400</c:v>
                </c:pt>
                <c:pt idx="9">
                  <c:v>425</c:v>
                </c:pt>
                <c:pt idx="10">
                  <c:v>450</c:v>
                </c:pt>
                <c:pt idx="11">
                  <c:v>475</c:v>
                </c:pt>
                <c:pt idx="12">
                  <c:v>500</c:v>
                </c:pt>
                <c:pt idx="13">
                  <c:v>525</c:v>
                </c:pt>
                <c:pt idx="14">
                  <c:v>550</c:v>
                </c:pt>
                <c:pt idx="15">
                  <c:v>575</c:v>
                </c:pt>
                <c:pt idx="16">
                  <c:v>600</c:v>
                </c:pt>
              </c:numCache>
            </c:numRef>
          </c:xVal>
          <c:yVal>
            <c:numRef>
              <c:f>Sheet3!$D$2:$D$18</c:f>
              <c:numCache>
                <c:formatCode>General</c:formatCode>
                <c:ptCount val="17"/>
                <c:pt idx="6">
                  <c:v>1.4689999999999999</c:v>
                </c:pt>
                <c:pt idx="7">
                  <c:v>0.98249999999999993</c:v>
                </c:pt>
                <c:pt idx="8">
                  <c:v>0.82840000000000003</c:v>
                </c:pt>
                <c:pt idx="9">
                  <c:v>0.76450000000000007</c:v>
                </c:pt>
                <c:pt idx="10">
                  <c:v>0.74530000000000007</c:v>
                </c:pt>
                <c:pt idx="11">
                  <c:v>0.75280000000000014</c:v>
                </c:pt>
                <c:pt idx="12">
                  <c:v>0.7853</c:v>
                </c:pt>
                <c:pt idx="13">
                  <c:v>0.84760000000000013</c:v>
                </c:pt>
                <c:pt idx="14">
                  <c:v>0.94380000000000008</c:v>
                </c:pt>
                <c:pt idx="15">
                  <c:v>1.08</c:v>
                </c:pt>
                <c:pt idx="16">
                  <c:v>1.256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0904704"/>
        <c:axId val="310906240"/>
      </c:scatterChart>
      <c:valAx>
        <c:axId val="310904704"/>
        <c:scaling>
          <c:orientation val="minMax"/>
          <c:max val="600"/>
          <c:min val="2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10906240"/>
        <c:crosses val="autoZero"/>
        <c:crossBetween val="midCat"/>
      </c:valAx>
      <c:valAx>
        <c:axId val="310906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10904704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25665820951357776"/>
          <c:y val="7.9993751669160985E-3"/>
          <c:w val="0.48668358097284448"/>
          <c:h val="0.11566655580918406"/>
        </c:manualLayout>
      </c:layout>
      <c:overlay val="0"/>
      <c:txPr>
        <a:bodyPr/>
        <a:lstStyle/>
        <a:p>
          <a:pPr>
            <a:defRPr sz="700" baseline="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43285214348206E-2"/>
          <c:y val="0.15242849859518656"/>
          <c:w val="0.83888779527559065"/>
          <c:h val="0.72011169237078232"/>
        </c:manualLayout>
      </c:layout>
      <c:scatterChart>
        <c:scatterStyle val="lineMarker"/>
        <c:varyColors val="0"/>
        <c:ser>
          <c:idx val="2"/>
          <c:order val="0"/>
          <c:tx>
            <c:strRef>
              <c:f>Sheet3!$E$1</c:f>
              <c:strCache>
                <c:ptCount val="1"/>
                <c:pt idx="0">
                  <c:v>beta 500pC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marker>
          <c:xVal>
            <c:numRef>
              <c:f>Sheet3!$B$2:$B$18</c:f>
              <c:numCache>
                <c:formatCode>General</c:formatCode>
                <c:ptCount val="17"/>
                <c:pt idx="0">
                  <c:v>200</c:v>
                </c:pt>
                <c:pt idx="1">
                  <c:v>225</c:v>
                </c:pt>
                <c:pt idx="2">
                  <c:v>250</c:v>
                </c:pt>
                <c:pt idx="3">
                  <c:v>275</c:v>
                </c:pt>
                <c:pt idx="4">
                  <c:v>300</c:v>
                </c:pt>
                <c:pt idx="5">
                  <c:v>325</c:v>
                </c:pt>
                <c:pt idx="6">
                  <c:v>350</c:v>
                </c:pt>
                <c:pt idx="7">
                  <c:v>375</c:v>
                </c:pt>
                <c:pt idx="8">
                  <c:v>400</c:v>
                </c:pt>
                <c:pt idx="9">
                  <c:v>425</c:v>
                </c:pt>
                <c:pt idx="10">
                  <c:v>450</c:v>
                </c:pt>
                <c:pt idx="11">
                  <c:v>475</c:v>
                </c:pt>
                <c:pt idx="12">
                  <c:v>500</c:v>
                </c:pt>
                <c:pt idx="13">
                  <c:v>525</c:v>
                </c:pt>
                <c:pt idx="14">
                  <c:v>550</c:v>
                </c:pt>
                <c:pt idx="15">
                  <c:v>575</c:v>
                </c:pt>
                <c:pt idx="16">
                  <c:v>600</c:v>
                </c:pt>
              </c:numCache>
            </c:numRef>
          </c:xVal>
          <c:yVal>
            <c:numRef>
              <c:f>Sheet3!$E$2:$E$18</c:f>
              <c:numCache>
                <c:formatCode>General</c:formatCode>
                <c:ptCount val="17"/>
                <c:pt idx="0">
                  <c:v>25.64</c:v>
                </c:pt>
                <c:pt idx="1">
                  <c:v>25.610000000000003</c:v>
                </c:pt>
                <c:pt idx="2">
                  <c:v>28.07</c:v>
                </c:pt>
                <c:pt idx="3">
                  <c:v>13.51</c:v>
                </c:pt>
                <c:pt idx="4">
                  <c:v>9.6</c:v>
                </c:pt>
                <c:pt idx="5">
                  <c:v>9.68</c:v>
                </c:pt>
                <c:pt idx="6">
                  <c:v>10.69</c:v>
                </c:pt>
                <c:pt idx="7">
                  <c:v>11.68</c:v>
                </c:pt>
                <c:pt idx="8">
                  <c:v>12.52</c:v>
                </c:pt>
                <c:pt idx="9">
                  <c:v>13.350000000000001</c:v>
                </c:pt>
                <c:pt idx="10">
                  <c:v>14.32</c:v>
                </c:pt>
                <c:pt idx="11">
                  <c:v>15.639999999999999</c:v>
                </c:pt>
                <c:pt idx="12">
                  <c:v>17.39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Sheet3!$F$1</c:f>
              <c:strCache>
                <c:ptCount val="1"/>
                <c:pt idx="0">
                  <c:v>beta 1000pC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4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xVal>
            <c:numRef>
              <c:f>Sheet3!$B$2:$B$18</c:f>
              <c:numCache>
                <c:formatCode>General</c:formatCode>
                <c:ptCount val="17"/>
                <c:pt idx="0">
                  <c:v>200</c:v>
                </c:pt>
                <c:pt idx="1">
                  <c:v>225</c:v>
                </c:pt>
                <c:pt idx="2">
                  <c:v>250</c:v>
                </c:pt>
                <c:pt idx="3">
                  <c:v>275</c:v>
                </c:pt>
                <c:pt idx="4">
                  <c:v>300</c:v>
                </c:pt>
                <c:pt idx="5">
                  <c:v>325</c:v>
                </c:pt>
                <c:pt idx="6">
                  <c:v>350</c:v>
                </c:pt>
                <c:pt idx="7">
                  <c:v>375</c:v>
                </c:pt>
                <c:pt idx="8">
                  <c:v>400</c:v>
                </c:pt>
                <c:pt idx="9">
                  <c:v>425</c:v>
                </c:pt>
                <c:pt idx="10">
                  <c:v>450</c:v>
                </c:pt>
                <c:pt idx="11">
                  <c:v>475</c:v>
                </c:pt>
                <c:pt idx="12">
                  <c:v>500</c:v>
                </c:pt>
                <c:pt idx="13">
                  <c:v>525</c:v>
                </c:pt>
                <c:pt idx="14">
                  <c:v>550</c:v>
                </c:pt>
                <c:pt idx="15">
                  <c:v>575</c:v>
                </c:pt>
                <c:pt idx="16">
                  <c:v>600</c:v>
                </c:pt>
              </c:numCache>
            </c:numRef>
          </c:xVal>
          <c:yVal>
            <c:numRef>
              <c:f>Sheet3!$F$2:$F$18</c:f>
              <c:numCache>
                <c:formatCode>General</c:formatCode>
                <c:ptCount val="17"/>
                <c:pt idx="6">
                  <c:v>16.07</c:v>
                </c:pt>
                <c:pt idx="7">
                  <c:v>12.739999999999998</c:v>
                </c:pt>
                <c:pt idx="8">
                  <c:v>13.850000000000001</c:v>
                </c:pt>
                <c:pt idx="9">
                  <c:v>17.739999999999995</c:v>
                </c:pt>
                <c:pt idx="10">
                  <c:v>22.1</c:v>
                </c:pt>
                <c:pt idx="11">
                  <c:v>25.919999999999998</c:v>
                </c:pt>
                <c:pt idx="12">
                  <c:v>28.58</c:v>
                </c:pt>
                <c:pt idx="13">
                  <c:v>29.95</c:v>
                </c:pt>
                <c:pt idx="14">
                  <c:v>30.22</c:v>
                </c:pt>
                <c:pt idx="15">
                  <c:v>29.77</c:v>
                </c:pt>
                <c:pt idx="16">
                  <c:v>29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0940416"/>
        <c:axId val="310941952"/>
      </c:scatterChart>
      <c:valAx>
        <c:axId val="310940416"/>
        <c:scaling>
          <c:orientation val="minMax"/>
          <c:max val="600"/>
          <c:min val="200"/>
        </c:scaling>
        <c:delete val="0"/>
        <c:axPos val="b"/>
        <c:numFmt formatCode="General" sourceLinked="1"/>
        <c:majorTickMark val="out"/>
        <c:minorTickMark val="none"/>
        <c:tickLblPos val="nextTo"/>
        <c:crossAx val="310941952"/>
        <c:crosses val="autoZero"/>
        <c:crossBetween val="midCat"/>
      </c:valAx>
      <c:valAx>
        <c:axId val="310941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0940416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23707277977003935"/>
          <c:y val="0"/>
          <c:w val="0.52585444045992125"/>
          <c:h val="0.127205584895622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700" baseline="0"/>
      </a:pPr>
      <a:endParaRPr lang="de-DE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65826748679393"/>
          <c:y val="0.16166156313794108"/>
          <c:w val="0.8114170944288569"/>
          <c:h val="0.73648658501020681"/>
        </c:manualLayout>
      </c:layout>
      <c:scatterChart>
        <c:scatterStyle val="lineMarker"/>
        <c:varyColors val="0"/>
        <c:ser>
          <c:idx val="4"/>
          <c:order val="0"/>
          <c:tx>
            <c:strRef>
              <c:f>Sheet3!$G$1</c:f>
              <c:strCache>
                <c:ptCount val="1"/>
                <c:pt idx="0">
                  <c:v>alfa 500pC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xVal>
            <c:numRef>
              <c:f>Sheet3!$B$2:$B$18</c:f>
              <c:numCache>
                <c:formatCode>General</c:formatCode>
                <c:ptCount val="17"/>
                <c:pt idx="0">
                  <c:v>200</c:v>
                </c:pt>
                <c:pt idx="1">
                  <c:v>225</c:v>
                </c:pt>
                <c:pt idx="2">
                  <c:v>250</c:v>
                </c:pt>
                <c:pt idx="3">
                  <c:v>275</c:v>
                </c:pt>
                <c:pt idx="4">
                  <c:v>300</c:v>
                </c:pt>
                <c:pt idx="5">
                  <c:v>325</c:v>
                </c:pt>
                <c:pt idx="6">
                  <c:v>350</c:v>
                </c:pt>
                <c:pt idx="7">
                  <c:v>375</c:v>
                </c:pt>
                <c:pt idx="8">
                  <c:v>400</c:v>
                </c:pt>
                <c:pt idx="9">
                  <c:v>425</c:v>
                </c:pt>
                <c:pt idx="10">
                  <c:v>450</c:v>
                </c:pt>
                <c:pt idx="11">
                  <c:v>475</c:v>
                </c:pt>
                <c:pt idx="12">
                  <c:v>500</c:v>
                </c:pt>
                <c:pt idx="13">
                  <c:v>525</c:v>
                </c:pt>
                <c:pt idx="14">
                  <c:v>550</c:v>
                </c:pt>
                <c:pt idx="15">
                  <c:v>575</c:v>
                </c:pt>
                <c:pt idx="16">
                  <c:v>600</c:v>
                </c:pt>
              </c:numCache>
            </c:numRef>
          </c:xVal>
          <c:yVal>
            <c:numRef>
              <c:f>Sheet3!$G$2:$G$18</c:f>
              <c:numCache>
                <c:formatCode>General</c:formatCode>
                <c:ptCount val="17"/>
                <c:pt idx="0">
                  <c:v>-0.9173</c:v>
                </c:pt>
                <c:pt idx="1">
                  <c:v>-0.80370000000000008</c:v>
                </c:pt>
                <c:pt idx="2">
                  <c:v>-0.93180000000000007</c:v>
                </c:pt>
                <c:pt idx="3">
                  <c:v>-0.58439999999999992</c:v>
                </c:pt>
                <c:pt idx="4">
                  <c:v>-0.81830000000000003</c:v>
                </c:pt>
                <c:pt idx="5">
                  <c:v>-1.2129999999999999</c:v>
                </c:pt>
                <c:pt idx="6">
                  <c:v>-1.5620000000000001</c:v>
                </c:pt>
                <c:pt idx="7">
                  <c:v>-1.8149999999999997</c:v>
                </c:pt>
                <c:pt idx="8">
                  <c:v>-1.9810000000000001</c:v>
                </c:pt>
                <c:pt idx="9">
                  <c:v>-2.1059999999999999</c:v>
                </c:pt>
                <c:pt idx="10">
                  <c:v>-2.23</c:v>
                </c:pt>
                <c:pt idx="11">
                  <c:v>-2.387</c:v>
                </c:pt>
                <c:pt idx="12">
                  <c:v>-2.593</c:v>
                </c:pt>
              </c:numCache>
            </c:numRef>
          </c:yVal>
          <c:smooth val="0"/>
        </c:ser>
        <c:ser>
          <c:idx val="5"/>
          <c:order val="1"/>
          <c:tx>
            <c:strRef>
              <c:f>Sheet3!$H$1</c:f>
              <c:strCache>
                <c:ptCount val="1"/>
                <c:pt idx="0">
                  <c:v>alfa 1000pC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4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xVal>
            <c:numRef>
              <c:f>Sheet3!$B$2:$B$18</c:f>
              <c:numCache>
                <c:formatCode>General</c:formatCode>
                <c:ptCount val="17"/>
                <c:pt idx="0">
                  <c:v>200</c:v>
                </c:pt>
                <c:pt idx="1">
                  <c:v>225</c:v>
                </c:pt>
                <c:pt idx="2">
                  <c:v>250</c:v>
                </c:pt>
                <c:pt idx="3">
                  <c:v>275</c:v>
                </c:pt>
                <c:pt idx="4">
                  <c:v>300</c:v>
                </c:pt>
                <c:pt idx="5">
                  <c:v>325</c:v>
                </c:pt>
                <c:pt idx="6">
                  <c:v>350</c:v>
                </c:pt>
                <c:pt idx="7">
                  <c:v>375</c:v>
                </c:pt>
                <c:pt idx="8">
                  <c:v>400</c:v>
                </c:pt>
                <c:pt idx="9">
                  <c:v>425</c:v>
                </c:pt>
                <c:pt idx="10">
                  <c:v>450</c:v>
                </c:pt>
                <c:pt idx="11">
                  <c:v>475</c:v>
                </c:pt>
                <c:pt idx="12">
                  <c:v>500</c:v>
                </c:pt>
                <c:pt idx="13">
                  <c:v>525</c:v>
                </c:pt>
                <c:pt idx="14">
                  <c:v>550</c:v>
                </c:pt>
                <c:pt idx="15">
                  <c:v>575</c:v>
                </c:pt>
                <c:pt idx="16">
                  <c:v>600</c:v>
                </c:pt>
              </c:numCache>
            </c:numRef>
          </c:xVal>
          <c:yVal>
            <c:numRef>
              <c:f>Sheet3!$H$2:$H$18</c:f>
              <c:numCache>
                <c:formatCode>General</c:formatCode>
                <c:ptCount val="17"/>
                <c:pt idx="6">
                  <c:v>-0.9547000000000001</c:v>
                </c:pt>
                <c:pt idx="7">
                  <c:v>-1.05</c:v>
                </c:pt>
                <c:pt idx="8">
                  <c:v>-1.6919999999999997</c:v>
                </c:pt>
                <c:pt idx="9">
                  <c:v>-2.4979999999999998</c:v>
                </c:pt>
                <c:pt idx="10">
                  <c:v>-3.2789999999999999</c:v>
                </c:pt>
                <c:pt idx="11">
                  <c:v>-3.9419999999999997</c:v>
                </c:pt>
                <c:pt idx="12">
                  <c:v>-4.4169999999999998</c:v>
                </c:pt>
                <c:pt idx="13">
                  <c:v>-4.6829999999999989</c:v>
                </c:pt>
                <c:pt idx="14">
                  <c:v>-4.7569999999999997</c:v>
                </c:pt>
                <c:pt idx="15">
                  <c:v>-4.6969999999999992</c:v>
                </c:pt>
                <c:pt idx="16">
                  <c:v>-4.5639999999999992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412544"/>
        <c:axId val="200426624"/>
      </c:scatterChart>
      <c:valAx>
        <c:axId val="200412544"/>
        <c:scaling>
          <c:orientation val="minMax"/>
          <c:max val="600"/>
          <c:min val="2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00426624"/>
        <c:crosses val="autoZero"/>
        <c:crossBetween val="midCat"/>
      </c:valAx>
      <c:valAx>
        <c:axId val="200426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00412544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24431596500096694"/>
          <c:y val="0"/>
          <c:w val="0.51136764591129447"/>
          <c:h val="0.13388378536016335"/>
        </c:manualLayout>
      </c:layout>
      <c:overlay val="0"/>
      <c:txPr>
        <a:bodyPr/>
        <a:lstStyle/>
        <a:p>
          <a:pPr>
            <a:defRPr sz="700" baseline="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62385878249777"/>
          <c:y val="0.13792081899372927"/>
          <c:w val="0.79445150313315305"/>
          <c:h val="0.7155367850431771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Sheet3!$J$1</c:f>
              <c:strCache>
                <c:ptCount val="1"/>
                <c:pt idx="0">
                  <c:v>em. 500pC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4"/>
          </c:marker>
          <c:xVal>
            <c:numRef>
              <c:f>Sheet3!$I$2:$I$18</c:f>
              <c:numCache>
                <c:formatCode>General</c:formatCode>
                <c:ptCount val="17"/>
                <c:pt idx="0">
                  <c:v>200</c:v>
                </c:pt>
                <c:pt idx="1">
                  <c:v>225</c:v>
                </c:pt>
                <c:pt idx="2">
                  <c:v>250</c:v>
                </c:pt>
                <c:pt idx="3">
                  <c:v>275</c:v>
                </c:pt>
                <c:pt idx="4">
                  <c:v>300</c:v>
                </c:pt>
                <c:pt idx="5">
                  <c:v>325</c:v>
                </c:pt>
                <c:pt idx="6">
                  <c:v>350</c:v>
                </c:pt>
                <c:pt idx="7">
                  <c:v>375</c:v>
                </c:pt>
                <c:pt idx="8">
                  <c:v>400</c:v>
                </c:pt>
                <c:pt idx="9">
                  <c:v>425</c:v>
                </c:pt>
                <c:pt idx="10">
                  <c:v>450</c:v>
                </c:pt>
                <c:pt idx="11">
                  <c:v>475</c:v>
                </c:pt>
                <c:pt idx="12">
                  <c:v>500</c:v>
                </c:pt>
                <c:pt idx="13">
                  <c:v>525</c:v>
                </c:pt>
                <c:pt idx="14">
                  <c:v>550</c:v>
                </c:pt>
                <c:pt idx="15">
                  <c:v>575</c:v>
                </c:pt>
                <c:pt idx="16">
                  <c:v>600</c:v>
                </c:pt>
              </c:numCache>
            </c:numRef>
          </c:xVal>
          <c:yVal>
            <c:numRef>
              <c:f>Sheet3!$J$2:$J$18</c:f>
              <c:numCache>
                <c:formatCode>General</c:formatCode>
                <c:ptCount val="17"/>
                <c:pt idx="2">
                  <c:v>0.61690000000000011</c:v>
                </c:pt>
                <c:pt idx="3">
                  <c:v>0.55289999999999995</c:v>
                </c:pt>
                <c:pt idx="4">
                  <c:v>0.54139999999999999</c:v>
                </c:pt>
                <c:pt idx="5">
                  <c:v>0.56790000000000007</c:v>
                </c:pt>
                <c:pt idx="6">
                  <c:v>0.63049999999999995</c:v>
                </c:pt>
                <c:pt idx="7">
                  <c:v>0.72650000000000003</c:v>
                </c:pt>
                <c:pt idx="8">
                  <c:v>0.86120000000000008</c:v>
                </c:pt>
                <c:pt idx="9">
                  <c:v>1.032</c:v>
                </c:pt>
                <c:pt idx="10">
                  <c:v>1.2389999999999999</c:v>
                </c:pt>
                <c:pt idx="11">
                  <c:v>1.4849999999999999</c:v>
                </c:pt>
                <c:pt idx="12">
                  <c:v>1.7649999999999997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Sheet3!$K$1</c:f>
              <c:strCache>
                <c:ptCount val="1"/>
                <c:pt idx="0">
                  <c:v>em. 1000pC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4"/>
          </c:marker>
          <c:xVal>
            <c:numRef>
              <c:f>Sheet3!$I$2:$I$18</c:f>
              <c:numCache>
                <c:formatCode>General</c:formatCode>
                <c:ptCount val="17"/>
                <c:pt idx="0">
                  <c:v>200</c:v>
                </c:pt>
                <c:pt idx="1">
                  <c:v>225</c:v>
                </c:pt>
                <c:pt idx="2">
                  <c:v>250</c:v>
                </c:pt>
                <c:pt idx="3">
                  <c:v>275</c:v>
                </c:pt>
                <c:pt idx="4">
                  <c:v>300</c:v>
                </c:pt>
                <c:pt idx="5">
                  <c:v>325</c:v>
                </c:pt>
                <c:pt idx="6">
                  <c:v>350</c:v>
                </c:pt>
                <c:pt idx="7">
                  <c:v>375</c:v>
                </c:pt>
                <c:pt idx="8">
                  <c:v>400</c:v>
                </c:pt>
                <c:pt idx="9">
                  <c:v>425</c:v>
                </c:pt>
                <c:pt idx="10">
                  <c:v>450</c:v>
                </c:pt>
                <c:pt idx="11">
                  <c:v>475</c:v>
                </c:pt>
                <c:pt idx="12">
                  <c:v>500</c:v>
                </c:pt>
                <c:pt idx="13">
                  <c:v>525</c:v>
                </c:pt>
                <c:pt idx="14">
                  <c:v>550</c:v>
                </c:pt>
                <c:pt idx="15">
                  <c:v>575</c:v>
                </c:pt>
                <c:pt idx="16">
                  <c:v>600</c:v>
                </c:pt>
              </c:numCache>
            </c:numRef>
          </c:xVal>
          <c:yVal>
            <c:numRef>
              <c:f>Sheet3!$K$2:$K$18</c:f>
              <c:numCache>
                <c:formatCode>General</c:formatCode>
                <c:ptCount val="17"/>
                <c:pt idx="6">
                  <c:v>1.4349999999999998</c:v>
                </c:pt>
                <c:pt idx="7">
                  <c:v>0.97610000000000008</c:v>
                </c:pt>
                <c:pt idx="8">
                  <c:v>0.86450000000000005</c:v>
                </c:pt>
                <c:pt idx="9">
                  <c:v>0.8125</c:v>
                </c:pt>
                <c:pt idx="10">
                  <c:v>0.80730000000000002</c:v>
                </c:pt>
                <c:pt idx="11">
                  <c:v>0.83970000000000011</c:v>
                </c:pt>
                <c:pt idx="12">
                  <c:v>0.90600000000000003</c:v>
                </c:pt>
                <c:pt idx="13">
                  <c:v>1.0069999999999997</c:v>
                </c:pt>
                <c:pt idx="14">
                  <c:v>1.1439999999999997</c:v>
                </c:pt>
                <c:pt idx="15">
                  <c:v>1.3180000000000001</c:v>
                </c:pt>
                <c:pt idx="16">
                  <c:v>1.53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448256"/>
        <c:axId val="200450048"/>
      </c:scatterChart>
      <c:valAx>
        <c:axId val="200448256"/>
        <c:scaling>
          <c:orientation val="minMax"/>
          <c:max val="600"/>
          <c:min val="2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00450048"/>
        <c:crosses val="autoZero"/>
        <c:crossBetween val="midCat"/>
      </c:valAx>
      <c:valAx>
        <c:axId val="200450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00448256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24179604140443975"/>
          <c:y val="3.3517724806283386E-2"/>
          <c:w val="0.51640791719112067"/>
          <c:h val="0.12116195659058759"/>
        </c:manualLayout>
      </c:layout>
      <c:overlay val="0"/>
      <c:txPr>
        <a:bodyPr/>
        <a:lstStyle/>
        <a:p>
          <a:pPr>
            <a:defRPr sz="700" baseline="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aseline="0"/>
            </a:pPr>
            <a:r>
              <a:rPr lang="de-DE" sz="900" baseline="0" dirty="0"/>
              <a:t>2D Scan for 20pC. </a:t>
            </a:r>
            <a:r>
              <a:rPr lang="de-DE" sz="900" baseline="0" dirty="0" err="1"/>
              <a:t>Matching</a:t>
            </a:r>
            <a:r>
              <a:rPr lang="de-DE" sz="900" baseline="0" dirty="0"/>
              <a:t> </a:t>
            </a:r>
            <a:r>
              <a:rPr lang="de-DE" sz="900" baseline="0" dirty="0" err="1"/>
              <a:t>Ability</a:t>
            </a:r>
            <a:r>
              <a:rPr lang="de-DE" sz="900" baseline="0" dirty="0"/>
              <a:t> </a:t>
            </a:r>
          </a:p>
        </c:rich>
      </c:tx>
      <c:layout>
        <c:manualLayout>
          <c:xMode val="edge"/>
          <c:yMode val="edge"/>
          <c:x val="0.17929074795347422"/>
          <c:y val="2.1097046413502117E-3"/>
        </c:manualLayout>
      </c:layout>
      <c:overlay val="0"/>
    </c:title>
    <c:autoTitleDeleted val="0"/>
    <c:view3D>
      <c:rotX val="9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999670671512699E-2"/>
          <c:y val="7.1677464367586971E-2"/>
          <c:w val="0.6690439653530561"/>
          <c:h val="0.79872354563274528"/>
        </c:manualLayout>
      </c:layout>
      <c:surfaceChart>
        <c:wireframe val="0"/>
        <c:ser>
          <c:idx val="0"/>
          <c:order val="0"/>
          <c:tx>
            <c:v>0.2200</c:v>
          </c:tx>
          <c:cat>
            <c:numRef>
              <c:f>'\\win.desy.de\home\koty\My Documents\[Copy of XFEL Inj Scans CR vers.xlsx]mismatch 20pC'!$N$3:$N$12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</c:numCache>
            </c:numRef>
          </c:cat>
          <c:val>
            <c:numRef>
              <c:f>'\\win.desy.de\home\koty\My Documents\[Copy of XFEL Inj Scans CR vers.xlsx]mismatch 20pC'!$O$3:$O$12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v>0.2205</c:v>
          </c:tx>
          <c:cat>
            <c:numRef>
              <c:f>'\\win.desy.de\home\koty\My Documents\[Copy of XFEL Inj Scans CR vers.xlsx]mismatch 20pC'!$N$3:$N$12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</c:numCache>
            </c:numRef>
          </c:cat>
          <c:val>
            <c:numRef>
              <c:f>'\\win.desy.de\home\koty\My Documents\[Copy of XFEL Inj Scans CR vers.xlsx]mismatch 20pC'!$P$3:$P$12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</c:ser>
        <c:ser>
          <c:idx val="2"/>
          <c:order val="2"/>
          <c:tx>
            <c:v>0.2210</c:v>
          </c:tx>
          <c:cat>
            <c:numRef>
              <c:f>'\\win.desy.de\home\koty\My Documents\[Copy of XFEL Inj Scans CR vers.xlsx]mismatch 20pC'!$N$3:$N$12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</c:numCache>
            </c:numRef>
          </c:cat>
          <c:val>
            <c:numRef>
              <c:f>'\\win.desy.de\home\koty\My Documents\[Copy of XFEL Inj Scans CR vers.xlsx]mismatch 20pC'!$Q$3:$Q$12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</c:ser>
        <c:ser>
          <c:idx val="3"/>
          <c:order val="3"/>
          <c:tx>
            <c:v>0.2215</c:v>
          </c:tx>
          <c:cat>
            <c:numRef>
              <c:f>'\\win.desy.de\home\koty\My Documents\[Copy of XFEL Inj Scans CR vers.xlsx]mismatch 20pC'!$N$3:$N$12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</c:numCache>
            </c:numRef>
          </c:cat>
          <c:val>
            <c:numRef>
              <c:f>'\\win.desy.de\home\koty\My Documents\[Copy of XFEL Inj Scans CR vers.xlsx]mismatch 20pC'!$R$3:$R$12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</c:ser>
        <c:ser>
          <c:idx val="4"/>
          <c:order val="4"/>
          <c:tx>
            <c:v>0.2220</c:v>
          </c:tx>
          <c:cat>
            <c:numRef>
              <c:f>'\\win.desy.de\home\koty\My Documents\[Copy of XFEL Inj Scans CR vers.xlsx]mismatch 20pC'!$N$3:$N$12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</c:numCache>
            </c:numRef>
          </c:cat>
          <c:val>
            <c:numRef>
              <c:f>'\\win.desy.de\home\koty\My Documents\[Copy of XFEL Inj Scans CR vers.xlsx]mismatch 20pC'!$S$3:$S$12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</c:ser>
        <c:ser>
          <c:idx val="5"/>
          <c:order val="5"/>
          <c:tx>
            <c:v>0.2225</c:v>
          </c:tx>
          <c:cat>
            <c:numRef>
              <c:f>'\\win.desy.de\home\koty\My Documents\[Copy of XFEL Inj Scans CR vers.xlsx]mismatch 20pC'!$N$3:$N$12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</c:numCache>
            </c:numRef>
          </c:cat>
          <c:val>
            <c:numRef>
              <c:f>'\\win.desy.de\home\koty\My Documents\[Copy of XFEL Inj Scans CR vers.xlsx]mismatch 20pC'!$T$3:$T$12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</c:ser>
        <c:ser>
          <c:idx val="6"/>
          <c:order val="6"/>
          <c:tx>
            <c:v>0.2230</c:v>
          </c:tx>
          <c:cat>
            <c:numRef>
              <c:f>'\\win.desy.de\home\koty\My Documents\[Copy of XFEL Inj Scans CR vers.xlsx]mismatch 20pC'!$N$3:$N$12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</c:numCache>
            </c:numRef>
          </c:cat>
          <c:val>
            <c:numRef>
              <c:f>'\\win.desy.de\home\koty\My Documents\[Copy of XFEL Inj Scans CR vers.xlsx]mismatch 20pC'!$U$3:$U$12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</c:ser>
        <c:ser>
          <c:idx val="7"/>
          <c:order val="7"/>
          <c:tx>
            <c:v>0.2235</c:v>
          </c:tx>
          <c:cat>
            <c:numRef>
              <c:f>'\\win.desy.de\home\koty\My Documents\[Copy of XFEL Inj Scans CR vers.xlsx]mismatch 20pC'!$N$3:$N$12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</c:numCache>
            </c:numRef>
          </c:cat>
          <c:val>
            <c:numRef>
              <c:f>'\\win.desy.de\home\koty\My Documents\[Copy of XFEL Inj Scans CR vers.xlsx]mismatch 20pC'!$V$3:$V$12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</c:ser>
        <c:ser>
          <c:idx val="8"/>
          <c:order val="8"/>
          <c:tx>
            <c:v>0.2240</c:v>
          </c:tx>
          <c:cat>
            <c:numRef>
              <c:f>'\\win.desy.de\home\koty\My Documents\[Copy of XFEL Inj Scans CR vers.xlsx]mismatch 20pC'!$N$3:$N$12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</c:numCache>
            </c:numRef>
          </c:cat>
          <c:val>
            <c:numRef>
              <c:f>'\\win.desy.de\home\koty\My Documents\[Copy of XFEL Inj Scans CR vers.xlsx]mismatch 20pC'!$W$3:$W$12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9"/>
          <c:order val="9"/>
          <c:tx>
            <c:v>0.2245</c:v>
          </c:tx>
          <c:cat>
            <c:numRef>
              <c:f>'\\win.desy.de\home\koty\My Documents\[Copy of XFEL Inj Scans CR vers.xlsx]mismatch 20pC'!$N$3:$N$12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</c:numCache>
            </c:numRef>
          </c:cat>
          <c:val>
            <c:numRef>
              <c:f>'\\win.desy.de\home\koty\My Documents\[Copy of XFEL Inj Scans CR vers.xlsx]mismatch 20pC'!$X$3:$X$12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bandFmts/>
        <c:axId val="263541888"/>
        <c:axId val="263543808"/>
        <c:axId val="263539328"/>
      </c:surfaceChart>
      <c:catAx>
        <c:axId val="263541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sz="800" b="1" i="0" baseline="0" dirty="0">
                    <a:effectLst/>
                  </a:rPr>
                  <a:t>Laser Beam Size rms, </a:t>
                </a:r>
                <a:r>
                  <a:rPr lang="de-DE" sz="800" b="1" i="0" baseline="0" dirty="0">
                    <a:effectLst/>
                    <a:latin typeface="Symbol" pitchFamily="18" charset="2"/>
                  </a:rPr>
                  <a:t>m</a:t>
                </a:r>
                <a:r>
                  <a:rPr lang="de-DE" sz="800" b="1" i="0" baseline="0" dirty="0">
                    <a:effectLst/>
                  </a:rPr>
                  <a:t>m</a:t>
                </a:r>
                <a:endParaRPr lang="de-DE" sz="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23556820706790157"/>
              <c:y val="0.9228024964193168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63543808"/>
        <c:crosses val="autoZero"/>
        <c:auto val="1"/>
        <c:lblAlgn val="ctr"/>
        <c:lblOffset val="100"/>
        <c:noMultiLvlLbl val="0"/>
      </c:catAx>
      <c:valAx>
        <c:axId val="263543808"/>
        <c:scaling>
          <c:orientation val="minMax"/>
          <c:max val="1.1000000000000001"/>
          <c:min val="-0.1"/>
        </c:scaling>
        <c:delete val="0"/>
        <c:axPos val="l"/>
        <c:majorGridlines/>
        <c:numFmt formatCode="General" sourceLinked="1"/>
        <c:majorTickMark val="none"/>
        <c:minorTickMark val="none"/>
        <c:tickLblPos val="none"/>
        <c:crossAx val="263541888"/>
        <c:crosses val="autoZero"/>
        <c:crossBetween val="midCat"/>
      </c:valAx>
      <c:serAx>
        <c:axId val="2635393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63543808"/>
        <c:crosses val="autoZero"/>
      </c:serAx>
    </c:plotArea>
    <c:plotVisOnly val="1"/>
    <c:dispBlanksAs val="zero"/>
    <c:showDLblsOverMax val="0"/>
  </c:chart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889438302782027E-2"/>
          <c:y val="0.17186641375919484"/>
          <c:w val="0.82983265932021799"/>
          <c:h val="0.67900293559054081"/>
        </c:manualLayout>
      </c:layout>
      <c:scatterChart>
        <c:scatterStyle val="lineMarker"/>
        <c:varyColors val="0"/>
        <c:ser>
          <c:idx val="2"/>
          <c:order val="0"/>
          <c:tx>
            <c:strRef>
              <c:f>Sheet3!$L$1</c:f>
              <c:strCache>
                <c:ptCount val="1"/>
                <c:pt idx="0">
                  <c:v>beta 500pC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xVal>
            <c:numRef>
              <c:f>Sheet3!$I$2:$I$18</c:f>
              <c:numCache>
                <c:formatCode>General</c:formatCode>
                <c:ptCount val="17"/>
                <c:pt idx="0">
                  <c:v>200</c:v>
                </c:pt>
                <c:pt idx="1">
                  <c:v>225</c:v>
                </c:pt>
                <c:pt idx="2">
                  <c:v>250</c:v>
                </c:pt>
                <c:pt idx="3">
                  <c:v>275</c:v>
                </c:pt>
                <c:pt idx="4">
                  <c:v>300</c:v>
                </c:pt>
                <c:pt idx="5">
                  <c:v>325</c:v>
                </c:pt>
                <c:pt idx="6">
                  <c:v>350</c:v>
                </c:pt>
                <c:pt idx="7">
                  <c:v>375</c:v>
                </c:pt>
                <c:pt idx="8">
                  <c:v>400</c:v>
                </c:pt>
                <c:pt idx="9">
                  <c:v>425</c:v>
                </c:pt>
                <c:pt idx="10">
                  <c:v>450</c:v>
                </c:pt>
                <c:pt idx="11">
                  <c:v>475</c:v>
                </c:pt>
                <c:pt idx="12">
                  <c:v>500</c:v>
                </c:pt>
                <c:pt idx="13">
                  <c:v>525</c:v>
                </c:pt>
                <c:pt idx="14">
                  <c:v>550</c:v>
                </c:pt>
                <c:pt idx="15">
                  <c:v>575</c:v>
                </c:pt>
                <c:pt idx="16">
                  <c:v>600</c:v>
                </c:pt>
              </c:numCache>
            </c:numRef>
          </c:xVal>
          <c:yVal>
            <c:numRef>
              <c:f>Sheet3!$L$2:$L$18</c:f>
              <c:numCache>
                <c:formatCode>General</c:formatCode>
                <c:ptCount val="17"/>
                <c:pt idx="2">
                  <c:v>39.630000000000003</c:v>
                </c:pt>
                <c:pt idx="3">
                  <c:v>20.170000000000005</c:v>
                </c:pt>
                <c:pt idx="4">
                  <c:v>10.66</c:v>
                </c:pt>
                <c:pt idx="5">
                  <c:v>7.407</c:v>
                </c:pt>
                <c:pt idx="6">
                  <c:v>7.0780000000000003</c:v>
                </c:pt>
                <c:pt idx="7">
                  <c:v>7.9249999999999989</c:v>
                </c:pt>
                <c:pt idx="8">
                  <c:v>9.2449999999999992</c:v>
                </c:pt>
                <c:pt idx="9">
                  <c:v>10.81</c:v>
                </c:pt>
                <c:pt idx="10">
                  <c:v>12.62</c:v>
                </c:pt>
                <c:pt idx="11">
                  <c:v>14.709999999999999</c:v>
                </c:pt>
                <c:pt idx="12">
                  <c:v>17.22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Sheet3!$M$1</c:f>
              <c:strCache>
                <c:ptCount val="1"/>
                <c:pt idx="0">
                  <c:v>beta 1000pC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4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xVal>
            <c:numRef>
              <c:f>Sheet3!$I$2:$I$18</c:f>
              <c:numCache>
                <c:formatCode>General</c:formatCode>
                <c:ptCount val="17"/>
                <c:pt idx="0">
                  <c:v>200</c:v>
                </c:pt>
                <c:pt idx="1">
                  <c:v>225</c:v>
                </c:pt>
                <c:pt idx="2">
                  <c:v>250</c:v>
                </c:pt>
                <c:pt idx="3">
                  <c:v>275</c:v>
                </c:pt>
                <c:pt idx="4">
                  <c:v>300</c:v>
                </c:pt>
                <c:pt idx="5">
                  <c:v>325</c:v>
                </c:pt>
                <c:pt idx="6">
                  <c:v>350</c:v>
                </c:pt>
                <c:pt idx="7">
                  <c:v>375</c:v>
                </c:pt>
                <c:pt idx="8">
                  <c:v>400</c:v>
                </c:pt>
                <c:pt idx="9">
                  <c:v>425</c:v>
                </c:pt>
                <c:pt idx="10">
                  <c:v>450</c:v>
                </c:pt>
                <c:pt idx="11">
                  <c:v>475</c:v>
                </c:pt>
                <c:pt idx="12">
                  <c:v>500</c:v>
                </c:pt>
                <c:pt idx="13">
                  <c:v>525</c:v>
                </c:pt>
                <c:pt idx="14">
                  <c:v>550</c:v>
                </c:pt>
                <c:pt idx="15">
                  <c:v>575</c:v>
                </c:pt>
                <c:pt idx="16">
                  <c:v>600</c:v>
                </c:pt>
              </c:numCache>
            </c:numRef>
          </c:xVal>
          <c:yVal>
            <c:numRef>
              <c:f>Sheet3!$M$2:$M$18</c:f>
              <c:numCache>
                <c:formatCode>General</c:formatCode>
                <c:ptCount val="17"/>
                <c:pt idx="6">
                  <c:v>14.450000000000001</c:v>
                </c:pt>
                <c:pt idx="7">
                  <c:v>11.68</c:v>
                </c:pt>
                <c:pt idx="8">
                  <c:v>8.016</c:v>
                </c:pt>
                <c:pt idx="9">
                  <c:v>8.11</c:v>
                </c:pt>
                <c:pt idx="10">
                  <c:v>10.25</c:v>
                </c:pt>
                <c:pt idx="11">
                  <c:v>13.09</c:v>
                </c:pt>
                <c:pt idx="12">
                  <c:v>15.75</c:v>
                </c:pt>
                <c:pt idx="13">
                  <c:v>17.89</c:v>
                </c:pt>
                <c:pt idx="14">
                  <c:v>19.5</c:v>
                </c:pt>
                <c:pt idx="15">
                  <c:v>20.74</c:v>
                </c:pt>
                <c:pt idx="16">
                  <c:v>21.759999999999998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1051392"/>
        <c:axId val="311052928"/>
      </c:scatterChart>
      <c:valAx>
        <c:axId val="311051392"/>
        <c:scaling>
          <c:orientation val="minMax"/>
          <c:max val="600"/>
          <c:min val="2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11052928"/>
        <c:crosses val="autoZero"/>
        <c:crossBetween val="midCat"/>
      </c:valAx>
      <c:valAx>
        <c:axId val="311052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11051392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26464396508082277"/>
          <c:y val="4.7996251001496598E-2"/>
          <c:w val="0.47071170192726552"/>
          <c:h val="0.11566655580918406"/>
        </c:manualLayout>
      </c:layout>
      <c:overlay val="0"/>
      <c:txPr>
        <a:bodyPr/>
        <a:lstStyle/>
        <a:p>
          <a:pPr>
            <a:defRPr sz="700" baseline="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04500036770237"/>
          <c:y val="0.1720451315754554"/>
          <c:w val="0.79539484833079155"/>
          <c:h val="0.7207112819287923"/>
        </c:manualLayout>
      </c:layout>
      <c:scatterChart>
        <c:scatterStyle val="lineMarker"/>
        <c:varyColors val="0"/>
        <c:ser>
          <c:idx val="4"/>
          <c:order val="0"/>
          <c:tx>
            <c:strRef>
              <c:f>Sheet3!$N$1</c:f>
              <c:strCache>
                <c:ptCount val="1"/>
                <c:pt idx="0">
                  <c:v>alfa 500pC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xVal>
            <c:numRef>
              <c:f>Sheet3!$I$2:$I$18</c:f>
              <c:numCache>
                <c:formatCode>General</c:formatCode>
                <c:ptCount val="17"/>
                <c:pt idx="0">
                  <c:v>200</c:v>
                </c:pt>
                <c:pt idx="1">
                  <c:v>225</c:v>
                </c:pt>
                <c:pt idx="2">
                  <c:v>250</c:v>
                </c:pt>
                <c:pt idx="3">
                  <c:v>275</c:v>
                </c:pt>
                <c:pt idx="4">
                  <c:v>300</c:v>
                </c:pt>
                <c:pt idx="5">
                  <c:v>325</c:v>
                </c:pt>
                <c:pt idx="6">
                  <c:v>350</c:v>
                </c:pt>
                <c:pt idx="7">
                  <c:v>375</c:v>
                </c:pt>
                <c:pt idx="8">
                  <c:v>400</c:v>
                </c:pt>
                <c:pt idx="9">
                  <c:v>425</c:v>
                </c:pt>
                <c:pt idx="10">
                  <c:v>450</c:v>
                </c:pt>
                <c:pt idx="11">
                  <c:v>475</c:v>
                </c:pt>
                <c:pt idx="12">
                  <c:v>500</c:v>
                </c:pt>
                <c:pt idx="13">
                  <c:v>525</c:v>
                </c:pt>
                <c:pt idx="14">
                  <c:v>550</c:v>
                </c:pt>
                <c:pt idx="15">
                  <c:v>575</c:v>
                </c:pt>
                <c:pt idx="16">
                  <c:v>600</c:v>
                </c:pt>
              </c:numCache>
            </c:numRef>
          </c:xVal>
          <c:yVal>
            <c:numRef>
              <c:f>Sheet3!$N$2:$N$18</c:f>
              <c:numCache>
                <c:formatCode>General</c:formatCode>
                <c:ptCount val="17"/>
                <c:pt idx="2">
                  <c:v>-0.97500000000000009</c:v>
                </c:pt>
                <c:pt idx="3">
                  <c:v>-0.34260000000000002</c:v>
                </c:pt>
                <c:pt idx="4">
                  <c:v>-0.21730000000000002</c:v>
                </c:pt>
                <c:pt idx="5">
                  <c:v>-0.42790000000000006</c:v>
                </c:pt>
                <c:pt idx="6">
                  <c:v>-0.75149999999999995</c:v>
                </c:pt>
                <c:pt idx="7">
                  <c:v>-1.079</c:v>
                </c:pt>
                <c:pt idx="8">
                  <c:v>-1.377</c:v>
                </c:pt>
                <c:pt idx="9">
                  <c:v>-1.6539999999999997</c:v>
                </c:pt>
                <c:pt idx="10">
                  <c:v>-1.9300000000000002</c:v>
                </c:pt>
                <c:pt idx="11">
                  <c:v>-2.218</c:v>
                </c:pt>
                <c:pt idx="12">
                  <c:v>-2.5470000000000002</c:v>
                </c:pt>
              </c:numCache>
            </c:numRef>
          </c:yVal>
          <c:smooth val="0"/>
        </c:ser>
        <c:ser>
          <c:idx val="5"/>
          <c:order val="1"/>
          <c:tx>
            <c:strRef>
              <c:f>Sheet3!$O$1</c:f>
              <c:strCache>
                <c:ptCount val="1"/>
                <c:pt idx="0">
                  <c:v>alfa 1000pC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4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xVal>
            <c:numRef>
              <c:f>Sheet3!$I$2:$I$18</c:f>
              <c:numCache>
                <c:formatCode>General</c:formatCode>
                <c:ptCount val="17"/>
                <c:pt idx="0">
                  <c:v>200</c:v>
                </c:pt>
                <c:pt idx="1">
                  <c:v>225</c:v>
                </c:pt>
                <c:pt idx="2">
                  <c:v>250</c:v>
                </c:pt>
                <c:pt idx="3">
                  <c:v>275</c:v>
                </c:pt>
                <c:pt idx="4">
                  <c:v>300</c:v>
                </c:pt>
                <c:pt idx="5">
                  <c:v>325</c:v>
                </c:pt>
                <c:pt idx="6">
                  <c:v>350</c:v>
                </c:pt>
                <c:pt idx="7">
                  <c:v>375</c:v>
                </c:pt>
                <c:pt idx="8">
                  <c:v>400</c:v>
                </c:pt>
                <c:pt idx="9">
                  <c:v>425</c:v>
                </c:pt>
                <c:pt idx="10">
                  <c:v>450</c:v>
                </c:pt>
                <c:pt idx="11">
                  <c:v>475</c:v>
                </c:pt>
                <c:pt idx="12">
                  <c:v>500</c:v>
                </c:pt>
                <c:pt idx="13">
                  <c:v>525</c:v>
                </c:pt>
                <c:pt idx="14">
                  <c:v>550</c:v>
                </c:pt>
                <c:pt idx="15">
                  <c:v>575</c:v>
                </c:pt>
                <c:pt idx="16">
                  <c:v>600</c:v>
                </c:pt>
              </c:numCache>
            </c:numRef>
          </c:xVal>
          <c:yVal>
            <c:numRef>
              <c:f>Sheet3!$O$2:$O$18</c:f>
              <c:numCache>
                <c:formatCode>General</c:formatCode>
                <c:ptCount val="17"/>
                <c:pt idx="6">
                  <c:v>-0.48970000000000002</c:v>
                </c:pt>
                <c:pt idx="7">
                  <c:v>-0.34830000000000005</c:v>
                </c:pt>
                <c:pt idx="8">
                  <c:v>-0.57410000000000005</c:v>
                </c:pt>
                <c:pt idx="9">
                  <c:v>-1.0580000000000001</c:v>
                </c:pt>
                <c:pt idx="10">
                  <c:v>-1.655</c:v>
                </c:pt>
                <c:pt idx="11">
                  <c:v>-2.234</c:v>
                </c:pt>
                <c:pt idx="12">
                  <c:v>-2.71</c:v>
                </c:pt>
                <c:pt idx="13">
                  <c:v>-3.0539999999999998</c:v>
                </c:pt>
                <c:pt idx="14">
                  <c:v>-3.2829999999999999</c:v>
                </c:pt>
                <c:pt idx="15">
                  <c:v>-3.4309999999999996</c:v>
                </c:pt>
                <c:pt idx="16">
                  <c:v>-3.5319999999999996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1087104"/>
        <c:axId val="311088640"/>
      </c:scatterChart>
      <c:valAx>
        <c:axId val="311087104"/>
        <c:scaling>
          <c:orientation val="minMax"/>
          <c:max val="600"/>
          <c:min val="2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11088640"/>
        <c:crosses val="autoZero"/>
        <c:crossBetween val="midCat"/>
      </c:valAx>
      <c:valAx>
        <c:axId val="311088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11087104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25903308681291626"/>
          <c:y val="0"/>
          <c:w val="0.48193342669774558"/>
          <c:h val="0.1157922945961284"/>
        </c:manualLayout>
      </c:layout>
      <c:overlay val="0"/>
      <c:txPr>
        <a:bodyPr/>
        <a:lstStyle/>
        <a:p>
          <a:pPr>
            <a:defRPr sz="700" baseline="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800" baseline="0"/>
              <a:t>Emittance Change w. r. to Minimum in %</a:t>
            </a:r>
          </a:p>
        </c:rich>
      </c:tx>
      <c:layout>
        <c:manualLayout>
          <c:xMode val="edge"/>
          <c:yMode val="edge"/>
          <c:x val="0.25756711621594436"/>
          <c:y val="3.266098005571397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359398076950562"/>
          <c:y val="0.22356106523143521"/>
          <c:w val="0.7904983333697374"/>
          <c:h val="0.5920458426429985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Sheet3!$R$2</c:f>
              <c:strCache>
                <c:ptCount val="1"/>
                <c:pt idx="0">
                  <c:v>0.2240, 500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4"/>
          </c:marker>
          <c:dPt>
            <c:idx val="1"/>
            <c:marker>
              <c:symbol val="diamond"/>
              <c:size val="5"/>
              <c:spPr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c:spPr>
            </c:marker>
            <c:bubble3D val="0"/>
          </c:dPt>
          <c:xVal>
            <c:numRef>
              <c:f>Sheet3!$Q$3:$Q$7</c:f>
              <c:numCache>
                <c:formatCode>General</c:formatCode>
                <c:ptCount val="5"/>
                <c:pt idx="0">
                  <c:v>375</c:v>
                </c:pt>
                <c:pt idx="1">
                  <c:v>400</c:v>
                </c:pt>
                <c:pt idx="2">
                  <c:v>425</c:v>
                </c:pt>
                <c:pt idx="3">
                  <c:v>450</c:v>
                </c:pt>
                <c:pt idx="4">
                  <c:v>475</c:v>
                </c:pt>
              </c:numCache>
            </c:numRef>
          </c:xVal>
          <c:yVal>
            <c:numRef>
              <c:f>Sheet3!$R$3:$R$7</c:f>
              <c:numCache>
                <c:formatCode>General</c:formatCode>
                <c:ptCount val="5"/>
                <c:pt idx="0">
                  <c:v>37.6</c:v>
                </c:pt>
                <c:pt idx="1">
                  <c:v>63.4</c:v>
                </c:pt>
                <c:pt idx="2">
                  <c:v>98</c:v>
                </c:pt>
                <c:pt idx="3">
                  <c:v>142</c:v>
                </c:pt>
                <c:pt idx="4">
                  <c:v>195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Sheet3!$S$2</c:f>
              <c:strCache>
                <c:ptCount val="1"/>
                <c:pt idx="0">
                  <c:v>0.2240 1000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4"/>
          </c:marker>
          <c:dPt>
            <c:idx val="1"/>
            <c:marker>
              <c:symbol val="square"/>
              <c:size val="5"/>
              <c:spPr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c:spPr>
            </c:marker>
            <c:bubble3D val="0"/>
          </c:dPt>
          <c:xVal>
            <c:numRef>
              <c:f>Sheet3!$Q$3:$Q$7</c:f>
              <c:numCache>
                <c:formatCode>General</c:formatCode>
                <c:ptCount val="5"/>
                <c:pt idx="0">
                  <c:v>375</c:v>
                </c:pt>
                <c:pt idx="1">
                  <c:v>400</c:v>
                </c:pt>
                <c:pt idx="2">
                  <c:v>425</c:v>
                </c:pt>
                <c:pt idx="3">
                  <c:v>450</c:v>
                </c:pt>
                <c:pt idx="4">
                  <c:v>475</c:v>
                </c:pt>
              </c:numCache>
            </c:numRef>
          </c:xVal>
          <c:yVal>
            <c:numRef>
              <c:f>Sheet3!$S$3:$S$7</c:f>
              <c:numCache>
                <c:formatCode>General</c:formatCode>
                <c:ptCount val="5"/>
                <c:pt idx="0">
                  <c:v>31.9</c:v>
                </c:pt>
                <c:pt idx="1">
                  <c:v>11.2</c:v>
                </c:pt>
                <c:pt idx="2">
                  <c:v>2.6</c:v>
                </c:pt>
                <c:pt idx="3">
                  <c:v>0</c:v>
                </c:pt>
                <c:pt idx="4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3603584"/>
        <c:axId val="313770368"/>
      </c:scatterChart>
      <c:valAx>
        <c:axId val="313603584"/>
        <c:scaling>
          <c:orientation val="minMax"/>
          <c:min val="3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XYrms,</a:t>
                </a:r>
                <a:r>
                  <a:rPr lang="de-DE" baseline="0"/>
                  <a:t> </a:t>
                </a:r>
                <a:r>
                  <a:rPr lang="de-DE" baseline="0">
                    <a:latin typeface="Symbol" pitchFamily="18" charset="2"/>
                  </a:rPr>
                  <a:t>m</a:t>
                </a:r>
                <a:r>
                  <a:rPr lang="de-DE" baseline="0"/>
                  <a:t>m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0.44760098814010757"/>
              <c:y val="0.8841188427623267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13770368"/>
        <c:crosses val="autoZero"/>
        <c:crossBetween val="midCat"/>
      </c:valAx>
      <c:valAx>
        <c:axId val="3137703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Emittance Change,</a:t>
                </a:r>
                <a:r>
                  <a:rPr lang="de-DE" baseline="0"/>
                  <a:t> %</a:t>
                </a:r>
                <a:endParaRPr lang="de-DE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13603584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3270343581201608"/>
          <c:y val="0.11604471931102306"/>
          <c:w val="0.34593101410022326"/>
          <c:h val="9.4451953898126551E-2"/>
        </c:manualLayout>
      </c:layout>
      <c:overlay val="0"/>
      <c:txPr>
        <a:bodyPr/>
        <a:lstStyle/>
        <a:p>
          <a:pPr>
            <a:defRPr sz="700" baseline="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800" b="1" i="0" baseline="0">
                <a:effectLst/>
              </a:rPr>
              <a:t>Emittance Change w. r. to Minimum in %</a:t>
            </a:r>
            <a:endParaRPr lang="de-DE" sz="800" baseline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384005409655337"/>
          <c:y val="0.22356106523143521"/>
          <c:w val="0.80079029680462854"/>
          <c:h val="0.6282666123517139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Sheet3!$V$2</c:f>
              <c:strCache>
                <c:ptCount val="1"/>
                <c:pt idx="0">
                  <c:v>0.2245, 500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4"/>
          </c:marker>
          <c:xVal>
            <c:numRef>
              <c:f>Sheet3!$U$3:$U$7</c:f>
              <c:numCache>
                <c:formatCode>General</c:formatCode>
                <c:ptCount val="5"/>
                <c:pt idx="0">
                  <c:v>375</c:v>
                </c:pt>
                <c:pt idx="1">
                  <c:v>400</c:v>
                </c:pt>
                <c:pt idx="2">
                  <c:v>425</c:v>
                </c:pt>
                <c:pt idx="3">
                  <c:v>450</c:v>
                </c:pt>
                <c:pt idx="4">
                  <c:v>475</c:v>
                </c:pt>
              </c:numCache>
            </c:numRef>
          </c:xVal>
          <c:yVal>
            <c:numRef>
              <c:f>Sheet3!$V$3:$V$7</c:f>
              <c:numCache>
                <c:formatCode>General</c:formatCode>
                <c:ptCount val="5"/>
                <c:pt idx="0">
                  <c:v>68.900000000000006</c:v>
                </c:pt>
                <c:pt idx="1">
                  <c:v>100</c:v>
                </c:pt>
                <c:pt idx="2">
                  <c:v>140</c:v>
                </c:pt>
                <c:pt idx="3">
                  <c:v>188</c:v>
                </c:pt>
                <c:pt idx="4">
                  <c:v>245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Sheet3!$W$2</c:f>
              <c:strCache>
                <c:ptCount val="1"/>
                <c:pt idx="0">
                  <c:v>0.2245, 1000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4"/>
          </c:marker>
          <c:xVal>
            <c:numRef>
              <c:f>Sheet3!$U$3:$U$7</c:f>
              <c:numCache>
                <c:formatCode>General</c:formatCode>
                <c:ptCount val="5"/>
                <c:pt idx="0">
                  <c:v>375</c:v>
                </c:pt>
                <c:pt idx="1">
                  <c:v>400</c:v>
                </c:pt>
                <c:pt idx="2">
                  <c:v>425</c:v>
                </c:pt>
                <c:pt idx="3">
                  <c:v>450</c:v>
                </c:pt>
                <c:pt idx="4">
                  <c:v>475</c:v>
                </c:pt>
              </c:numCache>
            </c:numRef>
          </c:xVal>
          <c:yVal>
            <c:numRef>
              <c:f>Sheet3!$W$3:$W$7</c:f>
              <c:numCache>
                <c:formatCode>General</c:formatCode>
                <c:ptCount val="5"/>
                <c:pt idx="0">
                  <c:v>31</c:v>
                </c:pt>
                <c:pt idx="1">
                  <c:v>16</c:v>
                </c:pt>
                <c:pt idx="2">
                  <c:v>9.1</c:v>
                </c:pt>
                <c:pt idx="3">
                  <c:v>8.4</c:v>
                </c:pt>
                <c:pt idx="4">
                  <c:v>12.7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0107136"/>
        <c:axId val="350415104"/>
      </c:scatterChart>
      <c:valAx>
        <c:axId val="350107136"/>
        <c:scaling>
          <c:orientation val="minMax"/>
          <c:min val="3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sz="800" b="1" i="0" baseline="0">
                    <a:effectLst/>
                  </a:rPr>
                  <a:t>XYrms, </a:t>
                </a:r>
                <a:r>
                  <a:rPr lang="de-DE" sz="800" b="1" i="0" baseline="0">
                    <a:effectLst/>
                    <a:latin typeface="Symbol" pitchFamily="18" charset="2"/>
                  </a:rPr>
                  <a:t>m</a:t>
                </a:r>
                <a:r>
                  <a:rPr lang="de-DE" sz="800" b="1" i="0" baseline="0">
                    <a:effectLst/>
                  </a:rPr>
                  <a:t>m</a:t>
                </a:r>
                <a:endParaRPr lang="de-DE" sz="800" baseline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44569727295257788"/>
              <c:y val="0.9138074164598994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50415104"/>
        <c:crosses val="autoZero"/>
        <c:crossBetween val="midCat"/>
      </c:valAx>
      <c:valAx>
        <c:axId val="3504151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de-DE" sz="800" b="1" i="0" baseline="0">
                    <a:effectLst/>
                  </a:rPr>
                  <a:t>Emittance Change, %</a:t>
                </a:r>
                <a:endParaRPr lang="de-DE" sz="800" b="1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50107136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32514790023330742"/>
          <c:y val="0.11604471931102306"/>
          <c:w val="0.34970419953338516"/>
          <c:h val="9.4451953898126551E-2"/>
        </c:manualLayout>
      </c:layout>
      <c:overlay val="0"/>
      <c:txPr>
        <a:bodyPr/>
        <a:lstStyle/>
        <a:p>
          <a:pPr>
            <a:defRPr sz="700" baseline="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aseline="0"/>
            </a:pPr>
            <a:r>
              <a:rPr lang="de-DE" sz="900" baseline="0" dirty="0"/>
              <a:t>2D Scan for 20pC. Optics </a:t>
            </a:r>
            <a:r>
              <a:rPr lang="de-DE" sz="900" baseline="0" dirty="0" err="1" smtClean="0"/>
              <a:t>Stability</a:t>
            </a:r>
            <a:endParaRPr lang="de-DE" sz="900" baseline="0" dirty="0"/>
          </a:p>
        </c:rich>
      </c:tx>
      <c:layout>
        <c:manualLayout>
          <c:xMode val="edge"/>
          <c:yMode val="edge"/>
          <c:x val="0.1314767168606536"/>
          <c:y val="0"/>
        </c:manualLayout>
      </c:layout>
      <c:overlay val="0"/>
    </c:title>
    <c:autoTitleDeleted val="0"/>
    <c:view3D>
      <c:rotX val="9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711300124917539E-2"/>
          <c:y val="0.12048807930090726"/>
          <c:w val="0.746727354703697"/>
          <c:h val="0.74279786741202936"/>
        </c:manualLayout>
      </c:layout>
      <c:surfaceChart>
        <c:wireframe val="0"/>
        <c:ser>
          <c:idx val="0"/>
          <c:order val="0"/>
          <c:tx>
            <c:v>0.2200</c:v>
          </c:tx>
          <c:cat>
            <c:numRef>
              <c:f>'\\win.desy.de\home\koty\My Documents\[Copy of XFEL Inj Scans CR vers.xlsx]mismatch 20pC'!$A$3:$A$12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</c:numCache>
            </c:numRef>
          </c:cat>
          <c:val>
            <c:numRef>
              <c:f>'\\win.desy.de\home\koty\My Documents\[Copy of XFEL Inj Scans CR vers.xlsx]mismatch 20pC'!$B$3:$B$12</c:f>
              <c:numCache>
                <c:formatCode>General</c:formatCode>
                <c:ptCount val="10"/>
                <c:pt idx="0">
                  <c:v>1.2</c:v>
                </c:pt>
                <c:pt idx="1">
                  <c:v>1.1000000000000001</c:v>
                </c:pt>
                <c:pt idx="2">
                  <c:v>1.05</c:v>
                </c:pt>
                <c:pt idx="3">
                  <c:v>1.1000000000000001</c:v>
                </c:pt>
                <c:pt idx="4">
                  <c:v>1.1000000000000001</c:v>
                </c:pt>
                <c:pt idx="5">
                  <c:v>1.1000000000000001</c:v>
                </c:pt>
                <c:pt idx="6">
                  <c:v>1.075</c:v>
                </c:pt>
                <c:pt idx="7">
                  <c:v>1.05</c:v>
                </c:pt>
                <c:pt idx="8">
                  <c:v>1.05</c:v>
                </c:pt>
                <c:pt idx="9">
                  <c:v>1.05</c:v>
                </c:pt>
              </c:numCache>
            </c:numRef>
          </c:val>
        </c:ser>
        <c:ser>
          <c:idx val="1"/>
          <c:order val="1"/>
          <c:tx>
            <c:v>0.2205</c:v>
          </c:tx>
          <c:cat>
            <c:numRef>
              <c:f>'\\win.desy.de\home\koty\My Documents\[Copy of XFEL Inj Scans CR vers.xlsx]mismatch 20pC'!$A$3:$A$12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</c:numCache>
            </c:numRef>
          </c:cat>
          <c:val>
            <c:numRef>
              <c:f>'\\win.desy.de\home\koty\My Documents\[Copy of XFEL Inj Scans CR vers.xlsx]mismatch 20pC'!$C$3:$C$12</c:f>
              <c:numCache>
                <c:formatCode>General</c:formatCode>
                <c:ptCount val="10"/>
                <c:pt idx="0">
                  <c:v>1.1933</c:v>
                </c:pt>
                <c:pt idx="1">
                  <c:v>1.0797999999999999</c:v>
                </c:pt>
                <c:pt idx="2">
                  <c:v>1.0468</c:v>
                </c:pt>
                <c:pt idx="3">
                  <c:v>1.0578999999999998</c:v>
                </c:pt>
                <c:pt idx="4">
                  <c:v>1.0660000000000001</c:v>
                </c:pt>
                <c:pt idx="5">
                  <c:v>1.0614999999999999</c:v>
                </c:pt>
                <c:pt idx="6">
                  <c:v>1.0448</c:v>
                </c:pt>
                <c:pt idx="7">
                  <c:v>1.0198999999999998</c:v>
                </c:pt>
                <c:pt idx="8">
                  <c:v>1.004</c:v>
                </c:pt>
                <c:pt idx="9">
                  <c:v>1.0126999999999997</c:v>
                </c:pt>
              </c:numCache>
            </c:numRef>
          </c:val>
        </c:ser>
        <c:ser>
          <c:idx val="2"/>
          <c:order val="2"/>
          <c:tx>
            <c:v>0.2210</c:v>
          </c:tx>
          <c:cat>
            <c:numRef>
              <c:f>'\\win.desy.de\home\koty\My Documents\[Copy of XFEL Inj Scans CR vers.xlsx]mismatch 20pC'!$A$3:$A$12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</c:numCache>
            </c:numRef>
          </c:cat>
          <c:val>
            <c:numRef>
              <c:f>'\\win.desy.de\home\koty\My Documents\[Copy of XFEL Inj Scans CR vers.xlsx]mismatch 20pC'!$D$3:$D$12</c:f>
              <c:numCache>
                <c:formatCode>General</c:formatCode>
                <c:ptCount val="10"/>
                <c:pt idx="0">
                  <c:v>1.2000999999999997</c:v>
                </c:pt>
                <c:pt idx="1">
                  <c:v>1.087</c:v>
                </c:pt>
                <c:pt idx="2">
                  <c:v>1.0718999999999999</c:v>
                </c:pt>
                <c:pt idx="3">
                  <c:v>1.0793999999999997</c:v>
                </c:pt>
                <c:pt idx="4">
                  <c:v>1.0735999999999999</c:v>
                </c:pt>
                <c:pt idx="5">
                  <c:v>1.0566</c:v>
                </c:pt>
                <c:pt idx="6">
                  <c:v>1.0326</c:v>
                </c:pt>
                <c:pt idx="7">
                  <c:v>1.0109999999999997</c:v>
                </c:pt>
                <c:pt idx="8">
                  <c:v>1.0047999999999997</c:v>
                </c:pt>
                <c:pt idx="9">
                  <c:v>1.016</c:v>
                </c:pt>
              </c:numCache>
            </c:numRef>
          </c:val>
        </c:ser>
        <c:ser>
          <c:idx val="3"/>
          <c:order val="3"/>
          <c:tx>
            <c:v>0.2215</c:v>
          </c:tx>
          <c:cat>
            <c:numRef>
              <c:f>'\\win.desy.de\home\koty\My Documents\[Copy of XFEL Inj Scans CR vers.xlsx]mismatch 20pC'!$A$3:$A$12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</c:numCache>
            </c:numRef>
          </c:cat>
          <c:val>
            <c:numRef>
              <c:f>'\\win.desy.de\home\koty\My Documents\[Copy of XFEL Inj Scans CR vers.xlsx]mismatch 20pC'!$E$3:$E$12</c:f>
              <c:numCache>
                <c:formatCode>General</c:formatCode>
                <c:ptCount val="10"/>
                <c:pt idx="0">
                  <c:v>1.1997</c:v>
                </c:pt>
                <c:pt idx="1">
                  <c:v>1.1677999999999997</c:v>
                </c:pt>
                <c:pt idx="2">
                  <c:v>1.1076999999999997</c:v>
                </c:pt>
                <c:pt idx="3">
                  <c:v>1.0963000000000001</c:v>
                </c:pt>
                <c:pt idx="4">
                  <c:v>1.0670999999999997</c:v>
                </c:pt>
                <c:pt idx="5">
                  <c:v>1.0416999999999998</c:v>
                </c:pt>
                <c:pt idx="6">
                  <c:v>1.0197999999999998</c:v>
                </c:pt>
                <c:pt idx="7">
                  <c:v>1.0062</c:v>
                </c:pt>
                <c:pt idx="8">
                  <c:v>1.0075999999999998</c:v>
                </c:pt>
                <c:pt idx="9">
                  <c:v>1.0190999999999997</c:v>
                </c:pt>
              </c:numCache>
            </c:numRef>
          </c:val>
        </c:ser>
        <c:ser>
          <c:idx val="4"/>
          <c:order val="4"/>
          <c:tx>
            <c:v>0.2220</c:v>
          </c:tx>
          <c:cat>
            <c:numRef>
              <c:f>'\\win.desy.de\home\koty\My Documents\[Copy of XFEL Inj Scans CR vers.xlsx]mismatch 20pC'!$A$3:$A$12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</c:numCache>
            </c:numRef>
          </c:cat>
          <c:val>
            <c:numRef>
              <c:f>'\\win.desy.de\home\koty\My Documents\[Copy of XFEL Inj Scans CR vers.xlsx]mismatch 20pC'!$F$3:$F$12</c:f>
              <c:numCache>
                <c:formatCode>General</c:formatCode>
                <c:ptCount val="10"/>
                <c:pt idx="0">
                  <c:v>1.3189</c:v>
                </c:pt>
                <c:pt idx="1">
                  <c:v>1.2323</c:v>
                </c:pt>
                <c:pt idx="2">
                  <c:v>1.1356999999999997</c:v>
                </c:pt>
                <c:pt idx="3">
                  <c:v>1.0905</c:v>
                </c:pt>
                <c:pt idx="4">
                  <c:v>1.0463</c:v>
                </c:pt>
                <c:pt idx="5">
                  <c:v>1.0238999999999998</c:v>
                </c:pt>
                <c:pt idx="6">
                  <c:v>1.01</c:v>
                </c:pt>
                <c:pt idx="7">
                  <c:v>1.0061</c:v>
                </c:pt>
                <c:pt idx="8">
                  <c:v>1.0118999999999998</c:v>
                </c:pt>
                <c:pt idx="9">
                  <c:v>1.0221</c:v>
                </c:pt>
              </c:numCache>
            </c:numRef>
          </c:val>
        </c:ser>
        <c:ser>
          <c:idx val="5"/>
          <c:order val="5"/>
          <c:tx>
            <c:v>0.2225</c:v>
          </c:tx>
          <c:cat>
            <c:numRef>
              <c:f>'\\win.desy.de\home\koty\My Documents\[Copy of XFEL Inj Scans CR vers.xlsx]mismatch 20pC'!$A$3:$A$12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</c:numCache>
            </c:numRef>
          </c:cat>
          <c:val>
            <c:numRef>
              <c:f>'\\win.desy.de\home\koty\My Documents\[Copy of XFEL Inj Scans CR vers.xlsx]mismatch 20pC'!$G$3:$G$12</c:f>
              <c:numCache>
                <c:formatCode>General</c:formatCode>
                <c:ptCount val="10"/>
                <c:pt idx="0">
                  <c:v>1.2236999999999998</c:v>
                </c:pt>
                <c:pt idx="1">
                  <c:v>1.2151999999999998</c:v>
                </c:pt>
                <c:pt idx="2">
                  <c:v>1.1117999999999997</c:v>
                </c:pt>
                <c:pt idx="3">
                  <c:v>1.0595999999999999</c:v>
                </c:pt>
                <c:pt idx="4">
                  <c:v>1.0248999999999997</c:v>
                </c:pt>
                <c:pt idx="5">
                  <c:v>1.0125999999999997</c:v>
                </c:pt>
                <c:pt idx="6">
                  <c:v>1.0076999999999998</c:v>
                </c:pt>
                <c:pt idx="7">
                  <c:v>1.0091999999999999</c:v>
                </c:pt>
                <c:pt idx="8">
                  <c:v>1.0165</c:v>
                </c:pt>
                <c:pt idx="9">
                  <c:v>1.0245</c:v>
                </c:pt>
              </c:numCache>
            </c:numRef>
          </c:val>
        </c:ser>
        <c:ser>
          <c:idx val="6"/>
          <c:order val="6"/>
          <c:tx>
            <c:v>0.2230</c:v>
          </c:tx>
          <c:cat>
            <c:numRef>
              <c:f>'\\win.desy.de\home\koty\My Documents\[Copy of XFEL Inj Scans CR vers.xlsx]mismatch 20pC'!$A$3:$A$12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</c:numCache>
            </c:numRef>
          </c:cat>
          <c:val>
            <c:numRef>
              <c:f>'\\win.desy.de\home\koty\My Documents\[Copy of XFEL Inj Scans CR vers.xlsx]mismatch 20pC'!$H$3:$H$12</c:f>
              <c:numCache>
                <c:formatCode>General</c:formatCode>
                <c:ptCount val="10"/>
                <c:pt idx="0">
                  <c:v>1.0851999999999997</c:v>
                </c:pt>
                <c:pt idx="1">
                  <c:v>1.1463000000000001</c:v>
                </c:pt>
                <c:pt idx="2">
                  <c:v>1.0616999999999999</c:v>
                </c:pt>
                <c:pt idx="3">
                  <c:v>1.0305</c:v>
                </c:pt>
                <c:pt idx="4">
                  <c:v>1.0146999999999997</c:v>
                </c:pt>
                <c:pt idx="5">
                  <c:v>1.0107999999999997</c:v>
                </c:pt>
                <c:pt idx="6">
                  <c:v>1.0270999999999997</c:v>
                </c:pt>
                <c:pt idx="7">
                  <c:v>1.0154999999999998</c:v>
                </c:pt>
                <c:pt idx="8">
                  <c:v>1.0216999999999998</c:v>
                </c:pt>
                <c:pt idx="9">
                  <c:v>1.0272999999999999</c:v>
                </c:pt>
              </c:numCache>
            </c:numRef>
          </c:val>
        </c:ser>
        <c:ser>
          <c:idx val="7"/>
          <c:order val="7"/>
          <c:tx>
            <c:v>0.2235</c:v>
          </c:tx>
          <c:cat>
            <c:numRef>
              <c:f>'\\win.desy.de\home\koty\My Documents\[Copy of XFEL Inj Scans CR vers.xlsx]mismatch 20pC'!$A$3:$A$12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</c:numCache>
            </c:numRef>
          </c:cat>
          <c:val>
            <c:numRef>
              <c:f>'\\win.desy.de\home\koty\My Documents\[Copy of XFEL Inj Scans CR vers.xlsx]mismatch 20pC'!$I$3:$I$12</c:f>
              <c:numCache>
                <c:formatCode>General</c:formatCode>
                <c:ptCount val="10"/>
                <c:pt idx="0">
                  <c:v>1.1832</c:v>
                </c:pt>
                <c:pt idx="1">
                  <c:v>1.1857</c:v>
                </c:pt>
                <c:pt idx="2">
                  <c:v>1.0493999999999999</c:v>
                </c:pt>
                <c:pt idx="3">
                  <c:v>1.0257999999999998</c:v>
                </c:pt>
                <c:pt idx="4">
                  <c:v>1.0177999999999998</c:v>
                </c:pt>
                <c:pt idx="5">
                  <c:v>1.0171999999999999</c:v>
                </c:pt>
                <c:pt idx="6">
                  <c:v>1.0187999999999997</c:v>
                </c:pt>
                <c:pt idx="7">
                  <c:v>1.0223</c:v>
                </c:pt>
                <c:pt idx="8">
                  <c:v>1.0268999999999997</c:v>
                </c:pt>
                <c:pt idx="9">
                  <c:v>1.0301</c:v>
                </c:pt>
              </c:numCache>
            </c:numRef>
          </c:val>
        </c:ser>
        <c:ser>
          <c:idx val="8"/>
          <c:order val="8"/>
          <c:tx>
            <c:v>0.2240</c:v>
          </c:tx>
          <c:cat>
            <c:numRef>
              <c:f>'\\win.desy.de\home\koty\My Documents\[Copy of XFEL Inj Scans CR vers.xlsx]mismatch 20pC'!$A$3:$A$12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</c:numCache>
            </c:numRef>
          </c:cat>
          <c:val>
            <c:numRef>
              <c:f>'\\win.desy.de\home\koty\My Documents\[Copy of XFEL Inj Scans CR vers.xlsx]mismatch 20pC'!$J$3:$J$12</c:f>
              <c:numCache>
                <c:formatCode>General</c:formatCode>
                <c:ptCount val="10"/>
                <c:pt idx="0">
                  <c:v>1.1914</c:v>
                </c:pt>
                <c:pt idx="1">
                  <c:v>1.2566999999999997</c:v>
                </c:pt>
                <c:pt idx="2">
                  <c:v>1.0761000000000001</c:v>
                </c:pt>
                <c:pt idx="3">
                  <c:v>1.0413999999999999</c:v>
                </c:pt>
                <c:pt idx="4">
                  <c:v>1.0303</c:v>
                </c:pt>
                <c:pt idx="5">
                  <c:v>1.0285</c:v>
                </c:pt>
                <c:pt idx="6">
                  <c:v>1.0289999999999997</c:v>
                </c:pt>
                <c:pt idx="7">
                  <c:v>1.0297999999999998</c:v>
                </c:pt>
                <c:pt idx="8">
                  <c:v>1.0317999999999998</c:v>
                </c:pt>
                <c:pt idx="9">
                  <c:v>1.0301</c:v>
                </c:pt>
              </c:numCache>
            </c:numRef>
          </c:val>
        </c:ser>
        <c:ser>
          <c:idx val="9"/>
          <c:order val="9"/>
          <c:tx>
            <c:v>0.2245</c:v>
          </c:tx>
          <c:cat>
            <c:numRef>
              <c:f>'\\win.desy.de\home\koty\My Documents\[Copy of XFEL Inj Scans CR vers.xlsx]mismatch 20pC'!$A$3:$A$12</c:f>
              <c:numCache>
                <c:formatCode>General</c:formatCode>
                <c:ptCount val="10"/>
                <c:pt idx="0">
                  <c:v>25</c:v>
                </c:pt>
                <c:pt idx="1">
                  <c:v>50</c:v>
                </c:pt>
                <c:pt idx="2">
                  <c:v>65</c:v>
                </c:pt>
                <c:pt idx="3">
                  <c:v>75</c:v>
                </c:pt>
                <c:pt idx="4">
                  <c:v>85</c:v>
                </c:pt>
                <c:pt idx="5">
                  <c:v>92</c:v>
                </c:pt>
                <c:pt idx="6">
                  <c:v>100</c:v>
                </c:pt>
                <c:pt idx="7">
                  <c:v>110</c:v>
                </c:pt>
                <c:pt idx="8">
                  <c:v>125</c:v>
                </c:pt>
                <c:pt idx="9">
                  <c:v>150</c:v>
                </c:pt>
              </c:numCache>
            </c:numRef>
          </c:cat>
          <c:val>
            <c:numRef>
              <c:f>'\\win.desy.de\home\koty\My Documents\[Copy of XFEL Inj Scans CR vers.xlsx]mismatch 20pC'!$K$3:$K$12</c:f>
              <c:numCache>
                <c:formatCode>General</c:formatCode>
                <c:ptCount val="10"/>
                <c:pt idx="0">
                  <c:v>1.1921999999999999</c:v>
                </c:pt>
                <c:pt idx="1">
                  <c:v>1.3109999999999997</c:v>
                </c:pt>
                <c:pt idx="2">
                  <c:v>1.1168</c:v>
                </c:pt>
                <c:pt idx="3">
                  <c:v>1.0677999999999999</c:v>
                </c:pt>
                <c:pt idx="4">
                  <c:v>1.0482</c:v>
                </c:pt>
                <c:pt idx="5">
                  <c:v>1.0427999999999997</c:v>
                </c:pt>
                <c:pt idx="6">
                  <c:v>1.0392999999999997</c:v>
                </c:pt>
                <c:pt idx="7">
                  <c:v>1.0374999999999999</c:v>
                </c:pt>
                <c:pt idx="8">
                  <c:v>1.0363</c:v>
                </c:pt>
                <c:pt idx="9">
                  <c:v>1.0338999999999998</c:v>
                </c:pt>
              </c:numCache>
            </c:numRef>
          </c:val>
        </c:ser>
        <c:bandFmts/>
        <c:axId val="292752768"/>
        <c:axId val="292771328"/>
        <c:axId val="292765696"/>
      </c:surfaceChart>
      <c:catAx>
        <c:axId val="292752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sz="800" b="1" i="0" baseline="0" dirty="0">
                    <a:effectLst/>
                  </a:rPr>
                  <a:t>Laser Beam Size rms, </a:t>
                </a:r>
                <a:r>
                  <a:rPr lang="de-DE" sz="800" b="1" i="0" baseline="0" dirty="0">
                    <a:effectLst/>
                    <a:latin typeface="Symbol" pitchFamily="18" charset="2"/>
                  </a:rPr>
                  <a:t>m</a:t>
                </a:r>
                <a:r>
                  <a:rPr lang="de-DE" sz="800" b="1" i="0" baseline="0" dirty="0">
                    <a:effectLst/>
                  </a:rPr>
                  <a:t>m</a:t>
                </a:r>
                <a:endParaRPr lang="de-DE" sz="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24454403499107419"/>
              <c:y val="0.9109227219178233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92771328"/>
        <c:crosses val="autoZero"/>
        <c:auto val="1"/>
        <c:lblAlgn val="ctr"/>
        <c:lblOffset val="100"/>
        <c:noMultiLvlLbl val="0"/>
      </c:catAx>
      <c:valAx>
        <c:axId val="292771328"/>
        <c:scaling>
          <c:orientation val="minMax"/>
          <c:min val="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de-DE" sz="800" b="1" i="0" baseline="0" dirty="0">
                    <a:effectLst/>
                  </a:rPr>
                  <a:t>Solenoid  Field  </a:t>
                </a:r>
                <a:r>
                  <a:rPr lang="de-DE" sz="800" b="1" i="0" baseline="0" dirty="0" err="1">
                    <a:effectLst/>
                  </a:rPr>
                  <a:t>Strength</a:t>
                </a:r>
                <a:r>
                  <a:rPr lang="de-DE" sz="800" b="1" i="0" baseline="0" dirty="0">
                    <a:effectLst/>
                  </a:rPr>
                  <a:t> </a:t>
                </a:r>
                <a:r>
                  <a:rPr lang="de-DE" sz="800" b="1" i="0" baseline="0" dirty="0" err="1">
                    <a:effectLst/>
                  </a:rPr>
                  <a:t>MaxB</a:t>
                </a:r>
                <a:r>
                  <a:rPr lang="de-DE" sz="800" b="1" i="0" baseline="0" dirty="0">
                    <a:effectLst/>
                  </a:rPr>
                  <a:t>(1), T</a:t>
                </a:r>
                <a:endParaRPr lang="de-DE" sz="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91629096506422558"/>
              <c:y val="0.23370183123054539"/>
            </c:manualLayout>
          </c:layout>
          <c:overlay val="0"/>
        </c:title>
        <c:numFmt formatCode="General" sourceLinked="1"/>
        <c:majorTickMark val="none"/>
        <c:minorTickMark val="none"/>
        <c:tickLblPos val="none"/>
        <c:crossAx val="292752768"/>
        <c:crosses val="autoZero"/>
        <c:crossBetween val="midCat"/>
      </c:valAx>
      <c:serAx>
        <c:axId val="2927656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92771328"/>
        <c:crosses val="autoZero"/>
      </c:serAx>
    </c:plotArea>
    <c:legend>
      <c:legendPos val="t"/>
      <c:layout>
        <c:manualLayout>
          <c:xMode val="edge"/>
          <c:yMode val="edge"/>
          <c:x val="8.4830670774028213E-2"/>
          <c:y val="5.1967964698572851E-2"/>
          <c:w val="0.64812937109128532"/>
          <c:h val="7.1164665105908936E-2"/>
        </c:manualLayout>
      </c:layout>
      <c:overlay val="0"/>
      <c:txPr>
        <a:bodyPr/>
        <a:lstStyle/>
        <a:p>
          <a:pPr rtl="0">
            <a:defRPr sz="700" baseline="0"/>
          </a:pPr>
          <a:endParaRPr lang="de-DE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900" baseline="0"/>
            </a:pPr>
            <a:r>
              <a:rPr lang="de-DE" sz="900" b="1" i="0" baseline="0" dirty="0" smtClean="0">
                <a:effectLst/>
              </a:rPr>
              <a:t> </a:t>
            </a:r>
            <a:r>
              <a:rPr lang="de-DE" sz="900" b="1" i="0" baseline="0" dirty="0">
                <a:effectLst/>
              </a:rPr>
              <a:t>Emittance </a:t>
            </a:r>
            <a:r>
              <a:rPr lang="de-DE" sz="900" b="1" i="0" baseline="0" dirty="0" err="1">
                <a:effectLst/>
              </a:rPr>
              <a:t>at</a:t>
            </a:r>
            <a:r>
              <a:rPr lang="de-DE" sz="900" b="1" i="0" baseline="0" dirty="0">
                <a:effectLst/>
              </a:rPr>
              <a:t> I1.Q.A1.1</a:t>
            </a:r>
            <a:endParaRPr lang="de-DE" sz="900" baseline="0" dirty="0">
              <a:effectLst/>
            </a:endParaRPr>
          </a:p>
        </c:rich>
      </c:tx>
      <c:layout>
        <c:manualLayout>
          <c:xMode val="edge"/>
          <c:yMode val="edge"/>
          <c:x val="0.25273744100266204"/>
          <c:y val="1.6953909728440422E-2"/>
        </c:manualLayout>
      </c:layout>
      <c:overlay val="0"/>
    </c:title>
    <c:autoTitleDeleted val="0"/>
    <c:view3D>
      <c:rotX val="9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314232762016362E-2"/>
          <c:y val="0.12346473974547048"/>
          <c:w val="0.73487986874632172"/>
          <c:h val="0.75310935705634752"/>
        </c:manualLayout>
      </c:layout>
      <c:surfaceChart>
        <c:wireframe val="0"/>
        <c:ser>
          <c:idx val="0"/>
          <c:order val="0"/>
          <c:tx>
            <c:strRef>
              <c:f>'\\win.desy.de\home\koty\My Documents\[Copy of XFEL Inj Scans CR vers.xlsx]betas 100pC'!$Q$2</c:f>
              <c:strCache>
                <c:ptCount val="1"/>
                <c:pt idx="0">
                  <c:v>0,22</c:v>
                </c:pt>
              </c:strCache>
            </c:strRef>
          </c:tx>
          <c:cat>
            <c:numRef>
              <c:f>'\\win.desy.de\home\koty\My Documents\[Copy of XFEL Inj Scans CR vers.xlsx]betas 100pC'!$P$3:$P$11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vers.xlsx]betas 100pC'!$Q$3:$Q$11</c:f>
              <c:numCache>
                <c:formatCode>General</c:formatCode>
                <c:ptCount val="9"/>
                <c:pt idx="0">
                  <c:v>0.27410000000000001</c:v>
                </c:pt>
                <c:pt idx="1">
                  <c:v>0.2762</c:v>
                </c:pt>
                <c:pt idx="2">
                  <c:v>0.28230000000000005</c:v>
                </c:pt>
                <c:pt idx="3">
                  <c:v>0.27630000000000005</c:v>
                </c:pt>
                <c:pt idx="4">
                  <c:v>0.25569999999999998</c:v>
                </c:pt>
                <c:pt idx="5">
                  <c:v>0.23719999999999999</c:v>
                </c:pt>
                <c:pt idx="6">
                  <c:v>0.26120000000000004</c:v>
                </c:pt>
                <c:pt idx="7">
                  <c:v>0.36090000000000005</c:v>
                </c:pt>
                <c:pt idx="8">
                  <c:v>0.51770000000000005</c:v>
                </c:pt>
              </c:numCache>
            </c:numRef>
          </c:val>
        </c:ser>
        <c:ser>
          <c:idx val="1"/>
          <c:order val="1"/>
          <c:tx>
            <c:strRef>
              <c:f>'\\win.desy.de\home\koty\My Documents\[Copy of XFEL Inj Scans CR vers.xlsx]betas 100pC'!$R$2</c:f>
              <c:strCache>
                <c:ptCount val="1"/>
                <c:pt idx="0">
                  <c:v>0,2205</c:v>
                </c:pt>
              </c:strCache>
            </c:strRef>
          </c:tx>
          <c:cat>
            <c:numRef>
              <c:f>'\\win.desy.de\home\koty\My Documents\[Copy of XFEL Inj Scans CR vers.xlsx]betas 100pC'!$P$3:$P$11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vers.xlsx]betas 100pC'!$R$3:$R$11</c:f>
              <c:numCache>
                <c:formatCode>General</c:formatCode>
                <c:ptCount val="9"/>
                <c:pt idx="0">
                  <c:v>0.27690000000000003</c:v>
                </c:pt>
                <c:pt idx="1">
                  <c:v>0.26200000000000001</c:v>
                </c:pt>
                <c:pt idx="2">
                  <c:v>0.26</c:v>
                </c:pt>
                <c:pt idx="3">
                  <c:v>0.25369999999999998</c:v>
                </c:pt>
                <c:pt idx="4">
                  <c:v>0.23369999999999999</c:v>
                </c:pt>
                <c:pt idx="5">
                  <c:v>0.2301</c:v>
                </c:pt>
                <c:pt idx="6">
                  <c:v>0.2859000000000001</c:v>
                </c:pt>
                <c:pt idx="7">
                  <c:v>0.41230000000000006</c:v>
                </c:pt>
                <c:pt idx="8">
                  <c:v>0.5804999999999999</c:v>
                </c:pt>
              </c:numCache>
            </c:numRef>
          </c:val>
        </c:ser>
        <c:ser>
          <c:idx val="2"/>
          <c:order val="2"/>
          <c:tx>
            <c:strRef>
              <c:f>'\\win.desy.de\home\koty\My Documents\[Copy of XFEL Inj Scans CR vers.xlsx]betas 100pC'!$S$2</c:f>
              <c:strCache>
                <c:ptCount val="1"/>
                <c:pt idx="0">
                  <c:v>0,221</c:v>
                </c:pt>
              </c:strCache>
            </c:strRef>
          </c:tx>
          <c:cat>
            <c:numRef>
              <c:f>'\\win.desy.de\home\koty\My Documents\[Copy of XFEL Inj Scans CR vers.xlsx]betas 100pC'!$P$3:$P$11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vers.xlsx]betas 100pC'!$S$3:$S$11</c:f>
              <c:numCache>
                <c:formatCode>General</c:formatCode>
                <c:ptCount val="9"/>
                <c:pt idx="0">
                  <c:v>0.23730000000000001</c:v>
                </c:pt>
                <c:pt idx="1">
                  <c:v>0.24440000000000003</c:v>
                </c:pt>
                <c:pt idx="2">
                  <c:v>0.24390000000000003</c:v>
                </c:pt>
                <c:pt idx="3">
                  <c:v>0.22969999999999999</c:v>
                </c:pt>
                <c:pt idx="4">
                  <c:v>0.21680000000000002</c:v>
                </c:pt>
                <c:pt idx="5">
                  <c:v>0.23719999999999999</c:v>
                </c:pt>
                <c:pt idx="6">
                  <c:v>0.32480000000000003</c:v>
                </c:pt>
                <c:pt idx="7">
                  <c:v>0.47080000000000005</c:v>
                </c:pt>
                <c:pt idx="8">
                  <c:v>0.64359999999999995</c:v>
                </c:pt>
              </c:numCache>
            </c:numRef>
          </c:val>
        </c:ser>
        <c:ser>
          <c:idx val="3"/>
          <c:order val="3"/>
          <c:tx>
            <c:strRef>
              <c:f>'\\win.desy.de\home\koty\My Documents\[Copy of XFEL Inj Scans CR vers.xlsx]betas 100pC'!$T$2</c:f>
              <c:strCache>
                <c:ptCount val="1"/>
                <c:pt idx="0">
                  <c:v>0,2215</c:v>
                </c:pt>
              </c:strCache>
            </c:strRef>
          </c:tx>
          <c:cat>
            <c:numRef>
              <c:f>'\\win.desy.de\home\koty\My Documents\[Copy of XFEL Inj Scans CR vers.xlsx]betas 100pC'!$P$3:$P$11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vers.xlsx]betas 100pC'!$T$3:$T$11</c:f>
              <c:numCache>
                <c:formatCode>General</c:formatCode>
                <c:ptCount val="9"/>
                <c:pt idx="0">
                  <c:v>0.21400000000000002</c:v>
                </c:pt>
                <c:pt idx="1">
                  <c:v>0.22239999999999999</c:v>
                </c:pt>
                <c:pt idx="2">
                  <c:v>0.21920000000000003</c:v>
                </c:pt>
                <c:pt idx="3">
                  <c:v>0.20780000000000001</c:v>
                </c:pt>
                <c:pt idx="4">
                  <c:v>0.21020000000000003</c:v>
                </c:pt>
                <c:pt idx="5">
                  <c:v>0.2606</c:v>
                </c:pt>
                <c:pt idx="6">
                  <c:v>0.37470000000000003</c:v>
                </c:pt>
                <c:pt idx="7">
                  <c:v>0.53290000000000004</c:v>
                </c:pt>
                <c:pt idx="8">
                  <c:v>0.7047000000000001</c:v>
                </c:pt>
              </c:numCache>
            </c:numRef>
          </c:val>
        </c:ser>
        <c:ser>
          <c:idx val="4"/>
          <c:order val="4"/>
          <c:tx>
            <c:strRef>
              <c:f>'\\win.desy.de\home\koty\My Documents\[Copy of XFEL Inj Scans CR vers.xlsx]betas 100pC'!$U$2</c:f>
              <c:strCache>
                <c:ptCount val="1"/>
                <c:pt idx="0">
                  <c:v>0,222</c:v>
                </c:pt>
              </c:strCache>
            </c:strRef>
          </c:tx>
          <c:cat>
            <c:numRef>
              <c:f>'\\win.desy.de\home\koty\My Documents\[Copy of XFEL Inj Scans CR vers.xlsx]betas 100pC'!$P$3:$P$11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vers.xlsx]betas 100pC'!$U$3:$U$11</c:f>
              <c:numCache>
                <c:formatCode>General</c:formatCode>
                <c:ptCount val="9"/>
                <c:pt idx="0">
                  <c:v>0.19009999999999999</c:v>
                </c:pt>
                <c:pt idx="1">
                  <c:v>0.19789999999999999</c:v>
                </c:pt>
                <c:pt idx="2">
                  <c:v>0.19550000000000001</c:v>
                </c:pt>
                <c:pt idx="3">
                  <c:v>0.19400000000000001</c:v>
                </c:pt>
                <c:pt idx="4">
                  <c:v>0.21960000000000002</c:v>
                </c:pt>
                <c:pt idx="5">
                  <c:v>0.29930000000000007</c:v>
                </c:pt>
                <c:pt idx="6">
                  <c:v>0.43230000000000007</c:v>
                </c:pt>
                <c:pt idx="7">
                  <c:v>0.59589999999999999</c:v>
                </c:pt>
                <c:pt idx="8">
                  <c:v>0.76230000000000009</c:v>
                </c:pt>
              </c:numCache>
            </c:numRef>
          </c:val>
        </c:ser>
        <c:ser>
          <c:idx val="5"/>
          <c:order val="5"/>
          <c:tx>
            <c:strRef>
              <c:f>'\\win.desy.de\home\koty\My Documents\[Copy of XFEL Inj Scans CR vers.xlsx]betas 100pC'!$V$2</c:f>
              <c:strCache>
                <c:ptCount val="1"/>
                <c:pt idx="0">
                  <c:v>0,2225</c:v>
                </c:pt>
              </c:strCache>
            </c:strRef>
          </c:tx>
          <c:cat>
            <c:numRef>
              <c:f>'\\win.desy.de\home\koty\My Documents\[Copy of XFEL Inj Scans CR vers.xlsx]betas 100pC'!$P$3:$P$11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vers.xlsx]betas 100pC'!$V$3:$V$11</c:f>
              <c:numCache>
                <c:formatCode>General</c:formatCode>
                <c:ptCount val="9"/>
                <c:pt idx="0">
                  <c:v>0.18140000000000003</c:v>
                </c:pt>
                <c:pt idx="1">
                  <c:v>0.17920000000000003</c:v>
                </c:pt>
                <c:pt idx="2">
                  <c:v>0.18130000000000002</c:v>
                </c:pt>
                <c:pt idx="3">
                  <c:v>0.19570000000000001</c:v>
                </c:pt>
                <c:pt idx="4">
                  <c:v>0.24730000000000002</c:v>
                </c:pt>
                <c:pt idx="5">
                  <c:v>0.35010000000000002</c:v>
                </c:pt>
                <c:pt idx="6">
                  <c:v>0.49410000000000004</c:v>
                </c:pt>
                <c:pt idx="7">
                  <c:v>0.65720000000000012</c:v>
                </c:pt>
                <c:pt idx="8">
                  <c:v>0.81510000000000005</c:v>
                </c:pt>
              </c:numCache>
            </c:numRef>
          </c:val>
        </c:ser>
        <c:ser>
          <c:idx val="6"/>
          <c:order val="6"/>
          <c:tx>
            <c:strRef>
              <c:f>'\\win.desy.de\home\koty\My Documents\[Copy of XFEL Inj Scans CR vers.xlsx]betas 100pC'!$W$2</c:f>
              <c:strCache>
                <c:ptCount val="1"/>
                <c:pt idx="0">
                  <c:v>0,223</c:v>
                </c:pt>
              </c:strCache>
            </c:strRef>
          </c:tx>
          <c:cat>
            <c:numRef>
              <c:f>'\\win.desy.de\home\koty\My Documents\[Copy of XFEL Inj Scans CR vers.xlsx]betas 100pC'!$P$3:$P$11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vers.xlsx]betas 100pC'!$W$3:$W$11</c:f>
              <c:numCache>
                <c:formatCode>General</c:formatCode>
                <c:ptCount val="9"/>
                <c:pt idx="0">
                  <c:v>0.20780000000000001</c:v>
                </c:pt>
                <c:pt idx="1">
                  <c:v>0.17610000000000001</c:v>
                </c:pt>
                <c:pt idx="2">
                  <c:v>0.18410000000000001</c:v>
                </c:pt>
                <c:pt idx="3">
                  <c:v>0.21730000000000002</c:v>
                </c:pt>
                <c:pt idx="4">
                  <c:v>0.29310000000000008</c:v>
                </c:pt>
                <c:pt idx="5">
                  <c:v>0.40880000000000005</c:v>
                </c:pt>
                <c:pt idx="6">
                  <c:v>0.55689999999999995</c:v>
                </c:pt>
                <c:pt idx="7">
                  <c:v>0.71510000000000007</c:v>
                </c:pt>
                <c:pt idx="8">
                  <c:v>0.86420000000000008</c:v>
                </c:pt>
              </c:numCache>
            </c:numRef>
          </c:val>
        </c:ser>
        <c:ser>
          <c:idx val="7"/>
          <c:order val="7"/>
          <c:tx>
            <c:strRef>
              <c:f>'\\win.desy.de\home\koty\My Documents\[Copy of XFEL Inj Scans CR vers.xlsx]betas 100pC'!$X$2</c:f>
              <c:strCache>
                <c:ptCount val="1"/>
                <c:pt idx="0">
                  <c:v>0,2235</c:v>
                </c:pt>
              </c:strCache>
            </c:strRef>
          </c:tx>
          <c:cat>
            <c:numRef>
              <c:f>'\\win.desy.de\home\koty\My Documents\[Copy of XFEL Inj Scans CR vers.xlsx]betas 100pC'!$P$3:$P$11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vers.xlsx]betas 100pC'!$X$3:$X$11</c:f>
              <c:numCache>
                <c:formatCode>General</c:formatCode>
                <c:ptCount val="9"/>
                <c:pt idx="0">
                  <c:v>0.25820000000000004</c:v>
                </c:pt>
                <c:pt idx="1">
                  <c:v>0.20190000000000002</c:v>
                </c:pt>
                <c:pt idx="2">
                  <c:v>0.21120000000000003</c:v>
                </c:pt>
                <c:pt idx="3">
                  <c:v>0.25900000000000001</c:v>
                </c:pt>
                <c:pt idx="4">
                  <c:v>0.34700000000000003</c:v>
                </c:pt>
                <c:pt idx="5">
                  <c:v>0.47100000000000003</c:v>
                </c:pt>
                <c:pt idx="6">
                  <c:v>0.61760000000000015</c:v>
                </c:pt>
                <c:pt idx="7">
                  <c:v>0.76830000000000009</c:v>
                </c:pt>
                <c:pt idx="8">
                  <c:v>0.90310000000000001</c:v>
                </c:pt>
              </c:numCache>
            </c:numRef>
          </c:val>
        </c:ser>
        <c:ser>
          <c:idx val="8"/>
          <c:order val="8"/>
          <c:tx>
            <c:strRef>
              <c:f>'\\win.desy.de\home\koty\My Documents\[Copy of XFEL Inj Scans CR vers.xlsx]betas 100pC'!$Y$2</c:f>
              <c:strCache>
                <c:ptCount val="1"/>
                <c:pt idx="0">
                  <c:v>0,224</c:v>
                </c:pt>
              </c:strCache>
            </c:strRef>
          </c:tx>
          <c:cat>
            <c:numRef>
              <c:f>'\\win.desy.de\home\koty\My Documents\[Copy of XFEL Inj Scans CR vers.xlsx]betas 100pC'!$P$3:$P$11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vers.xlsx]betas 100pC'!$Y$3:$Y$11</c:f>
              <c:numCache>
                <c:formatCode>General</c:formatCode>
                <c:ptCount val="9"/>
                <c:pt idx="0">
                  <c:v>0.30590000000000006</c:v>
                </c:pt>
                <c:pt idx="1">
                  <c:v>0.25519999999999998</c:v>
                </c:pt>
                <c:pt idx="2">
                  <c:v>0.26100000000000001</c:v>
                </c:pt>
                <c:pt idx="3">
                  <c:v>0.31480000000000008</c:v>
                </c:pt>
                <c:pt idx="4">
                  <c:v>0.40850000000000003</c:v>
                </c:pt>
                <c:pt idx="5">
                  <c:v>0.53269999999999995</c:v>
                </c:pt>
                <c:pt idx="6">
                  <c:v>0.67470000000000019</c:v>
                </c:pt>
                <c:pt idx="7">
                  <c:v>0.81570000000000009</c:v>
                </c:pt>
                <c:pt idx="8">
                  <c:v>0.9385</c:v>
                </c:pt>
              </c:numCache>
            </c:numRef>
          </c:val>
        </c:ser>
        <c:ser>
          <c:idx val="9"/>
          <c:order val="9"/>
          <c:tx>
            <c:strRef>
              <c:f>'\\win.desy.de\home\koty\My Documents\[Copy of XFEL Inj Scans CR vers.xlsx]betas 100pC'!$Z$2</c:f>
              <c:strCache>
                <c:ptCount val="1"/>
                <c:pt idx="0">
                  <c:v>0,2245</c:v>
                </c:pt>
              </c:strCache>
            </c:strRef>
          </c:tx>
          <c:cat>
            <c:numRef>
              <c:f>'\\win.desy.de\home\koty\My Documents\[Copy of XFEL Inj Scans CR vers.xlsx]betas 100pC'!$P$3:$P$11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vers.xlsx]betas 100pC'!$Z$3:$Z$11</c:f>
              <c:numCache>
                <c:formatCode>General</c:formatCode>
                <c:ptCount val="9"/>
                <c:pt idx="0">
                  <c:v>0.35110000000000002</c:v>
                </c:pt>
                <c:pt idx="1">
                  <c:v>0.31580000000000014</c:v>
                </c:pt>
                <c:pt idx="2">
                  <c:v>0.32140000000000007</c:v>
                </c:pt>
                <c:pt idx="3">
                  <c:v>0.37680000000000008</c:v>
                </c:pt>
                <c:pt idx="4">
                  <c:v>0.47070000000000001</c:v>
                </c:pt>
                <c:pt idx="5">
                  <c:v>0.59089999999999998</c:v>
                </c:pt>
                <c:pt idx="6">
                  <c:v>0.72680000000000011</c:v>
                </c:pt>
                <c:pt idx="7">
                  <c:v>0.85729999999999995</c:v>
                </c:pt>
                <c:pt idx="8">
                  <c:v>0.96830000000000005</c:v>
                </c:pt>
              </c:numCache>
            </c:numRef>
          </c:val>
        </c:ser>
        <c:bandFmts/>
        <c:axId val="294752640"/>
        <c:axId val="294754560"/>
        <c:axId val="294729920"/>
      </c:surfaceChart>
      <c:catAx>
        <c:axId val="294752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sz="800" b="1" i="0" baseline="0" dirty="0">
                    <a:effectLst/>
                  </a:rPr>
                  <a:t>Laser Beam Size rms, </a:t>
                </a:r>
                <a:r>
                  <a:rPr lang="de-DE" sz="800" b="1" i="0" baseline="0" dirty="0">
                    <a:effectLst/>
                    <a:latin typeface="Symbol" pitchFamily="18" charset="2"/>
                  </a:rPr>
                  <a:t>m</a:t>
                </a:r>
                <a:r>
                  <a:rPr lang="de-DE" sz="800" b="1" i="0" baseline="0" dirty="0">
                    <a:effectLst/>
                  </a:rPr>
                  <a:t>m</a:t>
                </a:r>
                <a:endParaRPr lang="de-DE" sz="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25201092571765571"/>
              <c:y val="0.8974498716609058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94754560"/>
        <c:crosses val="autoZero"/>
        <c:auto val="1"/>
        <c:lblAlgn val="ctr"/>
        <c:lblOffset val="100"/>
        <c:noMultiLvlLbl val="0"/>
      </c:catAx>
      <c:valAx>
        <c:axId val="294754560"/>
        <c:scaling>
          <c:orientation val="minMax"/>
          <c:max val="0.55000000000000004"/>
          <c:min val="0.15000000000000005"/>
        </c:scaling>
        <c:delete val="0"/>
        <c:axPos val="l"/>
        <c:majorGridlines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800" b="1" i="0" baseline="0" dirty="0">
                    <a:effectLst/>
                  </a:rPr>
                  <a:t>Solenoid  Field  </a:t>
                </a:r>
                <a:r>
                  <a:rPr lang="de-DE" sz="800" b="1" i="0" baseline="0" dirty="0" err="1">
                    <a:effectLst/>
                  </a:rPr>
                  <a:t>Strength</a:t>
                </a:r>
                <a:r>
                  <a:rPr lang="de-DE" sz="800" b="1" i="0" baseline="0" dirty="0">
                    <a:effectLst/>
                  </a:rPr>
                  <a:t> </a:t>
                </a:r>
                <a:r>
                  <a:rPr lang="de-DE" sz="800" b="1" i="0" baseline="0" dirty="0" err="1">
                    <a:effectLst/>
                  </a:rPr>
                  <a:t>MaxB</a:t>
                </a:r>
                <a:r>
                  <a:rPr lang="de-DE" sz="800" b="1" i="0" baseline="0" dirty="0">
                    <a:effectLst/>
                  </a:rPr>
                  <a:t>(1), T</a:t>
                </a:r>
                <a:endParaRPr lang="de-DE" sz="800" dirty="0"/>
              </a:p>
            </c:rich>
          </c:tx>
          <c:layout>
            <c:manualLayout>
              <c:xMode val="edge"/>
              <c:yMode val="edge"/>
              <c:x val="0.92788892318451011"/>
              <c:y val="0.22412868417969942"/>
            </c:manualLayout>
          </c:layout>
          <c:overlay val="0"/>
        </c:title>
        <c:numFmt formatCode="General" sourceLinked="1"/>
        <c:majorTickMark val="none"/>
        <c:minorTickMark val="none"/>
        <c:tickLblPos val="none"/>
        <c:crossAx val="294752640"/>
        <c:crosses val="autoZero"/>
        <c:crossBetween val="midCat"/>
      </c:valAx>
      <c:serAx>
        <c:axId val="2947299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94754560"/>
        <c:crosses val="autoZero"/>
      </c:serAx>
    </c:plotArea>
    <c:legend>
      <c:legendPos val="t"/>
      <c:layout>
        <c:manualLayout>
          <c:xMode val="edge"/>
          <c:yMode val="edge"/>
          <c:x val="2.2843248906974908E-2"/>
          <c:y val="9.0671711901010518E-2"/>
          <c:w val="0.89999974750280287"/>
          <c:h val="5.2371561618617793E-2"/>
        </c:manualLayout>
      </c:layout>
      <c:overlay val="0"/>
      <c:txPr>
        <a:bodyPr/>
        <a:lstStyle/>
        <a:p>
          <a:pPr rtl="0">
            <a:defRPr sz="700" baseline="0"/>
          </a:pPr>
          <a:endParaRPr lang="de-DE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aseline="0"/>
            </a:pPr>
            <a:r>
              <a:rPr lang="de-DE" sz="900" baseline="0" dirty="0" smtClean="0"/>
              <a:t>Optics </a:t>
            </a:r>
            <a:r>
              <a:rPr lang="de-DE" sz="900" baseline="0" dirty="0" err="1" smtClean="0"/>
              <a:t>Mismatch</a:t>
            </a:r>
            <a:r>
              <a:rPr lang="de-DE" sz="900" baseline="0" dirty="0" smtClean="0"/>
              <a:t> after Change of the Solenoid Field by 0.0005T</a:t>
            </a:r>
            <a:endParaRPr lang="de-DE" sz="900" baseline="0" dirty="0"/>
          </a:p>
        </c:rich>
      </c:tx>
      <c:layout>
        <c:manualLayout>
          <c:xMode val="edge"/>
          <c:yMode val="edge"/>
          <c:x val="0.12701809704553921"/>
          <c:y val="1.2859351606435266E-2"/>
        </c:manualLayout>
      </c:layout>
      <c:overlay val="0"/>
    </c:title>
    <c:autoTitleDeleted val="0"/>
    <c:view3D>
      <c:rotX val="9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181206230499725E-2"/>
          <c:y val="0.12619326389128901"/>
          <c:w val="0.69610988828125586"/>
          <c:h val="0.74552862930968589"/>
        </c:manualLayout>
      </c:layout>
      <c:surfaceChart>
        <c:wireframe val="0"/>
        <c:ser>
          <c:idx val="0"/>
          <c:order val="0"/>
          <c:tx>
            <c:v>0.2200</c:v>
          </c:tx>
          <c:cat>
            <c:numRef>
              <c:f>'\\win.desy.de\home\koty\My Documents\[Copy of XFEL Inj Scans CR vers.xlsx]mismatch 100pC'!$A$3:$A$11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vers.xlsx]mismatch 100pC'!$B$3:$B$11</c:f>
              <c:numCache>
                <c:formatCode>General</c:formatCode>
                <c:ptCount val="9"/>
                <c:pt idx="0">
                  <c:v>1.1399999999999997</c:v>
                </c:pt>
                <c:pt idx="1">
                  <c:v>1.05</c:v>
                </c:pt>
                <c:pt idx="2">
                  <c:v>1.06</c:v>
                </c:pt>
                <c:pt idx="3">
                  <c:v>1.1000000000000001</c:v>
                </c:pt>
                <c:pt idx="4">
                  <c:v>1.1200000000000001</c:v>
                </c:pt>
                <c:pt idx="5">
                  <c:v>1.1100000000000001</c:v>
                </c:pt>
                <c:pt idx="6">
                  <c:v>1.05</c:v>
                </c:pt>
                <c:pt idx="7">
                  <c:v>1.01</c:v>
                </c:pt>
                <c:pt idx="8">
                  <c:v>1.01</c:v>
                </c:pt>
              </c:numCache>
            </c:numRef>
          </c:val>
        </c:ser>
        <c:ser>
          <c:idx val="1"/>
          <c:order val="1"/>
          <c:tx>
            <c:v>0.2205</c:v>
          </c:tx>
          <c:cat>
            <c:numRef>
              <c:f>'\\win.desy.de\home\koty\My Documents\[Copy of XFEL Inj Scans CR vers.xlsx]mismatch 100pC'!$A$3:$A$11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vers.xlsx]mismatch 100pC'!$C$3:$C$11</c:f>
              <c:numCache>
                <c:formatCode>General</c:formatCode>
                <c:ptCount val="9"/>
                <c:pt idx="0">
                  <c:v>1.1264000000000001</c:v>
                </c:pt>
                <c:pt idx="1">
                  <c:v>1.0305</c:v>
                </c:pt>
                <c:pt idx="2">
                  <c:v>1.0485</c:v>
                </c:pt>
                <c:pt idx="3">
                  <c:v>1.0911999999999997</c:v>
                </c:pt>
                <c:pt idx="4">
                  <c:v>1.1135999999999997</c:v>
                </c:pt>
                <c:pt idx="5">
                  <c:v>1.1011</c:v>
                </c:pt>
                <c:pt idx="6">
                  <c:v>1.0426</c:v>
                </c:pt>
                <c:pt idx="7">
                  <c:v>1.0066999999999997</c:v>
                </c:pt>
                <c:pt idx="8">
                  <c:v>1.0001</c:v>
                </c:pt>
              </c:numCache>
            </c:numRef>
          </c:val>
        </c:ser>
        <c:ser>
          <c:idx val="2"/>
          <c:order val="2"/>
          <c:tx>
            <c:v>0.2210</c:v>
          </c:tx>
          <c:cat>
            <c:numRef>
              <c:f>'\\win.desy.de\home\koty\My Documents\[Copy of XFEL Inj Scans CR vers.xlsx]mismatch 100pC'!$A$3:$A$11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vers.xlsx]mismatch 100pC'!$D$3:$D$11</c:f>
              <c:numCache>
                <c:formatCode>General</c:formatCode>
                <c:ptCount val="9"/>
                <c:pt idx="0">
                  <c:v>1.0852999999999997</c:v>
                </c:pt>
                <c:pt idx="1">
                  <c:v>1.0474999999999999</c:v>
                </c:pt>
                <c:pt idx="2">
                  <c:v>1.0818999999999999</c:v>
                </c:pt>
                <c:pt idx="3">
                  <c:v>1.1177999999999997</c:v>
                </c:pt>
                <c:pt idx="4">
                  <c:v>1.1273</c:v>
                </c:pt>
                <c:pt idx="5">
                  <c:v>1.079</c:v>
                </c:pt>
                <c:pt idx="6">
                  <c:v>1.0236999999999998</c:v>
                </c:pt>
                <c:pt idx="7">
                  <c:v>1.0016999999999998</c:v>
                </c:pt>
                <c:pt idx="8">
                  <c:v>1.0013999999999998</c:v>
                </c:pt>
              </c:numCache>
            </c:numRef>
          </c:val>
        </c:ser>
        <c:ser>
          <c:idx val="3"/>
          <c:order val="3"/>
          <c:tx>
            <c:v>0.2215</c:v>
          </c:tx>
          <c:cat>
            <c:numRef>
              <c:f>'\\win.desy.de\home\koty\My Documents\[Copy of XFEL Inj Scans CR vers.xlsx]mismatch 100pC'!$A$3:$A$11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vers.xlsx]mismatch 100pC'!$E$3:$E$11</c:f>
              <c:numCache>
                <c:formatCode>General</c:formatCode>
                <c:ptCount val="9"/>
                <c:pt idx="0">
                  <c:v>1.0907</c:v>
                </c:pt>
                <c:pt idx="1">
                  <c:v>1.0805</c:v>
                </c:pt>
                <c:pt idx="2">
                  <c:v>1.1214999999999997</c:v>
                </c:pt>
                <c:pt idx="3">
                  <c:v>1.1464000000000001</c:v>
                </c:pt>
                <c:pt idx="4">
                  <c:v>1.1255999999999997</c:v>
                </c:pt>
                <c:pt idx="5">
                  <c:v>1.0568</c:v>
                </c:pt>
                <c:pt idx="6">
                  <c:v>1.0105</c:v>
                </c:pt>
                <c:pt idx="7">
                  <c:v>1.0001</c:v>
                </c:pt>
                <c:pt idx="8">
                  <c:v>1.0037999999999998</c:v>
                </c:pt>
              </c:numCache>
            </c:numRef>
          </c:val>
        </c:ser>
        <c:ser>
          <c:idx val="4"/>
          <c:order val="4"/>
          <c:tx>
            <c:v>0.2220</c:v>
          </c:tx>
          <c:cat>
            <c:numRef>
              <c:f>'\\win.desy.de\home\koty\My Documents\[Copy of XFEL Inj Scans CR vers.xlsx]mismatch 100pC'!$A$3:$A$11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vers.xlsx]mismatch 100pC'!$F$3:$F$11</c:f>
              <c:numCache>
                <c:formatCode>General</c:formatCode>
                <c:ptCount val="9"/>
                <c:pt idx="0">
                  <c:v>1.1657</c:v>
                </c:pt>
                <c:pt idx="1">
                  <c:v>1.137</c:v>
                </c:pt>
                <c:pt idx="2">
                  <c:v>1.1679999999999997</c:v>
                </c:pt>
                <c:pt idx="3">
                  <c:v>1.1634</c:v>
                </c:pt>
                <c:pt idx="4">
                  <c:v>1.1028</c:v>
                </c:pt>
                <c:pt idx="5">
                  <c:v>1.0310999999999997</c:v>
                </c:pt>
                <c:pt idx="6">
                  <c:v>1.0030999999999999</c:v>
                </c:pt>
                <c:pt idx="7">
                  <c:v>1.0009999999999997</c:v>
                </c:pt>
                <c:pt idx="8">
                  <c:v>1.0071999999999999</c:v>
                </c:pt>
              </c:numCache>
            </c:numRef>
          </c:val>
        </c:ser>
        <c:ser>
          <c:idx val="5"/>
          <c:order val="5"/>
          <c:tx>
            <c:v>0.2225</c:v>
          </c:tx>
          <c:cat>
            <c:numRef>
              <c:f>'\\win.desy.de\home\koty\My Documents\[Copy of XFEL Inj Scans CR vers.xlsx]mismatch 100pC'!$A$3:$A$11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vers.xlsx]mismatch 100pC'!$G$3:$G$11</c:f>
              <c:numCache>
                <c:formatCode>General</c:formatCode>
                <c:ptCount val="9"/>
                <c:pt idx="0">
                  <c:v>1.3972</c:v>
                </c:pt>
                <c:pt idx="1">
                  <c:v>1.2284999999999997</c:v>
                </c:pt>
                <c:pt idx="2">
                  <c:v>1.2092999999999998</c:v>
                </c:pt>
                <c:pt idx="3">
                  <c:v>1.1536</c:v>
                </c:pt>
                <c:pt idx="4">
                  <c:v>1.0655999999999999</c:v>
                </c:pt>
                <c:pt idx="5">
                  <c:v>1.0131999999999999</c:v>
                </c:pt>
                <c:pt idx="6">
                  <c:v>1.0003</c:v>
                </c:pt>
                <c:pt idx="7">
                  <c:v>1.0034999999999998</c:v>
                </c:pt>
                <c:pt idx="8">
                  <c:v>1.0113999999999999</c:v>
                </c:pt>
              </c:numCache>
            </c:numRef>
          </c:val>
        </c:ser>
        <c:ser>
          <c:idx val="6"/>
          <c:order val="6"/>
          <c:tx>
            <c:v>0.2230</c:v>
          </c:tx>
          <c:cat>
            <c:numRef>
              <c:f>'\\win.desy.de\home\koty\My Documents\[Copy of XFEL Inj Scans CR vers.xlsx]mismatch 100pC'!$A$3:$A$11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vers.xlsx]mismatch 100pC'!$H$3:$H$11</c:f>
              <c:numCache>
                <c:formatCode>General</c:formatCode>
                <c:ptCount val="9"/>
                <c:pt idx="0">
                  <c:v>1.4113999999999998</c:v>
                </c:pt>
                <c:pt idx="1">
                  <c:v>1.3098999999999998</c:v>
                </c:pt>
                <c:pt idx="2">
                  <c:v>1.2077999999999998</c:v>
                </c:pt>
                <c:pt idx="3">
                  <c:v>1.1064000000000001</c:v>
                </c:pt>
                <c:pt idx="4">
                  <c:v>1.0306999999999997</c:v>
                </c:pt>
                <c:pt idx="5">
                  <c:v>1.0033999999999998</c:v>
                </c:pt>
                <c:pt idx="6">
                  <c:v>1.0009999999999997</c:v>
                </c:pt>
                <c:pt idx="7">
                  <c:v>1.0071999999999999</c:v>
                </c:pt>
                <c:pt idx="8">
                  <c:v>1.016</c:v>
                </c:pt>
              </c:numCache>
            </c:numRef>
          </c:val>
        </c:ser>
        <c:ser>
          <c:idx val="7"/>
          <c:order val="7"/>
          <c:tx>
            <c:v>0.2235</c:v>
          </c:tx>
          <c:cat>
            <c:numRef>
              <c:f>'\\win.desy.de\home\koty\My Documents\[Copy of XFEL Inj Scans CR vers.xlsx]mismatch 100pC'!$A$3:$A$11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vers.xlsx]mismatch 100pC'!$I$3:$I$11</c:f>
              <c:numCache>
                <c:formatCode>General</c:formatCode>
                <c:ptCount val="9"/>
                <c:pt idx="0">
                  <c:v>1.2308999999999999</c:v>
                </c:pt>
                <c:pt idx="1">
                  <c:v>1.1887000000000001</c:v>
                </c:pt>
                <c:pt idx="2">
                  <c:v>1.1240000000000001</c:v>
                </c:pt>
                <c:pt idx="3">
                  <c:v>1.0498999999999998</c:v>
                </c:pt>
                <c:pt idx="4">
                  <c:v>1.0103</c:v>
                </c:pt>
                <c:pt idx="5">
                  <c:v>1.0004</c:v>
                </c:pt>
                <c:pt idx="6">
                  <c:v>1.0041</c:v>
                </c:pt>
                <c:pt idx="7">
                  <c:v>1.0121</c:v>
                </c:pt>
                <c:pt idx="8">
                  <c:v>1.0297999999999998</c:v>
                </c:pt>
              </c:numCache>
            </c:numRef>
          </c:val>
        </c:ser>
        <c:ser>
          <c:idx val="8"/>
          <c:order val="8"/>
          <c:tx>
            <c:v>0.2240</c:v>
          </c:tx>
          <c:cat>
            <c:numRef>
              <c:f>'\\win.desy.de\home\koty\My Documents\[Copy of XFEL Inj Scans CR vers.xlsx]mismatch 100pC'!$A$3:$A$11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vers.xlsx]mismatch 100pC'!$J$3:$J$11</c:f>
              <c:numCache>
                <c:formatCode>General</c:formatCode>
                <c:ptCount val="9"/>
                <c:pt idx="0">
                  <c:v>1.3613999999999997</c:v>
                </c:pt>
                <c:pt idx="1">
                  <c:v>1.0574999999999999</c:v>
                </c:pt>
                <c:pt idx="2">
                  <c:v>1.0394999999999999</c:v>
                </c:pt>
                <c:pt idx="3">
                  <c:v>1.0147999999999997</c:v>
                </c:pt>
                <c:pt idx="4">
                  <c:v>1.0016999999999998</c:v>
                </c:pt>
                <c:pt idx="5">
                  <c:v>1.0023</c:v>
                </c:pt>
                <c:pt idx="6">
                  <c:v>1.0087999999999997</c:v>
                </c:pt>
                <c:pt idx="7">
                  <c:v>1.0175999999999998</c:v>
                </c:pt>
                <c:pt idx="8">
                  <c:v>1.0238999999999998</c:v>
                </c:pt>
              </c:numCache>
            </c:numRef>
          </c:val>
        </c:ser>
        <c:ser>
          <c:idx val="9"/>
          <c:order val="9"/>
          <c:tx>
            <c:v>0.2245</c:v>
          </c:tx>
          <c:cat>
            <c:numRef>
              <c:f>'\\win.desy.de\home\koty\My Documents\[Copy of XFEL Inj Scans CR vers.xlsx]mismatch 100pC'!$A$3:$A$11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vers.xlsx]mismatch 100pC'!$K$3:$K$11</c:f>
              <c:numCache>
                <c:formatCode>General</c:formatCode>
                <c:ptCount val="9"/>
                <c:pt idx="0">
                  <c:v>1.577</c:v>
                </c:pt>
                <c:pt idx="1">
                  <c:v>1.0444</c:v>
                </c:pt>
                <c:pt idx="2">
                  <c:v>1.0102</c:v>
                </c:pt>
                <c:pt idx="3">
                  <c:v>1.0027999999999997</c:v>
                </c:pt>
                <c:pt idx="4">
                  <c:v>1.0023</c:v>
                </c:pt>
                <c:pt idx="5">
                  <c:v>1.0074999999999998</c:v>
                </c:pt>
                <c:pt idx="6">
                  <c:v>1.0150999999999997</c:v>
                </c:pt>
                <c:pt idx="7">
                  <c:v>1.0227999999999997</c:v>
                </c:pt>
                <c:pt idx="8">
                  <c:v>1.0285</c:v>
                </c:pt>
              </c:numCache>
            </c:numRef>
          </c:val>
        </c:ser>
        <c:bandFmts/>
        <c:axId val="293420416"/>
        <c:axId val="293426688"/>
        <c:axId val="294759936"/>
      </c:surfaceChart>
      <c:catAx>
        <c:axId val="293420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sz="800" b="1" i="0" baseline="0" dirty="0">
                    <a:effectLst/>
                  </a:rPr>
                  <a:t>Laser Beam Size rms, </a:t>
                </a:r>
                <a:r>
                  <a:rPr lang="de-DE" sz="800" b="1" i="0" baseline="0" dirty="0">
                    <a:effectLst/>
                    <a:latin typeface="Symbol" pitchFamily="18" charset="2"/>
                  </a:rPr>
                  <a:t>m</a:t>
                </a:r>
                <a:r>
                  <a:rPr lang="de-DE" sz="800" b="1" i="0" baseline="0" dirty="0">
                    <a:effectLst/>
                  </a:rPr>
                  <a:t>m</a:t>
                </a:r>
                <a:endParaRPr lang="de-DE" sz="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23760453429316855"/>
              <c:y val="0.8736988879542485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93426688"/>
        <c:crosses val="autoZero"/>
        <c:auto val="1"/>
        <c:lblAlgn val="ctr"/>
        <c:lblOffset val="100"/>
        <c:noMultiLvlLbl val="0"/>
      </c:catAx>
      <c:valAx>
        <c:axId val="293426688"/>
        <c:scaling>
          <c:orientation val="minMax"/>
          <c:max val="1.5"/>
          <c:min val="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de-DE" sz="800" b="1" i="0" baseline="0" dirty="0">
                    <a:effectLst/>
                  </a:rPr>
                  <a:t>Solenoid  Field  </a:t>
                </a:r>
                <a:r>
                  <a:rPr lang="de-DE" sz="800" b="1" i="0" baseline="0" dirty="0" err="1">
                    <a:effectLst/>
                  </a:rPr>
                  <a:t>Strength</a:t>
                </a:r>
                <a:r>
                  <a:rPr lang="de-DE" sz="800" b="1" i="0" baseline="0" dirty="0">
                    <a:effectLst/>
                  </a:rPr>
                  <a:t> </a:t>
                </a:r>
                <a:r>
                  <a:rPr lang="de-DE" sz="800" b="1" i="0" baseline="0" dirty="0" err="1">
                    <a:effectLst/>
                  </a:rPr>
                  <a:t>MaxB</a:t>
                </a:r>
                <a:r>
                  <a:rPr lang="de-DE" sz="800" b="1" i="0" baseline="0" dirty="0">
                    <a:effectLst/>
                  </a:rPr>
                  <a:t>(1), T</a:t>
                </a:r>
                <a:endParaRPr lang="de-DE" sz="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86732500019186487"/>
              <c:y val="0.24188813676787241"/>
            </c:manualLayout>
          </c:layout>
          <c:overlay val="0"/>
        </c:title>
        <c:numFmt formatCode="General" sourceLinked="1"/>
        <c:majorTickMark val="none"/>
        <c:minorTickMark val="none"/>
        <c:tickLblPos val="none"/>
        <c:crossAx val="293420416"/>
        <c:crosses val="autoZero"/>
        <c:crossBetween val="midCat"/>
      </c:valAx>
      <c:serAx>
        <c:axId val="2947599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293426688"/>
        <c:crosses val="autoZero"/>
      </c:serAx>
    </c:plotArea>
    <c:legend>
      <c:legendPos val="t"/>
      <c:layout>
        <c:manualLayout>
          <c:xMode val="edge"/>
          <c:yMode val="edge"/>
          <c:x val="7.813060176449757E-2"/>
          <c:y val="0.10969581422170024"/>
          <c:w val="0.73703570109012062"/>
          <c:h val="6.0719113220224219E-2"/>
        </c:manualLayout>
      </c:layout>
      <c:overlay val="0"/>
      <c:txPr>
        <a:bodyPr/>
        <a:lstStyle/>
        <a:p>
          <a:pPr rtl="0">
            <a:defRPr sz="700" baseline="0"/>
          </a:pPr>
          <a:endParaRPr lang="de-DE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aseline="0"/>
            </a:pPr>
            <a:r>
              <a:rPr lang="de-DE" sz="900" baseline="0" dirty="0" err="1" smtClean="0"/>
              <a:t>Matching</a:t>
            </a:r>
            <a:r>
              <a:rPr lang="de-DE" sz="900" baseline="0" dirty="0" smtClean="0"/>
              <a:t> </a:t>
            </a:r>
            <a:r>
              <a:rPr lang="de-DE" sz="900" baseline="0" dirty="0" err="1"/>
              <a:t>Ability</a:t>
            </a:r>
            <a:endParaRPr lang="de-DE" sz="900" baseline="0" dirty="0"/>
          </a:p>
        </c:rich>
      </c:tx>
      <c:layout>
        <c:manualLayout>
          <c:xMode val="edge"/>
          <c:yMode val="edge"/>
          <c:x val="0.3013464145482081"/>
          <c:y val="3.4971737747798798E-4"/>
        </c:manualLayout>
      </c:layout>
      <c:overlay val="0"/>
    </c:title>
    <c:autoTitleDeleted val="0"/>
    <c:view3D>
      <c:rotX val="9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262275142436477E-2"/>
          <c:y val="0.10269122781670641"/>
          <c:w val="0.75864456304691663"/>
          <c:h val="0.82124712226671337"/>
        </c:manualLayout>
      </c:layout>
      <c:surfaceChart>
        <c:wireframe val="0"/>
        <c:ser>
          <c:idx val="0"/>
          <c:order val="0"/>
          <c:tx>
            <c:v>0.2200</c:v>
          </c:tx>
          <c:cat>
            <c:numRef>
              <c:f>'\\win.desy.de\home\koty\My Documents\[Copy of XFEL Inj Scans CR vers.xlsx]mismatch 100pC'!$M$3:$M$11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vers.xlsx]mismatch 100pC'!$N$3:$N$11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1"/>
          <c:order val="1"/>
          <c:tx>
            <c:v>0.2205</c:v>
          </c:tx>
          <c:cat>
            <c:numRef>
              <c:f>'\\win.desy.de\home\koty\My Documents\[Copy of XFEL Inj Scans CR vers.xlsx]mismatch 100pC'!$M$3:$M$11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vers.xlsx]mismatch 100pC'!$O$3:$O$11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2"/>
          <c:order val="2"/>
          <c:tx>
            <c:v>0.2210</c:v>
          </c:tx>
          <c:cat>
            <c:numRef>
              <c:f>'\\win.desy.de\home\koty\My Documents\[Copy of XFEL Inj Scans CR vers.xlsx]mismatch 100pC'!$M$3:$M$11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vers.xlsx]mismatch 100pC'!$P$3:$P$11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3"/>
          <c:order val="3"/>
          <c:tx>
            <c:v>0.2215</c:v>
          </c:tx>
          <c:cat>
            <c:numRef>
              <c:f>'\\win.desy.de\home\koty\My Documents\[Copy of XFEL Inj Scans CR vers.xlsx]mismatch 100pC'!$M$3:$M$11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vers.xlsx]mismatch 100pC'!$Q$3:$Q$11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4"/>
          <c:order val="4"/>
          <c:tx>
            <c:v>0.2220</c:v>
          </c:tx>
          <c:cat>
            <c:numRef>
              <c:f>'\\win.desy.de\home\koty\My Documents\[Copy of XFEL Inj Scans CR vers.xlsx]mismatch 100pC'!$M$3:$M$11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vers.xlsx]mismatch 100pC'!$R$3:$R$11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5"/>
          <c:order val="5"/>
          <c:tx>
            <c:v>0.2225</c:v>
          </c:tx>
          <c:cat>
            <c:numRef>
              <c:f>'\\win.desy.de\home\koty\My Documents\[Copy of XFEL Inj Scans CR vers.xlsx]mismatch 100pC'!$M$3:$M$11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vers.xlsx]mismatch 100pC'!$S$3:$S$11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</c:ser>
        <c:ser>
          <c:idx val="6"/>
          <c:order val="6"/>
          <c:tx>
            <c:v>0.2230</c:v>
          </c:tx>
          <c:cat>
            <c:numRef>
              <c:f>'\\win.desy.de\home\koty\My Documents\[Copy of XFEL Inj Scans CR vers.xlsx]mismatch 100pC'!$M$3:$M$11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vers.xlsx]mismatch 100pC'!$T$3:$T$11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</c:ser>
        <c:ser>
          <c:idx val="7"/>
          <c:order val="7"/>
          <c:tx>
            <c:v>0.2235</c:v>
          </c:tx>
          <c:cat>
            <c:numRef>
              <c:f>'\\win.desy.de\home\koty\My Documents\[Copy of XFEL Inj Scans CR vers.xlsx]mismatch 100pC'!$M$3:$M$11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vers.xlsx]mismatch 100pC'!$U$3:$U$11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</c:ser>
        <c:ser>
          <c:idx val="8"/>
          <c:order val="8"/>
          <c:tx>
            <c:v>0.2240</c:v>
          </c:tx>
          <c:cat>
            <c:numRef>
              <c:f>'\\win.desy.de\home\koty\My Documents\[Copy of XFEL Inj Scans CR vers.xlsx]mismatch 100pC'!$M$3:$M$11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vers.xlsx]mismatch 100pC'!$V$3:$V$11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</c:ser>
        <c:ser>
          <c:idx val="9"/>
          <c:order val="9"/>
          <c:tx>
            <c:v>0.2245</c:v>
          </c:tx>
          <c:cat>
            <c:numRef>
              <c:f>'\\win.desy.de\home\koty\My Documents\[Copy of XFEL Inj Scans CR vers.xlsx]mismatch 100pC'!$M$3:$M$11</c:f>
              <c:numCache>
                <c:formatCode>General</c:formatCode>
                <c:ptCount val="9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</c:numCache>
            </c:numRef>
          </c:cat>
          <c:val>
            <c:numRef>
              <c:f>'\\win.desy.de\home\koty\My Documents\[Copy of XFEL Inj Scans CR vers.xlsx]mismatch 100pC'!$W$3:$W$11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bandFmts/>
        <c:axId val="303311488"/>
        <c:axId val="303321856"/>
        <c:axId val="303301504"/>
      </c:surfaceChart>
      <c:catAx>
        <c:axId val="303311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sz="800" b="1" i="0" baseline="0" dirty="0">
                    <a:effectLst/>
                  </a:rPr>
                  <a:t>Laser Beam Size rms, </a:t>
                </a:r>
                <a:r>
                  <a:rPr lang="de-DE" sz="800" b="1" i="0" baseline="0" dirty="0">
                    <a:effectLst/>
                    <a:latin typeface="Symbol" pitchFamily="18" charset="2"/>
                  </a:rPr>
                  <a:t>m</a:t>
                </a:r>
                <a:r>
                  <a:rPr lang="de-DE" sz="800" b="1" i="0" baseline="0" dirty="0">
                    <a:effectLst/>
                  </a:rPr>
                  <a:t>m</a:t>
                </a:r>
                <a:endParaRPr lang="de-DE" sz="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24286458807536179"/>
              <c:y val="0.9383640016963260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03321856"/>
        <c:crosses val="autoZero"/>
        <c:auto val="1"/>
        <c:lblAlgn val="ctr"/>
        <c:lblOffset val="100"/>
        <c:noMultiLvlLbl val="0"/>
      </c:catAx>
      <c:valAx>
        <c:axId val="303321856"/>
        <c:scaling>
          <c:orientation val="minMax"/>
          <c:max val="1.1000000000000001"/>
          <c:min val="-0.1"/>
        </c:scaling>
        <c:delete val="0"/>
        <c:axPos val="l"/>
        <c:majorGridlines/>
        <c:numFmt formatCode="General" sourceLinked="1"/>
        <c:majorTickMark val="none"/>
        <c:minorTickMark val="none"/>
        <c:tickLblPos val="none"/>
        <c:crossAx val="303311488"/>
        <c:crosses val="autoZero"/>
        <c:crossBetween val="midCat"/>
      </c:valAx>
      <c:serAx>
        <c:axId val="3033015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de-DE"/>
          </a:p>
        </c:txPr>
        <c:crossAx val="303321856"/>
        <c:crosses val="autoZero"/>
      </c:serAx>
    </c:plotArea>
    <c:legend>
      <c:legendPos val="t"/>
      <c:layout>
        <c:manualLayout>
          <c:xMode val="edge"/>
          <c:yMode val="edge"/>
          <c:x val="0.22331482544470838"/>
          <c:y val="5.5540565961677994E-2"/>
          <c:w val="0.5067076482573929"/>
          <c:h val="6.7542243556664536E-2"/>
        </c:manualLayout>
      </c:layout>
      <c:overlay val="0"/>
      <c:txPr>
        <a:bodyPr/>
        <a:lstStyle/>
        <a:p>
          <a:pPr rtl="0">
            <a:defRPr sz="700" baseline="0"/>
          </a:pPr>
          <a:endParaRPr lang="de-DE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0.27212</cdr:x>
      <cdr:y>0.65624</cdr:y>
    </cdr:from>
    <cdr:to>
      <cdr:x>0.31937</cdr:x>
      <cdr:y>0.78749</cdr:y>
    </cdr:to>
    <cdr:sp macro="" textlink="">
      <cdr:nvSpPr>
        <cdr:cNvPr id="2" name="Oval 1"/>
        <cdr:cNvSpPr/>
      </cdr:nvSpPr>
      <cdr:spPr>
        <a:xfrm xmlns:a="http://schemas.openxmlformats.org/drawingml/2006/main">
          <a:off x="1244113" y="1800200"/>
          <a:ext cx="216024" cy="36004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>
            <a:lumMod val="75000"/>
            <a:alpha val="30000"/>
          </a:schemeClr>
        </a:solidFill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de-DE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0.26775</cdr:x>
      <cdr:y>0.44624</cdr:y>
    </cdr:from>
    <cdr:to>
      <cdr:x>0.33075</cdr:x>
      <cdr:y>0.62999</cdr:y>
    </cdr:to>
    <cdr:sp macro="" textlink="">
      <cdr:nvSpPr>
        <cdr:cNvPr id="2" name="Oval 1"/>
        <cdr:cNvSpPr/>
      </cdr:nvSpPr>
      <cdr:spPr>
        <a:xfrm xmlns:a="http://schemas.openxmlformats.org/drawingml/2006/main">
          <a:off x="1224136" y="1224136"/>
          <a:ext cx="288032" cy="50405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>
            <a:lumMod val="75000"/>
            <a:alpha val="25000"/>
          </a:schemeClr>
        </a:solidFill>
        <a:ln xmlns:a="http://schemas.openxmlformats.org/drawingml/2006/main">
          <a:solidFill>
            <a:schemeClr val="accent6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de-DE"/>
        </a:p>
      </cdr:txBody>
    </cdr:sp>
  </cdr:relSizeAnchor>
  <cdr:relSizeAnchor xmlns:cdr="http://schemas.openxmlformats.org/drawingml/2006/chartDrawing">
    <cdr:from>
      <cdr:x>0.50399</cdr:x>
      <cdr:y>0.60374</cdr:y>
    </cdr:from>
    <cdr:to>
      <cdr:x>0.56699</cdr:x>
      <cdr:y>0.78749</cdr:y>
    </cdr:to>
    <cdr:sp macro="" textlink="">
      <cdr:nvSpPr>
        <cdr:cNvPr id="3" name="Oval 2"/>
        <cdr:cNvSpPr/>
      </cdr:nvSpPr>
      <cdr:spPr>
        <a:xfrm xmlns:a="http://schemas.openxmlformats.org/drawingml/2006/main">
          <a:off x="2304256" y="1656184"/>
          <a:ext cx="288032" cy="50405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>
            <a:lumMod val="75000"/>
            <a:alpha val="25000"/>
          </a:schemeClr>
        </a:solidFill>
        <a:ln xmlns:a="http://schemas.openxmlformats.org/drawingml/2006/main">
          <a:solidFill>
            <a:schemeClr val="accent6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de-DE"/>
        </a:p>
      </cdr:txBody>
    </cdr:sp>
  </cdr:relSizeAnchor>
  <cdr:relSizeAnchor xmlns:cdr="http://schemas.openxmlformats.org/drawingml/2006/chartDrawing">
    <cdr:from>
      <cdr:x>0.58274</cdr:x>
      <cdr:y>0.28875</cdr:y>
    </cdr:from>
    <cdr:to>
      <cdr:x>0.64574</cdr:x>
      <cdr:y>0.47249</cdr:y>
    </cdr:to>
    <cdr:sp macro="" textlink="">
      <cdr:nvSpPr>
        <cdr:cNvPr id="4" name="Oval 3"/>
        <cdr:cNvSpPr/>
      </cdr:nvSpPr>
      <cdr:spPr>
        <a:xfrm xmlns:a="http://schemas.openxmlformats.org/drawingml/2006/main">
          <a:off x="2664296" y="792088"/>
          <a:ext cx="288032" cy="50405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>
            <a:lumMod val="75000"/>
            <a:alpha val="25000"/>
          </a:schemeClr>
        </a:solidFill>
        <a:ln xmlns:a="http://schemas.openxmlformats.org/drawingml/2006/main">
          <a:solidFill>
            <a:schemeClr val="accent6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de-DE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0.04878</cdr:x>
      <cdr:y>0.20354</cdr:y>
    </cdr:from>
    <cdr:to>
      <cdr:x>0.12853</cdr:x>
      <cdr:y>0.82438</cdr:y>
    </cdr:to>
    <cdr:grpSp>
      <cdr:nvGrpSpPr>
        <cdr:cNvPr id="2" name="Group 1"/>
        <cdr:cNvGrpSpPr/>
      </cdr:nvGrpSpPr>
      <cdr:grpSpPr>
        <a:xfrm xmlns:a="http://schemas.openxmlformats.org/drawingml/2006/main">
          <a:off x="144015" y="644076"/>
          <a:ext cx="235448" cy="1964568"/>
          <a:chOff x="539552" y="1052736"/>
          <a:chExt cx="303422" cy="2376264"/>
        </a:xfrm>
      </cdr:grpSpPr>
      <cdr:sp macro="" textlink="">
        <cdr:nvSpPr>
          <cdr:cNvPr id="3" name="Rectangle 2"/>
          <cdr:cNvSpPr/>
        </cdr:nvSpPr>
        <cdr:spPr>
          <a:xfrm xmlns:a="http://schemas.openxmlformats.org/drawingml/2006/main">
            <a:off x="539552" y="1052736"/>
            <a:ext cx="288032" cy="2376264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tx1">
              <a:lumMod val="85000"/>
              <a:lumOff val="15000"/>
              <a:alpha val="70000"/>
            </a:schemeClr>
          </a:solidFill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de-DE"/>
          </a:p>
        </cdr:txBody>
      </cdr:sp>
      <cdr:sp macro="" textlink="">
        <cdr:nvSpPr>
          <cdr:cNvPr id="4" name="TextBox 15"/>
          <cdr:cNvSpPr txBox="1"/>
        </cdr:nvSpPr>
        <cdr:spPr>
          <a:xfrm xmlns:a="http://schemas.openxmlformats.org/drawingml/2006/main" rot="16200000">
            <a:off x="-211193" y="2102368"/>
            <a:ext cx="1831335" cy="276999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200" b="1" i="1" dirty="0" smtClean="0">
                <a:solidFill>
                  <a:srgbClr val="C00000"/>
                </a:solidFill>
              </a:rPr>
              <a:t>Transmission below 100%</a:t>
            </a:r>
            <a:endParaRPr lang="de-DE" sz="1200" b="1" i="1" dirty="0">
              <a:solidFill>
                <a:srgbClr val="C00000"/>
              </a:solidFill>
            </a:endParaRPr>
          </a:p>
        </cdr:txBody>
      </cdr:sp>
    </cdr:grpSp>
  </cdr:relSizeAnchor>
  <cdr:relSizeAnchor xmlns:cdr="http://schemas.openxmlformats.org/drawingml/2006/chartDrawing">
    <cdr:from>
      <cdr:x>0.70732</cdr:x>
      <cdr:y>0.90898</cdr:y>
    </cdr:from>
    <cdr:to>
      <cdr:x>0.94926</cdr:x>
      <cdr:y>0.96979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088232" y="2876339"/>
          <a:ext cx="714286" cy="19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de-DE" sz="1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5C83B-2701-410E-996A-80A0D6976718}" type="datetimeFigureOut">
              <a:rPr lang="de-DE" smtClean="0"/>
              <a:pPr/>
              <a:t>23.04.2012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BF3B9-DDB8-4A82-BDE5-45561CD9506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9726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F3B9-DDB8-4A82-BDE5-45561CD9506A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880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B570-CAD5-4544-923E-F93DB8435C77}" type="datetimeFigureOut">
              <a:rPr lang="de-DE" smtClean="0"/>
              <a:pPr/>
              <a:t>23.04.2012</a:t>
            </a:fld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D55C-A5CE-48F5-B748-5B62B280CBF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B570-CAD5-4544-923E-F93DB8435C77}" type="datetimeFigureOut">
              <a:rPr lang="de-DE" smtClean="0"/>
              <a:pPr/>
              <a:t>23.04.2012</a:t>
            </a:fld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D55C-A5CE-48F5-B748-5B62B280CBF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B570-CAD5-4544-923E-F93DB8435C77}" type="datetimeFigureOut">
              <a:rPr lang="de-DE" smtClean="0"/>
              <a:pPr/>
              <a:t>23.04.2012</a:t>
            </a:fld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D55C-A5CE-48F5-B748-5B62B280CBF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B570-CAD5-4544-923E-F93DB8435C77}" type="datetimeFigureOut">
              <a:rPr lang="de-DE" smtClean="0"/>
              <a:pPr/>
              <a:t>23.04.2012</a:t>
            </a:fld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D55C-A5CE-48F5-B748-5B62B280CBF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B570-CAD5-4544-923E-F93DB8435C77}" type="datetimeFigureOut">
              <a:rPr lang="de-DE" smtClean="0"/>
              <a:pPr/>
              <a:t>23.04.2012</a:t>
            </a:fld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D55C-A5CE-48F5-B748-5B62B280CBF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B570-CAD5-4544-923E-F93DB8435C77}" type="datetimeFigureOut">
              <a:rPr lang="de-DE" smtClean="0"/>
              <a:pPr/>
              <a:t>23.04.2012</a:t>
            </a:fld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D55C-A5CE-48F5-B748-5B62B280CBF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B570-CAD5-4544-923E-F93DB8435C77}" type="datetimeFigureOut">
              <a:rPr lang="de-DE" smtClean="0"/>
              <a:pPr/>
              <a:t>23.04.2012</a:t>
            </a:fld>
            <a:endParaRPr lang="de-D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D55C-A5CE-48F5-B748-5B62B280CBF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B570-CAD5-4544-923E-F93DB8435C77}" type="datetimeFigureOut">
              <a:rPr lang="de-DE" smtClean="0"/>
              <a:pPr/>
              <a:t>23.04.2012</a:t>
            </a:fld>
            <a:endParaRPr lang="de-D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D55C-A5CE-48F5-B748-5B62B280CBF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B570-CAD5-4544-923E-F93DB8435C77}" type="datetimeFigureOut">
              <a:rPr lang="de-DE" smtClean="0"/>
              <a:pPr/>
              <a:t>23.04.2012</a:t>
            </a:fld>
            <a:endParaRPr lang="de-D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D55C-A5CE-48F5-B748-5B62B280CBF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B570-CAD5-4544-923E-F93DB8435C77}" type="datetimeFigureOut">
              <a:rPr lang="de-DE" smtClean="0"/>
              <a:pPr/>
              <a:t>23.04.2012</a:t>
            </a:fld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D55C-A5CE-48F5-B748-5B62B280CBF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B570-CAD5-4544-923E-F93DB8435C77}" type="datetimeFigureOut">
              <a:rPr lang="de-DE" smtClean="0"/>
              <a:pPr/>
              <a:t>23.04.2012</a:t>
            </a:fld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D55C-A5CE-48F5-B748-5B62B280CBF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6B570-CAD5-4544-923E-F93DB8435C77}" type="datetimeFigureOut">
              <a:rPr lang="de-DE" smtClean="0"/>
              <a:pPr/>
              <a:t>23.04.2012</a:t>
            </a:fld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9D55C-A5CE-48F5-B748-5B62B280CBF1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7" Type="http://schemas.openxmlformats.org/officeDocument/2006/relationships/chart" Target="../charts/chart23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7" Type="http://schemas.openxmlformats.org/officeDocument/2006/relationships/chart" Target="../charts/chart37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6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7" Type="http://schemas.openxmlformats.org/officeDocument/2006/relationships/chart" Target="../charts/chart51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0.xml"/><Relationship Id="rId5" Type="http://schemas.openxmlformats.org/officeDocument/2006/relationships/chart" Target="../charts/chart49.xml"/><Relationship Id="rId4" Type="http://schemas.openxmlformats.org/officeDocument/2006/relationships/chart" Target="../charts/chart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2.xml"/><Relationship Id="rId7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827634"/>
          </a:xfrm>
        </p:spPr>
        <p:txBody>
          <a:bodyPr>
            <a:normAutofit fontScale="90000"/>
          </a:bodyPr>
          <a:lstStyle/>
          <a:p>
            <a:r>
              <a:rPr lang="de-DE" dirty="0"/>
              <a:t> Injector </a:t>
            </a:r>
            <a:r>
              <a:rPr lang="de-DE" dirty="0" err="1"/>
              <a:t>O</a:t>
            </a:r>
            <a:r>
              <a:rPr lang="de-DE" dirty="0" err="1" smtClean="0"/>
              <a:t>ptimization</a:t>
            </a:r>
            <a:r>
              <a:rPr lang="de-DE" dirty="0" smtClean="0"/>
              <a:t> </a:t>
            </a:r>
            <a:r>
              <a:rPr lang="de-DE" dirty="0"/>
              <a:t>for </a:t>
            </a:r>
            <a:r>
              <a:rPr lang="de-DE" dirty="0" err="1"/>
              <a:t>S</a:t>
            </a:r>
            <a:r>
              <a:rPr lang="de-DE" dirty="0" err="1" smtClean="0"/>
              <a:t>imultaneous</a:t>
            </a:r>
            <a:r>
              <a:rPr lang="de-DE" dirty="0" smtClean="0"/>
              <a:t> </a:t>
            </a:r>
            <a:r>
              <a:rPr lang="de-DE" dirty="0"/>
              <a:t>O</a:t>
            </a:r>
            <a:r>
              <a:rPr lang="de-DE" dirty="0" smtClean="0"/>
              <a:t>peration </a:t>
            </a:r>
            <a:r>
              <a:rPr lang="de-DE" dirty="0"/>
              <a:t>with </a:t>
            </a:r>
            <a:r>
              <a:rPr lang="de-DE" dirty="0" smtClean="0"/>
              <a:t>Different </a:t>
            </a:r>
            <a:r>
              <a:rPr lang="de-DE" dirty="0"/>
              <a:t>B</a:t>
            </a:r>
            <a:r>
              <a:rPr lang="de-DE" dirty="0" smtClean="0"/>
              <a:t>unch </a:t>
            </a:r>
            <a:r>
              <a:rPr lang="de-DE" dirty="0" err="1"/>
              <a:t>C</a:t>
            </a:r>
            <a:r>
              <a:rPr lang="de-DE" dirty="0" err="1" smtClean="0"/>
              <a:t>harges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Yauhen Kot</a:t>
            </a:r>
          </a:p>
          <a:p>
            <a:r>
              <a:rPr lang="en-US" dirty="0" smtClean="0"/>
              <a:t>BD Meeting 23.04.2012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5600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-21222"/>
            <a:ext cx="3201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2D Scan for XFEL Injector. 250pC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3953420" cy="354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27313"/>
              </p:ext>
            </p:extLst>
          </p:nvPr>
        </p:nvGraphicFramePr>
        <p:xfrm>
          <a:off x="6572264" y="642918"/>
          <a:ext cx="2357454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1843225"/>
              </p:ext>
            </p:extLst>
          </p:nvPr>
        </p:nvGraphicFramePr>
        <p:xfrm>
          <a:off x="6551712" y="3857628"/>
          <a:ext cx="2735196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293718"/>
              </p:ext>
            </p:extLst>
          </p:nvPr>
        </p:nvGraphicFramePr>
        <p:xfrm>
          <a:off x="4071934" y="4000504"/>
          <a:ext cx="2811983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Oval 2"/>
          <p:cNvSpPr/>
          <p:nvPr/>
        </p:nvSpPr>
        <p:spPr>
          <a:xfrm>
            <a:off x="755576" y="2060848"/>
            <a:ext cx="216024" cy="2160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/>
          <p:cNvSpPr/>
          <p:nvPr/>
        </p:nvSpPr>
        <p:spPr>
          <a:xfrm>
            <a:off x="4786314" y="4929198"/>
            <a:ext cx="142876" cy="14287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142844" y="5500702"/>
            <a:ext cx="39819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/>
              <a:buChar char="à"/>
            </a:pPr>
            <a:r>
              <a:rPr lang="en-US" sz="1200" dirty="0" smtClean="0">
                <a:sym typeface="Wingdings" pitchFamily="2" charset="2"/>
              </a:rPr>
              <a:t>Working Point with respect to the emittance minimum at</a:t>
            </a:r>
          </a:p>
          <a:p>
            <a:r>
              <a:rPr lang="en-US" sz="1200" dirty="0">
                <a:sym typeface="Wingdings" pitchFamily="2" charset="2"/>
              </a:rPr>
              <a:t> </a:t>
            </a:r>
            <a:r>
              <a:rPr lang="en-US" sz="1200" dirty="0" smtClean="0">
                <a:sym typeface="Wingdings" pitchFamily="2" charset="2"/>
              </a:rPr>
              <a:t>    0.2235 T x 200 mm</a:t>
            </a:r>
          </a:p>
          <a:p>
            <a:pPr marL="171450" indent="-171450">
              <a:buFont typeface="Wingdings"/>
              <a:buChar char="à"/>
            </a:pPr>
            <a:r>
              <a:rPr lang="en-US" sz="1200" dirty="0" smtClean="0">
                <a:sym typeface="Wingdings" pitchFamily="2" charset="2"/>
              </a:rPr>
              <a:t>Best emittance: 0,2832 mm mrad</a:t>
            </a:r>
          </a:p>
          <a:p>
            <a:pPr marL="171450" indent="-171450">
              <a:buFont typeface="Wingdings"/>
              <a:buChar char="à"/>
            </a:pPr>
            <a:r>
              <a:rPr lang="en-US" sz="1200" dirty="0" smtClean="0">
                <a:sym typeface="Wingdings" pitchFamily="2" charset="2"/>
              </a:rPr>
              <a:t>Stable optics solutions with the emittance  &gt; 0,32 possible</a:t>
            </a:r>
          </a:p>
          <a:p>
            <a:pPr marL="171450" indent="-171450">
              <a:buFont typeface="Wingdings"/>
              <a:buChar char="à"/>
            </a:pPr>
            <a:r>
              <a:rPr lang="en-US" sz="1200" dirty="0" smtClean="0">
                <a:sym typeface="Wingdings" pitchFamily="2" charset="2"/>
              </a:rPr>
              <a:t>Operation reasonable with </a:t>
            </a:r>
            <a:r>
              <a:rPr lang="en-US" sz="1200" dirty="0" err="1" smtClean="0">
                <a:sym typeface="Wingdings" pitchFamily="2" charset="2"/>
              </a:rPr>
              <a:t>XYrms</a:t>
            </a:r>
            <a:r>
              <a:rPr lang="en-US" sz="1200" dirty="0" smtClean="0">
                <a:sym typeface="Wingdings" pitchFamily="2" charset="2"/>
              </a:rPr>
              <a:t> above 170mm</a:t>
            </a:r>
          </a:p>
          <a:p>
            <a:pPr marL="171450" indent="-171450">
              <a:buFont typeface="Wingdings"/>
              <a:buChar char="à"/>
            </a:pPr>
            <a:r>
              <a:rPr lang="en-US" sz="1200" dirty="0">
                <a:sym typeface="Wingdings" pitchFamily="2" charset="2"/>
              </a:rPr>
              <a:t>a</a:t>
            </a:r>
            <a:r>
              <a:rPr lang="en-US" sz="1200" dirty="0" smtClean="0">
                <a:sym typeface="Wingdings" pitchFamily="2" charset="2"/>
              </a:rPr>
              <a:t>nd </a:t>
            </a:r>
            <a:r>
              <a:rPr lang="en-US" sz="1200" dirty="0" err="1" smtClean="0">
                <a:sym typeface="Wingdings" pitchFamily="2" charset="2"/>
              </a:rPr>
              <a:t>MaxB</a:t>
            </a:r>
            <a:r>
              <a:rPr lang="en-US" sz="1200" dirty="0" smtClean="0">
                <a:sym typeface="Wingdings" pitchFamily="2" charset="2"/>
              </a:rPr>
              <a:t>(1) range of 0.2210-0.2255T</a:t>
            </a:r>
            <a:endParaRPr lang="de-DE" sz="1200" dirty="0"/>
          </a:p>
        </p:txBody>
      </p:sp>
      <p:sp>
        <p:nvSpPr>
          <p:cNvPr id="7" name="Rectangle 6"/>
          <p:cNvSpPr/>
          <p:nvPr/>
        </p:nvSpPr>
        <p:spPr>
          <a:xfrm>
            <a:off x="6786578" y="1214422"/>
            <a:ext cx="127529" cy="192882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4500562" y="4286256"/>
            <a:ext cx="142876" cy="2000264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tangle 14"/>
          <p:cNvSpPr/>
          <p:nvPr/>
        </p:nvSpPr>
        <p:spPr>
          <a:xfrm>
            <a:off x="251520" y="1046032"/>
            <a:ext cx="199537" cy="3103048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000760" y="2428869"/>
            <a:ext cx="858726" cy="571503"/>
          </a:xfrm>
          <a:prstGeom prst="straightConnector1">
            <a:avLst/>
          </a:prstGeom>
          <a:ln w="15875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3" idx="0"/>
          </p:cNvCxnSpPr>
          <p:nvPr/>
        </p:nvCxnSpPr>
        <p:spPr>
          <a:xfrm rot="5400000">
            <a:off x="4390994" y="3395692"/>
            <a:ext cx="1071570" cy="709558"/>
          </a:xfrm>
          <a:prstGeom prst="straightConnector1">
            <a:avLst/>
          </a:prstGeom>
          <a:ln w="15875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86314" y="3000372"/>
            <a:ext cx="15199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Transmission below 100%</a:t>
            </a:r>
            <a:endParaRPr lang="de-DE" sz="1000" i="1" dirty="0"/>
          </a:p>
        </p:txBody>
      </p:sp>
      <p:graphicFrame>
        <p:nvGraphicFramePr>
          <p:cNvPr id="20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98227"/>
              </p:ext>
            </p:extLst>
          </p:nvPr>
        </p:nvGraphicFramePr>
        <p:xfrm>
          <a:off x="251520" y="4786516"/>
          <a:ext cx="3235496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874"/>
                <a:gridCol w="808874"/>
                <a:gridCol w="808874"/>
                <a:gridCol w="808874"/>
              </a:tblGrid>
              <a:tr h="182932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MaxB</a:t>
                      </a:r>
                      <a:r>
                        <a:rPr lang="en-US" sz="1200" dirty="0" smtClean="0"/>
                        <a:t>(1)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XYrms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Symbol" pitchFamily="18" charset="2"/>
                        </a:rPr>
                        <a:t>e</a:t>
                      </a:r>
                      <a:endParaRPr lang="de-DE" sz="120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Symbol" pitchFamily="18" charset="2"/>
                        </a:rPr>
                        <a:t>X</a:t>
                      </a:r>
                      <a:endParaRPr lang="de-DE" sz="1200" dirty="0">
                        <a:latin typeface="Symbol" pitchFamily="18" charset="2"/>
                      </a:endParaRPr>
                    </a:p>
                  </a:txBody>
                  <a:tcPr/>
                </a:tc>
              </a:tr>
              <a:tr h="18293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0.2235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0.2832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1.3899</a:t>
                      </a:r>
                      <a:endParaRPr lang="de-DE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Oval 9"/>
          <p:cNvSpPr/>
          <p:nvPr/>
        </p:nvSpPr>
        <p:spPr>
          <a:xfrm>
            <a:off x="7143768" y="4929198"/>
            <a:ext cx="142876" cy="14287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tangle 12"/>
          <p:cNvSpPr/>
          <p:nvPr/>
        </p:nvSpPr>
        <p:spPr>
          <a:xfrm>
            <a:off x="6858016" y="4214818"/>
            <a:ext cx="142876" cy="178595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9"/>
          <p:cNvSpPr/>
          <p:nvPr/>
        </p:nvSpPr>
        <p:spPr>
          <a:xfrm>
            <a:off x="7072330" y="1857364"/>
            <a:ext cx="142876" cy="14287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7" name="Straight Arrow Connector 15"/>
          <p:cNvCxnSpPr/>
          <p:nvPr/>
        </p:nvCxnSpPr>
        <p:spPr>
          <a:xfrm rot="16200000" flipH="1">
            <a:off x="5893603" y="3393281"/>
            <a:ext cx="1071570" cy="857256"/>
          </a:xfrm>
          <a:prstGeom prst="straightConnector1">
            <a:avLst/>
          </a:prstGeom>
          <a:ln w="15875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330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65897"/>
            <a:ext cx="463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Simultaneous Operation with 100pC and 250pC</a:t>
            </a:r>
            <a:endParaRPr lang="de-DE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1625394"/>
              </p:ext>
            </p:extLst>
          </p:nvPr>
        </p:nvGraphicFramePr>
        <p:xfrm>
          <a:off x="2627784" y="836712"/>
          <a:ext cx="3600400" cy="3596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117641"/>
              </p:ext>
            </p:extLst>
          </p:nvPr>
        </p:nvGraphicFramePr>
        <p:xfrm>
          <a:off x="107504" y="1412776"/>
          <a:ext cx="280831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7266355"/>
              </p:ext>
            </p:extLst>
          </p:nvPr>
        </p:nvGraphicFramePr>
        <p:xfrm>
          <a:off x="5724128" y="3789040"/>
          <a:ext cx="331236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/>
          <p:cNvSpPr/>
          <p:nvPr/>
        </p:nvSpPr>
        <p:spPr>
          <a:xfrm>
            <a:off x="3089536" y="1772816"/>
            <a:ext cx="1440160" cy="12241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Playable range for both charges</a:t>
            </a:r>
            <a:endParaRPr lang="de-DE" sz="1000" dirty="0"/>
          </a:p>
        </p:txBody>
      </p:sp>
      <p:sp>
        <p:nvSpPr>
          <p:cNvPr id="8" name="Rectangle 7"/>
          <p:cNvSpPr/>
          <p:nvPr/>
        </p:nvSpPr>
        <p:spPr>
          <a:xfrm>
            <a:off x="827584" y="1772816"/>
            <a:ext cx="1440160" cy="122413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Playable range for both charges</a:t>
            </a:r>
            <a:endParaRPr lang="de-DE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5013176"/>
            <a:ext cx="4414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Operation with both charges simultaneously is imaginable</a:t>
            </a:r>
          </a:p>
          <a:p>
            <a:r>
              <a:rPr lang="en-US" sz="1400" dirty="0"/>
              <a:t>f</a:t>
            </a:r>
            <a:r>
              <a:rPr lang="en-US" sz="1400" dirty="0" smtClean="0"/>
              <a:t>or </a:t>
            </a:r>
            <a:r>
              <a:rPr lang="en-US" sz="1400" dirty="0" err="1" smtClean="0"/>
              <a:t>MaxB</a:t>
            </a:r>
            <a:r>
              <a:rPr lang="en-US" sz="1400" dirty="0" smtClean="0"/>
              <a:t>(1)=0.2230 and 0.2235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893358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66902"/>
            <a:ext cx="739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Simultaneous Operation with 100pC and 250pC. </a:t>
            </a:r>
            <a:r>
              <a:rPr lang="en-US" dirty="0" err="1" smtClean="0"/>
              <a:t>MaxB</a:t>
            </a:r>
            <a:r>
              <a:rPr lang="en-US" dirty="0" smtClean="0"/>
              <a:t>(1)=0.2230 and 0.2235</a:t>
            </a:r>
            <a:endParaRPr lang="de-DE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100682"/>
              </p:ext>
            </p:extLst>
          </p:nvPr>
        </p:nvGraphicFramePr>
        <p:xfrm>
          <a:off x="395536" y="1340768"/>
          <a:ext cx="2563936" cy="151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2387980"/>
              </p:ext>
            </p:extLst>
          </p:nvPr>
        </p:nvGraphicFramePr>
        <p:xfrm>
          <a:off x="395536" y="3068960"/>
          <a:ext cx="2664296" cy="1587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4991352"/>
              </p:ext>
            </p:extLst>
          </p:nvPr>
        </p:nvGraphicFramePr>
        <p:xfrm>
          <a:off x="323528" y="4797152"/>
          <a:ext cx="2862064" cy="1659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7355669"/>
              </p:ext>
            </p:extLst>
          </p:nvPr>
        </p:nvGraphicFramePr>
        <p:xfrm>
          <a:off x="3347864" y="1268760"/>
          <a:ext cx="2550044" cy="1587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0068379"/>
              </p:ext>
            </p:extLst>
          </p:nvPr>
        </p:nvGraphicFramePr>
        <p:xfrm>
          <a:off x="3419872" y="3140968"/>
          <a:ext cx="2502024" cy="151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910547"/>
              </p:ext>
            </p:extLst>
          </p:nvPr>
        </p:nvGraphicFramePr>
        <p:xfrm>
          <a:off x="3419872" y="4941168"/>
          <a:ext cx="2448272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44208" y="1484784"/>
            <a:ext cx="26997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Both </a:t>
            </a:r>
            <a:r>
              <a:rPr lang="en-US" sz="1200" dirty="0" err="1" smtClean="0"/>
              <a:t>twiss</a:t>
            </a:r>
            <a:r>
              <a:rPr lang="en-US" sz="1200" dirty="0" smtClean="0"/>
              <a:t> functions coincide for both bunch charges at</a:t>
            </a:r>
            <a:r>
              <a:rPr lang="en-US" sz="1200" dirty="0"/>
              <a:t> </a:t>
            </a:r>
            <a:r>
              <a:rPr lang="en-US" sz="1200" dirty="0" smtClean="0"/>
              <a:t>almost the same settings of the laser.</a:t>
            </a:r>
          </a:p>
          <a:p>
            <a:endParaRPr lang="en-US" sz="1200" dirty="0" smtClean="0"/>
          </a:p>
          <a:p>
            <a:r>
              <a:rPr lang="en-US" sz="1200" dirty="0" smtClean="0"/>
              <a:t>Combined working point at</a:t>
            </a:r>
          </a:p>
          <a:p>
            <a:r>
              <a:rPr lang="en-US" sz="1200" dirty="0" err="1" smtClean="0"/>
              <a:t>MaxB</a:t>
            </a:r>
            <a:r>
              <a:rPr lang="en-US" sz="1200" dirty="0" smtClean="0"/>
              <a:t>(1)=0.2235  </a:t>
            </a:r>
            <a:r>
              <a:rPr lang="en-US" sz="1200" dirty="0" err="1" smtClean="0"/>
              <a:t>XYrms</a:t>
            </a:r>
            <a:r>
              <a:rPr lang="en-US" sz="1200" dirty="0" smtClean="0"/>
              <a:t>=225</a:t>
            </a:r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Combined working point is almost the same as the working point for 250pC</a:t>
            </a:r>
          </a:p>
          <a:p>
            <a:endParaRPr lang="en-US" sz="1200" dirty="0" smtClean="0"/>
          </a:p>
          <a:p>
            <a:r>
              <a:rPr lang="en-US" sz="1200" dirty="0" smtClean="0"/>
              <a:t>Generally: the emittance of the smaller bunch charge could be more effective reduced by means of the laser beam size. </a:t>
            </a:r>
          </a:p>
          <a:p>
            <a:r>
              <a:rPr lang="en-US" sz="1200" dirty="0" smtClean="0"/>
              <a:t>On the other hand  it grows even faster for larger laser beam sizes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 smtClean="0"/>
              <a:t>Operation of the both bunch charges (150 and 250pC) at the same settings of the laser and the solenoid field is possible. </a:t>
            </a:r>
          </a:p>
          <a:p>
            <a:endParaRPr lang="en-US" sz="1200" dirty="0"/>
          </a:p>
          <a:p>
            <a:r>
              <a:rPr lang="en-US" sz="1200" dirty="0" smtClean="0"/>
              <a:t>In that case we get the best possible emittance  and somehow unstable optics for 250pC on the one hand and very stable optics solution but </a:t>
            </a:r>
            <a:r>
              <a:rPr lang="en-US" sz="1200" dirty="0" err="1" smtClean="0"/>
              <a:t>blowed</a:t>
            </a:r>
            <a:r>
              <a:rPr lang="en-US" sz="1200" dirty="0" smtClean="0"/>
              <a:t> up emittance for 100pC.</a:t>
            </a:r>
            <a:endParaRPr lang="de-DE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980728"/>
            <a:ext cx="12187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MaxB</a:t>
            </a:r>
            <a:r>
              <a:rPr lang="en-US" sz="1200" dirty="0" smtClean="0"/>
              <a:t>(1)=0.2230</a:t>
            </a:r>
            <a:endParaRPr lang="de-DE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923928" y="975693"/>
            <a:ext cx="12187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MaxB</a:t>
            </a:r>
            <a:r>
              <a:rPr lang="en-US" sz="1200" dirty="0" smtClean="0"/>
              <a:t>(1)=0.2235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285248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461639"/>
              </p:ext>
            </p:extLst>
          </p:nvPr>
        </p:nvGraphicFramePr>
        <p:xfrm>
          <a:off x="899592" y="1124745"/>
          <a:ext cx="6960744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392"/>
                <a:gridCol w="994392"/>
                <a:gridCol w="994392"/>
                <a:gridCol w="994392"/>
                <a:gridCol w="994392"/>
                <a:gridCol w="994392"/>
                <a:gridCol w="994392"/>
              </a:tblGrid>
              <a:tr h="24777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Settings</a:t>
                      </a:r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Emittance</a:t>
                      </a:r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j-lt"/>
                        </a:rPr>
                        <a:t>Optics Sensitivity</a:t>
                      </a:r>
                      <a:endParaRPr lang="de-DE" sz="1200" b="1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>
                        <a:latin typeface="Symbol" pitchFamily="18" charset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>
                        <a:latin typeface="Symbol" pitchFamily="18" charset="2"/>
                      </a:endParaRPr>
                    </a:p>
                  </a:txBody>
                  <a:tcPr/>
                </a:tc>
              </a:tr>
              <a:tr h="238477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MaxB</a:t>
                      </a:r>
                      <a:r>
                        <a:rPr lang="en-US" sz="1000" dirty="0" smtClean="0"/>
                        <a:t>(1), T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XYrms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sz="1000" dirty="0" smtClean="0"/>
                        <a:t>m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Symbol" pitchFamily="18" charset="2"/>
                        </a:rPr>
                        <a:t>e</a:t>
                      </a:r>
                      <a:r>
                        <a:rPr lang="en-US" sz="1000" dirty="0" smtClean="0"/>
                        <a:t>_250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Symbol" pitchFamily="18" charset="2"/>
                        </a:rPr>
                        <a:t>e</a:t>
                      </a:r>
                      <a:r>
                        <a:rPr lang="en-US" sz="1000" dirty="0" smtClean="0"/>
                        <a:t>_100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Symbol" pitchFamily="18" charset="2"/>
                        </a:rPr>
                        <a:t>X_250</a:t>
                      </a:r>
                      <a:endParaRPr lang="de-DE" sz="1000" dirty="0">
                        <a:latin typeface="Symbol" pitchFamily="18" charset="2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Symbol" pitchFamily="18" charset="2"/>
                        </a:rPr>
                        <a:t>X_100</a:t>
                      </a:r>
                      <a:endParaRPr lang="de-DE" sz="1000" dirty="0">
                        <a:latin typeface="Symbol" pitchFamily="18" charset="2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Symbol" pitchFamily="18" charset="2"/>
                        </a:rPr>
                        <a:t>X_250</a:t>
                      </a:r>
                      <a:r>
                        <a:rPr lang="en-US" sz="1000" dirty="0" smtClean="0">
                          <a:latin typeface="Symbol" pitchFamily="18" charset="2"/>
                          <a:sym typeface="Wingdings" pitchFamily="2" charset="2"/>
                        </a:rPr>
                        <a:t>100</a:t>
                      </a:r>
                      <a:endParaRPr lang="de-DE" sz="1000" dirty="0">
                        <a:latin typeface="Symbol" pitchFamily="18" charset="2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8477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0.2230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0.2839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0.2939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1.3365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1.0307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1,57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8477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0.2230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225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0.295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0.4088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1.3178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1.0034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1,385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8477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0.2230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250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0.3088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0.5569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1.2824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1.0010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1,106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8477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0.2230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275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0.3402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0.7151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1.208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1.0072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1,012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85"/>
              </p:ext>
            </p:extLst>
          </p:nvPr>
        </p:nvGraphicFramePr>
        <p:xfrm>
          <a:off x="899592" y="2924944"/>
          <a:ext cx="6960744" cy="1224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392"/>
                <a:gridCol w="994392"/>
                <a:gridCol w="994392"/>
                <a:gridCol w="994392"/>
                <a:gridCol w="994392"/>
                <a:gridCol w="994392"/>
                <a:gridCol w="994392"/>
              </a:tblGrid>
              <a:tr h="244827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MaxB</a:t>
                      </a:r>
                      <a:r>
                        <a:rPr lang="en-US" sz="1000" dirty="0" smtClean="0"/>
                        <a:t>(1)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XY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Symbol" pitchFamily="18" charset="2"/>
                        </a:rPr>
                        <a:t>e</a:t>
                      </a:r>
                      <a:r>
                        <a:rPr lang="en-US" sz="1000" dirty="0" smtClean="0"/>
                        <a:t>_250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Symbol" pitchFamily="18" charset="2"/>
                        </a:rPr>
                        <a:t>e</a:t>
                      </a:r>
                      <a:r>
                        <a:rPr lang="en-US" sz="1000" dirty="0" smtClean="0"/>
                        <a:t>_100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Symbol" pitchFamily="18" charset="2"/>
                        </a:rPr>
                        <a:t>X_250</a:t>
                      </a:r>
                      <a:endParaRPr lang="de-DE" sz="100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Symbol" pitchFamily="18" charset="2"/>
                        </a:rPr>
                        <a:t>X_100</a:t>
                      </a:r>
                      <a:endParaRPr lang="de-DE" sz="100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Symbol" pitchFamily="18" charset="2"/>
                        </a:rPr>
                        <a:t>X_250</a:t>
                      </a:r>
                      <a:r>
                        <a:rPr lang="en-US" sz="1000" dirty="0" smtClean="0">
                          <a:latin typeface="Symbol" pitchFamily="18" charset="2"/>
                          <a:sym typeface="Wingdings" pitchFamily="2" charset="2"/>
                        </a:rPr>
                        <a:t>100</a:t>
                      </a:r>
                      <a:endParaRPr lang="de-DE" sz="1000" dirty="0">
                        <a:latin typeface="Symbol" pitchFamily="18" charset="2"/>
                      </a:endParaRPr>
                    </a:p>
                  </a:txBody>
                  <a:tcPr/>
                </a:tc>
              </a:tr>
              <a:tr h="244827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0.2235</a:t>
                      </a:r>
                      <a:endParaRPr lang="de-DE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</a:t>
                      </a:r>
                      <a:endParaRPr lang="de-DE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0.2832</a:t>
                      </a:r>
                      <a:endParaRPr lang="de-DE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0.347</a:t>
                      </a:r>
                      <a:endParaRPr lang="de-DE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1.3899</a:t>
                      </a:r>
                      <a:endParaRPr lang="de-DE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1.0103</a:t>
                      </a:r>
                      <a:endParaRPr lang="de-DE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1.195</a:t>
                      </a:r>
                      <a:endParaRPr lang="de-DE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44827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0.2235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225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0.2966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0.471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1.3145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1.0004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1.055</a:t>
                      </a:r>
                      <a:endParaRPr lang="de-DE" sz="1000" dirty="0"/>
                    </a:p>
                  </a:txBody>
                  <a:tcPr/>
                </a:tc>
              </a:tr>
              <a:tr h="244827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0.2235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250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0.3275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0.6176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1.2319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1.0041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1.078</a:t>
                      </a:r>
                      <a:endParaRPr lang="de-DE" sz="1000" dirty="0"/>
                    </a:p>
                  </a:txBody>
                  <a:tcPr/>
                </a:tc>
              </a:tr>
              <a:tr h="244827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0.2235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275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0.3859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0.7683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1.1395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1.0121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1.369</a:t>
                      </a:r>
                      <a:endParaRPr lang="de-DE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85918" y="214290"/>
            <a:ext cx="538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WP for Simultaneous Operation with 100pC and 250pC </a:t>
            </a:r>
            <a:endParaRPr lang="de-DE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3472285"/>
              </p:ext>
            </p:extLst>
          </p:nvPr>
        </p:nvGraphicFramePr>
        <p:xfrm>
          <a:off x="683568" y="4437112"/>
          <a:ext cx="3240360" cy="1947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1943949"/>
              </p:ext>
            </p:extLst>
          </p:nvPr>
        </p:nvGraphicFramePr>
        <p:xfrm>
          <a:off x="4139952" y="4365104"/>
          <a:ext cx="331236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-21222"/>
            <a:ext cx="3201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2D Scan for XFEL Injector. 500pC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4707421" cy="338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4022166"/>
              </p:ext>
            </p:extLst>
          </p:nvPr>
        </p:nvGraphicFramePr>
        <p:xfrm>
          <a:off x="6156176" y="260648"/>
          <a:ext cx="2736304" cy="2051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9588790"/>
              </p:ext>
            </p:extLst>
          </p:nvPr>
        </p:nvGraphicFramePr>
        <p:xfrm>
          <a:off x="6156177" y="2420888"/>
          <a:ext cx="266429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9267165"/>
              </p:ext>
            </p:extLst>
          </p:nvPr>
        </p:nvGraphicFramePr>
        <p:xfrm>
          <a:off x="6228184" y="4765562"/>
          <a:ext cx="2676488" cy="206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Oval 2"/>
          <p:cNvSpPr/>
          <p:nvPr/>
        </p:nvSpPr>
        <p:spPr>
          <a:xfrm>
            <a:off x="827584" y="2492896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/>
          <p:cNvSpPr/>
          <p:nvPr/>
        </p:nvSpPr>
        <p:spPr>
          <a:xfrm>
            <a:off x="6660232" y="1340768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/>
          <p:cNvSpPr/>
          <p:nvPr/>
        </p:nvSpPr>
        <p:spPr>
          <a:xfrm>
            <a:off x="6656003" y="3645024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/>
          <p:cNvSpPr/>
          <p:nvPr/>
        </p:nvSpPr>
        <p:spPr>
          <a:xfrm>
            <a:off x="6706340" y="5733256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395536" y="4221088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683568" y="4221088"/>
            <a:ext cx="1450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Emittance minimum</a:t>
            </a:r>
            <a:endParaRPr lang="de-DE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85720" y="5500702"/>
            <a:ext cx="4591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/>
              <a:buChar char="à"/>
            </a:pPr>
            <a:r>
              <a:rPr lang="en-US" sz="1200" dirty="0" smtClean="0">
                <a:sym typeface="Wingdings" pitchFamily="2" charset="2"/>
              </a:rPr>
              <a:t>Working Point with respect to the emittance minimum at</a:t>
            </a:r>
          </a:p>
          <a:p>
            <a:r>
              <a:rPr lang="en-US" sz="1200" dirty="0">
                <a:sym typeface="Wingdings" pitchFamily="2" charset="2"/>
              </a:rPr>
              <a:t> </a:t>
            </a:r>
            <a:r>
              <a:rPr lang="en-US" sz="1200" dirty="0" smtClean="0">
                <a:sym typeface="Wingdings" pitchFamily="2" charset="2"/>
              </a:rPr>
              <a:t>    0.2235 T x 300 </a:t>
            </a:r>
            <a:r>
              <a:rPr lang="en-US" sz="12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sz="1200" dirty="0" smtClean="0">
                <a:sym typeface="Wingdings" pitchFamily="2" charset="2"/>
              </a:rPr>
              <a:t>m</a:t>
            </a:r>
          </a:p>
          <a:p>
            <a:pPr marL="171450" indent="-171450">
              <a:buFont typeface="Wingdings"/>
              <a:buChar char="à"/>
            </a:pPr>
            <a:r>
              <a:rPr lang="en-US" sz="1200" dirty="0" smtClean="0">
                <a:sym typeface="Wingdings" pitchFamily="2" charset="2"/>
              </a:rPr>
              <a:t>Best emittance: 0,4302 mm mrad</a:t>
            </a:r>
          </a:p>
          <a:p>
            <a:pPr marL="171450" indent="-171450">
              <a:buFont typeface="Wingdings"/>
              <a:buChar char="à"/>
            </a:pPr>
            <a:r>
              <a:rPr lang="en-US" sz="1200" dirty="0" smtClean="0">
                <a:sym typeface="Wingdings" pitchFamily="2" charset="2"/>
              </a:rPr>
              <a:t>Stable optics solutions with the emittance  &gt; 0,60 mm mrad possible</a:t>
            </a:r>
          </a:p>
          <a:p>
            <a:pPr marL="171450" indent="-171450">
              <a:buFont typeface="Wingdings"/>
              <a:buChar char="à"/>
            </a:pPr>
            <a:r>
              <a:rPr lang="en-US" sz="1200" dirty="0" smtClean="0">
                <a:sym typeface="Wingdings" pitchFamily="2" charset="2"/>
              </a:rPr>
              <a:t>Operation reasonable with </a:t>
            </a:r>
            <a:r>
              <a:rPr lang="en-US" sz="1200" dirty="0" err="1" smtClean="0">
                <a:sym typeface="Wingdings" pitchFamily="2" charset="2"/>
              </a:rPr>
              <a:t>XYrms</a:t>
            </a:r>
            <a:r>
              <a:rPr lang="en-US" sz="1200" dirty="0" smtClean="0">
                <a:sym typeface="Wingdings" pitchFamily="2" charset="2"/>
              </a:rPr>
              <a:t> between 250</a:t>
            </a:r>
            <a:r>
              <a:rPr lang="en-US" sz="12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sz="1200" dirty="0" smtClean="0">
                <a:sym typeface="Wingdings" pitchFamily="2" charset="2"/>
              </a:rPr>
              <a:t>m and 475</a:t>
            </a:r>
            <a:r>
              <a:rPr lang="en-US" sz="12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sz="1200" dirty="0" smtClean="0">
                <a:sym typeface="Wingdings" pitchFamily="2" charset="2"/>
              </a:rPr>
              <a:t>m</a:t>
            </a:r>
          </a:p>
          <a:p>
            <a:pPr marL="171450" indent="-171450">
              <a:buFont typeface="Wingdings"/>
              <a:buChar char="à"/>
            </a:pPr>
            <a:r>
              <a:rPr lang="en-US" sz="1200" dirty="0">
                <a:sym typeface="Wingdings" pitchFamily="2" charset="2"/>
              </a:rPr>
              <a:t>a</a:t>
            </a:r>
            <a:r>
              <a:rPr lang="en-US" sz="1200" dirty="0" smtClean="0">
                <a:sym typeface="Wingdings" pitchFamily="2" charset="2"/>
              </a:rPr>
              <a:t>nd </a:t>
            </a:r>
            <a:r>
              <a:rPr lang="en-US" sz="1200" dirty="0" err="1" smtClean="0">
                <a:sym typeface="Wingdings" pitchFamily="2" charset="2"/>
              </a:rPr>
              <a:t>MaxB</a:t>
            </a:r>
            <a:r>
              <a:rPr lang="en-US" sz="1200" dirty="0" smtClean="0">
                <a:sym typeface="Wingdings" pitchFamily="2" charset="2"/>
              </a:rPr>
              <a:t>(1) range of 0.2225-0.2260T</a:t>
            </a:r>
            <a:endParaRPr lang="de-DE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573327" y="641400"/>
            <a:ext cx="1261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500pC Emittance</a:t>
            </a:r>
            <a:endParaRPr lang="de-DE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1196752"/>
            <a:ext cx="21178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Match possible, stable optics solution</a:t>
            </a:r>
            <a:endParaRPr lang="de-DE" sz="1000" i="1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251520" y="3284984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7" name="Straight Connector 4096"/>
          <p:cNvCxnSpPr/>
          <p:nvPr/>
        </p:nvCxnSpPr>
        <p:spPr>
          <a:xfrm>
            <a:off x="611560" y="2924944"/>
            <a:ext cx="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0" name="Straight Connector 4099"/>
          <p:cNvCxnSpPr/>
          <p:nvPr/>
        </p:nvCxnSpPr>
        <p:spPr>
          <a:xfrm>
            <a:off x="611560" y="2924944"/>
            <a:ext cx="2016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2" name="Straight Connector 4101"/>
          <p:cNvCxnSpPr/>
          <p:nvPr/>
        </p:nvCxnSpPr>
        <p:spPr>
          <a:xfrm>
            <a:off x="2627784" y="2924944"/>
            <a:ext cx="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4" name="Straight Connector 4103"/>
          <p:cNvCxnSpPr/>
          <p:nvPr/>
        </p:nvCxnSpPr>
        <p:spPr>
          <a:xfrm>
            <a:off x="2627784" y="3284984"/>
            <a:ext cx="6777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6" name="Straight Connector 4105"/>
          <p:cNvCxnSpPr/>
          <p:nvPr/>
        </p:nvCxnSpPr>
        <p:spPr>
          <a:xfrm>
            <a:off x="3305511" y="3284984"/>
            <a:ext cx="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9" name="TextBox 4108"/>
          <p:cNvSpPr txBox="1"/>
          <p:nvPr/>
        </p:nvSpPr>
        <p:spPr>
          <a:xfrm>
            <a:off x="1043203" y="3236049"/>
            <a:ext cx="1135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No match possible</a:t>
            </a:r>
            <a:endParaRPr lang="de-DE" sz="1000" i="1" dirty="0"/>
          </a:p>
        </p:txBody>
      </p:sp>
      <p:graphicFrame>
        <p:nvGraphicFramePr>
          <p:cNvPr id="23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357047"/>
              </p:ext>
            </p:extLst>
          </p:nvPr>
        </p:nvGraphicFramePr>
        <p:xfrm>
          <a:off x="357158" y="4786322"/>
          <a:ext cx="3235496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874"/>
                <a:gridCol w="808874"/>
                <a:gridCol w="808874"/>
                <a:gridCol w="808874"/>
              </a:tblGrid>
              <a:tr h="182932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MaxB</a:t>
                      </a:r>
                      <a:r>
                        <a:rPr lang="en-US" sz="1200" dirty="0" smtClean="0"/>
                        <a:t>(1)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XYrms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Symbol" pitchFamily="18" charset="2"/>
                        </a:rPr>
                        <a:t>e</a:t>
                      </a:r>
                      <a:endParaRPr lang="de-DE" sz="120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Symbol" pitchFamily="18" charset="2"/>
                        </a:rPr>
                        <a:t>X</a:t>
                      </a:r>
                      <a:endParaRPr lang="de-DE" sz="1200" dirty="0">
                        <a:latin typeface="Symbol" pitchFamily="18" charset="2"/>
                      </a:endParaRPr>
                    </a:p>
                  </a:txBody>
                  <a:tcPr/>
                </a:tc>
              </a:tr>
              <a:tr h="18293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0.2235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0.4302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1.4363</a:t>
                      </a:r>
                      <a:endParaRPr lang="de-DE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061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44624"/>
            <a:ext cx="463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Simultaneous Operation with 250pC and 500pC</a:t>
            </a:r>
            <a:endParaRPr lang="de-DE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703453"/>
              </p:ext>
            </p:extLst>
          </p:nvPr>
        </p:nvGraphicFramePr>
        <p:xfrm>
          <a:off x="214282" y="785794"/>
          <a:ext cx="3535232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643042" y="1285860"/>
            <a:ext cx="1222426" cy="1214446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Playable range for both charges</a:t>
            </a:r>
            <a:endParaRPr lang="de-DE" sz="100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3929058" y="785794"/>
            <a:ext cx="3439854" cy="2378544"/>
            <a:chOff x="3929058" y="785794"/>
            <a:chExt cx="3439854" cy="2378544"/>
          </a:xfrm>
        </p:grpSpPr>
        <p:graphicFrame>
          <p:nvGraphicFramePr>
            <p:cNvPr id="3" name="Chart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17038964"/>
                </p:ext>
              </p:extLst>
            </p:nvPr>
          </p:nvGraphicFramePr>
          <p:xfrm>
            <a:off x="3929058" y="785794"/>
            <a:ext cx="3439854" cy="23785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4357686" y="1285860"/>
              <a:ext cx="1071570" cy="1143008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Playable range for both charges</a:t>
              </a:r>
              <a:endParaRPr lang="de-DE" sz="10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713166" y="2071678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Oval 8"/>
          <p:cNvSpPr/>
          <p:nvPr/>
        </p:nvSpPr>
        <p:spPr>
          <a:xfrm>
            <a:off x="1071538" y="2143116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2" name="Group 11"/>
          <p:cNvGrpSpPr/>
          <p:nvPr/>
        </p:nvGrpSpPr>
        <p:grpSpPr>
          <a:xfrm>
            <a:off x="5643570" y="3500438"/>
            <a:ext cx="3168352" cy="3024336"/>
            <a:chOff x="5715008" y="3571876"/>
            <a:chExt cx="3168352" cy="3024336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96372858"/>
                </p:ext>
              </p:extLst>
            </p:nvPr>
          </p:nvGraphicFramePr>
          <p:xfrm>
            <a:off x="5715008" y="3571876"/>
            <a:ext cx="3168352" cy="30243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0" name="Oval 9"/>
            <p:cNvSpPr/>
            <p:nvPr/>
          </p:nvSpPr>
          <p:spPr>
            <a:xfrm>
              <a:off x="6858016" y="5643578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14348" y="4714884"/>
            <a:ext cx="3345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Imaginable for </a:t>
            </a:r>
            <a:r>
              <a:rPr lang="en-US" sz="1400" dirty="0" err="1" smtClean="0"/>
              <a:t>MaxB</a:t>
            </a:r>
            <a:r>
              <a:rPr lang="en-US" sz="1400" dirty="0" smtClean="0"/>
              <a:t>(1)=0.2240 and 0.2235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292063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66902"/>
            <a:ext cx="739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Simultaneous Operation with 250pC and 500pC. </a:t>
            </a:r>
            <a:r>
              <a:rPr lang="en-US" dirty="0" err="1" smtClean="0"/>
              <a:t>MaxB</a:t>
            </a:r>
            <a:r>
              <a:rPr lang="en-US" dirty="0" smtClean="0"/>
              <a:t>(1)=0.2235 and 0.2240</a:t>
            </a:r>
            <a:endParaRPr lang="de-DE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72422"/>
              </p:ext>
            </p:extLst>
          </p:nvPr>
        </p:nvGraphicFramePr>
        <p:xfrm>
          <a:off x="1704909" y="692696"/>
          <a:ext cx="2507052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958504"/>
              </p:ext>
            </p:extLst>
          </p:nvPr>
        </p:nvGraphicFramePr>
        <p:xfrm>
          <a:off x="4211960" y="692696"/>
          <a:ext cx="2520279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614054"/>
              </p:ext>
            </p:extLst>
          </p:nvPr>
        </p:nvGraphicFramePr>
        <p:xfrm>
          <a:off x="6804248" y="764704"/>
          <a:ext cx="2304256" cy="1587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0652292"/>
              </p:ext>
            </p:extLst>
          </p:nvPr>
        </p:nvGraphicFramePr>
        <p:xfrm>
          <a:off x="1691680" y="2564904"/>
          <a:ext cx="2483768" cy="173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749604"/>
              </p:ext>
            </p:extLst>
          </p:nvPr>
        </p:nvGraphicFramePr>
        <p:xfrm>
          <a:off x="4211960" y="2420888"/>
          <a:ext cx="2520280" cy="1875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598232"/>
              </p:ext>
            </p:extLst>
          </p:nvPr>
        </p:nvGraphicFramePr>
        <p:xfrm>
          <a:off x="6804248" y="2564904"/>
          <a:ext cx="2339752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3528" y="1484784"/>
            <a:ext cx="12187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MaxB</a:t>
            </a:r>
            <a:r>
              <a:rPr lang="en-US" sz="1200" dirty="0" smtClean="0"/>
              <a:t>(1)=0.2235</a:t>
            </a:r>
            <a:endParaRPr lang="de-DE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3212976"/>
            <a:ext cx="12187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MaxB</a:t>
            </a:r>
            <a:r>
              <a:rPr lang="en-US" sz="1200" dirty="0" smtClean="0"/>
              <a:t>(1)=0.2240</a:t>
            </a:r>
            <a:endParaRPr lang="de-DE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4797152"/>
            <a:ext cx="7387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/>
              <a:buChar char="à"/>
            </a:pPr>
            <a:r>
              <a:rPr lang="en-US" sz="1200" dirty="0" smtClean="0">
                <a:sym typeface="Wingdings" pitchFamily="2" charset="2"/>
              </a:rPr>
              <a:t>Operation at </a:t>
            </a:r>
            <a:r>
              <a:rPr lang="en-US" sz="1200" dirty="0" err="1" smtClean="0">
                <a:sym typeface="Wingdings" pitchFamily="2" charset="2"/>
              </a:rPr>
              <a:t>MaxB</a:t>
            </a:r>
            <a:r>
              <a:rPr lang="en-US" sz="1200" dirty="0" smtClean="0">
                <a:sym typeface="Wingdings" pitchFamily="2" charset="2"/>
              </a:rPr>
              <a:t>(1)=0.2235 gives similar but not equal optics</a:t>
            </a:r>
          </a:p>
          <a:p>
            <a:pPr marL="171450" indent="-171450">
              <a:buFont typeface="Wingdings"/>
              <a:buChar char="à"/>
            </a:pPr>
            <a:r>
              <a:rPr lang="en-US" sz="1200" dirty="0" smtClean="0">
                <a:sym typeface="Wingdings" pitchFamily="2" charset="2"/>
              </a:rPr>
              <a:t>Operation at </a:t>
            </a:r>
            <a:r>
              <a:rPr lang="en-US" sz="1200" dirty="0" err="1" smtClean="0">
                <a:sym typeface="Wingdings" pitchFamily="2" charset="2"/>
              </a:rPr>
              <a:t>MaxB</a:t>
            </a:r>
            <a:r>
              <a:rPr lang="en-US" sz="1200" dirty="0" smtClean="0">
                <a:sym typeface="Wingdings" pitchFamily="2" charset="2"/>
              </a:rPr>
              <a:t>(1)=0.2240 provides a long range of laser beam size (275 to 375mm) with almost equal optics </a:t>
            </a:r>
          </a:p>
          <a:p>
            <a:r>
              <a:rPr lang="en-US" sz="1200" dirty="0">
                <a:sym typeface="Wingdings" pitchFamily="2" charset="2"/>
              </a:rPr>
              <a:t> </a:t>
            </a:r>
            <a:r>
              <a:rPr lang="en-US" sz="1200" dirty="0" smtClean="0">
                <a:sym typeface="Wingdings" pitchFamily="2" charset="2"/>
              </a:rPr>
              <a:t>    for 250pC and 500pC.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827313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579199"/>
              </p:ext>
            </p:extLst>
          </p:nvPr>
        </p:nvGraphicFramePr>
        <p:xfrm>
          <a:off x="899592" y="3068960"/>
          <a:ext cx="6960744" cy="1584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392"/>
                <a:gridCol w="994392"/>
                <a:gridCol w="994392"/>
                <a:gridCol w="994392"/>
                <a:gridCol w="994392"/>
                <a:gridCol w="994392"/>
                <a:gridCol w="994392"/>
              </a:tblGrid>
              <a:tr h="264029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MaxB</a:t>
                      </a:r>
                      <a:r>
                        <a:rPr lang="en-US" sz="1000" dirty="0" smtClean="0"/>
                        <a:t>(1)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XY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Symbol" pitchFamily="18" charset="2"/>
                        </a:rPr>
                        <a:t>e</a:t>
                      </a:r>
                      <a:r>
                        <a:rPr lang="en-US" sz="1000" dirty="0" smtClean="0"/>
                        <a:t>_500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Symbol" pitchFamily="18" charset="2"/>
                        </a:rPr>
                        <a:t>e</a:t>
                      </a:r>
                      <a:r>
                        <a:rPr lang="en-US" sz="1000" dirty="0" smtClean="0"/>
                        <a:t>_250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Symbol" pitchFamily="18" charset="2"/>
                        </a:rPr>
                        <a:t>X_500</a:t>
                      </a:r>
                      <a:endParaRPr lang="de-DE" sz="100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Symbol" pitchFamily="18" charset="2"/>
                        </a:rPr>
                        <a:t>X_250</a:t>
                      </a:r>
                      <a:endParaRPr lang="de-DE" sz="100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Symbol" pitchFamily="18" charset="2"/>
                        </a:rPr>
                        <a:t>X_500</a:t>
                      </a:r>
                      <a:r>
                        <a:rPr lang="en-US" sz="1000" dirty="0" smtClean="0">
                          <a:latin typeface="Symbol" pitchFamily="18" charset="2"/>
                          <a:sym typeface="Wingdings" pitchFamily="2" charset="2"/>
                        </a:rPr>
                        <a:t>250</a:t>
                      </a:r>
                      <a:endParaRPr lang="de-DE" sz="1000" dirty="0">
                        <a:latin typeface="Symbol" pitchFamily="18" charset="2"/>
                      </a:endParaRPr>
                    </a:p>
                  </a:txBody>
                  <a:tcPr/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0.2240</a:t>
                      </a:r>
                      <a:endParaRPr lang="de-DE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275</a:t>
                      </a:r>
                      <a:endParaRPr lang="de-DE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0.439</a:t>
                      </a:r>
                      <a:endParaRPr lang="de-DE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0.386</a:t>
                      </a:r>
                      <a:endParaRPr lang="de-DE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1.391</a:t>
                      </a:r>
                      <a:endParaRPr lang="de-DE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1.070</a:t>
                      </a:r>
                      <a:endParaRPr lang="de-DE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1.220</a:t>
                      </a:r>
                      <a:endParaRPr lang="de-DE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0.2240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300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0.430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0.482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1.379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1.029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1.228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0.2240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325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0.445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0.619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1.327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1.008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1.221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0.2240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350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0.470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0.801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1.257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1.001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1.160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0.2240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375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0.516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1.017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1.178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1.001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1.082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85918" y="214290"/>
            <a:ext cx="538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WP for Simultaneous Operation with 250pC and 500pC </a:t>
            </a:r>
            <a:endParaRPr lang="de-D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255015"/>
              </p:ext>
            </p:extLst>
          </p:nvPr>
        </p:nvGraphicFramePr>
        <p:xfrm>
          <a:off x="899592" y="1124745"/>
          <a:ext cx="6960744" cy="1817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392"/>
                <a:gridCol w="994392"/>
                <a:gridCol w="994392"/>
                <a:gridCol w="994392"/>
                <a:gridCol w="994392"/>
                <a:gridCol w="994392"/>
                <a:gridCol w="994392"/>
              </a:tblGrid>
              <a:tr h="25717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Settings</a:t>
                      </a:r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Emittance</a:t>
                      </a:r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j-lt"/>
                        </a:rPr>
                        <a:t>Optics Sensitivity</a:t>
                      </a:r>
                      <a:endParaRPr lang="de-DE" sz="1200" b="1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>
                        <a:latin typeface="Symbol" pitchFamily="18" charset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>
                        <a:latin typeface="Symbol" pitchFamily="18" charset="2"/>
                      </a:endParaRPr>
                    </a:p>
                  </a:txBody>
                  <a:tcPr/>
                </a:tc>
              </a:tr>
              <a:tr h="257171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MaxB</a:t>
                      </a:r>
                      <a:r>
                        <a:rPr lang="en-US" sz="1000" dirty="0" smtClean="0"/>
                        <a:t>(1), T</a:t>
                      </a:r>
                      <a:endParaRPr lang="de-DE" sz="1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XYrms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sz="1000" dirty="0" smtClean="0"/>
                        <a:t>m</a:t>
                      </a:r>
                      <a:endParaRPr lang="de-DE" sz="1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Symbol" pitchFamily="18" charset="2"/>
                        </a:rPr>
                        <a:t>e</a:t>
                      </a:r>
                      <a:r>
                        <a:rPr lang="en-US" sz="1000" dirty="0" smtClean="0"/>
                        <a:t>_500</a:t>
                      </a:r>
                      <a:endParaRPr lang="de-DE" sz="1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Symbol" pitchFamily="18" charset="2"/>
                        </a:rPr>
                        <a:t>e</a:t>
                      </a:r>
                      <a:r>
                        <a:rPr lang="en-US" sz="1000" dirty="0" smtClean="0"/>
                        <a:t>_250</a:t>
                      </a:r>
                      <a:endParaRPr lang="de-DE" sz="1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Symbol" pitchFamily="18" charset="2"/>
                        </a:rPr>
                        <a:t>X_500</a:t>
                      </a:r>
                      <a:endParaRPr lang="de-DE" sz="1000" dirty="0">
                        <a:latin typeface="Symbol" pitchFamily="18" charset="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Symbol" pitchFamily="18" charset="2"/>
                        </a:rPr>
                        <a:t>X_250</a:t>
                      </a:r>
                      <a:endParaRPr lang="de-DE" sz="1000" dirty="0">
                        <a:latin typeface="Symbol" pitchFamily="18" charset="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Symbol" pitchFamily="18" charset="2"/>
                        </a:rPr>
                        <a:t>X_500</a:t>
                      </a:r>
                      <a:r>
                        <a:rPr lang="en-US" sz="1000" dirty="0" smtClean="0">
                          <a:latin typeface="Symbol" pitchFamily="18" charset="2"/>
                          <a:sym typeface="Wingdings" pitchFamily="2" charset="2"/>
                        </a:rPr>
                        <a:t>250</a:t>
                      </a:r>
                      <a:endParaRPr lang="de-DE" sz="1000" dirty="0">
                        <a:latin typeface="Symbol" pitchFamily="18" charset="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717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0.2235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275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0.472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0.468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1.391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1.070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1.236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17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0.2235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300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0.451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0.584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1.379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1.029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1.035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17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0.2235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325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0.470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0.738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1.327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1.008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1.001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17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0.2235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350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0.517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0.931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1.257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1.001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1.014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17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0.2235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375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0.592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1.155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1.178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1.001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1.056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833533"/>
              </p:ext>
            </p:extLst>
          </p:nvPr>
        </p:nvGraphicFramePr>
        <p:xfrm>
          <a:off x="827584" y="4725144"/>
          <a:ext cx="352839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979127"/>
              </p:ext>
            </p:extLst>
          </p:nvPr>
        </p:nvGraphicFramePr>
        <p:xfrm>
          <a:off x="4355976" y="4725144"/>
          <a:ext cx="381642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0191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-21222"/>
            <a:ext cx="3318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2D Scan for XFEL Injector. 1000pC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4" y="476672"/>
            <a:ext cx="4128458" cy="309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3016530"/>
              </p:ext>
            </p:extLst>
          </p:nvPr>
        </p:nvGraphicFramePr>
        <p:xfrm>
          <a:off x="6156176" y="692696"/>
          <a:ext cx="2850654" cy="230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4983364"/>
              </p:ext>
            </p:extLst>
          </p:nvPr>
        </p:nvGraphicFramePr>
        <p:xfrm>
          <a:off x="6149900" y="3356992"/>
          <a:ext cx="29941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659498"/>
              </p:ext>
            </p:extLst>
          </p:nvPr>
        </p:nvGraphicFramePr>
        <p:xfrm>
          <a:off x="3347864" y="3429000"/>
          <a:ext cx="3024336" cy="2454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Oval 2"/>
          <p:cNvSpPr/>
          <p:nvPr/>
        </p:nvSpPr>
        <p:spPr>
          <a:xfrm>
            <a:off x="323528" y="393305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/>
          <p:cNvSpPr/>
          <p:nvPr/>
        </p:nvSpPr>
        <p:spPr>
          <a:xfrm>
            <a:off x="1475656" y="247494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/>
          <p:cNvSpPr/>
          <p:nvPr/>
        </p:nvSpPr>
        <p:spPr>
          <a:xfrm>
            <a:off x="4358964" y="501317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/>
          <p:cNvSpPr/>
          <p:nvPr/>
        </p:nvSpPr>
        <p:spPr>
          <a:xfrm>
            <a:off x="7236296" y="501317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7233091" y="220486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625518" y="3866564"/>
            <a:ext cx="1450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Emittance minimum</a:t>
            </a:r>
            <a:endParaRPr lang="de-DE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4221088"/>
            <a:ext cx="301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Emittance minimum is feasible but may have </a:t>
            </a:r>
          </a:p>
          <a:p>
            <a:r>
              <a:rPr lang="en-US" sz="1200" dirty="0" smtClean="0"/>
              <a:t>an unstable optics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5518" y="4774134"/>
            <a:ext cx="22669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Working point for the emittance minimum:</a:t>
            </a:r>
            <a:endParaRPr lang="de-DE" sz="900" b="1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326829"/>
              </p:ext>
            </p:extLst>
          </p:nvPr>
        </p:nvGraphicFramePr>
        <p:xfrm>
          <a:off x="186765" y="4967009"/>
          <a:ext cx="3235496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874"/>
                <a:gridCol w="808874"/>
                <a:gridCol w="808874"/>
                <a:gridCol w="808874"/>
              </a:tblGrid>
              <a:tr h="182932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MaxB</a:t>
                      </a:r>
                      <a:r>
                        <a:rPr lang="en-US" sz="1200" dirty="0" smtClean="0"/>
                        <a:t>(1)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XYrms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Symbol" pitchFamily="18" charset="2"/>
                        </a:rPr>
                        <a:t>e</a:t>
                      </a:r>
                      <a:endParaRPr lang="de-DE" sz="120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Symbol" pitchFamily="18" charset="2"/>
                        </a:rPr>
                        <a:t>X</a:t>
                      </a:r>
                      <a:endParaRPr lang="de-DE" sz="1200" dirty="0">
                        <a:latin typeface="Symbol" pitchFamily="18" charset="2"/>
                      </a:endParaRPr>
                    </a:p>
                  </a:txBody>
                  <a:tcPr/>
                </a:tc>
              </a:tr>
              <a:tr h="18293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0.2240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450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0.745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1.452</a:t>
                      </a:r>
                      <a:endParaRPr lang="de-DE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186765" y="573325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Wingdings"/>
              <a:buChar char="à"/>
            </a:pPr>
            <a:r>
              <a:rPr lang="en-US" sz="1200" dirty="0" smtClean="0">
                <a:sym typeface="Wingdings" pitchFamily="2" charset="2"/>
              </a:rPr>
              <a:t>100% transmission beginning at XY=365</a:t>
            </a:r>
            <a:r>
              <a:rPr lang="en-US" sz="12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sz="1200" dirty="0" smtClean="0">
                <a:sym typeface="Wingdings" pitchFamily="2" charset="2"/>
              </a:rPr>
              <a:t>m</a:t>
            </a:r>
          </a:p>
          <a:p>
            <a:pPr marL="171450" indent="-171450">
              <a:buFont typeface="Wingdings"/>
              <a:buChar char="à"/>
            </a:pPr>
            <a:r>
              <a:rPr lang="en-US" sz="1200" dirty="0" smtClean="0">
                <a:sym typeface="Wingdings" pitchFamily="2" charset="2"/>
              </a:rPr>
              <a:t>Stable </a:t>
            </a:r>
            <a:r>
              <a:rPr lang="en-US" sz="1200" dirty="0">
                <a:sym typeface="Wingdings" pitchFamily="2" charset="2"/>
              </a:rPr>
              <a:t>optics solutions with the emittance  &gt; </a:t>
            </a:r>
            <a:r>
              <a:rPr lang="en-US" sz="1200" dirty="0" smtClean="0">
                <a:sym typeface="Wingdings" pitchFamily="2" charset="2"/>
              </a:rPr>
              <a:t>1,00 </a:t>
            </a:r>
            <a:r>
              <a:rPr lang="en-US" sz="1200" dirty="0">
                <a:sym typeface="Wingdings" pitchFamily="2" charset="2"/>
              </a:rPr>
              <a:t>mm mrad possible</a:t>
            </a:r>
          </a:p>
          <a:p>
            <a:pPr marL="171450" indent="-171450">
              <a:buFont typeface="Wingdings"/>
              <a:buChar char="à"/>
            </a:pPr>
            <a:r>
              <a:rPr lang="en-US" sz="1200" dirty="0">
                <a:sym typeface="Wingdings" pitchFamily="2" charset="2"/>
              </a:rPr>
              <a:t>Operation reasonable with </a:t>
            </a:r>
            <a:r>
              <a:rPr lang="en-US" sz="1200" dirty="0" err="1">
                <a:sym typeface="Wingdings" pitchFamily="2" charset="2"/>
              </a:rPr>
              <a:t>XYrms</a:t>
            </a:r>
            <a:r>
              <a:rPr lang="en-US" sz="1200" dirty="0">
                <a:sym typeface="Wingdings" pitchFamily="2" charset="2"/>
              </a:rPr>
              <a:t> between </a:t>
            </a:r>
            <a:r>
              <a:rPr lang="en-US" sz="1200" dirty="0" smtClean="0">
                <a:sym typeface="Wingdings" pitchFamily="2" charset="2"/>
              </a:rPr>
              <a:t>365</a:t>
            </a:r>
            <a:r>
              <a:rPr lang="en-US" sz="12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sz="1200" dirty="0" smtClean="0">
                <a:sym typeface="Wingdings" pitchFamily="2" charset="2"/>
              </a:rPr>
              <a:t>m </a:t>
            </a:r>
            <a:r>
              <a:rPr lang="en-US" sz="1200" dirty="0">
                <a:sym typeface="Wingdings" pitchFamily="2" charset="2"/>
              </a:rPr>
              <a:t>and </a:t>
            </a:r>
            <a:r>
              <a:rPr lang="en-US" sz="1200" dirty="0" smtClean="0">
                <a:sym typeface="Wingdings" pitchFamily="2" charset="2"/>
              </a:rPr>
              <a:t>600</a:t>
            </a:r>
            <a:r>
              <a:rPr lang="en-US" sz="12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sz="1200" dirty="0" smtClean="0">
                <a:sym typeface="Wingdings" pitchFamily="2" charset="2"/>
              </a:rPr>
              <a:t>m</a:t>
            </a:r>
            <a:endParaRPr lang="en-US" sz="1200" dirty="0">
              <a:sym typeface="Wingdings" pitchFamily="2" charset="2"/>
            </a:endParaRPr>
          </a:p>
          <a:p>
            <a:pPr marL="171450" indent="-171450">
              <a:buFont typeface="Wingdings"/>
              <a:buChar char="à"/>
            </a:pPr>
            <a:r>
              <a:rPr lang="en-US" sz="1200" dirty="0">
                <a:sym typeface="Wingdings" pitchFamily="2" charset="2"/>
              </a:rPr>
              <a:t>and </a:t>
            </a:r>
            <a:r>
              <a:rPr lang="en-US" sz="1200" dirty="0" err="1">
                <a:sym typeface="Wingdings" pitchFamily="2" charset="2"/>
              </a:rPr>
              <a:t>MaxB</a:t>
            </a:r>
            <a:r>
              <a:rPr lang="en-US" sz="1200" dirty="0">
                <a:sym typeface="Wingdings" pitchFamily="2" charset="2"/>
              </a:rPr>
              <a:t>(1) range of </a:t>
            </a:r>
            <a:r>
              <a:rPr lang="en-US" sz="1200" dirty="0" smtClean="0">
                <a:sym typeface="Wingdings" pitchFamily="2" charset="2"/>
              </a:rPr>
              <a:t>0.2230-0.2265T</a:t>
            </a:r>
            <a:endParaRPr lang="de-DE" sz="1200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683568" y="285293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3568" y="2852936"/>
            <a:ext cx="5760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259632" y="2546948"/>
            <a:ext cx="0" cy="305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59632" y="2546948"/>
            <a:ext cx="11521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411760" y="2276872"/>
            <a:ext cx="0" cy="2700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411760" y="2276872"/>
            <a:ext cx="9221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76752" y="1124744"/>
            <a:ext cx="21178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Match possible, stable optics solution</a:t>
            </a:r>
            <a:endParaRPr lang="de-DE" sz="10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1683739" y="2699942"/>
            <a:ext cx="1135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No match possible</a:t>
            </a:r>
            <a:endParaRPr lang="de-DE" sz="1000" i="1" dirty="0"/>
          </a:p>
        </p:txBody>
      </p:sp>
    </p:spTree>
    <p:extLst>
      <p:ext uri="{BB962C8B-B14F-4D97-AF65-F5344CB8AC3E}">
        <p14:creationId xmlns:p14="http://schemas.microsoft.com/office/powerpoint/2010/main" val="1629551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44624"/>
            <a:ext cx="474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Simultaneous Operation with 500pC and 1000pC</a:t>
            </a:r>
            <a:endParaRPr lang="de-DE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171241"/>
              </p:ext>
            </p:extLst>
          </p:nvPr>
        </p:nvGraphicFramePr>
        <p:xfrm>
          <a:off x="5868144" y="3356992"/>
          <a:ext cx="3127251" cy="3294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val 7"/>
          <p:cNvSpPr/>
          <p:nvPr/>
        </p:nvSpPr>
        <p:spPr>
          <a:xfrm>
            <a:off x="6801675" y="530120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2" name="Group 11"/>
          <p:cNvGrpSpPr/>
          <p:nvPr/>
        </p:nvGrpSpPr>
        <p:grpSpPr>
          <a:xfrm>
            <a:off x="611560" y="1089199"/>
            <a:ext cx="2808312" cy="2051769"/>
            <a:chOff x="611560" y="908720"/>
            <a:chExt cx="2808312" cy="2051769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86506998"/>
                </p:ext>
              </p:extLst>
            </p:nvPr>
          </p:nvGraphicFramePr>
          <p:xfrm>
            <a:off x="611560" y="908720"/>
            <a:ext cx="2808312" cy="20517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Oval 5"/>
            <p:cNvSpPr/>
            <p:nvPr/>
          </p:nvSpPr>
          <p:spPr>
            <a:xfrm>
              <a:off x="1187624" y="2060848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19672" y="1124744"/>
              <a:ext cx="1224136" cy="1224136"/>
            </a:xfrm>
            <a:prstGeom prst="rect">
              <a:avLst/>
            </a:prstGeom>
            <a:solidFill>
              <a:schemeClr val="accent3">
                <a:lumMod val="5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Playable range for both charges</a:t>
              </a:r>
              <a:endParaRPr lang="de-DE" sz="1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75856" y="548680"/>
            <a:ext cx="2850654" cy="2304255"/>
            <a:chOff x="3707904" y="548680"/>
            <a:chExt cx="2850654" cy="2304255"/>
          </a:xfrm>
        </p:grpSpPr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4423745"/>
                </p:ext>
              </p:extLst>
            </p:nvPr>
          </p:nvGraphicFramePr>
          <p:xfrm>
            <a:off x="3707904" y="548680"/>
            <a:ext cx="2850654" cy="230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0" name="Rectangle 9"/>
            <p:cNvSpPr/>
            <p:nvPr/>
          </p:nvSpPr>
          <p:spPr>
            <a:xfrm>
              <a:off x="3995936" y="1340768"/>
              <a:ext cx="1224136" cy="1224136"/>
            </a:xfrm>
            <a:prstGeom prst="rect">
              <a:avLst/>
            </a:prstGeom>
            <a:solidFill>
              <a:schemeClr val="accent3">
                <a:lumMod val="5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Playable range for both charges</a:t>
              </a:r>
              <a:endParaRPr lang="de-DE" sz="10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4716016" y="2060848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67544" y="4221088"/>
            <a:ext cx="3118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ym typeface="Wingdings" pitchFamily="2" charset="2"/>
              </a:rPr>
              <a:t>Imaginable for </a:t>
            </a:r>
            <a:r>
              <a:rPr lang="en-US" sz="1200" dirty="0" err="1" smtClean="0">
                <a:sym typeface="Wingdings" pitchFamily="2" charset="2"/>
              </a:rPr>
              <a:t>MaxB</a:t>
            </a:r>
            <a:r>
              <a:rPr lang="en-US" sz="1200" dirty="0" smtClean="0">
                <a:sym typeface="Wingdings" pitchFamily="2" charset="2"/>
              </a:rPr>
              <a:t>(1)=0.2240 and 0.2245T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14666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How it theoretically can work, technical constraints</a:t>
            </a:r>
          </a:p>
          <a:p>
            <a:r>
              <a:rPr lang="en-US" dirty="0" smtClean="0"/>
              <a:t>WP for 20pC</a:t>
            </a:r>
          </a:p>
          <a:p>
            <a:r>
              <a:rPr lang="en-US" dirty="0" smtClean="0"/>
              <a:t>WP for 100pC</a:t>
            </a:r>
          </a:p>
          <a:p>
            <a:r>
              <a:rPr lang="en-US" dirty="0" smtClean="0"/>
              <a:t>Operation 20-100pC</a:t>
            </a:r>
          </a:p>
          <a:p>
            <a:r>
              <a:rPr lang="en-US" dirty="0" smtClean="0"/>
              <a:t>WP for 250pC</a:t>
            </a:r>
          </a:p>
          <a:p>
            <a:r>
              <a:rPr lang="en-US" dirty="0" smtClean="0"/>
              <a:t>Operation 100-250pC</a:t>
            </a:r>
          </a:p>
          <a:p>
            <a:r>
              <a:rPr lang="en-US" dirty="0" smtClean="0"/>
              <a:t>WP for 500pC</a:t>
            </a:r>
          </a:p>
          <a:p>
            <a:r>
              <a:rPr lang="en-US" dirty="0" smtClean="0"/>
              <a:t>Operation 250-500pC</a:t>
            </a:r>
          </a:p>
          <a:p>
            <a:r>
              <a:rPr lang="en-US" dirty="0" smtClean="0"/>
              <a:t>WP for 1000pC</a:t>
            </a:r>
          </a:p>
          <a:p>
            <a:r>
              <a:rPr lang="en-US" dirty="0" smtClean="0"/>
              <a:t>Operation 500-1000pC</a:t>
            </a:r>
          </a:p>
          <a:p>
            <a:r>
              <a:rPr lang="en-US" dirty="0" smtClean="0"/>
              <a:t>Conclusions: </a:t>
            </a:r>
            <a:r>
              <a:rPr lang="en-US" dirty="0"/>
              <a:t>o</a:t>
            </a:r>
            <a:r>
              <a:rPr lang="en-US" dirty="0" smtClean="0"/>
              <a:t>peration with single bunch charge</a:t>
            </a:r>
          </a:p>
          <a:p>
            <a:r>
              <a:rPr lang="en-US" dirty="0" smtClean="0"/>
              <a:t>Conclusions: simultaneous operation with two bunch charges</a:t>
            </a:r>
          </a:p>
          <a:p>
            <a:r>
              <a:rPr lang="en-US" dirty="0" smtClean="0"/>
              <a:t>Simultaneous operation with two laser systems and single solenoid</a:t>
            </a:r>
          </a:p>
          <a:p>
            <a:r>
              <a:rPr lang="en-US" dirty="0" smtClean="0"/>
              <a:t>Simultaneous operation with two laser systems and two solenoids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4182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66902"/>
            <a:ext cx="762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Simultaneous Operation with 500pC and 1000pC. </a:t>
            </a:r>
            <a:r>
              <a:rPr lang="en-US" dirty="0" err="1" smtClean="0"/>
              <a:t>MaxB</a:t>
            </a:r>
            <a:r>
              <a:rPr lang="en-US" dirty="0" smtClean="0"/>
              <a:t>(1)=0.2240 and 0.2245</a:t>
            </a:r>
            <a:endParaRPr lang="de-DE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8447237"/>
              </p:ext>
            </p:extLst>
          </p:nvPr>
        </p:nvGraphicFramePr>
        <p:xfrm>
          <a:off x="1259632" y="908720"/>
          <a:ext cx="2502024" cy="1587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349267"/>
              </p:ext>
            </p:extLst>
          </p:nvPr>
        </p:nvGraphicFramePr>
        <p:xfrm>
          <a:off x="3779912" y="908720"/>
          <a:ext cx="2433025" cy="151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585380"/>
              </p:ext>
            </p:extLst>
          </p:nvPr>
        </p:nvGraphicFramePr>
        <p:xfrm>
          <a:off x="6228184" y="836712"/>
          <a:ext cx="2358008" cy="151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504" y="1485542"/>
            <a:ext cx="12187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MaxB</a:t>
            </a:r>
            <a:r>
              <a:rPr lang="en-US" sz="1200" dirty="0" smtClean="0"/>
              <a:t>(1)=0.2240</a:t>
            </a:r>
            <a:endParaRPr lang="de-DE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3717032"/>
            <a:ext cx="12187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MaxB</a:t>
            </a:r>
            <a:r>
              <a:rPr lang="en-US" sz="1200" dirty="0" smtClean="0"/>
              <a:t>(1)=0.2245</a:t>
            </a:r>
            <a:endParaRPr lang="de-DE" sz="12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16437"/>
              </p:ext>
            </p:extLst>
          </p:nvPr>
        </p:nvGraphicFramePr>
        <p:xfrm>
          <a:off x="1259632" y="3097723"/>
          <a:ext cx="2592288" cy="151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568575"/>
              </p:ext>
            </p:extLst>
          </p:nvPr>
        </p:nvGraphicFramePr>
        <p:xfrm>
          <a:off x="3779912" y="2996952"/>
          <a:ext cx="2520280" cy="1587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59048"/>
              </p:ext>
            </p:extLst>
          </p:nvPr>
        </p:nvGraphicFramePr>
        <p:xfrm>
          <a:off x="6228184" y="2924082"/>
          <a:ext cx="2502024" cy="158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7544" y="5085184"/>
            <a:ext cx="7139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/>
              <a:buChar char="à"/>
            </a:pPr>
            <a:r>
              <a:rPr lang="en-US" sz="1200" dirty="0" smtClean="0">
                <a:sym typeface="Wingdings" pitchFamily="2" charset="2"/>
              </a:rPr>
              <a:t>Operation at </a:t>
            </a:r>
            <a:r>
              <a:rPr lang="en-US" sz="1200" dirty="0" err="1" smtClean="0">
                <a:sym typeface="Wingdings" pitchFamily="2" charset="2"/>
              </a:rPr>
              <a:t>MaxB</a:t>
            </a:r>
            <a:r>
              <a:rPr lang="en-US" sz="1200" dirty="0" smtClean="0">
                <a:sym typeface="Wingdings" pitchFamily="2" charset="2"/>
              </a:rPr>
              <a:t>(1)=0.2240 T: same optics and same emittance for XY=400. Only different charges</a:t>
            </a:r>
          </a:p>
          <a:p>
            <a:pPr marL="171450" indent="-171450">
              <a:buFont typeface="Wingdings"/>
              <a:buChar char="à"/>
            </a:pPr>
            <a:r>
              <a:rPr lang="en-US" sz="1200" dirty="0" smtClean="0">
                <a:sym typeface="Wingdings" pitchFamily="2" charset="2"/>
              </a:rPr>
              <a:t>Operation at </a:t>
            </a:r>
            <a:r>
              <a:rPr lang="en-US" sz="1200" dirty="0" err="1" smtClean="0">
                <a:sym typeface="Wingdings" pitchFamily="2" charset="2"/>
              </a:rPr>
              <a:t>MaxB</a:t>
            </a:r>
            <a:r>
              <a:rPr lang="en-US" sz="1200" dirty="0" smtClean="0">
                <a:sym typeface="Wingdings" pitchFamily="2" charset="2"/>
              </a:rPr>
              <a:t>(1)=0.2245 T: equal optics for XY=500mm. At this point is 500pC bunch significantly larger </a:t>
            </a:r>
          </a:p>
          <a:p>
            <a:r>
              <a:rPr lang="en-US" sz="1200" dirty="0">
                <a:sym typeface="Wingdings" pitchFamily="2" charset="2"/>
              </a:rPr>
              <a:t> </a:t>
            </a:r>
            <a:r>
              <a:rPr lang="en-US" sz="1200" dirty="0" smtClean="0">
                <a:sym typeface="Wingdings" pitchFamily="2" charset="2"/>
              </a:rPr>
              <a:t>    than the one with 1000pC! 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620178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025216"/>
              </p:ext>
            </p:extLst>
          </p:nvPr>
        </p:nvGraphicFramePr>
        <p:xfrm>
          <a:off x="899592" y="1124745"/>
          <a:ext cx="6960744" cy="1817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392"/>
                <a:gridCol w="994392"/>
                <a:gridCol w="994392"/>
                <a:gridCol w="994392"/>
                <a:gridCol w="994392"/>
                <a:gridCol w="994392"/>
                <a:gridCol w="994392"/>
              </a:tblGrid>
              <a:tr h="25717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Settings</a:t>
                      </a:r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Emittance</a:t>
                      </a:r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j-lt"/>
                        </a:rPr>
                        <a:t>Optics Sensitivity</a:t>
                      </a:r>
                      <a:endParaRPr lang="de-DE" sz="1200" b="1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>
                        <a:latin typeface="Symbol" pitchFamily="18" charset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>
                        <a:latin typeface="Symbol" pitchFamily="18" charset="2"/>
                      </a:endParaRPr>
                    </a:p>
                  </a:txBody>
                  <a:tcPr/>
                </a:tc>
              </a:tr>
              <a:tr h="257171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MaxB</a:t>
                      </a:r>
                      <a:r>
                        <a:rPr lang="en-US" sz="1000" dirty="0" smtClean="0"/>
                        <a:t>(1), T</a:t>
                      </a:r>
                      <a:endParaRPr lang="de-DE" sz="1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XYrms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sz="1000" dirty="0" smtClean="0"/>
                        <a:t>m</a:t>
                      </a:r>
                      <a:endParaRPr lang="de-DE" sz="1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Symbol" pitchFamily="18" charset="2"/>
                        </a:rPr>
                        <a:t>e</a:t>
                      </a:r>
                      <a:r>
                        <a:rPr lang="en-US" sz="1000" dirty="0" smtClean="0">
                          <a:latin typeface="+mn-lt"/>
                        </a:rPr>
                        <a:t>_1000</a:t>
                      </a:r>
                      <a:endParaRPr lang="de-DE" sz="1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Symbol" pitchFamily="18" charset="2"/>
                        </a:rPr>
                        <a:t>e</a:t>
                      </a:r>
                      <a:r>
                        <a:rPr lang="en-US" sz="1000" dirty="0" smtClean="0"/>
                        <a:t>_500</a:t>
                      </a:r>
                      <a:endParaRPr lang="de-DE" sz="1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Symbol" pitchFamily="18" charset="2"/>
                        </a:rPr>
                        <a:t>X_1000</a:t>
                      </a:r>
                      <a:endParaRPr lang="de-DE" sz="1000" dirty="0">
                        <a:latin typeface="Symbol" pitchFamily="18" charset="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Symbol" pitchFamily="18" charset="2"/>
                        </a:rPr>
                        <a:t>X_500</a:t>
                      </a:r>
                      <a:endParaRPr lang="de-DE" sz="1000" dirty="0">
                        <a:latin typeface="Symbol" pitchFamily="18" charset="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Symbol" pitchFamily="18" charset="2"/>
                        </a:rPr>
                        <a:t>X_1000</a:t>
                      </a:r>
                      <a:r>
                        <a:rPr lang="en-US" sz="1000" dirty="0" smtClean="0">
                          <a:latin typeface="Symbol" pitchFamily="18" charset="2"/>
                          <a:sym typeface="Wingdings" pitchFamily="2" charset="2"/>
                        </a:rPr>
                        <a:t>500</a:t>
                      </a:r>
                      <a:endParaRPr lang="de-DE" sz="1000" dirty="0">
                        <a:latin typeface="Symbol" pitchFamily="18" charset="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717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0.2240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375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0.9825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0.5921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1,2792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1,178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1.400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17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0.2240</a:t>
                      </a:r>
                      <a:endParaRPr lang="de-DE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400</a:t>
                      </a:r>
                      <a:endParaRPr lang="de-DE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0.8284</a:t>
                      </a:r>
                      <a:endParaRPr lang="de-DE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0.703</a:t>
                      </a:r>
                      <a:endParaRPr lang="de-DE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1,3712</a:t>
                      </a:r>
                      <a:endParaRPr lang="de-DE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1,1085</a:t>
                      </a:r>
                      <a:endParaRPr lang="de-DE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1.118</a:t>
                      </a:r>
                      <a:endParaRPr lang="de-DE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5717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0.2240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425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0.7645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0.852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1,425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1,0586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1.118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17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0.2240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450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0.7453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1.041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1,4518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1,0276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1.104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17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0.2240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475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0.7528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1.269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1,4382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1,0099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1.130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964970"/>
              </p:ext>
            </p:extLst>
          </p:nvPr>
        </p:nvGraphicFramePr>
        <p:xfrm>
          <a:off x="899592" y="3068960"/>
          <a:ext cx="6960744" cy="1584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392"/>
                <a:gridCol w="994392"/>
                <a:gridCol w="994392"/>
                <a:gridCol w="994392"/>
                <a:gridCol w="994392"/>
                <a:gridCol w="994392"/>
                <a:gridCol w="994392"/>
              </a:tblGrid>
              <a:tr h="264029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MaxB</a:t>
                      </a:r>
                      <a:r>
                        <a:rPr lang="en-US" sz="1000" dirty="0" smtClean="0"/>
                        <a:t>(1)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XY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Symbol" pitchFamily="18" charset="2"/>
                        </a:rPr>
                        <a:t>e</a:t>
                      </a:r>
                      <a:r>
                        <a:rPr lang="en-US" sz="1000" dirty="0" smtClean="0"/>
                        <a:t>_1000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Symbol" pitchFamily="18" charset="2"/>
                        </a:rPr>
                        <a:t>e</a:t>
                      </a:r>
                      <a:r>
                        <a:rPr lang="en-US" sz="1000" dirty="0" smtClean="0"/>
                        <a:t>_500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Symbol" pitchFamily="18" charset="2"/>
                        </a:rPr>
                        <a:t>X_1000</a:t>
                      </a:r>
                      <a:endParaRPr lang="de-DE" sz="100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Symbol" pitchFamily="18" charset="2"/>
                        </a:rPr>
                        <a:t>X_500</a:t>
                      </a:r>
                      <a:endParaRPr lang="de-DE" sz="100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Symbol" pitchFamily="18" charset="2"/>
                        </a:rPr>
                        <a:t>X_1000</a:t>
                      </a:r>
                      <a:r>
                        <a:rPr lang="en-US" sz="1000" dirty="0" smtClean="0">
                          <a:latin typeface="Symbol" pitchFamily="18" charset="2"/>
                          <a:sym typeface="Wingdings" pitchFamily="2" charset="2"/>
                        </a:rPr>
                        <a:t>500</a:t>
                      </a:r>
                      <a:endParaRPr lang="de-DE" sz="1000" dirty="0">
                        <a:latin typeface="Symbol" pitchFamily="18" charset="2"/>
                      </a:endParaRPr>
                    </a:p>
                  </a:txBody>
                  <a:tcPr/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0.2245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375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0.9761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0.7265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1.2095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1.0933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1.599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0.2245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400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0.8645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0.8612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1.2951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1.0513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1.232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0.2245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425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0.8125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1.032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1.3300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1.0240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1.064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0.2245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450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0.8073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1.239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1.3294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1.0087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1.026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0.2245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475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0.8397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1.485</a:t>
                      </a:r>
                      <a:endParaRPr lang="de-DE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1.3011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1.0023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1.045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85918" y="214290"/>
            <a:ext cx="5500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WP for Simultaneous Operation with </a:t>
            </a:r>
            <a:r>
              <a:rPr lang="en-US" dirty="0" smtClean="0"/>
              <a:t>500pC </a:t>
            </a:r>
            <a:r>
              <a:rPr lang="en-US" dirty="0" smtClean="0"/>
              <a:t>and </a:t>
            </a:r>
            <a:r>
              <a:rPr lang="en-US" dirty="0" smtClean="0"/>
              <a:t>1000pC </a:t>
            </a:r>
            <a:endParaRPr lang="de-DE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639118"/>
              </p:ext>
            </p:extLst>
          </p:nvPr>
        </p:nvGraphicFramePr>
        <p:xfrm>
          <a:off x="827584" y="4797152"/>
          <a:ext cx="3708381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054780"/>
              </p:ext>
            </p:extLst>
          </p:nvPr>
        </p:nvGraphicFramePr>
        <p:xfrm>
          <a:off x="4427984" y="4797152"/>
          <a:ext cx="374441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2063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4"/>
            <a:ext cx="7585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Conclusions</a:t>
            </a:r>
            <a:r>
              <a:rPr lang="de-DE" dirty="0" smtClean="0"/>
              <a:t> – I. Working Points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Operation </a:t>
            </a:r>
            <a:r>
              <a:rPr lang="de-DE" dirty="0" err="1" smtClean="0"/>
              <a:t>with</a:t>
            </a:r>
            <a:r>
              <a:rPr lang="de-DE" dirty="0" smtClean="0"/>
              <a:t> Different </a:t>
            </a:r>
            <a:r>
              <a:rPr lang="de-DE" dirty="0" err="1" smtClean="0"/>
              <a:t>Bunch</a:t>
            </a:r>
            <a:r>
              <a:rPr lang="de-DE" dirty="0" smtClean="0"/>
              <a:t> </a:t>
            </a:r>
            <a:r>
              <a:rPr lang="de-DE" dirty="0" err="1" smtClean="0"/>
              <a:t>Charges</a:t>
            </a:r>
            <a:endParaRPr lang="de-DE" dirty="0"/>
          </a:p>
        </p:txBody>
      </p:sp>
      <p:graphicFrame>
        <p:nvGraphicFramePr>
          <p:cNvPr id="3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913809"/>
              </p:ext>
            </p:extLst>
          </p:nvPr>
        </p:nvGraphicFramePr>
        <p:xfrm>
          <a:off x="500034" y="1785926"/>
          <a:ext cx="7848869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267"/>
                <a:gridCol w="1121267"/>
                <a:gridCol w="1121267"/>
                <a:gridCol w="1121267"/>
                <a:gridCol w="1121267"/>
                <a:gridCol w="1121267"/>
                <a:gridCol w="1121267"/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en-US" sz="1200" dirty="0" smtClean="0"/>
                        <a:t>Charge</a:t>
                      </a:r>
                      <a:endParaRPr lang="de-DE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 smtClean="0"/>
                        <a:t>100% Transmission at </a:t>
                      </a:r>
                      <a:r>
                        <a:rPr lang="en-US" sz="1200" dirty="0" err="1" smtClean="0"/>
                        <a:t>XYrms</a:t>
                      </a:r>
                      <a:r>
                        <a:rPr lang="en-US" sz="1200" dirty="0" smtClean="0"/>
                        <a:t>, </a:t>
                      </a:r>
                      <a:r>
                        <a:rPr lang="en-US" sz="1200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sz="1200" dirty="0" smtClean="0"/>
                        <a:t>m</a:t>
                      </a:r>
                      <a:endParaRPr lang="de-DE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 smtClean="0"/>
                        <a:t>XY operation window</a:t>
                      </a:r>
                      <a:endParaRPr lang="de-DE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 smtClean="0"/>
                        <a:t>MaxB1 operation window</a:t>
                      </a:r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dirty="0" smtClean="0"/>
                        <a:t>Working Point</a:t>
                      </a:r>
                      <a:r>
                        <a:rPr lang="en-US" sz="1200" baseline="0" dirty="0" smtClean="0"/>
                        <a:t> for best </a:t>
                      </a:r>
                      <a:r>
                        <a:rPr lang="en-US" sz="1200" baseline="0" dirty="0" smtClean="0">
                          <a:latin typeface="Symbol" pitchFamily="18" charset="2"/>
                        </a:rPr>
                        <a:t>e</a:t>
                      </a:r>
                      <a:endParaRPr lang="de-DE" sz="1200" dirty="0">
                        <a:latin typeface="Symbol" pitchFamily="18" charset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Symbol" pitchFamily="18" charset="2"/>
                        </a:rPr>
                        <a:t>e</a:t>
                      </a:r>
                      <a:r>
                        <a:rPr lang="en-US" sz="1200" dirty="0" err="1" smtClean="0"/>
                        <a:t>_min</a:t>
                      </a:r>
                      <a:r>
                        <a:rPr lang="en-US" sz="1200" dirty="0" smtClean="0"/>
                        <a:t>, mm mrad</a:t>
                      </a:r>
                      <a:endParaRPr lang="de-DE" sz="1200" dirty="0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Xyrms</a:t>
                      </a:r>
                      <a:r>
                        <a:rPr lang="en-US" sz="1200" dirty="0" smtClean="0"/>
                        <a:t>, </a:t>
                      </a:r>
                      <a:r>
                        <a:rPr lang="en-US" sz="1200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sz="1200" dirty="0" smtClean="0"/>
                        <a:t>m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MaxB1, T</a:t>
                      </a:r>
                      <a:endParaRPr lang="de-DE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50-125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0.2200-0.2245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67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0.2216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0.0785</a:t>
                      </a:r>
                      <a:endParaRPr lang="de-DE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125-275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0.2205-0.2245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0.2230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0.1716</a:t>
                      </a:r>
                      <a:endParaRPr lang="de-DE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175-400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0.2210-0.2255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0.2235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0.2835</a:t>
                      </a:r>
                      <a:endParaRPr lang="de-DE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500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250-475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0.2225-0.2260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0.2235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0.4302</a:t>
                      </a:r>
                      <a:endParaRPr lang="de-DE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1000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365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365-600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0.2230-0.2265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450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0.2240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0.745</a:t>
                      </a:r>
                      <a:endParaRPr lang="de-DE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544175"/>
              </p:ext>
            </p:extLst>
          </p:nvPr>
        </p:nvGraphicFramePr>
        <p:xfrm>
          <a:off x="214280" y="1772816"/>
          <a:ext cx="8715440" cy="2642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30"/>
                <a:gridCol w="1089430"/>
                <a:gridCol w="1089430"/>
                <a:gridCol w="1089430"/>
                <a:gridCol w="1089430"/>
                <a:gridCol w="1089430"/>
                <a:gridCol w="1089430"/>
                <a:gridCol w="1089430"/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Charge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100% Transmission at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XYrms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XY operation window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MaxB1 operation window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Working Point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for best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e</a:t>
                      </a:r>
                      <a:endParaRPr lang="de-DE" sz="120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e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_min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, mm mrad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Sensitivity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of the optics  solution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X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XYrms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MaxB1, T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50-125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0.2200-0.2245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67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0.2216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0.0785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1.110</a:t>
                      </a:r>
                      <a:endParaRPr lang="de-DE" sz="1200" dirty="0"/>
                    </a:p>
                  </a:txBody>
                  <a:tcPr/>
                </a:tc>
              </a:tr>
              <a:tr h="5189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125-275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0.2205-0.2245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0.2230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0.1716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1.310</a:t>
                      </a:r>
                      <a:endParaRPr lang="de-DE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175-400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0.2210-0.2255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0.2235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0.2835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1.390</a:t>
                      </a:r>
                      <a:endParaRPr lang="de-DE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500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250-475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0.2225-0.2260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0.2235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0.4302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1.436</a:t>
                      </a:r>
                      <a:endParaRPr lang="de-DE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1000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365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365-600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0.2230-0.2265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450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0.2240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0.745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1.452</a:t>
                      </a:r>
                      <a:endParaRPr lang="de-DE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5157192"/>
            <a:ext cx="5811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Relaxed optics for the bunch charge of 20pC</a:t>
            </a: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Tough optics conditions for the bunch charge over 100pC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8290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571480"/>
            <a:ext cx="5883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Conclusions</a:t>
            </a:r>
            <a:r>
              <a:rPr lang="de-DE" dirty="0" smtClean="0"/>
              <a:t> – II. Operation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Different </a:t>
            </a:r>
            <a:r>
              <a:rPr lang="de-DE" dirty="0" err="1" smtClean="0"/>
              <a:t>Bunch</a:t>
            </a:r>
            <a:r>
              <a:rPr lang="de-DE" dirty="0" smtClean="0"/>
              <a:t> </a:t>
            </a:r>
            <a:r>
              <a:rPr lang="de-DE" dirty="0" err="1" smtClean="0"/>
              <a:t>Charges</a:t>
            </a:r>
            <a:endParaRPr lang="de-DE" dirty="0"/>
          </a:p>
        </p:txBody>
      </p:sp>
      <p:graphicFrame>
        <p:nvGraphicFramePr>
          <p:cNvPr id="3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814672"/>
              </p:ext>
            </p:extLst>
          </p:nvPr>
        </p:nvGraphicFramePr>
        <p:xfrm>
          <a:off x="395536" y="1844824"/>
          <a:ext cx="8320434" cy="1404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371"/>
                <a:gridCol w="1219374"/>
                <a:gridCol w="717279"/>
                <a:gridCol w="1004190"/>
                <a:gridCol w="1004190"/>
                <a:gridCol w="932462"/>
                <a:gridCol w="1075919"/>
                <a:gridCol w="1147649"/>
              </a:tblGrid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err="1" smtClean="0"/>
                        <a:t>Bunch</a:t>
                      </a:r>
                      <a:r>
                        <a:rPr lang="de-DE" sz="1000" dirty="0" smtClean="0"/>
                        <a:t> Pair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MaxB</a:t>
                      </a:r>
                      <a:r>
                        <a:rPr lang="en-US" sz="1000" dirty="0" smtClean="0"/>
                        <a:t>(1)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latin typeface="Symbol" pitchFamily="18" charset="2"/>
                        </a:rPr>
                        <a:t>De</a:t>
                      </a:r>
                      <a:r>
                        <a:rPr lang="en-US" sz="1000" dirty="0" err="1" smtClean="0"/>
                        <a:t>_higher</a:t>
                      </a:r>
                      <a:r>
                        <a:rPr lang="en-US" sz="1000" baseline="0" dirty="0" smtClean="0"/>
                        <a:t> charge, %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latin typeface="Symbol" pitchFamily="18" charset="2"/>
                        </a:rPr>
                        <a:t>De</a:t>
                      </a:r>
                      <a:r>
                        <a:rPr lang="en-US" sz="1000" dirty="0" err="1" smtClean="0"/>
                        <a:t>_smaller</a:t>
                      </a:r>
                      <a:r>
                        <a:rPr lang="en-US" sz="1000" baseline="0" dirty="0" smtClean="0"/>
                        <a:t> charge, %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latin typeface="Symbol" pitchFamily="18" charset="2"/>
                        </a:rPr>
                        <a:t>X_</a:t>
                      </a:r>
                      <a:r>
                        <a:rPr lang="en-US" sz="1000" dirty="0" err="1" smtClean="0">
                          <a:latin typeface="+mj-lt"/>
                        </a:rPr>
                        <a:t>higher</a:t>
                      </a:r>
                      <a:r>
                        <a:rPr lang="en-US" sz="1000" baseline="0" dirty="0" smtClean="0">
                          <a:latin typeface="+mj-lt"/>
                        </a:rPr>
                        <a:t> charge</a:t>
                      </a:r>
                      <a:endParaRPr lang="de-DE" sz="100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latin typeface="Symbol" pitchFamily="18" charset="2"/>
                        </a:rPr>
                        <a:t>X_</a:t>
                      </a:r>
                      <a:r>
                        <a:rPr lang="en-US" sz="1000" dirty="0" err="1" smtClean="0">
                          <a:latin typeface="+mj-lt"/>
                        </a:rPr>
                        <a:t>smaller</a:t>
                      </a:r>
                      <a:r>
                        <a:rPr lang="en-US" sz="1000" baseline="0" dirty="0" smtClean="0">
                          <a:latin typeface="+mj-lt"/>
                        </a:rPr>
                        <a:t> charge</a:t>
                      </a:r>
                      <a:endParaRPr lang="de-DE" sz="100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Symbol" pitchFamily="18" charset="2"/>
                        </a:rPr>
                        <a:t>X_</a:t>
                      </a:r>
                      <a:r>
                        <a:rPr lang="en-US" sz="1000" dirty="0" smtClean="0">
                          <a:latin typeface="+mj-lt"/>
                        </a:rPr>
                        <a:t>Charge1</a:t>
                      </a:r>
                      <a:r>
                        <a:rPr lang="en-US" sz="1000" dirty="0" smtClean="0">
                          <a:latin typeface="Symbol" pitchFamily="18" charset="2"/>
                          <a:sym typeface="Wingdings" pitchFamily="2" charset="2"/>
                        </a:rPr>
                        <a:t></a:t>
                      </a:r>
                      <a:r>
                        <a:rPr lang="en-US" sz="1000" dirty="0" smtClean="0">
                          <a:latin typeface="+mj-lt"/>
                          <a:sym typeface="Wingdings" pitchFamily="2" charset="2"/>
                        </a:rPr>
                        <a:t>Charge2</a:t>
                      </a:r>
                      <a:endParaRPr lang="de-DE" sz="1000" dirty="0">
                        <a:latin typeface="Symbol" pitchFamily="18" charset="2"/>
                      </a:endParaRPr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100-250pC</a:t>
                      </a:r>
                      <a:endParaRPr lang="de-DE" sz="1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0.2235</a:t>
                      </a:r>
                      <a:endParaRPr lang="de-DE" sz="1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200</a:t>
                      </a:r>
                      <a:endParaRPr lang="de-DE" sz="1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</a:t>
                      </a:r>
                      <a:endParaRPr lang="de-DE" sz="1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102</a:t>
                      </a:r>
                      <a:endParaRPr lang="de-DE" sz="1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1.3899</a:t>
                      </a:r>
                      <a:endParaRPr lang="de-DE" sz="1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1.0103</a:t>
                      </a:r>
                      <a:endParaRPr lang="de-DE" sz="1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1.195</a:t>
                      </a:r>
                      <a:endParaRPr lang="de-DE" sz="1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250-500pC</a:t>
                      </a:r>
                      <a:endParaRPr lang="de-DE" sz="1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0.2240</a:t>
                      </a:r>
                      <a:endParaRPr lang="de-DE" sz="1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275</a:t>
                      </a:r>
                      <a:endParaRPr lang="de-DE" sz="1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2.0</a:t>
                      </a:r>
                      <a:endParaRPr lang="de-DE" sz="1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36.3</a:t>
                      </a:r>
                      <a:endParaRPr lang="de-DE" sz="1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1.391</a:t>
                      </a:r>
                      <a:endParaRPr lang="de-DE" sz="1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1.070</a:t>
                      </a:r>
                      <a:endParaRPr lang="de-DE" sz="1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1.220</a:t>
                      </a:r>
                      <a:endParaRPr lang="de-DE" sz="1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500-1000pC</a:t>
                      </a:r>
                      <a:endParaRPr lang="de-DE" sz="1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0.2240</a:t>
                      </a:r>
                      <a:endParaRPr lang="de-DE" sz="1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400</a:t>
                      </a:r>
                      <a:endParaRPr lang="de-DE" sz="1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11.2</a:t>
                      </a:r>
                      <a:endParaRPr lang="de-DE" sz="1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63.4</a:t>
                      </a:r>
                      <a:endParaRPr lang="de-DE" sz="1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1.3712</a:t>
                      </a:r>
                      <a:endParaRPr lang="de-DE" sz="1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1.1085</a:t>
                      </a:r>
                      <a:endParaRPr lang="de-DE" sz="1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1.118</a:t>
                      </a:r>
                      <a:endParaRPr lang="de-DE" sz="1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576" y="3789040"/>
            <a:ext cx="770967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sz="1400" dirty="0" smtClean="0">
                <a:sym typeface="Wingdings" pitchFamily="2" charset="2"/>
              </a:rPr>
              <a:t>WP is to be chosen at the smallest laser beam size which still provides the 100% transmission of the </a:t>
            </a:r>
          </a:p>
          <a:p>
            <a:r>
              <a:rPr lang="en-US" sz="1400" dirty="0">
                <a:sym typeface="Wingdings" pitchFamily="2" charset="2"/>
              </a:rPr>
              <a:t>b</a:t>
            </a:r>
            <a:r>
              <a:rPr lang="en-US" sz="1400" dirty="0" smtClean="0">
                <a:sym typeface="Wingdings" pitchFamily="2" charset="2"/>
              </a:rPr>
              <a:t>unch with the higher charge.</a:t>
            </a:r>
          </a:p>
          <a:p>
            <a:pPr marL="285750" indent="-285750">
              <a:buFont typeface="Wingdings"/>
              <a:buChar char="à"/>
            </a:pPr>
            <a:r>
              <a:rPr lang="en-US" sz="1400" dirty="0" smtClean="0">
                <a:sym typeface="Wingdings" pitchFamily="2" charset="2"/>
              </a:rPr>
              <a:t>WP  could be mostly found in the near of the emittance optimum for the higher charge</a:t>
            </a:r>
          </a:p>
          <a:p>
            <a:pPr marL="285750" indent="-285750">
              <a:buFont typeface="Wingdings"/>
              <a:buChar char="à"/>
            </a:pPr>
            <a:r>
              <a:rPr lang="en-US" sz="1400" dirty="0" smtClean="0">
                <a:sym typeface="Wingdings" pitchFamily="2" charset="2"/>
              </a:rPr>
              <a:t>Lower bunch charge will necessarily suffer a big emittance increase</a:t>
            </a:r>
          </a:p>
          <a:p>
            <a:pPr marL="285750" indent="-285750">
              <a:buFont typeface="Wingdings"/>
              <a:buChar char="à"/>
            </a:pPr>
            <a:r>
              <a:rPr lang="en-US" sz="1400" dirty="0" smtClean="0">
                <a:sym typeface="Wingdings" pitchFamily="2" charset="2"/>
              </a:rPr>
              <a:t>Relaxed optics for the lower bunch at the combined WP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767632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88640"/>
            <a:ext cx="5282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Operation with Two </a:t>
            </a:r>
            <a:r>
              <a:rPr lang="en-US" dirty="0"/>
              <a:t>L</a:t>
            </a:r>
            <a:r>
              <a:rPr lang="en-US" dirty="0" smtClean="0"/>
              <a:t>aser Systems and Single Solenoid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412776"/>
            <a:ext cx="53518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That means:</a:t>
            </a:r>
          </a:p>
          <a:p>
            <a:r>
              <a:rPr lang="en-US" dirty="0" smtClean="0">
                <a:sym typeface="Wingdings" pitchFamily="2" charset="2"/>
              </a:rPr>
              <a:t> Fixed solenoid field for each WP</a:t>
            </a:r>
          </a:p>
          <a:p>
            <a:r>
              <a:rPr lang="en-US" dirty="0" smtClean="0">
                <a:sym typeface="Wingdings" pitchFamily="2" charset="2"/>
              </a:rPr>
              <a:t> But variable laser beam sizes for each bunch charge 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924944"/>
            <a:ext cx="5208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Scan over all possible laser beam sizes for each solenoid field</a:t>
            </a:r>
          </a:p>
          <a:p>
            <a:r>
              <a:rPr lang="en-US" sz="1600" i="1" dirty="0"/>
              <a:t>a</a:t>
            </a:r>
            <a:r>
              <a:rPr lang="en-US" sz="1600" i="1" dirty="0" smtClean="0"/>
              <a:t>nd look for</a:t>
            </a:r>
            <a:endParaRPr lang="de-DE" sz="1600" i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764067"/>
              </p:ext>
            </p:extLst>
          </p:nvPr>
        </p:nvGraphicFramePr>
        <p:xfrm>
          <a:off x="2411759" y="3789040"/>
          <a:ext cx="3941491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3" imgW="2641320" imgH="482400" progId="Equation.3">
                  <p:embed/>
                </p:oleObj>
              </mc:Choice>
              <mc:Fallback>
                <p:oleObj name="Equation" r:id="rId3" imgW="264132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759" y="3789040"/>
                        <a:ext cx="3941491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422755"/>
              </p:ext>
            </p:extLst>
          </p:nvPr>
        </p:nvGraphicFramePr>
        <p:xfrm>
          <a:off x="2483768" y="4869160"/>
          <a:ext cx="2414163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5" imgW="1155600" imgH="241200" progId="Equation.3">
                  <p:embed/>
                </p:oleObj>
              </mc:Choice>
              <mc:Fallback>
                <p:oleObj name="Equation" r:id="rId5" imgW="11556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83768" y="4869160"/>
                        <a:ext cx="2414163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2805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88640"/>
            <a:ext cx="5282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Operation with Two </a:t>
            </a:r>
            <a:r>
              <a:rPr lang="en-US" dirty="0"/>
              <a:t>L</a:t>
            </a:r>
            <a:r>
              <a:rPr lang="en-US" dirty="0" smtClean="0"/>
              <a:t>aser Systems and Single Solenoid</a:t>
            </a:r>
            <a:endParaRPr lang="de-DE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605462"/>
              </p:ext>
            </p:extLst>
          </p:nvPr>
        </p:nvGraphicFramePr>
        <p:xfrm>
          <a:off x="1187624" y="731110"/>
          <a:ext cx="6458259" cy="2681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409"/>
                <a:gridCol w="1016370"/>
                <a:gridCol w="1016370"/>
                <a:gridCol w="1016370"/>
                <a:gridCol w="1016370"/>
                <a:gridCol w="1016370"/>
              </a:tblGrid>
              <a:tr h="303858">
                <a:tc gridSpan="6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Table: Max Solenoid Field Strength for different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operation modes, T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03858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Charge of the Partner Bunch, </a:t>
                      </a:r>
                      <a:r>
                        <a:rPr lang="en-US" sz="1200" dirty="0" err="1" smtClean="0"/>
                        <a:t>pC</a:t>
                      </a:r>
                      <a:endParaRPr lang="de-DE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03858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Bunch</a:t>
                      </a:r>
                      <a:r>
                        <a:rPr lang="en-US" sz="1050" b="1" baseline="0" dirty="0" smtClean="0"/>
                        <a:t> Charge, </a:t>
                      </a:r>
                      <a:r>
                        <a:rPr lang="en-US" sz="1050" b="1" baseline="0" dirty="0" err="1" smtClean="0"/>
                        <a:t>pC</a:t>
                      </a:r>
                      <a:endParaRPr lang="de-DE" sz="105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/>
                        <a:t>20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/>
                        <a:t>100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/>
                        <a:t>250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/>
                        <a:t>500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/>
                        <a:t>1000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53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20</a:t>
                      </a:r>
                      <a:endParaRPr lang="de-DE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0.2216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0.2233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0.2238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0.2240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0.2245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853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100</a:t>
                      </a:r>
                      <a:endParaRPr lang="de-DE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0.2230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0.2232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0.2237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0.2240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853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250</a:t>
                      </a:r>
                      <a:endParaRPr lang="de-DE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0.2235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0.2235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0.2240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853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500</a:t>
                      </a:r>
                      <a:endParaRPr lang="de-DE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0.2235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0.2236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853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1000</a:t>
                      </a:r>
                      <a:endParaRPr lang="de-DE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0.2235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594394"/>
              </p:ext>
            </p:extLst>
          </p:nvPr>
        </p:nvGraphicFramePr>
        <p:xfrm>
          <a:off x="1187624" y="3761055"/>
          <a:ext cx="645604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040"/>
                <a:gridCol w="1016000"/>
                <a:gridCol w="1016000"/>
                <a:gridCol w="1016000"/>
                <a:gridCol w="1016000"/>
                <a:gridCol w="1016000"/>
              </a:tblGrid>
              <a:tr h="261997">
                <a:tc gridSpan="6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Table: Laser Beam Size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rms for different operation modes,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1997"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Charge of the Partner Bunch, </a:t>
                      </a:r>
                      <a:r>
                        <a:rPr lang="en-US" sz="1200" dirty="0" err="1" smtClean="0"/>
                        <a:t>pC</a:t>
                      </a:r>
                      <a:endParaRPr lang="de-DE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</a:tr>
              <a:tr h="26199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Bunch Charge, </a:t>
                      </a:r>
                      <a:r>
                        <a:rPr lang="en-US" sz="1050" b="1" dirty="0" err="1" smtClean="0"/>
                        <a:t>pC</a:t>
                      </a:r>
                      <a:endParaRPr lang="de-DE" sz="105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/>
                        <a:t>20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/>
                        <a:t>100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/>
                        <a:t>250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/>
                        <a:t>500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/>
                        <a:t>1000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044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20</a:t>
                      </a:r>
                      <a:endParaRPr lang="de-DE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67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73 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72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75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76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044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100</a:t>
                      </a:r>
                      <a:endParaRPr lang="de-DE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143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125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125 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145  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195 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044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250</a:t>
                      </a:r>
                      <a:endParaRPr lang="de-DE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175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210 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240 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044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500</a:t>
                      </a:r>
                      <a:endParaRPr lang="de-DE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275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250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260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300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290 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044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1000</a:t>
                      </a:r>
                      <a:endParaRPr lang="de-DE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393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375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375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375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365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065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5143" y="22555"/>
            <a:ext cx="4450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Operation with Two Laser Systems. Emittance</a:t>
            </a:r>
            <a:endParaRPr lang="de-D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542757"/>
              </p:ext>
            </p:extLst>
          </p:nvPr>
        </p:nvGraphicFramePr>
        <p:xfrm>
          <a:off x="1043608" y="908720"/>
          <a:ext cx="6386252" cy="2681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402"/>
                <a:gridCol w="1016370"/>
                <a:gridCol w="1016370"/>
                <a:gridCol w="1016370"/>
                <a:gridCol w="1016370"/>
                <a:gridCol w="1016370"/>
              </a:tblGrid>
              <a:tr h="303858">
                <a:tc gridSpan="6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Table: Emittance for different operational modes, mm mrad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03858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Charge of</a:t>
                      </a:r>
                      <a:r>
                        <a:rPr lang="en-US" sz="1200" baseline="0" dirty="0" smtClean="0"/>
                        <a:t> the Partner Bunch, </a:t>
                      </a:r>
                      <a:r>
                        <a:rPr lang="en-US" sz="1200" baseline="0" dirty="0" err="1" smtClean="0"/>
                        <a:t>pC</a:t>
                      </a:r>
                      <a:endParaRPr lang="de-DE" sz="120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03858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Bunch Charge, </a:t>
                      </a:r>
                      <a:r>
                        <a:rPr lang="en-US" sz="1050" b="1" dirty="0" err="1" smtClean="0"/>
                        <a:t>pC</a:t>
                      </a:r>
                      <a:endParaRPr lang="de-DE" sz="105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/>
                        <a:t>20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/>
                        <a:t>100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/>
                        <a:t>250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/>
                        <a:t>500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/>
                        <a:t>1000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53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20</a:t>
                      </a:r>
                      <a:endParaRPr lang="de-DE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0.0786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0.1107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0.1203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0.1279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0.1394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853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100</a:t>
                      </a:r>
                      <a:endParaRPr lang="de-DE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0.2004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0.1761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0.1864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0.2245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0.3900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853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250</a:t>
                      </a:r>
                      <a:endParaRPr lang="de-DE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0.3080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0.2962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0.2832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0.2886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0.3714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853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500</a:t>
                      </a:r>
                      <a:endParaRPr lang="de-DE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0.4716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0.5439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0.4783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0.4302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0.4387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853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1000</a:t>
                      </a:r>
                      <a:endParaRPr lang="de-DE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0.8980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0.9830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0.9825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0.9997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0.745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193615"/>
              </p:ext>
            </p:extLst>
          </p:nvPr>
        </p:nvGraphicFramePr>
        <p:xfrm>
          <a:off x="1043608" y="3861048"/>
          <a:ext cx="6386252" cy="2681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402"/>
                <a:gridCol w="1016370"/>
                <a:gridCol w="1016370"/>
                <a:gridCol w="1016370"/>
                <a:gridCol w="1016370"/>
                <a:gridCol w="1016370"/>
              </a:tblGrid>
              <a:tr h="303858">
                <a:tc gridSpan="6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Table: Emittance change in % for different operational modes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03858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Charge of</a:t>
                      </a:r>
                      <a:r>
                        <a:rPr lang="en-US" sz="1200" baseline="0" dirty="0" smtClean="0"/>
                        <a:t> the Partner Bunch, </a:t>
                      </a:r>
                      <a:r>
                        <a:rPr lang="en-US" sz="1200" baseline="0" dirty="0" err="1" smtClean="0"/>
                        <a:t>pC</a:t>
                      </a:r>
                      <a:endParaRPr lang="de-DE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03858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Bunch Charge, </a:t>
                      </a:r>
                      <a:r>
                        <a:rPr lang="en-US" sz="1050" b="1" dirty="0" err="1" smtClean="0"/>
                        <a:t>pC</a:t>
                      </a:r>
                      <a:endParaRPr lang="de-DE" sz="105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/>
                        <a:t>20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/>
                        <a:t>100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/>
                        <a:t>250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/>
                        <a:t>500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/>
                        <a:t>1000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53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20</a:t>
                      </a:r>
                      <a:endParaRPr lang="de-DE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40.8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53.0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62.7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77.4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853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100</a:t>
                      </a:r>
                      <a:endParaRPr lang="de-DE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13.8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5.86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27.5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121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853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250</a:t>
                      </a:r>
                      <a:endParaRPr lang="de-DE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8.77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4.60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1.89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31.1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853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500</a:t>
                      </a:r>
                      <a:endParaRPr lang="de-DE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9.62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26.4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11.19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1.97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853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1000</a:t>
                      </a:r>
                      <a:endParaRPr lang="de-DE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13.8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31.9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31.8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34.1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029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88640"/>
            <a:ext cx="520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Operation with Two </a:t>
            </a:r>
            <a:r>
              <a:rPr lang="en-US" dirty="0"/>
              <a:t>L</a:t>
            </a:r>
            <a:r>
              <a:rPr lang="en-US" dirty="0" smtClean="0"/>
              <a:t>aser Systems and </a:t>
            </a:r>
            <a:r>
              <a:rPr lang="en-US" dirty="0" smtClean="0"/>
              <a:t>Two</a:t>
            </a:r>
            <a:r>
              <a:rPr lang="en-US" dirty="0" smtClean="0"/>
              <a:t> Solenoids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412776"/>
            <a:ext cx="4992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That means:</a:t>
            </a:r>
          </a:p>
          <a:p>
            <a:r>
              <a:rPr lang="en-US" dirty="0" smtClean="0">
                <a:sym typeface="Wingdings" pitchFamily="2" charset="2"/>
              </a:rPr>
              <a:t> Variable solenoid field for each bunch charge</a:t>
            </a:r>
          </a:p>
          <a:p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>
                <a:sym typeface="Wingdings" pitchFamily="2" charset="2"/>
              </a:rPr>
              <a:t>V</a:t>
            </a:r>
            <a:r>
              <a:rPr lang="en-US" dirty="0" smtClean="0">
                <a:sym typeface="Wingdings" pitchFamily="2" charset="2"/>
              </a:rPr>
              <a:t>ariable laser beam sizes for each bunch charge 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3063002"/>
            <a:ext cx="6101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Scan for each WP of bunch 1 the whole area of WPs of bunch 2 </a:t>
            </a:r>
          </a:p>
          <a:p>
            <a:r>
              <a:rPr lang="en-US" i="1" dirty="0"/>
              <a:t>a</a:t>
            </a:r>
            <a:r>
              <a:rPr lang="en-US" i="1" dirty="0" smtClean="0"/>
              <a:t>nd look for</a:t>
            </a:r>
            <a:endParaRPr lang="de-DE" i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903724"/>
              </p:ext>
            </p:extLst>
          </p:nvPr>
        </p:nvGraphicFramePr>
        <p:xfrm>
          <a:off x="2411759" y="3789040"/>
          <a:ext cx="3941491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3" imgW="2641320" imgH="482400" progId="Equation.3">
                  <p:embed/>
                </p:oleObj>
              </mc:Choice>
              <mc:Fallback>
                <p:oleObj name="Equation" r:id="rId3" imgW="264132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759" y="3789040"/>
                        <a:ext cx="3941491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152472"/>
              </p:ext>
            </p:extLst>
          </p:nvPr>
        </p:nvGraphicFramePr>
        <p:xfrm>
          <a:off x="2405063" y="4868863"/>
          <a:ext cx="25717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5" imgW="1231560" imgH="241200" progId="Equation.3">
                  <p:embed/>
                </p:oleObj>
              </mc:Choice>
              <mc:Fallback>
                <p:oleObj name="Equation" r:id="rId5" imgW="12315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05063" y="4868863"/>
                        <a:ext cx="2571750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1884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7" y="118689"/>
            <a:ext cx="5564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Operation with two laser systems and additional solenoid</a:t>
            </a:r>
            <a:endParaRPr lang="de-DE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832605"/>
              </p:ext>
            </p:extLst>
          </p:nvPr>
        </p:nvGraphicFramePr>
        <p:xfrm>
          <a:off x="1043609" y="692696"/>
          <a:ext cx="6458259" cy="2681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409"/>
                <a:gridCol w="1016370"/>
                <a:gridCol w="1016370"/>
                <a:gridCol w="1016370"/>
                <a:gridCol w="1016370"/>
                <a:gridCol w="1016370"/>
              </a:tblGrid>
              <a:tr h="303858">
                <a:tc gridSpan="6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Table: Max Solenoid Field Strength for different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operation modes, T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03858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Charge of the Partner Bunch, </a:t>
                      </a:r>
                      <a:r>
                        <a:rPr lang="en-US" sz="1200" dirty="0" err="1" smtClean="0"/>
                        <a:t>pC</a:t>
                      </a:r>
                      <a:endParaRPr lang="de-DE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03858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Bunch</a:t>
                      </a:r>
                      <a:r>
                        <a:rPr lang="en-US" sz="1050" b="1" baseline="0" dirty="0" smtClean="0"/>
                        <a:t> Charge, </a:t>
                      </a:r>
                      <a:r>
                        <a:rPr lang="en-US" sz="1050" b="1" baseline="0" dirty="0" err="1" smtClean="0"/>
                        <a:t>pC</a:t>
                      </a:r>
                      <a:endParaRPr lang="de-DE" sz="105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/>
                        <a:t>20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/>
                        <a:t>100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/>
                        <a:t>250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/>
                        <a:t>500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/>
                        <a:t>1000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53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20</a:t>
                      </a:r>
                      <a:endParaRPr lang="de-DE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0.2216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0.2213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0.2215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0.2215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0.2210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853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100</a:t>
                      </a:r>
                      <a:endParaRPr lang="de-DE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0.2225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0.2230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0.2228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0.2225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0.2225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853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250</a:t>
                      </a:r>
                      <a:endParaRPr lang="de-DE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0.2230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0.2230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0.2235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0.2233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0.2230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853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500</a:t>
                      </a:r>
                      <a:endParaRPr lang="de-DE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0.2237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0.2235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0.2235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0.2235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0.2235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853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1000</a:t>
                      </a:r>
                      <a:endParaRPr lang="de-DE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0.2238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0.2239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0.2238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0.2239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0.2235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784755"/>
              </p:ext>
            </p:extLst>
          </p:nvPr>
        </p:nvGraphicFramePr>
        <p:xfrm>
          <a:off x="1043609" y="3717032"/>
          <a:ext cx="645604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040"/>
                <a:gridCol w="1016000"/>
                <a:gridCol w="1016000"/>
                <a:gridCol w="1016000"/>
                <a:gridCol w="1016000"/>
                <a:gridCol w="1016000"/>
              </a:tblGrid>
              <a:tr h="261997">
                <a:tc gridSpan="6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Table: Laser Beam Size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rms for different operation modes,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1997"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Charge of the Partner Bunch, </a:t>
                      </a:r>
                      <a:r>
                        <a:rPr lang="en-US" sz="1200" dirty="0" err="1" smtClean="0"/>
                        <a:t>pC</a:t>
                      </a:r>
                      <a:endParaRPr lang="de-DE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</a:tr>
              <a:tr h="26199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Bunch Charge, </a:t>
                      </a:r>
                      <a:r>
                        <a:rPr lang="en-US" sz="1050" b="1" dirty="0" err="1" smtClean="0"/>
                        <a:t>pC</a:t>
                      </a:r>
                      <a:endParaRPr lang="de-DE" sz="105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/>
                        <a:t>20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/>
                        <a:t>100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/>
                        <a:t>250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/>
                        <a:t>500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/>
                        <a:t>1000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044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20</a:t>
                      </a:r>
                      <a:endParaRPr lang="de-DE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67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75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75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85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99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044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100</a:t>
                      </a:r>
                      <a:endParaRPr lang="de-DE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128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125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128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165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175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044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250</a:t>
                      </a:r>
                      <a:endParaRPr lang="de-DE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182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175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223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250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044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500</a:t>
                      </a:r>
                      <a:endParaRPr lang="de-DE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275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275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275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300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320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044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1000</a:t>
                      </a:r>
                      <a:endParaRPr lang="de-DE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375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393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418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425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365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907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22028"/>
            <a:ext cx="5564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Operation with two laser systems and additional solenoid</a:t>
            </a:r>
            <a:endParaRPr lang="de-DE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425426"/>
              </p:ext>
            </p:extLst>
          </p:nvPr>
        </p:nvGraphicFramePr>
        <p:xfrm>
          <a:off x="1182013" y="661338"/>
          <a:ext cx="626469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604"/>
                <a:gridCol w="1020018"/>
                <a:gridCol w="1020018"/>
                <a:gridCol w="1020018"/>
                <a:gridCol w="1020018"/>
                <a:gridCol w="1020018"/>
              </a:tblGrid>
              <a:tr h="238067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Table: Emittance for different operational modes, mm mrad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2380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Charge of the Partner Bunch, </a:t>
                      </a:r>
                      <a:r>
                        <a:rPr lang="en-US" sz="1200" dirty="0" err="1" smtClean="0"/>
                        <a:t>pC</a:t>
                      </a:r>
                      <a:endParaRPr lang="de-DE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909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/>
                        <a:t>Bunch Charge, </a:t>
                      </a:r>
                      <a:r>
                        <a:rPr lang="en-US" sz="1050" b="1" dirty="0" err="1" smtClean="0"/>
                        <a:t>pC</a:t>
                      </a:r>
                      <a:endParaRPr lang="en-US" sz="1050" b="1" dirty="0" smtClean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/>
                        <a:t>20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/>
                        <a:t>100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/>
                        <a:t>250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/>
                        <a:t>500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/>
                        <a:t>1000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1832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/>
                        <a:t>20</a:t>
                      </a:r>
                      <a:endParaRPr lang="de-DE" sz="1600" b="1" i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0.0786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0.0804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0.0798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0.0867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0.1003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1832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/>
                        <a:t>100</a:t>
                      </a:r>
                      <a:endParaRPr lang="de-DE" sz="1600" b="1" i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0.1812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0.1761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0.1779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0.1899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0.1957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1832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/>
                        <a:t>250</a:t>
                      </a:r>
                      <a:endParaRPr lang="de-DE" sz="1600" b="1" i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0.2852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0.2857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0.2832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0.2947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0.3088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1832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/>
                        <a:t>500</a:t>
                      </a:r>
                      <a:endParaRPr lang="de-DE" sz="1600" b="1" i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0.4486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0.4420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0.4387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0.4302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0.4419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1832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/>
                        <a:t>1000</a:t>
                      </a:r>
                      <a:endParaRPr lang="de-DE" sz="1600" b="1" i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0.9911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0.8777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0.7906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0.7700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0.7453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635839"/>
              </p:ext>
            </p:extLst>
          </p:nvPr>
        </p:nvGraphicFramePr>
        <p:xfrm>
          <a:off x="1259632" y="3645024"/>
          <a:ext cx="6246745" cy="273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745"/>
                <a:gridCol w="1016000"/>
                <a:gridCol w="1016000"/>
                <a:gridCol w="1016000"/>
                <a:gridCol w="1016000"/>
                <a:gridCol w="1016000"/>
              </a:tblGrid>
              <a:tr h="18288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Table: Emittance change in % for different operational modes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Charge of the Partner Bunch, </a:t>
                      </a:r>
                      <a:r>
                        <a:rPr lang="en-US" sz="1200" dirty="0" err="1" smtClean="0"/>
                        <a:t>pC</a:t>
                      </a:r>
                      <a:endParaRPr lang="de-DE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Bunch Charge, </a:t>
                      </a:r>
                      <a:r>
                        <a:rPr lang="en-US" sz="1000" b="1" dirty="0" err="1" smtClean="0"/>
                        <a:t>pC</a:t>
                      </a:r>
                      <a:endParaRPr lang="de-DE" sz="10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/>
                        <a:t>20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/>
                        <a:t>100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/>
                        <a:t>250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/>
                        <a:t>500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/>
                        <a:t>1000</a:t>
                      </a:r>
                      <a:endParaRPr lang="de-DE" sz="1600" b="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20</a:t>
                      </a:r>
                      <a:endParaRPr lang="de-DE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2.29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1.53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10.3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27.7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100</a:t>
                      </a:r>
                      <a:endParaRPr lang="de-DE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2.90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1.02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7.86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11.1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250</a:t>
                      </a:r>
                      <a:endParaRPr lang="de-DE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0.74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0.88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4.06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9.04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500</a:t>
                      </a:r>
                      <a:endParaRPr lang="de-DE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4.27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2.73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1.98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2.72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1000</a:t>
                      </a:r>
                      <a:endParaRPr lang="de-DE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33.0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17.8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6.08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3.32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de-DE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023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88640"/>
            <a:ext cx="5890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Operation with two different bunch charges within the same system.</a:t>
            </a:r>
          </a:p>
          <a:p>
            <a:pPr algn="ctr"/>
            <a:r>
              <a:rPr lang="en-US" sz="1600" dirty="0" smtClean="0"/>
              <a:t>How can it theoretically work?</a:t>
            </a:r>
            <a:endParaRPr lang="de-DE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36357" y="2204864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   The problem of the operation with two different bunch charges at the same time is a question       whether it is possible to achieve the same optics functions at the first quadrupole for both charges</a:t>
            </a:r>
          </a:p>
          <a:p>
            <a:r>
              <a:rPr lang="en-US" sz="1600" dirty="0" smtClean="0"/>
              <a:t>-   Generally bunch charge affects the optics functions </a:t>
            </a:r>
            <a:r>
              <a:rPr lang="en-US" sz="1600" dirty="0" smtClean="0">
                <a:sym typeface="Wingdings" pitchFamily="2" charset="2"/>
              </a:rPr>
              <a:t> similar optics for different charges at the same settings of the solenoid and laser can occur only in the exceptional cases.</a:t>
            </a:r>
            <a:r>
              <a:rPr lang="en-US" sz="1600" dirty="0" smtClean="0"/>
              <a:t> </a:t>
            </a:r>
            <a:endParaRPr lang="de-DE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1268760"/>
            <a:ext cx="1161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Remarks…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944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1800" y="188640"/>
            <a:ext cx="4330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Typical beta development over the laser spot size.</a:t>
            </a:r>
          </a:p>
          <a:p>
            <a:pPr algn="ctr"/>
            <a:r>
              <a:rPr lang="en-US" sz="1600" dirty="0" smtClean="0"/>
              <a:t>(seen at the end of the ACC1)</a:t>
            </a:r>
            <a:endParaRPr lang="de-DE" sz="16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018803"/>
              </p:ext>
            </p:extLst>
          </p:nvPr>
        </p:nvGraphicFramePr>
        <p:xfrm>
          <a:off x="1331640" y="23488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2627784" y="4491155"/>
            <a:ext cx="0" cy="8123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88391" y="5303543"/>
            <a:ext cx="1162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100% transmission</a:t>
            </a:r>
          </a:p>
          <a:p>
            <a:r>
              <a:rPr lang="en-US" sz="1000" dirty="0" smtClean="0"/>
              <a:t> from the cathode</a:t>
            </a:r>
            <a:endParaRPr lang="de-DE" sz="10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8519162"/>
              </p:ext>
            </p:extLst>
          </p:nvPr>
        </p:nvGraphicFramePr>
        <p:xfrm>
          <a:off x="6084168" y="1484784"/>
          <a:ext cx="2808312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2987824" y="4643555"/>
            <a:ext cx="0" cy="130572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62721" y="6093296"/>
            <a:ext cx="1450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Emittance minimum</a:t>
            </a:r>
            <a:endParaRPr lang="de-DE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923928" y="4776852"/>
            <a:ext cx="0" cy="8123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91880" y="5703653"/>
            <a:ext cx="1103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Beta minimum</a:t>
            </a:r>
            <a:endParaRPr lang="de-DE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83568" y="1196752"/>
            <a:ext cx="38890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/>
              <a:buChar char="à"/>
            </a:pPr>
            <a:r>
              <a:rPr lang="en-US" sz="1200" dirty="0" smtClean="0">
                <a:sym typeface="Wingdings" pitchFamily="2" charset="2"/>
              </a:rPr>
              <a:t>Small beta for transmission under 100%</a:t>
            </a:r>
          </a:p>
          <a:p>
            <a:pPr marL="171450" indent="-171450">
              <a:buFont typeface="Wingdings"/>
              <a:buChar char="à"/>
            </a:pPr>
            <a:r>
              <a:rPr lang="en-US" sz="1200" dirty="0" smtClean="0">
                <a:sym typeface="Wingdings" pitchFamily="2" charset="2"/>
              </a:rPr>
              <a:t>Local maximum at the point of 100% transmission</a:t>
            </a:r>
          </a:p>
          <a:p>
            <a:pPr marL="171450" indent="-171450">
              <a:buFont typeface="Wingdings"/>
              <a:buChar char="à"/>
            </a:pPr>
            <a:r>
              <a:rPr lang="en-US" sz="1200" dirty="0" smtClean="0">
                <a:sym typeface="Wingdings" pitchFamily="2" charset="2"/>
              </a:rPr>
              <a:t>Shortly after the 100% transmission emittance minimum</a:t>
            </a:r>
          </a:p>
          <a:p>
            <a:pPr marL="171450" indent="-171450">
              <a:buFont typeface="Wingdings"/>
              <a:buChar char="à"/>
            </a:pPr>
            <a:r>
              <a:rPr lang="en-US" sz="1200" dirty="0" smtClean="0">
                <a:sym typeface="Wingdings" pitchFamily="2" charset="2"/>
              </a:rPr>
              <a:t>And much later the beta function minimum</a:t>
            </a:r>
            <a:endParaRPr lang="de-DE" sz="1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66" y="3501008"/>
            <a:ext cx="878650" cy="62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91" y="3651162"/>
            <a:ext cx="829755" cy="57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63" y="3936214"/>
            <a:ext cx="724644" cy="554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200" y="4016624"/>
            <a:ext cx="858206" cy="60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169" y="3170051"/>
            <a:ext cx="860775" cy="59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580112" y="5589240"/>
            <a:ext cx="3560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For higher charges the whole curve shifts to the right</a:t>
            </a:r>
            <a:endParaRPr lang="de-DE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09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88640"/>
            <a:ext cx="5890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Operation with two different bunch charges within the same system.</a:t>
            </a:r>
          </a:p>
          <a:p>
            <a:pPr algn="ctr"/>
            <a:r>
              <a:rPr lang="en-US" sz="1600" dirty="0" smtClean="0"/>
              <a:t>How can it </a:t>
            </a:r>
            <a:r>
              <a:rPr lang="en-US" sz="1600" dirty="0" err="1" smtClean="0"/>
              <a:t>theoreticaly</a:t>
            </a:r>
            <a:r>
              <a:rPr lang="en-US" sz="1600" dirty="0" smtClean="0"/>
              <a:t> work?</a:t>
            </a:r>
            <a:endParaRPr lang="de-DE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141203" y="2636912"/>
            <a:ext cx="7063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Operation within the same system but with two different charges is only possible</a:t>
            </a:r>
          </a:p>
          <a:p>
            <a:r>
              <a:rPr lang="en-US" sz="1400" dirty="0" smtClean="0"/>
              <a:t>If we “catch” the beta for higher charge on the falling arm and the other one on the rising arm </a:t>
            </a:r>
            <a:endParaRPr lang="de-DE" sz="1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453597"/>
              </p:ext>
            </p:extLst>
          </p:nvPr>
        </p:nvGraphicFramePr>
        <p:xfrm>
          <a:off x="4276901" y="39330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98072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problem of the operation with two different bunch charges at the same time is a question whether it is possible to achieve</a:t>
            </a:r>
          </a:p>
          <a:p>
            <a:r>
              <a:rPr lang="en-US" sz="1200" dirty="0"/>
              <a:t>t</a:t>
            </a:r>
            <a:r>
              <a:rPr lang="en-US" sz="1200" dirty="0" smtClean="0"/>
              <a:t>he same optics functions at the first quadrupole for both charges</a:t>
            </a:r>
          </a:p>
          <a:p>
            <a:r>
              <a:rPr lang="en-US" sz="1200" dirty="0" smtClean="0"/>
              <a:t>Generally bunch charge affects the optics functions </a:t>
            </a:r>
            <a:r>
              <a:rPr lang="en-US" sz="1200" dirty="0" smtClean="0">
                <a:sym typeface="Wingdings" pitchFamily="2" charset="2"/>
              </a:rPr>
              <a:t> similar optics for different charges at the same settings of the solenoid and laser can occur only in the exceptional cases.</a:t>
            </a:r>
            <a:r>
              <a:rPr lang="en-US" sz="1200" dirty="0" smtClean="0"/>
              <a:t> </a:t>
            </a:r>
            <a:endParaRPr lang="de-DE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509120"/>
            <a:ext cx="23333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…and hope that </a:t>
            </a:r>
            <a:r>
              <a:rPr lang="en-US" sz="1200" dirty="0" err="1" smtClean="0">
                <a:solidFill>
                  <a:srgbClr val="C00000"/>
                </a:solidFill>
              </a:rPr>
              <a:t>alfas</a:t>
            </a:r>
            <a:r>
              <a:rPr lang="en-US" sz="1200" dirty="0" smtClean="0">
                <a:solidFill>
                  <a:srgbClr val="C00000"/>
                </a:solidFill>
              </a:rPr>
              <a:t> also coincide</a:t>
            </a:r>
            <a:endParaRPr lang="de-DE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939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548680"/>
            <a:ext cx="366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Technical and Theoretical Constraints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916832"/>
            <a:ext cx="72767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Max K1 of the quadrupoles in the injector &lt; 10.0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Generally it is not guaranteed that a theoretical match is possible for any</a:t>
            </a:r>
          </a:p>
          <a:p>
            <a:r>
              <a:rPr lang="en-US" dirty="0"/>
              <a:t> </a:t>
            </a:r>
            <a:r>
              <a:rPr lang="en-US" dirty="0" smtClean="0"/>
              <a:t>     initial betas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285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8920" y="692696"/>
            <a:ext cx="3667497" cy="3664446"/>
            <a:chOff x="1552575" y="628650"/>
            <a:chExt cx="6038850" cy="56007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575" y="628650"/>
              <a:ext cx="6038850" cy="5600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67744" y="3573016"/>
              <a:ext cx="1800200" cy="1656184"/>
            </a:xfrm>
            <a:prstGeom prst="rect">
              <a:avLst/>
            </a:prstGeom>
            <a:solidFill>
              <a:srgbClr val="FF0000">
                <a:alpha val="54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Working points for 20pC. Emittance Point of View</a:t>
              </a:r>
              <a:endParaRPr lang="de-DE" sz="1100" dirty="0"/>
            </a:p>
          </p:txBody>
        </p:sp>
      </p:grp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987005"/>
              </p:ext>
            </p:extLst>
          </p:nvPr>
        </p:nvGraphicFramePr>
        <p:xfrm>
          <a:off x="6158843" y="548680"/>
          <a:ext cx="2952328" cy="3164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707904" y="4005064"/>
            <a:ext cx="3096344" cy="2664296"/>
            <a:chOff x="4124419" y="1166246"/>
            <a:chExt cx="3744416" cy="3096344"/>
          </a:xfrm>
        </p:grpSpPr>
        <p:graphicFrame>
          <p:nvGraphicFramePr>
            <p:cNvPr id="8" name="Char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06915932"/>
                </p:ext>
              </p:extLst>
            </p:nvPr>
          </p:nvGraphicFramePr>
          <p:xfrm>
            <a:off x="4124419" y="1166246"/>
            <a:ext cx="3744416" cy="30963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5004048" y="1838392"/>
              <a:ext cx="99257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Match possible</a:t>
              </a:r>
              <a:endParaRPr lang="de-DE" sz="1000" b="1" dirty="0"/>
            </a:p>
          </p:txBody>
        </p:sp>
      </p:grp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999402"/>
              </p:ext>
            </p:extLst>
          </p:nvPr>
        </p:nvGraphicFramePr>
        <p:xfrm>
          <a:off x="6228184" y="3825325"/>
          <a:ext cx="2655763" cy="287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Oval 9"/>
          <p:cNvSpPr/>
          <p:nvPr/>
        </p:nvSpPr>
        <p:spPr>
          <a:xfrm>
            <a:off x="4277893" y="5445224"/>
            <a:ext cx="144016" cy="14401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6732240" y="5498097"/>
            <a:ext cx="144016" cy="14401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/>
          <p:cNvSpPr/>
          <p:nvPr/>
        </p:nvSpPr>
        <p:spPr>
          <a:xfrm>
            <a:off x="1043608" y="3016937"/>
            <a:ext cx="144016" cy="14401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/>
          <p:cNvSpPr/>
          <p:nvPr/>
        </p:nvSpPr>
        <p:spPr>
          <a:xfrm>
            <a:off x="6715007" y="2380903"/>
            <a:ext cx="144016" cy="14401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956217"/>
              </p:ext>
            </p:extLst>
          </p:nvPr>
        </p:nvGraphicFramePr>
        <p:xfrm>
          <a:off x="186765" y="4967009"/>
          <a:ext cx="3235496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874"/>
                <a:gridCol w="808874"/>
                <a:gridCol w="808874"/>
                <a:gridCol w="808874"/>
              </a:tblGrid>
              <a:tr h="182932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MaxB</a:t>
                      </a:r>
                      <a:r>
                        <a:rPr lang="en-US" sz="1200" dirty="0" smtClean="0"/>
                        <a:t>(1)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XYrms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Symbol" pitchFamily="18" charset="2"/>
                        </a:rPr>
                        <a:t>e</a:t>
                      </a:r>
                      <a:endParaRPr lang="de-DE" sz="120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i="1" dirty="0" smtClean="0">
                          <a:latin typeface="+mj-lt"/>
                        </a:rPr>
                        <a:t>Opt. sensitivity </a:t>
                      </a:r>
                      <a:r>
                        <a:rPr lang="en-US" sz="1200" dirty="0" smtClean="0">
                          <a:latin typeface="Symbol" pitchFamily="18" charset="2"/>
                        </a:rPr>
                        <a:t>X</a:t>
                      </a:r>
                      <a:endParaRPr lang="de-DE" sz="1200" dirty="0">
                        <a:latin typeface="Symbol" pitchFamily="18" charset="2"/>
                      </a:endParaRPr>
                    </a:p>
                  </a:txBody>
                  <a:tcPr/>
                </a:tc>
              </a:tr>
              <a:tr h="18293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0.2216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67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0.0785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1.110</a:t>
                      </a:r>
                      <a:endParaRPr lang="de-DE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339752" y="44624"/>
            <a:ext cx="308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2D Scan for XFEL Injector. </a:t>
            </a:r>
            <a:r>
              <a:rPr lang="en-US" dirty="0"/>
              <a:t>2</a:t>
            </a:r>
            <a:r>
              <a:rPr lang="en-US" dirty="0" smtClean="0"/>
              <a:t>0pC</a:t>
            </a:r>
            <a:endParaRPr lang="de-DE" dirty="0"/>
          </a:p>
        </p:txBody>
      </p:sp>
      <p:sp>
        <p:nvSpPr>
          <p:cNvPr id="16" name="Oval 15"/>
          <p:cNvSpPr/>
          <p:nvPr/>
        </p:nvSpPr>
        <p:spPr>
          <a:xfrm>
            <a:off x="539552" y="4617346"/>
            <a:ext cx="144016" cy="14401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Box 16"/>
          <p:cNvSpPr txBox="1"/>
          <p:nvPr/>
        </p:nvSpPr>
        <p:spPr>
          <a:xfrm>
            <a:off x="830864" y="4535465"/>
            <a:ext cx="1277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Best Emittance</a:t>
            </a:r>
            <a:endParaRPr lang="de-DE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187624" y="2006473"/>
            <a:ext cx="18004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smtClean="0"/>
              <a:t>Comfortable Optics Conditions</a:t>
            </a:r>
            <a:endParaRPr lang="de-DE" sz="1000" b="1" i="1" dirty="0"/>
          </a:p>
        </p:txBody>
      </p:sp>
      <p:sp>
        <p:nvSpPr>
          <p:cNvPr id="19" name="Rectangle 18"/>
          <p:cNvSpPr/>
          <p:nvPr/>
        </p:nvSpPr>
        <p:spPr>
          <a:xfrm>
            <a:off x="0" y="573277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Wingdings"/>
              <a:buChar char="à"/>
            </a:pPr>
            <a:r>
              <a:rPr lang="en-US" sz="1200" dirty="0" smtClean="0">
                <a:sym typeface="Wingdings" pitchFamily="2" charset="2"/>
              </a:rPr>
              <a:t>100% transmission beginning at XY=40</a:t>
            </a:r>
            <a:r>
              <a:rPr lang="en-US" sz="12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sz="1200" dirty="0" smtClean="0">
                <a:sym typeface="Wingdings" pitchFamily="2" charset="2"/>
              </a:rPr>
              <a:t>m</a:t>
            </a:r>
          </a:p>
          <a:p>
            <a:pPr marL="171450" indent="-171450">
              <a:buFont typeface="Wingdings"/>
              <a:buChar char="à"/>
            </a:pPr>
            <a:r>
              <a:rPr lang="en-US" sz="1200" dirty="0" smtClean="0">
                <a:sym typeface="Wingdings" pitchFamily="2" charset="2"/>
              </a:rPr>
              <a:t>Stable </a:t>
            </a:r>
            <a:r>
              <a:rPr lang="en-US" sz="1200" dirty="0">
                <a:sym typeface="Wingdings" pitchFamily="2" charset="2"/>
              </a:rPr>
              <a:t>optics solutions with the emittance  &gt; </a:t>
            </a:r>
            <a:r>
              <a:rPr lang="en-US" sz="1200" dirty="0" smtClean="0">
                <a:sym typeface="Wingdings" pitchFamily="2" charset="2"/>
              </a:rPr>
              <a:t>0,10 </a:t>
            </a:r>
            <a:r>
              <a:rPr lang="en-US" sz="1200" dirty="0">
                <a:sym typeface="Wingdings" pitchFamily="2" charset="2"/>
              </a:rPr>
              <a:t>mm mrad possible</a:t>
            </a:r>
          </a:p>
          <a:p>
            <a:pPr marL="171450" indent="-171450">
              <a:buFont typeface="Wingdings"/>
              <a:buChar char="à"/>
            </a:pPr>
            <a:r>
              <a:rPr lang="en-US" sz="1200" dirty="0">
                <a:sym typeface="Wingdings" pitchFamily="2" charset="2"/>
              </a:rPr>
              <a:t>Operation reasonable with </a:t>
            </a:r>
            <a:r>
              <a:rPr lang="en-US" sz="1200" dirty="0" err="1">
                <a:sym typeface="Wingdings" pitchFamily="2" charset="2"/>
              </a:rPr>
              <a:t>XYrms</a:t>
            </a:r>
            <a:r>
              <a:rPr lang="en-US" sz="1200" dirty="0">
                <a:sym typeface="Wingdings" pitchFamily="2" charset="2"/>
              </a:rPr>
              <a:t> between </a:t>
            </a:r>
            <a:r>
              <a:rPr lang="en-US" sz="1200" dirty="0" smtClean="0">
                <a:sym typeface="Wingdings" pitchFamily="2" charset="2"/>
              </a:rPr>
              <a:t>50-125</a:t>
            </a:r>
            <a:r>
              <a:rPr lang="en-US" sz="12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sz="1200" dirty="0" smtClean="0">
                <a:sym typeface="Wingdings" pitchFamily="2" charset="2"/>
              </a:rPr>
              <a:t>m</a:t>
            </a:r>
            <a:endParaRPr lang="en-US" sz="1200" dirty="0">
              <a:sym typeface="Wingdings" pitchFamily="2" charset="2"/>
            </a:endParaRPr>
          </a:p>
          <a:p>
            <a:pPr marL="171450" indent="-171450">
              <a:buFont typeface="Wingdings"/>
              <a:buChar char="à"/>
            </a:pPr>
            <a:r>
              <a:rPr lang="en-US" sz="1200" dirty="0">
                <a:sym typeface="Wingdings" pitchFamily="2" charset="2"/>
              </a:rPr>
              <a:t>and </a:t>
            </a:r>
            <a:r>
              <a:rPr lang="en-US" sz="1200" dirty="0" err="1">
                <a:sym typeface="Wingdings" pitchFamily="2" charset="2"/>
              </a:rPr>
              <a:t>MaxB</a:t>
            </a:r>
            <a:r>
              <a:rPr lang="en-US" sz="1200" dirty="0">
                <a:sym typeface="Wingdings" pitchFamily="2" charset="2"/>
              </a:rPr>
              <a:t>(1) range of </a:t>
            </a:r>
            <a:r>
              <a:rPr lang="en-US" sz="1200" dirty="0" smtClean="0">
                <a:sym typeface="Wingdings" pitchFamily="2" charset="2"/>
              </a:rPr>
              <a:t>0.2200-0.2245T</a:t>
            </a:r>
            <a:endParaRPr lang="de-DE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062588" y="6559975"/>
            <a:ext cx="3108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smtClean="0"/>
              <a:t>Mismatch after the change of solenoid field by 0.0005T</a:t>
            </a:r>
            <a:endParaRPr lang="de-DE" sz="1000" b="1" i="1" dirty="0"/>
          </a:p>
        </p:txBody>
      </p:sp>
    </p:spTree>
    <p:extLst>
      <p:ext uri="{BB962C8B-B14F-4D97-AF65-F5344CB8AC3E}">
        <p14:creationId xmlns:p14="http://schemas.microsoft.com/office/powerpoint/2010/main" val="2541016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-21222"/>
            <a:ext cx="3201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2D Scan for XFEL Injector. 100pC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7"/>
            <a:ext cx="3960440" cy="341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645844"/>
              </p:ext>
            </p:extLst>
          </p:nvPr>
        </p:nvGraphicFramePr>
        <p:xfrm>
          <a:off x="6516216" y="1040289"/>
          <a:ext cx="2536767" cy="2996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501864"/>
              </p:ext>
            </p:extLst>
          </p:nvPr>
        </p:nvGraphicFramePr>
        <p:xfrm>
          <a:off x="6516216" y="3960837"/>
          <a:ext cx="2736303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1094547"/>
            <a:ext cx="17652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Stable optics match is possible</a:t>
            </a:r>
            <a:endParaRPr lang="de-DE" sz="1000" dirty="0"/>
          </a:p>
        </p:txBody>
      </p:sp>
      <p:sp>
        <p:nvSpPr>
          <p:cNvPr id="8" name="Oval 7"/>
          <p:cNvSpPr/>
          <p:nvPr/>
        </p:nvSpPr>
        <p:spPr>
          <a:xfrm>
            <a:off x="6934300" y="2132856"/>
            <a:ext cx="127529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/>
          <p:cNvSpPr/>
          <p:nvPr/>
        </p:nvSpPr>
        <p:spPr>
          <a:xfrm>
            <a:off x="6870536" y="5060836"/>
            <a:ext cx="127529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7" name="Group 16"/>
          <p:cNvGrpSpPr/>
          <p:nvPr/>
        </p:nvGrpSpPr>
        <p:grpSpPr>
          <a:xfrm>
            <a:off x="4067944" y="4034696"/>
            <a:ext cx="2548136" cy="2718817"/>
            <a:chOff x="4067944" y="4034696"/>
            <a:chExt cx="2548136" cy="2718817"/>
          </a:xfrm>
        </p:grpSpPr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98533688"/>
                </p:ext>
              </p:extLst>
            </p:nvPr>
          </p:nvGraphicFramePr>
          <p:xfrm>
            <a:off x="4067944" y="4034696"/>
            <a:ext cx="2548136" cy="27188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4525294" y="4713922"/>
              <a:ext cx="14478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Possible to match </a:t>
              </a:r>
            </a:p>
            <a:p>
              <a:pPr algn="ctr"/>
              <a:r>
                <a:rPr lang="en-US" sz="800" dirty="0" smtClean="0"/>
                <a:t>with the current configuration</a:t>
              </a:r>
              <a:endParaRPr lang="de-DE" sz="8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436227" y="4980468"/>
              <a:ext cx="127529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" name="Oval 11"/>
          <p:cNvSpPr/>
          <p:nvPr/>
        </p:nvSpPr>
        <p:spPr>
          <a:xfrm>
            <a:off x="539552" y="1628800"/>
            <a:ext cx="127529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/>
          <p:cNvSpPr/>
          <p:nvPr/>
        </p:nvSpPr>
        <p:spPr>
          <a:xfrm>
            <a:off x="539551" y="4221088"/>
            <a:ext cx="127529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738667" y="4169985"/>
            <a:ext cx="1241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Emittance minimum</a:t>
            </a:r>
            <a:endParaRPr lang="de-DE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-30579" y="5473005"/>
            <a:ext cx="40304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/>
              <a:buChar char="à"/>
            </a:pPr>
            <a:r>
              <a:rPr lang="en-US" sz="1200" dirty="0" smtClean="0">
                <a:sym typeface="Wingdings" pitchFamily="2" charset="2"/>
              </a:rPr>
              <a:t>Working Point with respect to the emittance minimum at</a:t>
            </a:r>
          </a:p>
          <a:p>
            <a:r>
              <a:rPr lang="en-US" sz="1200" dirty="0">
                <a:sym typeface="Wingdings" pitchFamily="2" charset="2"/>
              </a:rPr>
              <a:t> </a:t>
            </a:r>
            <a:r>
              <a:rPr lang="en-US" sz="1200" dirty="0" smtClean="0">
                <a:sym typeface="Wingdings" pitchFamily="2" charset="2"/>
              </a:rPr>
              <a:t>    0.2230 T x 125 mm</a:t>
            </a:r>
          </a:p>
          <a:p>
            <a:pPr marL="171450" indent="-171450">
              <a:buFont typeface="Wingdings"/>
              <a:buChar char="à"/>
            </a:pPr>
            <a:r>
              <a:rPr lang="en-US" sz="1200" dirty="0" smtClean="0">
                <a:sym typeface="Wingdings" pitchFamily="2" charset="2"/>
              </a:rPr>
              <a:t>Best emittance: 0,1716 mm mrad</a:t>
            </a:r>
          </a:p>
          <a:p>
            <a:pPr marL="171450" indent="-171450">
              <a:buFont typeface="Wingdings"/>
              <a:buChar char="à"/>
            </a:pPr>
            <a:r>
              <a:rPr lang="en-US" sz="1200" dirty="0" smtClean="0">
                <a:sym typeface="Wingdings" pitchFamily="2" charset="2"/>
              </a:rPr>
              <a:t>Stable optics solutions with the emittance  &gt; 0,24 possible</a:t>
            </a:r>
          </a:p>
          <a:p>
            <a:pPr marL="171450" indent="-171450">
              <a:buFont typeface="Wingdings"/>
              <a:buChar char="à"/>
            </a:pPr>
            <a:r>
              <a:rPr lang="en-US" sz="1200" dirty="0" smtClean="0">
                <a:sym typeface="Wingdings" pitchFamily="2" charset="2"/>
              </a:rPr>
              <a:t>100% transmission beginning at XY=75mm</a:t>
            </a:r>
          </a:p>
          <a:p>
            <a:pPr marL="171450" indent="-171450">
              <a:buFont typeface="Wingdings"/>
              <a:buChar char="à"/>
            </a:pPr>
            <a:r>
              <a:rPr lang="en-US" sz="1200" dirty="0" smtClean="0">
                <a:sym typeface="Wingdings" pitchFamily="2" charset="2"/>
              </a:rPr>
              <a:t>Operation reasonable with </a:t>
            </a:r>
            <a:r>
              <a:rPr lang="en-US" sz="1200" dirty="0" err="1" smtClean="0">
                <a:sym typeface="Wingdings" pitchFamily="2" charset="2"/>
              </a:rPr>
              <a:t>XYrms</a:t>
            </a:r>
            <a:r>
              <a:rPr lang="en-US" sz="1200" dirty="0" smtClean="0">
                <a:sym typeface="Wingdings" pitchFamily="2" charset="2"/>
              </a:rPr>
              <a:t> between 120-290</a:t>
            </a:r>
            <a:r>
              <a:rPr lang="en-US" sz="12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sz="1200" dirty="0" smtClean="0">
                <a:sym typeface="Wingdings" pitchFamily="2" charset="2"/>
              </a:rPr>
              <a:t>m </a:t>
            </a:r>
          </a:p>
          <a:p>
            <a:pPr marL="171450" indent="-171450">
              <a:buFont typeface="Wingdings"/>
              <a:buChar char="à"/>
            </a:pPr>
            <a:r>
              <a:rPr lang="en-US" sz="1200" dirty="0">
                <a:sym typeface="Wingdings" pitchFamily="2" charset="2"/>
              </a:rPr>
              <a:t>a</a:t>
            </a:r>
            <a:r>
              <a:rPr lang="en-US" sz="1200" dirty="0" smtClean="0">
                <a:sym typeface="Wingdings" pitchFamily="2" charset="2"/>
              </a:rPr>
              <a:t>nd </a:t>
            </a:r>
            <a:r>
              <a:rPr lang="en-US" sz="1200" dirty="0" err="1" smtClean="0">
                <a:sym typeface="Wingdings" pitchFamily="2" charset="2"/>
              </a:rPr>
              <a:t>MaxB</a:t>
            </a:r>
            <a:r>
              <a:rPr lang="en-US" sz="1200" dirty="0" smtClean="0">
                <a:sym typeface="Wingdings" pitchFamily="2" charset="2"/>
              </a:rPr>
              <a:t>(1) range of 0.2205-0.2245T</a:t>
            </a:r>
            <a:endParaRPr lang="de-DE" sz="1200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047145"/>
              </p:ext>
            </p:extLst>
          </p:nvPr>
        </p:nvGraphicFramePr>
        <p:xfrm>
          <a:off x="251520" y="4786516"/>
          <a:ext cx="3235496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874"/>
                <a:gridCol w="808874"/>
                <a:gridCol w="808874"/>
                <a:gridCol w="808874"/>
              </a:tblGrid>
              <a:tr h="182932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MaxB</a:t>
                      </a:r>
                      <a:r>
                        <a:rPr lang="en-US" sz="1200" dirty="0" smtClean="0"/>
                        <a:t>(1)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XYrms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Symbol" pitchFamily="18" charset="2"/>
                        </a:rPr>
                        <a:t>e</a:t>
                      </a:r>
                      <a:endParaRPr lang="de-DE" sz="120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Symbol" pitchFamily="18" charset="2"/>
                        </a:rPr>
                        <a:t>X</a:t>
                      </a:r>
                      <a:endParaRPr lang="de-DE" sz="1200" dirty="0">
                        <a:latin typeface="Symbol" pitchFamily="18" charset="2"/>
                      </a:endParaRPr>
                    </a:p>
                  </a:txBody>
                  <a:tcPr/>
                </a:tc>
              </a:tr>
              <a:tr h="18293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0.2230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0.1716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1.310</a:t>
                      </a:r>
                      <a:endParaRPr lang="de-DE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086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65897"/>
            <a:ext cx="451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Simultaneous Operation with 20pC and 100pC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759576" y="5877272"/>
            <a:ext cx="7255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ym typeface="Wingdings" pitchFamily="2" charset="2"/>
              </a:rPr>
              <a:t> Obviously no common areas  simultaneous operation of the bunch of 20pC with the bunch charge over 100pC </a:t>
            </a:r>
          </a:p>
          <a:p>
            <a:r>
              <a:rPr lang="en-US" sz="1200" dirty="0">
                <a:sym typeface="Wingdings" pitchFamily="2" charset="2"/>
              </a:rPr>
              <a:t>i</a:t>
            </a:r>
            <a:r>
              <a:rPr lang="en-US" sz="1200" dirty="0" smtClean="0">
                <a:sym typeface="Wingdings" pitchFamily="2" charset="2"/>
              </a:rPr>
              <a:t>s not possible.</a:t>
            </a:r>
          </a:p>
          <a:p>
            <a:r>
              <a:rPr lang="en-US" sz="1200" dirty="0" smtClean="0">
                <a:sym typeface="Wingdings" pitchFamily="2" charset="2"/>
              </a:rPr>
              <a:t>The situation cannot be cured by means of the additional solenoid only. Another laser system is needed.</a:t>
            </a:r>
            <a:endParaRPr lang="de-DE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2276872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Match possible</a:t>
            </a:r>
            <a:endParaRPr lang="de-DE" sz="1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1916832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Match possible</a:t>
            </a:r>
            <a:endParaRPr lang="de-DE" sz="10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426638"/>
              </p:ext>
            </p:extLst>
          </p:nvPr>
        </p:nvGraphicFramePr>
        <p:xfrm>
          <a:off x="166859" y="669692"/>
          <a:ext cx="7848869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267"/>
                <a:gridCol w="1121267"/>
                <a:gridCol w="1121267"/>
                <a:gridCol w="1121267"/>
                <a:gridCol w="1121267"/>
                <a:gridCol w="1121267"/>
                <a:gridCol w="1121267"/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en-US" sz="1200" dirty="0" smtClean="0"/>
                        <a:t>Charge</a:t>
                      </a:r>
                      <a:endParaRPr lang="de-DE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 smtClean="0"/>
                        <a:t>100% Transmission at </a:t>
                      </a:r>
                      <a:r>
                        <a:rPr lang="en-US" sz="1200" dirty="0" err="1" smtClean="0"/>
                        <a:t>XYrms</a:t>
                      </a:r>
                      <a:r>
                        <a:rPr lang="en-US" sz="1200" dirty="0" smtClean="0"/>
                        <a:t>, </a:t>
                      </a:r>
                      <a:r>
                        <a:rPr lang="en-US" sz="1200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sz="1200" dirty="0" smtClean="0"/>
                        <a:t>m</a:t>
                      </a:r>
                      <a:endParaRPr lang="de-DE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 smtClean="0"/>
                        <a:t>XY operation window</a:t>
                      </a:r>
                      <a:endParaRPr lang="de-DE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 smtClean="0"/>
                        <a:t>MaxB1 operation window</a:t>
                      </a:r>
                      <a:endParaRPr lang="de-D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dirty="0" smtClean="0"/>
                        <a:t>Working Point</a:t>
                      </a:r>
                      <a:r>
                        <a:rPr lang="en-US" sz="1200" baseline="0" dirty="0" smtClean="0"/>
                        <a:t> for best </a:t>
                      </a:r>
                      <a:r>
                        <a:rPr lang="en-US" sz="1200" baseline="0" dirty="0" smtClean="0">
                          <a:latin typeface="Symbol" pitchFamily="18" charset="2"/>
                        </a:rPr>
                        <a:t>e</a:t>
                      </a:r>
                      <a:endParaRPr lang="de-DE" sz="1200" dirty="0">
                        <a:latin typeface="Symbol" pitchFamily="18" charset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Symbol" pitchFamily="18" charset="2"/>
                        </a:rPr>
                        <a:t>e</a:t>
                      </a:r>
                      <a:r>
                        <a:rPr lang="en-US" sz="1200" dirty="0" err="1" smtClean="0"/>
                        <a:t>_min</a:t>
                      </a:r>
                      <a:r>
                        <a:rPr lang="en-US" sz="1200" dirty="0" smtClean="0"/>
                        <a:t>, mm mrad</a:t>
                      </a:r>
                      <a:endParaRPr lang="de-DE" sz="1200" dirty="0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Xyrms</a:t>
                      </a:r>
                      <a:r>
                        <a:rPr lang="en-US" sz="1200" dirty="0" smtClean="0"/>
                        <a:t>, </a:t>
                      </a:r>
                      <a:r>
                        <a:rPr lang="en-US" sz="1200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sz="1200" dirty="0" smtClean="0"/>
                        <a:t>m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MaxB1, T</a:t>
                      </a:r>
                      <a:endParaRPr lang="de-DE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50-125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0.2200-0.2245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67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0.2216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0.0785</a:t>
                      </a:r>
                      <a:endParaRPr lang="de-DE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125-275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0.2205-0.2245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0.2230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0.1716</a:t>
                      </a:r>
                      <a:endParaRPr lang="de-DE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175-400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0.2210-0.2255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0.2235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0.2835</a:t>
                      </a:r>
                      <a:endParaRPr lang="de-DE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500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250-475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0.2225-0.2260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0.2235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0.4302</a:t>
                      </a:r>
                      <a:endParaRPr lang="de-DE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1000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365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365-600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0.2230-0.2265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450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0.2240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0.745</a:t>
                      </a:r>
                      <a:endParaRPr lang="de-DE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79512" y="2039942"/>
            <a:ext cx="7835512" cy="11010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3004420"/>
              </p:ext>
            </p:extLst>
          </p:nvPr>
        </p:nvGraphicFramePr>
        <p:xfrm>
          <a:off x="341862" y="2399982"/>
          <a:ext cx="374441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48789"/>
              </p:ext>
            </p:extLst>
          </p:nvPr>
        </p:nvGraphicFramePr>
        <p:xfrm>
          <a:off x="4499992" y="2307933"/>
          <a:ext cx="300077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99146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2890</Words>
  <Application>Microsoft Office PowerPoint</Application>
  <PresentationFormat>On-screen Show (4:3)</PresentationFormat>
  <Paragraphs>1015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Тема Office</vt:lpstr>
      <vt:lpstr>Microsoft Equation 3.0</vt:lpstr>
      <vt:lpstr> Injector Optimization for Simultaneous Operation with Different Bunch Charges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Kot, Yauhen</dc:creator>
  <cp:lastModifiedBy>Kot, Yauhen</cp:lastModifiedBy>
  <cp:revision>193</cp:revision>
  <dcterms:created xsi:type="dcterms:W3CDTF">2011-12-19T11:08:25Z</dcterms:created>
  <dcterms:modified xsi:type="dcterms:W3CDTF">2012-04-23T11:57:03Z</dcterms:modified>
</cp:coreProperties>
</file>