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6.xml" ContentType="application/vnd.openxmlformats-officedocument.presentationml.slide+xml"/>
  <Override PartName="/ppt/slides/slide8.xml" ContentType="application/vnd.openxmlformats-officedocument.presentationml.slide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1" r:id="rId3"/>
    <p:sldId id="264" r:id="rId4"/>
    <p:sldId id="262" r:id="rId5"/>
    <p:sldId id="263" r:id="rId6"/>
    <p:sldId id="265" r:id="rId7"/>
    <p:sldId id="266" r:id="rId8"/>
    <p:sldId id="267" r:id="rId9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5pPr>
    <a:lvl6pPr marL="22860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6pPr>
    <a:lvl7pPr marL="27432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7pPr>
    <a:lvl8pPr marL="32004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8pPr>
    <a:lvl9pPr marL="36576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26262"/>
    <a:srgbClr val="E0E0E0"/>
    <a:srgbClr val="FD930A"/>
    <a:srgbClr val="261748"/>
    <a:srgbClr val="251555"/>
    <a:srgbClr val="100F2E"/>
    <a:srgbClr val="2314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31" autoAdjust="0"/>
    <p:restoredTop sz="95752" autoAdjust="0"/>
  </p:normalViewPr>
  <p:slideViewPr>
    <p:cSldViewPr snapToGrid="0">
      <p:cViewPr varScale="1">
        <p:scale>
          <a:sx n="91" d="100"/>
          <a:sy n="91" d="100"/>
        </p:scale>
        <p:origin x="-156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240597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endParaRPr 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endParaRPr lang="de-DE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endParaRPr 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fld id="{F7EBF87D-F99B-4BE4-8FE5-A1A93E72297A}" type="slidenum">
              <a:rPr lang="de-DE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81421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C8A719-8D43-455F-9F1A-04CD13739090}" type="slidenum">
              <a:rPr lang="de-DE"/>
              <a:pPr/>
              <a:t>1</a:t>
            </a:fld>
            <a:endParaRPr lang="de-DE"/>
          </a:p>
        </p:txBody>
      </p:sp>
      <p:sp>
        <p:nvSpPr>
          <p:cNvPr id="10649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228600" indent="-228600">
              <a:spcBef>
                <a:spcPct val="0"/>
              </a:spcBef>
              <a:spcAft>
                <a:spcPct val="20000"/>
              </a:spcAft>
            </a:pPr>
            <a:r>
              <a:rPr lang="en-GB" sz="1100" b="1"/>
              <a:t>How to edit the title slide</a:t>
            </a:r>
          </a:p>
          <a:p>
            <a:pPr marL="228600" indent="-228600">
              <a:spcBef>
                <a:spcPct val="0"/>
              </a:spcBef>
              <a:spcAft>
                <a:spcPct val="20000"/>
              </a:spcAft>
            </a:pPr>
            <a:endParaRPr lang="en-GB" sz="1100"/>
          </a:p>
          <a:p>
            <a:pPr marL="228600" indent="-228600">
              <a:spcBef>
                <a:spcPct val="0"/>
              </a:spcBef>
              <a:spcAft>
                <a:spcPct val="20000"/>
              </a:spcAft>
              <a:buFontTx/>
              <a:buAutoNum type="arabicPeriod"/>
            </a:pPr>
            <a:r>
              <a:rPr lang="en-GB" sz="1100"/>
              <a:t>  Upper area: </a:t>
            </a:r>
            <a:r>
              <a:rPr lang="en-GB" sz="1100" b="1"/>
              <a:t>Title</a:t>
            </a:r>
            <a:r>
              <a:rPr lang="en-GB" sz="1100"/>
              <a:t> of your talk, max. 2 rows of the defined size (55 pt)</a:t>
            </a:r>
          </a:p>
          <a:p>
            <a:pPr marL="228600" indent="-228600">
              <a:spcBef>
                <a:spcPct val="0"/>
              </a:spcBef>
              <a:spcAft>
                <a:spcPct val="20000"/>
              </a:spcAft>
              <a:buFontTx/>
              <a:buAutoNum type="arabicPeriod"/>
            </a:pPr>
            <a:r>
              <a:rPr lang="en-GB" sz="1100"/>
              <a:t>  Lower area </a:t>
            </a:r>
            <a:r>
              <a:rPr lang="en-GB" sz="1100" b="1"/>
              <a:t>(subtitle):</a:t>
            </a:r>
            <a:r>
              <a:rPr lang="en-GB" sz="1100"/>
              <a:t> Conference/meeting/workshop, location, date, </a:t>
            </a:r>
            <a:br>
              <a:rPr lang="en-GB" sz="1100"/>
            </a:br>
            <a:r>
              <a:rPr lang="en-GB" sz="1100"/>
              <a:t>  your name and affiliation, </a:t>
            </a:r>
            <a:br>
              <a:rPr lang="en-GB" sz="1100"/>
            </a:br>
            <a:r>
              <a:rPr lang="en-GB" sz="1100"/>
              <a:t>  max. 4 rows of the defined size (32 pt)</a:t>
            </a:r>
          </a:p>
          <a:p>
            <a:pPr marL="228600" indent="-228600">
              <a:spcBef>
                <a:spcPct val="0"/>
              </a:spcBef>
              <a:spcAft>
                <a:spcPct val="20000"/>
              </a:spcAft>
              <a:buFontTx/>
              <a:buAutoNum type="arabicPeriod"/>
            </a:pPr>
            <a:r>
              <a:rPr lang="en-GB" sz="1100"/>
              <a:t> Change the </a:t>
            </a:r>
            <a:r>
              <a:rPr lang="en-GB" sz="1100" b="1"/>
              <a:t>partner logos</a:t>
            </a:r>
            <a:r>
              <a:rPr lang="en-GB" sz="1100"/>
              <a:t> or add others in the last row.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3" name="Line 73"/>
          <p:cNvSpPr>
            <a:spLocks noChangeShapeType="1"/>
          </p:cNvSpPr>
          <p:nvPr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322" name="Rectangle 82"/>
          <p:cNvSpPr>
            <a:spLocks noChangeArrowheads="1"/>
          </p:cNvSpPr>
          <p:nvPr/>
        </p:nvSpPr>
        <p:spPr bwMode="auto">
          <a:xfrm>
            <a:off x="8448675" y="119063"/>
            <a:ext cx="569913" cy="903287"/>
          </a:xfrm>
          <a:prstGeom prst="rect">
            <a:avLst/>
          </a:prstGeom>
          <a:solidFill>
            <a:schemeClr val="hlink"/>
          </a:solidFill>
          <a:ln w="9525">
            <a:solidFill>
              <a:srgbClr val="261748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pic>
        <p:nvPicPr>
          <p:cNvPr id="10323" name="Picture 83" descr="logo-XFEL_rg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24" name="Rectangle 8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42975" y="3411538"/>
            <a:ext cx="7258050" cy="2868612"/>
          </a:xfrm>
          <a:extLst>
            <a:ext uri="{91240B29-F687-4F45-9708-019B960494DF}">
              <a14:hiddenLine xmlns:a14="http://schemas.microsoft.com/office/drawing/2010/main" w="28575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440" tIns="45720" bIns="0"/>
          <a:lstStyle>
            <a:lvl1pPr marL="0" indent="0" algn="ctr">
              <a:buFont typeface="Wingdings" pitchFamily="2" charset="2"/>
              <a:buNone/>
              <a:defRPr sz="2800">
                <a:solidFill>
                  <a:schemeClr val="hlink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GB" noProof="0" dirty="0" smtClean="0"/>
          </a:p>
        </p:txBody>
      </p:sp>
      <p:sp>
        <p:nvSpPr>
          <p:cNvPr id="10325" name="Line 85"/>
          <p:cNvSpPr>
            <a:spLocks noChangeShapeType="1"/>
          </p:cNvSpPr>
          <p:nvPr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326" name="Rectangle 86"/>
          <p:cNvSpPr>
            <a:spLocks noGrp="1" noChangeArrowheads="1"/>
          </p:cNvSpPr>
          <p:nvPr>
            <p:ph type="ctrTitle" sz="quarter"/>
          </p:nvPr>
        </p:nvSpPr>
        <p:spPr>
          <a:xfrm>
            <a:off x="939800" y="1314450"/>
            <a:ext cx="7251700" cy="1844675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" bIns="45720" anchor="ctr"/>
          <a:lstStyle>
            <a:lvl1pPr algn="ctr">
              <a:defRPr sz="3600" b="0" baseline="0">
                <a:solidFill>
                  <a:schemeClr val="hlink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dirty="0" smtClean="0"/>
          </a:p>
        </p:txBody>
      </p:sp>
      <p:pic>
        <p:nvPicPr>
          <p:cNvPr id="10327" name="Picture 87" descr="Undulator_final_nurh#50DE97_links4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75" y="114300"/>
            <a:ext cx="7281863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0CCCD76-1ECA-430A-9A3E-F99470E98C6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Delete this text and put in here: Date of the Talk, location, … (max: 1 line)</a:t>
            </a:r>
          </a:p>
          <a:p>
            <a:r>
              <a:rPr lang="en-GB"/>
              <a:t>Put in here: Name of the speaker, function, affiliation, … (max. 1 line)</a:t>
            </a:r>
          </a:p>
        </p:txBody>
      </p:sp>
    </p:spTree>
    <p:extLst>
      <p:ext uri="{BB962C8B-B14F-4D97-AF65-F5344CB8AC3E}">
        <p14:creationId xmlns:p14="http://schemas.microsoft.com/office/powerpoint/2010/main" val="4058962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13488" y="541338"/>
            <a:ext cx="2063750" cy="52657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475" y="541338"/>
            <a:ext cx="6043613" cy="52657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1F0CA58-F2B4-4550-AFC7-8670E158EF21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Delete this text and put in here: Date of the Talk, location, … (max: 1 line)</a:t>
            </a:r>
          </a:p>
          <a:p>
            <a:r>
              <a:rPr lang="en-GB"/>
              <a:t>Put in here: Name of the speaker, function, affiliation, … (max. 1 line)</a:t>
            </a:r>
          </a:p>
        </p:txBody>
      </p:sp>
    </p:spTree>
    <p:extLst>
      <p:ext uri="{BB962C8B-B14F-4D97-AF65-F5344CB8AC3E}">
        <p14:creationId xmlns:p14="http://schemas.microsoft.com/office/powerpoint/2010/main" val="81614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475" y="1095154"/>
            <a:ext cx="8898934" cy="524185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633AF60-5751-451B-8F69-D9DE8022EA5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FEL Beam Dynamics Meeting, 27.06.2011</a:t>
            </a:r>
          </a:p>
          <a:p>
            <a:r>
              <a:rPr lang="en-GB" dirty="0" smtClean="0"/>
              <a:t>W. Decking et 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3435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888B1DD-BEE5-476C-8BEF-959DC15F28C1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Delete this text and put in here: Date of the Talk, location, … (max: 1 line)</a:t>
            </a:r>
          </a:p>
          <a:p>
            <a:r>
              <a:rPr lang="en-GB"/>
              <a:t>Put in here: Name of the speaker, function, affiliation, … (max. 1 line)</a:t>
            </a:r>
          </a:p>
        </p:txBody>
      </p:sp>
    </p:spTree>
    <p:extLst>
      <p:ext uri="{BB962C8B-B14F-4D97-AF65-F5344CB8AC3E}">
        <p14:creationId xmlns:p14="http://schemas.microsoft.com/office/powerpoint/2010/main" val="1348900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475" y="1347788"/>
            <a:ext cx="2774950" cy="4459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4825" y="1347788"/>
            <a:ext cx="2774950" cy="4459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95B9F39-45BC-4288-A348-75FED8D4BE6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Delete this text and put in here: Date of the Talk, location, … (max: 1 line)</a:t>
            </a:r>
          </a:p>
          <a:p>
            <a:r>
              <a:rPr lang="en-GB"/>
              <a:t>Put in here: Name of the speaker, function, affiliation, … (max. 1 line)</a:t>
            </a:r>
          </a:p>
        </p:txBody>
      </p:sp>
    </p:spTree>
    <p:extLst>
      <p:ext uri="{BB962C8B-B14F-4D97-AF65-F5344CB8AC3E}">
        <p14:creationId xmlns:p14="http://schemas.microsoft.com/office/powerpoint/2010/main" val="2586928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ACA8FE2-57BD-47D9-B151-54FC698ED201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Delete this text and put in here: Date of the Talk, location, … (max: 1 line)</a:t>
            </a:r>
          </a:p>
          <a:p>
            <a:r>
              <a:rPr lang="en-GB"/>
              <a:t>Put in here: Name of the speaker, function, affiliation, … (max. 1 line)</a:t>
            </a:r>
          </a:p>
        </p:txBody>
      </p:sp>
    </p:spTree>
    <p:extLst>
      <p:ext uri="{BB962C8B-B14F-4D97-AF65-F5344CB8AC3E}">
        <p14:creationId xmlns:p14="http://schemas.microsoft.com/office/powerpoint/2010/main" val="3359280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4F5EC2A-748B-4A3B-B343-B156130C1CF6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Delete this text and put in here: Date of the Talk, location, … (max: 1 line)</a:t>
            </a:r>
          </a:p>
          <a:p>
            <a:r>
              <a:rPr lang="en-GB"/>
              <a:t>Put in here: Name of the speaker, function, affiliation, … (max. 1 line)</a:t>
            </a:r>
          </a:p>
        </p:txBody>
      </p:sp>
    </p:spTree>
    <p:extLst>
      <p:ext uri="{BB962C8B-B14F-4D97-AF65-F5344CB8AC3E}">
        <p14:creationId xmlns:p14="http://schemas.microsoft.com/office/powerpoint/2010/main" val="3804234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AC602E3-3134-4F49-BFE7-7BCDDF57380D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Delete this text and put in here: Date of the Talk, location, … (max: 1 line)</a:t>
            </a:r>
          </a:p>
          <a:p>
            <a:r>
              <a:rPr lang="en-GB"/>
              <a:t>Put in here: Name of the speaker, function, affiliation, … (max. 1 line)</a:t>
            </a:r>
          </a:p>
        </p:txBody>
      </p:sp>
    </p:spTree>
    <p:extLst>
      <p:ext uri="{BB962C8B-B14F-4D97-AF65-F5344CB8AC3E}">
        <p14:creationId xmlns:p14="http://schemas.microsoft.com/office/powerpoint/2010/main" val="3097214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A99A6D0-07DB-42A3-ACA2-F33D92D64BEE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Delete this text and put in here: Date of the Talk, location, … (max: 1 line)</a:t>
            </a:r>
          </a:p>
          <a:p>
            <a:r>
              <a:rPr lang="en-GB"/>
              <a:t>Put in here: Name of the speaker, function, affiliation, … (max. 1 line)</a:t>
            </a:r>
          </a:p>
        </p:txBody>
      </p:sp>
    </p:spTree>
    <p:extLst>
      <p:ext uri="{BB962C8B-B14F-4D97-AF65-F5344CB8AC3E}">
        <p14:creationId xmlns:p14="http://schemas.microsoft.com/office/powerpoint/2010/main" val="3606549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3938A34-1EB8-4BF8-AB4B-B14D377226F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Delete this text and put in here: Date of the Talk, location, … (max: 1 line)</a:t>
            </a:r>
          </a:p>
          <a:p>
            <a:r>
              <a:rPr lang="en-GB"/>
              <a:t>Put in here: Name of the speaker, function, affiliation, … (max. 1 line)</a:t>
            </a:r>
          </a:p>
        </p:txBody>
      </p:sp>
    </p:spTree>
    <p:extLst>
      <p:ext uri="{BB962C8B-B14F-4D97-AF65-F5344CB8AC3E}">
        <p14:creationId xmlns:p14="http://schemas.microsoft.com/office/powerpoint/2010/main" val="2506283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8" name="Picture 134" descr="Undulator_final_nurh#50DE97_rechts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7088" y="117475"/>
            <a:ext cx="57785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50" name="Rectangle 1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42325" y="114300"/>
            <a:ext cx="576263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4000" tIns="45720" rIns="54000" bIns="1800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0"/>
              </a:spcBef>
              <a:buClrTx/>
              <a:buFontTx/>
              <a:buNone/>
              <a:defRPr sz="1000" b="1">
                <a:solidFill>
                  <a:schemeClr val="bg1"/>
                </a:solidFill>
                <a:ea typeface="Geneva" pitchFamily="1" charset="-128"/>
              </a:defRPr>
            </a:lvl1pPr>
          </a:lstStyle>
          <a:p>
            <a:fld id="{EBB9FCD0-5D67-46F3-BAAA-45FD88AB9D6A}" type="slidenum">
              <a:rPr lang="en-GB"/>
              <a:pPr/>
              <a:t>‹#›</a:t>
            </a:fld>
            <a:endParaRPr lang="en-GB"/>
          </a:p>
        </p:txBody>
      </p:sp>
      <p:pic>
        <p:nvPicPr>
          <p:cNvPr id="1061" name="Picture 37" descr="Helmholtz_Logo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6600" y="6516688"/>
            <a:ext cx="584200" cy="236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50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7475" y="6505575"/>
            <a:ext cx="5702300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10000"/>
              </a:lnSpc>
              <a:spcBef>
                <a:spcPct val="0"/>
              </a:spcBef>
              <a:buClrTx/>
              <a:buFontTx/>
              <a:buNone/>
              <a:defRPr sz="800">
                <a:solidFill>
                  <a:srgbClr val="000000"/>
                </a:solidFill>
              </a:defRPr>
            </a:lvl1pPr>
          </a:lstStyle>
          <a:p>
            <a:r>
              <a:rPr lang="en-GB"/>
              <a:t>Delete this text and put in here: Date of the Talk, location, … (max: 1 line)</a:t>
            </a:r>
          </a:p>
          <a:p>
            <a:r>
              <a:rPr lang="en-GB"/>
              <a:t>Put in here: Name of the speaker, function, affiliation, … (max. 1 line)</a:t>
            </a:r>
          </a:p>
        </p:txBody>
      </p:sp>
      <p:sp>
        <p:nvSpPr>
          <p:cNvPr id="1144" name="Line 120"/>
          <p:cNvSpPr>
            <a:spLocks noChangeShapeType="1"/>
          </p:cNvSpPr>
          <p:nvPr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pic>
        <p:nvPicPr>
          <p:cNvPr id="1145" name="Picture 121" descr="DESY-Logo-cyan-RGB_Hintergrund weiss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9888" y="6511925"/>
            <a:ext cx="252412" cy="252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46" name="Rectangle 122"/>
          <p:cNvSpPr>
            <a:spLocks noChangeArrowheads="1"/>
          </p:cNvSpPr>
          <p:nvPr/>
        </p:nvSpPr>
        <p:spPr bwMode="auto">
          <a:xfrm>
            <a:off x="1093788" y="114300"/>
            <a:ext cx="7283450" cy="915988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buClrTx/>
              <a:buFontTx/>
              <a:buNone/>
            </a:pPr>
            <a:endParaRPr lang="en-GB" sz="2400"/>
          </a:p>
        </p:txBody>
      </p:sp>
      <p:sp>
        <p:nvSpPr>
          <p:cNvPr id="1147" name="Text Box 123"/>
          <p:cNvSpPr txBox="1">
            <a:spLocks noChangeArrowheads="1"/>
          </p:cNvSpPr>
          <p:nvPr/>
        </p:nvSpPr>
        <p:spPr bwMode="auto">
          <a:xfrm>
            <a:off x="1093788" y="114300"/>
            <a:ext cx="6629400" cy="19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251555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79200" tIns="0" rIns="46800" bIns="0" anchor="b"/>
          <a:lstStyle/>
          <a:p>
            <a:pPr eaLnBrk="0" hangingPunct="0">
              <a:lnSpc>
                <a:spcPct val="110000"/>
              </a:lnSpc>
              <a:spcBef>
                <a:spcPct val="50000"/>
              </a:spcBef>
              <a:buClrTx/>
              <a:buFontTx/>
              <a:buNone/>
            </a:pPr>
            <a:r>
              <a:rPr lang="en-GB" sz="1000" dirty="0" smtClean="0">
                <a:solidFill>
                  <a:schemeClr val="bg1"/>
                </a:solidFill>
              </a:rPr>
              <a:t>XFEL Bunch</a:t>
            </a:r>
            <a:r>
              <a:rPr lang="en-GB" sz="1000" baseline="0" dirty="0" smtClean="0">
                <a:solidFill>
                  <a:schemeClr val="bg1"/>
                </a:solidFill>
              </a:rPr>
              <a:t> Compressor Chicane Layout</a:t>
            </a:r>
            <a:endParaRPr lang="en-GB" sz="1000" dirty="0">
              <a:solidFill>
                <a:schemeClr val="bg1"/>
              </a:solidFill>
            </a:endParaRPr>
          </a:p>
        </p:txBody>
      </p:sp>
      <p:pic>
        <p:nvPicPr>
          <p:cNvPr id="1151" name="Picture 127" descr="logo-XFEL_rgb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54" name="Rectangle 130"/>
          <p:cNvSpPr>
            <a:spLocks noGrp="1" noChangeArrowheads="1"/>
          </p:cNvSpPr>
          <p:nvPr>
            <p:ph type="title"/>
          </p:nvPr>
        </p:nvSpPr>
        <p:spPr bwMode="auto">
          <a:xfrm>
            <a:off x="1093788" y="541338"/>
            <a:ext cx="7283450" cy="481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2000" tIns="45720" rIns="9144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Slide title: Don’t edit here!</a:t>
            </a:r>
          </a:p>
        </p:txBody>
      </p:sp>
      <p:sp>
        <p:nvSpPr>
          <p:cNvPr id="1156" name="Rectangle 132"/>
          <p:cNvSpPr>
            <a:spLocks noGrp="1" noChangeAspect="1" noChangeArrowheads="1"/>
          </p:cNvSpPr>
          <p:nvPr>
            <p:ph type="body" idx="1"/>
          </p:nvPr>
        </p:nvSpPr>
        <p:spPr bwMode="auto">
          <a:xfrm>
            <a:off x="117475" y="1347788"/>
            <a:ext cx="8902700" cy="50211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70000" tIns="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text format – don’t edit!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9pPr>
    </p:titleStyle>
    <p:bodyStyle>
      <a:lvl1pPr marL="298450" indent="-2984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n"/>
        <a:defRPr sz="2400">
          <a:solidFill>
            <a:schemeClr val="tx2"/>
          </a:solidFill>
          <a:latin typeface="+mn-lt"/>
          <a:ea typeface="+mn-ea"/>
          <a:cs typeface="+mn-cs"/>
        </a:defRPr>
      </a:lvl1pPr>
      <a:lvl2pPr marL="558800" indent="-25876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tx2"/>
          </a:solidFill>
          <a:latin typeface="+mn-lt"/>
          <a:ea typeface="+mn-ea"/>
        </a:defRPr>
      </a:lvl2pPr>
      <a:lvl3pPr marL="817563" indent="-257175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"/>
        <a:defRPr sz="2400">
          <a:solidFill>
            <a:schemeClr val="tx2"/>
          </a:solidFill>
          <a:latin typeface="+mn-lt"/>
          <a:ea typeface="+mn-ea"/>
        </a:defRPr>
      </a:lvl3pPr>
      <a:lvl4pPr marL="1077913" indent="-258763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rgbClr val="100F2E"/>
          </a:solidFill>
          <a:latin typeface="+mn-lt"/>
          <a:ea typeface="+mn-ea"/>
        </a:defRPr>
      </a:lvl4pPr>
      <a:lvl5pPr marL="13128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5pPr>
      <a:lvl6pPr marL="17700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6pPr>
      <a:lvl7pPr marL="22272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7pPr>
      <a:lvl8pPr marL="26844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8pPr>
      <a:lvl9pPr marL="31416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30275" y="3298825"/>
            <a:ext cx="7283450" cy="1814513"/>
          </a:xfrm>
        </p:spPr>
        <p:txBody>
          <a:bodyPr/>
          <a:lstStyle/>
          <a:p>
            <a:r>
              <a:rPr lang="en-GB" dirty="0" smtClean="0"/>
              <a:t>W. Decking, M. Dohlus, C. Gerth, A. </a:t>
            </a:r>
            <a:r>
              <a:rPr lang="en-GB" dirty="0" err="1" smtClean="0"/>
              <a:t>Krasnov</a:t>
            </a:r>
            <a:r>
              <a:rPr lang="en-GB" dirty="0"/>
              <a:t>,</a:t>
            </a:r>
            <a:r>
              <a:rPr lang="en-GB" dirty="0" smtClean="0"/>
              <a:t> S. Lederer, T. Limberg, N. Mildner, D. Noelle</a:t>
            </a:r>
          </a:p>
          <a:p>
            <a:r>
              <a:rPr lang="en-GB" dirty="0" smtClean="0"/>
              <a:t>FEL Beam Dynamics Meeting, 27.06.2011</a:t>
            </a:r>
            <a:endParaRPr lang="en-GB" dirty="0"/>
          </a:p>
        </p:txBody>
      </p:sp>
      <p:sp>
        <p:nvSpPr>
          <p:cNvPr id="83986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939800" y="1319213"/>
            <a:ext cx="7251700" cy="1844675"/>
          </a:xfrm>
          <a:ln/>
        </p:spPr>
        <p:txBody>
          <a:bodyPr/>
          <a:lstStyle/>
          <a:p>
            <a:r>
              <a:rPr lang="en-GB" dirty="0" smtClean="0"/>
              <a:t>XFEL Bunch Compressor Chicane Layout</a:t>
            </a:r>
            <a:endParaRPr lang="en-GB" dirty="0"/>
          </a:p>
        </p:txBody>
      </p:sp>
      <p:pic>
        <p:nvPicPr>
          <p:cNvPr id="83987" name="Picture 19" descr="DESY-Logo-cyan-RGB_Hintergrund weis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2250" y="5348288"/>
            <a:ext cx="9906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3988" name="Picture 20" descr="Helmholtz_Log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4650" y="5373688"/>
            <a:ext cx="2201863" cy="890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475" y="1095154"/>
            <a:ext cx="8898934" cy="355274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Bunch Compressor Chicane Specifications: EDMS D*1658531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33AF60-5751-451B-8F69-D9DE8022EA53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FEL Beam Dynamics Meeting, 27.06.2011</a:t>
            </a:r>
          </a:p>
          <a:p>
            <a:r>
              <a:rPr lang="en-GB" smtClean="0"/>
              <a:t>W. Decking et al</a:t>
            </a:r>
            <a:endParaRPr lang="en-GB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277" y="2088034"/>
            <a:ext cx="7472034" cy="1484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0048" y="3470512"/>
            <a:ext cx="5196544" cy="28781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7"/>
          <p:cNvSpPr/>
          <p:nvPr/>
        </p:nvSpPr>
        <p:spPr>
          <a:xfrm>
            <a:off x="355768" y="1677191"/>
            <a:ext cx="30267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buClr>
                <a:srgbClr val="FD930A"/>
              </a:buClr>
              <a:buSzPct val="80000"/>
              <a:buNone/>
            </a:pPr>
            <a:r>
              <a:rPr lang="en-US" sz="2400" kern="0" dirty="0" smtClean="0">
                <a:solidFill>
                  <a:srgbClr val="000000"/>
                </a:solidFill>
                <a:latin typeface="Arial"/>
                <a:ea typeface="ＭＳ Ｐゴシック"/>
              </a:rPr>
              <a:t>Basic Requirements</a:t>
            </a:r>
            <a:r>
              <a:rPr lang="en-US" sz="2400" kern="0" dirty="0">
                <a:solidFill>
                  <a:srgbClr val="000000"/>
                </a:solidFill>
                <a:latin typeface="Arial"/>
                <a:ea typeface="ＭＳ Ｐゴシック"/>
              </a:rPr>
              <a:t>:</a:t>
            </a:r>
            <a:endParaRPr lang="en-US" sz="2400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63277" y="3774005"/>
            <a:ext cx="3571812" cy="150810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buClr>
                <a:srgbClr val="FD930A"/>
              </a:buClr>
              <a:buSzPct val="80000"/>
              <a:buNone/>
            </a:pPr>
            <a:r>
              <a:rPr lang="en-US" sz="2000" kern="0" dirty="0" smtClean="0">
                <a:solidFill>
                  <a:srgbClr val="000000"/>
                </a:solidFill>
                <a:latin typeface="Arial"/>
                <a:ea typeface="ＭＳ Ｐゴシック"/>
              </a:rPr>
              <a:t>Magnetic Field Limits:</a:t>
            </a:r>
          </a:p>
          <a:p>
            <a:pPr lvl="0">
              <a:buClr>
                <a:srgbClr val="FD930A"/>
              </a:buClr>
              <a:buSzPct val="80000"/>
              <a:buNone/>
            </a:pPr>
            <a:r>
              <a:rPr lang="en-US" sz="2000" kern="0" dirty="0" smtClean="0">
                <a:solidFill>
                  <a:srgbClr val="000000"/>
                </a:solidFill>
                <a:latin typeface="Arial"/>
                <a:ea typeface="ＭＳ Ｐゴシック"/>
              </a:rPr>
              <a:t>BC0: 160 MeV</a:t>
            </a:r>
          </a:p>
          <a:p>
            <a:pPr lvl="0">
              <a:buClr>
                <a:srgbClr val="FD930A"/>
              </a:buClr>
              <a:buSzPct val="80000"/>
              <a:buNone/>
            </a:pPr>
            <a:r>
              <a:rPr lang="en-US" sz="2000" kern="0" dirty="0" smtClean="0">
                <a:solidFill>
                  <a:srgbClr val="000000"/>
                </a:solidFill>
                <a:latin typeface="Arial"/>
                <a:ea typeface="ＭＳ Ｐゴシック"/>
              </a:rPr>
              <a:t>BC1: 700 MeV</a:t>
            </a:r>
          </a:p>
          <a:p>
            <a:pPr lvl="0">
              <a:buClr>
                <a:srgbClr val="FD930A"/>
              </a:buClr>
              <a:buSzPct val="80000"/>
              <a:buNone/>
            </a:pPr>
            <a:r>
              <a:rPr lang="en-US" sz="2000" kern="0" dirty="0" smtClean="0">
                <a:solidFill>
                  <a:srgbClr val="000000"/>
                </a:solidFill>
                <a:latin typeface="Arial"/>
                <a:ea typeface="ＭＳ Ｐゴシック"/>
              </a:rPr>
              <a:t>BC2: 2.5 GeV (dump magnet)</a:t>
            </a:r>
            <a:endParaRPr lang="en-US" sz="2000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1391150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Chicane Layout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33AF60-5751-451B-8F69-D9DE8022EA53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FEL Beam Dynamics Meeting, 27.06.2011</a:t>
            </a:r>
          </a:p>
          <a:p>
            <a:r>
              <a:rPr lang="en-GB" smtClean="0"/>
              <a:t>W. Decking et al</a:t>
            </a:r>
            <a:endParaRPr lang="en-GB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5528" y="1048095"/>
            <a:ext cx="5597424" cy="2319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526" y="3703054"/>
            <a:ext cx="8966474" cy="27159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7"/>
          <p:cNvSpPr/>
          <p:nvPr/>
        </p:nvSpPr>
        <p:spPr>
          <a:xfrm>
            <a:off x="3053088" y="3349111"/>
            <a:ext cx="190779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Clr>
                <a:srgbClr val="FD930A"/>
              </a:buClr>
              <a:buSzPct val="80000"/>
              <a:buNone/>
            </a:pPr>
            <a:r>
              <a:rPr lang="en-US" sz="1600" kern="0" dirty="0" smtClean="0">
                <a:solidFill>
                  <a:srgbClr val="000000"/>
                </a:solidFill>
                <a:latin typeface="Arial"/>
                <a:ea typeface="ＭＳ Ｐゴシック"/>
              </a:rPr>
              <a:t>Beam offsets  </a:t>
            </a:r>
          </a:p>
        </p:txBody>
      </p:sp>
      <p:sp>
        <p:nvSpPr>
          <p:cNvPr id="9" name="Rectangle 8"/>
          <p:cNvSpPr/>
          <p:nvPr/>
        </p:nvSpPr>
        <p:spPr>
          <a:xfrm>
            <a:off x="4734907" y="3161491"/>
            <a:ext cx="856596" cy="6340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Clr>
                <a:srgbClr val="FD930A"/>
              </a:buClr>
              <a:buSzPct val="80000"/>
              <a:buNone/>
            </a:pPr>
            <a:r>
              <a:rPr lang="en-US" sz="1600" kern="0" dirty="0" smtClean="0">
                <a:solidFill>
                  <a:srgbClr val="000000"/>
                </a:solidFill>
                <a:latin typeface="Arial"/>
                <a:ea typeface="ＭＳ Ｐゴシック"/>
              </a:rPr>
              <a:t>Beam</a:t>
            </a:r>
          </a:p>
          <a:p>
            <a:pPr lvl="0">
              <a:buClr>
                <a:srgbClr val="FD930A"/>
              </a:buClr>
              <a:buSzPct val="80000"/>
              <a:buNone/>
            </a:pPr>
            <a:r>
              <a:rPr lang="en-US" sz="1600" kern="0" dirty="0" smtClean="0">
                <a:solidFill>
                  <a:srgbClr val="000000"/>
                </a:solidFill>
                <a:latin typeface="Arial"/>
                <a:ea typeface="ＭＳ Ｐゴシック"/>
              </a:rPr>
              <a:t>Size</a:t>
            </a:r>
          </a:p>
        </p:txBody>
      </p:sp>
      <p:sp>
        <p:nvSpPr>
          <p:cNvPr id="10" name="Rectangle 9"/>
          <p:cNvSpPr/>
          <p:nvPr/>
        </p:nvSpPr>
        <p:spPr>
          <a:xfrm>
            <a:off x="5444356" y="3157806"/>
            <a:ext cx="1166651" cy="6340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Clr>
                <a:srgbClr val="FD930A"/>
              </a:buClr>
              <a:buSzPct val="80000"/>
              <a:buNone/>
            </a:pPr>
            <a:r>
              <a:rPr lang="en-US" sz="1600" kern="0" dirty="0" smtClean="0">
                <a:solidFill>
                  <a:srgbClr val="000000"/>
                </a:solidFill>
                <a:latin typeface="Arial"/>
                <a:ea typeface="ＭＳ Ｐゴシック"/>
              </a:rPr>
              <a:t>15 </a:t>
            </a:r>
            <a:r>
              <a:rPr lang="en-US" sz="1600" kern="0" dirty="0" err="1" smtClean="0">
                <a:solidFill>
                  <a:srgbClr val="000000"/>
                </a:solidFill>
                <a:latin typeface="Arial"/>
                <a:ea typeface="ＭＳ Ｐゴシック"/>
              </a:rPr>
              <a:t>deg</a:t>
            </a:r>
            <a:endParaRPr lang="en-US" sz="1600" kern="0" dirty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lvl="0">
              <a:buClr>
                <a:srgbClr val="FD930A"/>
              </a:buClr>
              <a:buSzPct val="80000"/>
              <a:buNone/>
            </a:pPr>
            <a:r>
              <a:rPr lang="en-US" sz="1600" kern="0" dirty="0" smtClean="0">
                <a:solidFill>
                  <a:srgbClr val="000000"/>
                </a:solidFill>
                <a:latin typeface="Arial"/>
                <a:ea typeface="ＭＳ Ｐゴシック"/>
              </a:rPr>
              <a:t>RF scan</a:t>
            </a:r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4734907" y="3349111"/>
            <a:ext cx="0" cy="418571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16" name="Straight Connector 15"/>
          <p:cNvCxnSpPr/>
          <p:nvPr/>
        </p:nvCxnSpPr>
        <p:spPr bwMode="auto">
          <a:xfrm>
            <a:off x="5507416" y="3359349"/>
            <a:ext cx="0" cy="418571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17" name="Straight Connector 16"/>
          <p:cNvCxnSpPr/>
          <p:nvPr/>
        </p:nvCxnSpPr>
        <p:spPr bwMode="auto">
          <a:xfrm>
            <a:off x="6311458" y="3349111"/>
            <a:ext cx="0" cy="418571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5503346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BC1 Layout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33AF60-5751-451B-8F69-D9DE8022EA53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FEL Beam Dynamics Meeting, 27.06.2011</a:t>
            </a:r>
          </a:p>
          <a:p>
            <a:r>
              <a:rPr lang="en-GB" smtClean="0"/>
              <a:t>W. Decking et al</a:t>
            </a:r>
            <a:endParaRPr lang="en-GB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9269" y="3846074"/>
            <a:ext cx="2480443" cy="26210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276" y="3848026"/>
            <a:ext cx="4627014" cy="26190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414"/>
          <a:stretch/>
        </p:blipFill>
        <p:spPr bwMode="auto">
          <a:xfrm>
            <a:off x="73573" y="1040531"/>
            <a:ext cx="8962852" cy="30901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688719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Intersection Layout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475" y="3216166"/>
            <a:ext cx="8898934" cy="3120840"/>
          </a:xfrm>
        </p:spPr>
        <p:txBody>
          <a:bodyPr/>
          <a:lstStyle/>
          <a:p>
            <a:r>
              <a:rPr lang="en-US" dirty="0" smtClean="0"/>
              <a:t>Energy BPM: Measure relative and absolute beam energy</a:t>
            </a:r>
          </a:p>
          <a:p>
            <a:r>
              <a:rPr lang="en-US" dirty="0" smtClean="0"/>
              <a:t>OTR-Screen: Measure dispersive beam profile</a:t>
            </a:r>
          </a:p>
          <a:p>
            <a:r>
              <a:rPr lang="en-US" dirty="0" smtClean="0"/>
              <a:t>Spoiler: Intercept off-energy tails</a:t>
            </a:r>
          </a:p>
          <a:p>
            <a:endParaRPr lang="en-US" dirty="0"/>
          </a:p>
          <a:p>
            <a:r>
              <a:rPr lang="en-US" dirty="0" smtClean="0"/>
              <a:t>SR port: Online measurement of dispersive beam profile</a:t>
            </a:r>
          </a:p>
          <a:p>
            <a:r>
              <a:rPr lang="en-US" dirty="0" smtClean="0">
                <a:solidFill>
                  <a:srgbClr val="626262"/>
                </a:solidFill>
              </a:rPr>
              <a:t>BAM before and after chicane: </a:t>
            </a:r>
            <a:r>
              <a:rPr lang="en-US" dirty="0">
                <a:solidFill>
                  <a:srgbClr val="626262"/>
                </a:solidFill>
              </a:rPr>
              <a:t>Measure relative and absolute beam energy</a:t>
            </a:r>
            <a:endParaRPr lang="en-US" dirty="0" smtClean="0">
              <a:solidFill>
                <a:srgbClr val="62626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33AF60-5751-451B-8F69-D9DE8022EA53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FEL Beam Dynamics Meeting, 27.06.2011</a:t>
            </a:r>
          </a:p>
          <a:p>
            <a:r>
              <a:rPr lang="en-GB" smtClean="0"/>
              <a:t>W. Decking et al</a:t>
            </a:r>
            <a:endParaRPr lang="en-GB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31" t="17960" r="41013" b="40539"/>
          <a:stretch/>
        </p:blipFill>
        <p:spPr bwMode="auto">
          <a:xfrm>
            <a:off x="2459421" y="1156138"/>
            <a:ext cx="3205657" cy="19233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162213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OTR Screen Concept: D. Noelle et. al.</a:t>
            </a: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357"/>
          <a:stretch/>
        </p:blipFill>
        <p:spPr bwMode="auto">
          <a:xfrm>
            <a:off x="651640" y="2196664"/>
            <a:ext cx="3841729" cy="2303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33AF60-5751-451B-8F69-D9DE8022EA53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FEL Beam Dynamics Meeting, 27.06.2011</a:t>
            </a:r>
          </a:p>
          <a:p>
            <a:r>
              <a:rPr lang="en-GB" smtClean="0"/>
              <a:t>W. Decking et al</a:t>
            </a:r>
            <a:endParaRPr lang="en-GB" dirty="0"/>
          </a:p>
        </p:txBody>
      </p:sp>
      <p:pic>
        <p:nvPicPr>
          <p:cNvPr id="4099" name="Picture 3" descr="SchikanenkammerSeitenwand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9" t="29439" b="3744"/>
          <a:stretch/>
        </p:blipFill>
        <p:spPr bwMode="auto">
          <a:xfrm>
            <a:off x="4834759" y="4495581"/>
            <a:ext cx="3772316" cy="1926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 descr="IMG_7237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016"/>
          <a:stretch/>
        </p:blipFill>
        <p:spPr bwMode="auto">
          <a:xfrm>
            <a:off x="4600225" y="2196663"/>
            <a:ext cx="3808051" cy="23347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150758" y="1103587"/>
            <a:ext cx="8898934" cy="1093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70000" tIns="0" rIns="91440" bIns="45720" numCol="1" anchor="t" anchorCtr="0" compatLnSpc="1">
            <a:prstTxWarp prst="textNoShape">
              <a:avLst/>
            </a:prstTxWarp>
          </a:bodyPr>
          <a:lstStyle>
            <a:lvl1pPr marL="298450" indent="-298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n"/>
              <a:defRPr sz="24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58800" indent="-2587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400">
                <a:solidFill>
                  <a:schemeClr val="tx2"/>
                </a:solidFill>
                <a:latin typeface="+mn-lt"/>
                <a:ea typeface="+mn-ea"/>
              </a:defRPr>
            </a:lvl2pPr>
            <a:lvl3pPr marL="817563" indent="-2571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"/>
              <a:defRPr sz="2400">
                <a:solidFill>
                  <a:schemeClr val="tx2"/>
                </a:solidFill>
                <a:latin typeface="+mn-lt"/>
                <a:ea typeface="+mn-ea"/>
              </a:defRPr>
            </a:lvl3pPr>
            <a:lvl4pPr marL="1077913" indent="-2587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rgbClr val="100F2E"/>
                </a:solidFill>
                <a:latin typeface="+mn-lt"/>
                <a:ea typeface="+mn-ea"/>
              </a:defRPr>
            </a:lvl4pPr>
            <a:lvl5pPr marL="1312863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»"/>
              <a:defRPr sz="2400">
                <a:solidFill>
                  <a:srgbClr val="100F2E"/>
                </a:solidFill>
                <a:latin typeface="+mn-lt"/>
                <a:ea typeface="+mn-ea"/>
              </a:defRPr>
            </a:lvl5pPr>
            <a:lvl6pPr marL="1770063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»"/>
              <a:defRPr sz="2400">
                <a:solidFill>
                  <a:srgbClr val="100F2E"/>
                </a:solidFill>
                <a:latin typeface="+mn-lt"/>
                <a:ea typeface="+mn-ea"/>
              </a:defRPr>
            </a:lvl6pPr>
            <a:lvl7pPr marL="2227263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»"/>
              <a:defRPr sz="2400">
                <a:solidFill>
                  <a:srgbClr val="100F2E"/>
                </a:solidFill>
                <a:latin typeface="+mn-lt"/>
                <a:ea typeface="+mn-ea"/>
              </a:defRPr>
            </a:lvl7pPr>
            <a:lvl8pPr marL="2684463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»"/>
              <a:defRPr sz="2400">
                <a:solidFill>
                  <a:srgbClr val="100F2E"/>
                </a:solidFill>
                <a:latin typeface="+mn-lt"/>
                <a:ea typeface="+mn-ea"/>
              </a:defRPr>
            </a:lvl8pPr>
            <a:lvl9pPr marL="3141663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»"/>
              <a:defRPr sz="2400">
                <a:solidFill>
                  <a:srgbClr val="100F2E"/>
                </a:solidFill>
                <a:latin typeface="+mn-lt"/>
                <a:ea typeface="+mn-ea"/>
              </a:defRPr>
            </a:lvl9pPr>
          </a:lstStyle>
          <a:p>
            <a:r>
              <a:rPr lang="en-US" sz="2000" dirty="0" smtClean="0"/>
              <a:t>Avoid long motion and thus extensive bellow units:</a:t>
            </a:r>
          </a:p>
          <a:p>
            <a:pPr lvl="1"/>
            <a:r>
              <a:rPr lang="en-US" sz="2000" dirty="0" smtClean="0"/>
              <a:t>Move in OTR from the wide side of chamber</a:t>
            </a:r>
          </a:p>
          <a:p>
            <a:pPr lvl="1"/>
            <a:r>
              <a:rPr lang="en-US" sz="2000" dirty="0" smtClean="0"/>
              <a:t>Visibility range given by maximum size of window flange </a:t>
            </a:r>
          </a:p>
        </p:txBody>
      </p:sp>
      <p:pic>
        <p:nvPicPr>
          <p:cNvPr id="10" name="Picture 3" descr="SchikanenkammerSeitenwand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45" t="5195" r="29338" b="43400"/>
          <a:stretch/>
        </p:blipFill>
        <p:spPr bwMode="auto">
          <a:xfrm>
            <a:off x="2025190" y="4771697"/>
            <a:ext cx="2575035" cy="14819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 bwMode="auto">
          <a:xfrm>
            <a:off x="3927563" y="5612523"/>
            <a:ext cx="672662" cy="809297"/>
          </a:xfrm>
          <a:prstGeom prst="rect">
            <a:avLst/>
          </a:prstGeom>
          <a:solidFill>
            <a:schemeClr val="bg1"/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Font typeface="Wingdings" pitchFamily="2" charset="2"/>
              <a:buChar char="n"/>
              <a:tabLst/>
            </a:pPr>
            <a:endParaRPr kumimoji="0" 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12" charset="-128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4934606" y="4531456"/>
            <a:ext cx="1823545" cy="734227"/>
          </a:xfrm>
          <a:prstGeom prst="rect">
            <a:avLst/>
          </a:prstGeom>
          <a:solidFill>
            <a:schemeClr val="bg1"/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Font typeface="Wingdings" pitchFamily="2" charset="2"/>
              <a:buChar char="n"/>
              <a:tabLst/>
            </a:pPr>
            <a:endParaRPr kumimoji="0" 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1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965221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parts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Spoiler:</a:t>
            </a:r>
          </a:p>
          <a:p>
            <a:pPr lvl="1"/>
            <a:r>
              <a:rPr lang="en-US" dirty="0" smtClean="0"/>
              <a:t>No concept yet</a:t>
            </a:r>
          </a:p>
          <a:p>
            <a:pPr lvl="1"/>
            <a:r>
              <a:rPr lang="en-US" dirty="0" smtClean="0"/>
              <a:t>Might be combined with OTR chamber</a:t>
            </a:r>
          </a:p>
          <a:p>
            <a:pPr lvl="1"/>
            <a:r>
              <a:rPr lang="en-US" dirty="0" smtClean="0"/>
              <a:t>Long bellows are back because spoiler has to cover complete transverse space (400 mm)</a:t>
            </a:r>
          </a:p>
          <a:p>
            <a:r>
              <a:rPr lang="en-US" dirty="0" smtClean="0"/>
              <a:t>E BPM: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esign missing</a:t>
            </a:r>
          </a:p>
          <a:p>
            <a:pPr lvl="1"/>
            <a:r>
              <a:rPr lang="en-US" dirty="0" smtClean="0"/>
              <a:t>Mechanics will get challenging</a:t>
            </a:r>
          </a:p>
          <a:p>
            <a:pPr marL="300037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33AF60-5751-451B-8F69-D9DE8022EA53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FEL Beam Dynamics Meeting, 27.06.2011</a:t>
            </a:r>
          </a:p>
          <a:p>
            <a:r>
              <a:rPr lang="en-GB" smtClean="0"/>
              <a:t>W. Decking et 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97336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00037" lvl="1" indent="0">
              <a:buNone/>
            </a:pPr>
            <a:endParaRPr lang="en-US" dirty="0"/>
          </a:p>
          <a:p>
            <a:r>
              <a:rPr lang="en-US" dirty="0" smtClean="0"/>
              <a:t>What else ?</a:t>
            </a:r>
          </a:p>
          <a:p>
            <a:r>
              <a:rPr lang="en-US" dirty="0" smtClean="0"/>
              <a:t>Are 1150 mm space between dipoles sufficient?</a:t>
            </a:r>
          </a:p>
          <a:p>
            <a:pPr lvl="1"/>
            <a:r>
              <a:rPr lang="en-US" dirty="0" smtClean="0"/>
              <a:t>If not, chicane length cannot be changed anymore</a:t>
            </a:r>
          </a:p>
          <a:p>
            <a:pPr lvl="1"/>
            <a:r>
              <a:rPr lang="en-US" dirty="0" smtClean="0"/>
              <a:t>Angle has to be increased instead</a:t>
            </a:r>
          </a:p>
          <a:p>
            <a:r>
              <a:rPr lang="en-US" dirty="0" smtClean="0"/>
              <a:t>Is the offset and R56 </a:t>
            </a:r>
            <a:r>
              <a:rPr lang="en-US" smtClean="0"/>
              <a:t>range correct ?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Chicane geometry changes are possible till September 2011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33AF60-5751-451B-8F69-D9DE8022EA53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FEL Beam Dynamics Meeting, 27.06.2011</a:t>
            </a:r>
          </a:p>
          <a:p>
            <a:r>
              <a:rPr lang="en-GB" smtClean="0"/>
              <a:t>W. Decking et 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2959980"/>
      </p:ext>
    </p:extLst>
  </p:cSld>
  <p:clrMapOvr>
    <a:masterClrMapping/>
  </p:clrMapOvr>
</p:sld>
</file>

<file path=ppt/theme/theme1.xml><?xml version="1.0" encoding="utf-8"?>
<a:theme xmlns:a="http://schemas.openxmlformats.org/drawingml/2006/main" name="XFELGmBH">
  <a:themeElements>
    <a:clrScheme name="DESY European XFEL 1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FFFFFF"/>
      </a:accent3>
      <a:accent4>
        <a:srgbClr val="1F123C"/>
      </a:accent4>
      <a:accent5>
        <a:srgbClr val="ACABB1"/>
      </a:accent5>
      <a:accent6>
        <a:srgbClr val="E58508"/>
      </a:accent6>
      <a:hlink>
        <a:srgbClr val="261748"/>
      </a:hlink>
      <a:folHlink>
        <a:srgbClr val="FD930A"/>
      </a:folHlink>
    </a:clrScheme>
    <a:fontScheme name="DESY European XFEL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rgbClr val="000000">
                    <a:alpha val="74998"/>
                  </a:srgb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8B323"/>
          </a:buClr>
          <a:buSzTx/>
          <a:buFont typeface="Wingdings" pitchFamily="2" charset="2"/>
          <a:buChar char="n"/>
          <a:tabLst/>
          <a:defRPr kumimoji="0" lang="de-DE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1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rgbClr val="000000">
                    <a:alpha val="74998"/>
                  </a:srgb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8B323"/>
          </a:buClr>
          <a:buSzTx/>
          <a:buFont typeface="Wingdings" pitchFamily="2" charset="2"/>
          <a:buChar char="n"/>
          <a:tabLst/>
          <a:defRPr kumimoji="0" lang="de-DE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12" charset="-128"/>
          </a:defRPr>
        </a:defPPr>
      </a:lstStyle>
    </a:lnDef>
  </a:objectDefaults>
  <a:extraClrSchemeLst>
    <a:extraClrScheme>
      <a:clrScheme name="DESY European XFEL 1">
        <a:dk1>
          <a:srgbClr val="261748"/>
        </a:dk1>
        <a:lt1>
          <a:srgbClr val="FFFFFF"/>
        </a:lt1>
        <a:dk2>
          <a:srgbClr val="000000"/>
        </a:dk2>
        <a:lt2>
          <a:srgbClr val="E0E0E0"/>
        </a:lt2>
        <a:accent1>
          <a:srgbClr val="261748"/>
        </a:accent1>
        <a:accent2>
          <a:srgbClr val="FD930A"/>
        </a:accent2>
        <a:accent3>
          <a:srgbClr val="FFFFFF"/>
        </a:accent3>
        <a:accent4>
          <a:srgbClr val="1F123C"/>
        </a:accent4>
        <a:accent5>
          <a:srgbClr val="ACABB1"/>
        </a:accent5>
        <a:accent6>
          <a:srgbClr val="E58508"/>
        </a:accent6>
        <a:hlink>
          <a:srgbClr val="261748"/>
        </a:hlink>
        <a:folHlink>
          <a:srgbClr val="FD930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FFFFFF"/>
      </a:accent3>
      <a:accent4>
        <a:srgbClr val="1F123C"/>
      </a:accent4>
      <a:accent5>
        <a:srgbClr val="ACABB1"/>
      </a:accent5>
      <a:accent6>
        <a:srgbClr val="E58508"/>
      </a:accent6>
      <a:hlink>
        <a:srgbClr val="261748"/>
      </a:hlink>
      <a:folHlink>
        <a:srgbClr val="FD930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XFELGmBH</Template>
  <TotalTime>0</TotalTime>
  <Words>372</Words>
  <Application>Microsoft Office PowerPoint</Application>
  <PresentationFormat>On-screen Show (4:3)</PresentationFormat>
  <Paragraphs>72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XFELGmBH</vt:lpstr>
      <vt:lpstr>XFEL Bunch Compressor Chicane Layout</vt:lpstr>
      <vt:lpstr>Introduction</vt:lpstr>
      <vt:lpstr>Chicane Layout</vt:lpstr>
      <vt:lpstr>BC1 Layout</vt:lpstr>
      <vt:lpstr>Intersection Layout</vt:lpstr>
      <vt:lpstr>OTR Screen Concept: D. Noelle et. al.</vt:lpstr>
      <vt:lpstr>Other parts</vt:lpstr>
      <vt:lpstr>Open questions</vt:lpstr>
    </vt:vector>
  </TitlesOfParts>
  <Company>DESY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XFEL Bunch Compressor Chicane Layout</dc:title>
  <dc:creator>wdecking</dc:creator>
  <cp:lastModifiedBy>wdecking</cp:lastModifiedBy>
  <cp:revision>6</cp:revision>
  <cp:lastPrinted>2008-09-01T15:04:16Z</cp:lastPrinted>
  <dcterms:created xsi:type="dcterms:W3CDTF">2011-06-27T08:14:59Z</dcterms:created>
  <dcterms:modified xsi:type="dcterms:W3CDTF">2011-06-27T09:21:35Z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-1311538263</vt:i4>
  </property>
  <property fmtid="{D5CDD505-2E9C-101B-9397-08002B2CF9AE}" pid="3" name="_NewReviewCycle">
    <vt:lpwstr/>
  </property>
  <property fmtid="{D5CDD505-2E9C-101B-9397-08002B2CF9AE}" pid="4" name="_EmailSubject">
    <vt:lpwstr>FEL Beam Dynamics Meeting next Monday, 27.06.11, 14:00</vt:lpwstr>
  </property>
  <property fmtid="{D5CDD505-2E9C-101B-9397-08002B2CF9AE}" pid="5" name="_AuthorEmail">
    <vt:lpwstr>winfried.decking@desy.de</vt:lpwstr>
  </property>
  <property fmtid="{D5CDD505-2E9C-101B-9397-08002B2CF9AE}" pid="6" name="_AuthorEmailDisplayName">
    <vt:lpwstr>Decking, Winfried</vt:lpwstr>
  </property>
</Properties>
</file>