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96" r:id="rId3"/>
    <p:sldId id="297" r:id="rId4"/>
    <p:sldId id="298" r:id="rId5"/>
    <p:sldId id="305" r:id="rId6"/>
    <p:sldId id="306" r:id="rId7"/>
    <p:sldId id="307" r:id="rId8"/>
    <p:sldId id="308" r:id="rId9"/>
    <p:sldId id="299" r:id="rId10"/>
    <p:sldId id="300" r:id="rId11"/>
    <p:sldId id="301" r:id="rId12"/>
    <p:sldId id="302" r:id="rId13"/>
    <p:sldId id="303" r:id="rId14"/>
    <p:sldId id="304" r:id="rId15"/>
    <p:sldId id="258" r:id="rId16"/>
    <p:sldId id="257" r:id="rId17"/>
    <p:sldId id="260" r:id="rId18"/>
    <p:sldId id="261" r:id="rId19"/>
    <p:sldId id="264" r:id="rId20"/>
    <p:sldId id="265" r:id="rId21"/>
    <p:sldId id="267" r:id="rId22"/>
    <p:sldId id="268" r:id="rId23"/>
    <p:sldId id="269" r:id="rId24"/>
    <p:sldId id="270" r:id="rId25"/>
    <p:sldId id="271" r:id="rId26"/>
    <p:sldId id="272" r:id="rId27"/>
    <p:sldId id="273" r:id="rId28"/>
    <p:sldId id="274" r:id="rId29"/>
    <p:sldId id="275" r:id="rId30"/>
    <p:sldId id="276" r:id="rId31"/>
    <p:sldId id="279" r:id="rId32"/>
    <p:sldId id="278" r:id="rId33"/>
    <p:sldId id="280" r:id="rId34"/>
    <p:sldId id="281" r:id="rId35"/>
    <p:sldId id="284" r:id="rId36"/>
    <p:sldId id="285" r:id="rId37"/>
    <p:sldId id="283" r:id="rId38"/>
    <p:sldId id="282" r:id="rId39"/>
    <p:sldId id="286" r:id="rId40"/>
    <p:sldId id="295" r:id="rId41"/>
    <p:sldId id="287" r:id="rId42"/>
    <p:sldId id="288" r:id="rId43"/>
    <p:sldId id="289" r:id="rId44"/>
    <p:sldId id="290" r:id="rId45"/>
    <p:sldId id="291" r:id="rId46"/>
    <p:sldId id="292" r:id="rId47"/>
    <p:sldId id="293" r:id="rId48"/>
    <p:sldId id="294" r:id="rId4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3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24E5E-6020-4ADE-B537-F6175C9FEAE5}" type="datetimeFigureOut">
              <a:rPr lang="de-DE" smtClean="0"/>
              <a:t>23.04.2012</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488A3-78F4-4A0D-9307-F9B8FE3432C7}" type="slidenum">
              <a:rPr lang="de-DE" smtClean="0"/>
              <a:t>‹#›</a:t>
            </a:fld>
            <a:endParaRPr lang="de-DE"/>
          </a:p>
        </p:txBody>
      </p:sp>
    </p:spTree>
    <p:extLst>
      <p:ext uri="{BB962C8B-B14F-4D97-AF65-F5344CB8AC3E}">
        <p14:creationId xmlns:p14="http://schemas.microsoft.com/office/powerpoint/2010/main" val="206936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p:spPr>
        <p:txBody>
          <a:bodyPr/>
          <a:lstStyle/>
          <a:p>
            <a:pPr>
              <a:defRPr/>
            </a:pPr>
            <a:endParaRPr lang="en-US" smtClean="0">
              <a:latin typeface="Times" pitchFamily="-107" charset="0"/>
              <a:cs typeface="+mn-cs"/>
            </a:endParaRPr>
          </a:p>
        </p:txBody>
      </p:sp>
      <p:sp>
        <p:nvSpPr>
          <p:cNvPr id="11267" name="Slide Number Placeholder 3"/>
          <p:cNvSpPr>
            <a:spLocks noGrp="1"/>
          </p:cNvSpPr>
          <p:nvPr>
            <p:ph type="sldNum" sz="quarter" idx="4294967295"/>
          </p:nvPr>
        </p:nvSpPr>
        <p:spPr bwMode="auto">
          <a:xfrm>
            <a:off x="3884613" y="8686488"/>
            <a:ext cx="2971800" cy="4559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2338">
              <a:defRPr sz="2400">
                <a:solidFill>
                  <a:schemeClr val="tx1"/>
                </a:solidFill>
                <a:latin typeface="Times New Roman" pitchFamily="18" charset="0"/>
                <a:ea typeface="ＭＳ Ｐゴシック" pitchFamily="34" charset="-128"/>
              </a:defRPr>
            </a:lvl1pPr>
            <a:lvl2pPr marL="742950" indent="-285750" defTabSz="922338">
              <a:defRPr sz="2400">
                <a:solidFill>
                  <a:schemeClr val="tx1"/>
                </a:solidFill>
                <a:latin typeface="Times New Roman" pitchFamily="18" charset="0"/>
                <a:ea typeface="ＭＳ Ｐゴシック" pitchFamily="34" charset="-128"/>
              </a:defRPr>
            </a:lvl2pPr>
            <a:lvl3pPr marL="1143000" indent="-228600" defTabSz="922338">
              <a:defRPr sz="2400">
                <a:solidFill>
                  <a:schemeClr val="tx1"/>
                </a:solidFill>
                <a:latin typeface="Times New Roman" pitchFamily="18" charset="0"/>
                <a:ea typeface="ＭＳ Ｐゴシック" pitchFamily="34" charset="-128"/>
              </a:defRPr>
            </a:lvl3pPr>
            <a:lvl4pPr marL="1600200" indent="-228600" defTabSz="922338">
              <a:defRPr sz="2400">
                <a:solidFill>
                  <a:schemeClr val="tx1"/>
                </a:solidFill>
                <a:latin typeface="Times New Roman" pitchFamily="18" charset="0"/>
                <a:ea typeface="ＭＳ Ｐゴシック" pitchFamily="34" charset="-128"/>
              </a:defRPr>
            </a:lvl4pPr>
            <a:lvl5pPr marL="2057400" indent="-228600" defTabSz="922338">
              <a:defRPr sz="2400">
                <a:solidFill>
                  <a:schemeClr val="tx1"/>
                </a:solidFill>
                <a:latin typeface="Times New Roman" pitchFamily="18" charset="0"/>
                <a:ea typeface="ＭＳ Ｐゴシック" pitchFamily="34" charset="-128"/>
              </a:defRPr>
            </a:lvl5pPr>
            <a:lvl6pPr marL="2514600" indent="-228600" defTabSz="92233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2233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2233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2233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DBD38F2-2CBD-4831-BAFF-10BFCCE3EE42}" type="slidenum">
              <a:rPr lang="en-US">
                <a:latin typeface="Times" charset="0"/>
              </a:rPr>
              <a:pPr/>
              <a:t>22</a:t>
            </a:fld>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6488" y="687049"/>
            <a:ext cx="4646612" cy="3429000"/>
          </a:xfrm>
          <a:ln/>
        </p:spPr>
      </p:sp>
      <p:sp>
        <p:nvSpPr>
          <p:cNvPr id="66563" name="Rectangle 3"/>
          <p:cNvSpPr>
            <a:spLocks noGrp="1" noChangeArrowheads="1"/>
          </p:cNvSpPr>
          <p:nvPr>
            <p:ph type="body" idx="1"/>
          </p:nvPr>
        </p:nvSpPr>
        <p:spPr>
          <a:xfrm>
            <a:off x="685800" y="4344025"/>
            <a:ext cx="5486400" cy="4114488"/>
          </a:xfrm>
          <a:ln/>
        </p:spPr>
        <p:txBody>
          <a:bodyPr/>
          <a:lstStyle/>
          <a:p>
            <a:pPr defTabSz="904909">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56032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shot. Typical FEL operation</a:t>
            </a:r>
            <a:endParaRPr lang="de-DE" dirty="0"/>
          </a:p>
        </p:txBody>
      </p:sp>
    </p:spTree>
    <p:extLst>
      <p:ext uri="{BB962C8B-B14F-4D97-AF65-F5344CB8AC3E}">
        <p14:creationId xmlns:p14="http://schemas.microsoft.com/office/powerpoint/2010/main" val="7177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Longpass</a:t>
            </a:r>
            <a:r>
              <a:rPr lang="en-US" dirty="0" smtClean="0"/>
              <a:t> filter: blocks </a:t>
            </a:r>
            <a:r>
              <a:rPr lang="en-US" dirty="0" err="1" smtClean="0"/>
              <a:t>wavelengh</a:t>
            </a:r>
            <a:r>
              <a:rPr lang="en-US" dirty="0" smtClean="0"/>
              <a:t> &lt; 780nm</a:t>
            </a:r>
          </a:p>
          <a:p>
            <a:r>
              <a:rPr lang="en-US" dirty="0" err="1" smtClean="0"/>
              <a:t>LuAG</a:t>
            </a:r>
            <a:r>
              <a:rPr lang="en-US" dirty="0" smtClean="0"/>
              <a:t>:  535nm</a:t>
            </a:r>
            <a:endParaRPr lang="de-DE" dirty="0"/>
          </a:p>
        </p:txBody>
      </p:sp>
    </p:spTree>
    <p:extLst>
      <p:ext uri="{BB962C8B-B14F-4D97-AF65-F5344CB8AC3E}">
        <p14:creationId xmlns:p14="http://schemas.microsoft.com/office/powerpoint/2010/main" val="396523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600">
                <a:solidFill>
                  <a:schemeClr val="tx1"/>
                </a:solidFill>
                <a:latin typeface="Arial" pitchFamily="34" charset="0"/>
                <a:ea typeface="ＭＳ Ｐゴシック" pitchFamily="34" charset="-128"/>
              </a:defRPr>
            </a:lvl1pPr>
            <a:lvl2pPr marL="702756" indent="-270291" defTabSz="914485">
              <a:defRPr sz="2600">
                <a:solidFill>
                  <a:schemeClr val="tx1"/>
                </a:solidFill>
                <a:latin typeface="Arial" pitchFamily="34" charset="0"/>
                <a:ea typeface="ＭＳ Ｐゴシック" pitchFamily="34" charset="-128"/>
              </a:defRPr>
            </a:lvl2pPr>
            <a:lvl3pPr marL="1081164" indent="-216233" defTabSz="914485">
              <a:defRPr sz="2600">
                <a:solidFill>
                  <a:schemeClr val="tx1"/>
                </a:solidFill>
                <a:latin typeface="Arial" pitchFamily="34" charset="0"/>
                <a:ea typeface="ＭＳ Ｐゴシック" pitchFamily="34" charset="-128"/>
              </a:defRPr>
            </a:lvl3pPr>
            <a:lvl4pPr marL="1513629" indent="-216233" defTabSz="914485">
              <a:defRPr sz="2600">
                <a:solidFill>
                  <a:schemeClr val="tx1"/>
                </a:solidFill>
                <a:latin typeface="Arial" pitchFamily="34" charset="0"/>
                <a:ea typeface="ＭＳ Ｐゴシック" pitchFamily="34" charset="-128"/>
              </a:defRPr>
            </a:lvl4pPr>
            <a:lvl5pPr marL="1946095" indent="-216233" defTabSz="914485">
              <a:defRPr sz="2600">
                <a:solidFill>
                  <a:schemeClr val="tx1"/>
                </a:solidFill>
                <a:latin typeface="Arial" pitchFamily="34" charset="0"/>
                <a:ea typeface="ＭＳ Ｐゴシック" pitchFamily="34" charset="-128"/>
              </a:defRPr>
            </a:lvl5pPr>
            <a:lvl6pPr marL="2378560"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811026"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243491"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675957"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F2521A86-AD3D-4D17-9C8A-47753447F392}" type="slidenum">
              <a:rPr lang="zh-CN" altLang="en-US" sz="1200"/>
              <a:pPr/>
              <a:t>34</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600">
                <a:solidFill>
                  <a:schemeClr val="tx1"/>
                </a:solidFill>
                <a:latin typeface="Arial" pitchFamily="34" charset="0"/>
                <a:ea typeface="ＭＳ Ｐゴシック" pitchFamily="34" charset="-128"/>
              </a:defRPr>
            </a:lvl1pPr>
            <a:lvl2pPr marL="702756" indent="-270291" defTabSz="914485">
              <a:defRPr sz="2600">
                <a:solidFill>
                  <a:schemeClr val="tx1"/>
                </a:solidFill>
                <a:latin typeface="Arial" pitchFamily="34" charset="0"/>
                <a:ea typeface="ＭＳ Ｐゴシック" pitchFamily="34" charset="-128"/>
              </a:defRPr>
            </a:lvl2pPr>
            <a:lvl3pPr marL="1081164" indent="-216233" defTabSz="914485">
              <a:defRPr sz="2600">
                <a:solidFill>
                  <a:schemeClr val="tx1"/>
                </a:solidFill>
                <a:latin typeface="Arial" pitchFamily="34" charset="0"/>
                <a:ea typeface="ＭＳ Ｐゴシック" pitchFamily="34" charset="-128"/>
              </a:defRPr>
            </a:lvl3pPr>
            <a:lvl4pPr marL="1513629" indent="-216233" defTabSz="914485">
              <a:defRPr sz="2600">
                <a:solidFill>
                  <a:schemeClr val="tx1"/>
                </a:solidFill>
                <a:latin typeface="Arial" pitchFamily="34" charset="0"/>
                <a:ea typeface="ＭＳ Ｐゴシック" pitchFamily="34" charset="-128"/>
              </a:defRPr>
            </a:lvl4pPr>
            <a:lvl5pPr marL="1946095" indent="-216233" defTabSz="914485">
              <a:defRPr sz="2600">
                <a:solidFill>
                  <a:schemeClr val="tx1"/>
                </a:solidFill>
                <a:latin typeface="Arial" pitchFamily="34" charset="0"/>
                <a:ea typeface="ＭＳ Ｐゴシック" pitchFamily="34" charset="-128"/>
              </a:defRPr>
            </a:lvl5pPr>
            <a:lvl6pPr marL="2378560"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811026"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243491"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675957" indent="-216233" defTabSz="914485"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5C365253-0BD3-4624-B9C7-067F01864142}" type="slidenum">
              <a:rPr lang="zh-CN" altLang="en-US" sz="1200"/>
              <a:pPr/>
              <a:t>37</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B661E51F-F0B5-4E3E-B9FD-EC473616BEC1}" type="slidenum">
              <a:rPr lang="ja-JP" altLang="en-US" smtClean="0">
                <a:latin typeface="Calibri" pitchFamily="34" charset="0"/>
              </a:rPr>
              <a:pPr eaLnBrk="1" hangingPunct="1"/>
              <a:t>41</a:t>
            </a:fld>
            <a:endParaRPr lang="ja-JP"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6144CB8D-9776-4DFD-B366-B9755C8C9549}" type="datetimeFigureOut">
              <a:rPr lang="de-DE" smtClean="0"/>
              <a:t>23.04.2012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38697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144CB8D-9776-4DFD-B366-B9755C8C9549}" type="datetimeFigureOut">
              <a:rPr lang="de-DE" smtClean="0"/>
              <a:t>23.04.2012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191828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144CB8D-9776-4DFD-B366-B9755C8C9549}" type="datetimeFigureOut">
              <a:rPr lang="de-DE" smtClean="0"/>
              <a:t>23.04.2012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269565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ltLang="zh-CN" smtClean="0"/>
              <a:t>Textmasterformate durch Klicken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endParaRPr lang="zh-CN" altLang="en-US"/>
          </a:p>
        </p:txBody>
      </p:sp>
      <p:sp>
        <p:nvSpPr>
          <p:cNvPr id="4" name="Title 3"/>
          <p:cNvSpPr>
            <a:spLocks noGrp="1"/>
          </p:cNvSpPr>
          <p:nvPr>
            <p:ph type="title"/>
          </p:nvPr>
        </p:nvSpPr>
        <p:spPr/>
        <p:txBody>
          <a:bodyPr/>
          <a:lstStyle/>
          <a:p>
            <a:r>
              <a:rPr lang="en-US" smtClean="0"/>
              <a:t>Click to edit Master title style</a:t>
            </a:r>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144CB8D-9776-4DFD-B366-B9755C8C9549}" type="datetimeFigureOut">
              <a:rPr lang="de-DE" smtClean="0"/>
              <a:t>23.04.2012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106872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4CB8D-9776-4DFD-B366-B9755C8C9549}" type="datetimeFigureOut">
              <a:rPr lang="de-DE" smtClean="0"/>
              <a:t>23.04.2012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296467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6144CB8D-9776-4DFD-B366-B9755C8C9549}" type="datetimeFigureOut">
              <a:rPr lang="de-DE" smtClean="0"/>
              <a:t>23.04.2012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130314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6144CB8D-9776-4DFD-B366-B9755C8C9549}" type="datetimeFigureOut">
              <a:rPr lang="de-DE" smtClean="0"/>
              <a:t>23.04.2012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1751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6144CB8D-9776-4DFD-B366-B9755C8C9549}" type="datetimeFigureOut">
              <a:rPr lang="de-DE" smtClean="0"/>
              <a:t>23.04.2012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233190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4CB8D-9776-4DFD-B366-B9755C8C9549}" type="datetimeFigureOut">
              <a:rPr lang="de-DE" smtClean="0"/>
              <a:t>23.04.2012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77044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4CB8D-9776-4DFD-B366-B9755C8C9549}" type="datetimeFigureOut">
              <a:rPr lang="de-DE" smtClean="0"/>
              <a:t>23.04.2012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42735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4CB8D-9776-4DFD-B366-B9755C8C9549}" type="datetimeFigureOut">
              <a:rPr lang="de-DE" smtClean="0"/>
              <a:t>23.04.2012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53550B-BFC4-4AA1-B74D-5E58269DBA38}" type="slidenum">
              <a:rPr lang="de-DE" smtClean="0"/>
              <a:t>‹#›</a:t>
            </a:fld>
            <a:endParaRPr lang="de-DE"/>
          </a:p>
        </p:txBody>
      </p:sp>
    </p:spTree>
    <p:extLst>
      <p:ext uri="{BB962C8B-B14F-4D97-AF65-F5344CB8AC3E}">
        <p14:creationId xmlns:p14="http://schemas.microsoft.com/office/powerpoint/2010/main" val="168267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4CB8D-9776-4DFD-B366-B9755C8C9549}" type="datetimeFigureOut">
              <a:rPr lang="de-DE" smtClean="0"/>
              <a:t>23.04.2012</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3550B-BFC4-4AA1-B74D-5E58269DBA38}" type="slidenum">
              <a:rPr lang="de-DE" smtClean="0"/>
              <a:t>‹#›</a:t>
            </a:fld>
            <a:endParaRPr lang="de-DE"/>
          </a:p>
        </p:txBody>
      </p:sp>
    </p:spTree>
    <p:extLst>
      <p:ext uri="{BB962C8B-B14F-4D97-AF65-F5344CB8AC3E}">
        <p14:creationId xmlns:p14="http://schemas.microsoft.com/office/powerpoint/2010/main" val="329705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6" t="12488" r="15610" b="57854"/>
          <a:stretch/>
        </p:blipFill>
        <p:spPr bwMode="auto">
          <a:xfrm>
            <a:off x="477826" y="764705"/>
            <a:ext cx="837566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34725" y="3344793"/>
            <a:ext cx="4785547" cy="3108543"/>
          </a:xfrm>
          <a:prstGeom prst="rect">
            <a:avLst/>
          </a:prstGeom>
          <a:noFill/>
        </p:spPr>
        <p:txBody>
          <a:bodyPr wrap="square" rtlCol="0">
            <a:spAutoFit/>
          </a:bodyPr>
          <a:lstStyle/>
          <a:p>
            <a:r>
              <a:rPr lang="de-DE" sz="1400" b="1" dirty="0" err="1"/>
              <a:t>Overview</a:t>
            </a:r>
            <a:r>
              <a:rPr lang="de-DE" sz="1400" b="1" dirty="0"/>
              <a:t> </a:t>
            </a:r>
            <a:r>
              <a:rPr lang="de-DE" sz="1400" b="1" dirty="0" err="1"/>
              <a:t>of</a:t>
            </a:r>
            <a:r>
              <a:rPr lang="de-DE" sz="1400" b="1" dirty="0"/>
              <a:t> </a:t>
            </a:r>
            <a:r>
              <a:rPr lang="de-DE" sz="1400" b="1" dirty="0" err="1"/>
              <a:t>Microbunching</a:t>
            </a:r>
            <a:r>
              <a:rPr lang="de-DE" sz="1400" b="1" dirty="0"/>
              <a:t> </a:t>
            </a:r>
            <a:r>
              <a:rPr lang="de-DE" sz="1400" b="1" dirty="0" err="1"/>
              <a:t>Instability</a:t>
            </a:r>
            <a:r>
              <a:rPr lang="de-DE" sz="1400" b="1" dirty="0"/>
              <a:t> Research</a:t>
            </a:r>
            <a:br>
              <a:rPr lang="de-DE" sz="1400" b="1" dirty="0"/>
            </a:br>
            <a:r>
              <a:rPr lang="de-DE" sz="1400" dirty="0" err="1"/>
              <a:t>Chairs</a:t>
            </a:r>
            <a:r>
              <a:rPr lang="de-DE" sz="1400" dirty="0"/>
              <a:t>: Alexander </a:t>
            </a:r>
            <a:r>
              <a:rPr lang="de-DE" sz="1400" dirty="0" err="1"/>
              <a:t>Zholents</a:t>
            </a:r>
            <a:r>
              <a:rPr lang="de-DE" sz="1400" dirty="0"/>
              <a:t> (ANL) </a:t>
            </a:r>
            <a:r>
              <a:rPr lang="de-DE" sz="1400" dirty="0" err="1"/>
              <a:t>and</a:t>
            </a:r>
            <a:r>
              <a:rPr lang="de-DE" sz="1400" dirty="0"/>
              <a:t> Bruce </a:t>
            </a:r>
            <a:r>
              <a:rPr lang="de-DE" sz="1400" dirty="0" err="1"/>
              <a:t>Carlsten</a:t>
            </a:r>
            <a:r>
              <a:rPr lang="de-DE" sz="1400" dirty="0"/>
              <a:t> (LANL)</a:t>
            </a:r>
            <a:br>
              <a:rPr lang="de-DE" sz="1400" dirty="0"/>
            </a:br>
            <a:endParaRPr lang="de-DE" sz="1400" dirty="0"/>
          </a:p>
          <a:p>
            <a:r>
              <a:rPr lang="de-DE" sz="1400" b="1" dirty="0" err="1"/>
              <a:t>Theoretical</a:t>
            </a:r>
            <a:r>
              <a:rPr lang="de-DE" sz="1400" b="1" dirty="0"/>
              <a:t> Studies </a:t>
            </a:r>
            <a:r>
              <a:rPr lang="de-DE" sz="1400" b="1" dirty="0" err="1"/>
              <a:t>of</a:t>
            </a:r>
            <a:r>
              <a:rPr lang="de-DE" sz="1400" b="1" dirty="0"/>
              <a:t> </a:t>
            </a:r>
            <a:r>
              <a:rPr lang="de-DE" sz="1400" b="1" dirty="0" err="1"/>
              <a:t>Microbunching</a:t>
            </a:r>
            <a:r>
              <a:rPr lang="de-DE" sz="1400" b="1" dirty="0"/>
              <a:t> </a:t>
            </a:r>
            <a:r>
              <a:rPr lang="de-DE" sz="1400" b="1" dirty="0" err="1"/>
              <a:t>Instability</a:t>
            </a:r>
            <a:r>
              <a:rPr lang="de-DE" sz="1400" b="1" dirty="0"/>
              <a:t/>
            </a:r>
            <a:br>
              <a:rPr lang="de-DE" sz="1400" b="1" dirty="0"/>
            </a:br>
            <a:r>
              <a:rPr lang="de-DE" sz="1400" dirty="0" err="1"/>
              <a:t>Chairs</a:t>
            </a:r>
            <a:r>
              <a:rPr lang="de-DE" sz="1400" dirty="0"/>
              <a:t>: Gennady </a:t>
            </a:r>
            <a:r>
              <a:rPr lang="de-DE" sz="1400" dirty="0" err="1"/>
              <a:t>Stupakov</a:t>
            </a:r>
            <a:r>
              <a:rPr lang="de-DE" sz="1400" dirty="0"/>
              <a:t> (SLAC) </a:t>
            </a:r>
            <a:r>
              <a:rPr lang="de-DE" sz="1400" dirty="0" err="1"/>
              <a:t>and</a:t>
            </a:r>
            <a:r>
              <a:rPr lang="de-DE" sz="1400" dirty="0"/>
              <a:t> Avi </a:t>
            </a:r>
            <a:r>
              <a:rPr lang="de-DE" sz="1400" dirty="0" err="1"/>
              <a:t>Gover</a:t>
            </a:r>
            <a:r>
              <a:rPr lang="de-DE" sz="1400" dirty="0"/>
              <a:t> (Tel Aviv U.)</a:t>
            </a:r>
            <a:br>
              <a:rPr lang="de-DE" sz="1400" dirty="0"/>
            </a:br>
            <a:endParaRPr lang="de-DE" sz="1400" dirty="0"/>
          </a:p>
          <a:p>
            <a:r>
              <a:rPr lang="de-DE" sz="1400" b="1" dirty="0"/>
              <a:t>Experimental </a:t>
            </a:r>
            <a:r>
              <a:rPr lang="de-DE" sz="1400" b="1" dirty="0" err="1"/>
              <a:t>Observations</a:t>
            </a:r>
            <a:r>
              <a:rPr lang="de-DE" sz="1400" b="1" dirty="0"/>
              <a:t/>
            </a:r>
            <a:br>
              <a:rPr lang="de-DE" sz="1400" b="1" dirty="0"/>
            </a:br>
            <a:r>
              <a:rPr lang="de-DE" sz="1400" dirty="0" err="1"/>
              <a:t>Chairs</a:t>
            </a:r>
            <a:r>
              <a:rPr lang="de-DE" sz="1400" dirty="0"/>
              <a:t>: Simone </a:t>
            </a:r>
            <a:r>
              <a:rPr lang="de-DE" sz="1400" dirty="0" err="1"/>
              <a:t>DiMitri</a:t>
            </a:r>
            <a:r>
              <a:rPr lang="de-DE" sz="1400" dirty="0"/>
              <a:t> (S. </a:t>
            </a:r>
            <a:r>
              <a:rPr lang="de-DE" sz="1400" dirty="0" err="1"/>
              <a:t>Trieste</a:t>
            </a:r>
            <a:r>
              <a:rPr lang="de-DE" sz="1400" dirty="0"/>
              <a:t>) </a:t>
            </a:r>
            <a:r>
              <a:rPr lang="de-DE" sz="1400" dirty="0" err="1"/>
              <a:t>and</a:t>
            </a:r>
            <a:r>
              <a:rPr lang="de-DE" sz="1400" dirty="0"/>
              <a:t> Torsten Limberg (DESY)</a:t>
            </a:r>
            <a:br>
              <a:rPr lang="de-DE" sz="1400" dirty="0"/>
            </a:br>
            <a:endParaRPr lang="de-DE" sz="1400" dirty="0"/>
          </a:p>
          <a:p>
            <a:r>
              <a:rPr lang="de-DE" sz="1400" b="1" dirty="0"/>
              <a:t>Code Development </a:t>
            </a:r>
            <a:r>
              <a:rPr lang="de-DE" sz="1400" b="1" dirty="0" err="1"/>
              <a:t>and</a:t>
            </a:r>
            <a:r>
              <a:rPr lang="de-DE" sz="1400" b="1" dirty="0"/>
              <a:t> </a:t>
            </a:r>
            <a:r>
              <a:rPr lang="de-DE" sz="1400" b="1" dirty="0" err="1"/>
              <a:t>Simulations</a:t>
            </a:r>
            <a:r>
              <a:rPr lang="de-DE" sz="1400" b="1" dirty="0"/>
              <a:t/>
            </a:r>
            <a:br>
              <a:rPr lang="de-DE" sz="1400" b="1" dirty="0"/>
            </a:br>
            <a:r>
              <a:rPr lang="de-DE" sz="1400" dirty="0" err="1"/>
              <a:t>Chairs</a:t>
            </a:r>
            <a:r>
              <a:rPr lang="de-DE" sz="1400" dirty="0"/>
              <a:t>: Bill </a:t>
            </a:r>
            <a:r>
              <a:rPr lang="de-DE" sz="1400" dirty="0" err="1"/>
              <a:t>Fawley</a:t>
            </a:r>
            <a:r>
              <a:rPr lang="de-DE" sz="1400" dirty="0"/>
              <a:t> (LBNL) </a:t>
            </a:r>
            <a:r>
              <a:rPr lang="de-DE" sz="1400" dirty="0" err="1"/>
              <a:t>and</a:t>
            </a:r>
            <a:r>
              <a:rPr lang="de-DE" sz="1400" dirty="0"/>
              <a:t> Max </a:t>
            </a:r>
            <a:r>
              <a:rPr lang="de-DE" sz="1400" dirty="0" err="1"/>
              <a:t>Cornacchia</a:t>
            </a:r>
            <a:r>
              <a:rPr lang="de-DE" sz="1400" dirty="0"/>
              <a:t> (UMD)</a:t>
            </a:r>
            <a:br>
              <a:rPr lang="de-DE" sz="1400" dirty="0"/>
            </a:br>
            <a:endParaRPr lang="de-DE" sz="1400" dirty="0"/>
          </a:p>
          <a:p>
            <a:r>
              <a:rPr lang="de-DE" sz="1400" b="1" dirty="0" err="1"/>
              <a:t>Diagnostics</a:t>
            </a:r>
            <a:r>
              <a:rPr lang="de-DE" sz="1400" b="1" dirty="0"/>
              <a:t/>
            </a:r>
            <a:br>
              <a:rPr lang="de-DE" sz="1400" b="1" dirty="0"/>
            </a:br>
            <a:r>
              <a:rPr lang="de-DE" sz="1400" dirty="0" err="1"/>
              <a:t>Chairs</a:t>
            </a:r>
            <a:r>
              <a:rPr lang="de-DE" sz="1400" dirty="0"/>
              <a:t>: Ralph </a:t>
            </a:r>
            <a:r>
              <a:rPr lang="de-DE" sz="1400" dirty="0" err="1"/>
              <a:t>Fiorito</a:t>
            </a:r>
            <a:r>
              <a:rPr lang="de-DE" sz="1400" dirty="0"/>
              <a:t> (UMD) </a:t>
            </a:r>
            <a:r>
              <a:rPr lang="de-DE" sz="1400" dirty="0" err="1"/>
              <a:t>and</a:t>
            </a:r>
            <a:r>
              <a:rPr lang="de-DE" sz="1400" dirty="0"/>
              <a:t> Dave Douglas (J-Lab</a:t>
            </a:r>
            <a:r>
              <a:rPr lang="de-DE" sz="1400" dirty="0" smtClean="0"/>
              <a:t>)</a:t>
            </a:r>
            <a:endParaRPr lang="de-DE" sz="1400" dirty="0"/>
          </a:p>
        </p:txBody>
      </p:sp>
    </p:spTree>
    <p:extLst>
      <p:ext uri="{BB962C8B-B14F-4D97-AF65-F5344CB8AC3E}">
        <p14:creationId xmlns:p14="http://schemas.microsoft.com/office/powerpoint/2010/main" val="3565966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FEL results seems to suggest that the </a:t>
            </a:r>
            <a:r>
              <a:rPr lang="en-US" sz="2400" dirty="0" err="1"/>
              <a:t>microbunching</a:t>
            </a:r>
            <a:r>
              <a:rPr lang="en-US" sz="2400" dirty="0"/>
              <a:t> is stronger for the beam compressed with BC1 and BC2 than with only BC1. More studies are needed.</a:t>
            </a:r>
            <a:endParaRPr lang="de-DE"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8120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333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61938"/>
            <a:ext cx="881062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084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361950"/>
            <a:ext cx="879157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93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14325"/>
            <a:ext cx="8715375"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772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22" y="914203"/>
            <a:ext cx="8487542" cy="539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50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533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chemeClr val="accent2"/>
                </a:solidFill>
              </a:rPr>
              <a:t>First Demonstration of Optical Frequency Shot-Noise Suppression in Relativistic Electron-beams </a:t>
            </a:r>
            <a:endParaRPr lang="en-US">
              <a:solidFill>
                <a:schemeClr val="accent2"/>
              </a:solidFill>
            </a:endParaRPr>
          </a:p>
        </p:txBody>
      </p:sp>
      <p:pic>
        <p:nvPicPr>
          <p:cNvPr id="307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5486400"/>
            <a:ext cx="61722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685800" y="1981200"/>
            <a:ext cx="762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ctr">
              <a:spcBef>
                <a:spcPct val="20000"/>
              </a:spcBef>
            </a:pPr>
            <a:r>
              <a:rPr lang="nl-NL" sz="2800"/>
              <a:t>A. Gover, A.Nause, E. Dyunin</a:t>
            </a:r>
            <a:endParaRPr lang="en-US" sz="2800"/>
          </a:p>
          <a:p>
            <a:pPr marL="457200" indent="-457200" algn="ctr">
              <a:spcBef>
                <a:spcPct val="20000"/>
              </a:spcBef>
            </a:pPr>
            <a:endParaRPr lang="en-US" sz="2800" b="1" u="sng"/>
          </a:p>
          <a:p>
            <a:pPr marL="457200" indent="-457200" algn="ctr">
              <a:spcBef>
                <a:spcPct val="20000"/>
              </a:spcBef>
            </a:pPr>
            <a:r>
              <a:rPr lang="en-US" sz="2000" b="1" u="sng"/>
              <a:t>Tel-Aviv University Fac. Of Engin.,</a:t>
            </a:r>
          </a:p>
          <a:p>
            <a:pPr marL="457200" indent="-457200" algn="ctr">
              <a:spcBef>
                <a:spcPct val="20000"/>
              </a:spcBef>
            </a:pPr>
            <a:r>
              <a:rPr lang="en-US" sz="2000" b="1" u="sng"/>
              <a:t>Dept. of Physical Electronics, Tel-Aviv, Israel</a:t>
            </a:r>
            <a:r>
              <a:rPr lang="en-US" sz="3200"/>
              <a:t> </a:t>
            </a:r>
          </a:p>
        </p:txBody>
      </p:sp>
      <p:sp>
        <p:nvSpPr>
          <p:cNvPr id="3077" name="Text Box 7"/>
          <p:cNvSpPr txBox="1">
            <a:spLocks noChangeArrowheads="1"/>
          </p:cNvSpPr>
          <p:nvPr/>
        </p:nvSpPr>
        <p:spPr bwMode="auto">
          <a:xfrm>
            <a:off x="3505200" y="4572000"/>
            <a:ext cx="244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UMD –  April 15,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685800" y="460375"/>
            <a:ext cx="7772400" cy="1470025"/>
          </a:xfrm>
        </p:spPr>
        <p:txBody>
          <a:bodyPr/>
          <a:lstStyle/>
          <a:p>
            <a:pPr eaLnBrk="1" hangingPunct="1"/>
            <a:r>
              <a:rPr lang="en-US" smtClean="0">
                <a:solidFill>
                  <a:schemeClr val="accent2"/>
                </a:solidFill>
              </a:rPr>
              <a:t>EXPERIMENTAL SETUP</a:t>
            </a: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360613"/>
            <a:ext cx="8101012" cy="358140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98243c6a-ce18-40f8-8b79-7f903f7be986" descr="880E54F2-F4BE-4C85-8C51-DFEA04629F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514600"/>
            <a:ext cx="6478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p:cNvSpPr txBox="1">
            <a:spLocks noChangeArrowheads="1"/>
          </p:cNvSpPr>
          <p:nvPr/>
        </p:nvSpPr>
        <p:spPr bwMode="auto">
          <a:xfrm>
            <a:off x="1676400" y="533400"/>
            <a:ext cx="5653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OTR-beam profile </a:t>
            </a:r>
          </a:p>
          <a:p>
            <a:pPr algn="ctr" eaLnBrk="1" hangingPunct="1"/>
            <a:r>
              <a:rPr lang="en-US" sz="2400"/>
              <a:t>(expanded dynamic range of the frame grabber record M. Fedurin - ATF)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685800" y="457200"/>
            <a:ext cx="7772400" cy="1470025"/>
          </a:xfrm>
        </p:spPr>
        <p:txBody>
          <a:bodyPr/>
          <a:lstStyle/>
          <a:p>
            <a:pPr eaLnBrk="1" hangingPunct="1"/>
            <a:r>
              <a:rPr lang="en-US" sz="3600" smtClean="0">
                <a:solidFill>
                  <a:schemeClr val="accent2"/>
                </a:solidFill>
              </a:rPr>
              <a:t>Experimental Results</a:t>
            </a:r>
            <a:br>
              <a:rPr lang="en-US" sz="3600" smtClean="0">
                <a:solidFill>
                  <a:schemeClr val="accent2"/>
                </a:solidFill>
              </a:rPr>
            </a:br>
            <a:r>
              <a:rPr lang="en-US" sz="2400" smtClean="0">
                <a:solidFill>
                  <a:schemeClr val="accent2"/>
                </a:solidFill>
              </a:rPr>
              <a:t>(ATF/BNL OCT 2011)</a:t>
            </a:r>
          </a:p>
        </p:txBody>
      </p:sp>
      <p:pic>
        <p:nvPicPr>
          <p:cNvPr id="7171" name="Picture 3" descr="All_Resul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1676400"/>
            <a:ext cx="5699125" cy="4784725"/>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Box 1"/>
          <p:cNvSpPr txBox="1">
            <a:spLocks noChangeArrowheads="1"/>
          </p:cNvSpPr>
          <p:nvPr/>
        </p:nvSpPr>
        <p:spPr bwMode="auto">
          <a:xfrm>
            <a:off x="5200650" y="6019800"/>
            <a:ext cx="89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Q [pC]</a:t>
            </a:r>
          </a:p>
        </p:txBody>
      </p:sp>
      <p:sp>
        <p:nvSpPr>
          <p:cNvPr id="7173" name="TextBox 2"/>
          <p:cNvSpPr txBox="1">
            <a:spLocks noChangeArrowheads="1"/>
          </p:cNvSpPr>
          <p:nvPr/>
        </p:nvSpPr>
        <p:spPr bwMode="auto">
          <a:xfrm>
            <a:off x="2516188" y="6091238"/>
            <a:ext cx="56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200</a:t>
            </a:r>
          </a:p>
        </p:txBody>
      </p:sp>
      <p:sp>
        <p:nvSpPr>
          <p:cNvPr id="7174" name="TextBox 3"/>
          <p:cNvSpPr txBox="1">
            <a:spLocks noChangeArrowheads="1"/>
          </p:cNvSpPr>
          <p:nvPr/>
        </p:nvSpPr>
        <p:spPr bwMode="auto">
          <a:xfrm>
            <a:off x="6553200" y="6091238"/>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500</a:t>
            </a:r>
          </a:p>
        </p:txBody>
      </p:sp>
      <p:cxnSp>
        <p:nvCxnSpPr>
          <p:cNvPr id="6" name="Straight Connector 5"/>
          <p:cNvCxnSpPr/>
          <p:nvPr/>
        </p:nvCxnSpPr>
        <p:spPr>
          <a:xfrm>
            <a:off x="5867400" y="2060575"/>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7000" y="2819400"/>
            <a:ext cx="419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77" name="TextBox 9"/>
          <p:cNvSpPr txBox="1">
            <a:spLocks noChangeArrowheads="1"/>
          </p:cNvSpPr>
          <p:nvPr/>
        </p:nvSpPr>
        <p:spPr bwMode="auto">
          <a:xfrm>
            <a:off x="4270375" y="2819400"/>
            <a:ext cx="431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OTR of an uncorrelated e-beam ~ N ~ Q</a:t>
            </a:r>
          </a:p>
        </p:txBody>
      </p:sp>
      <p:grpSp>
        <p:nvGrpSpPr>
          <p:cNvPr id="7178" name="Group 13"/>
          <p:cNvGrpSpPr>
            <a:grpSpLocks/>
          </p:cNvGrpSpPr>
          <p:nvPr/>
        </p:nvGrpSpPr>
        <p:grpSpPr bwMode="auto">
          <a:xfrm rot="-5400000">
            <a:off x="779463" y="3519488"/>
            <a:ext cx="2519362" cy="741362"/>
            <a:chOff x="594649" y="2524048"/>
            <a:chExt cx="2520136" cy="740884"/>
          </a:xfrm>
        </p:grpSpPr>
        <p:sp>
          <p:nvSpPr>
            <p:cNvPr id="12" name="Rectangle 11"/>
            <p:cNvSpPr/>
            <p:nvPr/>
          </p:nvSpPr>
          <p:spPr>
            <a:xfrm>
              <a:off x="870959" y="2895284"/>
              <a:ext cx="1929405" cy="369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0" name="TextBox 12"/>
            <p:cNvSpPr txBox="1">
              <a:spLocks noChangeArrowheads="1"/>
            </p:cNvSpPr>
            <p:nvPr/>
          </p:nvSpPr>
          <p:spPr bwMode="auto">
            <a:xfrm>
              <a:off x="594649" y="2524048"/>
              <a:ext cx="252013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OTR Intensity/Q [1/pC]</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685800" y="228600"/>
            <a:ext cx="7772400" cy="1470025"/>
          </a:xfrm>
        </p:spPr>
        <p:txBody>
          <a:bodyPr/>
          <a:lstStyle/>
          <a:p>
            <a:pPr eaLnBrk="1" hangingPunct="1"/>
            <a:r>
              <a:rPr lang="en-US" sz="2400" smtClean="0">
                <a:solidFill>
                  <a:schemeClr val="accent2"/>
                </a:solidFill>
              </a:rPr>
              <a:t>COMPUTATION OF NOISE SUPPRESSION WITH BEAM ANGULAR SPREAD – modelling 30% suppression measure in the experiment at z-6.5m a charge was varied 200-500pC</a:t>
            </a:r>
          </a:p>
        </p:txBody>
      </p:sp>
      <p:pic>
        <p:nvPicPr>
          <p:cNvPr id="102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1930400"/>
            <a:ext cx="5676900" cy="4784725"/>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457200"/>
            <a:ext cx="75533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00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smtClean="0">
                <a:solidFill>
                  <a:srgbClr val="0066FF"/>
                </a:solidFill>
              </a:rPr>
              <a:t>CONCLUSION</a:t>
            </a:r>
          </a:p>
        </p:txBody>
      </p:sp>
      <p:sp>
        <p:nvSpPr>
          <p:cNvPr id="11267" name="Rectangle 3"/>
          <p:cNvSpPr>
            <a:spLocks noGrp="1" noChangeArrowheads="1"/>
          </p:cNvSpPr>
          <p:nvPr>
            <p:ph type="body" sz="half" idx="4294967295"/>
          </p:nvPr>
        </p:nvSpPr>
        <p:spPr>
          <a:xfrm>
            <a:off x="457200" y="1600200"/>
            <a:ext cx="8305800" cy="4525963"/>
          </a:xfrm>
        </p:spPr>
        <p:txBody>
          <a:bodyPr/>
          <a:lstStyle/>
          <a:p>
            <a:pPr eaLnBrk="1" hangingPunct="1"/>
            <a:r>
              <a:rPr lang="en-US" sz="2800" smtClean="0"/>
              <a:t>It is possible to adjust the e-beam current shot- noise level by controlling the longitudinal plasma oscillation dynamics.</a:t>
            </a:r>
          </a:p>
          <a:p>
            <a:pPr eaLnBrk="1" hangingPunct="1"/>
            <a:r>
              <a:rPr lang="en-US" sz="2800" smtClean="0">
                <a:solidFill>
                  <a:srgbClr val="FF0000"/>
                </a:solidFill>
              </a:rPr>
              <a:t>We have demonstrated for the first time such noise suppression at optical frequencies.</a:t>
            </a:r>
          </a:p>
          <a:p>
            <a:pPr eaLnBrk="1" hangingPunct="1"/>
            <a:r>
              <a:rPr lang="en-US" sz="2800" smtClean="0"/>
              <a:t>This can be used to enhance FEL coherence and relax seeding power requirement.</a:t>
            </a:r>
          </a:p>
          <a:p>
            <a:pPr eaLnBrk="1" hangingPunct="1"/>
            <a:r>
              <a:rPr lang="en-US" sz="2800" smtClean="0"/>
              <a:t>After elimination of shot noise, IR/XUV FEL coherence is ultimately limited by the quantum input noise </a:t>
            </a:r>
          </a:p>
        </p:txBody>
      </p:sp>
      <p:graphicFrame>
        <p:nvGraphicFramePr>
          <p:cNvPr id="11268" name="Object 4"/>
          <p:cNvGraphicFramePr>
            <a:graphicFrameLocks noGrp="1" noChangeAspect="1"/>
          </p:cNvGraphicFramePr>
          <p:nvPr>
            <p:ph sz="half" idx="4294967295"/>
          </p:nvPr>
        </p:nvGraphicFramePr>
        <p:xfrm>
          <a:off x="2971800" y="5715000"/>
          <a:ext cx="2209800" cy="455613"/>
        </p:xfrm>
        <a:graphic>
          <a:graphicData uri="http://schemas.openxmlformats.org/presentationml/2006/ole">
            <mc:AlternateContent xmlns:mc="http://schemas.openxmlformats.org/markup-compatibility/2006">
              <mc:Choice xmlns:v="urn:schemas-microsoft-com:vml" Requires="v">
                <p:oleObj spid="_x0000_s2072" name="משוואה" r:id="rId3" imgW="863225" imgH="177723" progId="Equation.3">
                  <p:embed/>
                </p:oleObj>
              </mc:Choice>
              <mc:Fallback>
                <p:oleObj name="משוואה" r:id="rId3" imgW="863225"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715000"/>
                        <a:ext cx="2209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8770" name="Rectangle 2"/>
          <p:cNvSpPr>
            <a:spLocks noGrp="1" noChangeArrowheads="1"/>
          </p:cNvSpPr>
          <p:nvPr>
            <p:ph type="ctrTitle"/>
          </p:nvPr>
        </p:nvSpPr>
        <p:spPr>
          <a:xfrm>
            <a:off x="1593850" y="2127250"/>
            <a:ext cx="6046788" cy="1289050"/>
          </a:xfrm>
        </p:spPr>
        <p:txBody>
          <a:bodyPr/>
          <a:lstStyle/>
          <a:p>
            <a:pPr algn="ctr">
              <a:defRPr/>
            </a:pPr>
            <a:r>
              <a:rPr lang="en-US" sz="3900" dirty="0" smtClean="0">
                <a:cs typeface="+mj-cs"/>
              </a:rPr>
              <a:t>Longitudinal Space Charge</a:t>
            </a:r>
            <a:br>
              <a:rPr lang="en-US" sz="3900" dirty="0" smtClean="0">
                <a:cs typeface="+mj-cs"/>
              </a:rPr>
            </a:br>
            <a:r>
              <a:rPr lang="en-US" sz="3900" dirty="0" smtClean="0">
                <a:cs typeface="+mj-cs"/>
              </a:rPr>
              <a:t>at Jefferson Lab</a:t>
            </a:r>
            <a:endParaRPr lang="en-US" sz="3600" dirty="0" smtClean="0">
              <a:cs typeface="+mj-cs"/>
            </a:endParaRPr>
          </a:p>
        </p:txBody>
      </p:sp>
      <p:sp>
        <p:nvSpPr>
          <p:cNvPr id="288771" name="Rectangle 3"/>
          <p:cNvSpPr>
            <a:spLocks noGrp="1" noChangeArrowheads="1"/>
          </p:cNvSpPr>
          <p:nvPr>
            <p:ph type="subTitle" idx="1"/>
          </p:nvPr>
        </p:nvSpPr>
        <p:spPr>
          <a:xfrm>
            <a:off x="1219200" y="3810000"/>
            <a:ext cx="6400800" cy="1752600"/>
          </a:xfrm>
        </p:spPr>
        <p:txBody>
          <a:bodyPr>
            <a:normAutofit fontScale="85000" lnSpcReduction="20000"/>
          </a:bodyPr>
          <a:lstStyle/>
          <a:p>
            <a:pPr>
              <a:defRPr/>
            </a:pPr>
            <a:r>
              <a:rPr lang="en-US" dirty="0" smtClean="0">
                <a:cs typeface="+mn-cs"/>
              </a:rPr>
              <a:t>Stephen Benson for the </a:t>
            </a:r>
            <a:r>
              <a:rPr lang="en-US" dirty="0" err="1" smtClean="0">
                <a:cs typeface="+mn-cs"/>
              </a:rPr>
              <a:t>Jlab</a:t>
            </a:r>
            <a:r>
              <a:rPr lang="en-US" dirty="0" smtClean="0">
                <a:cs typeface="+mn-cs"/>
              </a:rPr>
              <a:t> FEL team</a:t>
            </a:r>
          </a:p>
          <a:p>
            <a:pPr>
              <a:defRPr/>
            </a:pPr>
            <a:r>
              <a:rPr lang="en-US" dirty="0" err="1" smtClean="0">
                <a:cs typeface="+mn-cs"/>
              </a:rPr>
              <a:t>Microbunching</a:t>
            </a:r>
            <a:r>
              <a:rPr lang="en-US" dirty="0" smtClean="0">
                <a:cs typeface="+mn-cs"/>
              </a:rPr>
              <a:t> Workshop</a:t>
            </a:r>
          </a:p>
          <a:p>
            <a:pPr>
              <a:defRPr/>
            </a:pPr>
            <a:r>
              <a:rPr lang="en-US" dirty="0" smtClean="0">
                <a:cs typeface="+mn-cs"/>
              </a:rPr>
              <a:t>College Park MD</a:t>
            </a:r>
          </a:p>
          <a:p>
            <a:pPr>
              <a:defRPr/>
            </a:pPr>
            <a:r>
              <a:rPr lang="en-US" dirty="0" smtClean="0">
                <a:cs typeface="+mn-cs"/>
              </a:rPr>
              <a:t>April 11, 2012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0" y="5608638"/>
            <a:ext cx="9144000" cy="1257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26627" name="Rectangle 4"/>
          <p:cNvSpPr>
            <a:spLocks noGrp="1" noChangeArrowheads="1"/>
          </p:cNvSpPr>
          <p:nvPr>
            <p:ph type="title"/>
          </p:nvPr>
        </p:nvSpPr>
        <p:spPr>
          <a:xfrm>
            <a:off x="520700" y="85725"/>
            <a:ext cx="8101013" cy="614363"/>
          </a:xfrm>
        </p:spPr>
        <p:txBody>
          <a:bodyPr>
            <a:normAutofit fontScale="90000"/>
          </a:bodyPr>
          <a:lstStyle/>
          <a:p>
            <a:pPr>
              <a:defRPr/>
            </a:pPr>
            <a:r>
              <a:rPr lang="en-US" dirty="0" smtClean="0">
                <a:solidFill>
                  <a:srgbClr val="000090"/>
                </a:solidFill>
                <a:latin typeface="Arial" pitchFamily="34" charset="0"/>
                <a:cs typeface="+mj-cs"/>
              </a:rPr>
              <a:t>JLab IR/UV ERL Light Source</a:t>
            </a:r>
          </a:p>
        </p:txBody>
      </p:sp>
      <p:pic>
        <p:nvPicPr>
          <p:cNvPr id="10243" name="Picture 11"/>
          <p:cNvPicPr>
            <a:picLocks noChangeAspect="1" noChangeArrowheads="1"/>
          </p:cNvPicPr>
          <p:nvPr/>
        </p:nvPicPr>
        <p:blipFill>
          <a:blip r:embed="rId3">
            <a:extLst>
              <a:ext uri="{28A0092B-C50C-407E-A947-70E740481C1C}">
                <a14:useLocalDpi xmlns:a14="http://schemas.microsoft.com/office/drawing/2010/main" val="0"/>
              </a:ext>
            </a:extLst>
          </a:blip>
          <a:srcRect l="16313" t="14209" r="9125" b="9723"/>
          <a:stretch>
            <a:fillRect/>
          </a:stretch>
        </p:blipFill>
        <p:spPr bwMode="auto">
          <a:xfrm>
            <a:off x="715963" y="868363"/>
            <a:ext cx="7827962"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8"/>
          <p:cNvSpPr>
            <a:spLocks noChangeArrowheads="1"/>
          </p:cNvSpPr>
          <p:nvPr/>
        </p:nvSpPr>
        <p:spPr bwMode="auto">
          <a:xfrm>
            <a:off x="115888" y="917575"/>
            <a:ext cx="4268787" cy="85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sz="2000">
                <a:latin typeface="Arial" pitchFamily="34" charset="0"/>
              </a:rPr>
              <a:t>E</a:t>
            </a:r>
            <a:r>
              <a:rPr lang="en-US" sz="2000" baseline="-25000">
                <a:latin typeface="Arial" pitchFamily="34" charset="0"/>
              </a:rPr>
              <a:t>beam</a:t>
            </a:r>
            <a:r>
              <a:rPr lang="en-US" sz="2000">
                <a:latin typeface="Arial" pitchFamily="34" charset="0"/>
              </a:rPr>
              <a:t> </a:t>
            </a:r>
            <a:r>
              <a:rPr lang="en-US" sz="2000">
                <a:solidFill>
                  <a:srgbClr val="0000FF"/>
                </a:solidFill>
                <a:latin typeface="Arial" pitchFamily="34" charset="0"/>
              </a:rPr>
              <a:t>135 MeV</a:t>
            </a:r>
          </a:p>
          <a:p>
            <a:r>
              <a:rPr lang="en-US" sz="2000">
                <a:latin typeface="Arial" pitchFamily="34" charset="0"/>
              </a:rPr>
              <a:t>Bunch charge:	</a:t>
            </a:r>
            <a:r>
              <a:rPr lang="en-US" sz="2000">
                <a:solidFill>
                  <a:srgbClr val="0000FF"/>
                </a:solidFill>
                <a:latin typeface="Arial" pitchFamily="34" charset="0"/>
              </a:rPr>
              <a:t>60 pC – UV FEL</a:t>
            </a:r>
          </a:p>
          <a:p>
            <a:r>
              <a:rPr lang="en-US" sz="2000">
                <a:solidFill>
                  <a:srgbClr val="0000FF"/>
                </a:solidFill>
                <a:latin typeface="Arial" pitchFamily="34" charset="0"/>
              </a:rPr>
              <a:t>		135 pC – IR FEL </a:t>
            </a:r>
          </a:p>
          <a:p>
            <a:r>
              <a:rPr lang="en-US" sz="2000">
                <a:latin typeface="Arial" pitchFamily="34" charset="0"/>
              </a:rPr>
              <a:t>Rep. rate up to </a:t>
            </a:r>
            <a:r>
              <a:rPr lang="en-US" sz="2000">
                <a:solidFill>
                  <a:srgbClr val="0000FF"/>
                </a:solidFill>
                <a:latin typeface="Arial" pitchFamily="34" charset="0"/>
              </a:rPr>
              <a:t>74.85 MHz</a:t>
            </a:r>
          </a:p>
          <a:p>
            <a:endParaRPr lang="en-US" sz="2000">
              <a:latin typeface="Arial" pitchFamily="34" charset="0"/>
            </a:endParaRPr>
          </a:p>
          <a:p>
            <a:r>
              <a:rPr lang="en-US" sz="2000">
                <a:latin typeface="Arial" pitchFamily="34" charset="0"/>
              </a:rPr>
              <a:t>25 </a:t>
            </a:r>
            <a:r>
              <a:rPr lang="el-GR" sz="2000">
                <a:latin typeface="Arial" pitchFamily="34" charset="0"/>
              </a:rPr>
              <a:t>μ</a:t>
            </a:r>
            <a:r>
              <a:rPr lang="en-US" sz="2000">
                <a:latin typeface="Arial" pitchFamily="34" charset="0"/>
              </a:rPr>
              <a:t>J/pulse in </a:t>
            </a:r>
            <a:r>
              <a:rPr lang="en-US" sz="2000">
                <a:solidFill>
                  <a:srgbClr val="0000FF"/>
                </a:solidFill>
                <a:latin typeface="Arial" pitchFamily="34" charset="0"/>
              </a:rPr>
              <a:t>250–700 nm </a:t>
            </a:r>
            <a:r>
              <a:rPr lang="en-US" sz="2000">
                <a:latin typeface="Arial" pitchFamily="34" charset="0"/>
              </a:rPr>
              <a:t>UV-VIS </a:t>
            </a:r>
          </a:p>
          <a:p>
            <a:endParaRPr lang="en-US" sz="2000">
              <a:latin typeface="Arial" pitchFamily="34" charset="0"/>
            </a:endParaRPr>
          </a:p>
          <a:p>
            <a:r>
              <a:rPr lang="en-US" sz="2000">
                <a:latin typeface="Arial" pitchFamily="34" charset="0"/>
              </a:rPr>
              <a:t>120 </a:t>
            </a:r>
            <a:r>
              <a:rPr lang="el-GR" sz="2000">
                <a:latin typeface="Arial" pitchFamily="34" charset="0"/>
              </a:rPr>
              <a:t>μ</a:t>
            </a:r>
            <a:r>
              <a:rPr lang="en-US" sz="2000">
                <a:latin typeface="Arial" pitchFamily="34" charset="0"/>
              </a:rPr>
              <a:t>J/pulse in </a:t>
            </a:r>
            <a:r>
              <a:rPr lang="en-US" sz="2000">
                <a:solidFill>
                  <a:srgbClr val="FF0000"/>
                </a:solidFill>
                <a:latin typeface="Arial" pitchFamily="34" charset="0"/>
              </a:rPr>
              <a:t>1-10 </a:t>
            </a:r>
            <a:r>
              <a:rPr lang="el-GR" sz="2000">
                <a:solidFill>
                  <a:srgbClr val="FF0000"/>
                </a:solidFill>
                <a:latin typeface="Arial" pitchFamily="34" charset="0"/>
              </a:rPr>
              <a:t>μ</a:t>
            </a:r>
            <a:r>
              <a:rPr lang="en-US" sz="2000">
                <a:solidFill>
                  <a:srgbClr val="FF0000"/>
                </a:solidFill>
                <a:latin typeface="Arial" pitchFamily="34" charset="0"/>
              </a:rPr>
              <a:t>m </a:t>
            </a:r>
            <a:r>
              <a:rPr lang="en-US" sz="2000">
                <a:latin typeface="Arial" pitchFamily="34" charset="0"/>
              </a:rPr>
              <a:t>IR</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2" name="Rectangle 6"/>
          <p:cNvSpPr>
            <a:spLocks noChangeArrowheads="1"/>
          </p:cNvSpPr>
          <p:nvPr/>
        </p:nvSpPr>
        <p:spPr bwMode="auto">
          <a:xfrm>
            <a:off x="5187950" y="2970213"/>
            <a:ext cx="1514475" cy="3048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03" name="Rectangle 7"/>
          <p:cNvSpPr>
            <a:spLocks noChangeArrowheads="1"/>
          </p:cNvSpPr>
          <p:nvPr/>
        </p:nvSpPr>
        <p:spPr bwMode="auto">
          <a:xfrm>
            <a:off x="4202113" y="2386013"/>
            <a:ext cx="1006475" cy="2540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04" name="Rectangle 8"/>
          <p:cNvSpPr>
            <a:spLocks noChangeArrowheads="1"/>
          </p:cNvSpPr>
          <p:nvPr/>
        </p:nvSpPr>
        <p:spPr bwMode="auto">
          <a:xfrm>
            <a:off x="5240338" y="1770063"/>
            <a:ext cx="1222375" cy="29210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05" name="Rectangle 9"/>
          <p:cNvSpPr>
            <a:spLocks noChangeArrowheads="1"/>
          </p:cNvSpPr>
          <p:nvPr/>
        </p:nvSpPr>
        <p:spPr bwMode="auto">
          <a:xfrm>
            <a:off x="4197350" y="1163638"/>
            <a:ext cx="919163" cy="250825"/>
          </a:xfrm>
          <a:prstGeom prst="rect">
            <a:avLst/>
          </a:prstGeom>
          <a:solidFill>
            <a:srgbClr val="66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useBgFill="1">
        <p:nvSpPr>
          <p:cNvPr id="336906" name="Rectangle 10"/>
          <p:cNvSpPr>
            <a:spLocks noGrp="1" noChangeArrowheads="1"/>
          </p:cNvSpPr>
          <p:nvPr>
            <p:ph type="title"/>
          </p:nvPr>
        </p:nvSpPr>
        <p:spPr>
          <a:xfrm>
            <a:off x="0" y="69850"/>
            <a:ext cx="9144000" cy="1063625"/>
          </a:xfrm>
        </p:spPr>
        <p:txBody>
          <a:bodyPr wrap="square">
            <a:normAutofit fontScale="90000"/>
          </a:bodyPr>
          <a:lstStyle/>
          <a:p>
            <a:pPr>
              <a:defRPr/>
            </a:pPr>
            <a:r>
              <a:rPr lang="en-US" sz="3200" smtClean="0">
                <a:solidFill>
                  <a:srgbClr val="3333CC"/>
                </a:solidFill>
                <a:cs typeface="+mj-cs"/>
              </a:rPr>
              <a:t>Space-Charge Induced Momentum Spread Mechanism*</a:t>
            </a:r>
          </a:p>
        </p:txBody>
      </p:sp>
      <p:grpSp>
        <p:nvGrpSpPr>
          <p:cNvPr id="15366" name="Group 11"/>
          <p:cNvGrpSpPr>
            <a:grpSpLocks/>
          </p:cNvGrpSpPr>
          <p:nvPr/>
        </p:nvGrpSpPr>
        <p:grpSpPr bwMode="auto">
          <a:xfrm>
            <a:off x="4516438" y="3359150"/>
            <a:ext cx="4143375" cy="2508250"/>
            <a:chOff x="2829" y="1840"/>
            <a:chExt cx="2610" cy="1580"/>
          </a:xfrm>
        </p:grpSpPr>
        <p:sp>
          <p:nvSpPr>
            <p:cNvPr id="336908" name="Freeform 12"/>
            <p:cNvSpPr>
              <a:spLocks noChangeAspect="1"/>
            </p:cNvSpPr>
            <p:nvPr/>
          </p:nvSpPr>
          <p:spPr bwMode="auto">
            <a:xfrm>
              <a:off x="2936" y="1860"/>
              <a:ext cx="2230" cy="1363"/>
            </a:xfrm>
            <a:custGeom>
              <a:avLst/>
              <a:gdLst>
                <a:gd name="T0" fmla="*/ 0 w 1439"/>
                <a:gd name="T1" fmla="*/ 1363 h 951"/>
                <a:gd name="T2" fmla="*/ 99 w 1439"/>
                <a:gd name="T3" fmla="*/ 1162 h 951"/>
                <a:gd name="T4" fmla="*/ 239 w 1439"/>
                <a:gd name="T5" fmla="*/ 939 h 951"/>
                <a:gd name="T6" fmla="*/ 400 w 1439"/>
                <a:gd name="T7" fmla="*/ 676 h 951"/>
                <a:gd name="T8" fmla="*/ 563 w 1439"/>
                <a:gd name="T9" fmla="*/ 456 h 951"/>
                <a:gd name="T10" fmla="*/ 721 w 1439"/>
                <a:gd name="T11" fmla="*/ 287 h 951"/>
                <a:gd name="T12" fmla="*/ 863 w 1439"/>
                <a:gd name="T13" fmla="*/ 158 h 951"/>
                <a:gd name="T14" fmla="*/ 1021 w 1439"/>
                <a:gd name="T15" fmla="*/ 46 h 951"/>
                <a:gd name="T16" fmla="*/ 1285 w 1439"/>
                <a:gd name="T17" fmla="*/ 9 h 951"/>
                <a:gd name="T18" fmla="*/ 1506 w 1439"/>
                <a:gd name="T19" fmla="*/ 103 h 951"/>
                <a:gd name="T20" fmla="*/ 1832 w 1439"/>
                <a:gd name="T21" fmla="*/ 446 h 951"/>
                <a:gd name="T22" fmla="*/ 2230 w 1439"/>
                <a:gd name="T23" fmla="*/ 985 h 9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9" h="951">
                  <a:moveTo>
                    <a:pt x="0" y="951"/>
                  </a:moveTo>
                  <a:cubicBezTo>
                    <a:pt x="16" y="931"/>
                    <a:pt x="38" y="861"/>
                    <a:pt x="64" y="811"/>
                  </a:cubicBezTo>
                  <a:cubicBezTo>
                    <a:pt x="90" y="761"/>
                    <a:pt x="122" y="711"/>
                    <a:pt x="154" y="655"/>
                  </a:cubicBezTo>
                  <a:cubicBezTo>
                    <a:pt x="186" y="599"/>
                    <a:pt x="224" y="529"/>
                    <a:pt x="258" y="472"/>
                  </a:cubicBezTo>
                  <a:cubicBezTo>
                    <a:pt x="293" y="416"/>
                    <a:pt x="329" y="364"/>
                    <a:pt x="363" y="318"/>
                  </a:cubicBezTo>
                  <a:cubicBezTo>
                    <a:pt x="397" y="272"/>
                    <a:pt x="433" y="234"/>
                    <a:pt x="465" y="200"/>
                  </a:cubicBezTo>
                  <a:cubicBezTo>
                    <a:pt x="497" y="166"/>
                    <a:pt x="525" y="138"/>
                    <a:pt x="557" y="110"/>
                  </a:cubicBezTo>
                  <a:cubicBezTo>
                    <a:pt x="589" y="82"/>
                    <a:pt x="613" y="50"/>
                    <a:pt x="659" y="32"/>
                  </a:cubicBezTo>
                  <a:cubicBezTo>
                    <a:pt x="705" y="14"/>
                    <a:pt x="777" y="0"/>
                    <a:pt x="829" y="6"/>
                  </a:cubicBezTo>
                  <a:cubicBezTo>
                    <a:pt x="882" y="12"/>
                    <a:pt x="913" y="21"/>
                    <a:pt x="972" y="72"/>
                  </a:cubicBezTo>
                  <a:cubicBezTo>
                    <a:pt x="1031" y="123"/>
                    <a:pt x="1104" y="208"/>
                    <a:pt x="1182" y="311"/>
                  </a:cubicBezTo>
                  <a:cubicBezTo>
                    <a:pt x="1260" y="414"/>
                    <a:pt x="1385" y="609"/>
                    <a:pt x="1439" y="687"/>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de-DE"/>
            </a:p>
          </p:txBody>
        </p:sp>
        <p:sp>
          <p:nvSpPr>
            <p:cNvPr id="336909" name="Oval 13"/>
            <p:cNvSpPr>
              <a:spLocks noChangeArrowheads="1"/>
            </p:cNvSpPr>
            <p:nvPr/>
          </p:nvSpPr>
          <p:spPr bwMode="auto">
            <a:xfrm rot="18129645" flipH="1">
              <a:off x="2671" y="2596"/>
              <a:ext cx="1060" cy="94"/>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0" name="Oval 14"/>
            <p:cNvSpPr>
              <a:spLocks noChangeArrowheads="1"/>
            </p:cNvSpPr>
            <p:nvPr/>
          </p:nvSpPr>
          <p:spPr bwMode="auto">
            <a:xfrm rot="19431381" flipH="1">
              <a:off x="2829" y="2607"/>
              <a:ext cx="740" cy="87"/>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1" name="Oval 15"/>
            <p:cNvSpPr>
              <a:spLocks noChangeArrowheads="1"/>
            </p:cNvSpPr>
            <p:nvPr/>
          </p:nvSpPr>
          <p:spPr bwMode="auto">
            <a:xfrm rot="3470355">
              <a:off x="4544" y="2599"/>
              <a:ext cx="1060" cy="9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2" name="Oval 16"/>
            <p:cNvSpPr>
              <a:spLocks noChangeArrowheads="1"/>
            </p:cNvSpPr>
            <p:nvPr/>
          </p:nvSpPr>
          <p:spPr bwMode="auto">
            <a:xfrm rot="4262020">
              <a:off x="4276" y="2575"/>
              <a:ext cx="1580" cy="11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3" name="AutoShape 17"/>
            <p:cNvSpPr>
              <a:spLocks noChangeArrowheads="1"/>
            </p:cNvSpPr>
            <p:nvPr/>
          </p:nvSpPr>
          <p:spPr bwMode="auto">
            <a:xfrm>
              <a:off x="2835" y="2899"/>
              <a:ext cx="64" cy="212"/>
            </a:xfrm>
            <a:prstGeom prst="upArrow">
              <a:avLst>
                <a:gd name="adj1" fmla="val 50000"/>
                <a:gd name="adj2" fmla="val 8281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4" name="AutoShape 18"/>
            <p:cNvSpPr>
              <a:spLocks noChangeArrowheads="1"/>
            </p:cNvSpPr>
            <p:nvPr/>
          </p:nvSpPr>
          <p:spPr bwMode="auto">
            <a:xfrm>
              <a:off x="4706" y="1931"/>
              <a:ext cx="64" cy="224"/>
            </a:xfrm>
            <a:prstGeom prst="upArrow">
              <a:avLst>
                <a:gd name="adj1" fmla="val 50000"/>
                <a:gd name="adj2" fmla="val 87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5" name="AutoShape 19"/>
            <p:cNvSpPr>
              <a:spLocks noChangeArrowheads="1"/>
            </p:cNvSpPr>
            <p:nvPr/>
          </p:nvSpPr>
          <p:spPr bwMode="auto">
            <a:xfrm flipV="1">
              <a:off x="3527" y="2182"/>
              <a:ext cx="64" cy="218"/>
            </a:xfrm>
            <a:prstGeom prst="upArrow">
              <a:avLst>
                <a:gd name="adj1" fmla="val 50000"/>
                <a:gd name="adj2" fmla="val 851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6" name="AutoShape 20"/>
            <p:cNvSpPr>
              <a:spLocks noChangeArrowheads="1"/>
            </p:cNvSpPr>
            <p:nvPr/>
          </p:nvSpPr>
          <p:spPr bwMode="auto">
            <a:xfrm flipV="1">
              <a:off x="5363" y="3128"/>
              <a:ext cx="76" cy="229"/>
            </a:xfrm>
            <a:prstGeom prst="upArrow">
              <a:avLst>
                <a:gd name="adj1" fmla="val 50000"/>
                <a:gd name="adj2" fmla="val 7532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sp>
        <p:nvSpPr>
          <p:cNvPr id="336917" name="AutoShape 21"/>
          <p:cNvSpPr>
            <a:spLocks noChangeArrowheads="1"/>
          </p:cNvSpPr>
          <p:nvPr/>
        </p:nvSpPr>
        <p:spPr bwMode="auto">
          <a:xfrm>
            <a:off x="3459163" y="4360863"/>
            <a:ext cx="889000" cy="312737"/>
          </a:xfrm>
          <a:prstGeom prst="rightArrow">
            <a:avLst>
              <a:gd name="adj1" fmla="val 50000"/>
              <a:gd name="adj2" fmla="val 71066"/>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18" name="Text Box 22"/>
          <p:cNvSpPr txBox="1">
            <a:spLocks noChangeArrowheads="1"/>
          </p:cNvSpPr>
          <p:nvPr/>
        </p:nvSpPr>
        <p:spPr bwMode="auto">
          <a:xfrm>
            <a:off x="723900" y="1400175"/>
            <a:ext cx="2911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latin typeface="Arial" charset="0"/>
                <a:ea typeface="ＭＳ Ｐゴシック" charset="0"/>
              </a:rPr>
              <a:t>Longitudinal space charge will cause correlated energy slew (head of bunch accelerated, tail of bunch decelerated)</a:t>
            </a:r>
          </a:p>
        </p:txBody>
      </p:sp>
      <p:grpSp>
        <p:nvGrpSpPr>
          <p:cNvPr id="15369" name="Group 23"/>
          <p:cNvGrpSpPr>
            <a:grpSpLocks/>
          </p:cNvGrpSpPr>
          <p:nvPr/>
        </p:nvGrpSpPr>
        <p:grpSpPr bwMode="auto">
          <a:xfrm>
            <a:off x="257175" y="3333750"/>
            <a:ext cx="2914650" cy="2879725"/>
            <a:chOff x="170" y="1950"/>
            <a:chExt cx="1836" cy="1814"/>
          </a:xfrm>
        </p:grpSpPr>
        <p:sp>
          <p:nvSpPr>
            <p:cNvPr id="336920" name="Oval 24"/>
            <p:cNvSpPr>
              <a:spLocks noChangeArrowheads="1"/>
            </p:cNvSpPr>
            <p:nvPr/>
          </p:nvSpPr>
          <p:spPr bwMode="auto">
            <a:xfrm>
              <a:off x="742" y="2565"/>
              <a:ext cx="1152" cy="2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nvGrpSpPr>
            <p:cNvPr id="15373" name="Group 25"/>
            <p:cNvGrpSpPr>
              <a:grpSpLocks/>
            </p:cNvGrpSpPr>
            <p:nvPr/>
          </p:nvGrpSpPr>
          <p:grpSpPr bwMode="auto">
            <a:xfrm>
              <a:off x="170" y="1950"/>
              <a:ext cx="1836" cy="1814"/>
              <a:chOff x="185" y="1650"/>
              <a:chExt cx="1836" cy="1814"/>
            </a:xfrm>
          </p:grpSpPr>
          <p:grpSp>
            <p:nvGrpSpPr>
              <p:cNvPr id="15377" name="Group 26"/>
              <p:cNvGrpSpPr>
                <a:grpSpLocks/>
              </p:cNvGrpSpPr>
              <p:nvPr/>
            </p:nvGrpSpPr>
            <p:grpSpPr bwMode="auto">
              <a:xfrm>
                <a:off x="506" y="1650"/>
                <a:ext cx="1515" cy="1499"/>
                <a:chOff x="379" y="221"/>
                <a:chExt cx="1515" cy="1499"/>
              </a:xfrm>
            </p:grpSpPr>
            <p:sp>
              <p:nvSpPr>
                <p:cNvPr id="336923" name="Line 27"/>
                <p:cNvSpPr>
                  <a:spLocks noChangeShapeType="1"/>
                </p:cNvSpPr>
                <p:nvPr/>
              </p:nvSpPr>
              <p:spPr bwMode="auto">
                <a:xfrm>
                  <a:off x="379" y="221"/>
                  <a:ext cx="0" cy="14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36924" name="Line 28"/>
                <p:cNvSpPr>
                  <a:spLocks noChangeShapeType="1"/>
                </p:cNvSpPr>
                <p:nvPr/>
              </p:nvSpPr>
              <p:spPr bwMode="auto">
                <a:xfrm>
                  <a:off x="379" y="1720"/>
                  <a:ext cx="151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sp>
            <p:nvSpPr>
              <p:cNvPr id="336925" name="Text Box 29"/>
              <p:cNvSpPr txBox="1">
                <a:spLocks noChangeArrowheads="1"/>
              </p:cNvSpPr>
              <p:nvPr/>
            </p:nvSpPr>
            <p:spPr bwMode="auto">
              <a:xfrm>
                <a:off x="1054" y="3176"/>
                <a:ext cx="3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atin typeface="Symbol" charset="0"/>
                    <a:ea typeface="ＭＳ Ｐゴシック" charset="0"/>
                  </a:rPr>
                  <a:t>Df</a:t>
                </a:r>
              </a:p>
            </p:txBody>
          </p:sp>
          <p:sp>
            <p:nvSpPr>
              <p:cNvPr id="336926" name="Text Box 30"/>
              <p:cNvSpPr txBox="1">
                <a:spLocks noChangeArrowheads="1"/>
              </p:cNvSpPr>
              <p:nvPr/>
            </p:nvSpPr>
            <p:spPr bwMode="auto">
              <a:xfrm rot="-5400000">
                <a:off x="148" y="2239"/>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atin typeface="Symbol" charset="0"/>
                    <a:ea typeface="ＭＳ Ｐゴシック" charset="0"/>
                  </a:rPr>
                  <a:t>D</a:t>
                </a:r>
                <a:r>
                  <a:rPr lang="en-US">
                    <a:latin typeface="Arial" charset="0"/>
                    <a:ea typeface="ＭＳ Ｐゴシック" charset="0"/>
                  </a:rPr>
                  <a:t>E</a:t>
                </a:r>
              </a:p>
            </p:txBody>
          </p:sp>
        </p:grpSp>
        <p:sp>
          <p:nvSpPr>
            <p:cNvPr id="336927" name="Oval 31"/>
            <p:cNvSpPr>
              <a:spLocks noChangeArrowheads="1"/>
            </p:cNvSpPr>
            <p:nvPr/>
          </p:nvSpPr>
          <p:spPr bwMode="auto">
            <a:xfrm rot="1550692">
              <a:off x="644" y="2563"/>
              <a:ext cx="1302" cy="25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28" name="AutoShape 32"/>
            <p:cNvSpPr>
              <a:spLocks noChangeArrowheads="1"/>
            </p:cNvSpPr>
            <p:nvPr/>
          </p:nvSpPr>
          <p:spPr bwMode="auto">
            <a:xfrm>
              <a:off x="666" y="2473"/>
              <a:ext cx="64" cy="212"/>
            </a:xfrm>
            <a:prstGeom prst="upArrow">
              <a:avLst>
                <a:gd name="adj1" fmla="val 50000"/>
                <a:gd name="adj2" fmla="val 8281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36929" name="AutoShape 33"/>
            <p:cNvSpPr>
              <a:spLocks noChangeArrowheads="1"/>
            </p:cNvSpPr>
            <p:nvPr/>
          </p:nvSpPr>
          <p:spPr bwMode="auto">
            <a:xfrm flipV="1">
              <a:off x="1903" y="2734"/>
              <a:ext cx="64" cy="218"/>
            </a:xfrm>
            <a:prstGeom prst="upArrow">
              <a:avLst>
                <a:gd name="adj1" fmla="val 50000"/>
                <a:gd name="adj2" fmla="val 851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sp>
        <p:nvSpPr>
          <p:cNvPr id="336930" name="Text Box 34"/>
          <p:cNvSpPr txBox="1">
            <a:spLocks noChangeArrowheads="1"/>
          </p:cNvSpPr>
          <p:nvPr/>
        </p:nvSpPr>
        <p:spPr bwMode="auto">
          <a:xfrm>
            <a:off x="3240088" y="5929313"/>
            <a:ext cx="2566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1600" b="1">
                <a:solidFill>
                  <a:srgbClr val="3333CC"/>
                </a:solidFill>
                <a:effectLst>
                  <a:outerShdw blurRad="38100" dist="38100" dir="2700000" algn="tl">
                    <a:srgbClr val="C0C0C0"/>
                  </a:outerShdw>
                </a:effectLst>
                <a:latin typeface="Arial" pitchFamily="34" charset="0"/>
              </a:rPr>
              <a:t>* Courtesy of D. Douglas</a:t>
            </a:r>
          </a:p>
        </p:txBody>
      </p:sp>
      <p:sp>
        <p:nvSpPr>
          <p:cNvPr id="336931" name="Text Box 35"/>
          <p:cNvSpPr txBox="1">
            <a:spLocks noChangeArrowheads="1"/>
          </p:cNvSpPr>
          <p:nvPr/>
        </p:nvSpPr>
        <p:spPr bwMode="auto">
          <a:xfrm>
            <a:off x="4025900" y="1101725"/>
            <a:ext cx="49371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buFontTx/>
              <a:buChar char="•"/>
              <a:defRPr/>
            </a:pPr>
            <a:r>
              <a:rPr lang="en-US" sz="2000">
                <a:latin typeface="Arial" charset="0"/>
                <a:ea typeface="ＭＳ Ｐゴシック" charset="0"/>
              </a:rPr>
              <a:t>AHEAD</a:t>
            </a:r>
            <a:r>
              <a:rPr lang="en-US" sz="2000" b="1">
                <a:effectLst>
                  <a:outerShdw blurRad="38100" dist="38100" dir="2700000" algn="tl">
                    <a:srgbClr val="DDDDDD"/>
                  </a:outerShdw>
                </a:effectLst>
                <a:latin typeface="Arial" charset="0"/>
                <a:ea typeface="ＭＳ Ｐゴシック" charset="0"/>
              </a:rPr>
              <a:t> </a:t>
            </a:r>
            <a:r>
              <a:rPr lang="en-US" sz="2000">
                <a:latin typeface="Arial" charset="0"/>
                <a:ea typeface="ＭＳ Ｐゴシック" charset="0"/>
              </a:rPr>
              <a:t>of crest: (head driven to low energy, tail to high) observed momentum spread is REDUCED</a:t>
            </a:r>
          </a:p>
          <a:p>
            <a:pPr eaLnBrk="1" hangingPunct="1">
              <a:buFontTx/>
              <a:buChar char="•"/>
              <a:defRPr/>
            </a:pPr>
            <a:endParaRPr lang="en-US" sz="2000">
              <a:latin typeface="Arial" charset="0"/>
              <a:ea typeface="ＭＳ Ｐゴシック" charset="0"/>
            </a:endParaRPr>
          </a:p>
          <a:p>
            <a:pPr eaLnBrk="1" hangingPunct="1">
              <a:buFontTx/>
              <a:buChar char="•"/>
              <a:defRPr/>
            </a:pPr>
            <a:r>
              <a:rPr lang="en-US" sz="2000">
                <a:latin typeface="Arial" charset="0"/>
                <a:ea typeface="ＭＳ Ｐゴシック" charset="0"/>
              </a:rPr>
              <a:t>BEHIND crest: (head driven to high energy, tail to low) observed momentum spread is INCREASED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50838" y="95250"/>
            <a:ext cx="8442325" cy="642938"/>
          </a:xfrm>
        </p:spPr>
        <p:txBody>
          <a:bodyPr/>
          <a:lstStyle/>
          <a:p>
            <a:pPr>
              <a:defRPr/>
            </a:pPr>
            <a:r>
              <a:rPr lang="en-US" sz="3600" dirty="0" smtClean="0">
                <a:cs typeface="+mj-cs"/>
              </a:rPr>
              <a:t>LSC: Streak Camera Data, IR Upgrade</a:t>
            </a:r>
          </a:p>
        </p:txBody>
      </p:sp>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800100"/>
            <a:ext cx="2400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685800"/>
            <a:ext cx="2400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685800"/>
            <a:ext cx="2400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514600"/>
            <a:ext cx="24003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700" y="4038600"/>
            <a:ext cx="24003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3" name="Group 10"/>
          <p:cNvGrpSpPr>
            <a:grpSpLocks/>
          </p:cNvGrpSpPr>
          <p:nvPr/>
        </p:nvGrpSpPr>
        <p:grpSpPr bwMode="auto">
          <a:xfrm>
            <a:off x="228600" y="2057400"/>
            <a:ext cx="7219950" cy="3962400"/>
            <a:chOff x="144" y="1296"/>
            <a:chExt cx="4548" cy="2496"/>
          </a:xfrm>
        </p:grpSpPr>
        <p:sp>
          <p:nvSpPr>
            <p:cNvPr id="16397" name="Text Box 11"/>
            <p:cNvSpPr txBox="1">
              <a:spLocks noChangeArrowheads="1"/>
            </p:cNvSpPr>
            <p:nvPr/>
          </p:nvSpPr>
          <p:spPr bwMode="auto">
            <a:xfrm>
              <a:off x="528" y="2304"/>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t>-5</a:t>
              </a:r>
              <a:r>
                <a:rPr lang="en-US" baseline="30000"/>
                <a:t>o</a:t>
              </a:r>
            </a:p>
          </p:txBody>
        </p:sp>
        <p:sp>
          <p:nvSpPr>
            <p:cNvPr id="16398" name="Text Box 12"/>
            <p:cNvSpPr txBox="1">
              <a:spLocks noChangeArrowheads="1"/>
            </p:cNvSpPr>
            <p:nvPr/>
          </p:nvSpPr>
          <p:spPr bwMode="auto">
            <a:xfrm>
              <a:off x="144" y="3312"/>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t>-6</a:t>
              </a:r>
              <a:r>
                <a:rPr lang="en-US" baseline="30000"/>
                <a:t>o</a:t>
              </a:r>
            </a:p>
          </p:txBody>
        </p:sp>
        <p:sp>
          <p:nvSpPr>
            <p:cNvPr id="16399" name="Text Box 13"/>
            <p:cNvSpPr txBox="1">
              <a:spLocks noChangeArrowheads="1"/>
            </p:cNvSpPr>
            <p:nvPr/>
          </p:nvSpPr>
          <p:spPr bwMode="auto">
            <a:xfrm>
              <a:off x="4416" y="3504"/>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t>0</a:t>
              </a:r>
              <a:r>
                <a:rPr lang="en-US" baseline="30000"/>
                <a:t>o</a:t>
              </a:r>
            </a:p>
          </p:txBody>
        </p:sp>
        <p:sp>
          <p:nvSpPr>
            <p:cNvPr id="16400" name="Text Box 14"/>
            <p:cNvSpPr txBox="1">
              <a:spLocks noChangeArrowheads="1"/>
            </p:cNvSpPr>
            <p:nvPr/>
          </p:nvSpPr>
          <p:spPr bwMode="auto">
            <a:xfrm>
              <a:off x="3984" y="2352"/>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t>-1</a:t>
              </a:r>
              <a:r>
                <a:rPr lang="en-US" baseline="30000"/>
                <a:t>o</a:t>
              </a:r>
            </a:p>
          </p:txBody>
        </p:sp>
        <p:sp>
          <p:nvSpPr>
            <p:cNvPr id="16401" name="Text Box 15"/>
            <p:cNvSpPr txBox="1">
              <a:spLocks noChangeArrowheads="1"/>
            </p:cNvSpPr>
            <p:nvPr/>
          </p:nvSpPr>
          <p:spPr bwMode="auto">
            <a:xfrm>
              <a:off x="3744" y="1296"/>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t>-2</a:t>
              </a:r>
              <a:r>
                <a:rPr lang="en-US" baseline="30000"/>
                <a:t>o</a:t>
              </a:r>
            </a:p>
          </p:txBody>
        </p:sp>
        <p:sp>
          <p:nvSpPr>
            <p:cNvPr id="16402" name="Text Box 16"/>
            <p:cNvSpPr txBox="1">
              <a:spLocks noChangeArrowheads="1"/>
            </p:cNvSpPr>
            <p:nvPr/>
          </p:nvSpPr>
          <p:spPr bwMode="auto">
            <a:xfrm>
              <a:off x="2304" y="1296"/>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t>-3</a:t>
              </a:r>
              <a:r>
                <a:rPr lang="en-US" baseline="30000"/>
                <a:t>o</a:t>
              </a:r>
            </a:p>
          </p:txBody>
        </p:sp>
        <p:sp>
          <p:nvSpPr>
            <p:cNvPr id="16403" name="Text Box 17"/>
            <p:cNvSpPr txBox="1">
              <a:spLocks noChangeArrowheads="1"/>
            </p:cNvSpPr>
            <p:nvPr/>
          </p:nvSpPr>
          <p:spPr bwMode="auto">
            <a:xfrm>
              <a:off x="1200" y="1296"/>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t>-4</a:t>
              </a:r>
              <a:r>
                <a:rPr lang="en-US" baseline="30000"/>
                <a:t>o</a:t>
              </a:r>
            </a:p>
          </p:txBody>
        </p:sp>
      </p:grpSp>
      <p:sp>
        <p:nvSpPr>
          <p:cNvPr id="16394" name="Text Box 18"/>
          <p:cNvSpPr txBox="1">
            <a:spLocks noChangeArrowheads="1"/>
          </p:cNvSpPr>
          <p:nvPr/>
        </p:nvSpPr>
        <p:spPr bwMode="auto">
          <a:xfrm>
            <a:off x="3260725" y="3698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de-DE"/>
          </a:p>
        </p:txBody>
      </p:sp>
      <p:sp>
        <p:nvSpPr>
          <p:cNvPr id="16395" name="Text Box 19"/>
          <p:cNvSpPr txBox="1">
            <a:spLocks noChangeArrowheads="1"/>
          </p:cNvSpPr>
          <p:nvPr/>
        </p:nvSpPr>
        <p:spPr bwMode="auto">
          <a:xfrm>
            <a:off x="2895600" y="3287713"/>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2000">
                <a:latin typeface="Calibri" pitchFamily="34" charset="0"/>
              </a:rPr>
              <a:t>(t,E) vs. linac phase after crest</a:t>
            </a:r>
          </a:p>
        </p:txBody>
      </p:sp>
      <p:sp>
        <p:nvSpPr>
          <p:cNvPr id="16396" name="TextBox 19"/>
          <p:cNvSpPr txBox="1">
            <a:spLocks noChangeArrowheads="1"/>
          </p:cNvSpPr>
          <p:nvPr/>
        </p:nvSpPr>
        <p:spPr bwMode="auto">
          <a:xfrm>
            <a:off x="2767013" y="5438775"/>
            <a:ext cx="3859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atin typeface="Calibri" pitchFamily="34" charset="0"/>
              </a:rPr>
              <a:t>(data by S. Zhang, v.g. from C. Tennant)</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88" y="234950"/>
            <a:ext cx="3304356" cy="519113"/>
          </a:xfrm>
        </p:spPr>
        <p:txBody>
          <a:bodyPr>
            <a:normAutofit fontScale="90000"/>
          </a:bodyPr>
          <a:lstStyle/>
          <a:p>
            <a:pPr>
              <a:defRPr/>
            </a:pPr>
            <a:r>
              <a:rPr lang="en-US" dirty="0" smtClean="0"/>
              <a:t>Conclusions</a:t>
            </a:r>
            <a:endParaRPr lang="en-US" dirty="0"/>
          </a:p>
        </p:txBody>
      </p:sp>
      <p:sp>
        <p:nvSpPr>
          <p:cNvPr id="3" name="Content Placeholder 2"/>
          <p:cNvSpPr>
            <a:spLocks noGrp="1"/>
          </p:cNvSpPr>
          <p:nvPr>
            <p:ph idx="1"/>
          </p:nvPr>
        </p:nvSpPr>
        <p:spPr/>
        <p:txBody>
          <a:bodyPr/>
          <a:lstStyle/>
          <a:p>
            <a:pPr>
              <a:spcAft>
                <a:spcPts val="600"/>
              </a:spcAft>
              <a:defRPr/>
            </a:pPr>
            <a:r>
              <a:rPr lang="en-US" sz="2400" dirty="0" smtClean="0"/>
              <a:t>We do not see </a:t>
            </a:r>
            <a:r>
              <a:rPr lang="en-US" sz="2400" dirty="0" err="1" smtClean="0"/>
              <a:t>microbunching</a:t>
            </a:r>
            <a:r>
              <a:rPr lang="en-US" sz="2400" dirty="0" smtClean="0"/>
              <a:t> COTR in the visible.</a:t>
            </a:r>
          </a:p>
          <a:p>
            <a:pPr>
              <a:spcAft>
                <a:spcPts val="600"/>
              </a:spcAft>
              <a:defRPr/>
            </a:pPr>
            <a:r>
              <a:rPr lang="en-US" sz="2400" dirty="0" smtClean="0"/>
              <a:t>Parallel to point longitudinal focus means that the </a:t>
            </a:r>
            <a:r>
              <a:rPr lang="en-US" sz="2400" dirty="0" err="1" smtClean="0"/>
              <a:t>microbunching</a:t>
            </a:r>
            <a:r>
              <a:rPr lang="en-US" sz="2400" dirty="0" smtClean="0"/>
              <a:t> shows up only in the energy spectrum.</a:t>
            </a:r>
          </a:p>
          <a:p>
            <a:pPr>
              <a:spcAft>
                <a:spcPts val="600"/>
              </a:spcAft>
              <a:defRPr/>
            </a:pPr>
            <a:r>
              <a:rPr lang="en-US" sz="2400" dirty="0" smtClean="0"/>
              <a:t>We do see growth in the instantaneous energy spread.</a:t>
            </a:r>
          </a:p>
          <a:p>
            <a:pPr>
              <a:spcAft>
                <a:spcPts val="600"/>
              </a:spcAft>
              <a:defRPr/>
            </a:pPr>
            <a:r>
              <a:rPr lang="en-US" sz="2400" dirty="0" smtClean="0"/>
              <a:t>We also see an asymmetry in the energy slew on either side of crest that is worse for shorter bunches.</a:t>
            </a:r>
          </a:p>
          <a:p>
            <a:pPr>
              <a:spcAft>
                <a:spcPts val="600"/>
              </a:spcAft>
              <a:defRPr/>
            </a:pPr>
            <a:r>
              <a:rPr lang="en-US" sz="2400" dirty="0" smtClean="0"/>
              <a:t>Shaping the charge distribution seems to help reduce the longitudinal emittance growth.</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73" name="Rectangle 29"/>
          <p:cNvSpPr>
            <a:spLocks noGrp="1" noChangeArrowheads="1"/>
          </p:cNvSpPr>
          <p:nvPr>
            <p:ph type="ctrTitle"/>
          </p:nvPr>
        </p:nvSpPr>
        <p:spPr>
          <a:xfrm>
            <a:off x="307300" y="943802"/>
            <a:ext cx="8626838" cy="1552074"/>
          </a:xfrm>
        </p:spPr>
        <p:txBody>
          <a:bodyPr>
            <a:normAutofit fontScale="90000"/>
          </a:bodyPr>
          <a:lstStyle/>
          <a:p>
            <a:pPr algn="ctr"/>
            <a:r>
              <a:rPr lang="zh-CN" altLang="zh-CN" sz="3200" dirty="0">
                <a:solidFill>
                  <a:srgbClr val="00A5EB"/>
                </a:solidFill>
              </a:rPr>
              <a:t/>
            </a:r>
            <a:br>
              <a:rPr lang="zh-CN" altLang="zh-CN" sz="3200" dirty="0">
                <a:solidFill>
                  <a:srgbClr val="00A5EB"/>
                </a:solidFill>
              </a:rPr>
            </a:br>
            <a:r>
              <a:rPr lang="en-US" sz="3200" dirty="0" smtClean="0">
                <a:solidFill>
                  <a:srgbClr val="00A5EB"/>
                </a:solidFill>
              </a:rPr>
              <a:t/>
            </a:r>
            <a:br>
              <a:rPr lang="en-US" sz="3200" dirty="0" smtClean="0">
                <a:solidFill>
                  <a:srgbClr val="00A5EB"/>
                </a:solidFill>
              </a:rPr>
            </a:br>
            <a:r>
              <a:rPr lang="en-US" sz="3200" dirty="0" smtClean="0">
                <a:solidFill>
                  <a:srgbClr val="00A5EB"/>
                </a:solidFill>
              </a:rPr>
              <a:t>Beam Profile Measurements at FLASH </a:t>
            </a:r>
            <a:br>
              <a:rPr lang="en-US" sz="3200" dirty="0" smtClean="0">
                <a:solidFill>
                  <a:srgbClr val="00A5EB"/>
                </a:solidFill>
              </a:rPr>
            </a:br>
            <a:r>
              <a:rPr lang="en-US" sz="3200" dirty="0" smtClean="0">
                <a:solidFill>
                  <a:srgbClr val="00A5EB"/>
                </a:solidFill>
              </a:rPr>
              <a:t>in the presence of </a:t>
            </a:r>
            <a:br>
              <a:rPr lang="en-US" sz="3200" dirty="0" smtClean="0">
                <a:solidFill>
                  <a:srgbClr val="00A5EB"/>
                </a:solidFill>
              </a:rPr>
            </a:br>
            <a:r>
              <a:rPr lang="en-US" sz="3200" dirty="0" err="1" smtClean="0">
                <a:solidFill>
                  <a:srgbClr val="00A5EB"/>
                </a:solidFill>
              </a:rPr>
              <a:t>Microbunching</a:t>
            </a:r>
            <a:r>
              <a:rPr lang="en-US" sz="3200" dirty="0" smtClean="0">
                <a:solidFill>
                  <a:srgbClr val="00A5EB"/>
                </a:solidFill>
              </a:rPr>
              <a:t> Instability</a:t>
            </a:r>
            <a:r>
              <a:rPr lang="en-US" sz="3200" dirty="0" smtClean="0">
                <a:solidFill>
                  <a:schemeClr val="accent2"/>
                </a:solidFill>
              </a:rPr>
              <a:t>.</a:t>
            </a:r>
            <a:endParaRPr lang="zh-CN" altLang="zh-CN" sz="3200" dirty="0">
              <a:solidFill>
                <a:schemeClr val="accent2"/>
              </a:solidFill>
            </a:endParaRPr>
          </a:p>
        </p:txBody>
      </p:sp>
      <p:sp>
        <p:nvSpPr>
          <p:cNvPr id="185379" name="Text Box 35"/>
          <p:cNvSpPr txBox="1">
            <a:spLocks noChangeArrowheads="1"/>
          </p:cNvSpPr>
          <p:nvPr/>
        </p:nvSpPr>
        <p:spPr bwMode="auto">
          <a:xfrm>
            <a:off x="1319405" y="3296314"/>
            <a:ext cx="6677526" cy="2092881"/>
          </a:xfrm>
          <a:prstGeom prst="rect">
            <a:avLst/>
          </a:prstGeom>
          <a:noFill/>
          <a:ln w="9525">
            <a:noFill/>
            <a:miter lim="800000"/>
            <a:headEnd/>
            <a:tailEnd/>
          </a:ln>
          <a:effectLst/>
        </p:spPr>
        <p:txBody>
          <a:bodyPr wrap="square">
            <a:spAutoFit/>
          </a:bodyPr>
          <a:lstStyle/>
          <a:p>
            <a:pPr algn="ctr"/>
            <a:r>
              <a:rPr lang="de-DE" sz="1800" dirty="0" err="1" smtClean="0">
                <a:solidFill>
                  <a:srgbClr val="00A5EB"/>
                </a:solidFill>
              </a:rPr>
              <a:t>Minjie</a:t>
            </a:r>
            <a:r>
              <a:rPr lang="de-DE" sz="1800" dirty="0" smtClean="0">
                <a:solidFill>
                  <a:srgbClr val="00A5EB"/>
                </a:solidFill>
              </a:rPr>
              <a:t> Yan</a:t>
            </a:r>
          </a:p>
          <a:p>
            <a:pPr algn="ctr"/>
            <a:endParaRPr lang="en-US" sz="1800" dirty="0" smtClean="0">
              <a:solidFill>
                <a:srgbClr val="00A5EB"/>
              </a:solidFill>
            </a:endParaRPr>
          </a:p>
          <a:p>
            <a:pPr algn="ctr"/>
            <a:endParaRPr lang="en-US" sz="1800" dirty="0">
              <a:solidFill>
                <a:srgbClr val="00A5EB"/>
              </a:solidFill>
            </a:endParaRPr>
          </a:p>
          <a:p>
            <a:pPr algn="ctr"/>
            <a:r>
              <a:rPr lang="en-US" sz="1200" dirty="0" err="1" smtClean="0"/>
              <a:t>Deutsches</a:t>
            </a:r>
            <a:r>
              <a:rPr lang="en-US" sz="1200" dirty="0" smtClean="0"/>
              <a:t> </a:t>
            </a:r>
            <a:r>
              <a:rPr lang="en-US" sz="1200" dirty="0" err="1" smtClean="0"/>
              <a:t>Elektronen</a:t>
            </a:r>
            <a:r>
              <a:rPr lang="en-US" sz="1200" dirty="0" smtClean="0"/>
              <a:t>-Synchrotron (DESY)</a:t>
            </a:r>
            <a:endParaRPr lang="de-DE" sz="1200" dirty="0" smtClean="0"/>
          </a:p>
          <a:p>
            <a:pPr algn="ctr"/>
            <a:endParaRPr lang="en-US" altLang="zh-CN" dirty="0" smtClean="0">
              <a:ea typeface="宋体" charset="-122"/>
            </a:endParaRPr>
          </a:p>
          <a:p>
            <a:pPr algn="ctr"/>
            <a:endParaRPr lang="de-DE" altLang="zh-CN" dirty="0">
              <a:ea typeface="宋体" charset="-122"/>
            </a:endParaRPr>
          </a:p>
          <a:p>
            <a:pPr algn="ctr"/>
            <a:r>
              <a:rPr lang="de-DE" altLang="zh-CN" dirty="0" smtClean="0">
                <a:ea typeface="宋体" charset="-122"/>
              </a:rPr>
              <a:t>4</a:t>
            </a:r>
            <a:r>
              <a:rPr lang="de-DE" altLang="zh-CN" baseline="30000" dirty="0" smtClean="0">
                <a:ea typeface="宋体" charset="-122"/>
              </a:rPr>
              <a:t>th</a:t>
            </a:r>
            <a:r>
              <a:rPr lang="de-DE" altLang="zh-CN" dirty="0" smtClean="0">
                <a:ea typeface="宋体" charset="-122"/>
              </a:rPr>
              <a:t> </a:t>
            </a:r>
            <a:r>
              <a:rPr lang="de-DE" altLang="zh-CN" dirty="0" err="1" smtClean="0">
                <a:ea typeface="宋体" charset="-122"/>
              </a:rPr>
              <a:t>Microbunching</a:t>
            </a:r>
            <a:r>
              <a:rPr lang="de-DE" altLang="zh-CN" dirty="0" smtClean="0">
                <a:ea typeface="宋体" charset="-122"/>
              </a:rPr>
              <a:t> </a:t>
            </a:r>
            <a:r>
              <a:rPr lang="de-DE" altLang="zh-CN" dirty="0" err="1" smtClean="0">
                <a:ea typeface="宋体" charset="-122"/>
              </a:rPr>
              <a:t>Instability</a:t>
            </a:r>
            <a:r>
              <a:rPr lang="de-DE" altLang="zh-CN" dirty="0" smtClean="0">
                <a:ea typeface="宋体" charset="-122"/>
              </a:rPr>
              <a:t> Workshop</a:t>
            </a:r>
          </a:p>
          <a:p>
            <a:pPr algn="ctr"/>
            <a:r>
              <a:rPr lang="de-DE" altLang="zh-CN" dirty="0" smtClean="0">
                <a:ea typeface="宋体" charset="-122"/>
              </a:rPr>
              <a:t>College Park, MD, 12.Apr.2012</a:t>
            </a:r>
            <a:endParaRPr lang="en-GB" altLang="zh-CN" dirty="0">
              <a:ea typeface="宋体"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bwMode="auto">
          <a:xfrm>
            <a:off x="464794" y="3289170"/>
            <a:ext cx="8520113" cy="1620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buFont typeface="Arial" pitchFamily="34" charset="0"/>
              <a:buChar char="•"/>
            </a:pPr>
            <a:r>
              <a:rPr lang="en-US" altLang="zh-CN" dirty="0" smtClean="0">
                <a:solidFill>
                  <a:srgbClr val="000000"/>
                </a:solidFill>
              </a:rPr>
              <a:t>Dispersive section</a:t>
            </a:r>
          </a:p>
          <a:p>
            <a:pPr lvl="1">
              <a:buClr>
                <a:srgbClr val="808080"/>
              </a:buClr>
              <a:buFont typeface="Arial" pitchFamily="34" charset="0"/>
              <a:buChar char="•"/>
            </a:pPr>
            <a:r>
              <a:rPr lang="en-US" altLang="zh-CN" dirty="0" smtClean="0">
                <a:solidFill>
                  <a:srgbClr val="000000"/>
                </a:solidFill>
              </a:rPr>
              <a:t>In combination with a dipole magnet        Longitudinal phase space measurements </a:t>
            </a:r>
          </a:p>
          <a:p>
            <a:pPr lvl="1">
              <a:buClr>
                <a:srgbClr val="808080"/>
              </a:buClr>
              <a:buFont typeface="Arial" pitchFamily="34" charset="0"/>
              <a:buChar char="•"/>
            </a:pPr>
            <a:r>
              <a:rPr lang="en-US" altLang="zh-CN" dirty="0" smtClean="0">
                <a:solidFill>
                  <a:srgbClr val="000000"/>
                </a:solidFill>
              </a:rPr>
              <a:t>Record resolution:  7fs !</a:t>
            </a:r>
            <a:endParaRPr lang="en-US" altLang="zh-CN" dirty="0">
              <a:solidFill>
                <a:srgbClr val="000000"/>
              </a:solidFill>
            </a:endParaRPr>
          </a:p>
          <a:p>
            <a:pPr lvl="1">
              <a:buClr>
                <a:srgbClr val="808080"/>
              </a:buClr>
              <a:buFont typeface="Arial" pitchFamily="34" charset="0"/>
              <a:buChar char="•"/>
            </a:pPr>
            <a:r>
              <a:rPr lang="en-US" altLang="zh-CN" dirty="0" smtClean="0">
                <a:solidFill>
                  <a:srgbClr val="00B050"/>
                </a:solidFill>
              </a:rPr>
              <a:t>+ No observation of COTR</a:t>
            </a:r>
            <a:endParaRPr lang="en-US" altLang="zh-CN" dirty="0">
              <a:solidFill>
                <a:srgbClr val="00B050"/>
              </a:solidFill>
            </a:endParaRPr>
          </a:p>
          <a:p>
            <a:pPr lvl="2">
              <a:buFont typeface="Arial" pitchFamily="34" charset="0"/>
              <a:buChar char="•"/>
            </a:pPr>
            <a:endParaRPr lang="en-US" altLang="zh-CN" dirty="0" smtClean="0">
              <a:solidFill>
                <a:srgbClr val="000000"/>
              </a:solidFill>
            </a:endParaRPr>
          </a:p>
          <a:p>
            <a:pPr marL="1416050" lvl="3" indent="0"/>
            <a:endParaRPr lang="en-US" altLang="zh-CN" dirty="0" smtClean="0">
              <a:solidFill>
                <a:srgbClr val="000000"/>
              </a:solidFill>
            </a:endParaRPr>
          </a:p>
          <a:p>
            <a:pPr lvl="4">
              <a:buFont typeface="Arial" pitchFamily="34" charset="0"/>
              <a:buChar char="•"/>
            </a:pPr>
            <a:endParaRPr lang="en-US" altLang="zh-CN" dirty="0" smtClean="0">
              <a:solidFill>
                <a:srgbClr val="000000"/>
              </a:solidFill>
            </a:endParaRPr>
          </a:p>
          <a:p>
            <a:pPr marL="2159000" lvl="4" indent="-285750">
              <a:buFont typeface="Arial" pitchFamily="34" charset="0"/>
              <a:buChar char="•"/>
            </a:pPr>
            <a:endParaRPr lang="en-US" altLang="zh-CN" dirty="0" smtClean="0">
              <a:solidFill>
                <a:srgbClr val="000000"/>
              </a:solidFill>
            </a:endParaRPr>
          </a:p>
          <a:p>
            <a:pPr>
              <a:buFont typeface="Arial Black" pitchFamily="34" charset="0"/>
              <a:buNone/>
            </a:pPr>
            <a:r>
              <a:rPr lang="en-US" altLang="zh-CN" dirty="0" smtClean="0">
                <a:solidFill>
                  <a:srgbClr val="000000"/>
                </a:solidFill>
              </a:rPr>
              <a:t>        </a:t>
            </a:r>
            <a:endParaRPr lang="zh-CN" altLang="en-US" dirty="0">
              <a:solidFill>
                <a:srgbClr val="000000"/>
              </a:solidFill>
            </a:endParaRPr>
          </a:p>
        </p:txBody>
      </p:sp>
      <p:cxnSp>
        <p:nvCxnSpPr>
          <p:cNvPr id="7" name="Straight Arrow Connector 6"/>
          <p:cNvCxnSpPr/>
          <p:nvPr/>
        </p:nvCxnSpPr>
        <p:spPr bwMode="auto">
          <a:xfrm>
            <a:off x="4472623" y="3914747"/>
            <a:ext cx="3597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ectangle 11"/>
          <p:cNvSpPr/>
          <p:nvPr/>
        </p:nvSpPr>
        <p:spPr bwMode="auto">
          <a:xfrm>
            <a:off x="7172793" y="1334125"/>
            <a:ext cx="816964" cy="1723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mtClean="0">
              <a:solidFill>
                <a:srgbClr val="000000"/>
              </a:solidFill>
            </a:endParaRPr>
          </a:p>
        </p:txBody>
      </p:sp>
      <p:sp>
        <p:nvSpPr>
          <p:cNvPr id="6" name="Title 1"/>
          <p:cNvSpPr>
            <a:spLocks noGrp="1"/>
          </p:cNvSpPr>
          <p:nvPr>
            <p:ph type="title"/>
          </p:nvPr>
        </p:nvSpPr>
        <p:spPr>
          <a:xfrm>
            <a:off x="292100" y="18780"/>
            <a:ext cx="8520113" cy="240527"/>
          </a:xfrm>
        </p:spPr>
        <p:txBody>
          <a:bodyPr>
            <a:noAutofit/>
          </a:bodyPr>
          <a:lstStyle/>
          <a:p>
            <a:r>
              <a:rPr lang="en-US" sz="2400" dirty="0" smtClean="0"/>
              <a:t>I. Experimental Setup</a:t>
            </a:r>
            <a:endParaRPr lang="de-DE" sz="2400" dirty="0"/>
          </a:p>
        </p:txBody>
      </p:sp>
      <p:sp>
        <p:nvSpPr>
          <p:cNvPr id="9" name="TextBox 8"/>
          <p:cNvSpPr txBox="1"/>
          <p:nvPr/>
        </p:nvSpPr>
        <p:spPr>
          <a:xfrm>
            <a:off x="7133593" y="3166060"/>
            <a:ext cx="1712328" cy="246221"/>
          </a:xfrm>
          <a:prstGeom prst="rect">
            <a:avLst/>
          </a:prstGeom>
          <a:noFill/>
        </p:spPr>
        <p:txBody>
          <a:bodyPr wrap="none" rtlCol="0">
            <a:spAutoFit/>
          </a:bodyPr>
          <a:lstStyle/>
          <a:p>
            <a:r>
              <a:rPr lang="en-US" sz="1000" dirty="0" smtClean="0">
                <a:solidFill>
                  <a:srgbClr val="808080"/>
                </a:solidFill>
              </a:rPr>
              <a:t>Courtesy </a:t>
            </a:r>
            <a:r>
              <a:rPr lang="en-US" sz="1000" dirty="0" err="1" smtClean="0">
                <a:solidFill>
                  <a:srgbClr val="808080"/>
                </a:solidFill>
              </a:rPr>
              <a:t>S.Wesch</a:t>
            </a:r>
            <a:r>
              <a:rPr lang="en-US" sz="1000" dirty="0" smtClean="0">
                <a:solidFill>
                  <a:srgbClr val="808080"/>
                </a:solidFill>
              </a:rPr>
              <a:t> (DESY)</a:t>
            </a:r>
            <a:endParaRPr lang="de-DE" sz="1000" dirty="0">
              <a:solidFill>
                <a:srgbClr val="80808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818" y="513629"/>
            <a:ext cx="7208782" cy="2316638"/>
          </a:xfrm>
          <a:prstGeom prst="rect">
            <a:avLst/>
          </a:prstGeom>
        </p:spPr>
      </p:pic>
      <p:sp>
        <p:nvSpPr>
          <p:cNvPr id="13" name="Inhaltsplatzhalter 2"/>
          <p:cNvSpPr txBox="1">
            <a:spLocks/>
          </p:cNvSpPr>
          <p:nvPr/>
        </p:nvSpPr>
        <p:spPr bwMode="auto">
          <a:xfrm>
            <a:off x="464794" y="4884861"/>
            <a:ext cx="8679206" cy="15568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buFont typeface="Arial" pitchFamily="34" charset="0"/>
              <a:buChar char="•"/>
            </a:pPr>
            <a:r>
              <a:rPr lang="en-US" altLang="zh-CN" dirty="0" smtClean="0"/>
              <a:t>Non-Dispersive section: </a:t>
            </a:r>
          </a:p>
          <a:p>
            <a:pPr lvl="1">
              <a:buFont typeface="Arial" pitchFamily="34" charset="0"/>
              <a:buChar char="•"/>
            </a:pPr>
            <a:r>
              <a:rPr lang="en-US" altLang="zh-CN" dirty="0" smtClean="0"/>
              <a:t>Longitudinal profile/ slice </a:t>
            </a:r>
            <a:r>
              <a:rPr lang="en-US" altLang="zh-CN" dirty="0" err="1" smtClean="0"/>
              <a:t>emittance</a:t>
            </a:r>
            <a:r>
              <a:rPr lang="en-US" altLang="zh-CN" dirty="0" smtClean="0"/>
              <a:t> measurements</a:t>
            </a:r>
          </a:p>
          <a:p>
            <a:pPr lvl="1">
              <a:buFont typeface="Arial" pitchFamily="34" charset="0"/>
              <a:buChar char="•"/>
            </a:pPr>
            <a:r>
              <a:rPr lang="en-US" altLang="zh-CN" dirty="0" smtClean="0"/>
              <a:t>In combination with a fast kicker         Designed as Online-Monitor during FEL operation</a:t>
            </a:r>
          </a:p>
          <a:p>
            <a:pPr lvl="1">
              <a:buFont typeface="Arial" pitchFamily="34" charset="0"/>
              <a:buChar char="•"/>
            </a:pPr>
            <a:r>
              <a:rPr lang="en-US" altLang="zh-CN" dirty="0" smtClean="0">
                <a:solidFill>
                  <a:srgbClr val="FF0000"/>
                </a:solidFill>
              </a:rPr>
              <a:t>- Disturbed by strong COTR</a:t>
            </a:r>
          </a:p>
          <a:p>
            <a:pPr lvl="1">
              <a:buFont typeface="Arial" pitchFamily="34" charset="0"/>
              <a:buChar char="•"/>
            </a:pPr>
            <a:endParaRPr lang="en-US" altLang="zh-CN" dirty="0" smtClean="0"/>
          </a:p>
          <a:p>
            <a:pPr lvl="1">
              <a:buFont typeface="Arial" pitchFamily="34" charset="0"/>
              <a:buChar char="•"/>
            </a:pPr>
            <a:endParaRPr lang="en-US" altLang="zh-CN" dirty="0" smtClean="0"/>
          </a:p>
          <a:p>
            <a:pPr lvl="2">
              <a:buFont typeface="Arial" pitchFamily="34" charset="0"/>
              <a:buChar char="•"/>
            </a:pPr>
            <a:endParaRPr lang="en-US" altLang="zh-CN" dirty="0" smtClean="0"/>
          </a:p>
          <a:p>
            <a:pPr lvl="2">
              <a:buFont typeface="Arial" pitchFamily="34" charset="0"/>
              <a:buChar char="•"/>
            </a:pPr>
            <a:endParaRPr lang="en-US" altLang="zh-CN" dirty="0" smtClean="0"/>
          </a:p>
          <a:p>
            <a:pPr lvl="3">
              <a:buFont typeface="Arial" pitchFamily="34" charset="0"/>
              <a:buChar char="•"/>
            </a:pPr>
            <a:endParaRPr lang="en-US" altLang="zh-CN" dirty="0" smtClean="0"/>
          </a:p>
          <a:p>
            <a:pPr marL="1746250" lvl="3" indent="-285750">
              <a:buFont typeface="Arial" pitchFamily="34" charset="0"/>
              <a:buChar char="•"/>
            </a:pPr>
            <a:endParaRPr lang="en-US" altLang="zh-CN" dirty="0" smtClean="0"/>
          </a:p>
          <a:p>
            <a:pPr>
              <a:buFont typeface="Arial Black" pitchFamily="34" charset="0"/>
              <a:buNone/>
            </a:pPr>
            <a:r>
              <a:rPr lang="en-US" altLang="zh-CN" dirty="0" smtClean="0"/>
              <a:t>        </a:t>
            </a:r>
            <a:endParaRPr lang="zh-CN" altLang="en-US" dirty="0"/>
          </a:p>
        </p:txBody>
      </p:sp>
      <p:cxnSp>
        <p:nvCxnSpPr>
          <p:cNvPr id="14" name="Straight Arrow Connector 13"/>
          <p:cNvCxnSpPr/>
          <p:nvPr/>
        </p:nvCxnSpPr>
        <p:spPr bwMode="auto">
          <a:xfrm>
            <a:off x="4112859" y="5880106"/>
            <a:ext cx="3597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109181" y="364165"/>
            <a:ext cx="3903826" cy="400110"/>
          </a:xfrm>
          <a:prstGeom prst="rect">
            <a:avLst/>
          </a:prstGeom>
          <a:noFill/>
        </p:spPr>
        <p:txBody>
          <a:bodyPr wrap="none" rtlCol="0">
            <a:spAutoFit/>
          </a:bodyPr>
          <a:lstStyle/>
          <a:p>
            <a:r>
              <a:rPr lang="en-US" sz="2000" dirty="0" smtClean="0">
                <a:solidFill>
                  <a:schemeClr val="accent1"/>
                </a:solidFill>
              </a:rPr>
              <a:t>Longitudinal diagnostic with TDS</a:t>
            </a:r>
            <a:endParaRPr lang="de-DE" sz="2000" dirty="0">
              <a:solidFill>
                <a:schemeClr val="accent1"/>
              </a:solidFill>
            </a:endParaRPr>
          </a:p>
        </p:txBody>
      </p:sp>
    </p:spTree>
    <p:extLst>
      <p:ext uri="{BB962C8B-B14F-4D97-AF65-F5344CB8AC3E}">
        <p14:creationId xmlns:p14="http://schemas.microsoft.com/office/powerpoint/2010/main" val="1976347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126297" y="385342"/>
            <a:ext cx="8520113" cy="501764"/>
          </a:xfrm>
        </p:spPr>
        <p:txBody>
          <a:bodyPr>
            <a:normAutofit fontScale="32500" lnSpcReduction="20000"/>
          </a:bodyPr>
          <a:lstStyle/>
          <a:p>
            <a:pPr marL="0" indent="0">
              <a:buNone/>
            </a:pPr>
            <a:r>
              <a:rPr lang="en-US" altLang="zh-CN" dirty="0" smtClean="0">
                <a:solidFill>
                  <a:schemeClr val="accent1"/>
                </a:solidFill>
              </a:rPr>
              <a:t>Micro bunching observation in longitudinal phase space</a:t>
            </a:r>
            <a:endParaRPr lang="en-US" altLang="zh-CN" dirty="0" smtClean="0"/>
          </a:p>
          <a:p>
            <a:pPr lvl="4">
              <a:buFont typeface="Arial" pitchFamily="34" charset="0"/>
              <a:buChar char="•"/>
            </a:pPr>
            <a:endParaRPr lang="en-US" altLang="zh-CN" dirty="0" smtClean="0"/>
          </a:p>
          <a:p>
            <a:pPr>
              <a:buNone/>
            </a:pPr>
            <a:r>
              <a:rPr lang="en-US" altLang="zh-CN" dirty="0"/>
              <a:t> </a:t>
            </a:r>
            <a:r>
              <a:rPr lang="en-US" altLang="zh-CN" dirty="0" smtClean="0"/>
              <a:t>       </a:t>
            </a:r>
            <a:endParaRPr lang="zh-CN"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465" y="1331433"/>
            <a:ext cx="5714972" cy="2578314"/>
          </a:xfrm>
          <a:prstGeom prst="rect">
            <a:avLst/>
          </a:prstGeom>
        </p:spPr>
      </p:pic>
      <p:sp>
        <p:nvSpPr>
          <p:cNvPr id="5" name="Title 1"/>
          <p:cNvSpPr>
            <a:spLocks noGrp="1"/>
          </p:cNvSpPr>
          <p:nvPr>
            <p:ph type="title"/>
          </p:nvPr>
        </p:nvSpPr>
        <p:spPr>
          <a:xfrm>
            <a:off x="292100" y="18780"/>
            <a:ext cx="8520113" cy="240527"/>
          </a:xfrm>
        </p:spPr>
        <p:txBody>
          <a:bodyPr>
            <a:noAutofit/>
          </a:bodyPr>
          <a:lstStyle/>
          <a:p>
            <a:r>
              <a:rPr lang="en-US" sz="2000" dirty="0" smtClean="0"/>
              <a:t>II. Observation of COTR and </a:t>
            </a:r>
            <a:r>
              <a:rPr lang="en-US" sz="2000" dirty="0" err="1" smtClean="0"/>
              <a:t>Microbunching</a:t>
            </a:r>
            <a:r>
              <a:rPr lang="en-US" sz="2000" dirty="0" smtClean="0"/>
              <a:t> @ FLASH</a:t>
            </a:r>
            <a:endParaRPr lang="de-DE" sz="2000" dirty="0"/>
          </a:p>
        </p:txBody>
      </p:sp>
      <p:sp>
        <p:nvSpPr>
          <p:cNvPr id="6" name="Inhaltsplatzhalter 2"/>
          <p:cNvSpPr txBox="1">
            <a:spLocks/>
          </p:cNvSpPr>
          <p:nvPr/>
        </p:nvSpPr>
        <p:spPr bwMode="auto">
          <a:xfrm>
            <a:off x="386894" y="4926910"/>
            <a:ext cx="8520113" cy="1620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buFont typeface="Arial" pitchFamily="34" charset="0"/>
              <a:buChar char="•"/>
            </a:pPr>
            <a:r>
              <a:rPr lang="en-US" altLang="zh-CN" dirty="0" smtClean="0">
                <a:solidFill>
                  <a:srgbClr val="000000"/>
                </a:solidFill>
              </a:rPr>
              <a:t>Measured in the dispersive section with </a:t>
            </a:r>
            <a:r>
              <a:rPr lang="en-US" altLang="zh-CN" dirty="0" err="1" smtClean="0">
                <a:solidFill>
                  <a:srgbClr val="000000"/>
                </a:solidFill>
              </a:rPr>
              <a:t>YAG:Ce</a:t>
            </a:r>
            <a:r>
              <a:rPr lang="en-US" altLang="zh-CN" dirty="0" smtClean="0">
                <a:solidFill>
                  <a:srgbClr val="000000"/>
                </a:solidFill>
              </a:rPr>
              <a:t> screen</a:t>
            </a:r>
          </a:p>
          <a:p>
            <a:pPr lvl="1">
              <a:buFont typeface="Arial" pitchFamily="34" charset="0"/>
              <a:buChar char="•"/>
            </a:pPr>
            <a:r>
              <a:rPr lang="en-US" altLang="zh-CN" dirty="0" smtClean="0">
                <a:solidFill>
                  <a:srgbClr val="000000"/>
                </a:solidFill>
              </a:rPr>
              <a:t>Density modulation indicates </a:t>
            </a:r>
            <a:r>
              <a:rPr lang="en-US" altLang="zh-CN" dirty="0" err="1" smtClean="0">
                <a:solidFill>
                  <a:srgbClr val="000000"/>
                </a:solidFill>
              </a:rPr>
              <a:t>microbunches</a:t>
            </a:r>
            <a:endParaRPr lang="en-US" altLang="zh-CN" dirty="0" smtClean="0">
              <a:solidFill>
                <a:srgbClr val="000000"/>
              </a:solidFill>
            </a:endParaRPr>
          </a:p>
          <a:p>
            <a:pPr marL="0" indent="0">
              <a:buNone/>
            </a:pPr>
            <a:endParaRPr lang="en-US" altLang="zh-CN" dirty="0" smtClean="0">
              <a:solidFill>
                <a:srgbClr val="000000"/>
              </a:solidFill>
            </a:endParaRPr>
          </a:p>
          <a:p>
            <a:pPr marL="1416050" lvl="3" indent="0"/>
            <a:endParaRPr lang="en-US" altLang="zh-CN" dirty="0" smtClean="0">
              <a:solidFill>
                <a:srgbClr val="000000"/>
              </a:solidFill>
            </a:endParaRPr>
          </a:p>
          <a:p>
            <a:pPr lvl="4">
              <a:buFont typeface="Arial" pitchFamily="34" charset="0"/>
              <a:buChar char="•"/>
            </a:pPr>
            <a:endParaRPr lang="en-US" altLang="zh-CN" dirty="0" smtClean="0">
              <a:solidFill>
                <a:srgbClr val="000000"/>
              </a:solidFill>
            </a:endParaRPr>
          </a:p>
          <a:p>
            <a:pPr marL="2159000" lvl="4" indent="-285750">
              <a:buFont typeface="Arial" pitchFamily="34" charset="0"/>
              <a:buChar char="•"/>
            </a:pPr>
            <a:endParaRPr lang="en-US" altLang="zh-CN" dirty="0" smtClean="0">
              <a:solidFill>
                <a:srgbClr val="000000"/>
              </a:solidFill>
            </a:endParaRPr>
          </a:p>
          <a:p>
            <a:pPr>
              <a:buFont typeface="Arial Black" pitchFamily="34" charset="0"/>
              <a:buNone/>
            </a:pPr>
            <a:r>
              <a:rPr lang="en-US" altLang="zh-CN" dirty="0" smtClean="0">
                <a:solidFill>
                  <a:srgbClr val="000000"/>
                </a:solidFill>
              </a:rPr>
              <a:t>        </a:t>
            </a:r>
            <a:endParaRPr lang="zh-CN" altLang="en-US" dirty="0">
              <a:solidFill>
                <a:srgbClr val="000000"/>
              </a:solidFill>
            </a:endParaRPr>
          </a:p>
        </p:txBody>
      </p:sp>
      <p:sp>
        <p:nvSpPr>
          <p:cNvPr id="3" name="TextBox 2"/>
          <p:cNvSpPr txBox="1"/>
          <p:nvPr/>
        </p:nvSpPr>
        <p:spPr>
          <a:xfrm>
            <a:off x="1406447" y="4039486"/>
            <a:ext cx="6481005" cy="830997"/>
          </a:xfrm>
          <a:prstGeom prst="rect">
            <a:avLst/>
          </a:prstGeom>
          <a:noFill/>
        </p:spPr>
        <p:txBody>
          <a:bodyPr wrap="none" rtlCol="0">
            <a:spAutoFit/>
          </a:bodyPr>
          <a:lstStyle/>
          <a:p>
            <a:r>
              <a:rPr lang="en-US" dirty="0" smtClean="0">
                <a:solidFill>
                  <a:schemeClr val="bg2"/>
                </a:solidFill>
              </a:rPr>
              <a:t>Ref.: C</a:t>
            </a:r>
            <a:r>
              <a:rPr lang="en-US" dirty="0">
                <a:solidFill>
                  <a:schemeClr val="bg2"/>
                </a:solidFill>
              </a:rPr>
              <a:t>. Behrens, Ch. </a:t>
            </a:r>
            <a:r>
              <a:rPr lang="en-US" dirty="0" err="1">
                <a:solidFill>
                  <a:schemeClr val="bg2"/>
                </a:solidFill>
              </a:rPr>
              <a:t>Gerth</a:t>
            </a:r>
            <a:r>
              <a:rPr lang="en-US" dirty="0">
                <a:solidFill>
                  <a:schemeClr val="bg2"/>
                </a:solidFill>
              </a:rPr>
              <a:t>, G. </a:t>
            </a:r>
            <a:r>
              <a:rPr lang="en-US" dirty="0" err="1">
                <a:solidFill>
                  <a:schemeClr val="bg2"/>
                </a:solidFill>
              </a:rPr>
              <a:t>Kube</a:t>
            </a:r>
            <a:r>
              <a:rPr lang="en-US" dirty="0">
                <a:solidFill>
                  <a:schemeClr val="bg2"/>
                </a:solidFill>
              </a:rPr>
              <a:t>, B. Schmidt, S. </a:t>
            </a:r>
            <a:r>
              <a:rPr lang="en-US" dirty="0" err="1">
                <a:solidFill>
                  <a:schemeClr val="bg2"/>
                </a:solidFill>
              </a:rPr>
              <a:t>Wesch</a:t>
            </a:r>
            <a:r>
              <a:rPr lang="en-US" dirty="0">
                <a:solidFill>
                  <a:schemeClr val="bg2"/>
                </a:solidFill>
              </a:rPr>
              <a:t>, M. Yan, </a:t>
            </a:r>
          </a:p>
          <a:p>
            <a:r>
              <a:rPr lang="en-US" dirty="0">
                <a:solidFill>
                  <a:schemeClr val="bg2"/>
                </a:solidFill>
              </a:rPr>
              <a:t>     </a:t>
            </a:r>
            <a:r>
              <a:rPr lang="en-US" dirty="0" smtClean="0">
                <a:solidFill>
                  <a:schemeClr val="bg2"/>
                </a:solidFill>
              </a:rPr>
              <a:t>    submitted </a:t>
            </a:r>
            <a:r>
              <a:rPr lang="en-US" dirty="0">
                <a:solidFill>
                  <a:schemeClr val="bg2"/>
                </a:solidFill>
              </a:rPr>
              <a:t>to Phys. Rev. ST </a:t>
            </a:r>
            <a:r>
              <a:rPr lang="en-US" dirty="0" err="1">
                <a:solidFill>
                  <a:schemeClr val="bg2"/>
                </a:solidFill>
              </a:rPr>
              <a:t>Accel</a:t>
            </a:r>
            <a:r>
              <a:rPr lang="en-US" dirty="0">
                <a:solidFill>
                  <a:schemeClr val="bg2"/>
                </a:solidFill>
              </a:rPr>
              <a:t>. Beams., 2012</a:t>
            </a:r>
          </a:p>
          <a:p>
            <a:endParaRPr lang="de-DE" dirty="0">
              <a:solidFill>
                <a:schemeClr val="bg2"/>
              </a:solidFill>
            </a:endParaRPr>
          </a:p>
        </p:txBody>
      </p:sp>
    </p:spTree>
    <p:extLst>
      <p:ext uri="{BB962C8B-B14F-4D97-AF65-F5344CB8AC3E}">
        <p14:creationId xmlns:p14="http://schemas.microsoft.com/office/powerpoint/2010/main" val="1340750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92100" y="18780"/>
            <a:ext cx="8520113" cy="240527"/>
          </a:xfrm>
        </p:spPr>
        <p:txBody>
          <a:bodyPr>
            <a:noAutofit/>
          </a:bodyPr>
          <a:lstStyle/>
          <a:p>
            <a:r>
              <a:rPr lang="en-US" sz="2000" dirty="0" smtClean="0"/>
              <a:t>II. Observation of COTR and Micro-bunching @ FLASH</a:t>
            </a:r>
            <a:endParaRPr lang="de-DE" sz="2000" dirty="0"/>
          </a:p>
        </p:txBody>
      </p:sp>
      <p:sp>
        <p:nvSpPr>
          <p:cNvPr id="10" name="Inhaltsplatzhalter 2"/>
          <p:cNvSpPr txBox="1">
            <a:spLocks/>
          </p:cNvSpPr>
          <p:nvPr/>
        </p:nvSpPr>
        <p:spPr bwMode="auto">
          <a:xfrm>
            <a:off x="126297" y="385342"/>
            <a:ext cx="8520113" cy="5017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buFont typeface="Arial Black" pitchFamily="34" charset="0"/>
              <a:buNone/>
            </a:pPr>
            <a:r>
              <a:rPr lang="en-US" altLang="zh-CN" dirty="0" smtClean="0">
                <a:solidFill>
                  <a:schemeClr val="accent1"/>
                </a:solidFill>
              </a:rPr>
              <a:t>COTR observation</a:t>
            </a:r>
            <a:endParaRPr lang="en-US" altLang="zh-CN" dirty="0" smtClean="0"/>
          </a:p>
          <a:p>
            <a:pPr lvl="4">
              <a:buFont typeface="Arial" pitchFamily="34" charset="0"/>
              <a:buChar char="•"/>
            </a:pPr>
            <a:endParaRPr lang="en-US" altLang="zh-CN" dirty="0" smtClean="0"/>
          </a:p>
          <a:p>
            <a:pPr>
              <a:buFont typeface="Arial Black" pitchFamily="34" charset="0"/>
              <a:buNone/>
            </a:pPr>
            <a:r>
              <a:rPr lang="en-US" altLang="zh-CN" dirty="0" smtClean="0"/>
              <a:t>        </a:t>
            </a:r>
            <a:endParaRPr lang="zh-CN" altLang="en-US" dirty="0"/>
          </a:p>
        </p:txBody>
      </p:sp>
      <p:sp>
        <p:nvSpPr>
          <p:cNvPr id="11" name="Inhaltsplatzhalter 2"/>
          <p:cNvSpPr txBox="1">
            <a:spLocks/>
          </p:cNvSpPr>
          <p:nvPr/>
        </p:nvSpPr>
        <p:spPr bwMode="auto">
          <a:xfrm>
            <a:off x="623887" y="4653136"/>
            <a:ext cx="8520113" cy="1620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buFont typeface="Arial" pitchFamily="34" charset="0"/>
              <a:buChar char="•"/>
            </a:pPr>
            <a:r>
              <a:rPr lang="en-US" altLang="zh-CN" dirty="0" smtClean="0">
                <a:solidFill>
                  <a:srgbClr val="000000"/>
                </a:solidFill>
              </a:rPr>
              <a:t>Measured in the non-dispersive section</a:t>
            </a:r>
          </a:p>
          <a:p>
            <a:pPr lvl="1">
              <a:buFont typeface="Arial" pitchFamily="34" charset="0"/>
              <a:buChar char="•"/>
            </a:pPr>
            <a:r>
              <a:rPr lang="en-US" altLang="zh-CN" dirty="0"/>
              <a:t>Typical </a:t>
            </a:r>
            <a:r>
              <a:rPr lang="en-US" altLang="zh-CN" dirty="0" smtClean="0"/>
              <a:t>characteristics </a:t>
            </a:r>
            <a:r>
              <a:rPr lang="en-US" altLang="zh-CN" dirty="0"/>
              <a:t>of COTR: </a:t>
            </a:r>
          </a:p>
          <a:p>
            <a:pPr marL="444500" lvl="1" indent="0">
              <a:buNone/>
            </a:pPr>
            <a:r>
              <a:rPr lang="en-US" altLang="zh-CN" dirty="0"/>
              <a:t>    saturation, ring-structure, fluctuation</a:t>
            </a:r>
          </a:p>
          <a:p>
            <a:pPr lvl="1">
              <a:buFont typeface="Arial" pitchFamily="34" charset="0"/>
              <a:buChar char="•"/>
            </a:pPr>
            <a:r>
              <a:rPr lang="en-US" altLang="zh-CN" dirty="0"/>
              <a:t>Both the OTR and scintillation screen are impeded. </a:t>
            </a:r>
          </a:p>
          <a:p>
            <a:pPr marL="444500" lvl="1" indent="0">
              <a:buNone/>
            </a:pPr>
            <a:r>
              <a:rPr lang="en-US" altLang="zh-CN" dirty="0"/>
              <a:t>   (Strong COTR is still generated on the surface of scintillation screen.)</a:t>
            </a:r>
          </a:p>
          <a:p>
            <a:pPr>
              <a:buFont typeface="Arial" pitchFamily="34" charset="0"/>
              <a:buChar char="•"/>
            </a:pPr>
            <a:endParaRPr lang="en-US" altLang="zh-CN" dirty="0" smtClean="0">
              <a:solidFill>
                <a:srgbClr val="000000"/>
              </a:solidFill>
            </a:endParaRPr>
          </a:p>
          <a:p>
            <a:pPr marL="1416050" lvl="3" indent="0"/>
            <a:endParaRPr lang="en-US" altLang="zh-CN" dirty="0" smtClean="0">
              <a:solidFill>
                <a:srgbClr val="000000"/>
              </a:solidFill>
            </a:endParaRPr>
          </a:p>
          <a:p>
            <a:pPr lvl="4">
              <a:buFont typeface="Arial" pitchFamily="34" charset="0"/>
              <a:buChar char="•"/>
            </a:pPr>
            <a:endParaRPr lang="en-US" altLang="zh-CN" dirty="0" smtClean="0">
              <a:solidFill>
                <a:srgbClr val="000000"/>
              </a:solidFill>
            </a:endParaRPr>
          </a:p>
          <a:p>
            <a:pPr marL="2159000" lvl="4" indent="-285750" algn="ctr">
              <a:buFont typeface="Arial" pitchFamily="34" charset="0"/>
              <a:buChar char="•"/>
            </a:pPr>
            <a:endParaRPr lang="en-US" altLang="zh-CN" dirty="0" smtClean="0">
              <a:solidFill>
                <a:srgbClr val="000000"/>
              </a:solidFill>
            </a:endParaRPr>
          </a:p>
          <a:p>
            <a:pPr algn="ctr">
              <a:buFont typeface="Arial Black" pitchFamily="34" charset="0"/>
              <a:buNone/>
            </a:pPr>
            <a:r>
              <a:rPr lang="en-US" altLang="zh-CN" dirty="0" smtClean="0">
                <a:solidFill>
                  <a:srgbClr val="000000"/>
                </a:solidFill>
              </a:rPr>
              <a:t>        </a:t>
            </a:r>
            <a:endParaRPr lang="zh-CN" alt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16" y="832647"/>
            <a:ext cx="3581154" cy="296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023" y="871871"/>
            <a:ext cx="3555532" cy="292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60060" y="968987"/>
            <a:ext cx="2358338" cy="369332"/>
          </a:xfrm>
          <a:prstGeom prst="rect">
            <a:avLst/>
          </a:prstGeom>
          <a:noFill/>
        </p:spPr>
        <p:txBody>
          <a:bodyPr wrap="none" rtlCol="0">
            <a:spAutoFit/>
          </a:bodyPr>
          <a:lstStyle/>
          <a:p>
            <a:r>
              <a:rPr lang="en-US" sz="1800" dirty="0" smtClean="0">
                <a:solidFill>
                  <a:schemeClr val="accent1"/>
                </a:solidFill>
              </a:rPr>
              <a:t>OTR + </a:t>
            </a:r>
            <a:r>
              <a:rPr lang="en-US" sz="1800" dirty="0" err="1" smtClean="0">
                <a:solidFill>
                  <a:schemeClr val="accent1"/>
                </a:solidFill>
              </a:rPr>
              <a:t>longpass</a:t>
            </a:r>
            <a:r>
              <a:rPr lang="en-US" sz="1800" dirty="0" smtClean="0">
                <a:solidFill>
                  <a:schemeClr val="accent1"/>
                </a:solidFill>
              </a:rPr>
              <a:t> filter</a:t>
            </a:r>
            <a:endParaRPr lang="de-DE" sz="1800" dirty="0">
              <a:solidFill>
                <a:schemeClr val="accent1"/>
              </a:solidFill>
            </a:endParaRPr>
          </a:p>
        </p:txBody>
      </p:sp>
      <p:sp>
        <p:nvSpPr>
          <p:cNvPr id="14" name="TextBox 13"/>
          <p:cNvSpPr txBox="1"/>
          <p:nvPr/>
        </p:nvSpPr>
        <p:spPr>
          <a:xfrm>
            <a:off x="4982548" y="971261"/>
            <a:ext cx="2460930" cy="369332"/>
          </a:xfrm>
          <a:prstGeom prst="rect">
            <a:avLst/>
          </a:prstGeom>
          <a:noFill/>
        </p:spPr>
        <p:txBody>
          <a:bodyPr wrap="none" rtlCol="0">
            <a:spAutoFit/>
          </a:bodyPr>
          <a:lstStyle/>
          <a:p>
            <a:r>
              <a:rPr lang="en-US" sz="1800" dirty="0" err="1" smtClean="0">
                <a:solidFill>
                  <a:schemeClr val="accent1"/>
                </a:solidFill>
              </a:rPr>
              <a:t>LuAG</a:t>
            </a:r>
            <a:r>
              <a:rPr lang="en-US" sz="1800" dirty="0" smtClean="0">
                <a:solidFill>
                  <a:schemeClr val="accent1"/>
                </a:solidFill>
              </a:rPr>
              <a:t> + </a:t>
            </a:r>
            <a:r>
              <a:rPr lang="en-US" sz="1800" dirty="0" err="1" smtClean="0">
                <a:solidFill>
                  <a:schemeClr val="accent1"/>
                </a:solidFill>
              </a:rPr>
              <a:t>longpass</a:t>
            </a:r>
            <a:r>
              <a:rPr lang="en-US" sz="1800" dirty="0" smtClean="0">
                <a:solidFill>
                  <a:schemeClr val="accent1"/>
                </a:solidFill>
              </a:rPr>
              <a:t> filter</a:t>
            </a:r>
            <a:endParaRPr lang="de-DE" sz="1800" dirty="0">
              <a:solidFill>
                <a:schemeClr val="accent1"/>
              </a:solidFill>
            </a:endParaRPr>
          </a:p>
        </p:txBody>
      </p:sp>
      <p:sp>
        <p:nvSpPr>
          <p:cNvPr id="15" name="TextBox 14"/>
          <p:cNvSpPr txBox="1"/>
          <p:nvPr/>
        </p:nvSpPr>
        <p:spPr>
          <a:xfrm>
            <a:off x="1229023" y="3903006"/>
            <a:ext cx="6481005" cy="830997"/>
          </a:xfrm>
          <a:prstGeom prst="rect">
            <a:avLst/>
          </a:prstGeom>
          <a:noFill/>
        </p:spPr>
        <p:txBody>
          <a:bodyPr wrap="none" rtlCol="0">
            <a:spAutoFit/>
          </a:bodyPr>
          <a:lstStyle/>
          <a:p>
            <a:r>
              <a:rPr lang="en-US" dirty="0" smtClean="0">
                <a:solidFill>
                  <a:schemeClr val="bg2"/>
                </a:solidFill>
              </a:rPr>
              <a:t>Ref.: C</a:t>
            </a:r>
            <a:r>
              <a:rPr lang="en-US" dirty="0">
                <a:solidFill>
                  <a:schemeClr val="bg2"/>
                </a:solidFill>
              </a:rPr>
              <a:t>. Behrens, Ch. </a:t>
            </a:r>
            <a:r>
              <a:rPr lang="en-US" dirty="0" err="1">
                <a:solidFill>
                  <a:schemeClr val="bg2"/>
                </a:solidFill>
              </a:rPr>
              <a:t>Gerth</a:t>
            </a:r>
            <a:r>
              <a:rPr lang="en-US" dirty="0">
                <a:solidFill>
                  <a:schemeClr val="bg2"/>
                </a:solidFill>
              </a:rPr>
              <a:t>, G. </a:t>
            </a:r>
            <a:r>
              <a:rPr lang="en-US" dirty="0" err="1">
                <a:solidFill>
                  <a:schemeClr val="bg2"/>
                </a:solidFill>
              </a:rPr>
              <a:t>Kube</a:t>
            </a:r>
            <a:r>
              <a:rPr lang="en-US" dirty="0">
                <a:solidFill>
                  <a:schemeClr val="bg2"/>
                </a:solidFill>
              </a:rPr>
              <a:t>, B. Schmidt, S. </a:t>
            </a:r>
            <a:r>
              <a:rPr lang="en-US" dirty="0" err="1">
                <a:solidFill>
                  <a:schemeClr val="bg2"/>
                </a:solidFill>
              </a:rPr>
              <a:t>Wesch</a:t>
            </a:r>
            <a:r>
              <a:rPr lang="en-US" dirty="0">
                <a:solidFill>
                  <a:schemeClr val="bg2"/>
                </a:solidFill>
              </a:rPr>
              <a:t>, M. Yan, </a:t>
            </a:r>
          </a:p>
          <a:p>
            <a:r>
              <a:rPr lang="en-US" dirty="0">
                <a:solidFill>
                  <a:schemeClr val="bg2"/>
                </a:solidFill>
              </a:rPr>
              <a:t>     </a:t>
            </a:r>
            <a:r>
              <a:rPr lang="en-US" dirty="0" smtClean="0">
                <a:solidFill>
                  <a:schemeClr val="bg2"/>
                </a:solidFill>
              </a:rPr>
              <a:t>    submitted </a:t>
            </a:r>
            <a:r>
              <a:rPr lang="en-US" dirty="0">
                <a:solidFill>
                  <a:schemeClr val="bg2"/>
                </a:solidFill>
              </a:rPr>
              <a:t>to Phys. Rev. ST </a:t>
            </a:r>
            <a:r>
              <a:rPr lang="en-US" dirty="0" err="1">
                <a:solidFill>
                  <a:schemeClr val="bg2"/>
                </a:solidFill>
              </a:rPr>
              <a:t>Accel</a:t>
            </a:r>
            <a:r>
              <a:rPr lang="en-US" dirty="0">
                <a:solidFill>
                  <a:schemeClr val="bg2"/>
                </a:solidFill>
              </a:rPr>
              <a:t>. Beams., 2012</a:t>
            </a:r>
          </a:p>
          <a:p>
            <a:endParaRPr lang="de-DE" dirty="0">
              <a:solidFill>
                <a:schemeClr val="bg2"/>
              </a:solidFill>
            </a:endParaRPr>
          </a:p>
        </p:txBody>
      </p:sp>
    </p:spTree>
    <p:extLst>
      <p:ext uri="{BB962C8B-B14F-4D97-AF65-F5344CB8AC3E}">
        <p14:creationId xmlns:p14="http://schemas.microsoft.com/office/powerpoint/2010/main" val="809028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804863"/>
            <a:ext cx="73914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554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0" y="764275"/>
            <a:ext cx="8104346" cy="27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051" y="3620228"/>
            <a:ext cx="2760345" cy="287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2"/>
          <p:cNvSpPr txBox="1">
            <a:spLocks/>
          </p:cNvSpPr>
          <p:nvPr/>
        </p:nvSpPr>
        <p:spPr bwMode="auto">
          <a:xfrm>
            <a:off x="126297" y="385342"/>
            <a:ext cx="8520113" cy="5017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buFont typeface="Arial Black" pitchFamily="34" charset="0"/>
              <a:buNone/>
            </a:pPr>
            <a:r>
              <a:rPr lang="en-US" altLang="zh-CN" dirty="0" smtClean="0">
                <a:solidFill>
                  <a:schemeClr val="accent1"/>
                </a:solidFill>
              </a:rPr>
              <a:t>COTR observation</a:t>
            </a:r>
            <a:endParaRPr lang="en-US" altLang="zh-CN" dirty="0" smtClean="0"/>
          </a:p>
          <a:p>
            <a:pPr lvl="4">
              <a:buFont typeface="Arial" pitchFamily="34" charset="0"/>
              <a:buChar char="•"/>
            </a:pPr>
            <a:endParaRPr lang="en-US" altLang="zh-CN" dirty="0" smtClean="0"/>
          </a:p>
          <a:p>
            <a:pPr>
              <a:buFont typeface="Arial Black" pitchFamily="34" charset="0"/>
              <a:buNone/>
            </a:pPr>
            <a:r>
              <a:rPr lang="en-US" altLang="zh-CN" dirty="0" smtClean="0"/>
              <a:t>        </a:t>
            </a:r>
            <a:endParaRPr lang="zh-CN" altLang="en-US" dirty="0"/>
          </a:p>
        </p:txBody>
      </p:sp>
      <p:sp>
        <p:nvSpPr>
          <p:cNvPr id="5" name="Title 1"/>
          <p:cNvSpPr>
            <a:spLocks noGrp="1"/>
          </p:cNvSpPr>
          <p:nvPr>
            <p:ph type="title"/>
          </p:nvPr>
        </p:nvSpPr>
        <p:spPr>
          <a:xfrm>
            <a:off x="292100" y="18780"/>
            <a:ext cx="8520113" cy="240527"/>
          </a:xfrm>
        </p:spPr>
        <p:txBody>
          <a:bodyPr>
            <a:noAutofit/>
          </a:bodyPr>
          <a:lstStyle/>
          <a:p>
            <a:r>
              <a:rPr lang="en-US" sz="2000" dirty="0" smtClean="0"/>
              <a:t>II. Observation of COTR and </a:t>
            </a:r>
            <a:r>
              <a:rPr lang="en-US" sz="2000" dirty="0" err="1" smtClean="0"/>
              <a:t>Microbunching</a:t>
            </a:r>
            <a:r>
              <a:rPr lang="en-US" sz="2000" dirty="0" smtClean="0"/>
              <a:t> @ FLASH</a:t>
            </a:r>
            <a:endParaRPr lang="de-DE" sz="2000" dirty="0"/>
          </a:p>
        </p:txBody>
      </p:sp>
      <p:sp>
        <p:nvSpPr>
          <p:cNvPr id="6" name="TextBox 5"/>
          <p:cNvSpPr txBox="1"/>
          <p:nvPr/>
        </p:nvSpPr>
        <p:spPr>
          <a:xfrm>
            <a:off x="421012" y="4667533"/>
            <a:ext cx="2058577" cy="584775"/>
          </a:xfrm>
          <a:prstGeom prst="rect">
            <a:avLst/>
          </a:prstGeom>
          <a:noFill/>
        </p:spPr>
        <p:txBody>
          <a:bodyPr wrap="none" rtlCol="0">
            <a:spAutoFit/>
          </a:bodyPr>
          <a:lstStyle/>
          <a:p>
            <a:pPr marL="285750" indent="-285750">
              <a:buFont typeface="Arial" pitchFamily="34" charset="0"/>
              <a:buChar char="•"/>
            </a:pPr>
            <a:r>
              <a:rPr lang="en-US" dirty="0" smtClean="0"/>
              <a:t>OTR without filter</a:t>
            </a:r>
          </a:p>
          <a:p>
            <a:pPr marL="285750" indent="-285750">
              <a:buFont typeface="Arial" pitchFamily="34" charset="0"/>
              <a:buChar char="•"/>
            </a:pPr>
            <a:endParaRPr lang="de-DE" dirty="0"/>
          </a:p>
        </p:txBody>
      </p:sp>
      <p:sp>
        <p:nvSpPr>
          <p:cNvPr id="7" name="TextBox 6"/>
          <p:cNvSpPr txBox="1"/>
          <p:nvPr/>
        </p:nvSpPr>
        <p:spPr>
          <a:xfrm>
            <a:off x="6502874" y="4719540"/>
            <a:ext cx="2143536" cy="338554"/>
          </a:xfrm>
          <a:prstGeom prst="rect">
            <a:avLst/>
          </a:prstGeom>
          <a:noFill/>
        </p:spPr>
        <p:txBody>
          <a:bodyPr wrap="none" rtlCol="0">
            <a:spAutoFit/>
          </a:bodyPr>
          <a:lstStyle/>
          <a:p>
            <a:r>
              <a:rPr lang="en-US" dirty="0" smtClean="0">
                <a:solidFill>
                  <a:schemeClr val="accent1"/>
                </a:solidFill>
              </a:rPr>
              <a:t>ACC1 phase 7.95deg</a:t>
            </a:r>
            <a:endParaRPr lang="de-DE" dirty="0">
              <a:solidFill>
                <a:schemeClr val="accent1"/>
              </a:solidFill>
            </a:endParaRPr>
          </a:p>
        </p:txBody>
      </p:sp>
    </p:spTree>
    <p:extLst>
      <p:ext uri="{BB962C8B-B14F-4D97-AF65-F5344CB8AC3E}">
        <p14:creationId xmlns:p14="http://schemas.microsoft.com/office/powerpoint/2010/main" val="635904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a:spLocks noGrp="1"/>
          </p:cNvSpPr>
          <p:nvPr>
            <p:ph idx="1"/>
          </p:nvPr>
        </p:nvSpPr>
        <p:spPr>
          <a:xfrm>
            <a:off x="157898" y="385340"/>
            <a:ext cx="8853930" cy="433525"/>
          </a:xfrm>
        </p:spPr>
        <p:txBody>
          <a:bodyPr>
            <a:normAutofit fontScale="25000" lnSpcReduction="20000"/>
          </a:bodyPr>
          <a:lstStyle/>
          <a:p>
            <a:pPr marL="0" indent="0">
              <a:buNone/>
            </a:pPr>
            <a:r>
              <a:rPr lang="en-US" altLang="zh-CN" dirty="0" smtClean="0">
                <a:solidFill>
                  <a:schemeClr val="accent1"/>
                </a:solidFill>
              </a:rPr>
              <a:t>Temporal separation of COTR</a:t>
            </a:r>
            <a:endParaRPr lang="en-US" altLang="zh-CN" dirty="0" smtClean="0"/>
          </a:p>
          <a:p>
            <a:pPr lvl="4">
              <a:buFont typeface="Arial" pitchFamily="34" charset="0"/>
              <a:buChar char="•"/>
            </a:pPr>
            <a:endParaRPr lang="en-US" altLang="zh-CN" dirty="0" smtClean="0"/>
          </a:p>
          <a:p>
            <a:pPr>
              <a:buNone/>
            </a:pPr>
            <a:r>
              <a:rPr lang="en-US" altLang="zh-CN" dirty="0"/>
              <a:t> </a:t>
            </a:r>
            <a:r>
              <a:rPr lang="en-US" altLang="zh-CN" dirty="0" smtClean="0"/>
              <a:t>       </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54" y="966720"/>
            <a:ext cx="8327060" cy="232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292100" y="18780"/>
            <a:ext cx="8520113" cy="240527"/>
          </a:xfrm>
        </p:spPr>
        <p:txBody>
          <a:bodyPr>
            <a:normAutofit fontScale="90000"/>
          </a:bodyPr>
          <a:lstStyle/>
          <a:p>
            <a:r>
              <a:rPr lang="en-US" dirty="0" smtClean="0"/>
              <a:t>IV. Suppression of COTR in the non-dispersive section</a:t>
            </a:r>
            <a:endParaRPr lang="de-DE" dirty="0"/>
          </a:p>
        </p:txBody>
      </p:sp>
      <p:sp>
        <p:nvSpPr>
          <p:cNvPr id="3" name="TextBox 2"/>
          <p:cNvSpPr txBox="1"/>
          <p:nvPr/>
        </p:nvSpPr>
        <p:spPr>
          <a:xfrm>
            <a:off x="1029735" y="3493546"/>
            <a:ext cx="3282958" cy="1077218"/>
          </a:xfrm>
          <a:prstGeom prst="rect">
            <a:avLst/>
          </a:prstGeom>
          <a:noFill/>
        </p:spPr>
        <p:txBody>
          <a:bodyPr wrap="square" rtlCol="0">
            <a:spAutoFit/>
          </a:bodyPr>
          <a:lstStyle/>
          <a:p>
            <a:pPr algn="ctr"/>
            <a:r>
              <a:rPr lang="en-US" dirty="0" smtClean="0">
                <a:solidFill>
                  <a:schemeClr val="accent1"/>
                </a:solidFill>
              </a:rPr>
              <a:t>Scintillation light</a:t>
            </a:r>
          </a:p>
          <a:p>
            <a:pPr marL="285750" indent="-285750">
              <a:buClr>
                <a:schemeClr val="bg2"/>
              </a:buClr>
              <a:buFont typeface="Arial" pitchFamily="34" charset="0"/>
              <a:buChar char="•"/>
            </a:pPr>
            <a:r>
              <a:rPr lang="en-US" dirty="0" smtClean="0"/>
              <a:t>insensitive to microstructures</a:t>
            </a:r>
          </a:p>
          <a:p>
            <a:pPr marL="285750" indent="-285750">
              <a:buClr>
                <a:schemeClr val="bg2"/>
              </a:buClr>
              <a:buFont typeface="Arial" pitchFamily="34" charset="0"/>
              <a:buChar char="•"/>
            </a:pPr>
            <a:r>
              <a:rPr lang="en-US" dirty="0" smtClean="0"/>
              <a:t>delayed process</a:t>
            </a:r>
          </a:p>
          <a:p>
            <a:pPr marL="285750" indent="-285750">
              <a:buClr>
                <a:schemeClr val="bg2"/>
              </a:buClr>
              <a:buFont typeface="Arial" pitchFamily="34" charset="0"/>
              <a:buChar char="•"/>
            </a:pPr>
            <a:r>
              <a:rPr lang="en-US" dirty="0" smtClean="0"/>
              <a:t>accompanied  by OTR </a:t>
            </a:r>
            <a:endParaRPr lang="de-DE" dirty="0"/>
          </a:p>
        </p:txBody>
      </p:sp>
      <p:sp>
        <p:nvSpPr>
          <p:cNvPr id="7" name="TextBox 6"/>
          <p:cNvSpPr txBox="1"/>
          <p:nvPr/>
        </p:nvSpPr>
        <p:spPr>
          <a:xfrm>
            <a:off x="5376431" y="3493546"/>
            <a:ext cx="2580214" cy="830997"/>
          </a:xfrm>
          <a:prstGeom prst="rect">
            <a:avLst/>
          </a:prstGeom>
          <a:noFill/>
        </p:spPr>
        <p:txBody>
          <a:bodyPr wrap="square" rtlCol="0">
            <a:spAutoFit/>
          </a:bodyPr>
          <a:lstStyle/>
          <a:p>
            <a:pPr algn="ctr"/>
            <a:r>
              <a:rPr lang="en-US" dirty="0" smtClean="0">
                <a:solidFill>
                  <a:schemeClr val="accent1"/>
                </a:solidFill>
              </a:rPr>
              <a:t>OTR</a:t>
            </a:r>
          </a:p>
          <a:p>
            <a:pPr marL="285750" indent="-285750">
              <a:buClr>
                <a:schemeClr val="bg2"/>
              </a:buClr>
              <a:buFont typeface="Arial" pitchFamily="34" charset="0"/>
              <a:buChar char="•"/>
            </a:pPr>
            <a:r>
              <a:rPr lang="en-US" dirty="0" smtClean="0"/>
              <a:t>could be coherent</a:t>
            </a:r>
          </a:p>
          <a:p>
            <a:pPr marL="285750" indent="-285750">
              <a:buClr>
                <a:schemeClr val="bg2"/>
              </a:buClr>
              <a:buFont typeface="Arial" pitchFamily="34" charset="0"/>
              <a:buChar char="•"/>
            </a:pPr>
            <a:r>
              <a:rPr lang="en-US" dirty="0" smtClean="0"/>
              <a:t>instantaneous process</a:t>
            </a:r>
          </a:p>
        </p:txBody>
      </p:sp>
      <p:sp>
        <p:nvSpPr>
          <p:cNvPr id="8" name="Inhaltsplatzhalter 2"/>
          <p:cNvSpPr txBox="1">
            <a:spLocks/>
          </p:cNvSpPr>
          <p:nvPr/>
        </p:nvSpPr>
        <p:spPr bwMode="auto">
          <a:xfrm>
            <a:off x="623887" y="5225858"/>
            <a:ext cx="8520113" cy="10111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buFont typeface="Arial" pitchFamily="34" charset="0"/>
              <a:buChar char="•"/>
            </a:pPr>
            <a:r>
              <a:rPr lang="en-US" altLang="zh-CN" dirty="0" smtClean="0">
                <a:solidFill>
                  <a:srgbClr val="000000"/>
                </a:solidFill>
              </a:rPr>
              <a:t>Scintillation screen + fast gated camera (ICCD)</a:t>
            </a:r>
          </a:p>
          <a:p>
            <a:pPr marL="0" indent="0">
              <a:buNone/>
            </a:pPr>
            <a:r>
              <a:rPr lang="en-US" altLang="zh-CN" dirty="0">
                <a:solidFill>
                  <a:srgbClr val="000000"/>
                </a:solidFill>
              </a:rPr>
              <a:t> </a:t>
            </a:r>
            <a:r>
              <a:rPr lang="en-US" altLang="zh-CN" dirty="0" smtClean="0">
                <a:solidFill>
                  <a:srgbClr val="000000"/>
                </a:solidFill>
              </a:rPr>
              <a:t>                    Temporal separation of COTR from scintillation</a:t>
            </a:r>
          </a:p>
          <a:p>
            <a:pPr marL="1416050" lvl="3" indent="0"/>
            <a:endParaRPr lang="en-US" altLang="zh-CN" dirty="0" smtClean="0">
              <a:solidFill>
                <a:srgbClr val="000000"/>
              </a:solidFill>
            </a:endParaRPr>
          </a:p>
          <a:p>
            <a:pPr lvl="4">
              <a:buFont typeface="Arial" pitchFamily="34" charset="0"/>
              <a:buChar char="•"/>
            </a:pPr>
            <a:endParaRPr lang="en-US" altLang="zh-CN" dirty="0" smtClean="0">
              <a:solidFill>
                <a:srgbClr val="000000"/>
              </a:solidFill>
            </a:endParaRPr>
          </a:p>
          <a:p>
            <a:pPr marL="2159000" lvl="4" indent="-285750" algn="ctr">
              <a:buFont typeface="Arial" pitchFamily="34" charset="0"/>
              <a:buChar char="•"/>
            </a:pPr>
            <a:endParaRPr lang="en-US" altLang="zh-CN" dirty="0" smtClean="0">
              <a:solidFill>
                <a:srgbClr val="000000"/>
              </a:solidFill>
            </a:endParaRPr>
          </a:p>
          <a:p>
            <a:pPr algn="ctr">
              <a:buFont typeface="Arial Black" pitchFamily="34" charset="0"/>
              <a:buNone/>
            </a:pPr>
            <a:r>
              <a:rPr lang="en-US" altLang="zh-CN" dirty="0" smtClean="0">
                <a:solidFill>
                  <a:srgbClr val="000000"/>
                </a:solidFill>
              </a:rPr>
              <a:t>        </a:t>
            </a:r>
            <a:endParaRPr lang="zh-CN" altLang="en-US" dirty="0">
              <a:solidFill>
                <a:srgbClr val="000000"/>
              </a:solidFill>
            </a:endParaRPr>
          </a:p>
        </p:txBody>
      </p:sp>
      <p:cxnSp>
        <p:nvCxnSpPr>
          <p:cNvPr id="6" name="Straight Arrow Connector 5"/>
          <p:cNvCxnSpPr/>
          <p:nvPr/>
        </p:nvCxnSpPr>
        <p:spPr bwMode="auto">
          <a:xfrm>
            <a:off x="1029735" y="5895833"/>
            <a:ext cx="826361" cy="0"/>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416806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2">
            <a:extLst>
              <a:ext uri="{28A0092B-C50C-407E-A947-70E740481C1C}">
                <a14:useLocalDpi xmlns:a14="http://schemas.microsoft.com/office/drawing/2010/main" val="0"/>
              </a:ext>
            </a:extLst>
          </a:blip>
          <a:srcRect r="3872"/>
          <a:stretch/>
        </p:blipFill>
        <p:spPr bwMode="auto">
          <a:xfrm>
            <a:off x="103303" y="2124715"/>
            <a:ext cx="5082846" cy="386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nhaltsplatzhalter 2"/>
          <p:cNvSpPr>
            <a:spLocks noGrp="1"/>
          </p:cNvSpPr>
          <p:nvPr>
            <p:ph idx="1"/>
          </p:nvPr>
        </p:nvSpPr>
        <p:spPr>
          <a:xfrm>
            <a:off x="157898" y="385340"/>
            <a:ext cx="8853930" cy="897550"/>
          </a:xfrm>
        </p:spPr>
        <p:txBody>
          <a:bodyPr>
            <a:normAutofit fontScale="47500" lnSpcReduction="20000"/>
          </a:bodyPr>
          <a:lstStyle/>
          <a:p>
            <a:pPr marL="0" indent="0">
              <a:buNone/>
            </a:pPr>
            <a:r>
              <a:rPr lang="en-US" altLang="zh-CN" dirty="0" smtClean="0">
                <a:solidFill>
                  <a:schemeClr val="accent1"/>
                </a:solidFill>
              </a:rPr>
              <a:t>Temporal separation of COTR</a:t>
            </a:r>
          </a:p>
          <a:p>
            <a:pPr marL="0" indent="0">
              <a:buNone/>
            </a:pPr>
            <a:r>
              <a:rPr lang="en-US" altLang="zh-CN" dirty="0" smtClean="0">
                <a:latin typeface="Arial" pitchFamily="34" charset="0"/>
                <a:cs typeface="Arial" pitchFamily="34" charset="0"/>
              </a:rPr>
              <a:t>Proof-of-principle experiment @FLASH</a:t>
            </a:r>
          </a:p>
          <a:p>
            <a:pPr lvl="4">
              <a:buFont typeface="Arial" pitchFamily="34" charset="0"/>
              <a:buChar char="•"/>
            </a:pPr>
            <a:endParaRPr lang="en-US" altLang="zh-CN" dirty="0" smtClean="0"/>
          </a:p>
          <a:p>
            <a:pPr>
              <a:buNone/>
            </a:pPr>
            <a:r>
              <a:rPr lang="en-US" altLang="zh-CN" dirty="0"/>
              <a:t> </a:t>
            </a:r>
            <a:r>
              <a:rPr lang="en-US" altLang="zh-CN" dirty="0" smtClean="0"/>
              <a:t>       </a:t>
            </a:r>
            <a:endParaRPr lang="zh-CN" altLang="en-US" dirty="0"/>
          </a:p>
        </p:txBody>
      </p:sp>
      <p:sp>
        <p:nvSpPr>
          <p:cNvPr id="8" name="TextBox 7"/>
          <p:cNvSpPr txBox="1"/>
          <p:nvPr/>
        </p:nvSpPr>
        <p:spPr>
          <a:xfrm>
            <a:off x="5964071" y="2524840"/>
            <a:ext cx="2638864" cy="1077218"/>
          </a:xfrm>
          <a:prstGeom prst="rect">
            <a:avLst/>
          </a:prstGeom>
          <a:noFill/>
        </p:spPr>
        <p:txBody>
          <a:bodyPr wrap="none" rtlCol="0">
            <a:spAutoFit/>
          </a:bodyPr>
          <a:lstStyle/>
          <a:p>
            <a:r>
              <a:rPr lang="en-US" dirty="0">
                <a:solidFill>
                  <a:schemeClr val="accent1"/>
                </a:solidFill>
              </a:rPr>
              <a:t>n</a:t>
            </a:r>
            <a:r>
              <a:rPr lang="en-US" dirty="0" smtClean="0">
                <a:solidFill>
                  <a:schemeClr val="accent1"/>
                </a:solidFill>
              </a:rPr>
              <a:t>o delay</a:t>
            </a:r>
          </a:p>
          <a:p>
            <a:endParaRPr lang="en-US" dirty="0" smtClean="0">
              <a:solidFill>
                <a:schemeClr val="accent1"/>
              </a:solidFill>
            </a:endParaRPr>
          </a:p>
          <a:p>
            <a:r>
              <a:rPr lang="en-US" dirty="0" smtClean="0"/>
              <a:t>OTR      COTR+CSR</a:t>
            </a:r>
          </a:p>
          <a:p>
            <a:r>
              <a:rPr lang="en-US" dirty="0" err="1" smtClean="0"/>
              <a:t>LuAG</a:t>
            </a:r>
            <a:r>
              <a:rPr lang="en-US" dirty="0" smtClean="0"/>
              <a:t>     coherent radiation</a:t>
            </a:r>
            <a:endParaRPr lang="de-DE" dirty="0"/>
          </a:p>
        </p:txBody>
      </p:sp>
      <p:sp>
        <p:nvSpPr>
          <p:cNvPr id="12" name="TextBox 11"/>
          <p:cNvSpPr txBox="1"/>
          <p:nvPr/>
        </p:nvSpPr>
        <p:spPr>
          <a:xfrm>
            <a:off x="5964071" y="4478747"/>
            <a:ext cx="2863284" cy="1077218"/>
          </a:xfrm>
          <a:prstGeom prst="rect">
            <a:avLst/>
          </a:prstGeom>
          <a:noFill/>
        </p:spPr>
        <p:txBody>
          <a:bodyPr wrap="none" rtlCol="0">
            <a:spAutoFit/>
          </a:bodyPr>
          <a:lstStyle/>
          <a:p>
            <a:r>
              <a:rPr lang="en-US" dirty="0">
                <a:solidFill>
                  <a:schemeClr val="accent1"/>
                </a:solidFill>
              </a:rPr>
              <a:t>w</a:t>
            </a:r>
            <a:r>
              <a:rPr lang="en-US" dirty="0" smtClean="0">
                <a:solidFill>
                  <a:schemeClr val="accent1"/>
                </a:solidFill>
              </a:rPr>
              <a:t>ith delay</a:t>
            </a:r>
          </a:p>
          <a:p>
            <a:endParaRPr lang="en-US" dirty="0" smtClean="0">
              <a:solidFill>
                <a:schemeClr val="accent1"/>
              </a:solidFill>
            </a:endParaRPr>
          </a:p>
          <a:p>
            <a:r>
              <a:rPr lang="en-US" dirty="0" smtClean="0"/>
              <a:t>OTR      no signal</a:t>
            </a:r>
          </a:p>
          <a:p>
            <a:r>
              <a:rPr lang="en-US" dirty="0" err="1" smtClean="0"/>
              <a:t>LuAG</a:t>
            </a:r>
            <a:r>
              <a:rPr lang="en-US" dirty="0" smtClean="0"/>
              <a:t>     only scintillation light</a:t>
            </a:r>
            <a:endParaRPr lang="de-DE" dirty="0"/>
          </a:p>
        </p:txBody>
      </p:sp>
      <p:sp>
        <p:nvSpPr>
          <p:cNvPr id="9" name="TextBox 8"/>
          <p:cNvSpPr txBox="1"/>
          <p:nvPr/>
        </p:nvSpPr>
        <p:spPr>
          <a:xfrm>
            <a:off x="150123" y="1263736"/>
            <a:ext cx="6538713" cy="584775"/>
          </a:xfrm>
          <a:prstGeom prst="rect">
            <a:avLst/>
          </a:prstGeom>
          <a:noFill/>
        </p:spPr>
        <p:txBody>
          <a:bodyPr wrap="none" rtlCol="0">
            <a:spAutoFit/>
          </a:bodyPr>
          <a:lstStyle/>
          <a:p>
            <a:r>
              <a:rPr lang="en-US" dirty="0" smtClean="0">
                <a:solidFill>
                  <a:schemeClr val="bg2"/>
                </a:solidFill>
              </a:rPr>
              <a:t>Ref.: </a:t>
            </a:r>
            <a:r>
              <a:rPr lang="en-US" dirty="0">
                <a:solidFill>
                  <a:schemeClr val="bg2"/>
                </a:solidFill>
              </a:rPr>
              <a:t>M. Yan, C. Behrens, Ch. </a:t>
            </a:r>
            <a:r>
              <a:rPr lang="en-US" dirty="0" err="1">
                <a:solidFill>
                  <a:schemeClr val="bg2"/>
                </a:solidFill>
              </a:rPr>
              <a:t>Gerth</a:t>
            </a:r>
            <a:r>
              <a:rPr lang="en-US" dirty="0">
                <a:solidFill>
                  <a:schemeClr val="bg2"/>
                </a:solidFill>
              </a:rPr>
              <a:t>, G. </a:t>
            </a:r>
            <a:r>
              <a:rPr lang="en-US" dirty="0" err="1">
                <a:solidFill>
                  <a:schemeClr val="bg2"/>
                </a:solidFill>
              </a:rPr>
              <a:t>Kube</a:t>
            </a:r>
            <a:r>
              <a:rPr lang="en-US" dirty="0">
                <a:solidFill>
                  <a:schemeClr val="bg2"/>
                </a:solidFill>
              </a:rPr>
              <a:t>, B. Schmidt, S. </a:t>
            </a:r>
            <a:r>
              <a:rPr lang="en-US" dirty="0" err="1">
                <a:solidFill>
                  <a:schemeClr val="bg2"/>
                </a:solidFill>
              </a:rPr>
              <a:t>Wesch</a:t>
            </a:r>
            <a:r>
              <a:rPr lang="en-US" dirty="0">
                <a:solidFill>
                  <a:schemeClr val="bg2"/>
                </a:solidFill>
              </a:rPr>
              <a:t>, </a:t>
            </a:r>
            <a:endParaRPr lang="en-US" dirty="0" smtClean="0">
              <a:solidFill>
                <a:schemeClr val="bg2"/>
              </a:solidFill>
            </a:endParaRPr>
          </a:p>
          <a:p>
            <a:r>
              <a:rPr lang="en-US" dirty="0" smtClean="0">
                <a:solidFill>
                  <a:schemeClr val="bg2"/>
                </a:solidFill>
              </a:rPr>
              <a:t>         in </a:t>
            </a:r>
            <a:r>
              <a:rPr lang="en-US" dirty="0">
                <a:solidFill>
                  <a:schemeClr val="bg2"/>
                </a:solidFill>
              </a:rPr>
              <a:t>Proceedings of DIPAC2011, p. </a:t>
            </a:r>
            <a:r>
              <a:rPr lang="en-US" dirty="0" smtClean="0">
                <a:solidFill>
                  <a:schemeClr val="bg2"/>
                </a:solidFill>
              </a:rPr>
              <a:t>440, 2011</a:t>
            </a:r>
            <a:endParaRPr lang="en-US" dirty="0">
              <a:solidFill>
                <a:schemeClr val="bg2"/>
              </a:solidFill>
            </a:endParaRPr>
          </a:p>
        </p:txBody>
      </p:sp>
      <p:sp>
        <p:nvSpPr>
          <p:cNvPr id="2" name="Rectangle 1"/>
          <p:cNvSpPr/>
          <p:nvPr/>
        </p:nvSpPr>
        <p:spPr bwMode="auto">
          <a:xfrm>
            <a:off x="60771" y="5970109"/>
            <a:ext cx="5361832" cy="2393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82907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en-US" dirty="0"/>
              <a:t>Strong COTR observed at FLASH. Microstructures with modulation lengths of 25fs measured in the longitudinal phase space. </a:t>
            </a:r>
            <a:endParaRPr lang="de-DE" dirty="0"/>
          </a:p>
          <a:p>
            <a:pPr lvl="0"/>
            <a:r>
              <a:rPr lang="en-US" dirty="0"/>
              <a:t>Longitudinal beam profile measurements carried out with the help of a transverse deflecting structure (TDS) in the dispersive and non-dispersive </a:t>
            </a:r>
            <a:r>
              <a:rPr lang="en-US" dirty="0" err="1"/>
              <a:t>beamlines</a:t>
            </a:r>
            <a:r>
              <a:rPr lang="en-US" dirty="0"/>
              <a:t>.</a:t>
            </a:r>
            <a:endParaRPr lang="de-DE" dirty="0"/>
          </a:p>
          <a:p>
            <a:pPr lvl="0"/>
            <a:r>
              <a:rPr lang="en-US" dirty="0"/>
              <a:t>Suppression of COTR emission in the dispersive section (energy spectrometer) due to R51.</a:t>
            </a:r>
            <a:endParaRPr lang="de-DE" dirty="0"/>
          </a:p>
          <a:p>
            <a:pPr lvl="0"/>
            <a:r>
              <a:rPr lang="en-US" dirty="0"/>
              <a:t>Suppression of COTR detection in the non-dispersive section with the temporal separation technique (scintillation screen + gated camera).  It is a definite method not requiring the knowledge of the spectrum.</a:t>
            </a:r>
            <a:endParaRPr lang="de-DE" dirty="0"/>
          </a:p>
          <a:p>
            <a:pPr lvl="0"/>
            <a:r>
              <a:rPr lang="en-US" dirty="0">
                <a:solidFill>
                  <a:srgbClr val="FF0000"/>
                </a:solidFill>
              </a:rPr>
              <a:t>Since the last shutdown of FLASH at the end of 2011, there is no COTR observed at any of the screen stations anymore.  Many efforts have been paid to reproduce COTR, but still no sign of COTR at all. </a:t>
            </a:r>
            <a:r>
              <a:rPr lang="en-US" dirty="0"/>
              <a:t>This has to be further investigated, etc. by taking spectrum…  Maybe we will report something on the next </a:t>
            </a:r>
            <a:r>
              <a:rPr lang="en-US" dirty="0" err="1"/>
              <a:t>uBI</a:t>
            </a:r>
            <a:r>
              <a:rPr lang="en-US" dirty="0"/>
              <a:t> workshop.   </a:t>
            </a:r>
            <a:endParaRPr lang="de-DE" dirty="0"/>
          </a:p>
        </p:txBody>
      </p:sp>
      <p:sp>
        <p:nvSpPr>
          <p:cNvPr id="3" name="Title 2"/>
          <p:cNvSpPr>
            <a:spLocks noGrp="1"/>
          </p:cNvSpPr>
          <p:nvPr>
            <p:ph type="title"/>
          </p:nvPr>
        </p:nvSpPr>
        <p:spPr/>
        <p:txBody>
          <a:bodyPr>
            <a:normAutofit/>
          </a:bodyPr>
          <a:lstStyle/>
          <a:p>
            <a:r>
              <a:rPr lang="de-DE" sz="2400" dirty="0" smtClean="0"/>
              <a:t>Summary</a:t>
            </a:r>
            <a:endParaRPr lang="de-DE" sz="2400" dirty="0"/>
          </a:p>
        </p:txBody>
      </p:sp>
    </p:spTree>
    <p:extLst>
      <p:ext uri="{BB962C8B-B14F-4D97-AF65-F5344CB8AC3E}">
        <p14:creationId xmlns:p14="http://schemas.microsoft.com/office/powerpoint/2010/main" val="3176137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762000"/>
            <a:ext cx="9070975" cy="984250"/>
          </a:xfrm>
          <a:prstGeom prst="rect">
            <a:avLst/>
          </a:prstGeom>
          <a:noFill/>
          <a:ln w="9525">
            <a:noFill/>
            <a:miter lim="800000"/>
            <a:headEnd/>
            <a:tailEnd/>
          </a:ln>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buFont typeface="StarSymbol"/>
              <a:buNone/>
              <a:defRPr/>
            </a:pPr>
            <a:r>
              <a:rPr lang="en-US" sz="3200" b="1" kern="0" dirty="0" err="1">
                <a:solidFill>
                  <a:srgbClr val="014462"/>
                </a:solidFill>
                <a:latin typeface="+mj-lt"/>
                <a:ea typeface="+mj-ea"/>
                <a:cs typeface="+mj-cs"/>
              </a:rPr>
              <a:t>Microbunching</a:t>
            </a:r>
            <a:r>
              <a:rPr lang="en-US" sz="3200" b="1" kern="0" dirty="0">
                <a:solidFill>
                  <a:srgbClr val="014462"/>
                </a:solidFill>
                <a:latin typeface="+mj-lt"/>
                <a:ea typeface="+mj-ea"/>
                <a:cs typeface="+mj-cs"/>
              </a:rPr>
              <a:t> Instability In the SLAC Next Linear Collider Test Accelerator (NLCTA)</a:t>
            </a:r>
          </a:p>
        </p:txBody>
      </p:sp>
      <p:sp>
        <p:nvSpPr>
          <p:cNvPr id="3075" name="Subtitle 2"/>
          <p:cNvSpPr>
            <a:spLocks noGrp="1"/>
          </p:cNvSpPr>
          <p:nvPr>
            <p:ph type="subTitle" idx="4294967295"/>
          </p:nvPr>
        </p:nvSpPr>
        <p:spPr>
          <a:xfrm>
            <a:off x="609600" y="2819400"/>
            <a:ext cx="7772400" cy="2530475"/>
          </a:xfrm>
        </p:spPr>
        <p:txBody>
          <a:bodyPr anchor="ctr">
            <a:spAutoFit/>
          </a:bodyPr>
          <a:lstStyle/>
          <a:p>
            <a:pPr marL="0" indent="0" algn="ctr">
              <a:buSzPct val="45000"/>
              <a:buFont typeface="StarSymbol"/>
              <a:buNone/>
            </a:pPr>
            <a:r>
              <a:rPr lang="en-US" sz="2400" smtClean="0"/>
              <a:t>Stephen Weathersby</a:t>
            </a:r>
          </a:p>
          <a:p>
            <a:pPr marL="0" indent="0" algn="ctr">
              <a:buSzPct val="45000"/>
              <a:buFont typeface="StarSymbol"/>
              <a:buNone/>
            </a:pPr>
            <a:endParaRPr lang="en-US" sz="4000" smtClean="0"/>
          </a:p>
          <a:p>
            <a:pPr marL="0" indent="0" algn="ctr">
              <a:buSzPct val="45000"/>
              <a:buFont typeface="StarSymbol"/>
              <a:buNone/>
            </a:pPr>
            <a:r>
              <a:rPr lang="en-US" sz="2400" smtClean="0"/>
              <a:t>M. Dunning, C. Hast, E. Hemsing, K. Jobe, </a:t>
            </a:r>
          </a:p>
          <a:p>
            <a:pPr marL="0" indent="0" algn="ctr">
              <a:buSzPct val="45000"/>
              <a:buFont typeface="StarSymbol"/>
              <a:buNone/>
            </a:pPr>
            <a:r>
              <a:rPr lang="en-US" sz="2400" smtClean="0"/>
              <a:t>D. McCormick, J. Nelson, D. Xiang</a:t>
            </a:r>
          </a:p>
          <a:p>
            <a:pPr marL="0" indent="0" algn="ctr">
              <a:buSzPct val="45000"/>
              <a:buFont typeface="StarSymbol"/>
              <a:buNone/>
            </a:pPr>
            <a:r>
              <a:rPr lang="en-US" sz="240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3CC75152-06AC-41E5-98F8-6A23802A9C98}" type="slidenum">
              <a:rPr lang="zh-CN" altLang="en-US" sz="1400" smtClean="0"/>
              <a:pPr/>
              <a:t>35</a:t>
            </a:fld>
            <a:endParaRPr lang="en-US" altLang="zh-CN" sz="1400" smtClean="0"/>
          </a:p>
        </p:txBody>
      </p:sp>
      <p:sp>
        <p:nvSpPr>
          <p:cNvPr id="10243" name="Title 1"/>
          <p:cNvSpPr txBox="1">
            <a:spLocks/>
          </p:cNvSpPr>
          <p:nvPr/>
        </p:nvSpPr>
        <p:spPr bwMode="auto">
          <a:xfrm>
            <a:off x="76200" y="46038"/>
            <a:ext cx="90709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a:buSzPct val="45000"/>
              <a:buFont typeface="StarSymbol"/>
              <a:buNone/>
            </a:pPr>
            <a:r>
              <a:rPr lang="en-US" sz="3600">
                <a:solidFill>
                  <a:srgbClr val="000000"/>
                </a:solidFill>
                <a:ea typeface="SimSun" pitchFamily="2" charset="-122"/>
                <a:cs typeface="Mangal" pitchFamily="18" charset="0"/>
              </a:rPr>
              <a:t>Microbunching from compression</a:t>
            </a:r>
            <a:br>
              <a:rPr lang="en-US" sz="3600">
                <a:solidFill>
                  <a:srgbClr val="000000"/>
                </a:solidFill>
                <a:ea typeface="SimSun" pitchFamily="2" charset="-122"/>
                <a:cs typeface="Mangal" pitchFamily="18" charset="0"/>
              </a:rPr>
            </a:br>
            <a:r>
              <a:rPr lang="en-US">
                <a:solidFill>
                  <a:srgbClr val="000000"/>
                </a:solidFill>
                <a:ea typeface="SimSun" pitchFamily="2" charset="-122"/>
                <a:cs typeface="Mangal" pitchFamily="18" charset="0"/>
              </a:rPr>
              <a:t>CUR</a:t>
            </a:r>
            <a:endParaRPr lang="en-US" sz="3600">
              <a:solidFill>
                <a:srgbClr val="000000"/>
              </a:solidFill>
              <a:ea typeface="SimSun" pitchFamily="2" charset="-122"/>
              <a:cs typeface="Mangal" pitchFamily="18" charset="0"/>
            </a:endParaRPr>
          </a:p>
        </p:txBody>
      </p:sp>
      <p:pic>
        <p:nvPicPr>
          <p:cNvPr id="10244" name="Picture 4" descr="120027img.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2475" y="2971800"/>
            <a:ext cx="5851525"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120044img.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971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753268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 Arrow 7"/>
          <p:cNvSpPr/>
          <p:nvPr/>
        </p:nvSpPr>
        <p:spPr>
          <a:xfrm>
            <a:off x="4953000" y="22860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xfrm>
            <a:off x="6553200" y="6553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7AF2F2B6-0AAE-4065-8574-F46E03366BF4}" type="slidenum">
              <a:rPr lang="zh-CN" altLang="en-US" sz="1400" smtClean="0"/>
              <a:pPr/>
              <a:t>36</a:t>
            </a:fld>
            <a:endParaRPr lang="en-US" altLang="zh-CN" sz="1400" smtClean="0"/>
          </a:p>
        </p:txBody>
      </p:sp>
      <p:sp>
        <p:nvSpPr>
          <p:cNvPr id="12291" name="Title 1"/>
          <p:cNvSpPr txBox="1">
            <a:spLocks/>
          </p:cNvSpPr>
          <p:nvPr/>
        </p:nvSpPr>
        <p:spPr bwMode="auto">
          <a:xfrm>
            <a:off x="76200" y="46038"/>
            <a:ext cx="90709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a:buSzPct val="45000"/>
              <a:buFont typeface="StarSymbol"/>
              <a:buNone/>
            </a:pPr>
            <a:r>
              <a:rPr lang="en-US" sz="3200">
                <a:solidFill>
                  <a:srgbClr val="000000"/>
                </a:solidFill>
                <a:ea typeface="SimSun" pitchFamily="2" charset="-122"/>
                <a:cs typeface="Mangal" pitchFamily="18" charset="0"/>
              </a:rPr>
              <a:t>Microbunching</a:t>
            </a:r>
            <a:r>
              <a:rPr lang="en-US" sz="3600">
                <a:solidFill>
                  <a:srgbClr val="000000"/>
                </a:solidFill>
                <a:ea typeface="SimSun" pitchFamily="2" charset="-122"/>
                <a:cs typeface="Mangal" pitchFamily="18" charset="0"/>
              </a:rPr>
              <a:t> – seeded</a:t>
            </a:r>
          </a:p>
          <a:p>
            <a:pPr algn="ctr" eaLnBrk="1">
              <a:buSzPct val="45000"/>
              <a:buFont typeface="StarSymbol"/>
              <a:buNone/>
            </a:pPr>
            <a:r>
              <a:rPr lang="en-US">
                <a:solidFill>
                  <a:srgbClr val="000000"/>
                </a:solidFill>
                <a:ea typeface="SimSun" pitchFamily="2" charset="-122"/>
                <a:cs typeface="Mangal" pitchFamily="18" charset="0"/>
              </a:rPr>
              <a:t>donut</a:t>
            </a:r>
            <a:endParaRPr lang="en-US" sz="3600">
              <a:solidFill>
                <a:srgbClr val="000000"/>
              </a:solidFill>
              <a:ea typeface="SimSun" pitchFamily="2" charset="-122"/>
              <a:cs typeface="Mangal" pitchFamily="18" charset="0"/>
            </a:endParaRPr>
          </a:p>
        </p:txBody>
      </p:sp>
      <p:pic>
        <p:nvPicPr>
          <p:cNvPr id="12292" name="Picture 3" descr="13PS13_2012-04-06_21-45-310010ing.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579688"/>
            <a:ext cx="70231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13PS13_2012-04-06_21-46-590002img.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2579688"/>
            <a:ext cx="80010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p:cNvSpPr txBox="1">
            <a:spLocks noChangeArrowheads="1"/>
          </p:cNvSpPr>
          <p:nvPr/>
        </p:nvSpPr>
        <p:spPr bwMode="auto">
          <a:xfrm>
            <a:off x="5410200" y="23622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r>
              <a:rPr lang="en-US"/>
              <a:t>incoherent otr</a:t>
            </a:r>
          </a:p>
        </p:txBody>
      </p:sp>
      <p:sp>
        <p:nvSpPr>
          <p:cNvPr id="12295" name="TextBox 6"/>
          <p:cNvSpPr txBox="1">
            <a:spLocks noChangeArrowheads="1"/>
          </p:cNvSpPr>
          <p:nvPr/>
        </p:nvSpPr>
        <p:spPr bwMode="auto">
          <a:xfrm>
            <a:off x="838200" y="23622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r>
              <a:rPr lang="en-US"/>
              <a:t>laser modulated cotr</a:t>
            </a:r>
          </a:p>
        </p:txBody>
      </p:sp>
      <p:pic>
        <p:nvPicPr>
          <p:cNvPr id="12296" name="Picture 3"/>
          <p:cNvPicPr>
            <a:picLocks noChangeAspect="1" noChangeArrowheads="1"/>
          </p:cNvPicPr>
          <p:nvPr/>
        </p:nvPicPr>
        <p:blipFill>
          <a:blip r:embed="rId4">
            <a:extLst>
              <a:ext uri="{28A0092B-C50C-407E-A947-70E740481C1C}">
                <a14:useLocalDpi xmlns:a14="http://schemas.microsoft.com/office/drawing/2010/main" val="0"/>
              </a:ext>
            </a:extLst>
          </a:blip>
          <a:srcRect l="7124" t="7806" r="1781" b="23418"/>
          <a:stretch>
            <a:fillRect/>
          </a:stretch>
        </p:blipFill>
        <p:spPr bwMode="auto">
          <a:xfrm>
            <a:off x="609600" y="1371600"/>
            <a:ext cx="3962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8"/>
          <p:cNvSpPr txBox="1">
            <a:spLocks noChangeArrowheads="1"/>
          </p:cNvSpPr>
          <p:nvPr/>
        </p:nvSpPr>
        <p:spPr bwMode="auto">
          <a:xfrm>
            <a:off x="3657600" y="1752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r>
              <a:rPr lang="en-US" sz="1800">
                <a:solidFill>
                  <a:schemeClr val="bg1"/>
                </a:solidFill>
              </a:rPr>
              <a:t>800 nm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D8A9BB28-29EB-4586-8607-C7790385F95F}" type="slidenum">
              <a:rPr lang="zh-CN" altLang="en-US" sz="1400" smtClean="0"/>
              <a:pPr/>
              <a:t>37</a:t>
            </a:fld>
            <a:endParaRPr lang="en-US" altLang="zh-CN" sz="1400" smtClean="0"/>
          </a:p>
        </p:txBody>
      </p:sp>
      <p:pic>
        <p:nvPicPr>
          <p:cNvPr id="13315" name="Picture 27" descr="tcav.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7613" y="2576513"/>
            <a:ext cx="6554787"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p:cNvSpPr>
          <p:nvPr/>
        </p:nvSpPr>
        <p:spPr bwMode="auto">
          <a:xfrm>
            <a:off x="76200" y="46038"/>
            <a:ext cx="90709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a:buSzPct val="45000"/>
              <a:buFont typeface="StarSymbol"/>
              <a:buNone/>
            </a:pPr>
            <a:r>
              <a:rPr lang="en-US" sz="3600">
                <a:solidFill>
                  <a:srgbClr val="000000"/>
                </a:solidFill>
                <a:ea typeface="SimSun" pitchFamily="2" charset="-122"/>
                <a:cs typeface="Mangal" pitchFamily="18" charset="0"/>
              </a:rPr>
              <a:t>TCAV suppression</a:t>
            </a:r>
          </a:p>
          <a:p>
            <a:pPr algn="ctr" eaLnBrk="1">
              <a:buSzPct val="45000"/>
              <a:buFont typeface="StarSymbol"/>
              <a:buNone/>
            </a:pPr>
            <a:r>
              <a:rPr lang="en-US">
                <a:solidFill>
                  <a:srgbClr val="000000"/>
                </a:solidFill>
                <a:ea typeface="SimSun" pitchFamily="2" charset="-122"/>
                <a:cs typeface="Mangal" pitchFamily="18" charset="0"/>
              </a:rPr>
              <a:t>compressed case</a:t>
            </a:r>
            <a:endParaRPr lang="en-US" sz="3600">
              <a:solidFill>
                <a:srgbClr val="000000"/>
              </a:solidFill>
              <a:ea typeface="SimSun" pitchFamily="2" charset="-122"/>
              <a:cs typeface="Mangal" pitchFamily="18" charset="0"/>
            </a:endParaRPr>
          </a:p>
        </p:txBody>
      </p:sp>
      <p:sp>
        <p:nvSpPr>
          <p:cNvPr id="13317" name="TextBox 4"/>
          <p:cNvSpPr txBox="1">
            <a:spLocks noChangeArrowheads="1"/>
          </p:cNvSpPr>
          <p:nvPr/>
        </p:nvSpPr>
        <p:spPr bwMode="auto">
          <a:xfrm>
            <a:off x="304800" y="53340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r>
              <a:rPr lang="en-US" sz="1800"/>
              <a:t>essentiallly off</a:t>
            </a:r>
          </a:p>
        </p:txBody>
      </p:sp>
      <p:sp>
        <p:nvSpPr>
          <p:cNvPr id="13318" name="TextBox 5"/>
          <p:cNvSpPr txBox="1">
            <a:spLocks noChangeArrowheads="1"/>
          </p:cNvSpPr>
          <p:nvPr/>
        </p:nvSpPr>
        <p:spPr bwMode="auto">
          <a:xfrm>
            <a:off x="7162800" y="53451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r>
              <a:rPr lang="en-US" sz="1800"/>
              <a:t>full power ~ 10kV </a:t>
            </a:r>
          </a:p>
        </p:txBody>
      </p:sp>
      <p:pic>
        <p:nvPicPr>
          <p:cNvPr id="1331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92213"/>
            <a:ext cx="75326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 Arrow 7"/>
          <p:cNvSpPr/>
          <p:nvPr/>
        </p:nvSpPr>
        <p:spPr>
          <a:xfrm>
            <a:off x="4267200" y="22860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7200" y="260350"/>
            <a:ext cx="8382000" cy="5073650"/>
          </a:xfrm>
          <a:prstGeom prst="rect">
            <a:avLst/>
          </a:prstGeom>
          <a:noFill/>
          <a:ln w="9525">
            <a:noFill/>
            <a:miter lim="800000"/>
            <a:headEnd/>
            <a:tailEnd/>
          </a:ln>
        </p:spPr>
        <p:txBody>
          <a:bodyPr>
            <a:spAutoFit/>
          </a:bodyPr>
          <a:lstStyle/>
          <a:p>
            <a:pPr algn="ctr">
              <a:spcBef>
                <a:spcPct val="50000"/>
              </a:spcBef>
              <a:buClr>
                <a:srgbClr val="FF66CC"/>
              </a:buClr>
              <a:buSzPct val="90000"/>
              <a:buFont typeface="Wingdings" pitchFamily="2" charset="2"/>
              <a:buChar char="q"/>
              <a:defRPr/>
            </a:pPr>
            <a:r>
              <a:rPr lang="en-US" altLang="zh-CN" sz="2400" b="1" dirty="0">
                <a:latin typeface="Arial" charset="0"/>
              </a:rPr>
              <a:t>Summary</a:t>
            </a:r>
          </a:p>
          <a:p>
            <a:pPr algn="ctr">
              <a:spcBef>
                <a:spcPct val="50000"/>
              </a:spcBef>
              <a:buClr>
                <a:srgbClr val="FF66CC"/>
              </a:buClr>
              <a:buSzPct val="90000"/>
              <a:defRPr/>
            </a:pPr>
            <a:endParaRPr lang="en-US" altLang="zh-CN" sz="2400" b="1" dirty="0">
              <a:latin typeface="Arial" charset="0"/>
            </a:endParaRPr>
          </a:p>
          <a:p>
            <a:pPr marL="432000" indent="-324000">
              <a:spcBef>
                <a:spcPts val="0"/>
              </a:spcBef>
              <a:spcAft>
                <a:spcPts val="1417"/>
              </a:spcAft>
              <a:buClr>
                <a:srgbClr val="FF66CC"/>
              </a:buClr>
              <a:buSzPct val="90000"/>
              <a:buFont typeface="Wingdings" pitchFamily="2" charset="2"/>
              <a:buChar char="q"/>
              <a:defRPr/>
            </a:pPr>
            <a:r>
              <a:rPr lang="en-US" sz="2400" dirty="0" err="1">
                <a:latin typeface="Arial" pitchFamily="18"/>
                <a:ea typeface="SimSun" pitchFamily="2"/>
                <a:cs typeface="Mangal" pitchFamily="2"/>
              </a:rPr>
              <a:t>Microbunching</a:t>
            </a:r>
            <a:r>
              <a:rPr lang="en-US" sz="2400" dirty="0">
                <a:latin typeface="Arial" pitchFamily="18"/>
                <a:ea typeface="SimSun" pitchFamily="2"/>
                <a:cs typeface="Mangal" pitchFamily="2"/>
              </a:rPr>
              <a:t> – from compression</a:t>
            </a:r>
          </a:p>
          <a:p>
            <a:pPr marL="864000" lvl="1" indent="-324000">
              <a:spcBef>
                <a:spcPts val="0"/>
              </a:spcBef>
              <a:spcAft>
                <a:spcPts val="1134"/>
              </a:spcAft>
              <a:buClr>
                <a:srgbClr val="FF66CC"/>
              </a:buClr>
              <a:buSzPct val="90000"/>
              <a:buFont typeface="Wingdings" pitchFamily="2" charset="2"/>
              <a:buChar char="q"/>
              <a:defRPr/>
            </a:pPr>
            <a:r>
              <a:rPr lang="en-US" sz="2000" dirty="0">
                <a:latin typeface="Arial" pitchFamily="18"/>
                <a:ea typeface="SimSun" pitchFamily="2"/>
                <a:cs typeface="Mangal" pitchFamily="2"/>
              </a:rPr>
              <a:t>shot to shot intensity and shape </a:t>
            </a:r>
            <a:r>
              <a:rPr lang="en-US" sz="2000" dirty="0" smtClean="0">
                <a:latin typeface="Arial" pitchFamily="18"/>
                <a:ea typeface="SimSun" pitchFamily="2"/>
                <a:cs typeface="Mangal" pitchFamily="2"/>
              </a:rPr>
              <a:t>fluctuation</a:t>
            </a:r>
            <a:endParaRPr lang="en-US" sz="2000" dirty="0">
              <a:latin typeface="Arial" pitchFamily="18"/>
              <a:ea typeface="SimSun" pitchFamily="2"/>
              <a:cs typeface="Mangal" pitchFamily="2"/>
            </a:endParaRPr>
          </a:p>
          <a:p>
            <a:pPr marL="864000" lvl="1" indent="-324000">
              <a:spcBef>
                <a:spcPts val="0"/>
              </a:spcBef>
              <a:spcAft>
                <a:spcPts val="1134"/>
              </a:spcAft>
              <a:buClr>
                <a:srgbClr val="FF66CC"/>
              </a:buClr>
              <a:buSzPct val="90000"/>
              <a:buFont typeface="Wingdings" pitchFamily="2" charset="2"/>
              <a:buChar char="q"/>
              <a:defRPr/>
            </a:pPr>
            <a:r>
              <a:rPr lang="en-US" sz="2000" dirty="0">
                <a:latin typeface="Arial" pitchFamily="18"/>
                <a:ea typeface="SimSun" pitchFamily="2"/>
                <a:cs typeface="Mangal" pitchFamily="2"/>
              </a:rPr>
              <a:t>COTR gain at longer wavelengths</a:t>
            </a:r>
          </a:p>
          <a:p>
            <a:pPr marL="432000" indent="-324000">
              <a:spcBef>
                <a:spcPts val="0"/>
              </a:spcBef>
              <a:spcAft>
                <a:spcPts val="1417"/>
              </a:spcAft>
              <a:buClr>
                <a:srgbClr val="FF66CC"/>
              </a:buClr>
              <a:buSzPct val="90000"/>
              <a:buFont typeface="Wingdings" pitchFamily="2" charset="2"/>
              <a:buChar char="q"/>
              <a:defRPr/>
            </a:pPr>
            <a:r>
              <a:rPr lang="en-US" sz="2400" dirty="0" err="1">
                <a:latin typeface="Arial" pitchFamily="18"/>
                <a:ea typeface="SimSun" pitchFamily="2"/>
                <a:cs typeface="Mangal" pitchFamily="2"/>
              </a:rPr>
              <a:t>Microbunching</a:t>
            </a:r>
            <a:r>
              <a:rPr lang="en-US" sz="2400" dirty="0">
                <a:latin typeface="Arial" pitchFamily="18"/>
                <a:ea typeface="SimSun" pitchFamily="2"/>
                <a:cs typeface="Mangal" pitchFamily="2"/>
              </a:rPr>
              <a:t> – seeded</a:t>
            </a:r>
          </a:p>
          <a:p>
            <a:pPr marL="864000" lvl="1" indent="-324000">
              <a:spcBef>
                <a:spcPts val="0"/>
              </a:spcBef>
              <a:spcAft>
                <a:spcPts val="1134"/>
              </a:spcAft>
              <a:buClr>
                <a:srgbClr val="FF66CC"/>
              </a:buClr>
              <a:buSzPct val="90000"/>
              <a:buFont typeface="Wingdings" pitchFamily="2" charset="2"/>
              <a:buChar char="q"/>
              <a:defRPr/>
            </a:pPr>
            <a:r>
              <a:rPr lang="en-US" sz="2000" dirty="0">
                <a:latin typeface="Arial" pitchFamily="18"/>
                <a:ea typeface="SimSun" pitchFamily="2"/>
                <a:cs typeface="Mangal" pitchFamily="2"/>
              </a:rPr>
              <a:t>Interference rings  have an energy dependent opening angle, and are visible at sub </a:t>
            </a:r>
            <a:r>
              <a:rPr lang="en-US" sz="2000" dirty="0" err="1">
                <a:latin typeface="Arial" pitchFamily="18"/>
                <a:ea typeface="SimSun" pitchFamily="2"/>
                <a:cs typeface="Mangal" pitchFamily="2"/>
              </a:rPr>
              <a:t>pC</a:t>
            </a:r>
            <a:r>
              <a:rPr lang="en-US" sz="2000" dirty="0">
                <a:latin typeface="Arial" pitchFamily="18"/>
                <a:ea typeface="SimSun" pitchFamily="2"/>
                <a:cs typeface="Mangal" pitchFamily="2"/>
              </a:rPr>
              <a:t>. Immense gain allows high sensitivity.</a:t>
            </a:r>
          </a:p>
          <a:p>
            <a:pPr marL="864000" lvl="1" indent="-324000">
              <a:spcBef>
                <a:spcPts val="0"/>
              </a:spcBef>
              <a:spcAft>
                <a:spcPts val="1134"/>
              </a:spcAft>
              <a:buClr>
                <a:srgbClr val="FF66CC"/>
              </a:buClr>
              <a:buSzPct val="90000"/>
              <a:buFont typeface="Wingdings" pitchFamily="2" charset="2"/>
              <a:buChar char="q"/>
              <a:defRPr/>
            </a:pPr>
            <a:r>
              <a:rPr lang="en-US" sz="2000" dirty="0">
                <a:latin typeface="Arial" pitchFamily="18"/>
                <a:ea typeface="SimSun" pitchFamily="2"/>
                <a:cs typeface="Mangal" pitchFamily="2"/>
              </a:rPr>
              <a:t>donut does correlate with gradient of bunch charge density</a:t>
            </a:r>
          </a:p>
          <a:p>
            <a:pPr marL="432000" indent="-324000">
              <a:spcBef>
                <a:spcPts val="0"/>
              </a:spcBef>
              <a:spcAft>
                <a:spcPts val="1417"/>
              </a:spcAft>
              <a:buClr>
                <a:srgbClr val="FF66CC"/>
              </a:buClr>
              <a:buSzPct val="90000"/>
              <a:buFont typeface="Wingdings" pitchFamily="2" charset="2"/>
              <a:buChar char="q"/>
              <a:defRPr/>
            </a:pPr>
            <a:r>
              <a:rPr lang="en-US" sz="2400" dirty="0">
                <a:latin typeface="Arial" pitchFamily="18"/>
                <a:ea typeface="SimSun" pitchFamily="2"/>
                <a:cs typeface="Mangal" pitchFamily="2"/>
              </a:rPr>
              <a:t>TCAV suppression</a:t>
            </a:r>
          </a:p>
          <a:p>
            <a:pPr marL="889200" lvl="1" indent="-324000">
              <a:spcBef>
                <a:spcPts val="0"/>
              </a:spcBef>
              <a:spcAft>
                <a:spcPts val="1417"/>
              </a:spcAft>
              <a:buClr>
                <a:srgbClr val="FF66CC"/>
              </a:buClr>
              <a:buSzPct val="90000"/>
              <a:buFont typeface="Wingdings" pitchFamily="2" charset="2"/>
              <a:buChar char="q"/>
              <a:defRPr/>
            </a:pPr>
            <a:r>
              <a:rPr lang="en-US" sz="2000" dirty="0">
                <a:latin typeface="Arial" pitchFamily="18"/>
                <a:ea typeface="SimSun" pitchFamily="2"/>
                <a:cs typeface="Mangal" pitchFamily="2"/>
              </a:rPr>
              <a:t>Tantalizing. Needs more quantification.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de-DE" sz="2400" dirty="0" smtClean="0"/>
              <a:t>Jeff </a:t>
            </a:r>
            <a:r>
              <a:rPr lang="de-DE" sz="2400" dirty="0" err="1" smtClean="0"/>
              <a:t>Dooling</a:t>
            </a:r>
            <a:endParaRPr lang="de-DE" sz="2400" dirty="0"/>
          </a:p>
        </p:txBody>
      </p:sp>
      <p:sp>
        <p:nvSpPr>
          <p:cNvPr id="3" name="Content Placeholder 2"/>
          <p:cNvSpPr>
            <a:spLocks noGrp="1"/>
          </p:cNvSpPr>
          <p:nvPr>
            <p:ph idx="1"/>
          </p:nvPr>
        </p:nvSpPr>
        <p:spPr>
          <a:xfrm>
            <a:off x="457200" y="1268760"/>
            <a:ext cx="8229600" cy="5184576"/>
          </a:xfrm>
        </p:spPr>
        <p:txBody>
          <a:bodyPr>
            <a:noAutofit/>
          </a:bodyPr>
          <a:lstStyle/>
          <a:p>
            <a:r>
              <a:rPr lang="de-DE" sz="1800" dirty="0" err="1"/>
              <a:t>My</a:t>
            </a:r>
            <a:r>
              <a:rPr lang="de-DE" sz="1800" dirty="0"/>
              <a:t> </a:t>
            </a:r>
            <a:r>
              <a:rPr lang="de-DE" sz="1800" dirty="0" err="1"/>
              <a:t>talk</a:t>
            </a:r>
            <a:r>
              <a:rPr lang="de-DE" sz="1800" dirty="0"/>
              <a:t> </a:t>
            </a:r>
            <a:r>
              <a:rPr lang="de-DE" sz="1800" dirty="0" err="1"/>
              <a:t>summary</a:t>
            </a:r>
            <a:r>
              <a:rPr lang="de-DE" sz="1800" dirty="0"/>
              <a:t>:</a:t>
            </a:r>
          </a:p>
          <a:p>
            <a:r>
              <a:rPr lang="de-DE" sz="1800" dirty="0"/>
              <a:t> </a:t>
            </a:r>
          </a:p>
          <a:p>
            <a:r>
              <a:rPr lang="de-DE" sz="1800" dirty="0"/>
              <a:t>!. Suppression </a:t>
            </a:r>
            <a:r>
              <a:rPr lang="de-DE" sz="1800" dirty="0" err="1"/>
              <a:t>of</a:t>
            </a:r>
            <a:r>
              <a:rPr lang="de-DE" sz="1800" dirty="0"/>
              <a:t> </a:t>
            </a:r>
            <a:r>
              <a:rPr lang="de-DE" sz="1800" dirty="0" err="1"/>
              <a:t>microbunching</a:t>
            </a:r>
            <a:r>
              <a:rPr lang="de-DE" sz="1800" dirty="0"/>
              <a:t> </a:t>
            </a:r>
            <a:r>
              <a:rPr lang="de-DE" sz="1800" dirty="0" err="1"/>
              <a:t>instability</a:t>
            </a:r>
            <a:r>
              <a:rPr lang="de-DE" sz="1800" dirty="0"/>
              <a:t> </a:t>
            </a:r>
            <a:r>
              <a:rPr lang="de-DE" sz="1800" dirty="0" err="1"/>
              <a:t>demonstrated</a:t>
            </a:r>
            <a:r>
              <a:rPr lang="de-DE" sz="1800" dirty="0"/>
              <a:t> </a:t>
            </a:r>
            <a:r>
              <a:rPr lang="de-DE" sz="1800" dirty="0" err="1"/>
              <a:t>both</a:t>
            </a:r>
            <a:r>
              <a:rPr lang="de-DE" sz="1800" dirty="0"/>
              <a:t> </a:t>
            </a:r>
            <a:r>
              <a:rPr lang="de-DE" sz="1800" dirty="0" err="1"/>
              <a:t>spectrally</a:t>
            </a:r>
            <a:r>
              <a:rPr lang="de-DE" sz="1800" dirty="0"/>
              <a:t> </a:t>
            </a:r>
          </a:p>
          <a:p>
            <a:r>
              <a:rPr lang="de-DE" sz="1800" dirty="0" err="1"/>
              <a:t>and</a:t>
            </a:r>
            <a:r>
              <a:rPr lang="de-DE" sz="1800" dirty="0"/>
              <a:t> </a:t>
            </a:r>
            <a:r>
              <a:rPr lang="de-DE" sz="1800" dirty="0" err="1"/>
              <a:t>temporally</a:t>
            </a:r>
            <a:r>
              <a:rPr lang="de-DE" sz="1800" dirty="0" smtClean="0"/>
              <a:t>.  (COTR?)</a:t>
            </a:r>
            <a:endParaRPr lang="de-DE" sz="1800" dirty="0"/>
          </a:p>
          <a:p>
            <a:r>
              <a:rPr lang="de-DE" sz="1800" dirty="0"/>
              <a:t>     a) </a:t>
            </a:r>
            <a:r>
              <a:rPr lang="de-DE" sz="1800" dirty="0" err="1"/>
              <a:t>Spectrally</a:t>
            </a:r>
            <a:r>
              <a:rPr lang="de-DE" sz="1800" dirty="0"/>
              <a:t>, </a:t>
            </a:r>
            <a:r>
              <a:rPr lang="de-DE" sz="1800" dirty="0" err="1"/>
              <a:t>with</a:t>
            </a:r>
            <a:r>
              <a:rPr lang="de-DE" sz="1800" dirty="0"/>
              <a:t> </a:t>
            </a:r>
            <a:r>
              <a:rPr lang="de-DE" sz="1800" dirty="0" err="1"/>
              <a:t>blue</a:t>
            </a:r>
            <a:r>
              <a:rPr lang="de-DE" sz="1800" dirty="0"/>
              <a:t> </a:t>
            </a:r>
            <a:r>
              <a:rPr lang="de-DE" sz="1800" dirty="0" err="1"/>
              <a:t>narrow</a:t>
            </a:r>
            <a:r>
              <a:rPr lang="de-DE" sz="1800" dirty="0"/>
              <a:t> band </a:t>
            </a:r>
            <a:r>
              <a:rPr lang="de-DE" sz="1800" dirty="0" err="1"/>
              <a:t>interference</a:t>
            </a:r>
            <a:r>
              <a:rPr lang="de-DE" sz="1800" dirty="0"/>
              <a:t> (NBI) </a:t>
            </a:r>
            <a:r>
              <a:rPr lang="de-DE" sz="1800" dirty="0" err="1"/>
              <a:t>or</a:t>
            </a:r>
            <a:r>
              <a:rPr lang="de-DE" sz="1800" dirty="0"/>
              <a:t> BW </a:t>
            </a:r>
          </a:p>
          <a:p>
            <a:r>
              <a:rPr lang="de-DE" sz="1800" dirty="0" err="1"/>
              <a:t>filters</a:t>
            </a:r>
            <a:r>
              <a:rPr lang="de-DE" sz="1800" dirty="0"/>
              <a:t> </a:t>
            </a:r>
            <a:r>
              <a:rPr lang="de-DE" sz="1800" dirty="0" err="1"/>
              <a:t>viewing</a:t>
            </a:r>
            <a:r>
              <a:rPr lang="de-DE" sz="1800" dirty="0"/>
              <a:t> an LSO: </a:t>
            </a:r>
            <a:r>
              <a:rPr lang="de-DE" sz="1800" dirty="0" err="1"/>
              <a:t>Ce</a:t>
            </a:r>
            <a:r>
              <a:rPr lang="de-DE" sz="1800" dirty="0"/>
              <a:t> </a:t>
            </a:r>
            <a:r>
              <a:rPr lang="de-DE" sz="1800" dirty="0" err="1"/>
              <a:t>scintillator</a:t>
            </a:r>
            <a:r>
              <a:rPr lang="de-DE" sz="1800" dirty="0"/>
              <a:t>.</a:t>
            </a:r>
          </a:p>
          <a:p>
            <a:r>
              <a:rPr lang="de-DE" sz="1800" dirty="0"/>
              <a:t>     b) </a:t>
            </a:r>
            <a:r>
              <a:rPr lang="de-DE" sz="1800" dirty="0" err="1"/>
              <a:t>Spectrally</a:t>
            </a:r>
            <a:r>
              <a:rPr lang="de-DE" sz="1800" dirty="0"/>
              <a:t>, </a:t>
            </a:r>
            <a:r>
              <a:rPr lang="de-DE" sz="1800" dirty="0" err="1"/>
              <a:t>with</a:t>
            </a:r>
            <a:r>
              <a:rPr lang="de-DE" sz="1800" dirty="0"/>
              <a:t> </a:t>
            </a:r>
            <a:r>
              <a:rPr lang="de-DE" sz="1800" dirty="0" err="1"/>
              <a:t>blue</a:t>
            </a:r>
            <a:r>
              <a:rPr lang="de-DE" sz="1800" dirty="0"/>
              <a:t> NBI </a:t>
            </a:r>
            <a:r>
              <a:rPr lang="de-DE" sz="1800" dirty="0" err="1"/>
              <a:t>filters</a:t>
            </a:r>
            <a:r>
              <a:rPr lang="de-DE" sz="1800" dirty="0"/>
              <a:t> </a:t>
            </a:r>
            <a:r>
              <a:rPr lang="de-DE" sz="1800" dirty="0" err="1"/>
              <a:t>viewing</a:t>
            </a:r>
            <a:r>
              <a:rPr lang="de-DE" sz="1800" dirty="0"/>
              <a:t> an OTR </a:t>
            </a:r>
            <a:r>
              <a:rPr lang="de-DE" sz="1800" dirty="0" err="1"/>
              <a:t>screen</a:t>
            </a:r>
            <a:r>
              <a:rPr lang="de-DE" sz="1800" dirty="0"/>
              <a:t> (</a:t>
            </a:r>
            <a:r>
              <a:rPr lang="de-DE" sz="1800" dirty="0" err="1"/>
              <a:t>this</a:t>
            </a:r>
            <a:r>
              <a:rPr lang="de-DE" sz="1800" dirty="0"/>
              <a:t> </a:t>
            </a:r>
          </a:p>
          <a:p>
            <a:r>
              <a:rPr lang="de-DE" sz="1800" dirty="0"/>
              <a:t>was not </a:t>
            </a:r>
            <a:r>
              <a:rPr lang="de-DE" sz="1800" dirty="0" err="1"/>
              <a:t>as</a:t>
            </a:r>
            <a:r>
              <a:rPr lang="de-DE" sz="1800" dirty="0"/>
              <a:t> </a:t>
            </a:r>
            <a:r>
              <a:rPr lang="de-DE" sz="1800" dirty="0" err="1"/>
              <a:t>clear</a:t>
            </a:r>
            <a:r>
              <a:rPr lang="de-DE" sz="1800" dirty="0"/>
              <a:t>, </a:t>
            </a:r>
            <a:r>
              <a:rPr lang="de-DE" sz="1800" dirty="0" err="1"/>
              <a:t>since</a:t>
            </a:r>
            <a:r>
              <a:rPr lang="de-DE" sz="1800" dirty="0"/>
              <a:t> </a:t>
            </a:r>
            <a:r>
              <a:rPr lang="de-DE" sz="1800" dirty="0" err="1"/>
              <a:t>some</a:t>
            </a:r>
            <a:r>
              <a:rPr lang="de-DE" sz="1800" dirty="0"/>
              <a:t> </a:t>
            </a:r>
            <a:r>
              <a:rPr lang="de-DE" sz="1800" dirty="0" err="1"/>
              <a:t>of</a:t>
            </a:r>
            <a:r>
              <a:rPr lang="de-DE" sz="1800" dirty="0"/>
              <a:t> </a:t>
            </a:r>
            <a:r>
              <a:rPr lang="de-DE" sz="1800" dirty="0" err="1"/>
              <a:t>the</a:t>
            </a:r>
            <a:r>
              <a:rPr lang="de-DE" sz="1800" dirty="0"/>
              <a:t> MBI was still </a:t>
            </a:r>
            <a:r>
              <a:rPr lang="de-DE" sz="1800" dirty="0" err="1"/>
              <a:t>present</a:t>
            </a:r>
            <a:r>
              <a:rPr lang="de-DE" sz="1800" dirty="0"/>
              <a:t>)</a:t>
            </a:r>
          </a:p>
          <a:p>
            <a:r>
              <a:rPr lang="de-DE" sz="1800" dirty="0"/>
              <a:t>     c) Temporally, </a:t>
            </a:r>
            <a:r>
              <a:rPr lang="de-DE" sz="1800" dirty="0" err="1"/>
              <a:t>with</a:t>
            </a:r>
            <a:r>
              <a:rPr lang="de-DE" sz="1800" dirty="0"/>
              <a:t> a </a:t>
            </a:r>
            <a:r>
              <a:rPr lang="de-DE" sz="1800" dirty="0" err="1"/>
              <a:t>gated</a:t>
            </a:r>
            <a:r>
              <a:rPr lang="de-DE" sz="1800" dirty="0"/>
              <a:t> </a:t>
            </a:r>
            <a:r>
              <a:rPr lang="de-DE" sz="1800" dirty="0" err="1"/>
              <a:t>camera</a:t>
            </a:r>
            <a:r>
              <a:rPr lang="de-DE" sz="1800" dirty="0"/>
              <a:t> </a:t>
            </a:r>
            <a:r>
              <a:rPr lang="de-DE" sz="1800" dirty="0" err="1"/>
              <a:t>delayed</a:t>
            </a:r>
            <a:r>
              <a:rPr lang="de-DE" sz="1800" dirty="0"/>
              <a:t> after </a:t>
            </a:r>
            <a:r>
              <a:rPr lang="de-DE" sz="1800" dirty="0" err="1"/>
              <a:t>the</a:t>
            </a:r>
            <a:r>
              <a:rPr lang="de-DE" sz="1800" dirty="0"/>
              <a:t> prompt </a:t>
            </a:r>
          </a:p>
          <a:p>
            <a:r>
              <a:rPr lang="de-DE" sz="1800" dirty="0" err="1"/>
              <a:t>radiation</a:t>
            </a:r>
            <a:r>
              <a:rPr lang="de-DE" sz="1800" dirty="0"/>
              <a:t> </a:t>
            </a:r>
            <a:r>
              <a:rPr lang="de-DE" sz="1800" dirty="0" err="1"/>
              <a:t>is</a:t>
            </a:r>
            <a:r>
              <a:rPr lang="de-DE" sz="1800" dirty="0"/>
              <a:t> </a:t>
            </a:r>
            <a:r>
              <a:rPr lang="de-DE" sz="1800" dirty="0" err="1"/>
              <a:t>gone</a:t>
            </a:r>
            <a:r>
              <a:rPr lang="de-DE" sz="1800" dirty="0"/>
              <a:t> but </a:t>
            </a:r>
            <a:r>
              <a:rPr lang="de-DE" sz="1800" dirty="0" err="1"/>
              <a:t>while</a:t>
            </a:r>
            <a:r>
              <a:rPr lang="de-DE" sz="1800" dirty="0"/>
              <a:t> </a:t>
            </a:r>
            <a:r>
              <a:rPr lang="de-DE" sz="1800" dirty="0" err="1"/>
              <a:t>the</a:t>
            </a:r>
            <a:r>
              <a:rPr lang="de-DE" sz="1800" dirty="0"/>
              <a:t> </a:t>
            </a:r>
            <a:r>
              <a:rPr lang="de-DE" sz="1800" dirty="0" err="1"/>
              <a:t>scintillator</a:t>
            </a:r>
            <a:r>
              <a:rPr lang="de-DE" sz="1800" dirty="0"/>
              <a:t> </a:t>
            </a:r>
            <a:r>
              <a:rPr lang="de-DE" sz="1800" dirty="0" err="1"/>
              <a:t>is</a:t>
            </a:r>
            <a:r>
              <a:rPr lang="de-DE" sz="1800" dirty="0"/>
              <a:t> still </a:t>
            </a:r>
            <a:r>
              <a:rPr lang="de-DE" sz="1800" dirty="0" err="1"/>
              <a:t>emitting</a:t>
            </a:r>
            <a:endParaRPr lang="de-DE" sz="1800" dirty="0"/>
          </a:p>
          <a:p>
            <a:r>
              <a:rPr lang="de-DE" sz="1800" dirty="0"/>
              <a:t> </a:t>
            </a:r>
          </a:p>
          <a:p>
            <a:r>
              <a:rPr lang="de-DE" sz="1800" dirty="0"/>
              <a:t>2. Need </a:t>
            </a:r>
            <a:r>
              <a:rPr lang="de-DE" sz="1800" dirty="0" err="1"/>
              <a:t>to</a:t>
            </a:r>
            <a:r>
              <a:rPr lang="de-DE" sz="1800" dirty="0"/>
              <a:t> </a:t>
            </a:r>
            <a:r>
              <a:rPr lang="de-DE" sz="1800" dirty="0" err="1"/>
              <a:t>pay</a:t>
            </a:r>
            <a:r>
              <a:rPr lang="de-DE" sz="1800" dirty="0"/>
              <a:t> </a:t>
            </a:r>
            <a:r>
              <a:rPr lang="de-DE" sz="1800" dirty="0" err="1"/>
              <a:t>attention</a:t>
            </a:r>
            <a:r>
              <a:rPr lang="de-DE" sz="1800" dirty="0"/>
              <a:t> </a:t>
            </a:r>
            <a:r>
              <a:rPr lang="de-DE" sz="1800" dirty="0" err="1"/>
              <a:t>to</a:t>
            </a:r>
            <a:r>
              <a:rPr lang="de-DE" sz="1800" dirty="0"/>
              <a:t> </a:t>
            </a:r>
            <a:r>
              <a:rPr lang="de-DE" sz="1800" dirty="0" err="1"/>
              <a:t>the</a:t>
            </a:r>
            <a:r>
              <a:rPr lang="de-DE" sz="1800" dirty="0"/>
              <a:t> </a:t>
            </a:r>
            <a:r>
              <a:rPr lang="de-DE" sz="1800" dirty="0" err="1"/>
              <a:t>rf</a:t>
            </a:r>
            <a:r>
              <a:rPr lang="de-DE" sz="1800" dirty="0"/>
              <a:t> </a:t>
            </a:r>
            <a:r>
              <a:rPr lang="de-DE" sz="1800" dirty="0" err="1"/>
              <a:t>phase</a:t>
            </a:r>
            <a:r>
              <a:rPr lang="de-DE" sz="1800" dirty="0"/>
              <a:t>.  In </a:t>
            </a:r>
            <a:r>
              <a:rPr lang="de-DE" sz="1800" dirty="0" err="1"/>
              <a:t>our</a:t>
            </a:r>
            <a:r>
              <a:rPr lang="de-DE" sz="1800" dirty="0"/>
              <a:t> </a:t>
            </a:r>
            <a:r>
              <a:rPr lang="de-DE" sz="1800" dirty="0" err="1"/>
              <a:t>case</a:t>
            </a:r>
            <a:r>
              <a:rPr lang="de-DE" sz="1800" dirty="0"/>
              <a:t>, </a:t>
            </a:r>
            <a:r>
              <a:rPr lang="de-DE" sz="1800" dirty="0" err="1"/>
              <a:t>we</a:t>
            </a:r>
            <a:r>
              <a:rPr lang="de-DE" sz="1800" dirty="0"/>
              <a:t> </a:t>
            </a:r>
            <a:r>
              <a:rPr lang="de-DE" sz="1800" dirty="0" err="1"/>
              <a:t>turned</a:t>
            </a:r>
            <a:r>
              <a:rPr lang="de-DE" sz="1800" dirty="0"/>
              <a:t> off </a:t>
            </a:r>
          </a:p>
          <a:p>
            <a:r>
              <a:rPr lang="de-DE" sz="1800" dirty="0" err="1"/>
              <a:t>the</a:t>
            </a:r>
            <a:r>
              <a:rPr lang="de-DE" sz="1800" dirty="0"/>
              <a:t> </a:t>
            </a:r>
            <a:r>
              <a:rPr lang="de-DE" sz="1800" dirty="0" err="1"/>
              <a:t>linac</a:t>
            </a:r>
            <a:r>
              <a:rPr lang="de-DE" sz="1800" dirty="0"/>
              <a:t> </a:t>
            </a:r>
            <a:r>
              <a:rPr lang="de-DE" sz="1800" dirty="0" err="1"/>
              <a:t>phase</a:t>
            </a:r>
            <a:r>
              <a:rPr lang="de-DE" sz="1800" dirty="0"/>
              <a:t> </a:t>
            </a:r>
            <a:r>
              <a:rPr lang="de-DE" sz="1800" dirty="0" err="1"/>
              <a:t>control</a:t>
            </a:r>
            <a:r>
              <a:rPr lang="de-DE" sz="1800" dirty="0"/>
              <a:t> </a:t>
            </a:r>
            <a:r>
              <a:rPr lang="de-DE" sz="1800" dirty="0" err="1"/>
              <a:t>law</a:t>
            </a:r>
            <a:r>
              <a:rPr lang="de-DE" sz="1800" dirty="0"/>
              <a:t> </a:t>
            </a:r>
            <a:r>
              <a:rPr lang="de-DE" sz="1800" dirty="0" err="1"/>
              <a:t>which</a:t>
            </a:r>
            <a:r>
              <a:rPr lang="de-DE" sz="1800" dirty="0"/>
              <a:t> </a:t>
            </a:r>
            <a:r>
              <a:rPr lang="de-DE" sz="1800" dirty="0" err="1"/>
              <a:t>tries</a:t>
            </a:r>
            <a:r>
              <a:rPr lang="de-DE" sz="1800" dirty="0"/>
              <a:t> </a:t>
            </a:r>
            <a:r>
              <a:rPr lang="de-DE" sz="1800" dirty="0" err="1"/>
              <a:t>to</a:t>
            </a:r>
            <a:r>
              <a:rPr lang="de-DE" sz="1800" dirty="0"/>
              <a:t> </a:t>
            </a:r>
            <a:r>
              <a:rPr lang="de-DE" sz="1800" dirty="0" err="1"/>
              <a:t>keep</a:t>
            </a:r>
            <a:r>
              <a:rPr lang="de-DE" sz="1800" dirty="0"/>
              <a:t> all </a:t>
            </a:r>
            <a:r>
              <a:rPr lang="de-DE" sz="1800" dirty="0" err="1"/>
              <a:t>accelerating</a:t>
            </a:r>
            <a:r>
              <a:rPr lang="de-DE" sz="1800" dirty="0"/>
              <a:t> </a:t>
            </a:r>
          </a:p>
          <a:p>
            <a:r>
              <a:rPr lang="de-DE" sz="1800" dirty="0" err="1"/>
              <a:t>structures</a:t>
            </a:r>
            <a:r>
              <a:rPr lang="de-DE" sz="1800" dirty="0"/>
              <a:t> on-</a:t>
            </a:r>
            <a:r>
              <a:rPr lang="de-DE" sz="1800" dirty="0" err="1"/>
              <a:t>crest</a:t>
            </a:r>
            <a:r>
              <a:rPr lang="de-DE" sz="1800" dirty="0"/>
              <a:t> </a:t>
            </a:r>
            <a:r>
              <a:rPr lang="de-DE" sz="1800" dirty="0" err="1"/>
              <a:t>with</a:t>
            </a:r>
            <a:r>
              <a:rPr lang="de-DE" sz="1800" dirty="0"/>
              <a:t> </a:t>
            </a:r>
            <a:r>
              <a:rPr lang="de-DE" sz="1800" dirty="0" err="1"/>
              <a:t>the</a:t>
            </a:r>
            <a:r>
              <a:rPr lang="de-DE" sz="1800" dirty="0"/>
              <a:t> beam.</a:t>
            </a:r>
          </a:p>
          <a:p>
            <a:r>
              <a:rPr lang="de-DE" sz="1600" dirty="0"/>
              <a:t> </a:t>
            </a:r>
          </a:p>
          <a:p>
            <a:endParaRPr lang="de-DE" sz="1600" dirty="0" smtClean="0"/>
          </a:p>
          <a:p>
            <a:endParaRPr lang="de-DE" sz="1600" dirty="0"/>
          </a:p>
          <a:p>
            <a:endParaRPr lang="de-DE" sz="1600" dirty="0" smtClean="0"/>
          </a:p>
          <a:p>
            <a:endParaRPr lang="de-DE" sz="1600" dirty="0"/>
          </a:p>
          <a:p>
            <a:endParaRPr lang="de-DE" sz="1600" dirty="0" smtClean="0"/>
          </a:p>
          <a:p>
            <a:r>
              <a:rPr lang="de-DE" sz="1600" dirty="0" smtClean="0"/>
              <a:t>3</a:t>
            </a:r>
            <a:r>
              <a:rPr lang="de-DE" sz="1600" dirty="0"/>
              <a:t>. </a:t>
            </a:r>
            <a:r>
              <a:rPr lang="de-DE" sz="1600" dirty="0" err="1"/>
              <a:t>Started</a:t>
            </a:r>
            <a:r>
              <a:rPr lang="de-DE" sz="1600" dirty="0"/>
              <a:t> ASTRA </a:t>
            </a:r>
            <a:r>
              <a:rPr lang="de-DE" sz="1600" dirty="0" err="1"/>
              <a:t>simulations</a:t>
            </a:r>
            <a:r>
              <a:rPr lang="de-DE" sz="1600" dirty="0"/>
              <a:t>.  Goal </a:t>
            </a:r>
            <a:r>
              <a:rPr lang="de-DE" sz="1600" dirty="0" err="1"/>
              <a:t>is</a:t>
            </a:r>
            <a:r>
              <a:rPr lang="de-DE" sz="1600" dirty="0"/>
              <a:t> </a:t>
            </a:r>
            <a:r>
              <a:rPr lang="de-DE" sz="1600" dirty="0" err="1"/>
              <a:t>to</a:t>
            </a:r>
            <a:r>
              <a:rPr lang="de-DE" sz="1600" dirty="0"/>
              <a:t> </a:t>
            </a:r>
            <a:r>
              <a:rPr lang="de-DE" sz="1600" dirty="0" err="1"/>
              <a:t>have</a:t>
            </a:r>
            <a:r>
              <a:rPr lang="de-DE" sz="1600" dirty="0"/>
              <a:t> start-</a:t>
            </a:r>
            <a:r>
              <a:rPr lang="de-DE" sz="1600" dirty="0" err="1"/>
              <a:t>to</a:t>
            </a:r>
            <a:r>
              <a:rPr lang="de-DE" sz="1600" dirty="0"/>
              <a:t>-end (STE) </a:t>
            </a:r>
          </a:p>
          <a:p>
            <a:r>
              <a:rPr lang="de-DE" sz="1600" dirty="0" err="1"/>
              <a:t>simulations</a:t>
            </a:r>
            <a:r>
              <a:rPr lang="de-DE" sz="1600" dirty="0"/>
              <a:t> </a:t>
            </a:r>
            <a:r>
              <a:rPr lang="de-DE" sz="1600" dirty="0" err="1"/>
              <a:t>through</a:t>
            </a:r>
            <a:r>
              <a:rPr lang="de-DE" sz="1600" dirty="0"/>
              <a:t> </a:t>
            </a:r>
            <a:r>
              <a:rPr lang="de-DE" sz="1600" dirty="0" err="1"/>
              <a:t>the</a:t>
            </a:r>
            <a:r>
              <a:rPr lang="de-DE" sz="1600" dirty="0"/>
              <a:t> </a:t>
            </a:r>
            <a:r>
              <a:rPr lang="de-DE" sz="1600" dirty="0" err="1"/>
              <a:t>full</a:t>
            </a:r>
            <a:r>
              <a:rPr lang="de-DE" sz="1600" dirty="0"/>
              <a:t> </a:t>
            </a:r>
            <a:r>
              <a:rPr lang="de-DE" sz="1600" dirty="0" err="1"/>
              <a:t>linac</a:t>
            </a:r>
            <a:r>
              <a:rPr lang="de-DE" sz="1600" dirty="0"/>
              <a:t> </a:t>
            </a:r>
            <a:r>
              <a:rPr lang="de-DE" sz="1600" dirty="0" err="1"/>
              <a:t>with</a:t>
            </a:r>
            <a:r>
              <a:rPr lang="de-DE" sz="1600" dirty="0"/>
              <a:t> ASTRA </a:t>
            </a:r>
            <a:r>
              <a:rPr lang="de-DE" sz="1600" dirty="0" err="1"/>
              <a:t>and</a:t>
            </a:r>
            <a:r>
              <a:rPr lang="de-DE" sz="1600" dirty="0"/>
              <a:t> ELEGANT </a:t>
            </a:r>
            <a:r>
              <a:rPr lang="de-DE" sz="1600" dirty="0" err="1"/>
              <a:t>and</a:t>
            </a:r>
            <a:r>
              <a:rPr lang="de-DE" sz="1600" dirty="0"/>
              <a:t> </a:t>
            </a:r>
            <a:r>
              <a:rPr lang="de-DE" sz="1600" dirty="0" err="1"/>
              <a:t>eventually</a:t>
            </a:r>
            <a:r>
              <a:rPr lang="de-DE" sz="1600" dirty="0"/>
              <a:t> </a:t>
            </a:r>
          </a:p>
          <a:p>
            <a:r>
              <a:rPr lang="de-DE" sz="1600" dirty="0"/>
              <a:t>IMPACT.</a:t>
            </a:r>
          </a:p>
          <a:p>
            <a:r>
              <a:rPr lang="de-DE" sz="1600" dirty="0"/>
              <a:t>     a) </a:t>
            </a:r>
            <a:r>
              <a:rPr lang="de-DE" sz="1600" dirty="0" err="1"/>
              <a:t>Good</a:t>
            </a:r>
            <a:r>
              <a:rPr lang="de-DE" sz="1600" dirty="0"/>
              <a:t> </a:t>
            </a:r>
            <a:r>
              <a:rPr lang="de-DE" sz="1600" dirty="0" err="1"/>
              <a:t>agreement</a:t>
            </a:r>
            <a:r>
              <a:rPr lang="de-DE" sz="1600" dirty="0"/>
              <a:t> </a:t>
            </a:r>
            <a:r>
              <a:rPr lang="de-DE" sz="1600" dirty="0" err="1"/>
              <a:t>with</a:t>
            </a:r>
            <a:r>
              <a:rPr lang="de-DE" sz="1600" dirty="0"/>
              <a:t> </a:t>
            </a:r>
            <a:r>
              <a:rPr lang="de-DE" sz="1600" dirty="0" err="1"/>
              <a:t>compressed</a:t>
            </a:r>
            <a:r>
              <a:rPr lang="de-DE" sz="1600" dirty="0"/>
              <a:t> </a:t>
            </a:r>
            <a:r>
              <a:rPr lang="de-DE" sz="1600" dirty="0" err="1"/>
              <a:t>measured</a:t>
            </a:r>
            <a:r>
              <a:rPr lang="de-DE" sz="1600" dirty="0"/>
              <a:t> </a:t>
            </a:r>
            <a:r>
              <a:rPr lang="de-DE" sz="1600" dirty="0" err="1"/>
              <a:t>bunch</a:t>
            </a:r>
            <a:r>
              <a:rPr lang="de-DE" sz="1600" dirty="0"/>
              <a:t> </a:t>
            </a:r>
            <a:r>
              <a:rPr lang="de-DE" sz="1600" dirty="0" err="1"/>
              <a:t>length</a:t>
            </a:r>
            <a:endParaRPr lang="de-DE" sz="1600" dirty="0"/>
          </a:p>
          <a:p>
            <a:r>
              <a:rPr lang="de-DE" sz="1600" dirty="0"/>
              <a:t>     b) </a:t>
            </a:r>
            <a:r>
              <a:rPr lang="de-DE" sz="1600" dirty="0" err="1"/>
              <a:t>Good</a:t>
            </a:r>
            <a:r>
              <a:rPr lang="de-DE" sz="1600" dirty="0"/>
              <a:t> </a:t>
            </a:r>
            <a:r>
              <a:rPr lang="de-DE" sz="1600" dirty="0" err="1"/>
              <a:t>agreement</a:t>
            </a:r>
            <a:r>
              <a:rPr lang="de-DE" sz="1600" dirty="0"/>
              <a:t> </a:t>
            </a:r>
            <a:r>
              <a:rPr lang="de-DE" sz="1600" dirty="0" err="1"/>
              <a:t>for</a:t>
            </a:r>
            <a:r>
              <a:rPr lang="de-DE" sz="1600" dirty="0"/>
              <a:t> </a:t>
            </a:r>
            <a:r>
              <a:rPr lang="de-DE" sz="1600" dirty="0" err="1"/>
              <a:t>emittance</a:t>
            </a:r>
            <a:r>
              <a:rPr lang="de-DE" sz="1600" dirty="0"/>
              <a:t> </a:t>
            </a:r>
            <a:r>
              <a:rPr lang="de-DE" sz="1600" dirty="0" err="1"/>
              <a:t>with</a:t>
            </a:r>
            <a:r>
              <a:rPr lang="de-DE" sz="1600" dirty="0"/>
              <a:t> </a:t>
            </a:r>
            <a:r>
              <a:rPr lang="de-DE" sz="1600" dirty="0" err="1"/>
              <a:t>charge</a:t>
            </a:r>
            <a:endParaRPr lang="de-DE" sz="1600" dirty="0"/>
          </a:p>
          <a:p>
            <a:r>
              <a:rPr lang="de-DE" sz="1600" dirty="0"/>
              <a:t>     c) So-so </a:t>
            </a:r>
            <a:r>
              <a:rPr lang="de-DE" sz="1600" dirty="0" err="1"/>
              <a:t>agreement</a:t>
            </a:r>
            <a:r>
              <a:rPr lang="de-DE" sz="1600" dirty="0"/>
              <a:t> </a:t>
            </a:r>
            <a:r>
              <a:rPr lang="de-DE" sz="1600" dirty="0" err="1"/>
              <a:t>for</a:t>
            </a:r>
            <a:r>
              <a:rPr lang="de-DE" sz="1600" dirty="0"/>
              <a:t> </a:t>
            </a:r>
            <a:r>
              <a:rPr lang="de-DE" sz="1600" dirty="0" err="1"/>
              <a:t>emittance</a:t>
            </a:r>
            <a:r>
              <a:rPr lang="de-DE" sz="1600" dirty="0"/>
              <a:t> </a:t>
            </a:r>
            <a:r>
              <a:rPr lang="de-DE" sz="1600" dirty="0" err="1"/>
              <a:t>and</a:t>
            </a:r>
            <a:r>
              <a:rPr lang="de-DE" sz="1600" dirty="0"/>
              <a:t> </a:t>
            </a:r>
            <a:r>
              <a:rPr lang="de-DE" sz="1600" dirty="0" err="1"/>
              <a:t>solenoid</a:t>
            </a:r>
            <a:r>
              <a:rPr lang="de-DE" sz="1600" dirty="0"/>
              <a:t> </a:t>
            </a:r>
            <a:r>
              <a:rPr lang="de-DE" sz="1600" dirty="0" err="1"/>
              <a:t>current</a:t>
            </a:r>
            <a:endParaRPr lang="de-DE" sz="1600" dirty="0"/>
          </a:p>
          <a:p>
            <a:r>
              <a:rPr lang="de-DE" sz="1600" dirty="0"/>
              <a:t> </a:t>
            </a:r>
          </a:p>
          <a:p>
            <a:r>
              <a:rPr lang="de-DE" sz="1600" dirty="0"/>
              <a:t>4. Laser upgrade, </a:t>
            </a:r>
            <a:r>
              <a:rPr lang="de-DE" sz="1600" dirty="0" err="1"/>
              <a:t>exchanging</a:t>
            </a:r>
            <a:r>
              <a:rPr lang="de-DE" sz="1600" dirty="0"/>
              <a:t> </a:t>
            </a:r>
            <a:r>
              <a:rPr lang="de-DE" sz="1600" dirty="0" err="1"/>
              <a:t>flashlamps</a:t>
            </a:r>
            <a:r>
              <a:rPr lang="de-DE" sz="1600" dirty="0"/>
              <a:t> </a:t>
            </a:r>
            <a:r>
              <a:rPr lang="de-DE" sz="1600" dirty="0" err="1"/>
              <a:t>with</a:t>
            </a:r>
            <a:r>
              <a:rPr lang="de-DE" sz="1600" dirty="0"/>
              <a:t> </a:t>
            </a:r>
            <a:r>
              <a:rPr lang="de-DE" sz="1600" dirty="0" err="1"/>
              <a:t>diode</a:t>
            </a:r>
            <a:r>
              <a:rPr lang="de-DE" sz="1600" dirty="0"/>
              <a:t> </a:t>
            </a:r>
            <a:r>
              <a:rPr lang="de-DE" sz="1600" dirty="0" err="1"/>
              <a:t>pumping</a:t>
            </a:r>
            <a:r>
              <a:rPr lang="de-DE" sz="1600" dirty="0"/>
              <a:t> in </a:t>
            </a:r>
            <a:r>
              <a:rPr lang="de-DE" sz="1600" dirty="0" err="1"/>
              <a:t>the</a:t>
            </a:r>
            <a:r>
              <a:rPr lang="de-DE" sz="1600" dirty="0"/>
              <a:t> regen </a:t>
            </a:r>
          </a:p>
          <a:p>
            <a:r>
              <a:rPr lang="de-DE" sz="1600" dirty="0" err="1"/>
              <a:t>amplifier</a:t>
            </a:r>
            <a:r>
              <a:rPr lang="de-DE" sz="1600" dirty="0"/>
              <a:t>, </a:t>
            </a:r>
            <a:r>
              <a:rPr lang="de-DE" sz="1600" dirty="0" err="1"/>
              <a:t>improves</a:t>
            </a:r>
            <a:r>
              <a:rPr lang="de-DE" sz="1600" dirty="0"/>
              <a:t> </a:t>
            </a:r>
            <a:r>
              <a:rPr lang="de-DE" sz="1600" dirty="0" err="1"/>
              <a:t>laser</a:t>
            </a:r>
            <a:r>
              <a:rPr lang="de-DE" sz="1600" dirty="0"/>
              <a:t> </a:t>
            </a:r>
            <a:r>
              <a:rPr lang="de-DE" sz="1600" dirty="0" err="1"/>
              <a:t>reliability</a:t>
            </a:r>
            <a:r>
              <a:rPr lang="de-DE" sz="1600" dirty="0"/>
              <a:t> (</a:t>
            </a:r>
            <a:r>
              <a:rPr lang="de-DE" sz="1600" dirty="0" err="1"/>
              <a:t>Nd:Glass</a:t>
            </a:r>
            <a:r>
              <a:rPr lang="de-DE" sz="1600" dirty="0"/>
              <a:t>).  Need </a:t>
            </a:r>
            <a:r>
              <a:rPr lang="de-DE" sz="1600" dirty="0" err="1"/>
              <a:t>to</a:t>
            </a:r>
            <a:r>
              <a:rPr lang="de-DE" sz="1600" dirty="0"/>
              <a:t> </a:t>
            </a:r>
            <a:r>
              <a:rPr lang="de-DE" sz="1600" dirty="0" err="1"/>
              <a:t>improve</a:t>
            </a:r>
            <a:r>
              <a:rPr lang="de-DE" sz="1600" dirty="0"/>
              <a:t> </a:t>
            </a:r>
          </a:p>
          <a:p>
            <a:r>
              <a:rPr lang="de-DE" sz="1600" dirty="0" err="1"/>
              <a:t>transverse</a:t>
            </a:r>
            <a:r>
              <a:rPr lang="de-DE" sz="1600" dirty="0"/>
              <a:t> </a:t>
            </a:r>
            <a:r>
              <a:rPr lang="de-DE" sz="1600" dirty="0" err="1"/>
              <a:t>distribution</a:t>
            </a:r>
            <a:r>
              <a:rPr lang="de-DE" sz="1600" dirty="0"/>
              <a:t> </a:t>
            </a:r>
            <a:r>
              <a:rPr lang="de-DE" sz="1600" dirty="0" err="1"/>
              <a:t>uniformity</a:t>
            </a:r>
            <a:r>
              <a:rPr lang="de-DE" sz="1600" dirty="0"/>
              <a:t>.</a:t>
            </a:r>
          </a:p>
        </p:txBody>
      </p:sp>
    </p:spTree>
    <p:extLst>
      <p:ext uri="{BB962C8B-B14F-4D97-AF65-F5344CB8AC3E}">
        <p14:creationId xmlns:p14="http://schemas.microsoft.com/office/powerpoint/2010/main" val="1771933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124744"/>
            <a:ext cx="72675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843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de-DE" dirty="0" smtClean="0"/>
              <a:t>3. </a:t>
            </a:r>
            <a:r>
              <a:rPr lang="de-DE" dirty="0" err="1" smtClean="0"/>
              <a:t>Started</a:t>
            </a:r>
            <a:r>
              <a:rPr lang="de-DE" dirty="0" smtClean="0"/>
              <a:t> ASTRA </a:t>
            </a:r>
            <a:r>
              <a:rPr lang="de-DE" dirty="0" err="1" smtClean="0"/>
              <a:t>simulations</a:t>
            </a:r>
            <a:r>
              <a:rPr lang="de-DE" dirty="0" smtClean="0"/>
              <a:t>.  Goal </a:t>
            </a:r>
            <a:r>
              <a:rPr lang="de-DE" dirty="0" err="1" smtClean="0"/>
              <a:t>is</a:t>
            </a:r>
            <a:r>
              <a:rPr lang="de-DE" dirty="0" smtClean="0"/>
              <a:t> </a:t>
            </a:r>
            <a:r>
              <a:rPr lang="de-DE" dirty="0" err="1" smtClean="0"/>
              <a:t>to</a:t>
            </a:r>
            <a:r>
              <a:rPr lang="de-DE" dirty="0" smtClean="0"/>
              <a:t> </a:t>
            </a:r>
            <a:r>
              <a:rPr lang="de-DE" dirty="0" err="1" smtClean="0"/>
              <a:t>have</a:t>
            </a:r>
            <a:r>
              <a:rPr lang="de-DE" dirty="0" smtClean="0"/>
              <a:t> start-</a:t>
            </a:r>
            <a:r>
              <a:rPr lang="de-DE" dirty="0" err="1" smtClean="0"/>
              <a:t>to</a:t>
            </a:r>
            <a:r>
              <a:rPr lang="de-DE" dirty="0" smtClean="0"/>
              <a:t>-end (STE) </a:t>
            </a:r>
          </a:p>
          <a:p>
            <a:r>
              <a:rPr lang="de-DE" dirty="0" err="1" smtClean="0"/>
              <a:t>simulations</a:t>
            </a:r>
            <a:r>
              <a:rPr lang="de-DE" dirty="0" smtClean="0"/>
              <a:t> </a:t>
            </a:r>
            <a:r>
              <a:rPr lang="de-DE" dirty="0" err="1" smtClean="0"/>
              <a:t>through</a:t>
            </a:r>
            <a:r>
              <a:rPr lang="de-DE" dirty="0" smtClean="0"/>
              <a:t> </a:t>
            </a:r>
            <a:r>
              <a:rPr lang="de-DE" dirty="0" err="1" smtClean="0"/>
              <a:t>the</a:t>
            </a:r>
            <a:r>
              <a:rPr lang="de-DE" dirty="0" smtClean="0"/>
              <a:t> </a:t>
            </a:r>
            <a:r>
              <a:rPr lang="de-DE" dirty="0" err="1" smtClean="0"/>
              <a:t>full</a:t>
            </a:r>
            <a:r>
              <a:rPr lang="de-DE" dirty="0" smtClean="0"/>
              <a:t> </a:t>
            </a:r>
            <a:r>
              <a:rPr lang="de-DE" dirty="0" err="1" smtClean="0"/>
              <a:t>linac</a:t>
            </a:r>
            <a:r>
              <a:rPr lang="de-DE" dirty="0" smtClean="0"/>
              <a:t> </a:t>
            </a:r>
            <a:r>
              <a:rPr lang="de-DE" dirty="0" err="1" smtClean="0"/>
              <a:t>with</a:t>
            </a:r>
            <a:r>
              <a:rPr lang="de-DE" dirty="0" smtClean="0"/>
              <a:t> ASTRA </a:t>
            </a:r>
            <a:r>
              <a:rPr lang="de-DE" dirty="0" err="1" smtClean="0"/>
              <a:t>and</a:t>
            </a:r>
            <a:r>
              <a:rPr lang="de-DE" dirty="0" smtClean="0"/>
              <a:t> ELEGANT </a:t>
            </a:r>
            <a:r>
              <a:rPr lang="de-DE" dirty="0" err="1" smtClean="0"/>
              <a:t>and</a:t>
            </a:r>
            <a:r>
              <a:rPr lang="de-DE" dirty="0" smtClean="0"/>
              <a:t> </a:t>
            </a:r>
            <a:r>
              <a:rPr lang="de-DE" dirty="0" err="1" smtClean="0"/>
              <a:t>eventually</a:t>
            </a:r>
            <a:r>
              <a:rPr lang="de-DE" dirty="0" smtClean="0"/>
              <a:t> </a:t>
            </a:r>
          </a:p>
          <a:p>
            <a:r>
              <a:rPr lang="de-DE" dirty="0" smtClean="0"/>
              <a:t>IMPACT.</a:t>
            </a:r>
          </a:p>
          <a:p>
            <a:r>
              <a:rPr lang="de-DE" dirty="0" smtClean="0"/>
              <a:t>     a) </a:t>
            </a:r>
            <a:r>
              <a:rPr lang="de-DE" dirty="0" err="1" smtClean="0"/>
              <a:t>Good</a:t>
            </a:r>
            <a:r>
              <a:rPr lang="de-DE" dirty="0" smtClean="0"/>
              <a:t> </a:t>
            </a:r>
            <a:r>
              <a:rPr lang="de-DE" dirty="0" err="1" smtClean="0"/>
              <a:t>agreement</a:t>
            </a:r>
            <a:r>
              <a:rPr lang="de-DE" dirty="0" smtClean="0"/>
              <a:t> </a:t>
            </a:r>
            <a:r>
              <a:rPr lang="de-DE" dirty="0" err="1" smtClean="0"/>
              <a:t>with</a:t>
            </a:r>
            <a:r>
              <a:rPr lang="de-DE" dirty="0" smtClean="0"/>
              <a:t> </a:t>
            </a:r>
            <a:r>
              <a:rPr lang="de-DE" dirty="0" err="1" smtClean="0"/>
              <a:t>compressed</a:t>
            </a:r>
            <a:r>
              <a:rPr lang="de-DE" dirty="0" smtClean="0"/>
              <a:t> </a:t>
            </a:r>
            <a:r>
              <a:rPr lang="de-DE" dirty="0" err="1" smtClean="0"/>
              <a:t>measured</a:t>
            </a:r>
            <a:r>
              <a:rPr lang="de-DE" dirty="0" smtClean="0"/>
              <a:t> </a:t>
            </a:r>
            <a:r>
              <a:rPr lang="de-DE" dirty="0" err="1" smtClean="0"/>
              <a:t>bunch</a:t>
            </a:r>
            <a:r>
              <a:rPr lang="de-DE" dirty="0" smtClean="0"/>
              <a:t> </a:t>
            </a:r>
            <a:r>
              <a:rPr lang="de-DE" dirty="0" err="1" smtClean="0"/>
              <a:t>length</a:t>
            </a:r>
            <a:endParaRPr lang="de-DE" dirty="0" smtClean="0"/>
          </a:p>
          <a:p>
            <a:r>
              <a:rPr lang="de-DE" dirty="0" smtClean="0"/>
              <a:t>     b) </a:t>
            </a:r>
            <a:r>
              <a:rPr lang="de-DE" dirty="0" err="1" smtClean="0"/>
              <a:t>Good</a:t>
            </a:r>
            <a:r>
              <a:rPr lang="de-DE" dirty="0" smtClean="0"/>
              <a:t> </a:t>
            </a:r>
            <a:r>
              <a:rPr lang="de-DE" dirty="0" err="1" smtClean="0"/>
              <a:t>agreement</a:t>
            </a:r>
            <a:r>
              <a:rPr lang="de-DE" dirty="0" smtClean="0"/>
              <a:t> </a:t>
            </a:r>
            <a:r>
              <a:rPr lang="de-DE" dirty="0" err="1" smtClean="0"/>
              <a:t>for</a:t>
            </a:r>
            <a:r>
              <a:rPr lang="de-DE" dirty="0" smtClean="0"/>
              <a:t> </a:t>
            </a:r>
            <a:r>
              <a:rPr lang="de-DE" dirty="0" err="1" smtClean="0"/>
              <a:t>emittance</a:t>
            </a:r>
            <a:r>
              <a:rPr lang="de-DE" dirty="0" smtClean="0"/>
              <a:t> </a:t>
            </a:r>
            <a:r>
              <a:rPr lang="de-DE" dirty="0" err="1" smtClean="0"/>
              <a:t>with</a:t>
            </a:r>
            <a:r>
              <a:rPr lang="de-DE" dirty="0" smtClean="0"/>
              <a:t> </a:t>
            </a:r>
            <a:r>
              <a:rPr lang="de-DE" dirty="0" err="1" smtClean="0"/>
              <a:t>charge</a:t>
            </a:r>
            <a:endParaRPr lang="de-DE" dirty="0" smtClean="0"/>
          </a:p>
          <a:p>
            <a:r>
              <a:rPr lang="de-DE" dirty="0" smtClean="0"/>
              <a:t>     c) So-so </a:t>
            </a:r>
            <a:r>
              <a:rPr lang="de-DE" dirty="0" err="1" smtClean="0"/>
              <a:t>agreement</a:t>
            </a:r>
            <a:r>
              <a:rPr lang="de-DE" dirty="0" smtClean="0"/>
              <a:t> </a:t>
            </a:r>
            <a:r>
              <a:rPr lang="de-DE" dirty="0" err="1" smtClean="0"/>
              <a:t>for</a:t>
            </a:r>
            <a:r>
              <a:rPr lang="de-DE" dirty="0" smtClean="0"/>
              <a:t> </a:t>
            </a:r>
            <a:r>
              <a:rPr lang="de-DE" dirty="0" err="1" smtClean="0"/>
              <a:t>emittance</a:t>
            </a:r>
            <a:r>
              <a:rPr lang="de-DE" dirty="0" smtClean="0"/>
              <a:t> </a:t>
            </a:r>
            <a:r>
              <a:rPr lang="de-DE" dirty="0" err="1" smtClean="0"/>
              <a:t>and</a:t>
            </a:r>
            <a:r>
              <a:rPr lang="de-DE" dirty="0" smtClean="0"/>
              <a:t> </a:t>
            </a:r>
            <a:r>
              <a:rPr lang="de-DE" dirty="0" err="1" smtClean="0"/>
              <a:t>solenoid</a:t>
            </a:r>
            <a:r>
              <a:rPr lang="de-DE" dirty="0" smtClean="0"/>
              <a:t> </a:t>
            </a:r>
            <a:r>
              <a:rPr lang="de-DE" dirty="0" err="1" smtClean="0"/>
              <a:t>current</a:t>
            </a:r>
            <a:endParaRPr lang="de-DE" dirty="0" smtClean="0"/>
          </a:p>
          <a:p>
            <a:r>
              <a:rPr lang="de-DE" dirty="0" smtClean="0"/>
              <a:t> </a:t>
            </a:r>
          </a:p>
          <a:p>
            <a:r>
              <a:rPr lang="de-DE" dirty="0" smtClean="0"/>
              <a:t>4. Laser upgrade, </a:t>
            </a:r>
            <a:r>
              <a:rPr lang="de-DE" dirty="0" err="1" smtClean="0"/>
              <a:t>exchanging</a:t>
            </a:r>
            <a:r>
              <a:rPr lang="de-DE" dirty="0" smtClean="0"/>
              <a:t> </a:t>
            </a:r>
            <a:r>
              <a:rPr lang="de-DE" dirty="0" err="1" smtClean="0"/>
              <a:t>flashlamps</a:t>
            </a:r>
            <a:r>
              <a:rPr lang="de-DE" dirty="0" smtClean="0"/>
              <a:t> </a:t>
            </a:r>
            <a:r>
              <a:rPr lang="de-DE" dirty="0" err="1" smtClean="0"/>
              <a:t>with</a:t>
            </a:r>
            <a:r>
              <a:rPr lang="de-DE" dirty="0" smtClean="0"/>
              <a:t> </a:t>
            </a:r>
            <a:r>
              <a:rPr lang="de-DE" dirty="0" err="1" smtClean="0"/>
              <a:t>diode</a:t>
            </a:r>
            <a:r>
              <a:rPr lang="de-DE" dirty="0" smtClean="0"/>
              <a:t> </a:t>
            </a:r>
            <a:r>
              <a:rPr lang="de-DE" dirty="0" err="1" smtClean="0"/>
              <a:t>pumping</a:t>
            </a:r>
            <a:r>
              <a:rPr lang="de-DE" dirty="0" smtClean="0"/>
              <a:t> in </a:t>
            </a:r>
            <a:r>
              <a:rPr lang="de-DE" dirty="0" err="1" smtClean="0"/>
              <a:t>the</a:t>
            </a:r>
            <a:r>
              <a:rPr lang="de-DE" dirty="0" smtClean="0"/>
              <a:t> regen </a:t>
            </a:r>
          </a:p>
          <a:p>
            <a:r>
              <a:rPr lang="de-DE" dirty="0" err="1" smtClean="0"/>
              <a:t>amplifier</a:t>
            </a:r>
            <a:r>
              <a:rPr lang="de-DE" dirty="0" smtClean="0"/>
              <a:t>, </a:t>
            </a:r>
            <a:r>
              <a:rPr lang="de-DE" dirty="0" err="1" smtClean="0"/>
              <a:t>improves</a:t>
            </a:r>
            <a:r>
              <a:rPr lang="de-DE" dirty="0" smtClean="0"/>
              <a:t> </a:t>
            </a:r>
            <a:r>
              <a:rPr lang="de-DE" dirty="0" err="1" smtClean="0"/>
              <a:t>laser</a:t>
            </a:r>
            <a:r>
              <a:rPr lang="de-DE" dirty="0" smtClean="0"/>
              <a:t> </a:t>
            </a:r>
            <a:r>
              <a:rPr lang="de-DE" dirty="0" err="1" smtClean="0"/>
              <a:t>reliability</a:t>
            </a:r>
            <a:r>
              <a:rPr lang="de-DE" dirty="0" smtClean="0"/>
              <a:t> (</a:t>
            </a:r>
            <a:r>
              <a:rPr lang="de-DE" dirty="0" err="1" smtClean="0"/>
              <a:t>Nd:Glass</a:t>
            </a:r>
            <a:r>
              <a:rPr lang="de-DE" dirty="0" smtClean="0"/>
              <a:t>).  Need </a:t>
            </a:r>
            <a:r>
              <a:rPr lang="de-DE" dirty="0" err="1" smtClean="0"/>
              <a:t>to</a:t>
            </a:r>
            <a:r>
              <a:rPr lang="de-DE" dirty="0" smtClean="0"/>
              <a:t> </a:t>
            </a:r>
            <a:r>
              <a:rPr lang="de-DE" dirty="0" err="1" smtClean="0"/>
              <a:t>improve</a:t>
            </a:r>
            <a:r>
              <a:rPr lang="de-DE" dirty="0" smtClean="0"/>
              <a:t> </a:t>
            </a:r>
          </a:p>
          <a:p>
            <a:r>
              <a:rPr lang="de-DE" dirty="0" err="1" smtClean="0"/>
              <a:t>transverse</a:t>
            </a:r>
            <a:r>
              <a:rPr lang="de-DE" dirty="0" smtClean="0"/>
              <a:t> </a:t>
            </a:r>
            <a:r>
              <a:rPr lang="de-DE" dirty="0" err="1" smtClean="0"/>
              <a:t>distribution</a:t>
            </a:r>
            <a:r>
              <a:rPr lang="de-DE" dirty="0" smtClean="0"/>
              <a:t> </a:t>
            </a:r>
            <a:r>
              <a:rPr lang="de-DE" dirty="0" err="1" smtClean="0"/>
              <a:t>uniformity</a:t>
            </a:r>
            <a:r>
              <a:rPr lang="de-DE" dirty="0" smtClean="0"/>
              <a:t>.</a:t>
            </a:r>
          </a:p>
          <a:p>
            <a:endParaRPr lang="de-DE" dirty="0"/>
          </a:p>
        </p:txBody>
      </p:sp>
    </p:spTree>
    <p:extLst>
      <p:ext uri="{BB962C8B-B14F-4D97-AF65-F5344CB8AC3E}">
        <p14:creationId xmlns:p14="http://schemas.microsoft.com/office/powerpoint/2010/main" val="2436976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ctrTitle"/>
          </p:nvPr>
        </p:nvSpPr>
        <p:spPr>
          <a:xfrm>
            <a:off x="107950" y="1219200"/>
            <a:ext cx="8891588" cy="1825625"/>
          </a:xfrm>
        </p:spPr>
        <p:txBody>
          <a:bodyPr/>
          <a:lstStyle/>
          <a:p>
            <a:r>
              <a:rPr lang="en-US" altLang="ja-JP" sz="3600" smtClean="0">
                <a:solidFill>
                  <a:srgbClr val="0070C0"/>
                </a:solidFill>
                <a:latin typeface="Arial" pitchFamily="34" charset="0"/>
                <a:cs typeface="Arial" pitchFamily="34" charset="0"/>
              </a:rPr>
              <a:t>COTR Phenomena Observed in SCSS* Test Accelerator and SACLA**</a:t>
            </a:r>
          </a:p>
        </p:txBody>
      </p:sp>
      <p:sp>
        <p:nvSpPr>
          <p:cNvPr id="16387" name="サブタイトル 2"/>
          <p:cNvSpPr>
            <a:spLocks noGrp="1"/>
          </p:cNvSpPr>
          <p:nvPr>
            <p:ph type="subTitle" idx="1"/>
          </p:nvPr>
        </p:nvSpPr>
        <p:spPr>
          <a:xfrm>
            <a:off x="684213" y="3733800"/>
            <a:ext cx="7775575" cy="1296988"/>
          </a:xfrm>
        </p:spPr>
        <p:txBody>
          <a:bodyPr/>
          <a:lstStyle/>
          <a:p>
            <a:r>
              <a:rPr lang="en-US" altLang="ja-JP" sz="2400" smtClean="0">
                <a:solidFill>
                  <a:srgbClr val="000000"/>
                </a:solidFill>
                <a:latin typeface="Arial" pitchFamily="34" charset="0"/>
                <a:cs typeface="Arial" pitchFamily="34" charset="0"/>
              </a:rPr>
              <a:t>Kazuaki Togawa</a:t>
            </a:r>
            <a:r>
              <a:rPr lang="en-US" altLang="ja-JP" sz="2400" baseline="30000" smtClean="0">
                <a:solidFill>
                  <a:srgbClr val="000000"/>
                </a:solidFill>
                <a:latin typeface="Arial" pitchFamily="34" charset="0"/>
                <a:cs typeface="Arial" pitchFamily="34" charset="0"/>
              </a:rPr>
              <a:t>1</a:t>
            </a:r>
            <a:r>
              <a:rPr lang="en-US" altLang="ja-JP" sz="2400" smtClean="0">
                <a:solidFill>
                  <a:srgbClr val="000000"/>
                </a:solidFill>
                <a:latin typeface="Arial" pitchFamily="34" charset="0"/>
                <a:cs typeface="Arial" pitchFamily="34" charset="0"/>
              </a:rPr>
              <a:t>, Toru Hara</a:t>
            </a:r>
            <a:r>
              <a:rPr lang="en-US" altLang="ja-JP" sz="2400" baseline="30000" smtClean="0">
                <a:solidFill>
                  <a:srgbClr val="000000"/>
                </a:solidFill>
                <a:latin typeface="Arial" pitchFamily="34" charset="0"/>
                <a:cs typeface="Arial" pitchFamily="34" charset="0"/>
              </a:rPr>
              <a:t>1</a:t>
            </a:r>
            <a:r>
              <a:rPr lang="en-US" altLang="ja-JP" sz="2400" smtClean="0">
                <a:solidFill>
                  <a:srgbClr val="000000"/>
                </a:solidFill>
                <a:latin typeface="Arial" pitchFamily="34" charset="0"/>
                <a:cs typeface="Arial" pitchFamily="34" charset="0"/>
              </a:rPr>
              <a:t>, Hirokazu Maesaka</a:t>
            </a:r>
            <a:r>
              <a:rPr lang="en-US" altLang="ja-JP" sz="2400" baseline="30000" smtClean="0">
                <a:solidFill>
                  <a:srgbClr val="000000"/>
                </a:solidFill>
                <a:latin typeface="Arial" pitchFamily="34" charset="0"/>
                <a:cs typeface="Arial" pitchFamily="34" charset="0"/>
              </a:rPr>
              <a:t>1</a:t>
            </a:r>
            <a:r>
              <a:rPr lang="en-US" altLang="ja-JP" sz="2400" smtClean="0">
                <a:solidFill>
                  <a:srgbClr val="000000"/>
                </a:solidFill>
                <a:latin typeface="Arial" pitchFamily="34" charset="0"/>
                <a:cs typeface="Arial" pitchFamily="34" charset="0"/>
              </a:rPr>
              <a:t>, Shinichi Matsubara</a:t>
            </a:r>
            <a:r>
              <a:rPr lang="en-US" altLang="ja-JP" sz="2400" baseline="30000" smtClean="0">
                <a:solidFill>
                  <a:srgbClr val="000000"/>
                </a:solidFill>
                <a:latin typeface="Arial" pitchFamily="34" charset="0"/>
                <a:cs typeface="Arial" pitchFamily="34" charset="0"/>
              </a:rPr>
              <a:t>2</a:t>
            </a:r>
            <a:r>
              <a:rPr lang="en-US" altLang="ja-JP" sz="2400" smtClean="0">
                <a:solidFill>
                  <a:srgbClr val="000000"/>
                </a:solidFill>
                <a:latin typeface="Arial" pitchFamily="34" charset="0"/>
                <a:cs typeface="Arial" pitchFamily="34" charset="0"/>
              </a:rPr>
              <a:t>, Shinobu Inoue</a:t>
            </a:r>
            <a:r>
              <a:rPr lang="en-US" altLang="ja-JP" sz="2400" baseline="30000" smtClean="0">
                <a:solidFill>
                  <a:srgbClr val="000000"/>
                </a:solidFill>
                <a:latin typeface="Arial" pitchFamily="34" charset="0"/>
                <a:cs typeface="Arial" pitchFamily="34" charset="0"/>
              </a:rPr>
              <a:t>3</a:t>
            </a:r>
            <a:r>
              <a:rPr lang="en-US" altLang="ja-JP" sz="2400" smtClean="0">
                <a:solidFill>
                  <a:srgbClr val="000000"/>
                </a:solidFill>
                <a:latin typeface="Arial" pitchFamily="34" charset="0"/>
                <a:cs typeface="Arial" pitchFamily="34" charset="0"/>
              </a:rPr>
              <a:t>, Yuji Otake</a:t>
            </a:r>
            <a:r>
              <a:rPr lang="en-US" altLang="ja-JP" sz="2400" baseline="30000" smtClean="0">
                <a:solidFill>
                  <a:srgbClr val="000000"/>
                </a:solidFill>
                <a:latin typeface="Arial" pitchFamily="34" charset="0"/>
                <a:cs typeface="Arial" pitchFamily="34" charset="0"/>
              </a:rPr>
              <a:t>1</a:t>
            </a:r>
            <a:r>
              <a:rPr lang="en-US" altLang="ja-JP" sz="2400" smtClean="0">
                <a:solidFill>
                  <a:srgbClr val="000000"/>
                </a:solidFill>
                <a:latin typeface="Arial" pitchFamily="34" charset="0"/>
                <a:cs typeface="Arial" pitchFamily="34" charset="0"/>
              </a:rPr>
              <a:t>, Hitoshi Tanaka</a:t>
            </a:r>
            <a:r>
              <a:rPr lang="en-US" altLang="ja-JP" sz="2400" baseline="30000" smtClean="0">
                <a:solidFill>
                  <a:srgbClr val="000000"/>
                </a:solidFill>
                <a:latin typeface="Arial" pitchFamily="34" charset="0"/>
                <a:cs typeface="Arial" pitchFamily="34" charset="0"/>
              </a:rPr>
              <a:t>1</a:t>
            </a:r>
            <a:endParaRPr lang="ja-JP" altLang="ja-JP" sz="2400" smtClean="0">
              <a:solidFill>
                <a:srgbClr val="000000"/>
              </a:solidFill>
              <a:latin typeface="Arial" pitchFamily="34" charset="0"/>
              <a:cs typeface="Arial" pitchFamily="34" charset="0"/>
            </a:endParaRPr>
          </a:p>
        </p:txBody>
      </p:sp>
      <p:sp>
        <p:nvSpPr>
          <p:cNvPr id="16388" name="テキスト ボックス 3"/>
          <p:cNvSpPr txBox="1">
            <a:spLocks noChangeArrowheads="1"/>
          </p:cNvSpPr>
          <p:nvPr/>
        </p:nvSpPr>
        <p:spPr bwMode="auto">
          <a:xfrm>
            <a:off x="31750" y="6507163"/>
            <a:ext cx="698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b="1">
                <a:cs typeface="Arial" pitchFamily="34" charset="0"/>
              </a:rPr>
              <a:t>4</a:t>
            </a:r>
            <a:r>
              <a:rPr lang="en-US" altLang="ja-JP" sz="1600" b="1" baseline="30000">
                <a:cs typeface="Arial" pitchFamily="34" charset="0"/>
              </a:rPr>
              <a:t>th</a:t>
            </a:r>
            <a:r>
              <a:rPr lang="en-US" altLang="ja-JP" sz="1600" b="1">
                <a:cs typeface="Arial" pitchFamily="34" charset="0"/>
              </a:rPr>
              <a:t> </a:t>
            </a:r>
            <a:r>
              <a:rPr lang="en-US" altLang="ja-JP" sz="1600" b="1"/>
              <a:t>Microbunching Instability WS, Univ. of Maryland </a:t>
            </a:r>
            <a:r>
              <a:rPr lang="en-US" altLang="ja-JP" sz="1600" b="1">
                <a:cs typeface="Arial" pitchFamily="34" charset="0"/>
              </a:rPr>
              <a:t>April 11-13, 2012</a:t>
            </a:r>
            <a:endParaRPr lang="ja-JP" altLang="en-US" sz="1600" b="1">
              <a:cs typeface="Arial" pitchFamily="34" charset="0"/>
            </a:endParaRPr>
          </a:p>
        </p:txBody>
      </p:sp>
      <p:pic>
        <p:nvPicPr>
          <p:cNvPr id="16389" name="図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65113"/>
            <a:ext cx="1368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正方形/長方形 1"/>
          <p:cNvSpPr>
            <a:spLocks noChangeArrowheads="1"/>
          </p:cNvSpPr>
          <p:nvPr/>
        </p:nvSpPr>
        <p:spPr bwMode="auto">
          <a:xfrm>
            <a:off x="250825" y="4957763"/>
            <a:ext cx="87137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pPr>
            <a:r>
              <a:rPr lang="en-US" altLang="ja-JP" sz="2000" baseline="30000">
                <a:solidFill>
                  <a:srgbClr val="000000"/>
                </a:solidFill>
                <a:cs typeface="Arial" pitchFamily="34" charset="0"/>
              </a:rPr>
              <a:t>1</a:t>
            </a:r>
            <a:r>
              <a:rPr lang="en-US" altLang="ja-JP" sz="2000">
                <a:solidFill>
                  <a:srgbClr val="000000"/>
                </a:solidFill>
                <a:cs typeface="Arial" pitchFamily="34" charset="0"/>
              </a:rPr>
              <a:t> XFEL Research and Development Division, RIKEN SPring-8 Center</a:t>
            </a:r>
            <a:endParaRPr lang="ja-JP" altLang="ja-JP" sz="2000">
              <a:solidFill>
                <a:srgbClr val="000000"/>
              </a:solidFill>
              <a:cs typeface="Arial" pitchFamily="34" charset="0"/>
            </a:endParaRPr>
          </a:p>
          <a:p>
            <a:pPr algn="ctr" eaLnBrk="0" hangingPunct="0">
              <a:spcBef>
                <a:spcPct val="20000"/>
              </a:spcBef>
            </a:pPr>
            <a:r>
              <a:rPr lang="en-US" altLang="ja-JP" sz="2000" baseline="30000">
                <a:solidFill>
                  <a:srgbClr val="000000"/>
                </a:solidFill>
                <a:cs typeface="Arial" pitchFamily="34" charset="0"/>
              </a:rPr>
              <a:t>2</a:t>
            </a:r>
            <a:r>
              <a:rPr lang="en-US" altLang="ja-JP" sz="2000">
                <a:solidFill>
                  <a:srgbClr val="000000"/>
                </a:solidFill>
                <a:cs typeface="Arial" pitchFamily="34" charset="0"/>
              </a:rPr>
              <a:t> XFEL Division, Japan Synchrotron Radiation Research Institute</a:t>
            </a:r>
            <a:endParaRPr lang="ja-JP" altLang="ja-JP" sz="2000">
              <a:solidFill>
                <a:srgbClr val="000000"/>
              </a:solidFill>
              <a:cs typeface="Arial" pitchFamily="34" charset="0"/>
            </a:endParaRPr>
          </a:p>
          <a:p>
            <a:pPr algn="ctr" eaLnBrk="0" hangingPunct="0">
              <a:spcBef>
                <a:spcPct val="20000"/>
              </a:spcBef>
            </a:pPr>
            <a:r>
              <a:rPr lang="en-US" altLang="ja-JP" sz="2000" baseline="30000">
                <a:solidFill>
                  <a:srgbClr val="000000"/>
                </a:solidFill>
                <a:cs typeface="Arial" pitchFamily="34" charset="0"/>
              </a:rPr>
              <a:t>3</a:t>
            </a:r>
            <a:r>
              <a:rPr lang="en-US" altLang="ja-JP" sz="2000">
                <a:solidFill>
                  <a:srgbClr val="000000"/>
                </a:solidFill>
                <a:cs typeface="Arial" pitchFamily="34" charset="0"/>
              </a:rPr>
              <a:t> SPring-8 Service Co., Ltd.</a:t>
            </a:r>
            <a:r>
              <a:rPr lang="ja-JP" altLang="ja-JP" sz="2000">
                <a:solidFill>
                  <a:srgbClr val="000000"/>
                </a:solidFill>
                <a:cs typeface="Arial" pitchFamily="34" charset="0"/>
              </a:rPr>
              <a:t> </a:t>
            </a:r>
            <a:endParaRPr lang="ja-JP" altLang="en-US" sz="2000">
              <a:solidFill>
                <a:srgbClr val="000000"/>
              </a:solidFill>
              <a:cs typeface="Arial" pitchFamily="34" charset="0"/>
            </a:endParaRPr>
          </a:p>
        </p:txBody>
      </p:sp>
      <p:sp>
        <p:nvSpPr>
          <p:cNvPr id="16391"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92AE6913-7529-4F0F-8C6A-470E298CF43E}" type="slidenum">
              <a:rPr lang="ja-JP" altLang="en-US" smtClean="0">
                <a:solidFill>
                  <a:srgbClr val="898989"/>
                </a:solidFill>
                <a:latin typeface="Calibri" pitchFamily="34" charset="0"/>
              </a:rPr>
              <a:pPr eaLnBrk="1" hangingPunct="1"/>
              <a:t>41</a:t>
            </a:fld>
            <a:endParaRPr lang="ja-JP" altLang="en-US" smtClean="0">
              <a:solidFill>
                <a:srgbClr val="898989"/>
              </a:solidFill>
              <a:latin typeface="Calibri" pitchFamily="34" charset="0"/>
            </a:endParaRPr>
          </a:p>
        </p:txBody>
      </p:sp>
      <p:sp>
        <p:nvSpPr>
          <p:cNvPr id="16392" name="テキスト ボックス 8"/>
          <p:cNvSpPr txBox="1">
            <a:spLocks noChangeArrowheads="1"/>
          </p:cNvSpPr>
          <p:nvPr/>
        </p:nvSpPr>
        <p:spPr bwMode="auto">
          <a:xfrm>
            <a:off x="1143000" y="2743200"/>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2400"/>
              <a:t>*</a:t>
            </a:r>
            <a:r>
              <a:rPr lang="en-US" altLang="ja-JP" sz="2400">
                <a:solidFill>
                  <a:srgbClr val="0070C0"/>
                </a:solidFill>
              </a:rPr>
              <a:t>S</a:t>
            </a:r>
            <a:r>
              <a:rPr lang="en-US" altLang="ja-JP" sz="2400"/>
              <a:t>Pring-8 </a:t>
            </a:r>
            <a:r>
              <a:rPr lang="en-US" altLang="ja-JP" sz="2400">
                <a:solidFill>
                  <a:srgbClr val="0070C0"/>
                </a:solidFill>
              </a:rPr>
              <a:t>C</a:t>
            </a:r>
            <a:r>
              <a:rPr lang="en-US" altLang="ja-JP" sz="2400"/>
              <a:t>ompact </a:t>
            </a:r>
            <a:r>
              <a:rPr lang="en-US" altLang="ja-JP" sz="2400">
                <a:solidFill>
                  <a:srgbClr val="0070C0"/>
                </a:solidFill>
              </a:rPr>
              <a:t>S</a:t>
            </a:r>
            <a:r>
              <a:rPr lang="en-US" altLang="ja-JP" sz="2400"/>
              <a:t>ASE </a:t>
            </a:r>
            <a:r>
              <a:rPr lang="en-US" altLang="ja-JP" sz="2400">
                <a:solidFill>
                  <a:srgbClr val="0070C0"/>
                </a:solidFill>
              </a:rPr>
              <a:t>S</a:t>
            </a:r>
            <a:r>
              <a:rPr lang="en-US" altLang="ja-JP" sz="2400"/>
              <a:t>ource</a:t>
            </a:r>
          </a:p>
          <a:p>
            <a:pPr eaLnBrk="1" hangingPunct="1"/>
            <a:r>
              <a:rPr lang="en-US" altLang="ja-JP" sz="2400"/>
              <a:t>**</a:t>
            </a:r>
            <a:r>
              <a:rPr lang="en-US" altLang="ja-JP" sz="2400">
                <a:solidFill>
                  <a:srgbClr val="0070C0"/>
                </a:solidFill>
              </a:rPr>
              <a:t>S</a:t>
            </a:r>
            <a:r>
              <a:rPr lang="en-US" altLang="ja-JP" sz="2400"/>
              <a:t>Pring-8 </a:t>
            </a:r>
            <a:r>
              <a:rPr lang="en-US" altLang="ja-JP" sz="2400">
                <a:solidFill>
                  <a:srgbClr val="0070C0"/>
                </a:solidFill>
              </a:rPr>
              <a:t>A</a:t>
            </a:r>
            <a:r>
              <a:rPr lang="en-US" altLang="ja-JP" sz="2400"/>
              <a:t>ngstrom </a:t>
            </a:r>
            <a:r>
              <a:rPr lang="en-US" altLang="ja-JP" sz="2400">
                <a:solidFill>
                  <a:srgbClr val="0070C0"/>
                </a:solidFill>
              </a:rPr>
              <a:t>C</a:t>
            </a:r>
            <a:r>
              <a:rPr lang="en-US" altLang="ja-JP" sz="2400"/>
              <a:t>ompact free electron </a:t>
            </a:r>
            <a:r>
              <a:rPr lang="en-US" altLang="ja-JP" sz="2400">
                <a:solidFill>
                  <a:srgbClr val="0070C0"/>
                </a:solidFill>
              </a:rPr>
              <a:t>LA</a:t>
            </a:r>
            <a:r>
              <a:rPr lang="en-US" altLang="ja-JP" sz="2400"/>
              <a:t>ser</a:t>
            </a:r>
            <a:endParaRPr lang="ja-JP" altLang="en-US"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457200" y="142875"/>
            <a:ext cx="8229600" cy="1143000"/>
          </a:xfrm>
        </p:spPr>
        <p:txBody>
          <a:bodyPr/>
          <a:lstStyle/>
          <a:p>
            <a:pPr eaLnBrk="1" hangingPunct="1"/>
            <a:r>
              <a:rPr lang="en-US" altLang="ja-JP" sz="4000" smtClean="0">
                <a:solidFill>
                  <a:srgbClr val="0070C0"/>
                </a:solidFill>
                <a:latin typeface="Arial" pitchFamily="34" charset="0"/>
                <a:cs typeface="Arial" pitchFamily="34" charset="0"/>
              </a:rPr>
              <a:t>Introduction</a:t>
            </a:r>
            <a:endParaRPr lang="ja-JP" altLang="en-US" sz="4000" smtClean="0">
              <a:solidFill>
                <a:srgbClr val="0070C0"/>
              </a:solidFill>
              <a:latin typeface="Arial" pitchFamily="34" charset="0"/>
              <a:cs typeface="Arial" pitchFamily="34" charset="0"/>
            </a:endParaRPr>
          </a:p>
        </p:txBody>
      </p:sp>
      <p:sp>
        <p:nvSpPr>
          <p:cNvPr id="18435" name="コンテンツ プレースホルダ 2"/>
          <p:cNvSpPr>
            <a:spLocks noGrp="1"/>
          </p:cNvSpPr>
          <p:nvPr>
            <p:ph idx="1"/>
          </p:nvPr>
        </p:nvSpPr>
        <p:spPr>
          <a:xfrm>
            <a:off x="684213" y="1341438"/>
            <a:ext cx="7920037" cy="4967287"/>
          </a:xfrm>
        </p:spPr>
        <p:txBody>
          <a:bodyPr/>
          <a:lstStyle/>
          <a:p>
            <a:pPr marL="0" indent="0" algn="just" eaLnBrk="1" hangingPunct="1">
              <a:buFont typeface="Arial" pitchFamily="34" charset="0"/>
              <a:buNone/>
            </a:pPr>
            <a:r>
              <a:rPr lang="en-US" altLang="ja-JP" sz="2600" smtClean="0">
                <a:latin typeface="Arial" pitchFamily="34" charset="0"/>
                <a:cs typeface="Arial" pitchFamily="34" charset="0"/>
              </a:rPr>
              <a:t>Through the operation experiences of the test accelerator, we believed that we could not see any COTR phenomenon at SACLA. However, reality differs from what we expected.</a:t>
            </a:r>
          </a:p>
          <a:p>
            <a:pPr marL="0" indent="0" algn="just" eaLnBrk="1" hangingPunct="1">
              <a:buFont typeface="Arial" pitchFamily="34" charset="0"/>
              <a:buNone/>
            </a:pPr>
            <a:endParaRPr lang="en-US" altLang="ja-JP" sz="1000" smtClean="0">
              <a:latin typeface="Arial" pitchFamily="34" charset="0"/>
              <a:cs typeface="Arial" pitchFamily="34" charset="0"/>
            </a:endParaRPr>
          </a:p>
          <a:p>
            <a:pPr marL="0" indent="0" algn="just" eaLnBrk="1" hangingPunct="1">
              <a:buFont typeface="Arial" pitchFamily="34" charset="0"/>
              <a:buNone/>
            </a:pPr>
            <a:r>
              <a:rPr lang="en-US" altLang="ja-JP" sz="2600" smtClean="0">
                <a:latin typeface="Arial" pitchFamily="34" charset="0"/>
                <a:cs typeface="Arial" pitchFamily="34" charset="0"/>
              </a:rPr>
              <a:t>In the SACLA commissioning, we encountered the strong COTR and tried to suppress COTR by optimizing the tuning parameters. We have not succeeded in cure yet. To tune accelerator parameters we introduced temporarily several profile-monitor systems each of which has a Ce:YAG screen and a spatial mask. </a:t>
            </a:r>
          </a:p>
        </p:txBody>
      </p:sp>
      <p:pic>
        <p:nvPicPr>
          <p:cNvPr id="18436" name="図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788" y="188913"/>
            <a:ext cx="10683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テキスト ボックス 3"/>
          <p:cNvSpPr txBox="1">
            <a:spLocks noChangeArrowheads="1"/>
          </p:cNvSpPr>
          <p:nvPr/>
        </p:nvSpPr>
        <p:spPr bwMode="auto">
          <a:xfrm>
            <a:off x="31750" y="6507163"/>
            <a:ext cx="698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b="1">
                <a:cs typeface="Arial" pitchFamily="34" charset="0"/>
              </a:rPr>
              <a:t>4</a:t>
            </a:r>
            <a:r>
              <a:rPr lang="en-US" altLang="ja-JP" sz="1600" b="1" baseline="30000">
                <a:cs typeface="Arial" pitchFamily="34" charset="0"/>
              </a:rPr>
              <a:t>th</a:t>
            </a:r>
            <a:r>
              <a:rPr lang="en-US" altLang="ja-JP" sz="1600" b="1">
                <a:cs typeface="Arial" pitchFamily="34" charset="0"/>
              </a:rPr>
              <a:t> </a:t>
            </a:r>
            <a:r>
              <a:rPr lang="en-US" altLang="ja-JP" sz="1600" b="1"/>
              <a:t>Microbunching Instability WS, Univ. of Maryland </a:t>
            </a:r>
            <a:r>
              <a:rPr lang="en-US" altLang="ja-JP" sz="1600" b="1">
                <a:cs typeface="Arial" pitchFamily="34" charset="0"/>
              </a:rPr>
              <a:t>April 11-13, 2012</a:t>
            </a:r>
            <a:endParaRPr lang="ja-JP" altLang="en-US" sz="1600" b="1">
              <a:cs typeface="Arial" pitchFamily="34" charset="0"/>
            </a:endParaRPr>
          </a:p>
        </p:txBody>
      </p:sp>
      <p:sp>
        <p:nvSpPr>
          <p:cNvPr id="1843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A5039DE1-73AE-45EB-82FE-324335C4E9C8}" type="slidenum">
              <a:rPr lang="ja-JP" altLang="en-US" smtClean="0">
                <a:solidFill>
                  <a:srgbClr val="898989"/>
                </a:solidFill>
                <a:latin typeface="Calibri" pitchFamily="34" charset="0"/>
              </a:rPr>
              <a:pPr eaLnBrk="1" hangingPunct="1"/>
              <a:t>42</a:t>
            </a:fld>
            <a:endParaRPr lang="ja-JP" altLang="en-US"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142875"/>
            <a:ext cx="8229600" cy="1143000"/>
          </a:xfrm>
        </p:spPr>
        <p:txBody>
          <a:bodyPr/>
          <a:lstStyle/>
          <a:p>
            <a:pPr eaLnBrk="1" hangingPunct="1"/>
            <a:r>
              <a:rPr lang="en-US" altLang="ja-JP" sz="4000" smtClean="0">
                <a:solidFill>
                  <a:srgbClr val="0070C0"/>
                </a:solidFill>
                <a:latin typeface="Arial" pitchFamily="34" charset="0"/>
                <a:cs typeface="Arial" pitchFamily="34" charset="0"/>
              </a:rPr>
              <a:t>Introduction</a:t>
            </a:r>
            <a:endParaRPr lang="ja-JP" altLang="en-US" sz="4000" smtClean="0">
              <a:solidFill>
                <a:srgbClr val="0070C0"/>
              </a:solidFill>
              <a:latin typeface="Arial" pitchFamily="34" charset="0"/>
              <a:cs typeface="Arial" pitchFamily="34" charset="0"/>
            </a:endParaRPr>
          </a:p>
        </p:txBody>
      </p:sp>
      <p:sp>
        <p:nvSpPr>
          <p:cNvPr id="19459" name="コンテンツ プレースホルダ 2"/>
          <p:cNvSpPr>
            <a:spLocks noGrp="1"/>
          </p:cNvSpPr>
          <p:nvPr>
            <p:ph idx="1"/>
          </p:nvPr>
        </p:nvSpPr>
        <p:spPr>
          <a:xfrm>
            <a:off x="684213" y="1341438"/>
            <a:ext cx="7920037" cy="4906962"/>
          </a:xfrm>
        </p:spPr>
        <p:txBody>
          <a:bodyPr/>
          <a:lstStyle/>
          <a:p>
            <a:pPr marL="0" indent="0" algn="just" eaLnBrk="1" hangingPunct="1">
              <a:buFont typeface="Arial" pitchFamily="34" charset="0"/>
              <a:buNone/>
            </a:pPr>
            <a:r>
              <a:rPr lang="en-US" altLang="ja-JP" sz="2800" smtClean="0">
                <a:latin typeface="Arial" pitchFamily="34" charset="0"/>
                <a:cs typeface="Arial" pitchFamily="34" charset="0"/>
              </a:rPr>
              <a:t>SACLA and test accelerator use the same injectors basically. </a:t>
            </a:r>
            <a:r>
              <a:rPr lang="en-US" altLang="ja-JP" sz="2800" smtClean="0">
                <a:solidFill>
                  <a:srgbClr val="008000"/>
                </a:solidFill>
                <a:latin typeface="Arial" pitchFamily="34" charset="0"/>
                <a:cs typeface="Arial" pitchFamily="34" charset="0"/>
              </a:rPr>
              <a:t>Slight</a:t>
            </a:r>
            <a:r>
              <a:rPr lang="en-US" altLang="ja-JP" sz="2800" smtClean="0">
                <a:latin typeface="Arial" pitchFamily="34" charset="0"/>
                <a:cs typeface="Arial" pitchFamily="34" charset="0"/>
              </a:rPr>
              <a:t> </a:t>
            </a:r>
            <a:r>
              <a:rPr lang="en-US" altLang="ja-JP" sz="2800" smtClean="0">
                <a:solidFill>
                  <a:srgbClr val="008000"/>
                </a:solidFill>
                <a:latin typeface="Arial" pitchFamily="34" charset="0"/>
                <a:cs typeface="Arial" pitchFamily="34" charset="0"/>
              </a:rPr>
              <a:t>differences</a:t>
            </a:r>
            <a:r>
              <a:rPr lang="en-US" altLang="ja-JP" sz="2800" smtClean="0">
                <a:latin typeface="Arial" pitchFamily="34" charset="0"/>
                <a:cs typeface="Arial" pitchFamily="34" charset="0"/>
              </a:rPr>
              <a:t> between the two are as follows:</a:t>
            </a:r>
          </a:p>
          <a:p>
            <a:pPr marL="0" indent="0" algn="just" eaLnBrk="1" hangingPunct="1">
              <a:buFont typeface="Arial" pitchFamily="34" charset="0"/>
              <a:buNone/>
            </a:pPr>
            <a:endParaRPr lang="en-US" altLang="ja-JP" sz="2400" smtClean="0">
              <a:latin typeface="Arial" pitchFamily="34" charset="0"/>
              <a:cs typeface="Arial" pitchFamily="34" charset="0"/>
            </a:endParaRPr>
          </a:p>
          <a:p>
            <a:pPr marL="0" indent="0" algn="just" eaLnBrk="1" hangingPunct="1"/>
            <a:r>
              <a:rPr lang="en-US" altLang="ja-JP" sz="2400" smtClean="0">
                <a:latin typeface="Arial" pitchFamily="34" charset="0"/>
                <a:cs typeface="Arial" pitchFamily="34" charset="0"/>
              </a:rPr>
              <a:t>Beam energy at compression: </a:t>
            </a:r>
            <a:r>
              <a:rPr lang="en-US" altLang="ja-JP" sz="2400" smtClean="0">
                <a:solidFill>
                  <a:srgbClr val="FF0000"/>
                </a:solidFill>
                <a:latin typeface="Arial" pitchFamily="34" charset="0"/>
                <a:cs typeface="Arial" pitchFamily="34" charset="0"/>
              </a:rPr>
              <a:t>45 MeV </a:t>
            </a:r>
            <a:r>
              <a:rPr lang="en-US" altLang="ja-JP" sz="2400" smtClean="0">
                <a:latin typeface="Arial" pitchFamily="34" charset="0"/>
                <a:cs typeface="Arial" pitchFamily="34" charset="0"/>
              </a:rPr>
              <a:t>vs </a:t>
            </a:r>
            <a:r>
              <a:rPr lang="en-US" altLang="ja-JP" sz="2400" smtClean="0">
                <a:solidFill>
                  <a:srgbClr val="0000FF"/>
                </a:solidFill>
                <a:latin typeface="Arial" pitchFamily="34" charset="0"/>
                <a:cs typeface="Arial" pitchFamily="34" charset="0"/>
              </a:rPr>
              <a:t>400 MeV(BC2)~1400(BC3) MeV</a:t>
            </a:r>
          </a:p>
          <a:p>
            <a:pPr marL="0" indent="0" algn="just" eaLnBrk="1" hangingPunct="1"/>
            <a:r>
              <a:rPr lang="en-US" altLang="ja-JP" sz="2400" smtClean="0">
                <a:solidFill>
                  <a:srgbClr val="000000"/>
                </a:solidFill>
                <a:latin typeface="Arial" pitchFamily="34" charset="0"/>
                <a:cs typeface="Arial" pitchFamily="34" charset="0"/>
              </a:rPr>
              <a:t>Peak Current: </a:t>
            </a:r>
            <a:r>
              <a:rPr lang="en-US" altLang="ja-JP" sz="2400" smtClean="0">
                <a:solidFill>
                  <a:srgbClr val="FF0000"/>
                </a:solidFill>
                <a:latin typeface="Arial" pitchFamily="34" charset="0"/>
                <a:cs typeface="Arial" pitchFamily="34" charset="0"/>
              </a:rPr>
              <a:t>300 A</a:t>
            </a:r>
            <a:r>
              <a:rPr lang="en-US" altLang="ja-JP" sz="2400" smtClean="0">
                <a:solidFill>
                  <a:srgbClr val="000000"/>
                </a:solidFill>
                <a:latin typeface="Arial" pitchFamily="34" charset="0"/>
                <a:cs typeface="Arial" pitchFamily="34" charset="0"/>
              </a:rPr>
              <a:t> vs </a:t>
            </a:r>
            <a:r>
              <a:rPr lang="en-US" altLang="ja-JP" sz="2400" smtClean="0">
                <a:solidFill>
                  <a:srgbClr val="0000FF"/>
                </a:solidFill>
                <a:latin typeface="Arial" pitchFamily="34" charset="0"/>
                <a:cs typeface="Arial" pitchFamily="34" charset="0"/>
              </a:rPr>
              <a:t>600A (BC2)~3000A (BC3) </a:t>
            </a:r>
          </a:p>
          <a:p>
            <a:pPr marL="0" indent="0" algn="just" eaLnBrk="1" hangingPunct="1"/>
            <a:r>
              <a:rPr lang="en-US" altLang="ja-JP" sz="2400" smtClean="0">
                <a:latin typeface="Arial" pitchFamily="34" charset="0"/>
                <a:cs typeface="Arial" pitchFamily="34" charset="0"/>
              </a:rPr>
              <a:t>BC factor by velocity bunching: </a:t>
            </a:r>
            <a:r>
              <a:rPr lang="en-US" altLang="ja-JP" sz="2400" smtClean="0">
                <a:solidFill>
                  <a:srgbClr val="FF0000"/>
                </a:solidFill>
                <a:latin typeface="Arial" pitchFamily="34" charset="0"/>
                <a:cs typeface="Arial" pitchFamily="34" charset="0"/>
              </a:rPr>
              <a:t>100</a:t>
            </a:r>
            <a:r>
              <a:rPr lang="en-US" altLang="ja-JP" sz="2400" smtClean="0">
                <a:latin typeface="Arial" pitchFamily="34" charset="0"/>
                <a:cs typeface="Arial" pitchFamily="34" charset="0"/>
              </a:rPr>
              <a:t> vs </a:t>
            </a:r>
            <a:r>
              <a:rPr lang="en-US" altLang="ja-JP" sz="2400" smtClean="0">
                <a:solidFill>
                  <a:srgbClr val="0000FF"/>
                </a:solidFill>
                <a:latin typeface="Arial" pitchFamily="34" charset="0"/>
                <a:cs typeface="Arial" pitchFamily="34" charset="0"/>
              </a:rPr>
              <a:t>20~25</a:t>
            </a:r>
          </a:p>
          <a:p>
            <a:pPr marL="0" indent="0" algn="just" eaLnBrk="1" hangingPunct="1"/>
            <a:r>
              <a:rPr lang="en-US" altLang="ja-JP" sz="2400" smtClean="0">
                <a:solidFill>
                  <a:srgbClr val="000000"/>
                </a:solidFill>
                <a:latin typeface="Arial" pitchFamily="34" charset="0"/>
                <a:cs typeface="Arial" pitchFamily="34" charset="0"/>
              </a:rPr>
              <a:t>Buncher RF frequency: </a:t>
            </a:r>
            <a:r>
              <a:rPr lang="en-US" altLang="ja-JP" sz="2400" smtClean="0">
                <a:solidFill>
                  <a:srgbClr val="FF0000"/>
                </a:solidFill>
                <a:latin typeface="Arial" pitchFamily="34" charset="0"/>
                <a:cs typeface="Arial" pitchFamily="34" charset="0"/>
              </a:rPr>
              <a:t>S-band</a:t>
            </a:r>
            <a:r>
              <a:rPr lang="en-US" altLang="ja-JP" sz="2400" smtClean="0">
                <a:solidFill>
                  <a:srgbClr val="000000"/>
                </a:solidFill>
                <a:latin typeface="Arial" pitchFamily="34" charset="0"/>
                <a:cs typeface="Arial" pitchFamily="34" charset="0"/>
              </a:rPr>
              <a:t> vs </a:t>
            </a:r>
            <a:r>
              <a:rPr lang="en-US" altLang="ja-JP" sz="2400" smtClean="0">
                <a:solidFill>
                  <a:srgbClr val="0000FF"/>
                </a:solidFill>
                <a:latin typeface="Arial" pitchFamily="34" charset="0"/>
                <a:cs typeface="Arial" pitchFamily="34" charset="0"/>
              </a:rPr>
              <a:t>L-band</a:t>
            </a:r>
          </a:p>
          <a:p>
            <a:pPr marL="0" indent="0" algn="just" eaLnBrk="1" hangingPunct="1"/>
            <a:r>
              <a:rPr lang="en-US" altLang="ja-JP" sz="2400" smtClean="0">
                <a:latin typeface="Arial" pitchFamily="34" charset="0"/>
                <a:cs typeface="Arial" pitchFamily="34" charset="0"/>
              </a:rPr>
              <a:t>Correction Cavities: </a:t>
            </a:r>
            <a:r>
              <a:rPr lang="en-US" altLang="ja-JP" sz="2400" smtClean="0">
                <a:solidFill>
                  <a:srgbClr val="FF0000"/>
                </a:solidFill>
                <a:latin typeface="Arial" pitchFamily="34" charset="0"/>
                <a:cs typeface="Arial" pitchFamily="34" charset="0"/>
              </a:rPr>
              <a:t>without</a:t>
            </a:r>
            <a:r>
              <a:rPr lang="en-US" altLang="ja-JP" sz="2400" smtClean="0">
                <a:solidFill>
                  <a:srgbClr val="0000FF"/>
                </a:solidFill>
                <a:latin typeface="Arial" pitchFamily="34" charset="0"/>
                <a:cs typeface="Arial" pitchFamily="34" charset="0"/>
              </a:rPr>
              <a:t> vs with</a:t>
            </a:r>
          </a:p>
          <a:p>
            <a:pPr marL="0" indent="0" algn="just" eaLnBrk="1" hangingPunct="1"/>
            <a:r>
              <a:rPr lang="en-US" altLang="ja-JP" sz="2400" smtClean="0">
                <a:latin typeface="Arial" pitchFamily="34" charset="0"/>
                <a:cs typeface="Arial" pitchFamily="34" charset="0"/>
              </a:rPr>
              <a:t>Earth-field cancelling coil: </a:t>
            </a:r>
            <a:r>
              <a:rPr lang="en-US" altLang="ja-JP" sz="2400" smtClean="0">
                <a:solidFill>
                  <a:srgbClr val="FF0000"/>
                </a:solidFill>
                <a:latin typeface="Arial" pitchFamily="34" charset="0"/>
                <a:cs typeface="Arial" pitchFamily="34" charset="0"/>
              </a:rPr>
              <a:t>without</a:t>
            </a:r>
            <a:r>
              <a:rPr lang="en-US" altLang="ja-JP" sz="2400" smtClean="0">
                <a:solidFill>
                  <a:srgbClr val="0000FF"/>
                </a:solidFill>
                <a:latin typeface="Arial" pitchFamily="34" charset="0"/>
                <a:cs typeface="Arial" pitchFamily="34" charset="0"/>
              </a:rPr>
              <a:t> </a:t>
            </a:r>
            <a:r>
              <a:rPr lang="en-US" altLang="ja-JP" sz="2400" smtClean="0">
                <a:latin typeface="Arial" pitchFamily="34" charset="0"/>
                <a:cs typeface="Arial" pitchFamily="34" charset="0"/>
              </a:rPr>
              <a:t>vs</a:t>
            </a:r>
            <a:r>
              <a:rPr lang="en-US" altLang="ja-JP" sz="2400" smtClean="0">
                <a:solidFill>
                  <a:srgbClr val="0000FF"/>
                </a:solidFill>
                <a:latin typeface="Arial" pitchFamily="34" charset="0"/>
                <a:cs typeface="Arial" pitchFamily="34" charset="0"/>
              </a:rPr>
              <a:t> with</a:t>
            </a:r>
          </a:p>
        </p:txBody>
      </p:sp>
      <p:pic>
        <p:nvPicPr>
          <p:cNvPr id="19460" name="図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788" y="188913"/>
            <a:ext cx="10683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テキスト ボックス 3"/>
          <p:cNvSpPr txBox="1">
            <a:spLocks noChangeArrowheads="1"/>
          </p:cNvSpPr>
          <p:nvPr/>
        </p:nvSpPr>
        <p:spPr bwMode="auto">
          <a:xfrm>
            <a:off x="31750" y="6507163"/>
            <a:ext cx="698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b="1">
                <a:cs typeface="Arial" pitchFamily="34" charset="0"/>
              </a:rPr>
              <a:t>4</a:t>
            </a:r>
            <a:r>
              <a:rPr lang="en-US" altLang="ja-JP" sz="1600" b="1" baseline="30000">
                <a:cs typeface="Arial" pitchFamily="34" charset="0"/>
              </a:rPr>
              <a:t>th</a:t>
            </a:r>
            <a:r>
              <a:rPr lang="en-US" altLang="ja-JP" sz="1600" b="1">
                <a:cs typeface="Arial" pitchFamily="34" charset="0"/>
              </a:rPr>
              <a:t> </a:t>
            </a:r>
            <a:r>
              <a:rPr lang="en-US" altLang="ja-JP" sz="1600" b="1"/>
              <a:t>Microbunching Instability WS, Univ. of Maryland </a:t>
            </a:r>
            <a:r>
              <a:rPr lang="en-US" altLang="ja-JP" sz="1600" b="1">
                <a:cs typeface="Arial" pitchFamily="34" charset="0"/>
              </a:rPr>
              <a:t>April 11-13, 2012</a:t>
            </a:r>
            <a:endParaRPr lang="ja-JP" altLang="en-US" sz="1600" b="1">
              <a:cs typeface="Arial" pitchFamily="34" charset="0"/>
            </a:endParaRPr>
          </a:p>
        </p:txBody>
      </p:sp>
      <p:sp>
        <p:nvSpPr>
          <p:cNvPr id="19462"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6977E184-2DBD-4C21-9653-7694F37293A5}" type="slidenum">
              <a:rPr lang="ja-JP" altLang="en-US" smtClean="0">
                <a:solidFill>
                  <a:srgbClr val="898989"/>
                </a:solidFill>
                <a:latin typeface="Calibri" pitchFamily="34" charset="0"/>
              </a:rPr>
              <a:pPr eaLnBrk="1" hangingPunct="1"/>
              <a:t>43</a:t>
            </a:fld>
            <a:endParaRPr lang="ja-JP" altLang="en-US" smtClean="0">
              <a:solidFill>
                <a:srgbClr val="898989"/>
              </a:solidFill>
              <a:latin typeface="Calibri" pitchFamily="34" charset="0"/>
            </a:endParaRPr>
          </a:p>
        </p:txBody>
      </p:sp>
      <p:sp>
        <p:nvSpPr>
          <p:cNvPr id="7" name="テキスト ボックス 6"/>
          <p:cNvSpPr txBox="1"/>
          <p:nvPr/>
        </p:nvSpPr>
        <p:spPr>
          <a:xfrm>
            <a:off x="5029200" y="2743200"/>
            <a:ext cx="3187700" cy="369888"/>
          </a:xfrm>
          <a:prstGeom prst="rect">
            <a:avLst/>
          </a:prstGeom>
          <a:solidFill>
            <a:srgbClr val="FFFFA8"/>
          </a:solidFill>
          <a:ln>
            <a:solidFill>
              <a:schemeClr val="accent5"/>
            </a:solidFill>
          </a:ln>
        </p:spPr>
        <p:txBody>
          <a:bodyPr wrap="none">
            <a:spAutoFit/>
          </a:bodyPr>
          <a:lstStyle/>
          <a:p>
            <a:pPr>
              <a:defRPr/>
            </a:pPr>
            <a:r>
              <a:rPr lang="en-US" altLang="ja-JP">
                <a:solidFill>
                  <a:srgbClr val="FF0000"/>
                </a:solidFill>
                <a:latin typeface="Arial" charset="0"/>
              </a:rPr>
              <a:t>Red: test accel. </a:t>
            </a:r>
            <a:r>
              <a:rPr lang="en-US" altLang="ja-JP">
                <a:solidFill>
                  <a:srgbClr val="0000FF"/>
                </a:solidFill>
                <a:latin typeface="Arial" charset="0"/>
              </a:rPr>
              <a:t>Blue:</a:t>
            </a:r>
            <a:r>
              <a:rPr lang="en-US" altLang="ja-JP">
                <a:latin typeface="Arial" charset="0"/>
              </a:rPr>
              <a:t> </a:t>
            </a:r>
            <a:r>
              <a:rPr lang="en-US" altLang="ja-JP">
                <a:solidFill>
                  <a:srgbClr val="0000FF"/>
                </a:solidFill>
                <a:latin typeface="Arial" charset="0"/>
              </a:rPr>
              <a:t>SACLA</a:t>
            </a:r>
            <a:endParaRPr lang="ja-JP" altLang="en-US">
              <a:solidFill>
                <a:srgbClr val="0000FF"/>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457200" y="142875"/>
            <a:ext cx="8229600" cy="1143000"/>
          </a:xfrm>
        </p:spPr>
        <p:txBody>
          <a:bodyPr/>
          <a:lstStyle/>
          <a:p>
            <a:pPr eaLnBrk="1" hangingPunct="1"/>
            <a:r>
              <a:rPr lang="en-US" altLang="ja-JP" sz="4000" smtClean="0">
                <a:solidFill>
                  <a:srgbClr val="0070C0"/>
                </a:solidFill>
                <a:latin typeface="Arial" pitchFamily="34" charset="0"/>
                <a:cs typeface="Arial" pitchFamily="34" charset="0"/>
              </a:rPr>
              <a:t>SCSS Test Accelerator</a:t>
            </a:r>
            <a:endParaRPr lang="ja-JP" altLang="en-US" sz="4000" smtClean="0">
              <a:solidFill>
                <a:srgbClr val="0070C0"/>
              </a:solidFill>
              <a:latin typeface="Arial" pitchFamily="34" charset="0"/>
              <a:cs typeface="Arial" pitchFamily="34" charset="0"/>
            </a:endParaRPr>
          </a:p>
        </p:txBody>
      </p:sp>
      <p:sp>
        <p:nvSpPr>
          <p:cNvPr id="30" name="テキスト ボックス 29"/>
          <p:cNvSpPr txBox="1"/>
          <p:nvPr/>
        </p:nvSpPr>
        <p:spPr>
          <a:xfrm>
            <a:off x="1644650" y="1311275"/>
            <a:ext cx="5519738" cy="461963"/>
          </a:xfrm>
          <a:prstGeom prst="rect">
            <a:avLst/>
          </a:prstGeom>
          <a:noFill/>
        </p:spPr>
        <p:txBody>
          <a:bodyPr wrap="none">
            <a:spAutoFit/>
          </a:bodyPr>
          <a:lstStyle/>
          <a:p>
            <a:pPr>
              <a:defRPr/>
            </a:pPr>
            <a:r>
              <a:rPr lang="en-US" altLang="ja-JP" sz="2400" dirty="0">
                <a:latin typeface="+mn-lt"/>
                <a:ea typeface="ＭＳ Ｐゴシック" charset="-128"/>
              </a:rPr>
              <a:t>Compression Dependence of OTR Intensity</a:t>
            </a:r>
          </a:p>
        </p:txBody>
      </p:sp>
      <p:sp>
        <p:nvSpPr>
          <p:cNvPr id="23556" name="テキスト ボックス 31"/>
          <p:cNvSpPr txBox="1">
            <a:spLocks noChangeArrowheads="1"/>
          </p:cNvSpPr>
          <p:nvPr/>
        </p:nvSpPr>
        <p:spPr bwMode="auto">
          <a:xfrm>
            <a:off x="1547813" y="5445125"/>
            <a:ext cx="6192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2000">
                <a:latin typeface="Calibri" pitchFamily="34" charset="0"/>
              </a:rPr>
              <a:t>*OTR intensity was constant even at high-compression.</a:t>
            </a:r>
          </a:p>
          <a:p>
            <a:pPr eaLnBrk="1" hangingPunct="1"/>
            <a:r>
              <a:rPr lang="en-US" altLang="ja-JP" sz="2000">
                <a:latin typeface="Calibri" pitchFamily="34" charset="0"/>
              </a:rPr>
              <a:t>*Thermionic injector did not generate coherent OTR. *</a:t>
            </a:r>
            <a:r>
              <a:rPr lang="en-US" altLang="ja-JP" sz="2000">
                <a:solidFill>
                  <a:srgbClr val="FF0000"/>
                </a:solidFill>
                <a:latin typeface="Calibri" pitchFamily="34" charset="0"/>
              </a:rPr>
              <a:t>However…..</a:t>
            </a:r>
          </a:p>
        </p:txBody>
      </p:sp>
      <p:pic>
        <p:nvPicPr>
          <p:cNvPr id="23557" name="Picture 12" descr="C:\Documents and Settings\Administrator\デスクトップ\OTR_C-bandEx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9825" y="1700213"/>
            <a:ext cx="4465638"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図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188913"/>
            <a:ext cx="10683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テキスト ボックス 3"/>
          <p:cNvSpPr txBox="1">
            <a:spLocks noChangeArrowheads="1"/>
          </p:cNvSpPr>
          <p:nvPr/>
        </p:nvSpPr>
        <p:spPr bwMode="auto">
          <a:xfrm>
            <a:off x="31750" y="6507163"/>
            <a:ext cx="698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b="1">
                <a:cs typeface="Arial" pitchFamily="34" charset="0"/>
              </a:rPr>
              <a:t>4</a:t>
            </a:r>
            <a:r>
              <a:rPr lang="en-US" altLang="ja-JP" sz="1600" b="1" baseline="30000">
                <a:cs typeface="Arial" pitchFamily="34" charset="0"/>
              </a:rPr>
              <a:t>th</a:t>
            </a:r>
            <a:r>
              <a:rPr lang="en-US" altLang="ja-JP" sz="1600" b="1">
                <a:cs typeface="Arial" pitchFamily="34" charset="0"/>
              </a:rPr>
              <a:t> </a:t>
            </a:r>
            <a:r>
              <a:rPr lang="en-US" altLang="ja-JP" sz="1600" b="1"/>
              <a:t>Microbunching Instability WS, Univ. of Maryland </a:t>
            </a:r>
            <a:r>
              <a:rPr lang="en-US" altLang="ja-JP" sz="1600" b="1">
                <a:cs typeface="Arial" pitchFamily="34" charset="0"/>
              </a:rPr>
              <a:t>April 11-13, 2012</a:t>
            </a:r>
            <a:endParaRPr lang="ja-JP" altLang="en-US" sz="1600" b="1">
              <a:cs typeface="Arial" pitchFamily="34" charset="0"/>
            </a:endParaRPr>
          </a:p>
        </p:txBody>
      </p:sp>
      <p:sp>
        <p:nvSpPr>
          <p:cNvPr id="2356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86716509-3660-4E62-853B-D3D103583EBB}" type="slidenum">
              <a:rPr lang="ja-JP" altLang="en-US" smtClean="0">
                <a:solidFill>
                  <a:srgbClr val="898989"/>
                </a:solidFill>
                <a:latin typeface="Calibri" pitchFamily="34" charset="0"/>
              </a:rPr>
              <a:pPr eaLnBrk="1" hangingPunct="1"/>
              <a:t>44</a:t>
            </a:fld>
            <a:endParaRPr lang="ja-JP" altLang="en-US"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142875"/>
            <a:ext cx="8229600" cy="1143000"/>
          </a:xfrm>
        </p:spPr>
        <p:txBody>
          <a:bodyPr/>
          <a:lstStyle/>
          <a:p>
            <a:pPr eaLnBrk="1" hangingPunct="1"/>
            <a:r>
              <a:rPr lang="en-US" altLang="ja-JP" sz="4000" smtClean="0">
                <a:solidFill>
                  <a:srgbClr val="0070C0"/>
                </a:solidFill>
                <a:latin typeface="Arial" pitchFamily="34" charset="0"/>
                <a:cs typeface="Arial" pitchFamily="34" charset="0"/>
              </a:rPr>
              <a:t>SACLA</a:t>
            </a:r>
            <a:endParaRPr lang="ja-JP" altLang="en-US" sz="4000" smtClean="0">
              <a:solidFill>
                <a:srgbClr val="0070C0"/>
              </a:solidFill>
              <a:latin typeface="Arial" pitchFamily="34" charset="0"/>
              <a:cs typeface="Arial" pitchFamily="34" charset="0"/>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419350"/>
            <a:ext cx="330676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テキスト ボックス 14"/>
          <p:cNvSpPr txBox="1">
            <a:spLocks noChangeArrowheads="1"/>
          </p:cNvSpPr>
          <p:nvPr/>
        </p:nvSpPr>
        <p:spPr bwMode="auto">
          <a:xfrm>
            <a:off x="611188" y="1844675"/>
            <a:ext cx="3773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a:t>Entrance of BC3 (1.4 GeV, ~600 A)</a:t>
            </a:r>
            <a:endParaRPr lang="ja-JP" altLang="en-US"/>
          </a:p>
        </p:txBody>
      </p:sp>
      <p:sp>
        <p:nvSpPr>
          <p:cNvPr id="27653" name="テキスト ボックス 8"/>
          <p:cNvSpPr txBox="1">
            <a:spLocks noChangeArrowheads="1"/>
          </p:cNvSpPr>
          <p:nvPr/>
        </p:nvSpPr>
        <p:spPr bwMode="auto">
          <a:xfrm>
            <a:off x="4859338" y="1844675"/>
            <a:ext cx="3106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a:t>Exit of BC3 (1.4 GeV, ~3 kA)</a:t>
            </a:r>
            <a:endParaRPr lang="ja-JP" altLang="en-US"/>
          </a:p>
        </p:txBody>
      </p:sp>
      <p:pic>
        <p:nvPicPr>
          <p:cNvPr id="276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479675"/>
            <a:ext cx="324008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図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188913"/>
            <a:ext cx="10683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テキスト ボックス 3"/>
          <p:cNvSpPr txBox="1">
            <a:spLocks noChangeArrowheads="1"/>
          </p:cNvSpPr>
          <p:nvPr/>
        </p:nvSpPr>
        <p:spPr bwMode="auto">
          <a:xfrm>
            <a:off x="31750" y="6507163"/>
            <a:ext cx="698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b="1">
                <a:cs typeface="Arial" pitchFamily="34" charset="0"/>
              </a:rPr>
              <a:t>4</a:t>
            </a:r>
            <a:r>
              <a:rPr lang="en-US" altLang="ja-JP" sz="1600" b="1" baseline="30000">
                <a:cs typeface="Arial" pitchFamily="34" charset="0"/>
              </a:rPr>
              <a:t>th</a:t>
            </a:r>
            <a:r>
              <a:rPr lang="en-US" altLang="ja-JP" sz="1600" b="1">
                <a:cs typeface="Arial" pitchFamily="34" charset="0"/>
              </a:rPr>
              <a:t> </a:t>
            </a:r>
            <a:r>
              <a:rPr lang="en-US" altLang="ja-JP" sz="1600" b="1"/>
              <a:t>Microbunching Instability WS, Univ. of Maryland </a:t>
            </a:r>
            <a:r>
              <a:rPr lang="en-US" altLang="ja-JP" sz="1600" b="1">
                <a:cs typeface="Arial" pitchFamily="34" charset="0"/>
              </a:rPr>
              <a:t>April 11-13, 2012</a:t>
            </a:r>
            <a:endParaRPr lang="ja-JP" altLang="en-US" sz="1600" b="1">
              <a:cs typeface="Arial" pitchFamily="34" charset="0"/>
            </a:endParaRPr>
          </a:p>
        </p:txBody>
      </p:sp>
      <p:sp>
        <p:nvSpPr>
          <p:cNvPr id="2765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B594FD54-C55A-4AB9-84C0-04F051DC2E6D}" type="slidenum">
              <a:rPr lang="ja-JP" altLang="en-US" smtClean="0">
                <a:solidFill>
                  <a:srgbClr val="898989"/>
                </a:solidFill>
                <a:latin typeface="Calibri" pitchFamily="34" charset="0"/>
              </a:rPr>
              <a:pPr eaLnBrk="1" hangingPunct="1"/>
              <a:t>45</a:t>
            </a:fld>
            <a:endParaRPr lang="ja-JP" altLang="en-US"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maesaka\Desktop\MonitorLay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525588"/>
            <a:ext cx="8953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タイトル 1"/>
          <p:cNvSpPr>
            <a:spLocks noGrp="1"/>
          </p:cNvSpPr>
          <p:nvPr>
            <p:ph type="title" idx="4294967295"/>
          </p:nvPr>
        </p:nvSpPr>
        <p:spPr>
          <a:xfrm>
            <a:off x="0" y="93663"/>
            <a:ext cx="7994650" cy="1169987"/>
          </a:xfrm>
        </p:spPr>
        <p:txBody>
          <a:bodyPr/>
          <a:lstStyle/>
          <a:p>
            <a:pPr eaLnBrk="1" hangingPunct="1"/>
            <a:r>
              <a:rPr lang="en-US" altLang="ja-JP" sz="3200" smtClean="0">
                <a:latin typeface="Arial" pitchFamily="34" charset="0"/>
                <a:cs typeface="Arial" pitchFamily="34" charset="0"/>
              </a:rPr>
              <a:t>Temporal Profile Measurement at SACLA </a:t>
            </a:r>
            <a:br>
              <a:rPr lang="en-US" altLang="ja-JP" sz="3200" smtClean="0">
                <a:latin typeface="Arial" pitchFamily="34" charset="0"/>
                <a:cs typeface="Arial" pitchFamily="34" charset="0"/>
              </a:rPr>
            </a:br>
            <a:r>
              <a:rPr lang="en-US" altLang="ja-JP" sz="3200" smtClean="0">
                <a:latin typeface="Arial" pitchFamily="34" charset="0"/>
                <a:cs typeface="Arial" pitchFamily="34" charset="0"/>
              </a:rPr>
              <a:t>under </a:t>
            </a:r>
            <a:r>
              <a:rPr lang="en-US" altLang="ja-JP" sz="3200" smtClean="0">
                <a:solidFill>
                  <a:srgbClr val="FF0000"/>
                </a:solidFill>
                <a:latin typeface="Arial" pitchFamily="34" charset="0"/>
                <a:cs typeface="Arial" pitchFamily="34" charset="0"/>
              </a:rPr>
              <a:t>COTR</a:t>
            </a:r>
            <a:endParaRPr lang="ja-JP" altLang="en-US" sz="3200" smtClean="0">
              <a:solidFill>
                <a:srgbClr val="FF0000"/>
              </a:solidFill>
              <a:latin typeface="Arial" pitchFamily="34" charset="0"/>
              <a:cs typeface="Arial" pitchFamily="34" charset="0"/>
            </a:endParaRPr>
          </a:p>
        </p:txBody>
      </p:sp>
      <p:sp>
        <p:nvSpPr>
          <p:cNvPr id="5" name="フッター プレースホルダ 4"/>
          <p:cNvSpPr txBox="1">
            <a:spLocks noGrp="1"/>
          </p:cNvSpPr>
          <p:nvPr/>
        </p:nvSpPr>
        <p:spPr>
          <a:xfrm>
            <a:off x="2303463" y="5321300"/>
            <a:ext cx="2895600" cy="365125"/>
          </a:xfrm>
          <a:prstGeom prst="rect">
            <a:avLst/>
          </a:prstGeom>
          <a:noFill/>
        </p:spPr>
        <p:txBody>
          <a:bodyPr anchor="ctr"/>
          <a:lstStyle/>
          <a:p>
            <a:pPr fontAlgn="auto">
              <a:spcBef>
                <a:spcPts val="0"/>
              </a:spcBef>
              <a:spcAft>
                <a:spcPts val="0"/>
              </a:spcAft>
              <a:defRPr/>
            </a:pPr>
            <a:r>
              <a:rPr lang="en-US" altLang="ja-JP" sz="1200" dirty="0">
                <a:solidFill>
                  <a:schemeClr val="tx1">
                    <a:tint val="75000"/>
                  </a:schemeClr>
                </a:solidFill>
                <a:latin typeface="+mn-lt"/>
                <a:ea typeface="+mn-ea"/>
              </a:rPr>
              <a:t>FEL'11@Shanghai</a:t>
            </a:r>
            <a:endParaRPr lang="ja-JP" altLang="en-US" sz="1200">
              <a:solidFill>
                <a:schemeClr val="tx1">
                  <a:tint val="75000"/>
                </a:schemeClr>
              </a:solidFill>
              <a:latin typeface="+mn-lt"/>
              <a:ea typeface="+mn-ea"/>
            </a:endParaRPr>
          </a:p>
        </p:txBody>
      </p:sp>
      <p:sp>
        <p:nvSpPr>
          <p:cNvPr id="6" name="スライド番号プレースホルダ 5"/>
          <p:cNvSpPr txBox="1">
            <a:spLocks noGrp="1"/>
          </p:cNvSpPr>
          <p:nvPr/>
        </p:nvSpPr>
        <p:spPr>
          <a:xfrm>
            <a:off x="5732463" y="5235575"/>
            <a:ext cx="2133600" cy="365125"/>
          </a:xfrm>
          <a:prstGeom prst="rect">
            <a:avLst/>
          </a:prstGeom>
          <a:noFill/>
        </p:spPr>
        <p:txBody>
          <a:bodyPr anchor="ctr"/>
          <a:lstStyle/>
          <a:p>
            <a:pPr algn="r" fontAlgn="auto">
              <a:spcBef>
                <a:spcPts val="0"/>
              </a:spcBef>
              <a:spcAft>
                <a:spcPts val="0"/>
              </a:spcAft>
              <a:defRPr/>
            </a:pPr>
            <a:fld id="{88063A72-0964-437B-B0A8-4E2559CDFC68}" type="slidenum">
              <a:rPr lang="en-US" altLang="ja-JP" sz="1200">
                <a:solidFill>
                  <a:schemeClr val="tx1">
                    <a:tint val="75000"/>
                  </a:schemeClr>
                </a:solidFill>
                <a:latin typeface="+mn-lt"/>
                <a:ea typeface="+mn-ea"/>
              </a:rPr>
              <a:pPr algn="r" fontAlgn="auto">
                <a:spcBef>
                  <a:spcPts val="0"/>
                </a:spcBef>
                <a:spcAft>
                  <a:spcPts val="0"/>
                </a:spcAft>
                <a:defRPr/>
              </a:pPr>
              <a:t>46</a:t>
            </a:fld>
            <a:endParaRPr lang="ja-JP" altLang="en-US" sz="1200">
              <a:solidFill>
                <a:schemeClr val="tx1">
                  <a:tint val="75000"/>
                </a:schemeClr>
              </a:solidFill>
              <a:latin typeface="+mn-lt"/>
              <a:ea typeface="+mn-ea"/>
            </a:endParaRPr>
          </a:p>
        </p:txBody>
      </p:sp>
      <p:pic>
        <p:nvPicPr>
          <p:cNvPr id="28678" name="Picture 3" descr="C:\Users\maesaka\Desktop\RFdefSchemat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3776663"/>
            <a:ext cx="6586538"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1741488" y="3305175"/>
            <a:ext cx="6553200" cy="24590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ln>
                <a:solidFill>
                  <a:sysClr val="windowText" lastClr="000000"/>
                </a:solidFill>
              </a:ln>
            </a:endParaRPr>
          </a:p>
        </p:txBody>
      </p:sp>
      <p:sp>
        <p:nvSpPr>
          <p:cNvPr id="2" name="下矢印 4"/>
          <p:cNvSpPr>
            <a:spLocks noChangeArrowheads="1"/>
          </p:cNvSpPr>
          <p:nvPr/>
        </p:nvSpPr>
        <p:spPr bwMode="auto">
          <a:xfrm rot="-10580382">
            <a:off x="4500563" y="2689225"/>
            <a:ext cx="371475" cy="874713"/>
          </a:xfrm>
          <a:prstGeom prst="downArrow">
            <a:avLst>
              <a:gd name="adj1" fmla="val 35435"/>
              <a:gd name="adj2" fmla="val 70717"/>
            </a:avLst>
          </a:prstGeom>
          <a:solidFill>
            <a:srgbClr val="F79646"/>
          </a:solidFill>
          <a:ln w="25400">
            <a:solidFill>
              <a:srgbClr val="B66D31"/>
            </a:solidFill>
            <a:miter lim="800000"/>
            <a:headEnd/>
            <a:tailEnd/>
          </a:ln>
        </p:spPr>
        <p:txBody>
          <a:bodyPr rot="10800000" anchor="ctr"/>
          <a:lstStyle/>
          <a:p>
            <a:pPr fontAlgn="auto">
              <a:spcBef>
                <a:spcPts val="0"/>
              </a:spcBef>
              <a:spcAft>
                <a:spcPts val="0"/>
              </a:spcAft>
              <a:defRPr/>
            </a:pPr>
            <a:endParaRPr lang="ja-JP" altLang="en-US">
              <a:solidFill>
                <a:schemeClr val="lt1"/>
              </a:solidFill>
              <a:latin typeface="+mn-lt"/>
              <a:ea typeface="+mn-ea"/>
            </a:endParaRPr>
          </a:p>
        </p:txBody>
      </p:sp>
      <p:sp>
        <p:nvSpPr>
          <p:cNvPr id="3" name="テキスト ボックス 5"/>
          <p:cNvSpPr txBox="1"/>
          <p:nvPr/>
        </p:nvSpPr>
        <p:spPr>
          <a:xfrm>
            <a:off x="2173284" y="4929520"/>
            <a:ext cx="3714328"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ja-JP" b="1" spc="50" dirty="0">
                <a:ln w="11430"/>
                <a:gradFill>
                  <a:gsLst>
                    <a:gs pos="25000">
                      <a:schemeClr val="accent2">
                        <a:satMod val="155000"/>
                      </a:schemeClr>
                    </a:gs>
                    <a:gs pos="100000">
                      <a:schemeClr val="accent2">
                        <a:shade val="45000"/>
                        <a:satMod val="165000"/>
                      </a:schemeClr>
                    </a:gs>
                  </a:gsLst>
                  <a:lin ang="5400000"/>
                </a:gradFill>
                <a:latin typeface="Arial"/>
                <a:ea typeface="+mn-ea"/>
                <a:cs typeface="Arial"/>
              </a:rPr>
              <a:t>Temporal profile measurement</a:t>
            </a:r>
            <a:endParaRPr lang="ja-JP" altLang="en-US" b="1" spc="50" dirty="0">
              <a:ln w="11430"/>
              <a:gradFill>
                <a:gsLst>
                  <a:gs pos="25000">
                    <a:schemeClr val="accent2">
                      <a:satMod val="155000"/>
                    </a:schemeClr>
                  </a:gs>
                  <a:gs pos="100000">
                    <a:schemeClr val="accent2">
                      <a:shade val="45000"/>
                      <a:satMod val="165000"/>
                    </a:schemeClr>
                  </a:gs>
                </a:gsLst>
                <a:lin ang="5400000"/>
              </a:gradFill>
              <a:latin typeface="Arial"/>
              <a:ea typeface="+mn-ea"/>
              <a:cs typeface="Arial"/>
            </a:endParaRPr>
          </a:p>
        </p:txBody>
      </p:sp>
      <p:sp>
        <p:nvSpPr>
          <p:cNvPr id="20" name="テキスト ボックス 19"/>
          <p:cNvSpPr txBox="1"/>
          <p:nvPr/>
        </p:nvSpPr>
        <p:spPr>
          <a:xfrm>
            <a:off x="6369013" y="3254688"/>
            <a:ext cx="195438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ja-JP" b="1" spc="50" dirty="0">
                <a:ln w="11430"/>
                <a:gradFill>
                  <a:gsLst>
                    <a:gs pos="25000">
                      <a:schemeClr val="accent2">
                        <a:satMod val="155000"/>
                      </a:schemeClr>
                    </a:gs>
                    <a:gs pos="100000">
                      <a:schemeClr val="accent2">
                        <a:shade val="45000"/>
                        <a:satMod val="165000"/>
                      </a:schemeClr>
                    </a:gs>
                  </a:gsLst>
                  <a:lin ang="5400000"/>
                </a:gradFill>
                <a:latin typeface="Arial"/>
                <a:ea typeface="+mn-ea"/>
                <a:cs typeface="Arial"/>
              </a:rPr>
              <a:t>Screen Monitor</a:t>
            </a:r>
            <a:endParaRPr lang="ja-JP" altLang="en-US" b="1" spc="50" dirty="0">
              <a:ln w="11430"/>
              <a:gradFill>
                <a:gsLst>
                  <a:gs pos="25000">
                    <a:schemeClr val="accent2">
                      <a:satMod val="155000"/>
                    </a:schemeClr>
                  </a:gs>
                  <a:gs pos="100000">
                    <a:schemeClr val="accent2">
                      <a:shade val="45000"/>
                      <a:satMod val="165000"/>
                    </a:schemeClr>
                  </a:gs>
                </a:gsLst>
                <a:lin ang="5400000"/>
              </a:gradFill>
              <a:latin typeface="Arial"/>
              <a:ea typeface="+mn-ea"/>
              <a:cs typeface="Arial"/>
            </a:endParaRPr>
          </a:p>
        </p:txBody>
      </p:sp>
      <p:sp>
        <p:nvSpPr>
          <p:cNvPr id="28683" name="テキスト ボックス 20"/>
          <p:cNvSpPr txBox="1">
            <a:spLocks noChangeArrowheads="1"/>
          </p:cNvSpPr>
          <p:nvPr/>
        </p:nvSpPr>
        <p:spPr bwMode="auto">
          <a:xfrm>
            <a:off x="3109913" y="5280025"/>
            <a:ext cx="15763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a:cs typeface="Arial" pitchFamily="34" charset="0"/>
              </a:rPr>
              <a:t>20 fs resolution</a:t>
            </a:r>
            <a:endParaRPr lang="ja-JP" altLang="en-US" sz="1600">
              <a:cs typeface="Arial" pitchFamily="34" charset="0"/>
            </a:endParaRPr>
          </a:p>
        </p:txBody>
      </p:sp>
      <p:sp>
        <p:nvSpPr>
          <p:cNvPr id="28684" name="テキスト ボックス 31"/>
          <p:cNvSpPr txBox="1">
            <a:spLocks noChangeArrowheads="1"/>
          </p:cNvSpPr>
          <p:nvPr/>
        </p:nvSpPr>
        <p:spPr bwMode="auto">
          <a:xfrm>
            <a:off x="6359525" y="3467100"/>
            <a:ext cx="1882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a:cs typeface="Arial" pitchFamily="34" charset="0"/>
              </a:rPr>
              <a:t>&lt; 10 μm resolution</a:t>
            </a:r>
            <a:endParaRPr lang="ja-JP" altLang="en-US" sz="1600">
              <a:cs typeface="Arial" pitchFamily="34" charset="0"/>
            </a:endParaRPr>
          </a:p>
        </p:txBody>
      </p:sp>
      <p:sp>
        <p:nvSpPr>
          <p:cNvPr id="28685" name="テキスト ボックス 23"/>
          <p:cNvSpPr txBox="1">
            <a:spLocks noChangeArrowheads="1"/>
          </p:cNvSpPr>
          <p:nvPr/>
        </p:nvSpPr>
        <p:spPr bwMode="auto">
          <a:xfrm>
            <a:off x="2547938" y="346710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a:cs typeface="Arial" pitchFamily="34" charset="0"/>
              </a:rPr>
              <a:t>5712 MHz</a:t>
            </a:r>
          </a:p>
          <a:p>
            <a:pPr eaLnBrk="1" hangingPunct="1"/>
            <a:r>
              <a:rPr lang="en-US" altLang="ja-JP">
                <a:cs typeface="Arial" pitchFamily="34" charset="0"/>
              </a:rPr>
              <a:t>HEM11</a:t>
            </a:r>
          </a:p>
        </p:txBody>
      </p:sp>
      <p:pic>
        <p:nvPicPr>
          <p:cNvPr id="28686" name="図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813" y="93663"/>
            <a:ext cx="1368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テキスト ボックス 3"/>
          <p:cNvSpPr txBox="1">
            <a:spLocks noChangeArrowheads="1"/>
          </p:cNvSpPr>
          <p:nvPr/>
        </p:nvSpPr>
        <p:spPr bwMode="auto">
          <a:xfrm>
            <a:off x="31750" y="6507163"/>
            <a:ext cx="698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b="1">
                <a:cs typeface="Arial" pitchFamily="34" charset="0"/>
              </a:rPr>
              <a:t>4</a:t>
            </a:r>
            <a:r>
              <a:rPr lang="en-US" altLang="ja-JP" sz="1600" b="1" baseline="30000">
                <a:cs typeface="Arial" pitchFamily="34" charset="0"/>
              </a:rPr>
              <a:t>th</a:t>
            </a:r>
            <a:r>
              <a:rPr lang="en-US" altLang="ja-JP" sz="1600" b="1">
                <a:cs typeface="Arial" pitchFamily="34" charset="0"/>
              </a:rPr>
              <a:t> </a:t>
            </a:r>
            <a:r>
              <a:rPr lang="en-US" altLang="ja-JP" sz="1600" b="1"/>
              <a:t>Microbunching Instability WS, Univ. of Maryland </a:t>
            </a:r>
            <a:r>
              <a:rPr lang="en-US" altLang="ja-JP" sz="1600" b="1">
                <a:cs typeface="Arial" pitchFamily="34" charset="0"/>
              </a:rPr>
              <a:t>April 11-13, 2012</a:t>
            </a:r>
            <a:endParaRPr lang="ja-JP" altLang="en-US" sz="1600" b="1">
              <a:cs typeface="Arial" pitchFamily="34" charset="0"/>
            </a:endParaRPr>
          </a:p>
        </p:txBody>
      </p:sp>
      <p:sp>
        <p:nvSpPr>
          <p:cNvPr id="28688" name="テキスト ボックス 31"/>
          <p:cNvSpPr txBox="1">
            <a:spLocks noChangeArrowheads="1"/>
          </p:cNvSpPr>
          <p:nvPr/>
        </p:nvSpPr>
        <p:spPr bwMode="auto">
          <a:xfrm>
            <a:off x="4859338" y="6021388"/>
            <a:ext cx="317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b="1">
                <a:solidFill>
                  <a:srgbClr val="FF0000"/>
                </a:solidFill>
              </a:rPr>
              <a:t>On courtesy of the SACLA Team</a:t>
            </a:r>
            <a:endParaRPr lang="ja-JP" altLang="en-US" b="1">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pitchFamily="34" charset="-128"/>
              </a:rPr>
              <a:t>SACLA Team Offer</a:t>
            </a:r>
          </a:p>
        </p:txBody>
      </p:sp>
      <p:sp>
        <p:nvSpPr>
          <p:cNvPr id="33795" name="Content Placeholder 2"/>
          <p:cNvSpPr>
            <a:spLocks noGrp="1"/>
          </p:cNvSpPr>
          <p:nvPr>
            <p:ph idx="1"/>
          </p:nvPr>
        </p:nvSpPr>
        <p:spPr>
          <a:xfrm>
            <a:off x="395288" y="1125538"/>
            <a:ext cx="8424862" cy="5256212"/>
          </a:xfrm>
        </p:spPr>
        <p:txBody>
          <a:bodyPr>
            <a:normAutofit lnSpcReduction="10000"/>
          </a:bodyPr>
          <a:lstStyle/>
          <a:p>
            <a:r>
              <a:rPr lang="en-US" smtClean="0">
                <a:ea typeface="ＭＳ Ｐゴシック" pitchFamily="34" charset="-128"/>
              </a:rPr>
              <a:t>During exchange of e-mail with AHL, the SACLA team made an offer for a window of time for a COTR- microbunching studies program.</a:t>
            </a:r>
          </a:p>
          <a:p>
            <a:r>
              <a:rPr lang="en-US" smtClean="0">
                <a:ea typeface="ＭＳ Ｐゴシック" pitchFamily="34" charset="-128"/>
              </a:rPr>
              <a:t>SCSS studies this Fall, winter and next spring prior to the move of SCSS to SACLA tunnel.</a:t>
            </a:r>
          </a:p>
          <a:p>
            <a:r>
              <a:rPr lang="en-US" smtClean="0">
                <a:ea typeface="ＭＳ Ｐゴシック" pitchFamily="34" charset="-128"/>
              </a:rPr>
              <a:t>Invite WS to suggest studies and they are open for collaborations. (I suggest theory guidance.)</a:t>
            </a:r>
          </a:p>
          <a:p>
            <a:r>
              <a:rPr lang="en-US" smtClean="0">
                <a:ea typeface="ＭＳ Ｐゴシック" pitchFamily="34" charset="-128"/>
              </a:rPr>
              <a:t>One key aspect is the difference between SCSS and SACLA observed COTR effects.</a:t>
            </a:r>
          </a:p>
          <a:p>
            <a:r>
              <a:rPr lang="en-US" smtClean="0">
                <a:ea typeface="ＭＳ Ｐゴシック" pitchFamily="34" charset="-128"/>
              </a:rPr>
              <a:t>Propose this is topic for discussion uBI-4.</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66BFB5C3-F177-4264-B8B7-40335C85AFB4}" type="slidenum">
              <a:rPr lang="ja-JP" altLang="en-US" smtClean="0">
                <a:solidFill>
                  <a:srgbClr val="898989"/>
                </a:solidFill>
                <a:latin typeface="Calibri" pitchFamily="34" charset="0"/>
              </a:rPr>
              <a:pPr eaLnBrk="1" hangingPunct="1"/>
              <a:t>47</a:t>
            </a:fld>
            <a:endParaRPr lang="ja-JP" altLang="en-US"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0"/>
            <a:ext cx="8229600" cy="1143000"/>
          </a:xfrm>
        </p:spPr>
        <p:txBody>
          <a:bodyPr/>
          <a:lstStyle/>
          <a:p>
            <a:r>
              <a:rPr lang="en-US" smtClean="0">
                <a:ea typeface="ＭＳ Ｐゴシック" pitchFamily="34" charset="-128"/>
              </a:rPr>
              <a:t>Some Initial Thoughts (AHL)</a:t>
            </a:r>
          </a:p>
        </p:txBody>
      </p:sp>
      <p:sp>
        <p:nvSpPr>
          <p:cNvPr id="34819" name="Content Placeholder 2"/>
          <p:cNvSpPr>
            <a:spLocks noGrp="1"/>
          </p:cNvSpPr>
          <p:nvPr>
            <p:ph idx="1"/>
          </p:nvPr>
        </p:nvSpPr>
        <p:spPr>
          <a:xfrm>
            <a:off x="323850" y="1052513"/>
            <a:ext cx="8496300" cy="5329237"/>
          </a:xfrm>
        </p:spPr>
        <p:txBody>
          <a:bodyPr>
            <a:normAutofit lnSpcReduction="10000"/>
          </a:bodyPr>
          <a:lstStyle/>
          <a:p>
            <a:pPr algn="just"/>
            <a:r>
              <a:rPr lang="en-US" smtClean="0">
                <a:ea typeface="ＭＳ Ｐゴシック" pitchFamily="34" charset="-128"/>
              </a:rPr>
              <a:t>SCSS: use the second chicane as a bunch compressor and measure OTR signal vs. compression. They have not done this, but are now considering it. Use chirp in C-band accelerators instead of running on crest for FEL.</a:t>
            </a:r>
          </a:p>
          <a:p>
            <a:pPr algn="just"/>
            <a:r>
              <a:rPr lang="en-US" smtClean="0">
                <a:ea typeface="ＭＳ Ｐゴシック" pitchFamily="34" charset="-128"/>
              </a:rPr>
              <a:t>Ask for theory to predict results. See COTR?</a:t>
            </a:r>
          </a:p>
          <a:p>
            <a:pPr algn="just"/>
            <a:r>
              <a:rPr lang="en-US" smtClean="0">
                <a:ea typeface="ＭＳ Ｐゴシック" pitchFamily="34" charset="-128"/>
              </a:rPr>
              <a:t>SACLA: Evaluate magnitude of COTR gain with neutral density filters after BC2 and BC3. vary all</a:t>
            </a:r>
          </a:p>
          <a:p>
            <a:pPr algn="just"/>
            <a:r>
              <a:rPr lang="en-US" smtClean="0">
                <a:ea typeface="ＭＳ Ｐゴシック" pitchFamily="34" charset="-128"/>
              </a:rPr>
              <a:t>Check for energy modulation at 1.4 GeV, FEL</a:t>
            </a:r>
          </a:p>
          <a:p>
            <a:pPr algn="just"/>
            <a:r>
              <a:rPr lang="en-US" smtClean="0">
                <a:ea typeface="ＭＳ Ｐゴシック" pitchFamily="34" charset="-128"/>
              </a:rPr>
              <a:t>Use TDS for studies of long. distr. of COTR.</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6FF5A1C8-F740-4691-A76F-FEA242143A3C}" type="slidenum">
              <a:rPr lang="ja-JP" altLang="en-US" smtClean="0">
                <a:solidFill>
                  <a:srgbClr val="898989"/>
                </a:solidFill>
                <a:latin typeface="Calibri" pitchFamily="34" charset="0"/>
              </a:rPr>
              <a:pPr eaLnBrk="1" hangingPunct="1"/>
              <a:t>48</a:t>
            </a:fld>
            <a:endParaRPr lang="ja-JP" altLang="en-US"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004888"/>
            <a:ext cx="67818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18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400" dirty="0" err="1" smtClean="0"/>
              <a:t>Micro</a:t>
            </a:r>
            <a:r>
              <a:rPr lang="de-DE" sz="2400" dirty="0" smtClean="0"/>
              <a:t> </a:t>
            </a:r>
            <a:r>
              <a:rPr lang="de-DE" sz="2400" dirty="0" err="1" smtClean="0"/>
              <a:t>Bunching</a:t>
            </a:r>
            <a:r>
              <a:rPr lang="de-DE" sz="2400" dirty="0" smtClean="0"/>
              <a:t> </a:t>
            </a:r>
            <a:r>
              <a:rPr lang="de-DE" sz="2400" dirty="0" err="1" smtClean="0"/>
              <a:t>Instability</a:t>
            </a:r>
            <a:r>
              <a:rPr lang="de-DE" sz="2400" dirty="0" smtClean="0"/>
              <a:t> </a:t>
            </a:r>
            <a:r>
              <a:rPr lang="de-DE" sz="2400" dirty="0" err="1" smtClean="0"/>
              <a:t>Damage</a:t>
            </a:r>
            <a:endParaRPr lang="de-DE" sz="2400" dirty="0"/>
          </a:p>
        </p:txBody>
      </p:sp>
      <p:sp>
        <p:nvSpPr>
          <p:cNvPr id="3" name="Content Placeholder 2"/>
          <p:cNvSpPr>
            <a:spLocks noGrp="1"/>
          </p:cNvSpPr>
          <p:nvPr>
            <p:ph idx="1"/>
          </p:nvPr>
        </p:nvSpPr>
        <p:spPr/>
        <p:txBody>
          <a:bodyPr>
            <a:normAutofit/>
          </a:bodyPr>
          <a:lstStyle/>
          <a:p>
            <a:r>
              <a:rPr lang="de-DE" sz="2000" dirty="0" smtClean="0"/>
              <a:t>COTR </a:t>
            </a:r>
            <a:r>
              <a:rPr lang="de-DE" sz="2000" dirty="0" err="1" smtClean="0"/>
              <a:t>effects</a:t>
            </a:r>
            <a:r>
              <a:rPr lang="de-DE" sz="2000" dirty="0" smtClean="0"/>
              <a:t> </a:t>
            </a:r>
            <a:r>
              <a:rPr lang="de-DE" sz="2000" dirty="0" err="1" smtClean="0"/>
              <a:t>at</a:t>
            </a:r>
            <a:r>
              <a:rPr lang="de-DE" sz="2000" dirty="0" smtClean="0"/>
              <a:t> OTR </a:t>
            </a:r>
            <a:r>
              <a:rPr lang="de-DE" sz="2000" dirty="0" err="1" smtClean="0"/>
              <a:t>screens</a:t>
            </a:r>
            <a:r>
              <a:rPr lang="de-DE" sz="2000" dirty="0" smtClean="0"/>
              <a:t> (</a:t>
            </a:r>
            <a:r>
              <a:rPr lang="de-DE" sz="2000" dirty="0" err="1" smtClean="0"/>
              <a:t>unusable</a:t>
            </a:r>
            <a:r>
              <a:rPr lang="de-DE" sz="2000" dirty="0" smtClean="0"/>
              <a:t>?)</a:t>
            </a:r>
          </a:p>
          <a:p>
            <a:endParaRPr lang="de-DE" sz="2000" dirty="0"/>
          </a:p>
          <a:p>
            <a:r>
              <a:rPr lang="de-DE" sz="2000" dirty="0" err="1" smtClean="0"/>
              <a:t>Energy</a:t>
            </a:r>
            <a:r>
              <a:rPr lang="de-DE" sz="2000" dirty="0" smtClean="0"/>
              <a:t> </a:t>
            </a:r>
            <a:r>
              <a:rPr lang="de-DE" sz="2000" dirty="0" err="1" smtClean="0"/>
              <a:t>spectrum</a:t>
            </a:r>
            <a:r>
              <a:rPr lang="de-DE" sz="2000" dirty="0" smtClean="0"/>
              <a:t> </a:t>
            </a:r>
            <a:r>
              <a:rPr lang="de-DE" sz="2000" dirty="0" err="1" smtClean="0"/>
              <a:t>at</a:t>
            </a:r>
            <a:r>
              <a:rPr lang="de-DE" sz="2000" dirty="0" smtClean="0"/>
              <a:t> undulator </a:t>
            </a:r>
            <a:r>
              <a:rPr lang="de-DE" sz="2000" dirty="0" err="1" smtClean="0"/>
              <a:t>entry</a:t>
            </a:r>
            <a:r>
              <a:rPr lang="de-DE" sz="2000" dirty="0" smtClean="0"/>
              <a:t> </a:t>
            </a:r>
            <a:r>
              <a:rPr lang="de-DE" sz="2000" dirty="0" err="1" smtClean="0"/>
              <a:t>broadens</a:t>
            </a:r>
            <a:r>
              <a:rPr lang="de-DE" sz="2000" dirty="0" smtClean="0"/>
              <a:t> (</a:t>
            </a:r>
            <a:r>
              <a:rPr lang="de-DE" sz="2000" dirty="0" err="1" smtClean="0"/>
              <a:t>seeding</a:t>
            </a:r>
            <a:r>
              <a:rPr lang="de-DE" sz="2000" dirty="0" smtClean="0"/>
              <a:t>!)</a:t>
            </a:r>
          </a:p>
          <a:p>
            <a:endParaRPr lang="de-DE" sz="2000" dirty="0"/>
          </a:p>
          <a:p>
            <a:r>
              <a:rPr lang="de-DE" sz="2000" dirty="0" err="1" smtClean="0"/>
              <a:t>Possible</a:t>
            </a:r>
            <a:r>
              <a:rPr lang="de-DE" sz="2000" dirty="0" smtClean="0"/>
              <a:t> </a:t>
            </a:r>
            <a:r>
              <a:rPr lang="de-DE" sz="2000" dirty="0" err="1" smtClean="0"/>
              <a:t>cures</a:t>
            </a:r>
            <a:r>
              <a:rPr lang="de-DE" sz="2000" dirty="0" smtClean="0"/>
              <a:t>:</a:t>
            </a:r>
          </a:p>
          <a:p>
            <a:endParaRPr lang="de-DE" sz="2000" dirty="0"/>
          </a:p>
          <a:p>
            <a:pPr lvl="1"/>
            <a:r>
              <a:rPr lang="de-DE" sz="1600" dirty="0" smtClean="0"/>
              <a:t>Laser </a:t>
            </a:r>
            <a:r>
              <a:rPr lang="de-DE" sz="1600" dirty="0" err="1" smtClean="0"/>
              <a:t>heater</a:t>
            </a:r>
            <a:r>
              <a:rPr lang="de-DE" sz="1600" dirty="0" smtClean="0"/>
              <a:t> (</a:t>
            </a:r>
            <a:r>
              <a:rPr lang="de-DE" sz="1600" dirty="0" err="1" smtClean="0"/>
              <a:t>proposed</a:t>
            </a:r>
            <a:r>
              <a:rPr lang="de-DE" sz="1600" dirty="0" smtClean="0"/>
              <a:t> </a:t>
            </a:r>
            <a:r>
              <a:rPr lang="de-DE" sz="1600" dirty="0" err="1" smtClean="0"/>
              <a:t>by</a:t>
            </a:r>
            <a:r>
              <a:rPr lang="de-DE" sz="1600" dirty="0" smtClean="0"/>
              <a:t> SSY, </a:t>
            </a:r>
            <a:r>
              <a:rPr lang="de-DE" sz="1600" dirty="0" err="1" smtClean="0"/>
              <a:t>operated</a:t>
            </a:r>
            <a:r>
              <a:rPr lang="de-DE" sz="1600" dirty="0" smtClean="0"/>
              <a:t> </a:t>
            </a:r>
            <a:r>
              <a:rPr lang="de-DE" sz="1600" dirty="0" err="1" smtClean="0"/>
              <a:t>at</a:t>
            </a:r>
            <a:r>
              <a:rPr lang="de-DE" sz="1600" dirty="0" smtClean="0"/>
              <a:t> LCLS)</a:t>
            </a:r>
          </a:p>
          <a:p>
            <a:pPr lvl="1"/>
            <a:endParaRPr lang="de-DE" sz="1600" dirty="0"/>
          </a:p>
          <a:p>
            <a:pPr lvl="1"/>
            <a:r>
              <a:rPr lang="de-DE" sz="1600" dirty="0" smtClean="0"/>
              <a:t>Rf </a:t>
            </a:r>
            <a:r>
              <a:rPr lang="de-DE" sz="1600" dirty="0" err="1" smtClean="0"/>
              <a:t>heater</a:t>
            </a:r>
            <a:r>
              <a:rPr lang="de-DE" sz="1600" dirty="0" smtClean="0"/>
              <a:t> </a:t>
            </a:r>
            <a:r>
              <a:rPr lang="de-DE" sz="1600" dirty="0"/>
              <a:t>(</a:t>
            </a:r>
            <a:r>
              <a:rPr lang="de-DE" sz="1600" dirty="0" err="1"/>
              <a:t>later</a:t>
            </a:r>
            <a:r>
              <a:rPr lang="de-DE" sz="1600" dirty="0"/>
              <a:t> </a:t>
            </a:r>
            <a:r>
              <a:rPr lang="de-DE" sz="1600" dirty="0" err="1"/>
              <a:t>this</a:t>
            </a:r>
            <a:r>
              <a:rPr lang="de-DE" sz="1600" dirty="0"/>
              <a:t> </a:t>
            </a:r>
            <a:r>
              <a:rPr lang="de-DE" sz="1600" dirty="0" err="1"/>
              <a:t>talk</a:t>
            </a:r>
            <a:r>
              <a:rPr lang="de-DE" sz="1600" smtClean="0"/>
              <a:t>)</a:t>
            </a:r>
            <a:endParaRPr lang="de-DE" sz="1600" dirty="0" smtClean="0"/>
          </a:p>
          <a:p>
            <a:pPr lvl="1"/>
            <a:endParaRPr lang="de-DE" sz="1600" dirty="0"/>
          </a:p>
          <a:p>
            <a:pPr lvl="1"/>
            <a:r>
              <a:rPr lang="de-DE" sz="1600" dirty="0" err="1" smtClean="0"/>
              <a:t>Shot</a:t>
            </a:r>
            <a:r>
              <a:rPr lang="de-DE" sz="1600" dirty="0" smtClean="0"/>
              <a:t> </a:t>
            </a:r>
            <a:r>
              <a:rPr lang="de-DE" sz="1600" dirty="0" err="1" smtClean="0"/>
              <a:t>noise</a:t>
            </a:r>
            <a:r>
              <a:rPr lang="de-DE" sz="1600" dirty="0" smtClean="0"/>
              <a:t> </a:t>
            </a:r>
            <a:r>
              <a:rPr lang="de-DE" sz="1600" dirty="0" err="1" smtClean="0"/>
              <a:t>reduction</a:t>
            </a:r>
            <a:r>
              <a:rPr lang="de-DE" sz="1600" dirty="0" smtClean="0"/>
              <a:t> (</a:t>
            </a:r>
            <a:r>
              <a:rPr lang="de-DE" sz="1600" dirty="0" err="1" smtClean="0"/>
              <a:t>later</a:t>
            </a:r>
            <a:r>
              <a:rPr lang="de-DE" sz="1600" dirty="0" smtClean="0"/>
              <a:t> </a:t>
            </a:r>
            <a:r>
              <a:rPr lang="de-DE" sz="1600" dirty="0" err="1" smtClean="0"/>
              <a:t>this</a:t>
            </a:r>
            <a:r>
              <a:rPr lang="de-DE" sz="1600" dirty="0" smtClean="0"/>
              <a:t> </a:t>
            </a:r>
            <a:r>
              <a:rPr lang="de-DE" sz="1600" dirty="0" err="1" smtClean="0"/>
              <a:t>talk</a:t>
            </a:r>
            <a:r>
              <a:rPr lang="de-DE" sz="1600" dirty="0" smtClean="0"/>
              <a:t>)</a:t>
            </a:r>
            <a:endParaRPr lang="de-DE" sz="1600" dirty="0"/>
          </a:p>
        </p:txBody>
      </p:sp>
    </p:spTree>
    <p:extLst>
      <p:ext uri="{BB962C8B-B14F-4D97-AF65-F5344CB8AC3E}">
        <p14:creationId xmlns:p14="http://schemas.microsoft.com/office/powerpoint/2010/main" val="146103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828675"/>
            <a:ext cx="71913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85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733425"/>
            <a:ext cx="726757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74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61950"/>
            <a:ext cx="875347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007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1782</Words>
  <Application>Microsoft Office PowerPoint</Application>
  <PresentationFormat>On-screen Show (4:3)</PresentationFormat>
  <Paragraphs>323</Paragraphs>
  <Slides>48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משוואה</vt:lpstr>
      <vt:lpstr>PowerPoint Presentation</vt:lpstr>
      <vt:lpstr>PowerPoint Presentation</vt:lpstr>
      <vt:lpstr>PowerPoint Presentation</vt:lpstr>
      <vt:lpstr>PowerPoint Presentation</vt:lpstr>
      <vt:lpstr>PowerPoint Presentation</vt:lpstr>
      <vt:lpstr>Micro Bunching Instability Damage</vt:lpstr>
      <vt:lpstr>PowerPoint Presentation</vt:lpstr>
      <vt:lpstr>PowerPoint Presentation</vt:lpstr>
      <vt:lpstr>PowerPoint Presentation</vt:lpstr>
      <vt:lpstr>FEL results seems to suggest that the microbunching is stronger for the beam compressed with BC1 and BC2 than with only BC1. More studies are needed.</vt:lpstr>
      <vt:lpstr>PowerPoint Presentation</vt:lpstr>
      <vt:lpstr>PowerPoint Presentation</vt:lpstr>
      <vt:lpstr>PowerPoint Presentation</vt:lpstr>
      <vt:lpstr>PowerPoint Presentation</vt:lpstr>
      <vt:lpstr>PowerPoint Presentation</vt:lpstr>
      <vt:lpstr>EXPERIMENTAL SETUP</vt:lpstr>
      <vt:lpstr>PowerPoint Presentation</vt:lpstr>
      <vt:lpstr>Experimental Results (ATF/BNL OCT 2011)</vt:lpstr>
      <vt:lpstr>COMPUTATION OF NOISE SUPPRESSION WITH BEAM ANGULAR SPREAD – modelling 30% suppression measure in the experiment at z-6.5m a charge was varied 200-500pC</vt:lpstr>
      <vt:lpstr>CONCLUSION</vt:lpstr>
      <vt:lpstr>Longitudinal Space Charge at Jefferson Lab</vt:lpstr>
      <vt:lpstr>JLab IR/UV ERL Light Source</vt:lpstr>
      <vt:lpstr>Space-Charge Induced Momentum Spread Mechanism*</vt:lpstr>
      <vt:lpstr>LSC: Streak Camera Data, IR Upgrade</vt:lpstr>
      <vt:lpstr>Conclusions</vt:lpstr>
      <vt:lpstr>  Beam Profile Measurements at FLASH  in the presence of  Microbunching Instability.</vt:lpstr>
      <vt:lpstr>I. Experimental Setup</vt:lpstr>
      <vt:lpstr>II. Observation of COTR and Microbunching @ FLASH</vt:lpstr>
      <vt:lpstr>II. Observation of COTR and Micro-bunching @ FLASH</vt:lpstr>
      <vt:lpstr>II. Observation of COTR and Microbunching @ FLASH</vt:lpstr>
      <vt:lpstr>IV. Suppression of COTR in the non-dispersive section</vt:lpstr>
      <vt:lpstr>PowerPoint Presentation</vt:lpstr>
      <vt:lpstr>Summary</vt:lpstr>
      <vt:lpstr>PowerPoint Presentation</vt:lpstr>
      <vt:lpstr>PowerPoint Presentation</vt:lpstr>
      <vt:lpstr>PowerPoint Presentation</vt:lpstr>
      <vt:lpstr>PowerPoint Presentation</vt:lpstr>
      <vt:lpstr>PowerPoint Presentation</vt:lpstr>
      <vt:lpstr>Jeff Dooling</vt:lpstr>
      <vt:lpstr>PowerPoint Presentation</vt:lpstr>
      <vt:lpstr>COTR Phenomena Observed in SCSS* Test Accelerator and SACLA**</vt:lpstr>
      <vt:lpstr>Introduction</vt:lpstr>
      <vt:lpstr>Introduction</vt:lpstr>
      <vt:lpstr>SCSS Test Accelerator</vt:lpstr>
      <vt:lpstr>SACLA</vt:lpstr>
      <vt:lpstr>Temporal Profile Measurement at SACLA  under COTR</vt:lpstr>
      <vt:lpstr>SACLA Team Offer</vt:lpstr>
      <vt:lpstr>Some Initial Thoughts (AHL)</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Session 3</dc:title>
  <dc:creator>Torsten Limberg</dc:creator>
  <cp:lastModifiedBy>Limberg, Torsten</cp:lastModifiedBy>
  <cp:revision>20</cp:revision>
  <dcterms:created xsi:type="dcterms:W3CDTF">2012-04-13T14:19:58Z</dcterms:created>
  <dcterms:modified xsi:type="dcterms:W3CDTF">2012-04-23T11:16:51Z</dcterms:modified>
</cp:coreProperties>
</file>