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93" r:id="rId3"/>
    <p:sldId id="291" r:id="rId4"/>
    <p:sldId id="286" r:id="rId5"/>
    <p:sldId id="287" r:id="rId6"/>
    <p:sldId id="288" r:id="rId7"/>
    <p:sldId id="289" r:id="rId8"/>
    <p:sldId id="263" r:id="rId9"/>
    <p:sldId id="290" r:id="rId10"/>
    <p:sldId id="292" r:id="rId11"/>
    <p:sldId id="264" r:id="rId12"/>
    <p:sldId id="265" r:id="rId13"/>
    <p:sldId id="268" r:id="rId14"/>
    <p:sldId id="269" r:id="rId15"/>
    <p:sldId id="270" r:id="rId16"/>
    <p:sldId id="272" r:id="rId17"/>
    <p:sldId id="273" r:id="rId18"/>
    <p:sldId id="282" r:id="rId19"/>
    <p:sldId id="283" r:id="rId20"/>
    <p:sldId id="284" r:id="rId21"/>
    <p:sldId id="295" r:id="rId22"/>
    <p:sldId id="296" r:id="rId23"/>
    <p:sldId id="294" r:id="rId24"/>
    <p:sldId id="297" r:id="rId25"/>
  </p:sldIdLst>
  <p:sldSz cx="9144000" cy="6858000" type="screen4x3"/>
  <p:notesSz cx="6972300" cy="101092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73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1330" cy="505460"/>
          </a:xfrm>
          <a:prstGeom prst="rect">
            <a:avLst/>
          </a:prstGeom>
        </p:spPr>
        <p:txBody>
          <a:bodyPr vert="horz" lIns="97603" tIns="48802" rIns="97603" bIns="48802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9357" y="0"/>
            <a:ext cx="3021330" cy="505460"/>
          </a:xfrm>
          <a:prstGeom prst="rect">
            <a:avLst/>
          </a:prstGeom>
        </p:spPr>
        <p:txBody>
          <a:bodyPr vert="horz" lIns="97603" tIns="48802" rIns="97603" bIns="48802" rtlCol="0"/>
          <a:lstStyle>
            <a:lvl1pPr algn="r">
              <a:defRPr sz="1300"/>
            </a:lvl1pPr>
          </a:lstStyle>
          <a:p>
            <a:fld id="{1A945569-2634-4E8A-9E15-9D61C06B3303}" type="datetimeFigureOut">
              <a:rPr lang="de-DE" smtClean="0"/>
              <a:t>13.10.2011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758825"/>
            <a:ext cx="5054600" cy="3790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603" tIns="48802" rIns="97603" bIns="48802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7230" y="4801870"/>
            <a:ext cx="5577840" cy="4549140"/>
          </a:xfrm>
          <a:prstGeom prst="rect">
            <a:avLst/>
          </a:prstGeom>
        </p:spPr>
        <p:txBody>
          <a:bodyPr vert="horz" lIns="97603" tIns="48802" rIns="97603" bIns="4880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601985"/>
            <a:ext cx="3021330" cy="505460"/>
          </a:xfrm>
          <a:prstGeom prst="rect">
            <a:avLst/>
          </a:prstGeom>
        </p:spPr>
        <p:txBody>
          <a:bodyPr vert="horz" lIns="97603" tIns="48802" rIns="97603" bIns="48802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9357" y="9601985"/>
            <a:ext cx="3021330" cy="505460"/>
          </a:xfrm>
          <a:prstGeom prst="rect">
            <a:avLst/>
          </a:prstGeom>
        </p:spPr>
        <p:txBody>
          <a:bodyPr vert="horz" lIns="97603" tIns="48802" rIns="97603" bIns="48802" rtlCol="0" anchor="b"/>
          <a:lstStyle>
            <a:lvl1pPr algn="r">
              <a:defRPr sz="1300"/>
            </a:lvl1pPr>
          </a:lstStyle>
          <a:p>
            <a:fld id="{B1D866C4-09E8-42E7-A3A5-DF9BD164085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4922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866C4-09E8-42E7-A3A5-DF9BD164085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779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Rectangle 82"/>
          <p:cNvSpPr>
            <a:spLocks noChangeArrowheads="1"/>
          </p:cNvSpPr>
          <p:nvPr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6" name="Line 85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7" name="Picture 87" descr="Undulator_final_nurh#50DE97_links4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104775"/>
            <a:ext cx="6823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104775"/>
            <a:ext cx="922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7638" y="133350"/>
            <a:ext cx="928687" cy="1176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600" i="1" dirty="0">
                <a:solidFill>
                  <a:schemeClr val="bg1"/>
                </a:solidFill>
              </a:rPr>
              <a:t>FEL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600" i="1" dirty="0">
                <a:solidFill>
                  <a:schemeClr val="bg1"/>
                </a:solidFill>
              </a:rPr>
              <a:t>Beam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600" i="1" dirty="0">
                <a:solidFill>
                  <a:schemeClr val="bg1"/>
                </a:solidFill>
              </a:rPr>
              <a:t>Dynamics</a:t>
            </a:r>
            <a:endParaRPr lang="de-DE" sz="1600" i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6363" y="127000"/>
            <a:ext cx="1111250" cy="900113"/>
          </a:xfrm>
          <a:prstGeom prst="rect">
            <a:avLst/>
          </a:prstGeom>
          <a:solidFill>
            <a:srgbClr val="261748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1600" i="1" dirty="0">
                <a:solidFill>
                  <a:srgbClr val="FFFFFF"/>
                </a:solidFill>
              </a:rPr>
              <a:t>FEL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600" i="1" dirty="0">
                <a:solidFill>
                  <a:srgbClr val="FFFFFF"/>
                </a:solidFill>
              </a:rPr>
              <a:t>Beam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600" i="1" dirty="0">
                <a:solidFill>
                  <a:srgbClr val="FFFFFF"/>
                </a:solidFill>
              </a:rPr>
              <a:t>Dynamics</a:t>
            </a:r>
            <a:endParaRPr lang="de-DE" sz="1600" i="1" dirty="0">
              <a:solidFill>
                <a:srgbClr val="FFFFFF"/>
              </a:solidFill>
            </a:endParaRPr>
          </a:p>
        </p:txBody>
      </p:sp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ln w="28575"/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471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749E33-77DE-4BBB-991C-576DD8D22D0A}" type="slidenum">
              <a:rPr lang="de-DE" smtClean="0"/>
              <a:t>‹#›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299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749E33-77DE-4BBB-991C-576DD8D22D0A}" type="slidenum">
              <a:rPr lang="de-DE" smtClean="0"/>
              <a:t>‹#›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44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302039" cy="4799794"/>
          </a:xfrm>
        </p:spPr>
        <p:txBody>
          <a:bodyPr/>
          <a:lstStyle>
            <a:lvl1pPr>
              <a:defRPr sz="20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49E33-77DE-4BBB-991C-576DD8D22D0A}" type="slidenum">
              <a:rPr lang="de-DE" smtClean="0"/>
              <a:t>‹#›</a:t>
            </a:fld>
            <a:endParaRPr lang="de-DE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Betriebsseminar</a:t>
            </a:r>
            <a:r>
              <a:rPr lang="en-US" dirty="0" smtClean="0"/>
              <a:t> 2011, </a:t>
            </a:r>
            <a:r>
              <a:rPr lang="en-US" dirty="0" err="1" smtClean="0"/>
              <a:t>Gromitz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0693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749E33-77DE-4BBB-991C-576DD8D22D0A}" type="slidenum">
              <a:rPr lang="de-DE" smtClean="0"/>
              <a:t>‹#›</a:t>
            </a:fld>
            <a:endParaRPr lang="de-DE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145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749E33-77DE-4BBB-991C-576DD8D22D0A}" type="slidenum">
              <a:rPr lang="de-DE" smtClean="0"/>
              <a:t>‹#›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462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749E33-77DE-4BBB-991C-576DD8D22D0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191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749E33-77DE-4BBB-991C-576DD8D22D0A}" type="slidenum">
              <a:rPr lang="de-DE" smtClean="0"/>
              <a:t>‹#›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1007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749E33-77DE-4BBB-991C-576DD8D22D0A}" type="slidenum">
              <a:rPr lang="de-DE" smtClean="0"/>
              <a:t>‹#›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534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749E33-77DE-4BBB-991C-576DD8D22D0A}" type="slidenum">
              <a:rPr lang="de-DE" smtClean="0"/>
              <a:t>‹#›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248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749E33-77DE-4BBB-991C-576DD8D22D0A}" type="slidenum">
              <a:rPr lang="de-DE" smtClean="0"/>
              <a:t>‹#›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4467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6100" y="114300"/>
            <a:ext cx="85248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74749E33-77DE-4BBB-991C-576DD8D22D0A}" type="slidenum">
              <a:rPr lang="de-DE" smtClean="0"/>
              <a:t>‹#›</a:t>
            </a:fld>
            <a:endParaRPr lang="de-DE"/>
          </a:p>
        </p:txBody>
      </p:sp>
      <p:pic>
        <p:nvPicPr>
          <p:cNvPr id="1027" name="Picture 37" descr="Helmholtz_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FLASH User Meeting, October 2011</a:t>
            </a:r>
            <a:endParaRPr lang="de-DE" dirty="0"/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1030" name="Picture 121" descr="DESY-Logo-cyan-RGB_Hintergrund weis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322388" y="114300"/>
            <a:ext cx="6765925" cy="9159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  <a:defRPr/>
            </a:pPr>
            <a:endParaRPr lang="en-GB" sz="240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328738" y="133351"/>
            <a:ext cx="6394450" cy="35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Short Bunches at FLASH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033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328738" y="541338"/>
            <a:ext cx="67532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Slide title: Don’t edit here!</a:t>
            </a:r>
          </a:p>
        </p:txBody>
      </p:sp>
      <p:sp>
        <p:nvSpPr>
          <p:cNvPr id="1034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41288" y="127000"/>
            <a:ext cx="1111250" cy="900113"/>
          </a:xfrm>
          <a:prstGeom prst="rect">
            <a:avLst/>
          </a:prstGeom>
          <a:solidFill>
            <a:srgbClr val="261748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147638" y="133350"/>
            <a:ext cx="1119187" cy="930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600" i="1" dirty="0">
                <a:solidFill>
                  <a:schemeClr val="bg1"/>
                </a:solidFill>
              </a:rPr>
              <a:t>FEL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600" i="1" dirty="0">
                <a:solidFill>
                  <a:schemeClr val="bg1"/>
                </a:solidFill>
              </a:rPr>
              <a:t>Beam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600" i="1" dirty="0">
                <a:solidFill>
                  <a:schemeClr val="bg1"/>
                </a:solidFill>
              </a:rPr>
              <a:t>Dynamics</a:t>
            </a:r>
            <a:endParaRPr lang="de-DE" sz="1600" i="1" dirty="0">
              <a:solidFill>
                <a:schemeClr val="bg1"/>
              </a:solidFill>
            </a:endParaRPr>
          </a:p>
        </p:txBody>
      </p:sp>
      <p:pic>
        <p:nvPicPr>
          <p:cNvPr id="1037" name="Picture 1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112713"/>
            <a:ext cx="868363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wmf"/><Relationship Id="rId9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7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5.wmf"/><Relationship Id="rId4" Type="http://schemas.openxmlformats.org/officeDocument/2006/relationships/image" Target="../media/image18.emf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sz="1800" dirty="0" smtClean="0"/>
              <a:t>T. Limberg</a:t>
            </a:r>
            <a:endParaRPr lang="de-D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3200" dirty="0" smtClean="0"/>
              <a:t>Short Bunches at FLASH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41161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Bunch Shape after Compression </a:t>
            </a:r>
            <a:r>
              <a:rPr lang="en-US" dirty="0" smtClean="0"/>
              <a:t>(100 </a:t>
            </a:r>
            <a:r>
              <a:rPr lang="en-US" dirty="0"/>
              <a:t>pC)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16698"/>
            <a:ext cx="4392141" cy="454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4539930" y="3507967"/>
            <a:ext cx="144016" cy="0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923928" y="30596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 fs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470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Study </a:t>
            </a:r>
            <a:r>
              <a:rPr lang="de-DE" dirty="0" err="1" smtClean="0"/>
              <a:t>by</a:t>
            </a:r>
            <a:r>
              <a:rPr lang="de-DE" dirty="0" smtClean="0"/>
              <a:t> Helen Edwards et al.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302039" cy="1368152"/>
          </a:xfrm>
        </p:spPr>
        <p:txBody>
          <a:bodyPr/>
          <a:lstStyle/>
          <a:p>
            <a:pPr lvl="1"/>
            <a:r>
              <a:rPr lang="de-DE" dirty="0" err="1" smtClean="0"/>
              <a:t>Only</a:t>
            </a:r>
            <a:r>
              <a:rPr lang="de-DE" dirty="0" smtClean="0"/>
              <a:t> BC-2 </a:t>
            </a:r>
            <a:r>
              <a:rPr lang="de-DE" dirty="0" err="1" smtClean="0"/>
              <a:t>is</a:t>
            </a:r>
            <a:r>
              <a:rPr lang="de-DE" dirty="0" smtClean="0"/>
              <a:t> on</a:t>
            </a:r>
          </a:p>
          <a:p>
            <a:pPr lvl="1"/>
            <a:r>
              <a:rPr lang="de-DE" dirty="0" smtClean="0"/>
              <a:t>Bunch </a:t>
            </a:r>
            <a:r>
              <a:rPr lang="de-DE" dirty="0" err="1" smtClean="0"/>
              <a:t>shape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/>
              <a:t>l</a:t>
            </a:r>
            <a:r>
              <a:rPr lang="de-DE" dirty="0" err="1" smtClean="0"/>
              <a:t>ength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measured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transverse</a:t>
            </a:r>
            <a:r>
              <a:rPr lang="de-DE" dirty="0" smtClean="0"/>
              <a:t> </a:t>
            </a:r>
            <a:r>
              <a:rPr lang="de-DE" dirty="0" err="1" smtClean="0"/>
              <a:t>deflecting</a:t>
            </a:r>
            <a:r>
              <a:rPr lang="de-DE" dirty="0" smtClean="0"/>
              <a:t> </a:t>
            </a:r>
            <a:r>
              <a:rPr lang="de-DE" dirty="0" err="1" smtClean="0"/>
              <a:t>cavity</a:t>
            </a:r>
            <a:r>
              <a:rPr lang="de-DE" dirty="0" smtClean="0"/>
              <a:t> (LOLA) vs. ACC1/ACC39 </a:t>
            </a:r>
            <a:r>
              <a:rPr lang="de-DE" dirty="0" err="1" smtClean="0"/>
              <a:t>phase</a:t>
            </a:r>
            <a:endParaRPr lang="de-DE" dirty="0"/>
          </a:p>
        </p:txBody>
      </p:sp>
      <p:grpSp>
        <p:nvGrpSpPr>
          <p:cNvPr id="8" name="Group 7"/>
          <p:cNvGrpSpPr/>
          <p:nvPr/>
        </p:nvGrpSpPr>
        <p:grpSpPr>
          <a:xfrm>
            <a:off x="467544" y="2996952"/>
            <a:ext cx="8316416" cy="2350591"/>
            <a:chOff x="467544" y="2996952"/>
            <a:chExt cx="8316416" cy="235059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068960"/>
              <a:ext cx="8316416" cy="2278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Connector 4"/>
            <p:cNvCxnSpPr/>
            <p:nvPr/>
          </p:nvCxnSpPr>
          <p:spPr bwMode="auto">
            <a:xfrm flipV="1">
              <a:off x="4625752" y="2996952"/>
              <a:ext cx="1026368" cy="86409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Oval 5"/>
            <p:cNvSpPr/>
            <p:nvPr/>
          </p:nvSpPr>
          <p:spPr bwMode="auto">
            <a:xfrm>
              <a:off x="3486604" y="4509120"/>
              <a:ext cx="864096" cy="576064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5076056" y="4401108"/>
              <a:ext cx="360040" cy="396044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277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056" y="476672"/>
            <a:ext cx="6753225" cy="481012"/>
          </a:xfrm>
        </p:spPr>
        <p:txBody>
          <a:bodyPr/>
          <a:lstStyle/>
          <a:p>
            <a:r>
              <a:rPr lang="de-DE" sz="1600" dirty="0" smtClean="0"/>
              <a:t>Longitudinal </a:t>
            </a:r>
            <a:r>
              <a:rPr lang="de-DE" sz="1600" dirty="0"/>
              <a:t>P</a:t>
            </a:r>
            <a:r>
              <a:rPr lang="de-DE" sz="1600" dirty="0" smtClean="0"/>
              <a:t>hase </a:t>
            </a:r>
            <a:r>
              <a:rPr lang="de-DE" sz="1600" dirty="0"/>
              <a:t>S</a:t>
            </a:r>
            <a:r>
              <a:rPr lang="de-DE" sz="1600" dirty="0" smtClean="0"/>
              <a:t>pace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/>
              <a:t>P</a:t>
            </a:r>
            <a:r>
              <a:rPr lang="de-DE" sz="1600" dirty="0" smtClean="0"/>
              <a:t>rofile vs. </a:t>
            </a:r>
            <a:r>
              <a:rPr lang="de-DE" sz="1600" dirty="0" err="1"/>
              <a:t>E</a:t>
            </a:r>
            <a:r>
              <a:rPr lang="de-DE" sz="1600" dirty="0" err="1" smtClean="0"/>
              <a:t>nergy</a:t>
            </a:r>
            <a:r>
              <a:rPr lang="de-DE" sz="1600" dirty="0" smtClean="0"/>
              <a:t> </a:t>
            </a:r>
            <a:r>
              <a:rPr lang="de-DE" sz="1600" dirty="0" err="1"/>
              <a:t>C</a:t>
            </a:r>
            <a:r>
              <a:rPr lang="de-DE" sz="1600" dirty="0" err="1" smtClean="0"/>
              <a:t>hirp</a:t>
            </a:r>
            <a:r>
              <a:rPr lang="de-DE" sz="1600" dirty="0" smtClean="0"/>
              <a:t> </a:t>
            </a:r>
            <a:br>
              <a:rPr lang="de-DE" sz="1600" dirty="0" smtClean="0"/>
            </a:br>
            <a:r>
              <a:rPr lang="de-DE" sz="1600" dirty="0" smtClean="0"/>
              <a:t>(ACC1 </a:t>
            </a:r>
            <a:r>
              <a:rPr lang="de-DE" sz="1600" dirty="0" err="1" smtClean="0"/>
              <a:t>phase</a:t>
            </a:r>
            <a:r>
              <a:rPr lang="de-DE" sz="1600" dirty="0" smtClean="0"/>
              <a:t> </a:t>
            </a:r>
            <a:r>
              <a:rPr lang="de-DE" sz="1600" dirty="0" err="1" smtClean="0"/>
              <a:t>monitored</a:t>
            </a:r>
            <a:r>
              <a:rPr lang="de-DE" sz="1600" dirty="0" smtClean="0"/>
              <a:t>)</a:t>
            </a:r>
            <a:endParaRPr lang="de-DE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395536" y="2996952"/>
            <a:ext cx="2090632" cy="1873325"/>
            <a:chOff x="2486169" y="3030377"/>
            <a:chExt cx="2090632" cy="1873325"/>
          </a:xfrm>
        </p:grpSpPr>
        <p:pic>
          <p:nvPicPr>
            <p:cNvPr id="24" name="Picture 12" descr="Screen Clipping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169" y="3030377"/>
              <a:ext cx="2090632" cy="187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Screen Clipping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987" y="3967040"/>
              <a:ext cx="680392" cy="694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1"/>
            <p:cNvSpPr txBox="1">
              <a:spLocks noChangeArrowheads="1"/>
            </p:cNvSpPr>
            <p:nvPr/>
          </p:nvSpPr>
          <p:spPr bwMode="auto">
            <a:xfrm>
              <a:off x="3490272" y="3175775"/>
              <a:ext cx="6319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dirty="0" smtClean="0"/>
                <a:t>4 </a:t>
              </a:r>
              <a:r>
                <a:rPr lang="en-US" sz="1400" dirty="0" err="1" smtClean="0"/>
                <a:t>deg</a:t>
              </a:r>
              <a:endParaRPr lang="de-DE" sz="14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483768" y="2996952"/>
            <a:ext cx="2089134" cy="1873325"/>
            <a:chOff x="4576801" y="2985993"/>
            <a:chExt cx="2089134" cy="1873325"/>
          </a:xfrm>
        </p:grpSpPr>
        <p:pic>
          <p:nvPicPr>
            <p:cNvPr id="27" name="Picture 14" descr="Screen Clipping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6801" y="2985993"/>
              <a:ext cx="2089134" cy="187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1"/>
            <p:cNvSpPr txBox="1">
              <a:spLocks noChangeArrowheads="1"/>
            </p:cNvSpPr>
            <p:nvPr/>
          </p:nvSpPr>
          <p:spPr bwMode="auto">
            <a:xfrm>
              <a:off x="5646845" y="3180366"/>
              <a:ext cx="6319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dirty="0" smtClean="0"/>
                <a:t>5 </a:t>
              </a:r>
              <a:r>
                <a:rPr lang="en-US" sz="1400" dirty="0" err="1" smtClean="0"/>
                <a:t>deg</a:t>
              </a:r>
              <a:endParaRPr lang="de-DE" sz="1400" dirty="0"/>
            </a:p>
          </p:txBody>
        </p:sp>
        <p:pic>
          <p:nvPicPr>
            <p:cNvPr id="29" name="Picture 15" descr="Screen Clipping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3616" y="3967040"/>
              <a:ext cx="680392" cy="693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" name="Group 42"/>
          <p:cNvGrpSpPr/>
          <p:nvPr/>
        </p:nvGrpSpPr>
        <p:grpSpPr>
          <a:xfrm>
            <a:off x="4572000" y="2985993"/>
            <a:ext cx="2090633" cy="1873325"/>
            <a:chOff x="6665934" y="2985993"/>
            <a:chExt cx="2090633" cy="1873325"/>
          </a:xfrm>
        </p:grpSpPr>
        <p:pic>
          <p:nvPicPr>
            <p:cNvPr id="30" name="Picture 17" descr="Screen Clipping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5934" y="2985993"/>
              <a:ext cx="2090633" cy="187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1"/>
            <p:cNvSpPr txBox="1">
              <a:spLocks noChangeArrowheads="1"/>
            </p:cNvSpPr>
            <p:nvPr/>
          </p:nvSpPr>
          <p:spPr bwMode="auto">
            <a:xfrm>
              <a:off x="7809413" y="3180366"/>
              <a:ext cx="6319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dirty="0" smtClean="0"/>
                <a:t>6 </a:t>
              </a:r>
              <a:r>
                <a:rPr lang="en-US" sz="1400" dirty="0" err="1" smtClean="0"/>
                <a:t>deg</a:t>
              </a:r>
              <a:endParaRPr lang="de-DE" sz="1400" dirty="0"/>
            </a:p>
          </p:txBody>
        </p:sp>
        <p:pic>
          <p:nvPicPr>
            <p:cNvPr id="32" name="Picture 18" descr="Screen Clipping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0243" y="3967040"/>
              <a:ext cx="680392" cy="694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2" descr="Screen Clippin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11137"/>
            <a:ext cx="2090633" cy="187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401138" y="1282552"/>
            <a:ext cx="6319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smtClean="0"/>
              <a:t>0 </a:t>
            </a:r>
            <a:r>
              <a:rPr lang="en-US" sz="1400" dirty="0" err="1" smtClean="0"/>
              <a:t>deg</a:t>
            </a:r>
            <a:endParaRPr lang="de-DE" sz="14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2533687" y="4838646"/>
            <a:ext cx="2090633" cy="1874855"/>
            <a:chOff x="6665934" y="4859319"/>
            <a:chExt cx="2090633" cy="1874855"/>
          </a:xfrm>
        </p:grpSpPr>
        <p:pic>
          <p:nvPicPr>
            <p:cNvPr id="5" name="Picture 34" descr="Screen Clipping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5934" y="4859319"/>
              <a:ext cx="2090633" cy="1874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3" descr="Screen Clipping"/>
            <p:cNvPicPr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1198" y="5840365"/>
              <a:ext cx="680392" cy="693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"/>
            <p:cNvSpPr txBox="1">
              <a:spLocks noChangeArrowheads="1"/>
            </p:cNvSpPr>
            <p:nvPr/>
          </p:nvSpPr>
          <p:spPr bwMode="auto">
            <a:xfrm>
              <a:off x="7560096" y="5028845"/>
              <a:ext cx="78098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dirty="0" smtClean="0"/>
                <a:t>7.5 </a:t>
              </a:r>
              <a:r>
                <a:rPr lang="en-US" sz="1400" dirty="0" err="1" smtClean="0"/>
                <a:t>deg</a:t>
              </a:r>
              <a:endParaRPr lang="de-DE" sz="1400" dirty="0"/>
            </a:p>
          </p:txBody>
        </p:sp>
      </p:grpSp>
      <p:pic>
        <p:nvPicPr>
          <p:cNvPr id="11" name="Picture 3" descr="Screen Clipping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40" y="1114198"/>
            <a:ext cx="680392" cy="69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Screen Clipping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169" y="1111137"/>
            <a:ext cx="2090632" cy="187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3530735" y="1282552"/>
            <a:ext cx="6319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smtClean="0"/>
              <a:t>1 </a:t>
            </a:r>
            <a:r>
              <a:rPr lang="en-US" sz="1400" dirty="0" err="1" smtClean="0"/>
              <a:t>deg</a:t>
            </a:r>
            <a:endParaRPr lang="de-DE" sz="1400" dirty="0"/>
          </a:p>
        </p:txBody>
      </p:sp>
      <p:pic>
        <p:nvPicPr>
          <p:cNvPr id="14" name="Picture 5" descr="Screen Clipping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169" y="1111137"/>
            <a:ext cx="680392" cy="69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Screen Clipping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801" y="1111137"/>
            <a:ext cx="2089134" cy="187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5582403" y="1310101"/>
            <a:ext cx="6319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smtClean="0"/>
              <a:t>2 </a:t>
            </a:r>
            <a:r>
              <a:rPr lang="en-US" sz="1400" dirty="0" err="1" smtClean="0"/>
              <a:t>deg</a:t>
            </a:r>
            <a:endParaRPr lang="de-DE" sz="1400" dirty="0"/>
          </a:p>
        </p:txBody>
      </p:sp>
      <p:pic>
        <p:nvPicPr>
          <p:cNvPr id="17" name="Picture 7" descr="Screen Clipping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801" y="1111137"/>
            <a:ext cx="678894" cy="69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Screen Clipping"/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34" y="1111137"/>
            <a:ext cx="2090633" cy="187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7671536" y="1311632"/>
            <a:ext cx="6912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 </a:t>
            </a:r>
            <a:r>
              <a:rPr lang="en-US" sz="1400" dirty="0" err="1" smtClean="0"/>
              <a:t>deg</a:t>
            </a:r>
            <a:r>
              <a:rPr lang="en-US" sz="1400" dirty="0"/>
              <a:t>)</a:t>
            </a:r>
            <a:endParaRPr lang="de-DE" sz="1400" dirty="0"/>
          </a:p>
        </p:txBody>
      </p:sp>
      <p:pic>
        <p:nvPicPr>
          <p:cNvPr id="20" name="Picture 9" descr="Screen Clipping"/>
          <p:cNvPicPr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34" y="1111137"/>
            <a:ext cx="680392" cy="69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6633763" y="2984464"/>
            <a:ext cx="2090633" cy="1874855"/>
            <a:chOff x="395536" y="5010529"/>
            <a:chExt cx="2090633" cy="1874855"/>
          </a:xfrm>
        </p:grpSpPr>
        <p:pic>
          <p:nvPicPr>
            <p:cNvPr id="33" name="Picture 20" descr="Screen Clipping"/>
            <p:cNvPicPr>
              <a:picLocks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010529"/>
              <a:ext cx="2090633" cy="1874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1"/>
            <p:cNvSpPr txBox="1">
              <a:spLocks noChangeArrowheads="1"/>
            </p:cNvSpPr>
            <p:nvPr/>
          </p:nvSpPr>
          <p:spPr bwMode="auto">
            <a:xfrm>
              <a:off x="1516535" y="5211023"/>
              <a:ext cx="6319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dirty="0" smtClean="0"/>
                <a:t>7 </a:t>
              </a:r>
              <a:r>
                <a:rPr lang="en-US" sz="1400" dirty="0" err="1" smtClean="0"/>
                <a:t>deg</a:t>
              </a:r>
              <a:endParaRPr lang="de-DE" sz="1400" dirty="0"/>
            </a:p>
          </p:txBody>
        </p:sp>
        <p:pic>
          <p:nvPicPr>
            <p:cNvPr id="35" name="Picture 21" descr="Screen Clipping"/>
            <p:cNvPicPr>
              <a:picLocks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858" y="5991575"/>
              <a:ext cx="678893" cy="693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" name="Group 40"/>
          <p:cNvGrpSpPr/>
          <p:nvPr/>
        </p:nvGrpSpPr>
        <p:grpSpPr>
          <a:xfrm>
            <a:off x="397035" y="4856654"/>
            <a:ext cx="2089134" cy="1874855"/>
            <a:chOff x="4576801" y="4859319"/>
            <a:chExt cx="2089134" cy="1874855"/>
          </a:xfrm>
        </p:grpSpPr>
        <p:pic>
          <p:nvPicPr>
            <p:cNvPr id="9" name="Picture 1" descr="Screen Clipping"/>
            <p:cNvPicPr>
              <a:picLocks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6801" y="4859319"/>
              <a:ext cx="2089134" cy="1874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5634855" y="5010837"/>
              <a:ext cx="78098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dirty="0" smtClean="0"/>
                <a:t>7.5 </a:t>
              </a:r>
              <a:r>
                <a:rPr lang="en-US" sz="1400" dirty="0" err="1" smtClean="0"/>
                <a:t>deg</a:t>
              </a:r>
              <a:endParaRPr lang="de-DE" sz="1400" dirty="0"/>
            </a:p>
          </p:txBody>
        </p:sp>
        <p:pic>
          <p:nvPicPr>
            <p:cNvPr id="39" name="Picture 24" descr="Screen Clipping"/>
            <p:cNvPicPr>
              <a:picLocks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3616" y="5838835"/>
              <a:ext cx="680392" cy="693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" name="Group 54"/>
          <p:cNvGrpSpPr/>
          <p:nvPr/>
        </p:nvGrpSpPr>
        <p:grpSpPr>
          <a:xfrm>
            <a:off x="4635466" y="4918513"/>
            <a:ext cx="2087393" cy="1812995"/>
            <a:chOff x="4572000" y="4860024"/>
            <a:chExt cx="1964090" cy="1756782"/>
          </a:xfrm>
        </p:grpSpPr>
        <p:pic>
          <p:nvPicPr>
            <p:cNvPr id="56" name="Picture 8" descr="Screen Clipping"/>
            <p:cNvPicPr>
              <a:picLocks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860024"/>
              <a:ext cx="1964090" cy="175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TextBox 1"/>
            <p:cNvSpPr txBox="1">
              <a:spLocks noChangeArrowheads="1"/>
            </p:cNvSpPr>
            <p:nvPr/>
          </p:nvSpPr>
          <p:spPr bwMode="auto">
            <a:xfrm>
              <a:off x="5596354" y="4951752"/>
              <a:ext cx="734850" cy="298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dirty="0" smtClean="0"/>
                <a:t>7.9 </a:t>
              </a:r>
              <a:r>
                <a:rPr lang="en-US" sz="1400" dirty="0" err="1" smtClean="0"/>
                <a:t>deg</a:t>
              </a:r>
              <a:endParaRPr lang="de-DE" sz="1400" dirty="0"/>
            </a:p>
          </p:txBody>
        </p:sp>
      </p:grpSp>
      <p:pic>
        <p:nvPicPr>
          <p:cNvPr id="59" name="Picture 14" descr="Screen Clipping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35" y="4671314"/>
            <a:ext cx="2309865" cy="206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81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err="1"/>
              <a:t>Measured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calculated</a:t>
            </a:r>
            <a:r>
              <a:rPr lang="de-DE" sz="1600" dirty="0"/>
              <a:t> </a:t>
            </a:r>
            <a:r>
              <a:rPr lang="de-DE" sz="1600" dirty="0" err="1"/>
              <a:t>compression</a:t>
            </a:r>
            <a:r>
              <a:rPr lang="de-DE" sz="1600" dirty="0"/>
              <a:t> </a:t>
            </a:r>
            <a:r>
              <a:rPr lang="de-DE" sz="1600" dirty="0" err="1"/>
              <a:t>factor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/>
              <a:t>(</a:t>
            </a:r>
            <a:r>
              <a:rPr lang="de-DE" sz="1600" dirty="0" err="1"/>
              <a:t>without</a:t>
            </a:r>
            <a:r>
              <a:rPr lang="de-DE" sz="1600" dirty="0"/>
              <a:t> </a:t>
            </a:r>
            <a:r>
              <a:rPr lang="de-DE" sz="1600" dirty="0" err="1"/>
              <a:t>self-effects</a:t>
            </a:r>
            <a:r>
              <a:rPr lang="de-DE" sz="1600" dirty="0"/>
              <a:t>)</a:t>
            </a:r>
            <a:endParaRPr lang="de-DE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64334" y="1484784"/>
            <a:ext cx="64891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600" dirty="0" smtClean="0"/>
              <a:t>Small additional chirp and 10% correction of LOLA energy calibration:</a:t>
            </a:r>
            <a:endParaRPr lang="de-DE" sz="1600" dirty="0">
              <a:solidFill>
                <a:srgbClr val="0000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3568" y="2348880"/>
            <a:ext cx="7920880" cy="3590143"/>
            <a:chOff x="1109663" y="4124002"/>
            <a:chExt cx="6554787" cy="2493997"/>
          </a:xfrm>
        </p:grpSpPr>
        <p:pic>
          <p:nvPicPr>
            <p:cNvPr id="6" name="Picture 4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663" y="4193852"/>
              <a:ext cx="6553200" cy="212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3154363" y="4416102"/>
              <a:ext cx="1951037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i="1" dirty="0" smtClean="0">
                  <a:latin typeface="+mn-lt"/>
                </a:rPr>
                <a:t>r</a:t>
              </a:r>
              <a:r>
                <a:rPr lang="en-US" dirty="0" smtClean="0">
                  <a:latin typeface="+mn-lt"/>
                </a:rPr>
                <a:t>56</a:t>
              </a:r>
              <a:r>
                <a:rPr lang="en-US" i="1" baseline="-25000" dirty="0" smtClean="0">
                  <a:latin typeface="+mn-lt"/>
                </a:rPr>
                <a:t>nom</a:t>
              </a:r>
              <a:r>
                <a:rPr lang="en-US" dirty="0" smtClean="0">
                  <a:latin typeface="+mn-lt"/>
                </a:rPr>
                <a:t> = 178.4 mm</a:t>
              </a:r>
            </a:p>
            <a:p>
              <a:pPr algn="l" eaLnBrk="1" hangingPunct="1">
                <a:defRPr/>
              </a:pPr>
              <a:r>
                <a:rPr lang="en-US" i="1" dirty="0" smtClean="0">
                  <a:latin typeface="+mn-lt"/>
                </a:rPr>
                <a:t>off</a:t>
              </a:r>
              <a:r>
                <a:rPr lang="en-US" dirty="0" smtClean="0">
                  <a:latin typeface="+mn-lt"/>
                </a:rPr>
                <a:t> = 0.18 </a:t>
              </a:r>
              <a:endParaRPr lang="de-DE" dirty="0" smtClean="0">
                <a:latin typeface="+mn-lt"/>
              </a:endParaRPr>
            </a:p>
          </p:txBody>
        </p:sp>
        <p:sp>
          <p:nvSpPr>
            <p:cNvPr id="9" name="TextBox 7"/>
            <p:cNvSpPr txBox="1">
              <a:spLocks noChangeArrowheads="1"/>
            </p:cNvSpPr>
            <p:nvPr/>
          </p:nvSpPr>
          <p:spPr bwMode="auto">
            <a:xfrm>
              <a:off x="2063750" y="4124002"/>
              <a:ext cx="3508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i="1" dirty="0" smtClean="0">
                  <a:latin typeface="+mn-lt"/>
                </a:rPr>
                <a:t>C</a:t>
              </a:r>
              <a:endParaRPr lang="de-DE" i="1" dirty="0" smtClean="0">
                <a:latin typeface="+mn-lt"/>
              </a:endParaRPr>
            </a:p>
          </p:txBody>
        </p:sp>
        <p:cxnSp>
          <p:nvCxnSpPr>
            <p:cNvPr id="10" name="Straight Arrow Connector 18"/>
            <p:cNvCxnSpPr>
              <a:cxnSpLocks noChangeShapeType="1"/>
            </p:cNvCxnSpPr>
            <p:nvPr/>
          </p:nvCxnSpPr>
          <p:spPr bwMode="auto">
            <a:xfrm flipV="1">
              <a:off x="2376488" y="4216077"/>
              <a:ext cx="0" cy="55562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9"/>
            <p:cNvCxnSpPr>
              <a:cxnSpLocks noChangeShapeType="1"/>
            </p:cNvCxnSpPr>
            <p:nvPr/>
          </p:nvCxnSpPr>
          <p:spPr bwMode="auto">
            <a:xfrm>
              <a:off x="6662738" y="6341740"/>
              <a:ext cx="1001712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TextBox 7"/>
            <p:cNvSpPr txBox="1">
              <a:spLocks noChangeArrowheads="1"/>
            </p:cNvSpPr>
            <p:nvPr/>
          </p:nvSpPr>
          <p:spPr bwMode="auto">
            <a:xfrm>
              <a:off x="5735638" y="6297290"/>
              <a:ext cx="1536396" cy="320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1200" dirty="0">
                  <a:cs typeface="Arial" charset="0"/>
                </a:rPr>
                <a:t>number of </a:t>
              </a:r>
              <a:r>
                <a:rPr lang="en-US" sz="1200" dirty="0" smtClean="0">
                  <a:cs typeface="Arial" charset="0"/>
                </a:rPr>
                <a:t>measurement</a:t>
              </a:r>
            </a:p>
            <a:p>
              <a:pPr algn="l" eaLnBrk="1" hangingPunct="1"/>
              <a:r>
                <a:rPr lang="en-US" sz="1200" dirty="0" smtClean="0">
                  <a:cs typeface="Arial" charset="0"/>
                </a:rPr>
                <a:t>(increasing chirp)</a:t>
              </a:r>
              <a:endParaRPr lang="de-DE" sz="1200" dirty="0">
                <a:cs typeface="Arial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452320" y="21328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 Dohlus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064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 </a:t>
            </a:r>
            <a:r>
              <a:rPr lang="de-DE" dirty="0" err="1" smtClean="0"/>
              <a:t>crest</a:t>
            </a:r>
            <a:endParaRPr lang="de-DE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2606675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65" y="1124744"/>
            <a:ext cx="2560637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961" y="3892844"/>
            <a:ext cx="3809207" cy="26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4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Compressed </a:t>
            </a:r>
            <a:r>
              <a:rPr lang="de-DE" dirty="0" err="1"/>
              <a:t>to</a:t>
            </a:r>
            <a:r>
              <a:rPr lang="de-DE" dirty="0"/>
              <a:t> ca</a:t>
            </a:r>
            <a:r>
              <a:rPr lang="de-DE" dirty="0" smtClean="0"/>
              <a:t>. 50 A</a:t>
            </a:r>
            <a:endParaRPr lang="de-DE" dirty="0"/>
          </a:p>
        </p:txBody>
      </p:sp>
      <p:pic>
        <p:nvPicPr>
          <p:cNvPr id="4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768" y="1124744"/>
            <a:ext cx="2687637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593" y="1124744"/>
            <a:ext cx="2579687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55677"/>
            <a:ext cx="3804012" cy="26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60232" y="446298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self-effects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354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Compressed </a:t>
            </a:r>
            <a:r>
              <a:rPr lang="de-DE" dirty="0" err="1" smtClean="0"/>
              <a:t>to</a:t>
            </a:r>
            <a:r>
              <a:rPr lang="de-DE" dirty="0" smtClean="0"/>
              <a:t> ca. 150 A</a:t>
            </a:r>
            <a:endParaRPr lang="de-DE" dirty="0"/>
          </a:p>
        </p:txBody>
      </p:sp>
      <p:pic>
        <p:nvPicPr>
          <p:cNvPr id="4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408" y="1121023"/>
            <a:ext cx="25876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620" y="1114673"/>
            <a:ext cx="26543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77072"/>
            <a:ext cx="2623393" cy="236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20" y="4077072"/>
            <a:ext cx="2562200" cy="24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04248" y="4726885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self-effects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144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1kA Spike</a:t>
            </a:r>
            <a:endParaRPr lang="de-DE" dirty="0"/>
          </a:p>
        </p:txBody>
      </p:sp>
      <p:pic>
        <p:nvPicPr>
          <p:cNvPr id="4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60" y="1168896"/>
            <a:ext cx="26543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847" y="1162546"/>
            <a:ext cx="26670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931" y="4005064"/>
            <a:ext cx="2711029" cy="238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235" y="4005064"/>
            <a:ext cx="1413941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 bwMode="auto">
          <a:xfrm>
            <a:off x="2123728" y="2420888"/>
            <a:ext cx="1296144" cy="0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889277" y="1578612"/>
            <a:ext cx="1818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Slope</a:t>
            </a:r>
            <a:r>
              <a:rPr lang="de-DE" dirty="0" smtClean="0"/>
              <a:t> </a:t>
            </a:r>
            <a:r>
              <a:rPr lang="de-DE" dirty="0" err="1" smtClean="0"/>
              <a:t>doesn‘t</a:t>
            </a:r>
            <a:r>
              <a:rPr lang="de-DE" dirty="0" smtClean="0"/>
              <a:t> fit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732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Bunch-Length-Tuning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268760"/>
            <a:ext cx="895032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3610074"/>
            <a:ext cx="887095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76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Bunch-Length-Tuning (differential): </a:t>
            </a:r>
            <a:r>
              <a:rPr lang="de-DE" dirty="0" smtClean="0"/>
              <a:t>150 </a:t>
            </a:r>
            <a:r>
              <a:rPr lang="de-DE" dirty="0" err="1" smtClean="0"/>
              <a:t>pC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2300" y="1566863"/>
            <a:ext cx="438150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6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Start-2-End Simulations and a fast Model for Longitudinal Phase Space Simulations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Dedicated Benchmark Studies Analysis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Machine Set Up for Short Bunches with Subsequent Photon Pulse Length Measurements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Bunch-Length-Tuning: </a:t>
            </a:r>
            <a:r>
              <a:rPr lang="de-DE" dirty="0" err="1" smtClean="0"/>
              <a:t>Spectra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Statistics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290638"/>
            <a:ext cx="9053513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753225" cy="481012"/>
          </a:xfrm>
        </p:spPr>
        <p:txBody>
          <a:bodyPr/>
          <a:lstStyle/>
          <a:p>
            <a:r>
              <a:rPr lang="en-US" dirty="0" smtClean="0"/>
              <a:t>Results from another shift block</a:t>
            </a:r>
            <a:br>
              <a:rPr lang="en-US" dirty="0" smtClean="0"/>
            </a:br>
            <a:r>
              <a:rPr lang="en-US" sz="1600" dirty="0"/>
              <a:t>(</a:t>
            </a:r>
            <a:r>
              <a:rPr lang="en-US" sz="1600" dirty="0" smtClean="0"/>
              <a:t>compiled by S. Schreiber (still preliminary))</a:t>
            </a:r>
            <a:endParaRPr lang="de-DE" sz="1600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27" y="1412776"/>
            <a:ext cx="7841523" cy="38760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5506685"/>
            <a:ext cx="8147088" cy="8617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Wingdings" pitchFamily="2" charset="2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Wingdings" pitchFamily="2" charset="2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Wingdings" pitchFamily="2" charset="2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Wingdings" pitchFamily="2" charset="2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Wingdings" pitchFamily="2" charset="2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Wingdings" pitchFamily="2" charset="2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Wingdings" pitchFamily="2" charset="2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Wingdings" pitchFamily="2" charset="2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Wingdings" pitchFamily="2" charset="2"/>
              </a:defRPr>
            </a:lvl9pPr>
          </a:lstStyle>
          <a:p>
            <a:pPr marL="265113" indent="-265113" eaLnBrk="0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dirty="0" smtClean="0">
                <a:latin typeface="+mn-lt"/>
              </a:rPr>
              <a:t>In general good agreement for the short </a:t>
            </a:r>
            <a:r>
              <a:rPr lang="en-US" dirty="0">
                <a:latin typeface="+mn-lt"/>
              </a:rPr>
              <a:t>pulses </a:t>
            </a:r>
            <a:r>
              <a:rPr lang="en-US" dirty="0" smtClean="0">
                <a:latin typeface="+mn-lt"/>
              </a:rPr>
              <a:t>- within </a:t>
            </a:r>
            <a:r>
              <a:rPr lang="en-US" dirty="0">
                <a:latin typeface="+mn-lt"/>
              </a:rPr>
              <a:t>a factor of 2 </a:t>
            </a:r>
            <a:endParaRPr lang="en-US" dirty="0" smtClean="0">
              <a:latin typeface="+mn-lt"/>
            </a:endParaRPr>
          </a:p>
          <a:p>
            <a:pPr marL="265113" indent="-265113" eaLnBrk="0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dirty="0" smtClean="0">
                <a:latin typeface="+mn-lt"/>
              </a:rPr>
              <a:t>Larger uncertainties for longer pulses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4011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Tuning Issues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Longitudinal bunch </a:t>
            </a:r>
            <a:r>
              <a:rPr lang="en-US" dirty="0"/>
              <a:t>s</a:t>
            </a:r>
            <a:r>
              <a:rPr lang="en-US" dirty="0" smtClean="0"/>
              <a:t>hape changes with pulse train length, but LOLA can take only one bunch</a:t>
            </a:r>
          </a:p>
          <a:p>
            <a:endParaRPr lang="en-US" dirty="0"/>
          </a:p>
          <a:p>
            <a:pPr lvl="1"/>
            <a:r>
              <a:rPr lang="en-US" dirty="0" smtClean="0"/>
              <a:t>Under study/development: UV Pockels cell</a:t>
            </a:r>
          </a:p>
          <a:p>
            <a:pPr lvl="1"/>
            <a:endParaRPr lang="en-US" dirty="0"/>
          </a:p>
          <a:p>
            <a:r>
              <a:rPr lang="en-US" dirty="0" smtClean="0"/>
              <a:t>Uncertainty in absolute rf phases </a:t>
            </a:r>
          </a:p>
          <a:p>
            <a:pPr lvl="1"/>
            <a:r>
              <a:rPr lang="en-US" dirty="0" smtClean="0"/>
              <a:t>Beam Arrival-time Monitors help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 drifts </a:t>
            </a: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LLRF hardware and software upgrades improved situation significantly </a:t>
            </a:r>
          </a:p>
          <a:p>
            <a:endParaRPr lang="en-US" dirty="0"/>
          </a:p>
          <a:p>
            <a:r>
              <a:rPr lang="en-US" dirty="0" smtClean="0"/>
              <a:t>Instrumentation specified and designed for the original design charge of 1 nC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4851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753225" cy="481012"/>
          </a:xfrm>
        </p:spPr>
        <p:txBody>
          <a:bodyPr/>
          <a:lstStyle/>
          <a:p>
            <a:r>
              <a:rPr lang="en-US" sz="1800" dirty="0" smtClean="0"/>
              <a:t>Peak Current for Short Pulses (Gaussian like)</a:t>
            </a:r>
            <a:endParaRPr lang="de-DE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996855"/>
              </p:ext>
            </p:extLst>
          </p:nvPr>
        </p:nvGraphicFramePr>
        <p:xfrm>
          <a:off x="467544" y="1484784"/>
          <a:ext cx="830262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542"/>
                <a:gridCol w="2767542"/>
                <a:gridCol w="27675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Charge [pC]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Peak Current [kA] </a:t>
                      </a:r>
                    </a:p>
                    <a:p>
                      <a:r>
                        <a:rPr lang="en-US" b="0" dirty="0" smtClean="0"/>
                        <a:t>E-Bunch &lt;100 fs FWHM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Peak Current [kA] </a:t>
                      </a:r>
                    </a:p>
                    <a:p>
                      <a:r>
                        <a:rPr lang="en-US" b="0" dirty="0" smtClean="0"/>
                        <a:t>E-Bunch &lt;50 fs FWHM</a:t>
                      </a:r>
                      <a:endParaRPr lang="de-DE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16.8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8.4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250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4.2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400506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S2E: 	At short bunches, peak currents of 2 kA already increase 		slice emittance. 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494116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SASE Simulations: 	Peak currents of 1.5 - 2 kA needed for saturation			(at least for the shorter wave lengths)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5749497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charge regime below 250 pC, SASE intensity and very short bunch length should go together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5645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Remarks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tools and methods to tune bunch length exist and have passed first tests </a:t>
            </a:r>
          </a:p>
          <a:p>
            <a:endParaRPr lang="en-US" dirty="0"/>
          </a:p>
          <a:p>
            <a:r>
              <a:rPr lang="en-US" dirty="0" smtClean="0"/>
              <a:t>Extensive feedback from users about photon beam quality is important </a:t>
            </a:r>
          </a:p>
          <a:p>
            <a:endParaRPr lang="en-US" dirty="0"/>
          </a:p>
          <a:p>
            <a:r>
              <a:rPr lang="en-US" sz="2400" dirty="0" smtClean="0"/>
              <a:t>An on-line photon pulse length and pulse shape measurement would be of great help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578658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Bunch Compression Scheme</a:t>
            </a:r>
            <a:endParaRPr lang="de-DE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216155"/>
              </p:ext>
            </p:extLst>
          </p:nvPr>
        </p:nvGraphicFramePr>
        <p:xfrm>
          <a:off x="251520" y="2132856"/>
          <a:ext cx="3641020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Equation" r:id="rId3" imgW="2946240" imgH="990360" progId="Equation.3">
                  <p:embed/>
                </p:oleObj>
              </mc:Choice>
              <mc:Fallback>
                <p:oleObj name="Equation" r:id="rId3" imgW="2946240" imgH="990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2132856"/>
                        <a:ext cx="3641020" cy="1224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80725"/>
            <a:ext cx="1404493" cy="132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8144" y="1128583"/>
            <a:ext cx="2982133" cy="256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35496" y="3140968"/>
            <a:ext cx="8953738" cy="3667869"/>
            <a:chOff x="35496" y="3140968"/>
            <a:chExt cx="8953738" cy="3667869"/>
          </a:xfrm>
        </p:grpSpPr>
        <p:grpSp>
          <p:nvGrpSpPr>
            <p:cNvPr id="20" name="Group 19"/>
            <p:cNvGrpSpPr/>
            <p:nvPr/>
          </p:nvGrpSpPr>
          <p:grpSpPr>
            <a:xfrm>
              <a:off x="35496" y="3573016"/>
              <a:ext cx="8953738" cy="3235821"/>
              <a:chOff x="82758" y="2857475"/>
              <a:chExt cx="8953738" cy="3235821"/>
            </a:xfrm>
          </p:grpSpPr>
          <p:sp>
            <p:nvSpPr>
              <p:cNvPr id="17" name="Rectangle 16"/>
              <p:cNvSpPr/>
              <p:nvPr/>
            </p:nvSpPr>
            <p:spPr bwMode="auto">
              <a:xfrm>
                <a:off x="6984268" y="3412067"/>
                <a:ext cx="1476164" cy="748946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de-DE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" y="2857475"/>
                <a:ext cx="8953738" cy="32358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aphicFrame>
            <p:nvGraphicFramePr>
              <p:cNvPr id="6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45162885"/>
                  </p:ext>
                </p:extLst>
              </p:nvPr>
            </p:nvGraphicFramePr>
            <p:xfrm>
              <a:off x="4514850" y="3321050"/>
              <a:ext cx="114300" cy="215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33" name="Equation" r:id="rId8" imgW="114120" imgH="215640" progId="Equation.3">
                      <p:embed/>
                    </p:oleObj>
                  </mc:Choice>
                  <mc:Fallback>
                    <p:oleObj name="Equation" r:id="rId8" imgW="114120" imgH="21564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4514850" y="3321050"/>
                            <a:ext cx="114300" cy="2159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Rectangle 11"/>
              <p:cNvSpPr/>
              <p:nvPr/>
            </p:nvSpPr>
            <p:spPr bwMode="auto">
              <a:xfrm>
                <a:off x="2555776" y="3412067"/>
                <a:ext cx="1008112" cy="809021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de-DE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 bwMode="auto">
              <a:xfrm flipV="1">
                <a:off x="2555776" y="3665142"/>
                <a:ext cx="1080120" cy="1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 flipV="1">
                <a:off x="6984268" y="3665142"/>
                <a:ext cx="1080120" cy="1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8" name="Rectangle 17"/>
              <p:cNvSpPr/>
              <p:nvPr/>
            </p:nvSpPr>
            <p:spPr bwMode="auto">
              <a:xfrm>
                <a:off x="6970366" y="3412067"/>
                <a:ext cx="1418057" cy="809021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de-DE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 bwMode="auto">
              <a:xfrm>
                <a:off x="6970366" y="3665142"/>
                <a:ext cx="1249088" cy="1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0" name="Straight Arrow Connector 9"/>
            <p:cNvCxnSpPr/>
            <p:nvPr/>
          </p:nvCxnSpPr>
          <p:spPr bwMode="auto">
            <a:xfrm>
              <a:off x="1763688" y="3140968"/>
              <a:ext cx="0" cy="1008112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3145642" y="3460358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i="1" baseline="-25000" dirty="0" smtClean="0">
                  <a:latin typeface="Times New Roman" pitchFamily="18" charset="0"/>
                  <a:cs typeface="Times New Roman" pitchFamily="18" charset="0"/>
                </a:rPr>
                <a:t>ACC2/3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 , </a:t>
              </a:r>
              <a:r>
                <a:rPr lang="el-GR" i="1" dirty="0" smtClean="0">
                  <a:latin typeface="Times New Roman" pitchFamily="18" charset="0"/>
                  <a:cs typeface="Times New Roman" pitchFamily="18" charset="0"/>
                </a:rPr>
                <a:t>φ</a:t>
              </a:r>
              <a:r>
                <a:rPr lang="en-US" i="1" baseline="-25000" dirty="0" smtClean="0">
                  <a:latin typeface="Times New Roman" pitchFamily="18" charset="0"/>
                  <a:cs typeface="Times New Roman" pitchFamily="18" charset="0"/>
                </a:rPr>
                <a:t>ACC2/3</a:t>
              </a:r>
              <a:endParaRPr lang="de-DE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flipH="1">
              <a:off x="5220072" y="3789040"/>
              <a:ext cx="1152128" cy="1728192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1" name="Rectangle 30"/>
          <p:cNvSpPr/>
          <p:nvPr/>
        </p:nvSpPr>
        <p:spPr bwMode="auto">
          <a:xfrm>
            <a:off x="4788024" y="3689328"/>
            <a:ext cx="1224136" cy="38774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985" y="3718735"/>
            <a:ext cx="922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35 fs</a:t>
            </a:r>
            <a:endParaRPr lang="de-DE" dirty="0"/>
          </a:p>
        </p:txBody>
      </p:sp>
      <p:sp>
        <p:nvSpPr>
          <p:cNvPr id="2048" name="TextBox 2047"/>
          <p:cNvSpPr txBox="1"/>
          <p:nvPr/>
        </p:nvSpPr>
        <p:spPr>
          <a:xfrm>
            <a:off x="2508514" y="4437112"/>
            <a:ext cx="88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150 MeV</a:t>
            </a:r>
            <a:endParaRPr lang="de-DE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5778302" y="4437112"/>
            <a:ext cx="88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</a:t>
            </a:r>
            <a:r>
              <a:rPr lang="en-US" sz="1400" dirty="0" smtClean="0"/>
              <a:t>50 MeV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43199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S2E with 250 pC Bunch Charge (I. Zagorodnov)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" r="2063"/>
          <a:stretch/>
        </p:blipFill>
        <p:spPr bwMode="auto">
          <a:xfrm>
            <a:off x="827585" y="1557495"/>
            <a:ext cx="8035062" cy="482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601199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Photon Pulse Length (FWHM) : 17 fs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5805264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Numerically expensive, </a:t>
            </a:r>
          </a:p>
          <a:p>
            <a:r>
              <a:rPr lang="en-US" sz="1600" dirty="0" smtClean="0"/>
              <a:t>optimized parameter set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68168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S2E with </a:t>
            </a:r>
            <a:r>
              <a:rPr lang="en-US" dirty="0" smtClean="0"/>
              <a:t>100 </a:t>
            </a:r>
            <a:r>
              <a:rPr lang="en-US" dirty="0"/>
              <a:t>pC Bunch Charge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57" y="1124745"/>
            <a:ext cx="775079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048" y="608400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Photon Pulse Length (FWHM) : 7 fs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97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S2E with 2</a:t>
            </a:r>
            <a:r>
              <a:rPr lang="en-US" dirty="0" smtClean="0"/>
              <a:t>0 </a:t>
            </a:r>
            <a:r>
              <a:rPr lang="en-US" dirty="0"/>
              <a:t>pC Bunch Charge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641729" cy="462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5749855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Photon Pulse Length (FWHM) : 2 fs</a:t>
            </a:r>
            <a:endParaRPr lang="de-DE" dirty="0"/>
          </a:p>
        </p:txBody>
      </p:sp>
      <p:grpSp>
        <p:nvGrpSpPr>
          <p:cNvPr id="3" name="Group 2"/>
          <p:cNvGrpSpPr/>
          <p:nvPr/>
        </p:nvGrpSpPr>
        <p:grpSpPr>
          <a:xfrm>
            <a:off x="5400810" y="4509120"/>
            <a:ext cx="2339542" cy="2154039"/>
            <a:chOff x="210" y="4443313"/>
            <a:chExt cx="3989388" cy="3155950"/>
          </a:xfrm>
        </p:grpSpPr>
        <p:pic>
          <p:nvPicPr>
            <p:cNvPr id="6" name="Picture 70" descr="fig1004e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" y="4443313"/>
              <a:ext cx="3752850" cy="3155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7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3118767"/>
                </p:ext>
              </p:extLst>
            </p:nvPr>
          </p:nvGraphicFramePr>
          <p:xfrm>
            <a:off x="1428960" y="5522813"/>
            <a:ext cx="511175" cy="255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2" name="Equation" r:id="rId5" imgW="355320" imgH="177480" progId="Equation.DSMT4">
                    <p:embed/>
                  </p:oleObj>
                </mc:Choice>
                <mc:Fallback>
                  <p:oleObj name="Equation" r:id="rId5" imgW="3553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8960" y="5522813"/>
                          <a:ext cx="511175" cy="255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8227802"/>
                </p:ext>
              </p:extLst>
            </p:nvPr>
          </p:nvGraphicFramePr>
          <p:xfrm>
            <a:off x="2810085" y="4667151"/>
            <a:ext cx="403225" cy="509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3" name="Equation" r:id="rId7" imgW="279360" imgH="355320" progId="Equation.DSMT4">
                    <p:embed/>
                  </p:oleObj>
                </mc:Choice>
                <mc:Fallback>
                  <p:oleObj name="Equation" r:id="rId7" imgW="279360" imgH="355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0085" y="4667151"/>
                          <a:ext cx="403225" cy="509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9020644"/>
                </p:ext>
              </p:extLst>
            </p:nvPr>
          </p:nvGraphicFramePr>
          <p:xfrm>
            <a:off x="2816435" y="5681563"/>
            <a:ext cx="401638" cy="52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4" name="Equation" r:id="rId9" imgW="279360" imgH="368280" progId="Equation.DSMT4">
                    <p:embed/>
                  </p:oleObj>
                </mc:Choice>
                <mc:Fallback>
                  <p:oleObj name="Equation" r:id="rId9" imgW="279360" imgH="368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6435" y="5681563"/>
                          <a:ext cx="401638" cy="527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Line 42"/>
            <p:cNvSpPr>
              <a:spLocks noChangeShapeType="1"/>
            </p:cNvSpPr>
            <p:nvPr/>
          </p:nvSpPr>
          <p:spPr bwMode="auto">
            <a:xfrm flipH="1">
              <a:off x="2640223" y="6153051"/>
              <a:ext cx="176212" cy="1666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44"/>
            <p:cNvSpPr>
              <a:spLocks noChangeShapeType="1"/>
            </p:cNvSpPr>
            <p:nvPr/>
          </p:nvSpPr>
          <p:spPr bwMode="auto">
            <a:xfrm flipH="1">
              <a:off x="2554498" y="4925913"/>
              <a:ext cx="250825" cy="1254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aphicFrame>
          <p:nvGraphicFramePr>
            <p:cNvPr id="12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6711095"/>
                </p:ext>
              </p:extLst>
            </p:nvPr>
          </p:nvGraphicFramePr>
          <p:xfrm>
            <a:off x="3529223" y="7103963"/>
            <a:ext cx="460375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5" name="Equation" r:id="rId11" imgW="266400" imgH="190440" progId="Equation.DSMT4">
                    <p:embed/>
                  </p:oleObj>
                </mc:Choice>
                <mc:Fallback>
                  <p:oleObj name="Equation" r:id="rId11" imgW="26640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9223" y="7103963"/>
                          <a:ext cx="460375" cy="327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8119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E-Bunch Length and Photon Pulse Length</a:t>
            </a:r>
            <a:endParaRPr lang="de-D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53" y="1268760"/>
            <a:ext cx="6910651" cy="518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48264" y="3717032"/>
            <a:ext cx="20882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Photon pulse length can be reduced by:</a:t>
            </a:r>
          </a:p>
          <a:p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transverse offsets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energy offsets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local emittance blow-up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…</a:t>
            </a:r>
            <a:endParaRPr lang="de-DE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020272" y="1700808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pC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369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Model for longitudinal Phase Space</a:t>
            </a:r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6264696" cy="536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5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998" y="2120679"/>
            <a:ext cx="3074739" cy="307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Bunch Shape after Compression vs. First Linac Section Chirp (500 pC)</a:t>
            </a:r>
            <a:endParaRPr lang="de-DE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20679"/>
            <a:ext cx="2917486" cy="304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32856"/>
            <a:ext cx="2905770" cy="304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1475656" y="3501008"/>
            <a:ext cx="1296144" cy="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4716017" y="3515238"/>
            <a:ext cx="180020" cy="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7524328" y="3501008"/>
            <a:ext cx="504056" cy="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638255" y="30596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120 fs</a:t>
            </a:r>
            <a:endParaRPr lang="de-DE" dirty="0"/>
          </a:p>
        </p:txBody>
      </p:sp>
      <p:sp>
        <p:nvSpPr>
          <p:cNvPr id="17" name="TextBox 16"/>
          <p:cNvSpPr txBox="1"/>
          <p:nvPr/>
        </p:nvSpPr>
        <p:spPr>
          <a:xfrm>
            <a:off x="3923928" y="30596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 fs</a:t>
            </a:r>
            <a:endParaRPr lang="de-DE" dirty="0"/>
          </a:p>
        </p:txBody>
      </p:sp>
      <p:sp>
        <p:nvSpPr>
          <p:cNvPr id="18" name="TextBox 17"/>
          <p:cNvSpPr txBox="1"/>
          <p:nvPr/>
        </p:nvSpPr>
        <p:spPr>
          <a:xfrm>
            <a:off x="7092280" y="31316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180 fs</a:t>
            </a:r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37321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ACC1-Phase: 2.51 </a:t>
            </a:r>
            <a:r>
              <a:rPr lang="en-US" dirty="0" err="1" smtClean="0"/>
              <a:t>deg</a:t>
            </a:r>
            <a:endParaRPr lang="de-DE" dirty="0"/>
          </a:p>
        </p:txBody>
      </p:sp>
      <p:sp>
        <p:nvSpPr>
          <p:cNvPr id="20" name="TextBox 19"/>
          <p:cNvSpPr txBox="1"/>
          <p:nvPr/>
        </p:nvSpPr>
        <p:spPr>
          <a:xfrm>
            <a:off x="3347865" y="537321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ACC1-Phase: 2.6 </a:t>
            </a:r>
            <a:r>
              <a:rPr lang="en-US" dirty="0" err="1" smtClean="0"/>
              <a:t>deg</a:t>
            </a:r>
            <a:endParaRPr lang="de-DE" dirty="0"/>
          </a:p>
        </p:txBody>
      </p:sp>
      <p:sp>
        <p:nvSpPr>
          <p:cNvPr id="21" name="TextBox 20"/>
          <p:cNvSpPr txBox="1"/>
          <p:nvPr/>
        </p:nvSpPr>
        <p:spPr>
          <a:xfrm>
            <a:off x="6325642" y="535046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ACC1-Phase: 2.8 </a:t>
            </a:r>
            <a:r>
              <a:rPr lang="en-US" dirty="0" err="1" smtClean="0"/>
              <a:t>deg</a:t>
            </a:r>
            <a:endParaRPr lang="de-DE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5949280"/>
            <a:ext cx="448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Stability and Tuning Issue</a:t>
            </a:r>
            <a:endParaRPr lang="de-DE" dirty="0"/>
          </a:p>
        </p:txBody>
      </p:sp>
      <p:sp>
        <p:nvSpPr>
          <p:cNvPr id="19" name="TextBox 18"/>
          <p:cNvSpPr txBox="1"/>
          <p:nvPr/>
        </p:nvSpPr>
        <p:spPr>
          <a:xfrm>
            <a:off x="3707904" y="1484784"/>
            <a:ext cx="2617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Minimum bunch length limited by non-linearities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02701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FLASH_MAC_Nov_2009</Template>
  <TotalTime>0</TotalTime>
  <Words>488</Words>
  <Application>Microsoft Office PowerPoint</Application>
  <PresentationFormat>On-screen Show (4:3)</PresentationFormat>
  <Paragraphs>124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DESY European XFEL</vt:lpstr>
      <vt:lpstr>Equation</vt:lpstr>
      <vt:lpstr>Short Bunches at FLASH</vt:lpstr>
      <vt:lpstr>Outline</vt:lpstr>
      <vt:lpstr>FLASH Bunch Compression Scheme</vt:lpstr>
      <vt:lpstr>S2E with 250 pC Bunch Charge (I. Zagorodnov)</vt:lpstr>
      <vt:lpstr>S2E with 100 pC Bunch Charge</vt:lpstr>
      <vt:lpstr>S2E with 20 pC Bunch Charge</vt:lpstr>
      <vt:lpstr>E-Bunch Length and Photon Pulse Length</vt:lpstr>
      <vt:lpstr>Fast Model for longitudinal Phase Space</vt:lpstr>
      <vt:lpstr>Bunch Shape after Compression vs. First Linac Section Chirp (500 pC)</vt:lpstr>
      <vt:lpstr>Bunch Shape after Compression (100 pC)</vt:lpstr>
      <vt:lpstr>Study by Helen Edwards et al.</vt:lpstr>
      <vt:lpstr>Longitudinal Phase Space and Profile vs. Energy Chirp  (ACC1 phase monitored)</vt:lpstr>
      <vt:lpstr>Measured and calculated compression factor (without self-effects)</vt:lpstr>
      <vt:lpstr>On crest</vt:lpstr>
      <vt:lpstr>Compressed to ca. 50 A</vt:lpstr>
      <vt:lpstr>Compressed to ca. 150 A</vt:lpstr>
      <vt:lpstr>1kA Spike</vt:lpstr>
      <vt:lpstr>Bunch-Length-Tuning</vt:lpstr>
      <vt:lpstr>Bunch-Length-Tuning (differential): 150 pC</vt:lpstr>
      <vt:lpstr>Bunch-Length-Tuning: Spectra and Statistics</vt:lpstr>
      <vt:lpstr>Results from another shift block (compiled by S. Schreiber (still preliminary))</vt:lpstr>
      <vt:lpstr>Tuning Issues</vt:lpstr>
      <vt:lpstr>Peak Current for Short Pulses (Gaussian like)</vt:lpstr>
      <vt:lpstr>Summary and Remarks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XFEL Studien bei FLASH</dc:title>
  <dc:creator>Limberg, Torsten</dc:creator>
  <cp:lastModifiedBy>Limberg, Torsten</cp:lastModifiedBy>
  <cp:revision>103</cp:revision>
  <cp:lastPrinted>2011-10-11T15:01:48Z</cp:lastPrinted>
  <dcterms:created xsi:type="dcterms:W3CDTF">2011-09-20T12:47:43Z</dcterms:created>
  <dcterms:modified xsi:type="dcterms:W3CDTF">2011-10-13T06:55:48Z</dcterms:modified>
</cp:coreProperties>
</file>