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71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0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90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18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50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06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54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66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79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CB48-CD7D-47B0-98EF-ADF2C1FA5413}" type="datetimeFigureOut">
              <a:rPr lang="de-DE" smtClean="0"/>
              <a:t>24.01.2011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4AD5-E5A7-453E-912E-B524FAE288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78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Beam Dynamic Shifts 2011 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C. </a:t>
            </a:r>
            <a:r>
              <a:rPr lang="en-US" dirty="0" smtClean="0">
                <a:solidFill>
                  <a:schemeClr val="tx1"/>
                </a:solidFill>
              </a:rPr>
              <a:t>Behrens</a:t>
            </a:r>
            <a:r>
              <a:rPr lang="en-US" dirty="0" smtClean="0">
                <a:solidFill>
                  <a:schemeClr val="tx1"/>
                </a:solidFill>
              </a:rPr>
              <a:t>, W. Decking, </a:t>
            </a:r>
            <a:r>
              <a:rPr lang="en-US" dirty="0" smtClean="0">
                <a:solidFill>
                  <a:schemeClr val="tx1"/>
                </a:solidFill>
              </a:rPr>
              <a:t>M. Dohlus, H</a:t>
            </a:r>
            <a:r>
              <a:rPr lang="en-US" dirty="0" smtClean="0">
                <a:solidFill>
                  <a:schemeClr val="tx1"/>
                </a:solidFill>
              </a:rPr>
              <a:t>. &amp; D. Edwards,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. Gerth, </a:t>
            </a:r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Hellert</a:t>
            </a:r>
            <a:r>
              <a:rPr lang="en-US" dirty="0" smtClean="0">
                <a:solidFill>
                  <a:schemeClr val="tx1"/>
                </a:solidFill>
              </a:rPr>
              <a:t>, T. Limberg, P. Piot, E. Schneidmiller,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. Scholz</a:t>
            </a:r>
            <a:r>
              <a:rPr lang="en-US" dirty="0" smtClean="0">
                <a:solidFill>
                  <a:schemeClr val="tx1"/>
                </a:solidFill>
              </a:rPr>
              <a:t>, M. Vogt, S</a:t>
            </a:r>
            <a:r>
              <a:rPr lang="en-US" dirty="0" smtClean="0">
                <a:solidFill>
                  <a:schemeClr val="tx1"/>
                </a:solidFill>
              </a:rPr>
              <a:t>. Wesch, M. </a:t>
            </a:r>
            <a:r>
              <a:rPr lang="en-US" dirty="0" smtClean="0">
                <a:solidFill>
                  <a:schemeClr val="tx1"/>
                </a:solidFill>
              </a:rPr>
              <a:t>Yurkov, I. Zagorodnov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2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direction: Before and after SASE optimization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6801"/>
            <a:ext cx="3888432" cy="550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7"/>
            <a:ext cx="3871509" cy="548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51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Q3ECOL Scan (here: 118 A and 121 A)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10" y="1252281"/>
            <a:ext cx="3629090" cy="513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/>
          <a:stretch/>
        </p:blipFill>
        <p:spPr bwMode="auto">
          <a:xfrm>
            <a:off x="156116" y="1412776"/>
            <a:ext cx="3191747" cy="520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5" b="19469"/>
          <a:stretch/>
        </p:blipFill>
        <p:spPr bwMode="auto">
          <a:xfrm>
            <a:off x="3073833" y="2768438"/>
            <a:ext cx="2952328" cy="278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38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94" y="188640"/>
            <a:ext cx="8229600" cy="1143000"/>
          </a:xfrm>
        </p:spPr>
        <p:txBody>
          <a:bodyPr/>
          <a:lstStyle/>
          <a:p>
            <a:r>
              <a:rPr lang="en-US" dirty="0"/>
              <a:t>Performed studies of bunch shape vs. rf acc1/acc39 knob settings.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13" y="1424409"/>
            <a:ext cx="3560639" cy="504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17362"/>
            <a:ext cx="2808985" cy="26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7" y="2060848"/>
            <a:ext cx="2912565" cy="412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2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and transverse beam dynamics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Response </a:t>
            </a:r>
            <a:r>
              <a:rPr lang="de-DE" dirty="0" err="1"/>
              <a:t>matrix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 smtClean="0"/>
              <a:t>taking</a:t>
            </a:r>
            <a:endParaRPr lang="de-DE" dirty="0" smtClean="0"/>
          </a:p>
          <a:p>
            <a:endParaRPr lang="en-US" dirty="0"/>
          </a:p>
          <a:p>
            <a:r>
              <a:rPr lang="de-DE" dirty="0" err="1" smtClean="0"/>
              <a:t>Commissioned</a:t>
            </a:r>
            <a:r>
              <a:rPr lang="de-DE" dirty="0" smtClean="0"/>
              <a:t> </a:t>
            </a:r>
            <a:r>
              <a:rPr lang="de-DE" dirty="0"/>
              <a:t>emittance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for </a:t>
            </a:r>
            <a:r>
              <a:rPr lang="de-DE" dirty="0" err="1"/>
              <a:t>both</a:t>
            </a:r>
            <a:r>
              <a:rPr lang="de-DE" dirty="0"/>
              <a:t> ORS </a:t>
            </a:r>
            <a:r>
              <a:rPr lang="de-DE" dirty="0" err="1"/>
              <a:t>screen</a:t>
            </a:r>
            <a:r>
              <a:rPr lang="de-DE" dirty="0"/>
              <a:t> </a:t>
            </a:r>
            <a:r>
              <a:rPr lang="de-DE" dirty="0" err="1"/>
              <a:t>sections</a:t>
            </a:r>
            <a:r>
              <a:rPr lang="de-DE" dirty="0"/>
              <a:t>.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81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051282"/>
              </p:ext>
            </p:extLst>
          </p:nvPr>
        </p:nvGraphicFramePr>
        <p:xfrm>
          <a:off x="395536" y="90872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 in Schedule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Sun Jan 16 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P. Piot (12h)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Linearly</a:t>
                      </a:r>
                      <a:r>
                        <a:rPr lang="en-US" sz="1600" baseline="0" dirty="0" smtClean="0"/>
                        <a:t> ramped current profile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 Jan 17 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P. Piot (12h)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Linearly</a:t>
                      </a:r>
                      <a:r>
                        <a:rPr lang="en-US" sz="1600" baseline="0" dirty="0" smtClean="0"/>
                        <a:t> ramped current profile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Tue Jan 18 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P. Piot (12h)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Linearly</a:t>
                      </a:r>
                      <a:r>
                        <a:rPr lang="en-US" sz="1600" baseline="0" dirty="0" smtClean="0"/>
                        <a:t> ramped current profile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Wed Jan 19 a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B. Faatz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SASE tuning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E. Schneidmiller:</a:t>
                      </a:r>
                    </a:p>
                    <a:p>
                      <a:r>
                        <a:rPr lang="en-US" sz="1600" dirty="0" smtClean="0"/>
                        <a:t>Set-up for different charges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Wed Jan 19 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C. Behrens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Long. Phase space vs. SASE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LOLA studies,</a:t>
                      </a:r>
                    </a:p>
                    <a:p>
                      <a:r>
                        <a:rPr lang="en-US" sz="1600" dirty="0" smtClean="0"/>
                        <a:t>SASE vs. bunch length @ given charge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58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709332"/>
              </p:ext>
            </p:extLst>
          </p:nvPr>
        </p:nvGraphicFramePr>
        <p:xfrm>
          <a:off x="395536" y="764704"/>
          <a:ext cx="8229600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 in Schedule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Thu Jan 20 m</a:t>
                      </a:r>
                      <a:r>
                        <a:rPr lang="de-DE" sz="1600" baseline="0" dirty="0" smtClean="0"/>
                        <a:t> 7-11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SASE Characterization (Bunch length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M. Yurkov</a:t>
                      </a:r>
                      <a:endParaRPr lang="de-DE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Thu Jan 20 m 11-3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TL/WD (4 h)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Optics</a:t>
                      </a:r>
                      <a:r>
                        <a:rPr lang="en-US" sz="1600" baseline="0" dirty="0" smtClean="0"/>
                        <a:t> and Beam-D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Emittance and optics measurement,</a:t>
                      </a:r>
                    </a:p>
                    <a:p>
                      <a:r>
                        <a:rPr lang="en-US" sz="1600" dirty="0" smtClean="0"/>
                        <a:t>Dog-leg dispersion</a:t>
                      </a:r>
                    </a:p>
                    <a:p>
                      <a:r>
                        <a:rPr lang="en-US" sz="1600" dirty="0" smtClean="0"/>
                        <a:t>measurement and adjustment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Thu Jan 20 a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BC Studies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Impact of dog-leg on LOLA profile and SASE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Thu Jan 20 n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C. Behrens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Long. Phase space vs. SASE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Fri Jan 21 m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SASE Characterization (Bunch length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M. Yurkov</a:t>
                      </a:r>
                      <a:endParaRPr lang="de-DE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02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81339"/>
              </p:ext>
            </p:extLst>
          </p:nvPr>
        </p:nvGraphicFramePr>
        <p:xfrm>
          <a:off x="467544" y="404664"/>
          <a:ext cx="8352928" cy="43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576000"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de-DE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 in Schedule</a:t>
                      </a:r>
                      <a:endParaRPr lang="de-DE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de-DE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de-DE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Fri Jan 21 m</a:t>
                      </a:r>
                      <a:endParaRPr lang="de-DE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TL/WD (4 h)</a:t>
                      </a:r>
                      <a:endParaRPr lang="de-DE" sz="1600" dirty="0" smtClean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Optics</a:t>
                      </a:r>
                      <a:r>
                        <a:rPr lang="en-US" sz="1600" baseline="0" dirty="0" smtClean="0"/>
                        <a:t> and Beam-D</a:t>
                      </a:r>
                      <a:endParaRPr lang="de-DE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Orbit response,</a:t>
                      </a:r>
                    </a:p>
                    <a:p>
                      <a:r>
                        <a:rPr lang="en-US" sz="1600" dirty="0" smtClean="0"/>
                        <a:t>ACC1 beam dynamic</a:t>
                      </a:r>
                      <a:endParaRPr lang="de-DE" sz="16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Fri Jan 21 a</a:t>
                      </a:r>
                      <a:endParaRPr lang="de-DE" sz="1600" dirty="0" smtClean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TL</a:t>
                      </a:r>
                      <a:endParaRPr lang="de-DE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BC Studies</a:t>
                      </a:r>
                      <a:endParaRPr lang="de-DE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Vary ACC567</a:t>
                      </a:r>
                      <a:r>
                        <a:rPr lang="en-US" sz="1600" baseline="0" dirty="0" smtClean="0"/>
                        <a:t> energy,</a:t>
                      </a:r>
                    </a:p>
                    <a:p>
                      <a:r>
                        <a:rPr lang="en-US" sz="1600" baseline="0" dirty="0" smtClean="0"/>
                        <a:t>observe LOLA</a:t>
                      </a:r>
                      <a:endParaRPr lang="de-DE" sz="16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Fri Jan 21 n</a:t>
                      </a:r>
                      <a:endParaRPr lang="de-DE" sz="1600" dirty="0" smtClean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C. Behrens</a:t>
                      </a:r>
                      <a:endParaRPr lang="de-DE" sz="1600" dirty="0" smtClean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Long. Phase space vs. SASE</a:t>
                      </a:r>
                      <a:endParaRPr lang="de-DE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Sat</a:t>
                      </a:r>
                      <a:r>
                        <a:rPr lang="en-US" sz="1600" baseline="0" dirty="0" smtClean="0"/>
                        <a:t> Jan 22 m 7-11</a:t>
                      </a:r>
                      <a:endParaRPr lang="de-DE" sz="1600" dirty="0" smtClean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Contingency SASE characterization</a:t>
                      </a:r>
                      <a:endParaRPr lang="de-DE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M. Yurkov</a:t>
                      </a:r>
                      <a:endParaRPr lang="de-DE" sz="16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Sat Jan 22 n</a:t>
                      </a:r>
                      <a:endParaRPr lang="de-DE" sz="1600" dirty="0" smtClean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C. Behrens</a:t>
                      </a:r>
                      <a:endParaRPr lang="de-DE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Long. Phase space vs. SASE</a:t>
                      </a:r>
                      <a:endParaRPr lang="de-DE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89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electron bunches with linearly-ramped current profile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64763"/>
              </p:ext>
            </p:extLst>
          </p:nvPr>
        </p:nvGraphicFramePr>
        <p:xfrm>
          <a:off x="683568" y="1685278"/>
          <a:ext cx="4100078" cy="3758850"/>
        </p:xfrm>
        <a:graphic>
          <a:graphicData uri="http://schemas.openxmlformats.org/drawingml/2006/table">
            <a:tbl>
              <a:tblPr/>
              <a:tblGrid>
                <a:gridCol w="4100078"/>
              </a:tblGrid>
              <a:tr h="3758850">
                <a:tc>
                  <a:txBody>
                    <a:bodyPr/>
                    <a:lstStyle/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ACC39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gradient limit was increased to ~21-22 MV; we decrease the BC2 energy to 140 MeV</a:t>
                      </a:r>
                      <a:b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5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With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this setup could produce linearly-ramped bunches with two type of slopes (rising and falling) starting from setup devised from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rftweak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and a tracking code from M. Dohlus. We demonstrated the tunability of the ramp steepness and associated peak current (max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peak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current was of the order of 1 kA). 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buFont typeface="Arial" charset="0"/>
                        <a:buChar char="•"/>
                      </a:pPr>
                      <a:endParaRPr lang="en-US" sz="15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We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collected data for compression in BC2 only (BC3 R56 decreased to 15 mm) and with some compression in BC3 (BC3 `R56~32 mm)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6711" marR="76711" marT="38356" marB="383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236352" cy="458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27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current vs. emittance 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8009"/>
            <a:ext cx="3708211" cy="52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994411" cy="357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8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Shift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230638"/>
              </p:ext>
            </p:extLst>
          </p:nvPr>
        </p:nvGraphicFramePr>
        <p:xfrm>
          <a:off x="1743273" y="1600200"/>
          <a:ext cx="5925071" cy="3624029"/>
        </p:xfrm>
        <a:graphic>
          <a:graphicData uri="http://schemas.openxmlformats.org/drawingml/2006/table">
            <a:tbl>
              <a:tblPr/>
              <a:tblGrid>
                <a:gridCol w="5925071"/>
              </a:tblGrid>
              <a:tr h="1222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8000"/>
                          </a:solidFill>
                          <a:effectLst/>
                        </a:rPr>
                        <a:t>* CTR bunch spectra were taken for different bunch profiles. Thanks for parasitic measurements! (</a:t>
                      </a:r>
                      <a:r>
                        <a:rPr lang="en-US" sz="1800" dirty="0" err="1">
                          <a:solidFill>
                            <a:srgbClr val="008000"/>
                          </a:solidFill>
                          <a:effectLst/>
                        </a:rPr>
                        <a:t>S.Wesch</a:t>
                      </a:r>
                      <a:r>
                        <a:rPr lang="en-US" sz="1800" dirty="0">
                          <a:solidFill>
                            <a:srgbClr val="008000"/>
                          </a:solidFill>
                          <a:effectLst/>
                        </a:rPr>
                        <a:t>)</a:t>
                      </a:r>
                      <a:br>
                        <a:rPr lang="en-US" sz="1800" dirty="0">
                          <a:solidFill>
                            <a:srgbClr val="008000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rgbClr val="008000"/>
                          </a:solidFill>
                          <a:effectLst/>
                        </a:rPr>
                        <a:t>* Linearly-ramped current profile for different charges and iris settings </a:t>
                      </a:r>
                      <a:r>
                        <a:rPr lang="en-US" sz="1800" dirty="0" smtClean="0">
                          <a:solidFill>
                            <a:srgbClr val="008000"/>
                          </a:solidFill>
                          <a:effectLst/>
                        </a:rPr>
                        <a:t>taken</a:t>
                      </a:r>
                      <a:r>
                        <a:rPr lang="en-US" sz="1800" dirty="0">
                          <a:solidFill>
                            <a:srgbClr val="008000"/>
                          </a:solidFill>
                          <a:effectLst/>
                        </a:rPr>
                        <a:t/>
                      </a:r>
                      <a:br>
                        <a:rPr lang="en-US" sz="1800" dirty="0">
                          <a:solidFill>
                            <a:srgbClr val="008000"/>
                          </a:solidFill>
                          <a:effectLst/>
                        </a:rPr>
                      </a:br>
                      <a:endParaRPr lang="en-US" sz="1800" dirty="0"/>
                    </a:p>
                  </a:txBody>
                  <a:tcPr marL="62861" marR="62861" marT="31430" marB="3143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836412">
                <a:tc>
                  <a:txBody>
                    <a:bodyPr/>
                    <a:lstStyle/>
                    <a:p>
                      <a:r>
                        <a:rPr lang="en-US" sz="1800" dirty="0"/>
                        <a:t>* Laser attenuator was broken =&gt; temporarily 2-nd installed (taken from Laser 1) by Sebastian </a:t>
                      </a:r>
                      <a:r>
                        <a:rPr lang="en-US" sz="1800" dirty="0" smtClean="0"/>
                        <a:t>Schulz (one of the few down times)</a:t>
                      </a: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endParaRPr lang="en-US" sz="1800" dirty="0"/>
                    </a:p>
                  </a:txBody>
                  <a:tcPr marL="62861" marR="62861" marT="31430" marB="314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942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8000"/>
                          </a:solidFill>
                          <a:effectLst/>
                        </a:rPr>
                        <a:t/>
                      </a:r>
                      <a:br>
                        <a:rPr lang="en-US" sz="1800" dirty="0">
                          <a:solidFill>
                            <a:srgbClr val="008000"/>
                          </a:solidFill>
                          <a:effectLst/>
                        </a:rPr>
                      </a:br>
                      <a:endParaRPr lang="en-US" sz="1800" dirty="0"/>
                    </a:p>
                  </a:txBody>
                  <a:tcPr marL="62861" marR="62861" marT="31430" marB="314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96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 tuning (E. Schneidmiller)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Set on </a:t>
            </a:r>
            <a:r>
              <a:rPr lang="de-DE" dirty="0" err="1"/>
              <a:t>crest</a:t>
            </a:r>
            <a:r>
              <a:rPr lang="de-DE" dirty="0"/>
              <a:t> </a:t>
            </a:r>
            <a:r>
              <a:rPr lang="de-DE" dirty="0" err="1"/>
              <a:t>phases</a:t>
            </a:r>
            <a:r>
              <a:rPr lang="de-DE" dirty="0"/>
              <a:t> for ACC23, ACC45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zero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225 </a:t>
            </a:r>
            <a:r>
              <a:rPr lang="de-DE" dirty="0" err="1"/>
              <a:t>uJ</a:t>
            </a:r>
            <a:r>
              <a:rPr lang="de-DE" dirty="0"/>
              <a:t> (GMD-B, 10/10 mm) </a:t>
            </a:r>
            <a:r>
              <a:rPr lang="de-DE" dirty="0" err="1"/>
              <a:t>at</a:t>
            </a:r>
            <a:r>
              <a:rPr lang="de-DE" dirty="0"/>
              <a:t> 14.6 nm for 5 </a:t>
            </a:r>
            <a:r>
              <a:rPr lang="de-DE" dirty="0" err="1"/>
              <a:t>bunches</a:t>
            </a:r>
            <a:r>
              <a:rPr lang="de-DE" dirty="0"/>
              <a:t>, 1 MHz, 1 </a:t>
            </a:r>
            <a:r>
              <a:rPr lang="de-DE" dirty="0" smtClean="0"/>
              <a:t>nC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r>
              <a:rPr lang="de-DE" dirty="0"/>
              <a:t>210 </a:t>
            </a:r>
            <a:r>
              <a:rPr lang="de-DE" dirty="0" err="1"/>
              <a:t>uJ</a:t>
            </a:r>
            <a:r>
              <a:rPr lang="de-DE" dirty="0"/>
              <a:t> for 0.5 </a:t>
            </a:r>
            <a:r>
              <a:rPr lang="de-DE" dirty="0" smtClean="0"/>
              <a:t>nC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r>
              <a:rPr lang="de-DE" dirty="0"/>
              <a:t>35 </a:t>
            </a:r>
            <a:r>
              <a:rPr lang="de-DE" dirty="0" err="1"/>
              <a:t>uJ</a:t>
            </a:r>
            <a:r>
              <a:rPr lang="de-DE" dirty="0"/>
              <a:t> for 0.25 </a:t>
            </a:r>
            <a:r>
              <a:rPr lang="de-DE" dirty="0" smtClean="0"/>
              <a:t>nC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r>
              <a:rPr lang="de-DE" dirty="0"/>
              <a:t>1 </a:t>
            </a:r>
            <a:r>
              <a:rPr lang="de-DE" dirty="0" err="1"/>
              <a:t>uJ</a:t>
            </a:r>
            <a:r>
              <a:rPr lang="de-DE" dirty="0"/>
              <a:t> for 0.1 </a:t>
            </a:r>
            <a:r>
              <a:rPr lang="de-DE" dirty="0" smtClean="0"/>
              <a:t>nC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Change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4 </a:t>
            </a:r>
            <a:r>
              <a:rPr lang="de-DE" dirty="0" err="1"/>
              <a:t>regimes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knobs</a:t>
            </a:r>
            <a:r>
              <a:rPr lang="de-DE" dirty="0"/>
              <a:t> (</a:t>
            </a:r>
            <a:r>
              <a:rPr lang="de-DE" dirty="0" err="1"/>
              <a:t>pyro</a:t>
            </a:r>
            <a:r>
              <a:rPr lang="de-DE" dirty="0"/>
              <a:t> BC2 </a:t>
            </a:r>
            <a:r>
              <a:rPr lang="de-DE" dirty="0" err="1"/>
              <a:t>target</a:t>
            </a:r>
            <a:r>
              <a:rPr lang="de-DE" dirty="0"/>
              <a:t>, </a:t>
            </a:r>
            <a:r>
              <a:rPr lang="de-DE" dirty="0" err="1"/>
              <a:t>solenoid</a:t>
            </a:r>
            <a:r>
              <a:rPr lang="de-DE" dirty="0"/>
              <a:t>, </a:t>
            </a:r>
            <a:r>
              <a:rPr lang="de-DE" dirty="0" err="1"/>
              <a:t>launch</a:t>
            </a:r>
            <a:r>
              <a:rPr lang="de-DE" dirty="0"/>
              <a:t> steerers)</a:t>
            </a:r>
          </a:p>
        </p:txBody>
      </p:sp>
    </p:spTree>
    <p:extLst>
      <p:ext uri="{BB962C8B-B14F-4D97-AF65-F5344CB8AC3E}">
        <p14:creationId xmlns:p14="http://schemas.microsoft.com/office/powerpoint/2010/main" val="398901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bunch characterization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recovered all of </a:t>
            </a:r>
            <a:r>
              <a:rPr lang="en-US" dirty="0" err="1"/>
              <a:t>Evgeny's</a:t>
            </a:r>
            <a:r>
              <a:rPr lang="en-US" dirty="0"/>
              <a:t> SASE WP with the same level of SASE. In two directions, going from 1nC to 0.1nC and back again from 0.1nC to 1nC</a:t>
            </a:r>
            <a:r>
              <a:rPr lang="en-US" dirty="0" smtClean="0"/>
              <a:t>.!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measured long . phase space and THz spectra for all SASE WP and took a lot of data for post-analysis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rms</a:t>
            </a:r>
            <a:r>
              <a:rPr lang="en-US" dirty="0"/>
              <a:t> values for bunch </a:t>
            </a:r>
            <a:r>
              <a:rPr lang="en-US" dirty="0" err="1"/>
              <a:t>lenghts</a:t>
            </a:r>
            <a:r>
              <a:rPr lang="en-US" dirty="0"/>
              <a:t> are between 60 and 110fs, but looking into the long. phase space, much shorter lasing parts can be expected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expected the long. phase space and finally SASE is pretty sensitive to phase variations of the order of 0.1deg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measurements resp. the behavior of the long. phase on the 0.1deg phase variations match with first simple simulations we did in the control room.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3 x LOLA time resolution record: 11fs, 9fs, and finally 8fs.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75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Beam Dynamic Shifts 2011 </vt:lpstr>
      <vt:lpstr>Schedule</vt:lpstr>
      <vt:lpstr>PowerPoint Presentation</vt:lpstr>
      <vt:lpstr>PowerPoint Presentation</vt:lpstr>
      <vt:lpstr>Generation of electron bunches with linearly-ramped current profile</vt:lpstr>
      <vt:lpstr>Peak current vs. emittance </vt:lpstr>
      <vt:lpstr>3rd Shift</vt:lpstr>
      <vt:lpstr>SASE tuning (E. Schneidmiller)</vt:lpstr>
      <vt:lpstr>Electron bunch characterization </vt:lpstr>
      <vt:lpstr>The other direction: Before and after SASE optimization</vt:lpstr>
      <vt:lpstr>Q3ECOL Scan (here: 118 A and 121 A)</vt:lpstr>
      <vt:lpstr>Performed studies of bunch shape vs. rf acc1/acc39 knob settings.</vt:lpstr>
      <vt:lpstr>Optics and transverse beam dynamics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Limberg, Torsten</dc:creator>
  <cp:lastModifiedBy>Limberg, Torsten</cp:lastModifiedBy>
  <cp:revision>28</cp:revision>
  <cp:lastPrinted>2011-01-18T07:53:45Z</cp:lastPrinted>
  <dcterms:created xsi:type="dcterms:W3CDTF">2011-01-14T11:19:29Z</dcterms:created>
  <dcterms:modified xsi:type="dcterms:W3CDTF">2011-01-24T12:49:49Z</dcterms:modified>
</cp:coreProperties>
</file>