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24" r:id="rId3"/>
    <p:sldId id="358" r:id="rId4"/>
    <p:sldId id="361" r:id="rId5"/>
    <p:sldId id="362" r:id="rId6"/>
    <p:sldId id="346" r:id="rId7"/>
    <p:sldId id="325" r:id="rId8"/>
    <p:sldId id="331" r:id="rId9"/>
    <p:sldId id="332" r:id="rId10"/>
    <p:sldId id="333" r:id="rId11"/>
    <p:sldId id="335" r:id="rId12"/>
    <p:sldId id="334" r:id="rId13"/>
    <p:sldId id="345" r:id="rId14"/>
    <p:sldId id="349" r:id="rId15"/>
    <p:sldId id="348" r:id="rId16"/>
    <p:sldId id="329" r:id="rId17"/>
    <p:sldId id="316" r:id="rId18"/>
    <p:sldId id="364" r:id="rId19"/>
    <p:sldId id="365" r:id="rId20"/>
    <p:sldId id="317" r:id="rId21"/>
    <p:sldId id="319" r:id="rId22"/>
    <p:sldId id="320" r:id="rId23"/>
    <p:sldId id="354" r:id="rId24"/>
    <p:sldId id="363" r:id="rId25"/>
    <p:sldId id="355" r:id="rId26"/>
    <p:sldId id="357" r:id="rId27"/>
    <p:sldId id="366" r:id="rId28"/>
    <p:sldId id="351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AFA32"/>
    <a:srgbClr val="0040C0"/>
    <a:srgbClr val="0045D0"/>
    <a:srgbClr val="095B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1" autoAdjust="0"/>
    <p:restoredTop sz="93705" autoAdjust="0"/>
  </p:normalViewPr>
  <p:slideViewPr>
    <p:cSldViewPr snapToGrid="0">
      <p:cViewPr varScale="1">
        <p:scale>
          <a:sx n="79" d="100"/>
          <a:sy n="79" d="100"/>
        </p:scale>
        <p:origin x="-6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73E48-7804-4A1F-9E61-809B85D46AC7}" type="datetimeFigureOut">
              <a:rPr lang="ko-KR" altLang="en-US" smtClean="0"/>
              <a:pPr/>
              <a:t>2012-11-19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3387E-46F1-449D-B0A5-AF1095590F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0071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8496944" cy="2187675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4400" b="1">
                <a:latin typeface="+mn-lt"/>
                <a:ea typeface="Arial Unicode MS" pitchFamily="50" charset="-127"/>
                <a:cs typeface="Arial Unicode MS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Arial Unicode MS" pitchFamily="50" charset="-127"/>
                <a:cs typeface="Arial Unicode MS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23728" y="6356350"/>
            <a:ext cx="4968552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ko-KR" smtClean="0"/>
              <a:t>Accelerator Physics Seminar, DESY, 14 November 2012</a:t>
            </a:r>
            <a:endParaRPr lang="ko-KR" altLang="en-US" dirty="0"/>
          </a:p>
        </p:txBody>
      </p:sp>
      <p:pic>
        <p:nvPicPr>
          <p:cNvPr id="7" name="Picture 2" descr="D:\PAL-XFEL\CI\Jpeg\로고[흰배경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292" y="260648"/>
            <a:ext cx="1836204" cy="86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C:\Users\user\Desktop\종다리\그림2.jpg"/>
          <p:cNvPicPr>
            <a:picLocks noChangeAspect="1" noChangeArrowheads="1"/>
          </p:cNvPicPr>
          <p:nvPr userDrawn="1"/>
        </p:nvPicPr>
        <p:blipFill>
          <a:blip r:embed="rId3" cstate="print">
            <a:lum bright="27000"/>
          </a:blip>
          <a:srcRect b="12377"/>
          <a:stretch>
            <a:fillRect/>
          </a:stretch>
        </p:blipFill>
        <p:spPr bwMode="auto">
          <a:xfrm>
            <a:off x="-4215" y="1193800"/>
            <a:ext cx="9148215" cy="566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106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Jang-Hui HAN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Accelerator Physics Seminar, DESY, 14 November 2012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2159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Jang-Hui HAN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Accelerator Physics Seminar, DESY, 14 November 2012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4473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1540" y="116632"/>
            <a:ext cx="8064896" cy="778098"/>
          </a:xfrm>
        </p:spPr>
        <p:txBody>
          <a:bodyPr>
            <a:normAutofit/>
          </a:bodyPr>
          <a:lstStyle>
            <a:lvl1pPr algn="l">
              <a:defRPr sz="3200" b="1">
                <a:latin typeface="+mn-lt"/>
                <a:ea typeface="Arial Unicode MS" pitchFamily="50" charset="-127"/>
                <a:cs typeface="Arial Unicode MS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  <a:ea typeface="Arial Unicode MS" pitchFamily="50" charset="-127"/>
                <a:cs typeface="Arial Unicode MS" pitchFamily="50" charset="-127"/>
              </a:defRPr>
            </a:lvl1pPr>
            <a:lvl2pPr>
              <a:defRPr sz="2200">
                <a:latin typeface="+mn-lt"/>
                <a:ea typeface="Arial Unicode MS" pitchFamily="50" charset="-127"/>
                <a:cs typeface="Arial Unicode MS" pitchFamily="50" charset="-127"/>
              </a:defRPr>
            </a:lvl2pPr>
            <a:lvl3pPr>
              <a:defRPr sz="2200">
                <a:latin typeface="+mn-lt"/>
                <a:ea typeface="Arial Unicode MS" pitchFamily="50" charset="-127"/>
                <a:cs typeface="Arial Unicode MS" pitchFamily="50" charset="-127"/>
              </a:defRPr>
            </a:lvl3pPr>
            <a:lvl4pPr>
              <a:defRPr>
                <a:latin typeface="+mn-lt"/>
                <a:ea typeface="Arial Unicode MS" pitchFamily="50" charset="-127"/>
                <a:cs typeface="Arial Unicode MS" pitchFamily="50" charset="-127"/>
              </a:defRPr>
            </a:lvl4pPr>
            <a:lvl5pPr>
              <a:defRPr>
                <a:latin typeface="+mn-lt"/>
                <a:ea typeface="Arial Unicode MS" pitchFamily="50" charset="-127"/>
                <a:cs typeface="Arial Unicode MS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94520" cy="365125"/>
          </a:xfrm>
        </p:spPr>
        <p:txBody>
          <a:bodyPr/>
          <a:lstStyle/>
          <a:p>
            <a:r>
              <a:rPr lang="en-US" altLang="ko-KR" smtClean="0"/>
              <a:t>Jang-Hui HAN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68052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ko-KR" smtClean="0"/>
              <a:t>Accelerator Physics Seminar, DESY, 14 November 2012</a:t>
            </a:r>
            <a:endParaRPr lang="ko-KR" altLang="en-US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164288" y="6356350"/>
            <a:ext cx="1522512" cy="365125"/>
          </a:xfrm>
        </p:spPr>
        <p:txBody>
          <a:bodyPr/>
          <a:lstStyle/>
          <a:p>
            <a:fld id="{6C1E50DA-33AD-4838-9D42-6521592D743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PAL-XFEL\CI\Jpeg\로고[흰배경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71377"/>
            <a:ext cx="1260140" cy="59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9944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Jang-Hui HAN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Accelerator Physics Seminar, DESY, 14 November 2012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99254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Jang-Hui HAN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Accelerator Physics Seminar, DESY, 14 November 2012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79646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Jang-Hui HAN</a:t>
            </a: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Accelerator Physics Seminar, DESY, 14 November 2012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9729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Jang-Hui HAN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Accelerator Physics Seminar, DESY, 14 November 2012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4559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Jang-Hui HAN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Accelerator Physics Seminar, DESY, 14 November 2012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5520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Jang-Hui HAN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Accelerator Physics Seminar, DESY, 14 November 2012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3681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Jang-Hui HAN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Accelerator Physics Seminar, DESY, 14 November 2012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1920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Jang-Hui HAN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Accelerator Physics Seminar, DESY, 14 November 2012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E50DA-33AD-4838-9D42-6521592D74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3552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42450" y="4086231"/>
            <a:ext cx="8273845" cy="2297054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ko-KR" sz="3600" u="sng" dirty="0" smtClean="0">
                <a:solidFill>
                  <a:srgbClr val="0000FF"/>
                </a:solidFill>
                <a:latin typeface="+mj-lt"/>
              </a:rPr>
              <a:t>Jang-</a:t>
            </a:r>
            <a:r>
              <a:rPr lang="en-US" altLang="ko-KR" sz="3600" u="sng" dirty="0" err="1" smtClean="0">
                <a:solidFill>
                  <a:srgbClr val="0000FF"/>
                </a:solidFill>
                <a:latin typeface="+mj-lt"/>
              </a:rPr>
              <a:t>Hui</a:t>
            </a:r>
            <a:r>
              <a:rPr lang="en-US" altLang="ko-KR" sz="3600" u="sng" dirty="0" smtClean="0">
                <a:solidFill>
                  <a:srgbClr val="0000FF"/>
                </a:solidFill>
                <a:latin typeface="+mj-lt"/>
              </a:rPr>
              <a:t> Han</a:t>
            </a:r>
            <a:r>
              <a:rPr lang="en-US" altLang="ko-KR" sz="3600" dirty="0" smtClean="0">
                <a:solidFill>
                  <a:srgbClr val="0000FF"/>
                </a:solidFill>
                <a:latin typeface="+mj-lt"/>
              </a:rPr>
              <a:t>, </a:t>
            </a:r>
            <a:r>
              <a:rPr lang="en-US" altLang="ko-KR" sz="3600" dirty="0" err="1" smtClean="0">
                <a:solidFill>
                  <a:srgbClr val="0000FF"/>
                </a:solidFill>
                <a:latin typeface="+mj-lt"/>
              </a:rPr>
              <a:t>Juho</a:t>
            </a:r>
            <a:r>
              <a:rPr lang="en-US" altLang="ko-KR" sz="3600" dirty="0" smtClean="0">
                <a:solidFill>
                  <a:srgbClr val="0000FF"/>
                </a:solidFill>
                <a:latin typeface="+mj-lt"/>
              </a:rPr>
              <a:t> Hong, 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ko-KR" sz="3600" dirty="0" err="1" smtClean="0">
                <a:solidFill>
                  <a:srgbClr val="0000FF"/>
                </a:solidFill>
                <a:latin typeface="+mj-lt"/>
              </a:rPr>
              <a:t>Munsik</a:t>
            </a:r>
            <a:r>
              <a:rPr lang="en-US" altLang="ko-KR" sz="36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ko-KR" sz="3600" dirty="0" err="1" smtClean="0">
                <a:solidFill>
                  <a:srgbClr val="0000FF"/>
                </a:solidFill>
                <a:latin typeface="+mj-lt"/>
              </a:rPr>
              <a:t>Chae</a:t>
            </a:r>
            <a:r>
              <a:rPr lang="en-US" altLang="ko-KR" sz="3600" dirty="0" smtClean="0">
                <a:solidFill>
                  <a:srgbClr val="0000FF"/>
                </a:solidFill>
                <a:latin typeface="+mj-lt"/>
              </a:rPr>
              <a:t>, Sung-</a:t>
            </a:r>
            <a:r>
              <a:rPr lang="en-US" altLang="ko-KR" sz="3600" dirty="0" err="1" smtClean="0">
                <a:solidFill>
                  <a:srgbClr val="0000FF"/>
                </a:solidFill>
                <a:latin typeface="+mj-lt"/>
              </a:rPr>
              <a:t>Ju</a:t>
            </a:r>
            <a:r>
              <a:rPr lang="en-US" altLang="ko-KR" sz="3600" dirty="0" smtClean="0">
                <a:solidFill>
                  <a:srgbClr val="0000FF"/>
                </a:solidFill>
                <a:latin typeface="+mj-lt"/>
              </a:rPr>
              <a:t> park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ko-KR" sz="3600" dirty="0">
                <a:solidFill>
                  <a:srgbClr val="0000FF"/>
                </a:solidFill>
                <a:latin typeface="+mj-lt"/>
              </a:rPr>
              <a:t>Pohang Accelerator Laboratory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altLang="ko-KR" sz="3600" dirty="0" smtClean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735" y="1209022"/>
            <a:ext cx="88932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ctr"/>
            <a:r>
              <a:rPr lang="en-US" altLang="ko-KR" sz="4400" b="1" dirty="0"/>
              <a:t>Low Emittance </a:t>
            </a:r>
            <a:r>
              <a:rPr lang="en-US" altLang="ko-KR" sz="4400" b="1" dirty="0" smtClean="0"/>
              <a:t>RF Gun </a:t>
            </a:r>
            <a:r>
              <a:rPr lang="en-US" altLang="ko-KR" sz="4400" b="1" dirty="0"/>
              <a:t>Developments for </a:t>
            </a:r>
            <a:r>
              <a:rPr lang="en-US" altLang="ko-KR" sz="4400" b="1" dirty="0" smtClean="0"/>
              <a:t>PAL-XFEL</a:t>
            </a:r>
            <a:endParaRPr lang="ko-KR" altLang="en-US" sz="4400" b="1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Accelerator Physics Seminar, DESY, 14 November 2012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2148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Beam Dynamics, Flat-top Laser – </a:t>
            </a:r>
            <a:r>
              <a:rPr lang="en-US" altLang="ko-KR" dirty="0" smtClean="0"/>
              <a:t>2 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Accelerator Physics Seminar, DESY, 14 November 2012</a:t>
            </a:r>
            <a:endParaRPr lang="ko-KR" altLang="en-US" dirty="0" smtClean="0"/>
          </a:p>
        </p:txBody>
      </p:sp>
      <p:pic>
        <p:nvPicPr>
          <p:cNvPr id="5" name="Picture 4" descr="D:\PAL_XFEL_Injector_Design_NIMA\TUPPP060f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380" y="1063130"/>
            <a:ext cx="3894431" cy="2772000"/>
          </a:xfrm>
          <a:prstGeom prst="rect">
            <a:avLst/>
          </a:prstGeom>
          <a:noFill/>
        </p:spPr>
      </p:pic>
      <p:pic>
        <p:nvPicPr>
          <p:cNvPr id="6" name="Picture 6" descr="D:\PAL_XFEL_Injector_Design_NIMA\i3_b1a1_2M_new_gra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5174" y="2707484"/>
            <a:ext cx="3876468" cy="2772000"/>
          </a:xfrm>
          <a:prstGeom prst="rect">
            <a:avLst/>
          </a:prstGeom>
          <a:noFill/>
        </p:spPr>
      </p:pic>
      <p:cxnSp>
        <p:nvCxnSpPr>
          <p:cNvPr id="8" name="직선 연결선 7"/>
          <p:cNvCxnSpPr/>
          <p:nvPr/>
        </p:nvCxnSpPr>
        <p:spPr>
          <a:xfrm>
            <a:off x="1178391" y="2273434"/>
            <a:ext cx="3183603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58491" y="1150512"/>
            <a:ext cx="3220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ko-KR" sz="2000" dirty="0" err="1">
                <a:latin typeface="+mj-lt"/>
              </a:rPr>
              <a:t>E</a:t>
            </a:r>
            <a:r>
              <a:rPr lang="en-US" altLang="ko-KR" sz="2000" dirty="0" err="1" smtClean="0">
                <a:latin typeface="+mj-lt"/>
              </a:rPr>
              <a:t>mittance</a:t>
            </a:r>
            <a:r>
              <a:rPr lang="en-US" altLang="ko-KR" sz="2000" dirty="0" smtClean="0">
                <a:latin typeface="+mj-lt"/>
              </a:rPr>
              <a:t> at central slices below 0.3 mm </a:t>
            </a:r>
            <a:r>
              <a:rPr lang="en-US" altLang="ko-KR" sz="2000" dirty="0" err="1" smtClean="0">
                <a:latin typeface="+mj-lt"/>
              </a:rPr>
              <a:t>mrad</a:t>
            </a:r>
            <a:endParaRPr lang="ko-KR" altLang="en-US" sz="2000" dirty="0">
              <a:latin typeface="+mj-lt"/>
            </a:endParaRPr>
          </a:p>
        </p:txBody>
      </p:sp>
      <p:pic>
        <p:nvPicPr>
          <p:cNvPr id="2050" name="Picture 2" descr="E:\PAL_XFEL_Injector_Design_NIMA\200pC_zeta_XY_i3_b1a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096" y="3799330"/>
            <a:ext cx="3725439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16355" y="5057285"/>
            <a:ext cx="2898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ko-KR" sz="2000" dirty="0" smtClean="0">
                <a:latin typeface="+mj-lt"/>
              </a:rPr>
              <a:t>Mismatch parameter close to 1</a:t>
            </a:r>
            <a:endParaRPr lang="ko-KR" altLang="en-US" sz="20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3675" y="4143828"/>
            <a:ext cx="21787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ko-KR" sz="2000" dirty="0" smtClean="0">
                <a:latin typeface="+mj-lt"/>
              </a:rPr>
              <a:t>Peak current 26 A</a:t>
            </a:r>
            <a:endParaRPr lang="ko-KR" altLang="en-US" sz="2000" dirty="0">
              <a:latin typeface="+mj-lt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1327531" y="4754695"/>
            <a:ext cx="2878423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477433" y="1304399"/>
            <a:ext cx="104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0000FF"/>
                </a:solidFill>
                <a:latin typeface="+mj-lt"/>
              </a:rPr>
              <a:t>200 </a:t>
            </a:r>
            <a:r>
              <a:rPr lang="en-US" altLang="ko-KR" sz="2400" dirty="0" err="1" smtClean="0">
                <a:solidFill>
                  <a:srgbClr val="0000FF"/>
                </a:solidFill>
                <a:latin typeface="+mj-lt"/>
              </a:rPr>
              <a:t>pC</a:t>
            </a:r>
            <a:endParaRPr lang="ko-KR" alt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60815" y="1919673"/>
            <a:ext cx="144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+mj-lt"/>
              </a:rPr>
              <a:t>0.3 mm </a:t>
            </a:r>
            <a:r>
              <a:rPr lang="en-US" altLang="ko-KR" dirty="0" err="1" smtClean="0">
                <a:solidFill>
                  <a:srgbClr val="FF0000"/>
                </a:solidFill>
                <a:latin typeface="+mj-lt"/>
              </a:rPr>
              <a:t>mrad</a:t>
            </a:r>
            <a:endParaRPr lang="ko-KR" alt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날짜 개체 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Jang-Hui HAN</a:t>
            </a:r>
            <a:endParaRPr lang="ko-KR" altLang="en-US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345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Beam Dynamics, Flat-top </a:t>
            </a:r>
            <a:r>
              <a:rPr lang="en-US" altLang="ko-KR" dirty="0" smtClean="0"/>
              <a:t>Laser 20 </a:t>
            </a:r>
            <a:r>
              <a:rPr lang="en-US" altLang="ko-KR" dirty="0" err="1" smtClean="0"/>
              <a:t>pC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Accelerator Physics Seminar, DESY, 14 November 2012</a:t>
            </a:r>
            <a:endParaRPr lang="ko-KR" altLang="en-US" dirty="0" smtClean="0"/>
          </a:p>
        </p:txBody>
      </p:sp>
      <p:pic>
        <p:nvPicPr>
          <p:cNvPr id="4099" name="Picture 3" descr="E:\PAL_XFEL_Injector_Design_NIMA\TUPPP060f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398" y="1071350"/>
            <a:ext cx="3870137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PAL_XFEL_Injector_Design_NIMA\20pC_zeta_XY_a1_a4j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000" y="3820505"/>
            <a:ext cx="3675095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84766" y="1086558"/>
            <a:ext cx="3797001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ko-KR" sz="2200" dirty="0" smtClean="0">
                <a:solidFill>
                  <a:srgbClr val="0000FF"/>
                </a:solidFill>
                <a:latin typeface="+mj-lt"/>
              </a:rPr>
              <a:t>4 </a:t>
            </a:r>
            <a:r>
              <a:rPr lang="en-US" altLang="ko-KR" sz="2200" dirty="0" err="1" smtClean="0">
                <a:solidFill>
                  <a:srgbClr val="0000FF"/>
                </a:solidFill>
                <a:latin typeface="+mj-lt"/>
              </a:rPr>
              <a:t>ps</a:t>
            </a:r>
            <a:r>
              <a:rPr lang="en-US" altLang="ko-KR" sz="2200" dirty="0" smtClean="0">
                <a:solidFill>
                  <a:srgbClr val="0000FF"/>
                </a:solidFill>
                <a:latin typeface="+mj-lt"/>
              </a:rPr>
              <a:t> flat-top laser pulse profile (4 Gaussian pulses stacked)</a:t>
            </a:r>
            <a:endParaRPr lang="ko-KR" altLang="en-US" sz="22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4101" name="Picture 5" descr="C:\Users\J H Han\Desktop\PAL_XFEL_Injector_Design_NIMA\a1_a4j8_1M_new_grap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286" y="2665005"/>
            <a:ext cx="3876470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952181" y="2751336"/>
            <a:ext cx="21787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ko-KR" sz="2000" dirty="0" smtClean="0">
                <a:latin typeface="+mj-lt"/>
              </a:rPr>
              <a:t>Peak current 5 A</a:t>
            </a:r>
            <a:endParaRPr lang="ko-KR" altLang="en-US" sz="2000" dirty="0">
              <a:latin typeface="+mj-lt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1200152" y="2476496"/>
            <a:ext cx="3043237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58491" y="1150512"/>
            <a:ext cx="3220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ko-KR" sz="2000" dirty="0" err="1">
                <a:latin typeface="+mj-lt"/>
              </a:rPr>
              <a:t>E</a:t>
            </a:r>
            <a:r>
              <a:rPr lang="en-US" altLang="ko-KR" sz="2000" dirty="0" err="1" smtClean="0">
                <a:latin typeface="+mj-lt"/>
              </a:rPr>
              <a:t>mittance</a:t>
            </a:r>
            <a:r>
              <a:rPr lang="en-US" altLang="ko-KR" sz="2000" dirty="0" smtClean="0">
                <a:latin typeface="+mj-lt"/>
              </a:rPr>
              <a:t> at central slices below 0.1 mm </a:t>
            </a:r>
            <a:r>
              <a:rPr lang="en-US" altLang="ko-KR" sz="2000" dirty="0" err="1" smtClean="0">
                <a:latin typeface="+mj-lt"/>
              </a:rPr>
              <a:t>mrad</a:t>
            </a:r>
            <a:endParaRPr lang="ko-KR" altLang="en-US" sz="2000" dirty="0">
              <a:latin typeface="+mj-lt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1298035" y="4897575"/>
            <a:ext cx="2878423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08013" y="2107164"/>
            <a:ext cx="144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+mj-lt"/>
              </a:rPr>
              <a:t>0.1 mm </a:t>
            </a:r>
            <a:r>
              <a:rPr lang="en-US" altLang="ko-KR" dirty="0" err="1" smtClean="0">
                <a:solidFill>
                  <a:srgbClr val="FF0000"/>
                </a:solidFill>
                <a:latin typeface="+mj-lt"/>
              </a:rPr>
              <a:t>mrad</a:t>
            </a:r>
            <a:endParaRPr lang="ko-KR" alt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Jang-Hui HAN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315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Beam Dynamics, </a:t>
            </a:r>
            <a:r>
              <a:rPr lang="en-US" altLang="ko-KR" dirty="0" smtClean="0"/>
              <a:t>Gaussian </a:t>
            </a:r>
            <a:r>
              <a:rPr lang="en-US" altLang="ko-KR" dirty="0"/>
              <a:t>Laser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Accelerator Physics Seminar, DESY, 14 November 2012</a:t>
            </a:r>
            <a:endParaRPr lang="ko-KR" altLang="en-US" dirty="0" smtClean="0"/>
          </a:p>
        </p:txBody>
      </p:sp>
      <p:pic>
        <p:nvPicPr>
          <p:cNvPr id="5" name="Picture 2" descr="D:\PAL_XFEL_Injector_Design_NIMA\200pC_Gauss_slice_eXY_a2_a4a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808" y="1042314"/>
            <a:ext cx="3876470" cy="2772000"/>
          </a:xfrm>
          <a:prstGeom prst="rect">
            <a:avLst/>
          </a:prstGeom>
          <a:noFill/>
        </p:spPr>
      </p:pic>
      <p:pic>
        <p:nvPicPr>
          <p:cNvPr id="6" name="Picture 11" descr="D:\PAL_XFEL_Injector_Design_NIMA\a2_a4a3_2M_new_gra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694" y="2694577"/>
            <a:ext cx="3876470" cy="2772000"/>
          </a:xfrm>
          <a:prstGeom prst="rect">
            <a:avLst/>
          </a:prstGeom>
          <a:noFill/>
        </p:spPr>
      </p:pic>
      <p:cxnSp>
        <p:nvCxnSpPr>
          <p:cNvPr id="7" name="직선 연결선 6"/>
          <p:cNvCxnSpPr/>
          <p:nvPr/>
        </p:nvCxnSpPr>
        <p:spPr>
          <a:xfrm>
            <a:off x="1200152" y="2805120"/>
            <a:ext cx="3043237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07937" y="2795580"/>
            <a:ext cx="21787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ko-KR" sz="2000" dirty="0" smtClean="0">
                <a:latin typeface="+mj-lt"/>
              </a:rPr>
              <a:t>Peak current 26 A</a:t>
            </a:r>
            <a:endParaRPr lang="ko-KR" altLang="en-US" sz="2000" dirty="0">
              <a:latin typeface="+mj-lt"/>
            </a:endParaRPr>
          </a:p>
        </p:txBody>
      </p:sp>
      <p:pic>
        <p:nvPicPr>
          <p:cNvPr id="3074" name="Picture 2" descr="E:\PAL_XFEL_Injector_Design_NIMA\200pC_Gauss_zeta_XY_a2_a4a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112" y="3833149"/>
            <a:ext cx="3675095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90867" y="1841701"/>
            <a:ext cx="3286124" cy="818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ko-KR" sz="2200" dirty="0" smtClean="0">
                <a:solidFill>
                  <a:srgbClr val="0000FF"/>
                </a:solidFill>
                <a:latin typeface="+mj-lt"/>
              </a:rPr>
              <a:t>Gaussian laser pulse profile instead of flat-top</a:t>
            </a:r>
            <a:endParaRPr lang="ko-KR" altLang="en-US" sz="22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63979" y="1109604"/>
            <a:ext cx="104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0000FF"/>
                </a:solidFill>
                <a:latin typeface="+mj-lt"/>
              </a:rPr>
              <a:t>200 </a:t>
            </a:r>
            <a:r>
              <a:rPr lang="en-US" altLang="ko-KR" sz="2400" dirty="0" err="1" smtClean="0">
                <a:solidFill>
                  <a:srgbClr val="0000FF"/>
                </a:solidFill>
                <a:latin typeface="+mj-lt"/>
              </a:rPr>
              <a:t>pC</a:t>
            </a:r>
            <a:endParaRPr lang="ko-KR" alt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1807" y="2425968"/>
            <a:ext cx="144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+mj-lt"/>
              </a:rPr>
              <a:t>0.3 mm </a:t>
            </a:r>
            <a:r>
              <a:rPr lang="en-US" altLang="ko-KR" dirty="0" err="1" smtClean="0">
                <a:solidFill>
                  <a:srgbClr val="FF0000"/>
                </a:solidFill>
                <a:latin typeface="+mj-lt"/>
              </a:rPr>
              <a:t>mrad</a:t>
            </a:r>
            <a:endParaRPr lang="ko-KR" altLang="en-US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1298035" y="5511932"/>
            <a:ext cx="2878423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Jang-Hui HAN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591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Can </a:t>
            </a:r>
            <a:r>
              <a:rPr lang="en-US" altLang="ko-KR" dirty="0"/>
              <a:t>W</a:t>
            </a:r>
            <a:r>
              <a:rPr lang="en-US" altLang="ko-KR" dirty="0" smtClean="0"/>
              <a:t>e further improve Injector?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35620" y="1600200"/>
            <a:ext cx="8051179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ko-KR" sz="2400" dirty="0" smtClean="0">
                <a:latin typeface="+mj-lt"/>
              </a:rPr>
              <a:t>Thermal </a:t>
            </a:r>
            <a:r>
              <a:rPr lang="en-US" altLang="ko-KR" sz="2400" dirty="0" err="1" smtClean="0">
                <a:latin typeface="+mj-lt"/>
              </a:rPr>
              <a:t>emittance</a:t>
            </a:r>
            <a:endParaRPr lang="en-US" altLang="ko-KR" sz="2400" dirty="0" smtClean="0">
              <a:latin typeface="+mj-lt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altLang="ko-KR" sz="2400" dirty="0" smtClean="0">
              <a:latin typeface="+mj-lt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ko-KR" sz="2400" dirty="0" smtClean="0">
                <a:latin typeface="+mj-lt"/>
              </a:rPr>
              <a:t>Gun </a:t>
            </a:r>
            <a:r>
              <a:rPr lang="en-US" altLang="ko-KR" sz="2400" dirty="0">
                <a:latin typeface="+mj-lt"/>
              </a:rPr>
              <a:t>cavity </a:t>
            </a:r>
            <a:r>
              <a:rPr lang="en-US" altLang="ko-KR" sz="2400" dirty="0" smtClean="0">
                <a:latin typeface="+mj-lt"/>
              </a:rPr>
              <a:t>geometry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altLang="ko-KR" sz="2400" dirty="0">
              <a:latin typeface="+mj-lt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ko-KR" sz="2400" dirty="0">
                <a:latin typeface="+mj-lt"/>
              </a:rPr>
              <a:t>Position of gun </a:t>
            </a:r>
            <a:r>
              <a:rPr lang="en-US" altLang="ko-KR" sz="2400" dirty="0" smtClean="0">
                <a:latin typeface="+mj-lt"/>
              </a:rPr>
              <a:t>solenoid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altLang="ko-KR" sz="2400" dirty="0">
              <a:latin typeface="+mj-lt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ko-KR" sz="2400" dirty="0">
                <a:latin typeface="+mj-lt"/>
              </a:rPr>
              <a:t>Position of first accelerating </a:t>
            </a:r>
            <a:r>
              <a:rPr lang="en-US" altLang="ko-KR" sz="2400" dirty="0" smtClean="0">
                <a:latin typeface="+mj-lt"/>
              </a:rPr>
              <a:t>section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sz="2400" dirty="0" smtClean="0">
                <a:latin typeface="+mj-lt"/>
              </a:rPr>
              <a:t>	– already done for the PAL-XFEL baseline injector</a:t>
            </a:r>
            <a:endParaRPr lang="en-US" altLang="ko-KR" sz="2400" dirty="0">
              <a:latin typeface="+mj-lt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ko-KR" altLang="en-US" sz="2400" dirty="0">
              <a:latin typeface="+mj-lt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Accelerator Physics Seminar, DESY, 14 November 2012</a:t>
            </a:r>
            <a:endParaRPr lang="ko-KR" altLang="en-US" dirty="0" smtClean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Jang-Hui HAN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153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Low Thermal Emittance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+mj-lt"/>
              </a:rPr>
              <a:t>Small drive-laser beam size</a:t>
            </a:r>
          </a:p>
          <a:p>
            <a:pPr lvl="1"/>
            <a:r>
              <a:rPr lang="en-US" altLang="ko-KR" dirty="0" smtClean="0">
                <a:latin typeface="+mj-lt"/>
                <a:sym typeface="Wingdings" pitchFamily="2" charset="2"/>
              </a:rPr>
              <a:t> Electron beam dynamics optimization</a:t>
            </a:r>
          </a:p>
          <a:p>
            <a:pPr marL="0" indent="0">
              <a:buNone/>
            </a:pPr>
            <a:endParaRPr lang="en-US" altLang="ko-KR" dirty="0">
              <a:latin typeface="+mj-lt"/>
            </a:endParaRPr>
          </a:p>
          <a:p>
            <a:r>
              <a:rPr lang="en-US" altLang="ko-KR" dirty="0" smtClean="0">
                <a:latin typeface="+mj-lt"/>
              </a:rPr>
              <a:t>Small kinetic energy of emitted electrons from the cathode</a:t>
            </a:r>
          </a:p>
          <a:p>
            <a:pPr lvl="1"/>
            <a:r>
              <a:rPr lang="en-US" altLang="ko-KR" dirty="0" smtClean="0">
                <a:latin typeface="+mj-lt"/>
                <a:sym typeface="Wingdings" pitchFamily="2" charset="2"/>
              </a:rPr>
              <a:t>Longer wavelength of drive-laser </a:t>
            </a:r>
          </a:p>
          <a:p>
            <a:pPr lvl="1"/>
            <a:r>
              <a:rPr lang="en-US" altLang="ko-KR" dirty="0" smtClean="0">
                <a:latin typeface="+mj-lt"/>
                <a:sym typeface="Wingdings" pitchFamily="2" charset="2"/>
              </a:rPr>
              <a:t>Higher work function (and high quantum efficiency)</a:t>
            </a:r>
            <a:endParaRPr lang="en-US" altLang="ko-KR" dirty="0">
              <a:latin typeface="+mj-lt"/>
            </a:endParaRPr>
          </a:p>
          <a:p>
            <a:endParaRPr lang="en-US" altLang="ko-KR" dirty="0" smtClean="0">
              <a:latin typeface="+mj-lt"/>
            </a:endParaRPr>
          </a:p>
          <a:p>
            <a:pPr>
              <a:buFont typeface="Wingdings" pitchFamily="2" charset="2"/>
              <a:buChar char="à"/>
            </a:pPr>
            <a:r>
              <a:rPr lang="en-US" altLang="ko-KR" dirty="0" smtClean="0">
                <a:latin typeface="+mj-lt"/>
                <a:sym typeface="Wingdings" pitchFamily="2" charset="2"/>
              </a:rPr>
              <a:t>Need for R&amp;D of drive-laser and photocathode</a:t>
            </a:r>
          </a:p>
          <a:p>
            <a:pPr>
              <a:buFont typeface="Wingdings" pitchFamily="2" charset="2"/>
              <a:buChar char="à"/>
            </a:pPr>
            <a:r>
              <a:rPr lang="en-US" altLang="ko-KR" u="sng" dirty="0" smtClean="0">
                <a:latin typeface="+mj-lt"/>
                <a:sym typeface="Wingdings" pitchFamily="2" charset="2"/>
              </a:rPr>
              <a:t>Photocathode plug </a:t>
            </a:r>
            <a:r>
              <a:rPr lang="en-US" altLang="ko-KR" dirty="0" smtClean="0">
                <a:latin typeface="+mj-lt"/>
                <a:sym typeface="Wingdings" pitchFamily="2" charset="2"/>
              </a:rPr>
              <a:t>enables using various photocathode material with different surface treatment</a:t>
            </a:r>
            <a:endParaRPr lang="ko-KR" altLang="en-US" dirty="0">
              <a:latin typeface="+mj-lt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Accelerator Physics Seminar, DESY, 14 November 2012</a:t>
            </a:r>
            <a:endParaRPr lang="ko-KR" altLang="en-US" dirty="0" smtClean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Jang-Hui HAN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502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Keeping Beam Quality through Gun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Accelerator Physics Seminar, DESY, 14 November 2012</a:t>
            </a:r>
            <a:endParaRPr lang="ko-KR" alt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7999" y="1327267"/>
            <a:ext cx="809030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Arial" pitchFamily="34" charset="0"/>
              <a:buChar char="•"/>
            </a:pPr>
            <a:r>
              <a:rPr lang="en-US" altLang="ko-KR" sz="2200" dirty="0" smtClean="0">
                <a:latin typeface="+mj-lt"/>
              </a:rPr>
              <a:t>Immediately after the beam emission, the beam is affected by space charge and mirror charge</a:t>
            </a:r>
          </a:p>
          <a:p>
            <a:pPr marL="268288" indent="-268288"/>
            <a:r>
              <a:rPr lang="en-US" altLang="ko-KR" sz="2200" dirty="0" smtClean="0">
                <a:latin typeface="+mj-lt"/>
                <a:sym typeface="Wingdings" pitchFamily="2" charset="2"/>
              </a:rPr>
              <a:t>	 Strong acceleration field required</a:t>
            </a:r>
            <a:endParaRPr lang="en-US" altLang="ko-KR" sz="2200" dirty="0">
              <a:latin typeface="+mj-lt"/>
              <a:sym typeface="Wingdings" pitchFamily="2" charset="2"/>
            </a:endParaRPr>
          </a:p>
          <a:p>
            <a:pPr marL="268288" indent="-268288">
              <a:buFont typeface="Arial" pitchFamily="34" charset="0"/>
              <a:buChar char="•"/>
            </a:pPr>
            <a:endParaRPr lang="en-US" altLang="ko-KR" sz="2200" dirty="0">
              <a:latin typeface="+mj-lt"/>
              <a:sym typeface="Wingdings" pitchFamily="2" charset="2"/>
            </a:endParaRPr>
          </a:p>
          <a:p>
            <a:pPr marL="268288" indent="-268288">
              <a:buFont typeface="Arial" pitchFamily="34" charset="0"/>
              <a:buChar char="•"/>
            </a:pPr>
            <a:r>
              <a:rPr lang="en-US" altLang="ko-KR" sz="2200" dirty="0" smtClean="0">
                <a:latin typeface="+mj-lt"/>
                <a:sym typeface="Wingdings" pitchFamily="2" charset="2"/>
              </a:rPr>
              <a:t>On the other hand, strong surface field produces </a:t>
            </a:r>
            <a:r>
              <a:rPr lang="en-US" altLang="ko-KR" sz="2200" dirty="0" err="1" smtClean="0">
                <a:latin typeface="+mj-lt"/>
                <a:sym typeface="Wingdings" pitchFamily="2" charset="2"/>
              </a:rPr>
              <a:t>Schottky</a:t>
            </a:r>
            <a:r>
              <a:rPr lang="en-US" altLang="ko-KR" sz="2200" dirty="0" smtClean="0">
                <a:latin typeface="+mj-lt"/>
                <a:sym typeface="Wingdings" pitchFamily="2" charset="2"/>
              </a:rPr>
              <a:t> effect. The kinetic energy of emitted electrons increases.</a:t>
            </a:r>
          </a:p>
          <a:p>
            <a:pPr marL="268288" indent="-268288">
              <a:buFont typeface="Arial" pitchFamily="34" charset="0"/>
              <a:buChar char="•"/>
            </a:pPr>
            <a:endParaRPr lang="en-US" altLang="ko-KR" sz="2200" dirty="0" smtClean="0">
              <a:latin typeface="+mj-lt"/>
              <a:sym typeface="Wingdings" pitchFamily="2" charset="2"/>
            </a:endParaRPr>
          </a:p>
          <a:p>
            <a:pPr marL="268288" indent="-268288">
              <a:buFont typeface="Arial" pitchFamily="34" charset="0"/>
              <a:buChar char="•"/>
            </a:pPr>
            <a:r>
              <a:rPr lang="en-US" altLang="ko-KR" sz="2200" dirty="0">
                <a:latin typeface="+mj-lt"/>
                <a:sym typeface="Wingdings" pitchFamily="2" charset="2"/>
              </a:rPr>
              <a:t>120 MV/m peak field at </a:t>
            </a:r>
            <a:r>
              <a:rPr lang="en-US" altLang="ko-KR" sz="2200" dirty="0" smtClean="0">
                <a:latin typeface="+mj-lt"/>
                <a:sym typeface="Wingdings" pitchFamily="2" charset="2"/>
              </a:rPr>
              <a:t>the PAL-XFEL </a:t>
            </a:r>
            <a:r>
              <a:rPr lang="en-US" altLang="ko-KR" sz="2200" dirty="0">
                <a:latin typeface="+mj-lt"/>
                <a:sym typeface="Wingdings" pitchFamily="2" charset="2"/>
              </a:rPr>
              <a:t>S-band </a:t>
            </a:r>
            <a:r>
              <a:rPr lang="en-US" altLang="ko-KR" sz="2200" dirty="0" smtClean="0">
                <a:latin typeface="+mj-lt"/>
                <a:sym typeface="Wingdings" pitchFamily="2" charset="2"/>
              </a:rPr>
              <a:t>gun</a:t>
            </a:r>
          </a:p>
          <a:p>
            <a:pPr marL="268288" indent="-268288">
              <a:buFont typeface="Arial" pitchFamily="34" charset="0"/>
              <a:buChar char="•"/>
            </a:pPr>
            <a:endParaRPr lang="en-US" altLang="ko-KR" sz="2200" dirty="0">
              <a:latin typeface="+mj-lt"/>
              <a:sym typeface="Wingdings" pitchFamily="2" charset="2"/>
            </a:endParaRPr>
          </a:p>
          <a:p>
            <a:pPr marL="268288" indent="-268288">
              <a:buFont typeface="Arial" pitchFamily="34" charset="0"/>
              <a:buChar char="•"/>
            </a:pPr>
            <a:r>
              <a:rPr lang="en-US" altLang="ko-KR" sz="2200" dirty="0">
                <a:latin typeface="+mj-lt"/>
                <a:sym typeface="Wingdings" pitchFamily="2" charset="2"/>
              </a:rPr>
              <a:t>Fast acceleration as well as keeping the electron beam size through the gun cavity is crucial to generate a small emittance beam.</a:t>
            </a:r>
          </a:p>
          <a:p>
            <a:pPr marL="268288" indent="-268288">
              <a:buFont typeface="Arial" pitchFamily="34" charset="0"/>
              <a:buChar char="•"/>
            </a:pPr>
            <a:endParaRPr lang="en-US" altLang="ko-KR" sz="2200" dirty="0" smtClean="0">
              <a:latin typeface="+mj-lt"/>
              <a:sym typeface="Wingdings" pitchFamily="2" charset="2"/>
            </a:endParaRPr>
          </a:p>
          <a:p>
            <a:pPr marL="268288" indent="-268288">
              <a:buFont typeface="Arial" pitchFamily="34" charset="0"/>
              <a:buChar char="•"/>
            </a:pPr>
            <a:endParaRPr lang="en-US" altLang="ko-KR" sz="2200" dirty="0" smtClean="0">
              <a:latin typeface="+mj-lt"/>
              <a:sym typeface="Wingdings" pitchFamily="2" charset="2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ko-KR" sz="2200" dirty="0" smtClean="0">
              <a:latin typeface="+mj-lt"/>
              <a:sym typeface="Wingdings" pitchFamily="2" charset="2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ko-KR" sz="2200" dirty="0">
              <a:latin typeface="+mj-lt"/>
              <a:sym typeface="Wingdings" pitchFamily="2" charset="2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Jang-Hui HAN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7485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Optimization of a </a:t>
            </a:r>
            <a:r>
              <a:rPr lang="en-US" altLang="ko-KR" dirty="0"/>
              <a:t>N</a:t>
            </a:r>
            <a:r>
              <a:rPr lang="en-US" altLang="ko-KR" dirty="0" smtClean="0"/>
              <a:t>ew Gun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Accelerator Physics Seminar, DESY, 14 November 2012</a:t>
            </a:r>
            <a:endParaRPr lang="ko-KR" altLang="en-US" dirty="0" smtClean="0"/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526803" y="1445071"/>
            <a:ext cx="3679993" cy="1449996"/>
            <a:chOff x="817701" y="999506"/>
            <a:chExt cx="6769100" cy="2667000"/>
          </a:xfrm>
        </p:grpSpPr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817701" y="999506"/>
              <a:ext cx="6769100" cy="2667000"/>
              <a:chOff x="385" y="940"/>
              <a:chExt cx="4808" cy="1991"/>
            </a:xfrm>
          </p:grpSpPr>
          <p:pic>
            <p:nvPicPr>
              <p:cNvPr id="10" name="Picture 7" descr="U:\SGun_NIMA\gun_SUPERFISH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20000" contrast="-2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" y="940"/>
                <a:ext cx="4808" cy="1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>
                <a:off x="929" y="2505"/>
                <a:ext cx="104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1400"/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1972" y="2505"/>
                <a:ext cx="18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1400"/>
              </a:p>
            </p:txBody>
          </p:sp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966" y="2087"/>
                <a:ext cx="970" cy="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ko-KR" sz="1400" dirty="0">
                    <a:ea typeface="굴림" charset="-127"/>
                  </a:rPr>
                  <a:t>1st cell</a:t>
                </a:r>
                <a:endParaRPr lang="en-GB" altLang="ko-KR" sz="1400" dirty="0">
                  <a:ea typeface="굴림" charset="-127"/>
                </a:endParaRPr>
              </a:p>
            </p:txBody>
          </p:sp>
          <p:sp>
            <p:nvSpPr>
              <p:cNvPr id="14" name="Text Box 9"/>
              <p:cNvSpPr txBox="1">
                <a:spLocks noChangeArrowheads="1"/>
              </p:cNvSpPr>
              <p:nvPr/>
            </p:nvSpPr>
            <p:spPr bwMode="auto">
              <a:xfrm>
                <a:off x="2363" y="2111"/>
                <a:ext cx="1048" cy="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ko-KR" sz="1400" dirty="0">
                    <a:ea typeface="굴림" charset="-127"/>
                  </a:rPr>
                  <a:t>2nd cell</a:t>
                </a:r>
                <a:endParaRPr lang="en-GB" altLang="ko-KR" sz="1400" dirty="0">
                  <a:ea typeface="굴림" charset="-127"/>
                </a:endParaRPr>
              </a:p>
            </p:txBody>
          </p:sp>
        </p:grpSp>
        <p:sp>
          <p:nvSpPr>
            <p:cNvPr id="9" name="TextBox 13"/>
            <p:cNvSpPr txBox="1">
              <a:spLocks noChangeArrowheads="1"/>
            </p:cNvSpPr>
            <p:nvPr/>
          </p:nvSpPr>
          <p:spPr bwMode="auto">
            <a:xfrm>
              <a:off x="5923722" y="1298713"/>
              <a:ext cx="339800" cy="566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GB" altLang="ko-KR" sz="1400" dirty="0">
                <a:ea typeface="굴림" charset="-127"/>
              </a:endParaRPr>
            </a:p>
          </p:txBody>
        </p:sp>
      </p:grpSp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310356" y="3176490"/>
            <a:ext cx="3878297" cy="3060000"/>
            <a:chOff x="1403648" y="2276872"/>
            <a:chExt cx="3877937" cy="2879861"/>
          </a:xfrm>
        </p:grpSpPr>
        <p:pic>
          <p:nvPicPr>
            <p:cNvPr id="16" name="Picture 5" descr="gun_cell_200pC_120MV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2276872"/>
              <a:ext cx="3877937" cy="2879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Straight Arrow Connector 5"/>
            <p:cNvCxnSpPr/>
            <p:nvPr/>
          </p:nvCxnSpPr>
          <p:spPr>
            <a:xfrm>
              <a:off x="3327497" y="3740436"/>
              <a:ext cx="287312" cy="3798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Arrow Connector 6"/>
            <p:cNvCxnSpPr/>
            <p:nvPr/>
          </p:nvCxnSpPr>
          <p:spPr>
            <a:xfrm>
              <a:off x="4209614" y="2795571"/>
              <a:ext cx="460779" cy="3017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9" name="TextBox 8"/>
            <p:cNvSpPr txBox="1">
              <a:spLocks noChangeArrowheads="1"/>
            </p:cNvSpPr>
            <p:nvPr/>
          </p:nvSpPr>
          <p:spPr bwMode="auto">
            <a:xfrm>
              <a:off x="2419527" y="3190086"/>
              <a:ext cx="1477640" cy="55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ko-KR" sz="1600" dirty="0">
                  <a:ea typeface="굴림" charset="-127"/>
                </a:rPr>
                <a:t>Scaled DESY </a:t>
              </a:r>
            </a:p>
            <a:p>
              <a:pPr eaLnBrk="1" hangingPunct="1"/>
              <a:r>
                <a:rPr lang="en-GB" altLang="ko-KR" sz="1600" dirty="0">
                  <a:ea typeface="굴림" charset="-127"/>
                </a:rPr>
                <a:t>1.3 GHz gun</a:t>
              </a:r>
            </a:p>
          </p:txBody>
        </p:sp>
        <p:sp>
          <p:nvSpPr>
            <p:cNvPr id="20" name="TextBox 9"/>
            <p:cNvSpPr txBox="1">
              <a:spLocks noChangeArrowheads="1"/>
            </p:cNvSpPr>
            <p:nvPr/>
          </p:nvSpPr>
          <p:spPr bwMode="auto">
            <a:xfrm>
              <a:off x="2644907" y="2399373"/>
              <a:ext cx="1564707" cy="55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ko-KR" sz="1600" dirty="0" smtClean="0">
                  <a:ea typeface="굴림" charset="-127"/>
                </a:rPr>
                <a:t>LCLS </a:t>
              </a:r>
              <a:endParaRPr lang="en-GB" altLang="ko-KR" sz="1600" dirty="0">
                <a:ea typeface="굴림" charset="-127"/>
              </a:endParaRPr>
            </a:p>
            <a:p>
              <a:pPr eaLnBrk="1" hangingPunct="1"/>
              <a:r>
                <a:rPr lang="en-GB" altLang="ko-KR" sz="1600" dirty="0">
                  <a:ea typeface="굴림" charset="-127"/>
                </a:rPr>
                <a:t>2.856 GHz gun</a:t>
              </a:r>
            </a:p>
          </p:txBody>
        </p:sp>
      </p:grpSp>
      <p:sp>
        <p:nvSpPr>
          <p:cNvPr id="25" name="타원 24"/>
          <p:cNvSpPr/>
          <p:nvPr/>
        </p:nvSpPr>
        <p:spPr>
          <a:xfrm>
            <a:off x="2378053" y="5246485"/>
            <a:ext cx="189401" cy="1894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4816271" y="1054623"/>
            <a:ext cx="4119771" cy="5157628"/>
            <a:chOff x="4816271" y="1054623"/>
            <a:chExt cx="4119771" cy="5157628"/>
          </a:xfrm>
        </p:grpSpPr>
        <p:pic>
          <p:nvPicPr>
            <p:cNvPr id="6" name="Picture 3" descr="E:\PAL_XFEL_Injector_Design_NIMA\sol_pos_emitt_200pC_8ps_100MV_120MV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271" y="3152251"/>
              <a:ext cx="4119771" cy="30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7" descr="Sband_injector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4036"/>
            <a:stretch>
              <a:fillRect/>
            </a:stretch>
          </p:blipFill>
          <p:spPr bwMode="auto">
            <a:xfrm>
              <a:off x="5955983" y="1054623"/>
              <a:ext cx="1840346" cy="1783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6651614" y="2895067"/>
              <a:ext cx="1423625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1400"/>
            </a:p>
          </p:txBody>
        </p:sp>
        <p:sp>
          <p:nvSpPr>
            <p:cNvPr id="26" name="타원 25"/>
            <p:cNvSpPr/>
            <p:nvPr/>
          </p:nvSpPr>
          <p:spPr>
            <a:xfrm>
              <a:off x="6093720" y="5260774"/>
              <a:ext cx="189401" cy="18940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날짜 개체 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Jang-Hui HAN</a:t>
            </a:r>
            <a:endParaRPr lang="ko-KR" altLang="en-US" dirty="0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2627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Low </a:t>
            </a:r>
            <a:r>
              <a:rPr lang="en-US" altLang="ko-KR" dirty="0" err="1" smtClean="0"/>
              <a:t>Emittance</a:t>
            </a:r>
            <a:r>
              <a:rPr lang="en-US" altLang="ko-KR" dirty="0" smtClean="0"/>
              <a:t> Gun (Alternative Gun)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Accelerator Physics Seminar, DESY, 14 November 2012</a:t>
            </a:r>
            <a:endParaRPr lang="ko-KR" altLang="en-US" dirty="0" smtClean="0"/>
          </a:p>
        </p:txBody>
      </p:sp>
      <p:pic>
        <p:nvPicPr>
          <p:cNvPr id="8" name="Picture 2" descr="D:\Conferences\FEL12\Low_e_Injector\low_e_gun_ho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279" y="2282707"/>
            <a:ext cx="3134382" cy="36508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28699" y="1110127"/>
            <a:ext cx="7453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latin typeface="+mj-lt"/>
              </a:rPr>
              <a:t>In parallel with the baseline injector commissioning at ITF, </a:t>
            </a:r>
          </a:p>
          <a:p>
            <a:r>
              <a:rPr lang="en-US" altLang="ko-KR" sz="2200" dirty="0" smtClean="0">
                <a:latin typeface="+mj-lt"/>
              </a:rPr>
              <a:t>a new injector with an alternative gun is being developed.</a:t>
            </a:r>
            <a:endParaRPr lang="ko-KR" altLang="en-US" sz="22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1212" y="2044623"/>
            <a:ext cx="5384970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100" b="1" dirty="0" smtClean="0">
                <a:latin typeface="+mj-lt"/>
              </a:rPr>
              <a:t>Alternative gun (2.856 GHz):</a:t>
            </a:r>
          </a:p>
          <a:p>
            <a:pPr>
              <a:lnSpc>
                <a:spcPct val="120000"/>
              </a:lnSpc>
            </a:pPr>
            <a:r>
              <a:rPr lang="en-US" altLang="ko-KR" sz="2100" dirty="0">
                <a:latin typeface="+mj-lt"/>
              </a:rPr>
              <a:t>A</a:t>
            </a:r>
            <a:r>
              <a:rPr lang="en-US" altLang="ko-KR" sz="2100" dirty="0" smtClean="0">
                <a:latin typeface="+mj-lt"/>
              </a:rPr>
              <a:t> scaled down version of DESY L-band guns</a:t>
            </a:r>
          </a:p>
          <a:p>
            <a:pPr>
              <a:lnSpc>
                <a:spcPct val="120000"/>
              </a:lnSpc>
            </a:pPr>
            <a:r>
              <a:rPr lang="en-US" altLang="ko-KR" sz="2100" dirty="0" smtClean="0">
                <a:latin typeface="+mj-lt"/>
              </a:rPr>
              <a:t>Coaxial RF coupler </a:t>
            </a:r>
          </a:p>
          <a:p>
            <a:pPr>
              <a:lnSpc>
                <a:spcPct val="120000"/>
              </a:lnSpc>
            </a:pPr>
            <a:r>
              <a:rPr lang="en-US" altLang="ko-KR" sz="2100" dirty="0" smtClean="0">
                <a:latin typeface="+mj-lt"/>
                <a:sym typeface="Wingdings" pitchFamily="2" charset="2"/>
              </a:rPr>
              <a:t>         perfect RF symmetry</a:t>
            </a:r>
          </a:p>
          <a:p>
            <a:pPr>
              <a:lnSpc>
                <a:spcPct val="120000"/>
              </a:lnSpc>
            </a:pPr>
            <a:r>
              <a:rPr lang="en-US" altLang="ko-KR" sz="2100" dirty="0" smtClean="0">
                <a:latin typeface="+mj-lt"/>
                <a:sym typeface="Wingdings" pitchFamily="2" charset="2"/>
              </a:rPr>
              <a:t>Optimum solenoid position </a:t>
            </a:r>
          </a:p>
          <a:p>
            <a:pPr>
              <a:lnSpc>
                <a:spcPct val="120000"/>
              </a:lnSpc>
            </a:pPr>
            <a:r>
              <a:rPr lang="en-US" altLang="ko-KR" sz="2100" dirty="0" smtClean="0">
                <a:latin typeface="+mj-lt"/>
                <a:sym typeface="Wingdings" pitchFamily="2" charset="2"/>
              </a:rPr>
              <a:t>         minimized transverse emittance</a:t>
            </a:r>
          </a:p>
          <a:p>
            <a:pPr>
              <a:lnSpc>
                <a:spcPct val="120000"/>
              </a:lnSpc>
            </a:pPr>
            <a:r>
              <a:rPr lang="en-US" altLang="ko-KR" sz="2100" dirty="0" smtClean="0">
                <a:latin typeface="+mj-lt"/>
                <a:sym typeface="Wingdings" pitchFamily="2" charset="2"/>
              </a:rPr>
              <a:t>Cathode plug exchangeable under UHV</a:t>
            </a:r>
          </a:p>
          <a:p>
            <a:pPr>
              <a:lnSpc>
                <a:spcPct val="120000"/>
              </a:lnSpc>
            </a:pPr>
            <a:r>
              <a:rPr lang="en-US" altLang="ko-KR" sz="2100" dirty="0" smtClean="0">
                <a:latin typeface="+mj-lt"/>
                <a:sym typeface="Wingdings" pitchFamily="2" charset="2"/>
              </a:rPr>
              <a:t>         more reliable operation</a:t>
            </a:r>
          </a:p>
          <a:p>
            <a:pPr>
              <a:lnSpc>
                <a:spcPct val="120000"/>
              </a:lnSpc>
            </a:pPr>
            <a:r>
              <a:rPr lang="en-US" altLang="ko-KR" sz="2100" dirty="0" smtClean="0">
                <a:latin typeface="+mj-lt"/>
              </a:rPr>
              <a:t>        </a:t>
            </a:r>
            <a:r>
              <a:rPr lang="en-US" altLang="ko-KR" sz="2100" dirty="0" smtClean="0">
                <a:latin typeface="+mj-lt"/>
                <a:sym typeface="Wingdings" pitchFamily="2" charset="2"/>
              </a:rPr>
              <a:t> possibility using other cathode materials</a:t>
            </a:r>
            <a:endParaRPr lang="en-US" altLang="ko-KR" sz="2100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altLang="ko-KR" sz="2100" dirty="0" smtClean="0">
                <a:latin typeface="+mj-lt"/>
              </a:rPr>
              <a:t>Improved water-cooling</a:t>
            </a:r>
          </a:p>
          <a:p>
            <a:pPr>
              <a:lnSpc>
                <a:spcPct val="120000"/>
              </a:lnSpc>
            </a:pPr>
            <a:r>
              <a:rPr lang="en-US" altLang="ko-KR" sz="2100" dirty="0" smtClean="0">
                <a:latin typeface="+mj-lt"/>
                <a:sym typeface="Wingdings" pitchFamily="2" charset="2"/>
              </a:rPr>
              <a:t>         more thermal </a:t>
            </a:r>
            <a:r>
              <a:rPr lang="en-US" altLang="ko-KR" sz="2100" dirty="0" err="1" smtClean="0">
                <a:latin typeface="+mj-lt"/>
                <a:sym typeface="Wingdings" pitchFamily="2" charset="2"/>
              </a:rPr>
              <a:t>stablility</a:t>
            </a:r>
            <a:endParaRPr lang="en-US" altLang="ko-KR" sz="2100" dirty="0" smtClean="0">
              <a:latin typeface="+mj-lt"/>
            </a:endParaRP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Jang-Hui HAN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Gun + Coupler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Accelerator Physics Seminar, DESY, 14 November 2012</a:t>
            </a:r>
            <a:endParaRPr lang="ko-KR" altLang="en-US" dirty="0" smtClean="0"/>
          </a:p>
        </p:txBody>
      </p:sp>
      <p:pic>
        <p:nvPicPr>
          <p:cNvPr id="6146" name="Picture 2" descr="C:\Users\J H Han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1137" y="1080165"/>
            <a:ext cx="6267451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 H Han\Desktop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055" y="3193179"/>
            <a:ext cx="2529171" cy="295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Jang-Hui HAN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1048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Gun Development Status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4464"/>
            <a:ext cx="8229600" cy="4886324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altLang="ko-KR" dirty="0" smtClean="0"/>
              <a:t>Gun cavity &amp; coupler</a:t>
            </a:r>
          </a:p>
          <a:p>
            <a:pPr lvl="1">
              <a:spcBef>
                <a:spcPts val="200"/>
              </a:spcBef>
            </a:pPr>
            <a:r>
              <a:rPr lang="en-US" altLang="ko-KR" dirty="0" smtClean="0"/>
              <a:t>First machining ongoing at a local machining company</a:t>
            </a:r>
          </a:p>
          <a:p>
            <a:pPr lvl="1">
              <a:spcBef>
                <a:spcPts val="200"/>
              </a:spcBef>
            </a:pPr>
            <a:r>
              <a:rPr lang="en-US" altLang="ko-KR" dirty="0" smtClean="0"/>
              <a:t>Vacuum brazing to be done at PAL </a:t>
            </a:r>
          </a:p>
          <a:p>
            <a:pPr lvl="1">
              <a:spcBef>
                <a:spcPts val="200"/>
              </a:spcBef>
            </a:pPr>
            <a:r>
              <a:rPr lang="en-US" altLang="ko-KR" dirty="0" smtClean="0"/>
              <a:t>Production to be ready January 2013</a:t>
            </a:r>
          </a:p>
          <a:p>
            <a:pPr>
              <a:spcBef>
                <a:spcPts val="200"/>
              </a:spcBef>
            </a:pPr>
            <a:endParaRPr lang="en-US" altLang="ko-KR" dirty="0" smtClean="0"/>
          </a:p>
          <a:p>
            <a:pPr>
              <a:spcBef>
                <a:spcPts val="200"/>
              </a:spcBef>
            </a:pPr>
            <a:r>
              <a:rPr lang="en-US" altLang="ko-KR" dirty="0" smtClean="0"/>
              <a:t>Gun </a:t>
            </a:r>
            <a:r>
              <a:rPr lang="en-US" altLang="ko-KR" dirty="0"/>
              <a:t>solenoids </a:t>
            </a:r>
          </a:p>
          <a:p>
            <a:pPr lvl="1">
              <a:spcBef>
                <a:spcPts val="200"/>
              </a:spcBef>
            </a:pPr>
            <a:r>
              <a:rPr lang="en-US" altLang="ko-KR" dirty="0"/>
              <a:t>Production ready at a local company</a:t>
            </a:r>
          </a:p>
          <a:p>
            <a:pPr lvl="1">
              <a:spcBef>
                <a:spcPts val="200"/>
              </a:spcBef>
            </a:pPr>
            <a:r>
              <a:rPr lang="en-US" altLang="ko-KR" dirty="0"/>
              <a:t>Magnetic field measured</a:t>
            </a:r>
          </a:p>
          <a:p>
            <a:pPr lvl="1">
              <a:spcBef>
                <a:spcPts val="200"/>
              </a:spcBef>
            </a:pPr>
            <a:endParaRPr lang="en-US" altLang="ko-KR" dirty="0"/>
          </a:p>
          <a:p>
            <a:pPr>
              <a:spcBef>
                <a:spcPts val="200"/>
              </a:spcBef>
            </a:pPr>
            <a:r>
              <a:rPr lang="en-US" altLang="ko-KR" dirty="0" smtClean="0"/>
              <a:t>Gun test </a:t>
            </a:r>
            <a:r>
              <a:rPr lang="en-US" altLang="ko-KR" dirty="0" err="1" smtClean="0"/>
              <a:t>beamline</a:t>
            </a:r>
            <a:endParaRPr lang="en-US" altLang="ko-KR" dirty="0" smtClean="0"/>
          </a:p>
          <a:p>
            <a:pPr lvl="1">
              <a:spcBef>
                <a:spcPts val="200"/>
              </a:spcBef>
            </a:pPr>
            <a:r>
              <a:rPr lang="en-US" altLang="ko-KR" dirty="0" smtClean="0"/>
              <a:t>Under design</a:t>
            </a:r>
          </a:p>
          <a:p>
            <a:pPr lvl="1">
              <a:spcBef>
                <a:spcPts val="200"/>
              </a:spcBef>
            </a:pPr>
            <a:r>
              <a:rPr lang="en-US" altLang="ko-KR" dirty="0" smtClean="0"/>
              <a:t>First operation planned summer 2013</a:t>
            </a:r>
          </a:p>
          <a:p>
            <a:pPr>
              <a:spcBef>
                <a:spcPts val="200"/>
              </a:spcBef>
            </a:pPr>
            <a:endParaRPr lang="en-US" altLang="ko-KR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Jang-Hui HAN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Accelerator Physics Seminar, DESY, 14 November 2012</a:t>
            </a:r>
            <a:endParaRPr lang="ko-KR" altLang="en-US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6078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42925" y="1600200"/>
            <a:ext cx="8029576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ko-KR" sz="2400" dirty="0" smtClean="0">
                <a:latin typeface="+mj-lt"/>
              </a:rPr>
              <a:t>PAL-XFEL project overview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ko-KR" sz="2400" dirty="0" smtClean="0">
                <a:latin typeface="+mj-lt"/>
              </a:rPr>
              <a:t>Requirements of PAL-XFEL injector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ko-KR" sz="2400" dirty="0" smtClean="0">
                <a:latin typeface="+mj-lt"/>
              </a:rPr>
              <a:t>Baseline Injector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ko-KR" sz="2400" dirty="0" smtClean="0">
                <a:latin typeface="+mj-lt"/>
              </a:rPr>
              <a:t>Methods to further improve injector performance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ko-KR" sz="2400" dirty="0" smtClean="0">
                <a:latin typeface="+mj-lt"/>
              </a:rPr>
              <a:t>Alternative (Low </a:t>
            </a:r>
            <a:r>
              <a:rPr lang="en-US" altLang="ko-KR" sz="2400" dirty="0" err="1" smtClean="0">
                <a:latin typeface="+mj-lt"/>
              </a:rPr>
              <a:t>Emittance</a:t>
            </a:r>
            <a:r>
              <a:rPr lang="en-US" altLang="ko-KR" sz="2400" dirty="0" smtClean="0">
                <a:latin typeface="+mj-lt"/>
              </a:rPr>
              <a:t>) Injector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ko-KR" sz="2400" dirty="0" smtClean="0">
                <a:latin typeface="+mj-lt"/>
              </a:rPr>
              <a:t>PAL-XFEL injector test facility</a:t>
            </a:r>
            <a:endParaRPr lang="ko-KR" altLang="en-US" sz="2400" dirty="0">
              <a:latin typeface="+mj-lt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Accelerator Physics Seminar, DESY, 14 November 2012</a:t>
            </a:r>
            <a:endParaRPr lang="ko-KR" altLang="en-US" dirty="0" smtClean="0"/>
          </a:p>
        </p:txBody>
      </p:sp>
      <p:sp>
        <p:nvSpPr>
          <p:cNvPr id="16" name="날짜 개체 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Jang-Hui HAN</a:t>
            </a:r>
            <a:endParaRPr lang="ko-KR" altLang="en-US" dirty="0"/>
          </a:p>
        </p:txBody>
      </p:sp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Low </a:t>
            </a:r>
            <a:r>
              <a:rPr lang="en-US" altLang="ko-KR" dirty="0" err="1" smtClean="0"/>
              <a:t>Emittance</a:t>
            </a:r>
            <a:r>
              <a:rPr lang="en-US" altLang="ko-KR" dirty="0" smtClean="0"/>
              <a:t> Injector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Accelerator Physics Seminar, DESY, 14 November 2012</a:t>
            </a:r>
            <a:endParaRPr lang="ko-KR" altLang="en-US" dirty="0" smtClean="0"/>
          </a:p>
        </p:txBody>
      </p:sp>
      <p:pic>
        <p:nvPicPr>
          <p:cNvPr id="6146" name="Picture 2" descr="D:\Conferences\FEL12\Low_e_Injector\Sband_low_e_injec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33" y="1110216"/>
            <a:ext cx="8709734" cy="1085850"/>
          </a:xfrm>
          <a:prstGeom prst="rect">
            <a:avLst/>
          </a:prstGeom>
          <a:noFill/>
        </p:spPr>
      </p:pic>
      <p:pic>
        <p:nvPicPr>
          <p:cNvPr id="6147" name="Picture 3" descr="D:\Conferences\FEL12\Low_e_Injector\e_x_low_e_200pC_norm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9667" y="3546938"/>
            <a:ext cx="3730736" cy="2772000"/>
          </a:xfrm>
          <a:prstGeom prst="rect">
            <a:avLst/>
          </a:prstGeom>
          <a:noFill/>
        </p:spPr>
      </p:pic>
      <p:pic>
        <p:nvPicPr>
          <p:cNvPr id="6148" name="Picture 4" descr="D:\Conferences\FEL12\Low_e_Injector\energy_evolution_200p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246" y="3538521"/>
            <a:ext cx="3876471" cy="2772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160" y="2328785"/>
            <a:ext cx="899962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 smtClean="0">
                <a:latin typeface="+mj-lt"/>
              </a:rPr>
              <a:t>Alternative gun + three accelerating sections (focusing solenoids at the first two sections)</a:t>
            </a:r>
          </a:p>
          <a:p>
            <a:pPr>
              <a:lnSpc>
                <a:spcPct val="120000"/>
              </a:lnSpc>
            </a:pPr>
            <a:r>
              <a:rPr lang="en-US" altLang="ko-KR" dirty="0" smtClean="0">
                <a:latin typeface="+mj-lt"/>
              </a:rPr>
              <a:t>120 MV/m max field at gun, 14 MV/m gradient at 1st section, 20 MV/m at 2nd &amp; 3rd sections</a:t>
            </a:r>
          </a:p>
          <a:p>
            <a:pPr>
              <a:lnSpc>
                <a:spcPct val="120000"/>
              </a:lnSpc>
            </a:pPr>
            <a:r>
              <a:rPr lang="en-US" altLang="ko-KR" dirty="0" smtClean="0">
                <a:latin typeface="+mj-lt"/>
              </a:rPr>
              <a:t>Mild velocity bunching at 1st section (</a:t>
            </a:r>
            <a:r>
              <a:rPr lang="en-US" altLang="ko-KR" dirty="0" smtClean="0">
                <a:latin typeface="+mj-lt"/>
                <a:sym typeface="Symbol"/>
              </a:rPr>
              <a:t></a:t>
            </a:r>
            <a:r>
              <a:rPr lang="en-US" altLang="ko-KR" dirty="0" smtClean="0">
                <a:latin typeface="+mj-lt"/>
              </a:rPr>
              <a:t>67</a:t>
            </a:r>
            <a:r>
              <a:rPr lang="en-US" altLang="ko-KR" dirty="0" smtClean="0">
                <a:latin typeface="+mj-lt"/>
                <a:sym typeface="Symbol"/>
              </a:rPr>
              <a:t>)</a:t>
            </a:r>
            <a:r>
              <a:rPr lang="en-US" altLang="ko-KR" dirty="0" smtClean="0">
                <a:latin typeface="+mj-lt"/>
              </a:rPr>
              <a:t>, energy chirp corrected by 2nd &amp; 3rd sections (16</a:t>
            </a:r>
            <a:r>
              <a:rPr lang="en-US" altLang="ko-KR" dirty="0" smtClean="0">
                <a:latin typeface="+mj-lt"/>
                <a:sym typeface="Symbol"/>
              </a:rPr>
              <a:t></a:t>
            </a:r>
            <a:r>
              <a:rPr lang="en-US" altLang="ko-KR" dirty="0" smtClean="0">
                <a:latin typeface="+mj-lt"/>
              </a:rPr>
              <a:t>)</a:t>
            </a:r>
            <a:endParaRPr lang="ko-KR" altLang="en-US" dirty="0">
              <a:latin typeface="+mj-lt"/>
            </a:endParaRP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Jang-Hui HAN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Nominal Bunch Charge, 200 </a:t>
            </a:r>
            <a:r>
              <a:rPr lang="en-US" altLang="ko-KR" dirty="0" err="1" smtClean="0"/>
              <a:t>pC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Accelerator Physics Seminar, DESY, 14 November 2012</a:t>
            </a:r>
            <a:endParaRPr lang="ko-KR" altLang="en-US" dirty="0" smtClean="0"/>
          </a:p>
        </p:txBody>
      </p:sp>
      <p:pic>
        <p:nvPicPr>
          <p:cNvPr id="8194" name="Picture 2" descr="D:\Conferences\FEL12\Low_e_Injector\laser_combined_grap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24" y="975578"/>
            <a:ext cx="3624750" cy="259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36194" y="1233375"/>
            <a:ext cx="5191101" cy="1891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latin typeface="+mj-lt"/>
              </a:rPr>
              <a:t> 8 </a:t>
            </a:r>
            <a:r>
              <a:rPr lang="en-US" altLang="ko-KR" sz="2000" dirty="0" err="1" smtClean="0">
                <a:latin typeface="+mj-lt"/>
              </a:rPr>
              <a:t>ps</a:t>
            </a:r>
            <a:r>
              <a:rPr lang="en-US" altLang="ko-KR" sz="2000" dirty="0" smtClean="0">
                <a:latin typeface="+mj-lt"/>
              </a:rPr>
              <a:t> flat-top: eight Gaussian pulses stacked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latin typeface="+mj-lt"/>
              </a:rPr>
              <a:t> 4 </a:t>
            </a:r>
            <a:r>
              <a:rPr lang="en-US" altLang="ko-KR" sz="2000" dirty="0" err="1" smtClean="0">
                <a:latin typeface="+mj-lt"/>
              </a:rPr>
              <a:t>ps</a:t>
            </a:r>
            <a:r>
              <a:rPr lang="en-US" altLang="ko-KR" sz="2000" dirty="0" smtClean="0">
                <a:latin typeface="+mj-lt"/>
              </a:rPr>
              <a:t> flat-top: four Gaussian pulses stacked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latin typeface="+mj-lt"/>
              </a:rPr>
              <a:t> Short Gaussian (no complicated pulse shaping)</a:t>
            </a:r>
          </a:p>
          <a:p>
            <a:pPr>
              <a:lnSpc>
                <a:spcPct val="150000"/>
              </a:lnSpc>
            </a:pPr>
            <a:endParaRPr lang="ko-KR" altLang="en-US" sz="2000" dirty="0">
              <a:latin typeface="+mj-lt"/>
            </a:endParaRPr>
          </a:p>
        </p:txBody>
      </p:sp>
      <p:pic>
        <p:nvPicPr>
          <p:cNvPr id="8195" name="Picture 3" descr="D:\Conferences\FEL12\Low_e_Injector\200pC_combined_2M_bin_gra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449" y="3644978"/>
            <a:ext cx="3876470" cy="2772000"/>
          </a:xfrm>
          <a:prstGeom prst="rect">
            <a:avLst/>
          </a:prstGeom>
          <a:noFill/>
        </p:spPr>
      </p:pic>
      <p:pic>
        <p:nvPicPr>
          <p:cNvPr id="8196" name="Picture 4" descr="D:\Conferences\FEL12\Low_e_Injector\slice_combined_200p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935" y="3644978"/>
            <a:ext cx="3876471" cy="2772000"/>
          </a:xfrm>
          <a:prstGeom prst="rect">
            <a:avLst/>
          </a:prstGeom>
          <a:noFill/>
        </p:spPr>
      </p:pic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Jang-Hui HAN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Low Bunch Charge, 20 </a:t>
            </a:r>
            <a:r>
              <a:rPr lang="en-US" altLang="ko-KR" dirty="0" err="1" smtClean="0"/>
              <a:t>pC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Accelerator Physics Seminar, DESY, 14 November 2012</a:t>
            </a:r>
            <a:endParaRPr lang="ko-KR" altLang="en-US" dirty="0" smtClean="0"/>
          </a:p>
        </p:txBody>
      </p:sp>
      <p:pic>
        <p:nvPicPr>
          <p:cNvPr id="5" name="Picture 2" descr="D:\Conferences\FEL12\Low_e_Injector\laser_combined_grap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843" y="992294"/>
            <a:ext cx="3624750" cy="259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81939" y="1233376"/>
            <a:ext cx="5191101" cy="1429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latin typeface="+mj-lt"/>
              </a:rPr>
              <a:t> 4 </a:t>
            </a:r>
            <a:r>
              <a:rPr lang="en-US" altLang="ko-KR" sz="2000" dirty="0" err="1" smtClean="0">
                <a:latin typeface="+mj-lt"/>
              </a:rPr>
              <a:t>ps</a:t>
            </a:r>
            <a:r>
              <a:rPr lang="en-US" altLang="ko-KR" sz="2000" dirty="0" smtClean="0">
                <a:latin typeface="+mj-lt"/>
              </a:rPr>
              <a:t> flat-top: four Gaussian pulses stacked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latin typeface="+mj-lt"/>
              </a:rPr>
              <a:t> Short Gaussian (no complicated pulse shaping)</a:t>
            </a:r>
          </a:p>
          <a:p>
            <a:pPr>
              <a:lnSpc>
                <a:spcPct val="150000"/>
              </a:lnSpc>
            </a:pPr>
            <a:endParaRPr lang="ko-KR" altLang="en-US" sz="2000" dirty="0">
              <a:latin typeface="+mj-lt"/>
            </a:endParaRPr>
          </a:p>
        </p:txBody>
      </p:sp>
      <p:pic>
        <p:nvPicPr>
          <p:cNvPr id="9218" name="Picture 2" descr="D:\Conferences\FEL12\Low_e_Injector\slice_combined_20p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3380" y="3654544"/>
            <a:ext cx="3876471" cy="2772000"/>
          </a:xfrm>
          <a:prstGeom prst="rect">
            <a:avLst/>
          </a:prstGeom>
          <a:noFill/>
        </p:spPr>
      </p:pic>
      <p:pic>
        <p:nvPicPr>
          <p:cNvPr id="9219" name="Picture 3" descr="D:\Conferences\FEL12\Low_e_Injector\20pC_combined_2M_bin_grap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4579" y="3651107"/>
            <a:ext cx="3876470" cy="2772000"/>
          </a:xfrm>
          <a:prstGeom prst="rect">
            <a:avLst/>
          </a:prstGeom>
          <a:noFill/>
        </p:spPr>
      </p:pic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Jang-Hui HAN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PAL Injector Test Facility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Accelerator Physics Seminar, DESY, 14 November 2012</a:t>
            </a:r>
            <a:endParaRPr lang="ko-KR" alt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840252" y="5699132"/>
            <a:ext cx="972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S. J. Park</a:t>
            </a:r>
            <a:endParaRPr lang="ko-KR" altLang="en-US" sz="11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9914" y="1016732"/>
            <a:ext cx="4844354" cy="182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7519" y="2890820"/>
            <a:ext cx="7148897" cy="348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그룹 14"/>
          <p:cNvGrpSpPr/>
          <p:nvPr/>
        </p:nvGrpSpPr>
        <p:grpSpPr>
          <a:xfrm>
            <a:off x="2790826" y="3445739"/>
            <a:ext cx="4972052" cy="1608476"/>
            <a:chOff x="2790826" y="3371851"/>
            <a:chExt cx="4972052" cy="1608476"/>
          </a:xfrm>
        </p:grpSpPr>
        <p:sp>
          <p:nvSpPr>
            <p:cNvPr id="16" name="직사각형 15"/>
            <p:cNvSpPr/>
            <p:nvPr/>
          </p:nvSpPr>
          <p:spPr>
            <a:xfrm>
              <a:off x="2790826" y="3371851"/>
              <a:ext cx="4967719" cy="3286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3183842" y="4448175"/>
              <a:ext cx="4579033" cy="2286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 rot="16200000">
              <a:off x="7123467" y="3894489"/>
              <a:ext cx="942976" cy="33584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 rot="16200000">
              <a:off x="2172948" y="4190999"/>
              <a:ext cx="1408453" cy="1702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 rot="16200000">
              <a:off x="2950372" y="4350542"/>
              <a:ext cx="538163" cy="9525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2925425" y="4886325"/>
              <a:ext cx="532149" cy="904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2" name="직선 화살표 연결선 21"/>
          <p:cNvCxnSpPr/>
          <p:nvPr/>
        </p:nvCxnSpPr>
        <p:spPr>
          <a:xfrm>
            <a:off x="3278909" y="3112652"/>
            <a:ext cx="4137891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04144" y="2817087"/>
            <a:ext cx="784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19.2 m</a:t>
            </a:r>
            <a:endParaRPr lang="ko-KR" altLang="en-US" sz="1600" dirty="0"/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Jang-Hui HAN</a:t>
            </a:r>
            <a:endParaRPr lang="ko-KR" altLang="en-US" dirty="0"/>
          </a:p>
        </p:txBody>
      </p:sp>
      <p:sp>
        <p:nvSpPr>
          <p:cNvPr id="25" name="슬라이드 번호 개체 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910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Purpose of ITF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Commissioning of PAL-XFEL injector (one gun + two accelerating sections) including laser heater and RF </a:t>
            </a:r>
            <a:r>
              <a:rPr lang="en-US" altLang="ko-KR" dirty="0" smtClean="0"/>
              <a:t>deflector</a:t>
            </a:r>
            <a:endParaRPr lang="en-US" altLang="ko-KR" dirty="0" smtClean="0"/>
          </a:p>
          <a:p>
            <a:r>
              <a:rPr lang="en-US" altLang="ko-KR" dirty="0" smtClean="0"/>
              <a:t>Test of new guns, laser, diagnostics, control, cooling, … </a:t>
            </a:r>
          </a:p>
          <a:p>
            <a:r>
              <a:rPr lang="en-US" altLang="ko-KR" dirty="0" smtClean="0"/>
              <a:t>Practice of beam </a:t>
            </a:r>
            <a:r>
              <a:rPr lang="en-US" altLang="ko-KR" dirty="0" smtClean="0"/>
              <a:t>operation, education of new operators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Accelerator Physics Seminar, DESY, 14 November 2012</a:t>
            </a:r>
            <a:endParaRPr lang="ko-KR" altLang="en-US" dirty="0" smtClean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Jang-Hui HAN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987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ITF </a:t>
            </a:r>
            <a:r>
              <a:rPr lang="en-US" altLang="ko-KR" dirty="0"/>
              <a:t>Status </a:t>
            </a:r>
            <a:r>
              <a:rPr lang="en-US" altLang="ko-KR" dirty="0" smtClean="0"/>
              <a:t>I 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Accelerator Physics Seminar, DESY, 14 November 2012</a:t>
            </a:r>
            <a:endParaRPr lang="ko-KR" altLang="en-US" dirty="0" smtClean="0"/>
          </a:p>
        </p:txBody>
      </p:sp>
      <p:pic>
        <p:nvPicPr>
          <p:cNvPr id="5" name="그림 4" descr="20121013_15332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7765" y="1025069"/>
            <a:ext cx="4049231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 descr="20121013_15334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953" y="1025069"/>
            <a:ext cx="4050000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4126" y="1143966"/>
            <a:ext cx="1888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ITF tunnel</a:t>
            </a:r>
            <a:endParaRPr lang="ko-KR" altLang="en-US" sz="3200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1901" y="1228682"/>
            <a:ext cx="1398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Gallery</a:t>
            </a:r>
            <a:endParaRPr lang="ko-KR" altLang="en-US" sz="3200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날짜 개체 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Jang-Hui HAN</a:t>
            </a:r>
            <a:endParaRPr lang="ko-KR" altLang="en-US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55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ITF </a:t>
            </a:r>
            <a:r>
              <a:rPr lang="en-US" altLang="ko-KR" dirty="0"/>
              <a:t>Status II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>
                <a:latin typeface="+mj-lt"/>
              </a:rPr>
              <a:t>RF station installed</a:t>
            </a:r>
          </a:p>
          <a:p>
            <a:r>
              <a:rPr lang="en-US" altLang="ko-KR" sz="2400" dirty="0">
                <a:latin typeface="+mj-lt"/>
              </a:rPr>
              <a:t>GTF gun with solenoid installed</a:t>
            </a:r>
          </a:p>
          <a:p>
            <a:r>
              <a:rPr lang="en-US" altLang="ko-KR" sz="2400" dirty="0">
                <a:latin typeface="+mj-lt"/>
              </a:rPr>
              <a:t>2 </a:t>
            </a:r>
            <a:r>
              <a:rPr lang="en-US" altLang="ko-KR" sz="2400" dirty="0" err="1">
                <a:latin typeface="+mj-lt"/>
              </a:rPr>
              <a:t>linac</a:t>
            </a:r>
            <a:r>
              <a:rPr lang="en-US" altLang="ko-KR" sz="2400" dirty="0">
                <a:latin typeface="+mj-lt"/>
              </a:rPr>
              <a:t> tubes with solenoids installed</a:t>
            </a:r>
          </a:p>
          <a:p>
            <a:r>
              <a:rPr lang="en-US" altLang="ko-KR" sz="2400" dirty="0">
                <a:latin typeface="+mj-lt"/>
              </a:rPr>
              <a:t>Laser system installed in the laser room</a:t>
            </a:r>
          </a:p>
          <a:p>
            <a:r>
              <a:rPr lang="en-US" altLang="ko-KR" sz="2400" dirty="0">
                <a:latin typeface="+mj-lt"/>
              </a:rPr>
              <a:t>Laser optics being installed in the tunnel</a:t>
            </a:r>
          </a:p>
          <a:p>
            <a:r>
              <a:rPr lang="en-US" altLang="ko-KR" sz="2400" dirty="0">
                <a:latin typeface="+mj-lt"/>
              </a:rPr>
              <a:t>RF network being installed</a:t>
            </a:r>
          </a:p>
          <a:p>
            <a:r>
              <a:rPr lang="en-US" altLang="ko-KR" sz="2400" dirty="0">
                <a:latin typeface="+mj-lt"/>
              </a:rPr>
              <a:t>RF conditioning being started</a:t>
            </a:r>
          </a:p>
          <a:p>
            <a:pPr marL="0" indent="0">
              <a:buNone/>
            </a:pPr>
            <a:r>
              <a:rPr lang="en-US" altLang="ko-KR" sz="2400" dirty="0" smtClean="0">
                <a:latin typeface="+mj-lt"/>
                <a:sym typeface="Wingdings" pitchFamily="2" charset="2"/>
              </a:rPr>
              <a:t> </a:t>
            </a:r>
            <a:r>
              <a:rPr lang="en-US" altLang="ko-KR" sz="2400" dirty="0" smtClean="0">
                <a:latin typeface="+mj-lt"/>
              </a:rPr>
              <a:t>First </a:t>
            </a:r>
            <a:r>
              <a:rPr lang="en-US" altLang="ko-KR" sz="2400" dirty="0">
                <a:latin typeface="+mj-lt"/>
              </a:rPr>
              <a:t>beam foreseen in the next weeks</a:t>
            </a:r>
          </a:p>
          <a:p>
            <a:endParaRPr lang="ko-KR" altLang="en-US" sz="2400" dirty="0">
              <a:latin typeface="+mj-lt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Accelerator Physics Seminar, DESY, 14 November 2012</a:t>
            </a:r>
            <a:endParaRPr lang="ko-KR" altLang="en-US" dirty="0" smtClean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Jang-Hui HAN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6413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00176"/>
            <a:ext cx="8229600" cy="4725988"/>
          </a:xfrm>
        </p:spPr>
        <p:txBody>
          <a:bodyPr/>
          <a:lstStyle/>
          <a:p>
            <a:r>
              <a:rPr lang="en-US" altLang="ko-KR" dirty="0"/>
              <a:t>Baseline injector</a:t>
            </a:r>
          </a:p>
          <a:p>
            <a:pPr lvl="1"/>
            <a:r>
              <a:rPr lang="en-US" altLang="ko-KR" dirty="0"/>
              <a:t>PAL ITF gun1 + two accelerating sections</a:t>
            </a:r>
          </a:p>
          <a:p>
            <a:pPr lvl="1"/>
            <a:r>
              <a:rPr lang="en-US" altLang="ko-KR" dirty="0"/>
              <a:t>Fully satisfy PAL-XFEL basic requirement</a:t>
            </a:r>
          </a:p>
          <a:p>
            <a:pPr lvl="1"/>
            <a:r>
              <a:rPr lang="en-US" altLang="ko-KR" dirty="0"/>
              <a:t>Installed at PAL-XFEL ITF, RF conditioning ongoing, first beam foreseen this month</a:t>
            </a:r>
            <a:endParaRPr lang="ko-KR" altLang="en-US" dirty="0"/>
          </a:p>
          <a:p>
            <a:endParaRPr lang="en-US" altLang="ko-KR" dirty="0" smtClean="0"/>
          </a:p>
          <a:p>
            <a:r>
              <a:rPr lang="en-US" altLang="ko-KR" dirty="0" smtClean="0"/>
              <a:t>Alternative injector</a:t>
            </a:r>
          </a:p>
          <a:p>
            <a:pPr lvl="1"/>
            <a:r>
              <a:rPr lang="en-US" altLang="ko-KR" dirty="0" smtClean="0"/>
              <a:t>Alternative gun + three accelerating sections</a:t>
            </a:r>
          </a:p>
          <a:p>
            <a:pPr lvl="1"/>
            <a:r>
              <a:rPr lang="en-US" altLang="ko-KR" dirty="0" smtClean="0"/>
              <a:t>Will provide further low emittance</a:t>
            </a:r>
          </a:p>
          <a:p>
            <a:pPr lvl="1"/>
            <a:r>
              <a:rPr lang="en-US" altLang="ko-KR" dirty="0" smtClean="0"/>
              <a:t>Thermally more stable, photocathode easily exchangeable</a:t>
            </a:r>
          </a:p>
          <a:p>
            <a:pPr lvl="1"/>
            <a:r>
              <a:rPr lang="en-US" altLang="ko-KR" dirty="0" smtClean="0"/>
              <a:t>Under production, first beam foreseen summer 2013</a:t>
            </a:r>
          </a:p>
          <a:p>
            <a:endParaRPr lang="en-US" altLang="ko-KR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Jang-Hui HAN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Accelerator Physics Seminar, DESY, 14 November 2012</a:t>
            </a:r>
            <a:endParaRPr lang="ko-KR" altLang="en-US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61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Accelerator Physics Seminar, DESY, 14 November 2012</a:t>
            </a:r>
            <a:endParaRPr lang="ko-KR" altLang="en-US" dirty="0" smtClean="0"/>
          </a:p>
        </p:txBody>
      </p:sp>
      <p:pic>
        <p:nvPicPr>
          <p:cNvPr id="6" name="Picture 1" descr="C:\Users\user\Desktop\종다리\그림2.jpg"/>
          <p:cNvPicPr>
            <a:picLocks noChangeAspect="1" noChangeArrowheads="1"/>
          </p:cNvPicPr>
          <p:nvPr/>
        </p:nvPicPr>
        <p:blipFill>
          <a:blip r:embed="rId2" cstate="print">
            <a:lum bright="27000"/>
          </a:blip>
          <a:srcRect b="12377"/>
          <a:stretch>
            <a:fillRect/>
          </a:stretch>
        </p:blipFill>
        <p:spPr bwMode="auto">
          <a:xfrm>
            <a:off x="-4215" y="1193800"/>
            <a:ext cx="9148215" cy="5664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32772" y="1538867"/>
            <a:ext cx="31118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0000FF"/>
                </a:solidFill>
                <a:latin typeface="+mj-lt"/>
              </a:rPr>
              <a:t>Thanks</a:t>
            </a:r>
            <a:endParaRPr lang="en-US" sz="8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Jang-Hui HAN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PAL-XFEL Project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Accelerator Physics Seminar, DESY, 14 November 2012</a:t>
            </a:r>
            <a:endParaRPr lang="ko-KR" altLang="en-US" dirty="0" smtClean="0"/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402391" y="1020314"/>
            <a:ext cx="8555629" cy="248211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altLang="ko-KR" dirty="0" smtClean="0">
                <a:latin typeface="+mj-lt"/>
                <a:ea typeface="Arial Unicode MS" pitchFamily="50" charset="-127"/>
                <a:cs typeface="Arial Unicode MS" pitchFamily="50" charset="-127"/>
              </a:rPr>
              <a:t>S-band 10 </a:t>
            </a:r>
            <a:r>
              <a:rPr lang="en-US" altLang="ko-KR" dirty="0" err="1" smtClean="0">
                <a:latin typeface="+mj-lt"/>
                <a:ea typeface="Arial Unicode MS" pitchFamily="50" charset="-127"/>
                <a:cs typeface="Arial Unicode MS" pitchFamily="50" charset="-127"/>
              </a:rPr>
              <a:t>GeV</a:t>
            </a:r>
            <a:r>
              <a:rPr lang="en-US" altLang="ko-KR" dirty="0" smtClean="0">
                <a:latin typeface="+mj-lt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dirty="0" err="1" smtClean="0">
                <a:latin typeface="+mj-lt"/>
                <a:ea typeface="Arial Unicode MS" pitchFamily="50" charset="-127"/>
                <a:cs typeface="Arial Unicode MS" pitchFamily="50" charset="-127"/>
              </a:rPr>
              <a:t>linac</a:t>
            </a:r>
            <a:r>
              <a:rPr lang="en-US" altLang="ko-KR" dirty="0" smtClean="0">
                <a:latin typeface="+mj-lt"/>
                <a:ea typeface="Arial Unicode MS" pitchFamily="50" charset="-127"/>
                <a:cs typeface="Arial Unicode MS" pitchFamily="50" charset="-127"/>
              </a:rPr>
              <a:t> + 1 hard &amp; 1 soft X-ray </a:t>
            </a:r>
            <a:r>
              <a:rPr lang="en-US" altLang="ko-KR" dirty="0" err="1" smtClean="0">
                <a:latin typeface="+mj-lt"/>
                <a:ea typeface="Arial Unicode MS" pitchFamily="50" charset="-127"/>
                <a:cs typeface="Arial Unicode MS" pitchFamily="50" charset="-127"/>
              </a:rPr>
              <a:t>undulator</a:t>
            </a:r>
            <a:r>
              <a:rPr lang="en-US" altLang="ko-KR" dirty="0" smtClean="0">
                <a:latin typeface="+mj-lt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dirty="0" err="1" smtClean="0">
                <a:latin typeface="+mj-lt"/>
                <a:ea typeface="Arial Unicode MS" pitchFamily="50" charset="-127"/>
                <a:cs typeface="Arial Unicode MS" pitchFamily="50" charset="-127"/>
              </a:rPr>
              <a:t>beamlines</a:t>
            </a:r>
            <a:r>
              <a:rPr lang="en-US" altLang="ko-KR" dirty="0" smtClean="0">
                <a:latin typeface="+mj-lt"/>
                <a:ea typeface="Arial Unicode MS" pitchFamily="50" charset="-127"/>
                <a:cs typeface="Arial Unicode MS" pitchFamily="50" charset="-127"/>
              </a:rPr>
              <a:t>  (space for two more hard and one more soft lines reserved)</a:t>
            </a:r>
          </a:p>
          <a:p>
            <a:pPr>
              <a:spcBef>
                <a:spcPts val="600"/>
              </a:spcBef>
            </a:pPr>
            <a:r>
              <a:rPr lang="en-US" altLang="ko-KR" dirty="0" smtClean="0">
                <a:latin typeface="+mj-lt"/>
              </a:rPr>
              <a:t>60 Hz rep. rate with single or two bunches</a:t>
            </a:r>
            <a:endParaRPr lang="en-US" altLang="ko-KR" dirty="0" smtClean="0">
              <a:latin typeface="+mj-lt"/>
              <a:ea typeface="Arial Unicode MS" pitchFamily="50" charset="-127"/>
              <a:cs typeface="Arial Unicode MS" pitchFamily="50" charset="-127"/>
            </a:endParaRPr>
          </a:p>
          <a:p>
            <a:pPr>
              <a:spcBef>
                <a:spcPts val="600"/>
              </a:spcBef>
            </a:pPr>
            <a:r>
              <a:rPr lang="en-US" altLang="ko-KR" dirty="0" smtClean="0">
                <a:latin typeface="+mj-lt"/>
                <a:ea typeface="Arial Unicode MS" pitchFamily="50" charset="-127"/>
                <a:cs typeface="Arial Unicode MS" pitchFamily="50" charset="-127"/>
              </a:rPr>
              <a:t>The project started in 2011 aiming at construction by 2014 </a:t>
            </a:r>
          </a:p>
          <a:p>
            <a:pPr>
              <a:spcBef>
                <a:spcPts val="600"/>
              </a:spcBef>
            </a:pPr>
            <a:r>
              <a:rPr lang="en-US" altLang="ko-KR" dirty="0" smtClean="0">
                <a:latin typeface="+mj-lt"/>
                <a:ea typeface="Arial Unicode MS" pitchFamily="50" charset="-127"/>
                <a:cs typeface="Arial Unicode MS" pitchFamily="50" charset="-127"/>
              </a:rPr>
              <a:t>Building construction ongoing</a:t>
            </a:r>
          </a:p>
          <a:p>
            <a:pPr>
              <a:spcBef>
                <a:spcPts val="600"/>
              </a:spcBef>
            </a:pPr>
            <a:r>
              <a:rPr lang="en-US" altLang="ko-KR" dirty="0" smtClean="0">
                <a:latin typeface="+mj-lt"/>
                <a:ea typeface="Arial Unicode MS" pitchFamily="50" charset="-127"/>
                <a:cs typeface="Arial Unicode MS" pitchFamily="50" charset="-127"/>
              </a:rPr>
              <a:t>Commissioning to start in 2015</a:t>
            </a:r>
            <a:endParaRPr lang="ko-KR" altLang="en-US" dirty="0"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439" y="3502544"/>
            <a:ext cx="8059684" cy="287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직선 화살표 연결선 6"/>
          <p:cNvCxnSpPr/>
          <p:nvPr/>
        </p:nvCxnSpPr>
        <p:spPr>
          <a:xfrm flipH="1">
            <a:off x="1686198" y="3533426"/>
            <a:ext cx="4896544" cy="158459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90089" y="4033337"/>
            <a:ext cx="1991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rgbClr val="FF0000"/>
                </a:solidFill>
              </a:rPr>
              <a:t>PAL-XFEL</a:t>
            </a:r>
            <a:endParaRPr lang="ko-KR" alt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5125" y="4239735"/>
            <a:ext cx="1276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rgbClr val="FF0000"/>
                </a:solidFill>
              </a:rPr>
              <a:t>PLS II</a:t>
            </a:r>
            <a:endParaRPr lang="ko-KR" alt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Jang-Hui HAN</a:t>
            </a:r>
            <a:endParaRPr lang="ko-KR" altLang="en-US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4154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Baseline </a:t>
            </a:r>
            <a:r>
              <a:rPr lang="en-US" altLang="ko-KR" dirty="0" err="1" smtClean="0"/>
              <a:t>Linac</a:t>
            </a:r>
            <a:r>
              <a:rPr lang="en-US" altLang="ko-KR" dirty="0" smtClean="0"/>
              <a:t> Layout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Accelerator Physics Seminar, DESY, 14 November 2012</a:t>
            </a:r>
            <a:endParaRPr lang="ko-KR" altLang="en-US" dirty="0" smtClean="0"/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157152" y="980575"/>
            <a:ext cx="8539316" cy="3637052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ko-KR" b="1" dirty="0" smtClean="0">
                <a:latin typeface="+mj-lt"/>
              </a:rPr>
              <a:t>Injector to 139 MeV + Laser heater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ko-KR" b="1" dirty="0" smtClean="0">
                <a:latin typeface="+mj-lt"/>
              </a:rPr>
              <a:t>S-Band cavities </a:t>
            </a:r>
            <a:r>
              <a:rPr lang="en-US" altLang="ko-KR" dirty="0" smtClean="0">
                <a:latin typeface="+mj-lt"/>
              </a:rPr>
              <a:t>for beam acceleration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ko-KR" b="1" dirty="0" smtClean="0">
                <a:latin typeface="+mj-lt"/>
              </a:rPr>
              <a:t>X-band cavity </a:t>
            </a:r>
            <a:r>
              <a:rPr lang="en-US" altLang="ko-KR" dirty="0" smtClean="0">
                <a:latin typeface="+mj-lt"/>
              </a:rPr>
              <a:t>for linearization in time-energy phase space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ko-KR" b="1" dirty="0" smtClean="0">
                <a:latin typeface="+mj-lt"/>
              </a:rPr>
              <a:t>BC1</a:t>
            </a:r>
            <a:r>
              <a:rPr lang="en-US" altLang="ko-KR" dirty="0" smtClean="0">
                <a:latin typeface="+mj-lt"/>
              </a:rPr>
              <a:t> (1</a:t>
            </a:r>
            <a:r>
              <a:rPr lang="en-US" altLang="ko-KR" baseline="30000" dirty="0" smtClean="0">
                <a:latin typeface="+mj-lt"/>
              </a:rPr>
              <a:t>st</a:t>
            </a:r>
            <a:r>
              <a:rPr lang="en-US" altLang="ko-KR" dirty="0" smtClean="0">
                <a:latin typeface="+mj-lt"/>
              </a:rPr>
              <a:t> magnetic bunch compressor) at 0.33 </a:t>
            </a:r>
            <a:r>
              <a:rPr lang="en-US" altLang="ko-KR" dirty="0" err="1" smtClean="0">
                <a:latin typeface="+mj-lt"/>
              </a:rPr>
              <a:t>GeV</a:t>
            </a:r>
            <a:endParaRPr lang="en-US" altLang="ko-KR" dirty="0" smtClean="0">
              <a:latin typeface="+mj-lt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ko-KR" b="1" dirty="0" smtClean="0">
                <a:latin typeface="+mj-lt"/>
              </a:rPr>
              <a:t>BC2</a:t>
            </a:r>
            <a:r>
              <a:rPr lang="en-US" altLang="ko-KR" dirty="0" smtClean="0">
                <a:latin typeface="+mj-lt"/>
              </a:rPr>
              <a:t> at 2.5 </a:t>
            </a:r>
            <a:r>
              <a:rPr lang="en-US" altLang="ko-KR" dirty="0" err="1" smtClean="0">
                <a:latin typeface="+mj-lt"/>
              </a:rPr>
              <a:t>GeV</a:t>
            </a:r>
            <a:endParaRPr lang="en-US" altLang="ko-KR" dirty="0" smtClean="0">
              <a:latin typeface="+mj-lt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ko-KR" b="1" dirty="0" smtClean="0">
                <a:latin typeface="+mj-lt"/>
              </a:rPr>
              <a:t>Beam branch </a:t>
            </a:r>
            <a:r>
              <a:rPr lang="en-US" altLang="ko-KR" dirty="0" smtClean="0">
                <a:latin typeface="+mj-lt"/>
              </a:rPr>
              <a:t>to soft X-ray </a:t>
            </a:r>
            <a:r>
              <a:rPr lang="en-US" altLang="ko-KR" dirty="0" err="1" smtClean="0">
                <a:latin typeface="+mj-lt"/>
              </a:rPr>
              <a:t>beamlines</a:t>
            </a:r>
            <a:r>
              <a:rPr lang="en-US" altLang="ko-KR" dirty="0" smtClean="0">
                <a:latin typeface="+mj-lt"/>
              </a:rPr>
              <a:t> at 3 </a:t>
            </a:r>
            <a:r>
              <a:rPr lang="en-US" altLang="ko-KR" dirty="0" err="1" smtClean="0">
                <a:latin typeface="+mj-lt"/>
              </a:rPr>
              <a:t>GeV</a:t>
            </a:r>
            <a:endParaRPr lang="en-US" altLang="ko-KR" dirty="0" smtClean="0">
              <a:latin typeface="+mj-lt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ko-KR" b="1" dirty="0" smtClean="0">
                <a:latin typeface="+mj-lt"/>
              </a:rPr>
              <a:t>BC3</a:t>
            </a:r>
            <a:r>
              <a:rPr lang="en-US" altLang="ko-KR" dirty="0" smtClean="0">
                <a:latin typeface="+mj-lt"/>
              </a:rPr>
              <a:t> at 3.5 </a:t>
            </a:r>
            <a:r>
              <a:rPr lang="en-US" altLang="ko-KR" dirty="0" err="1" smtClean="0">
                <a:latin typeface="+mj-lt"/>
              </a:rPr>
              <a:t>GeV</a:t>
            </a:r>
            <a:endParaRPr lang="en-US" altLang="ko-KR" dirty="0" smtClean="0">
              <a:latin typeface="+mj-lt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ko-KR" dirty="0" err="1" smtClean="0">
                <a:latin typeface="+mj-lt"/>
              </a:rPr>
              <a:t>Linac</a:t>
            </a:r>
            <a:r>
              <a:rPr lang="en-US" altLang="ko-KR" dirty="0" smtClean="0">
                <a:latin typeface="+mj-lt"/>
              </a:rPr>
              <a:t> end at 10 </a:t>
            </a:r>
            <a:r>
              <a:rPr lang="en-US" altLang="ko-KR" dirty="0" err="1" smtClean="0">
                <a:latin typeface="+mj-lt"/>
              </a:rPr>
              <a:t>GeV</a:t>
            </a:r>
            <a:endParaRPr lang="en-US" altLang="ko-KR" dirty="0" smtClean="0">
              <a:latin typeface="+mj-lt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altLang="ko-KR" dirty="0" smtClean="0">
              <a:latin typeface="+mj-lt"/>
            </a:endParaRP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31979556"/>
              </p:ext>
            </p:extLst>
          </p:nvPr>
        </p:nvGraphicFramePr>
        <p:xfrm>
          <a:off x="215905" y="4076053"/>
          <a:ext cx="8699804" cy="2340245"/>
        </p:xfrm>
        <a:graphic>
          <a:graphicData uri="http://schemas.openxmlformats.org/presentationml/2006/ole">
            <p:oleObj spid="_x0000_s4134" name="Visio" r:id="rId3" imgW="7557671" imgH="2031784" progId="">
              <p:embed/>
            </p:oleObj>
          </a:graphicData>
        </a:graphic>
      </p:graphicFrame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Jang-Hui HAN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736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Two </a:t>
            </a:r>
            <a:r>
              <a:rPr lang="en-US" altLang="ko-KR" dirty="0" err="1"/>
              <a:t>Undulator</a:t>
            </a:r>
            <a:r>
              <a:rPr lang="en-US" altLang="ko-KR" dirty="0"/>
              <a:t> Lines for Phase 1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Accelerator Physics Seminar, DESY, 14 November 2012</a:t>
            </a:r>
            <a:endParaRPr lang="ko-KR" altLang="en-US" dirty="0" smtClean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9198923"/>
              </p:ext>
            </p:extLst>
          </p:nvPr>
        </p:nvGraphicFramePr>
        <p:xfrm>
          <a:off x="1198181" y="3709402"/>
          <a:ext cx="6716109" cy="2377440"/>
        </p:xfrm>
        <a:graphic>
          <a:graphicData uri="http://schemas.openxmlformats.org/drawingml/2006/table">
            <a:tbl>
              <a:tblPr/>
              <a:tblGrid>
                <a:gridCol w="3990871"/>
                <a:gridCol w="1359941"/>
                <a:gridCol w="1365297"/>
              </a:tblGrid>
              <a:tr h="36510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+mj-lt"/>
                          <a:ea typeface="바탕"/>
                        </a:rPr>
                        <a:t>Undulator</a:t>
                      </a:r>
                      <a:r>
                        <a:rPr lang="en-US" sz="2000" dirty="0">
                          <a:latin typeface="+mj-lt"/>
                          <a:ea typeface="바탕"/>
                        </a:rPr>
                        <a:t> Line</a:t>
                      </a:r>
                      <a:endParaRPr lang="ko-KR" sz="2000" dirty="0">
                        <a:latin typeface="+mj-lt"/>
                        <a:ea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j-lt"/>
                          <a:ea typeface="바탕"/>
                        </a:rPr>
                        <a:t>HX1</a:t>
                      </a:r>
                      <a:endParaRPr lang="ko-KR" sz="2000" dirty="0">
                        <a:latin typeface="+mj-lt"/>
                        <a:ea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j-lt"/>
                          <a:ea typeface="바탕"/>
                        </a:rPr>
                        <a:t>SX1</a:t>
                      </a:r>
                      <a:endParaRPr lang="ko-KR" sz="2000" dirty="0">
                        <a:latin typeface="+mj-lt"/>
                        <a:ea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510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j-lt"/>
                          <a:ea typeface="바탕"/>
                        </a:rPr>
                        <a:t>Wavelength</a:t>
                      </a:r>
                      <a:r>
                        <a:rPr lang="en-US" sz="2000" dirty="0">
                          <a:latin typeface="+mj-lt"/>
                          <a:ea typeface="바탕"/>
                        </a:rPr>
                        <a:t>, nm</a:t>
                      </a:r>
                      <a:endParaRPr lang="ko-KR" sz="2000" dirty="0">
                        <a:latin typeface="+mj-lt"/>
                        <a:ea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j-lt"/>
                          <a:ea typeface="바탕"/>
                        </a:rPr>
                        <a:t>0.1</a:t>
                      </a:r>
                      <a:endParaRPr lang="ko-KR" sz="2000" dirty="0">
                        <a:latin typeface="+mj-lt"/>
                        <a:ea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j-lt"/>
                          <a:ea typeface="바탕"/>
                        </a:rPr>
                        <a:t>3.0</a:t>
                      </a:r>
                      <a:endParaRPr lang="ko-KR" sz="2000" dirty="0">
                        <a:latin typeface="+mj-lt"/>
                        <a:ea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0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j-lt"/>
                          <a:ea typeface="바탕"/>
                        </a:rPr>
                        <a:t>Beam </a:t>
                      </a:r>
                      <a:r>
                        <a:rPr lang="en-US" sz="2000" dirty="0">
                          <a:latin typeface="+mj-lt"/>
                          <a:ea typeface="바탕"/>
                        </a:rPr>
                        <a:t>energy, </a:t>
                      </a:r>
                      <a:r>
                        <a:rPr lang="en-US" sz="2000" dirty="0" err="1">
                          <a:latin typeface="+mj-lt"/>
                          <a:ea typeface="바탕"/>
                        </a:rPr>
                        <a:t>GeV</a:t>
                      </a:r>
                      <a:endParaRPr lang="ko-KR" sz="2000" dirty="0">
                        <a:latin typeface="+mj-lt"/>
                        <a:ea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j-lt"/>
                          <a:ea typeface="바탕"/>
                        </a:rPr>
                        <a:t>10</a:t>
                      </a:r>
                      <a:endParaRPr lang="ko-KR" sz="2000" dirty="0">
                        <a:latin typeface="+mj-lt"/>
                        <a:ea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j-lt"/>
                          <a:ea typeface="바탕"/>
                        </a:rPr>
                        <a:t>3.15</a:t>
                      </a:r>
                      <a:endParaRPr lang="ko-KR" sz="2000" dirty="0">
                        <a:latin typeface="+mj-lt"/>
                        <a:ea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0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+mj-lt"/>
                          <a:ea typeface="바탕"/>
                        </a:rPr>
                        <a:t>Undulator</a:t>
                      </a:r>
                      <a:r>
                        <a:rPr lang="en-US" sz="2000" dirty="0" smtClean="0">
                          <a:latin typeface="+mj-lt"/>
                          <a:ea typeface="바탕"/>
                        </a:rPr>
                        <a:t> </a:t>
                      </a:r>
                      <a:r>
                        <a:rPr lang="en-US" sz="2000" dirty="0">
                          <a:latin typeface="+mj-lt"/>
                          <a:ea typeface="바탕"/>
                        </a:rPr>
                        <a:t>period, </a:t>
                      </a:r>
                      <a:r>
                        <a:rPr lang="en-US" sz="2000" dirty="0" smtClean="0">
                          <a:latin typeface="+mj-lt"/>
                          <a:ea typeface="바탕"/>
                        </a:rPr>
                        <a:t>mm</a:t>
                      </a:r>
                      <a:endParaRPr lang="ko-KR" sz="2000" dirty="0">
                        <a:latin typeface="+mj-lt"/>
                        <a:ea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j-lt"/>
                          <a:ea typeface="바탕"/>
                        </a:rPr>
                        <a:t>24.4</a:t>
                      </a:r>
                      <a:endParaRPr lang="ko-KR" sz="2000" dirty="0">
                        <a:latin typeface="+mj-lt"/>
                        <a:ea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j-lt"/>
                          <a:ea typeface="바탕"/>
                        </a:rPr>
                        <a:t>34.0</a:t>
                      </a:r>
                      <a:endParaRPr lang="ko-KR" sz="2000" dirty="0">
                        <a:latin typeface="+mj-lt"/>
                        <a:ea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0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+mj-lt"/>
                          <a:ea typeface="바탕"/>
                        </a:rPr>
                        <a:t>Undulator</a:t>
                      </a:r>
                      <a:r>
                        <a:rPr lang="en-US" sz="2000" dirty="0" smtClean="0">
                          <a:latin typeface="+mj-lt"/>
                          <a:ea typeface="바탕"/>
                        </a:rPr>
                        <a:t> </a:t>
                      </a:r>
                      <a:r>
                        <a:rPr lang="en-US" sz="2000" dirty="0">
                          <a:latin typeface="+mj-lt"/>
                          <a:ea typeface="바탕"/>
                        </a:rPr>
                        <a:t>gap, mm</a:t>
                      </a:r>
                      <a:endParaRPr lang="ko-KR" sz="2000" dirty="0">
                        <a:latin typeface="+mj-lt"/>
                        <a:ea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j-lt"/>
                          <a:ea typeface="바탕"/>
                        </a:rPr>
                        <a:t>7.2</a:t>
                      </a:r>
                      <a:endParaRPr lang="ko-KR" sz="2000" dirty="0">
                        <a:latin typeface="+mj-lt"/>
                        <a:ea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j-lt"/>
                          <a:ea typeface="바탕"/>
                        </a:rPr>
                        <a:t>8.3</a:t>
                      </a:r>
                      <a:endParaRPr lang="ko-KR" sz="2000" dirty="0">
                        <a:latin typeface="+mj-lt"/>
                        <a:ea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0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+mj-lt"/>
                          <a:ea typeface="바탕"/>
                        </a:rPr>
                        <a:t>Undulator</a:t>
                      </a:r>
                      <a:r>
                        <a:rPr lang="en-US" sz="2000" dirty="0" smtClean="0">
                          <a:latin typeface="+mj-lt"/>
                          <a:ea typeface="바탕"/>
                        </a:rPr>
                        <a:t> module length, m</a:t>
                      </a:r>
                      <a:endParaRPr lang="ko-KR" sz="2000" dirty="0">
                        <a:latin typeface="+mj-lt"/>
                        <a:ea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j-lt"/>
                          <a:ea typeface="바탕"/>
                        </a:rPr>
                        <a:t>5</a:t>
                      </a:r>
                      <a:endParaRPr lang="ko-KR" sz="2000" dirty="0">
                        <a:latin typeface="+mj-lt"/>
                        <a:ea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j-lt"/>
                          <a:ea typeface="바탕"/>
                        </a:rPr>
                        <a:t>5</a:t>
                      </a:r>
                      <a:endParaRPr lang="ko-KR" sz="2000" dirty="0">
                        <a:latin typeface="+mj-lt"/>
                        <a:ea typeface="바탕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70"/>
          <p:cNvGraphicFramePr>
            <a:graphicFrameLocks noChangeAspect="1"/>
          </p:cNvGraphicFramePr>
          <p:nvPr/>
        </p:nvGraphicFramePr>
        <p:xfrm>
          <a:off x="325445" y="1191383"/>
          <a:ext cx="8513378" cy="2223082"/>
        </p:xfrm>
        <a:graphic>
          <a:graphicData uri="http://schemas.openxmlformats.org/presentationml/2006/ole">
            <p:oleObj spid="_x0000_s5151" name="Visio" r:id="rId3" imgW="8781049" imgH="2287729" progId="">
              <p:embed/>
            </p:oleObj>
          </a:graphicData>
        </a:graphic>
      </p:graphicFrame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Jang-Hui HAN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325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How </a:t>
            </a:r>
            <a:r>
              <a:rPr lang="en-US" altLang="ko-KR" dirty="0" smtClean="0"/>
              <a:t>good </a:t>
            </a:r>
            <a:r>
              <a:rPr lang="en-US" altLang="ko-KR" dirty="0"/>
              <a:t>Injector needed?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1443" y="1266092"/>
            <a:ext cx="8105615" cy="4860072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latin typeface="+mj-lt"/>
              </a:rPr>
              <a:t>Electron beam quality for </a:t>
            </a:r>
          </a:p>
          <a:p>
            <a:pPr lvl="1"/>
            <a:r>
              <a:rPr lang="en-US" altLang="ko-KR" sz="2400" dirty="0" smtClean="0">
                <a:latin typeface="+mj-lt"/>
              </a:rPr>
              <a:t>0.1 nm FEL using 10 </a:t>
            </a:r>
            <a:r>
              <a:rPr lang="en-US" altLang="ko-KR" sz="2400" dirty="0" err="1" smtClean="0">
                <a:latin typeface="+mj-lt"/>
              </a:rPr>
              <a:t>GeV</a:t>
            </a:r>
            <a:r>
              <a:rPr lang="en-US" altLang="ko-KR" sz="2400" dirty="0" smtClean="0">
                <a:latin typeface="+mj-lt"/>
              </a:rPr>
              <a:t> electron beam</a:t>
            </a:r>
          </a:p>
          <a:p>
            <a:pPr lvl="1"/>
            <a:r>
              <a:rPr lang="en-US" altLang="ko-KR" sz="2400" dirty="0" smtClean="0">
                <a:latin typeface="+mj-lt"/>
              </a:rPr>
              <a:t>10</a:t>
            </a:r>
            <a:r>
              <a:rPr lang="en-US" altLang="ko-KR" sz="2400" baseline="30000" dirty="0" smtClean="0">
                <a:latin typeface="+mj-lt"/>
              </a:rPr>
              <a:t>12</a:t>
            </a:r>
            <a:r>
              <a:rPr lang="en-US" altLang="ko-KR" sz="2400" dirty="0" smtClean="0">
                <a:latin typeface="+mj-lt"/>
              </a:rPr>
              <a:t> photons per pulse at 0.1 nm </a:t>
            </a:r>
          </a:p>
          <a:p>
            <a:pPr marL="457200" lvl="1" indent="0">
              <a:buNone/>
            </a:pPr>
            <a:r>
              <a:rPr lang="en-US" altLang="ko-KR" sz="2400" dirty="0">
                <a:latin typeface="+mj-lt"/>
                <a:sym typeface="Wingdings" pitchFamily="2" charset="2"/>
              </a:rPr>
              <a:t>	</a:t>
            </a:r>
            <a:r>
              <a:rPr lang="en-US" altLang="ko-KR" sz="2400" dirty="0" smtClean="0">
                <a:latin typeface="+mj-lt"/>
                <a:sym typeface="Wingdings" pitchFamily="2" charset="2"/>
              </a:rPr>
              <a:t> 30 GW with 0.2 </a:t>
            </a:r>
            <a:r>
              <a:rPr lang="en-US" altLang="ko-KR" sz="2400" dirty="0" err="1" smtClean="0">
                <a:latin typeface="+mj-lt"/>
                <a:sym typeface="Wingdings" pitchFamily="2" charset="2"/>
              </a:rPr>
              <a:t>nC</a:t>
            </a:r>
            <a:r>
              <a:rPr lang="en-US" altLang="ko-KR" sz="2400" dirty="0" smtClean="0">
                <a:latin typeface="+mj-lt"/>
                <a:sym typeface="Wingdings" pitchFamily="2" charset="2"/>
              </a:rPr>
              <a:t> bunch</a:t>
            </a:r>
          </a:p>
          <a:p>
            <a:pPr lvl="1"/>
            <a:r>
              <a:rPr lang="en-US" altLang="ko-KR" sz="2400" dirty="0" smtClean="0">
                <a:latin typeface="+mj-lt"/>
                <a:sym typeface="Wingdings" pitchFamily="2" charset="2"/>
              </a:rPr>
              <a:t>Saturation within 120 m (24 x 5 m long </a:t>
            </a:r>
            <a:r>
              <a:rPr lang="en-US" altLang="ko-KR" sz="2400" dirty="0" err="1" smtClean="0">
                <a:latin typeface="+mj-lt"/>
                <a:sym typeface="Wingdings" pitchFamily="2" charset="2"/>
              </a:rPr>
              <a:t>undulators</a:t>
            </a:r>
            <a:r>
              <a:rPr lang="en-US" altLang="ko-KR" sz="2400" dirty="0" smtClean="0">
                <a:latin typeface="+mj-lt"/>
                <a:sym typeface="Wingdings" pitchFamily="2" charset="2"/>
              </a:rPr>
              <a:t>)</a:t>
            </a:r>
          </a:p>
          <a:p>
            <a:endParaRPr lang="en-US" altLang="ko-KR" sz="2400" dirty="0" smtClean="0">
              <a:latin typeface="+mj-lt"/>
              <a:sym typeface="Wingdings" pitchFamily="2" charset="2"/>
            </a:endParaRPr>
          </a:p>
          <a:p>
            <a:r>
              <a:rPr lang="en-US" altLang="ko-KR" sz="2400" dirty="0" smtClean="0">
                <a:latin typeface="+mj-lt"/>
              </a:rPr>
              <a:t>Thermally stable at 60 Hz +</a:t>
            </a:r>
          </a:p>
          <a:p>
            <a:endParaRPr lang="en-US" altLang="ko-KR" sz="2400" dirty="0" smtClean="0">
              <a:latin typeface="+mj-lt"/>
            </a:endParaRPr>
          </a:p>
          <a:p>
            <a:r>
              <a:rPr lang="en-US" altLang="ko-KR" sz="2400" dirty="0" smtClean="0">
                <a:latin typeface="+mj-lt"/>
              </a:rPr>
              <a:t>Robust and reliable for user service</a:t>
            </a:r>
          </a:p>
          <a:p>
            <a:endParaRPr lang="en-US" altLang="ko-KR" sz="2400" dirty="0" smtClean="0">
              <a:latin typeface="+mj-lt"/>
            </a:endParaRPr>
          </a:p>
          <a:p>
            <a:endParaRPr lang="en-US" altLang="ko-KR" sz="2400" dirty="0">
              <a:latin typeface="+mj-lt"/>
            </a:endParaRPr>
          </a:p>
          <a:p>
            <a:endParaRPr lang="en-US" altLang="ko-KR" sz="2400" dirty="0" smtClean="0">
              <a:latin typeface="+mj-lt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Accelerator Physics Seminar, DESY, 14 November 2012</a:t>
            </a:r>
            <a:endParaRPr lang="ko-KR" altLang="en-US" dirty="0" smtClean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Jang-Hui HAN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3046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PAL ITF Gun1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Accelerator Physics Seminar, DESY, 14 November 2012</a:t>
            </a:r>
            <a:endParaRPr lang="ko-KR" altLang="en-US" dirty="0" smtClean="0"/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3359146" y="3316637"/>
            <a:ext cx="5513086" cy="309692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ko-KR" dirty="0" smtClean="0">
                <a:latin typeface="+mj-lt"/>
              </a:rPr>
              <a:t>Developed during last few years at PAL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ko-KR" dirty="0" smtClean="0">
                <a:latin typeface="+mj-lt"/>
              </a:rPr>
              <a:t>1.6 cell,  2.856 GHz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ko-KR" dirty="0" smtClean="0">
                <a:latin typeface="+mj-lt"/>
              </a:rPr>
              <a:t>2 RF coupler ports &amp; 2 vacuum ports at the full cell for RF symmetry</a:t>
            </a:r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altLang="ko-KR" dirty="0">
                <a:latin typeface="+mj-lt"/>
              </a:rPr>
              <a:t>Gun solenoid at 205 mm from cathode </a:t>
            </a:r>
            <a:r>
              <a:rPr lang="en-US" altLang="ko-KR" dirty="0" smtClean="0">
                <a:latin typeface="+mj-lt"/>
              </a:rPr>
              <a:t>       (</a:t>
            </a:r>
            <a:r>
              <a:rPr lang="en-US" altLang="ko-KR" dirty="0">
                <a:latin typeface="+mj-lt"/>
              </a:rPr>
              <a:t>no magnetic field compensation solenoid</a:t>
            </a:r>
            <a:r>
              <a:rPr lang="en-US" altLang="ko-KR" dirty="0" smtClean="0">
                <a:latin typeface="+mj-lt"/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latin typeface="+mj-lt"/>
              </a:rPr>
              <a:t>Basic test done at GTF in 2011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latin typeface="+mj-lt"/>
              </a:rPr>
              <a:t>Commissioning started at ITF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l="4210" t="33862"/>
          <a:stretch>
            <a:fillRect/>
          </a:stretch>
        </p:blipFill>
        <p:spPr bwMode="auto">
          <a:xfrm>
            <a:off x="248490" y="1255486"/>
            <a:ext cx="2276565" cy="361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직선 화살표 연결선 12"/>
          <p:cNvCxnSpPr/>
          <p:nvPr/>
        </p:nvCxnSpPr>
        <p:spPr>
          <a:xfrm flipV="1">
            <a:off x="1082335" y="2584995"/>
            <a:ext cx="1656080" cy="4673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97775" y="2351315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e beam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5" name="Picture 2" descr="D:\4세대회의\빔물리\2011-12-12\PAL_XFEL_injector_v01.png"/>
          <p:cNvPicPr>
            <a:picLocks noChangeAspect="1" noChangeArrowheads="1"/>
          </p:cNvPicPr>
          <p:nvPr/>
        </p:nvPicPr>
        <p:blipFill rotWithShape="1">
          <a:blip r:embed="rId3" cstate="print"/>
          <a:srcRect r="80224"/>
          <a:stretch/>
        </p:blipFill>
        <p:spPr bwMode="auto">
          <a:xfrm>
            <a:off x="4218212" y="1065823"/>
            <a:ext cx="2694032" cy="1812845"/>
          </a:xfrm>
          <a:prstGeom prst="rect">
            <a:avLst/>
          </a:prstGeom>
          <a:noFill/>
        </p:spPr>
      </p:pic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Jang-Hui HAN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Baseline </a:t>
            </a:r>
            <a:r>
              <a:rPr lang="en-US" altLang="ko-KR" dirty="0"/>
              <a:t>Injector </a:t>
            </a:r>
            <a:r>
              <a:rPr lang="en-US" altLang="ko-KR" dirty="0" smtClean="0"/>
              <a:t>Layout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Accelerator Physics Seminar, DESY, 14 November 2012</a:t>
            </a:r>
            <a:endParaRPr lang="ko-KR" altLang="en-US" dirty="0" smtClean="0"/>
          </a:p>
        </p:txBody>
      </p:sp>
      <p:pic>
        <p:nvPicPr>
          <p:cNvPr id="5" name="Picture 2" descr="D:\4세대회의\빔물리\2011-12-12\PAL_XFEL_injector_v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3" y="1132107"/>
            <a:ext cx="8558213" cy="1138906"/>
          </a:xfrm>
          <a:prstGeom prst="rect">
            <a:avLst/>
          </a:prstGeom>
          <a:noFill/>
        </p:spPr>
      </p:pic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457200" y="2492477"/>
            <a:ext cx="8415336" cy="387882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ko-KR" dirty="0">
                <a:latin typeface="+mj-lt"/>
              </a:rPr>
              <a:t>2 accelerating sections with focusing solenoids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ko-KR" dirty="0">
                <a:latin typeface="+mj-lt"/>
              </a:rPr>
              <a:t>120 MV/m max field at cathode, 5.7 MeV beam energy at gun exit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ko-KR" dirty="0">
                <a:latin typeface="+mj-lt"/>
              </a:rPr>
              <a:t>20 MV/m &amp; 25 MV/m gradients at 1st &amp; 2nd accelerating tubes,    </a:t>
            </a:r>
            <a:r>
              <a:rPr lang="en-US" altLang="ko-KR" dirty="0" smtClean="0">
                <a:latin typeface="+mj-lt"/>
              </a:rPr>
              <a:t>  139 </a:t>
            </a:r>
            <a:r>
              <a:rPr lang="en-US" altLang="ko-KR" dirty="0">
                <a:latin typeface="+mj-lt"/>
              </a:rPr>
              <a:t>MeV beam energy at injector </a:t>
            </a:r>
            <a:r>
              <a:rPr lang="en-US" altLang="ko-KR" dirty="0" smtClean="0">
                <a:latin typeface="+mj-lt"/>
              </a:rPr>
              <a:t>end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ko-KR" dirty="0" smtClean="0">
                <a:latin typeface="+mj-lt"/>
              </a:rPr>
              <a:t>Drive laser beam size is minimized to reduce thermal emittance </a:t>
            </a:r>
            <a:r>
              <a:rPr lang="en-US" altLang="ko-KR" dirty="0">
                <a:latin typeface="+mj-lt"/>
              </a:rPr>
              <a:t> </a:t>
            </a:r>
            <a:r>
              <a:rPr lang="en-US" altLang="ko-KR" dirty="0" smtClean="0">
                <a:latin typeface="+mj-lt"/>
              </a:rPr>
              <a:t>   (0.12 mm </a:t>
            </a:r>
            <a:r>
              <a:rPr lang="en-US" altLang="ko-KR" dirty="0" err="1" smtClean="0">
                <a:latin typeface="+mj-lt"/>
              </a:rPr>
              <a:t>rms</a:t>
            </a:r>
            <a:r>
              <a:rPr lang="en-US" altLang="ko-KR" dirty="0" smtClean="0">
                <a:latin typeface="+mj-lt"/>
              </a:rPr>
              <a:t> for 200 </a:t>
            </a:r>
            <a:r>
              <a:rPr lang="en-US" altLang="ko-KR" dirty="0" err="1" smtClean="0">
                <a:latin typeface="+mj-lt"/>
              </a:rPr>
              <a:t>pC</a:t>
            </a:r>
            <a:r>
              <a:rPr lang="en-US" altLang="ko-KR" dirty="0" smtClean="0">
                <a:latin typeface="+mj-lt"/>
              </a:rPr>
              <a:t> beam </a:t>
            </a:r>
            <a:r>
              <a:rPr lang="en-US" altLang="ko-KR" dirty="0" smtClean="0">
                <a:latin typeface="+mj-lt"/>
                <a:sym typeface="Wingdings" pitchFamily="2" charset="2"/>
              </a:rPr>
              <a:t></a:t>
            </a:r>
            <a:r>
              <a:rPr lang="en-US" altLang="ko-KR" dirty="0" smtClean="0">
                <a:latin typeface="+mj-lt"/>
              </a:rPr>
              <a:t> 0.11 mm </a:t>
            </a:r>
            <a:r>
              <a:rPr lang="en-US" altLang="ko-KR" dirty="0" err="1" smtClean="0">
                <a:latin typeface="+mj-lt"/>
              </a:rPr>
              <a:t>mrad</a:t>
            </a:r>
            <a:r>
              <a:rPr lang="en-US" altLang="ko-KR" dirty="0" smtClean="0">
                <a:latin typeface="+mj-lt"/>
              </a:rPr>
              <a:t> thermal emittance)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ko-KR" dirty="0" smtClean="0">
                <a:latin typeface="+mj-lt"/>
              </a:rPr>
              <a:t>1st accelerating section starts at 2.2 m from the cathode             (longer e-beam focal length due to the smaller laser beam at cathode)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ko-KR" dirty="0" smtClean="0">
                <a:latin typeface="+mj-lt"/>
              </a:rPr>
              <a:t>Two </a:t>
            </a:r>
            <a:r>
              <a:rPr lang="en-US" altLang="ko-KR" dirty="0" err="1" smtClean="0">
                <a:latin typeface="+mj-lt"/>
              </a:rPr>
              <a:t>linac</a:t>
            </a:r>
            <a:r>
              <a:rPr lang="en-US" altLang="ko-KR" dirty="0" smtClean="0">
                <a:latin typeface="+mj-lt"/>
              </a:rPr>
              <a:t> solenoids for beta-function control at the entrance of the laser heater system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ko-KR" altLang="en-US" dirty="0">
              <a:latin typeface="+mj-lt"/>
            </a:endParaRPr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Jang-Hui HAN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2145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Beam Dynamics, Flat-top Laser – 1 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Accelerator Physics Seminar, DESY, 14 November 2012</a:t>
            </a:r>
            <a:endParaRPr lang="ko-KR" altLang="en-US" dirty="0" smtClean="0"/>
          </a:p>
        </p:txBody>
      </p:sp>
      <p:pic>
        <p:nvPicPr>
          <p:cNvPr id="1031" name="Picture 7" descr="E:\PAL_XFEL_Injector_Design_NIMA\laser_045ps_8pulse_06th_n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0600" y="956254"/>
            <a:ext cx="3322685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4819" y="1125307"/>
            <a:ext cx="37757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+mj-lt"/>
              </a:rPr>
              <a:t>Cathode laser</a:t>
            </a:r>
          </a:p>
          <a:p>
            <a:r>
              <a:rPr lang="en-US" altLang="ko-KR" sz="2000" dirty="0" smtClean="0">
                <a:latin typeface="+mj-lt"/>
              </a:rPr>
              <a:t>Longitudinal shape:</a:t>
            </a:r>
          </a:p>
          <a:p>
            <a:r>
              <a:rPr lang="en-US" altLang="ko-KR" sz="2000" dirty="0" smtClean="0">
                <a:latin typeface="+mj-lt"/>
              </a:rPr>
              <a:t>- 8 short Gaussian pulses stacked</a:t>
            </a:r>
          </a:p>
          <a:p>
            <a:r>
              <a:rPr lang="en-US" altLang="ko-KR" sz="2000" dirty="0" smtClean="0">
                <a:latin typeface="+mj-lt"/>
              </a:rPr>
              <a:t>- 8 </a:t>
            </a:r>
            <a:r>
              <a:rPr lang="en-US" altLang="ko-KR" sz="2000" dirty="0" err="1" smtClean="0">
                <a:latin typeface="+mj-lt"/>
              </a:rPr>
              <a:t>ps</a:t>
            </a:r>
            <a:r>
              <a:rPr lang="en-US" altLang="ko-KR" sz="2000" dirty="0" smtClean="0">
                <a:latin typeface="+mj-lt"/>
              </a:rPr>
              <a:t> </a:t>
            </a:r>
            <a:r>
              <a:rPr lang="en-US" altLang="ko-KR" sz="2000" dirty="0" err="1" smtClean="0">
                <a:latin typeface="+mj-lt"/>
              </a:rPr>
              <a:t>fwhm</a:t>
            </a:r>
            <a:endParaRPr lang="en-US" altLang="ko-KR" sz="2000" dirty="0" smtClean="0">
              <a:latin typeface="+mj-lt"/>
            </a:endParaRPr>
          </a:p>
          <a:p>
            <a:r>
              <a:rPr lang="en-US" altLang="ko-KR" sz="2000" dirty="0" smtClean="0">
                <a:latin typeface="+mj-lt"/>
              </a:rPr>
              <a:t>Transversely uniform</a:t>
            </a:r>
            <a:endParaRPr lang="ko-KR" altLang="en-US" sz="20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8987" y="4672275"/>
            <a:ext cx="451485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ko-KR" sz="2000" b="1" dirty="0" smtClean="0">
                <a:latin typeface="+mj-lt"/>
              </a:rPr>
              <a:t>200 </a:t>
            </a:r>
            <a:r>
              <a:rPr lang="en-US" altLang="ko-KR" sz="2000" b="1" dirty="0" err="1" smtClean="0">
                <a:latin typeface="+mj-lt"/>
              </a:rPr>
              <a:t>pC</a:t>
            </a:r>
            <a:r>
              <a:rPr lang="en-US" altLang="ko-KR" sz="2000" b="1" dirty="0" smtClean="0">
                <a:latin typeface="+mj-lt"/>
              </a:rPr>
              <a:t> beam </a:t>
            </a:r>
            <a:r>
              <a:rPr lang="en-US" altLang="ko-KR" sz="2000" dirty="0" smtClean="0">
                <a:latin typeface="+mj-lt"/>
              </a:rPr>
              <a:t>simulation at injector end</a:t>
            </a:r>
          </a:p>
          <a:p>
            <a:pPr>
              <a:spcBef>
                <a:spcPts val="600"/>
              </a:spcBef>
            </a:pPr>
            <a:r>
              <a:rPr lang="en-US" altLang="ko-KR" sz="2000" dirty="0" smtClean="0">
                <a:latin typeface="+mj-lt"/>
                <a:sym typeface="Wingdings" pitchFamily="2" charset="2"/>
              </a:rPr>
              <a:t> </a:t>
            </a:r>
            <a:r>
              <a:rPr lang="en-US" altLang="ko-KR" sz="2000" dirty="0" smtClean="0">
                <a:latin typeface="+mj-lt"/>
              </a:rPr>
              <a:t>0.26 mm </a:t>
            </a:r>
            <a:r>
              <a:rPr lang="en-US" altLang="ko-KR" sz="2000" dirty="0" err="1" smtClean="0">
                <a:latin typeface="+mj-lt"/>
              </a:rPr>
              <a:t>mrad</a:t>
            </a:r>
            <a:r>
              <a:rPr lang="en-US" altLang="ko-KR" sz="2000" dirty="0" smtClean="0">
                <a:latin typeface="+mj-lt"/>
              </a:rPr>
              <a:t> transverse projected </a:t>
            </a:r>
            <a:r>
              <a:rPr lang="en-US" altLang="ko-KR" sz="2000" dirty="0" err="1" smtClean="0">
                <a:latin typeface="+mj-lt"/>
              </a:rPr>
              <a:t>emittance</a:t>
            </a:r>
            <a:endParaRPr lang="en-US" altLang="ko-KR" sz="2000" dirty="0" smtClean="0">
              <a:latin typeface="+mj-lt"/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endParaRPr lang="ko-KR" altLang="en-US" sz="2000" dirty="0">
              <a:latin typeface="+mj-lt"/>
            </a:endParaRPr>
          </a:p>
        </p:txBody>
      </p:sp>
      <p:pic>
        <p:nvPicPr>
          <p:cNvPr id="9" name="Picture 6" descr="E:\IPAC12\PAL_XFEL_Injector\e_x_i3_b1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263" y="3284207"/>
            <a:ext cx="4215247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Jang-Hui HAN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6564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34857</TotalTime>
  <Words>1373</Words>
  <Application>Microsoft Office PowerPoint</Application>
  <PresentationFormat>화면 슬라이드 쇼(4:3)</PresentationFormat>
  <Paragraphs>286</Paragraphs>
  <Slides>28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0" baseType="lpstr">
      <vt:lpstr>Office 테마</vt:lpstr>
      <vt:lpstr>Visio</vt:lpstr>
      <vt:lpstr>슬라이드 1</vt:lpstr>
      <vt:lpstr>Contents</vt:lpstr>
      <vt:lpstr>PAL-XFEL Project</vt:lpstr>
      <vt:lpstr>Baseline Linac Layout</vt:lpstr>
      <vt:lpstr>Two Undulator Lines for Phase 1</vt:lpstr>
      <vt:lpstr>How good Injector needed?</vt:lpstr>
      <vt:lpstr>PAL ITF Gun1</vt:lpstr>
      <vt:lpstr>Baseline Injector Layout</vt:lpstr>
      <vt:lpstr>Beam Dynamics, Flat-top Laser – 1 </vt:lpstr>
      <vt:lpstr>Beam Dynamics, Flat-top Laser – 2 </vt:lpstr>
      <vt:lpstr>Beam Dynamics, Flat-top Laser 20 pC</vt:lpstr>
      <vt:lpstr>Beam Dynamics, Gaussian Laser</vt:lpstr>
      <vt:lpstr>Can We further improve Injector?</vt:lpstr>
      <vt:lpstr>Low Thermal Emittance</vt:lpstr>
      <vt:lpstr>Keeping Beam Quality through Gun</vt:lpstr>
      <vt:lpstr>Optimization of a New Gun</vt:lpstr>
      <vt:lpstr>Low Emittance Gun (Alternative Gun)</vt:lpstr>
      <vt:lpstr>Gun + Coupler</vt:lpstr>
      <vt:lpstr>Gun Development Status</vt:lpstr>
      <vt:lpstr>Low Emittance Injector</vt:lpstr>
      <vt:lpstr>Nominal Bunch Charge, 200 pC</vt:lpstr>
      <vt:lpstr>Low Bunch Charge, 20 pC</vt:lpstr>
      <vt:lpstr>PAL Injector Test Facility</vt:lpstr>
      <vt:lpstr>Purpose of ITF</vt:lpstr>
      <vt:lpstr>ITF Status I </vt:lpstr>
      <vt:lpstr>ITF Status II</vt:lpstr>
      <vt:lpstr>Summary</vt:lpstr>
      <vt:lpstr>슬라이드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 H Han</dc:creator>
  <cp:lastModifiedBy>jhhan</cp:lastModifiedBy>
  <cp:revision>821</cp:revision>
  <dcterms:created xsi:type="dcterms:W3CDTF">2012-04-01T04:58:11Z</dcterms:created>
  <dcterms:modified xsi:type="dcterms:W3CDTF">2012-11-19T00:01:45Z</dcterms:modified>
</cp:coreProperties>
</file>