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5" r:id="rId8"/>
    <p:sldId id="266" r:id="rId9"/>
    <p:sldId id="262" r:id="rId10"/>
    <p:sldId id="264" r:id="rId11"/>
    <p:sldId id="261" r:id="rId12"/>
    <p:sldId id="263" r:id="rId13"/>
    <p:sldId id="260" r:id="rId14"/>
    <p:sldId id="268" r:id="rId15"/>
    <p:sldId id="267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6" autoAdjust="0"/>
    <p:restoredTop sz="95752" autoAdjust="0"/>
  </p:normalViewPr>
  <p:slideViewPr>
    <p:cSldViewPr snapToGrid="0">
      <p:cViewPr varScale="1">
        <p:scale>
          <a:sx n="91" d="100"/>
          <a:sy n="91" d="100"/>
        </p:scale>
        <p:origin x="-16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5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7EBF87D-F99B-4BE4-8FE5-A1A93E7229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4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A719-8D43-455F-9F1A-04CD1373909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3600" b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CCD76-1ECA-430A-9A3E-F99470E98C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0589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0CA58-F2B4-4550-AFC7-8670E158EF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61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  <a:defRPr/>
            </a:pPr>
            <a:endParaRPr lang="de-D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256952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88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9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35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57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00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45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40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95154"/>
            <a:ext cx="8898934" cy="52418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3AF60-5751-451B-8F69-D9DE8022EA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FEL Beam Dynamics Meeting, 27.06.2011</a:t>
            </a:r>
          </a:p>
          <a:p>
            <a:r>
              <a:rPr lang="en-GB" dirty="0" smtClean="0"/>
              <a:t>Decking, Faatz, </a:t>
            </a:r>
            <a:r>
              <a:rPr lang="en-GB" dirty="0" err="1" smtClean="0"/>
              <a:t>Gruen</a:t>
            </a:r>
            <a:r>
              <a:rPr lang="en-GB" dirty="0" smtClean="0"/>
              <a:t>, Obier, Wortmann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3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285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362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38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  <a:defRPr/>
            </a:pPr>
            <a:endParaRPr lang="de-D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76857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96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5861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7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401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15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8B1DD-BEE5-476C-8BEF-959DC15F28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48900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7778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8582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32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468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  <a:defRPr/>
            </a:pPr>
            <a:endParaRPr lang="de-DE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970845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84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9968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550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549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54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B9F39-45BC-4288-A348-75FED8D4BE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86928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31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505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8515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5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4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A8FE2-57BD-47D9-B151-54FC698ED2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3592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5EC2A-748B-4A3B-B343-B156130C1CF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0423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C602E3-3134-4F49-BFE7-7BCDDF5738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972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9A6D0-07DB-42A3-ACA2-F33D92D64B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0654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38A34-1EB8-4BF8-AB4B-B14D377226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062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BB9FCD0-5D67-46F3-BAAA-45FD88AB9D6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FEL Beam Dynamics Meeting, 27.06.2011</a:t>
            </a:r>
          </a:p>
          <a:p>
            <a:r>
              <a:rPr lang="en-GB" dirty="0" smtClean="0"/>
              <a:t>Decking, Faatz, </a:t>
            </a:r>
            <a:r>
              <a:rPr lang="en-GB" dirty="0" err="1" smtClean="0"/>
              <a:t>Gruen</a:t>
            </a:r>
            <a:r>
              <a:rPr lang="en-GB" dirty="0" smtClean="0"/>
              <a:t>, Obier, Wortmann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Flat Top Pulser</a:t>
            </a:r>
            <a:r>
              <a:rPr lang="en-GB" sz="1000" baseline="0" dirty="0" smtClean="0">
                <a:solidFill>
                  <a:schemeClr val="bg1"/>
                </a:solidFill>
              </a:rPr>
              <a:t> for XFEL and FLASHII – Beam Test Results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902700" cy="5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b="1" smtClean="0">
                <a:solidFill>
                  <a:srgbClr val="808080"/>
                </a:solidFill>
                <a:ea typeface="+mn-ea"/>
              </a:rPr>
              <a:t>Frank Obier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</a:t>
            </a:r>
            <a:r>
              <a:rPr lang="en-US" smtClean="0">
                <a:solidFill>
                  <a:srgbClr val="808080"/>
                </a:solidFill>
                <a:ea typeface="+mn-ea"/>
              </a:rPr>
              <a:t>Linac Operation with Long Bunch Trains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2011-06-08 |  Page</a:t>
            </a:r>
            <a:r>
              <a:rPr lang="en-GB" b="1" smtClean="0">
                <a:solidFill>
                  <a:srgbClr val="808080"/>
                </a:solidFill>
                <a:ea typeface="+mn-ea"/>
              </a:rPr>
              <a:t> </a:t>
            </a:r>
            <a:fld id="{1A18973A-3425-4F81-BDC8-5E32DDC76DCB}" type="slidenum">
              <a:rPr lang="en-GB" b="1" smtClean="0">
                <a:solidFill>
                  <a:srgbClr val="808080"/>
                </a:solidFill>
                <a:ea typeface="+mn-ea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b="1" smtClean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b="1" smtClean="0">
                <a:solidFill>
                  <a:srgbClr val="808080"/>
                </a:solidFill>
                <a:ea typeface="+mn-ea"/>
              </a:rPr>
              <a:t>Frank Obier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</a:t>
            </a:r>
            <a:r>
              <a:rPr lang="en-US" smtClean="0">
                <a:solidFill>
                  <a:srgbClr val="808080"/>
                </a:solidFill>
                <a:ea typeface="+mn-ea"/>
              </a:rPr>
              <a:t>Linac Operation with Long Bunch Trains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2011-06-08 |  Page</a:t>
            </a:r>
            <a:r>
              <a:rPr lang="en-GB" b="1" smtClean="0">
                <a:solidFill>
                  <a:srgbClr val="808080"/>
                </a:solidFill>
                <a:ea typeface="+mn-ea"/>
              </a:rPr>
              <a:t> </a:t>
            </a:r>
            <a:fld id="{1A18973A-3425-4F81-BDC8-5E32DDC76DCB}" type="slidenum">
              <a:rPr lang="en-GB" b="1" smtClean="0">
                <a:solidFill>
                  <a:srgbClr val="808080"/>
                </a:solidFill>
                <a:ea typeface="+mn-ea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b="1" smtClean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b="1" smtClean="0">
                <a:solidFill>
                  <a:srgbClr val="808080"/>
                </a:solidFill>
                <a:ea typeface="+mn-ea"/>
              </a:rPr>
              <a:t>Frank Obier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</a:t>
            </a:r>
            <a:r>
              <a:rPr lang="en-US" smtClean="0">
                <a:solidFill>
                  <a:srgbClr val="808080"/>
                </a:solidFill>
                <a:ea typeface="+mn-ea"/>
              </a:rPr>
              <a:t>Linac Operation with Long Bunch Trains</a:t>
            </a:r>
            <a:r>
              <a:rPr lang="en-GB" smtClean="0">
                <a:solidFill>
                  <a:srgbClr val="808080"/>
                </a:solidFill>
                <a:ea typeface="+mn-ea"/>
              </a:rPr>
              <a:t>|  2011-06-08 |  Page</a:t>
            </a:r>
            <a:r>
              <a:rPr lang="en-GB" b="1" smtClean="0">
                <a:solidFill>
                  <a:srgbClr val="808080"/>
                </a:solidFill>
                <a:ea typeface="+mn-ea"/>
              </a:rPr>
              <a:t> </a:t>
            </a:r>
            <a:fld id="{1A18973A-3425-4F81-BDC8-5E32DDC76DCB}" type="slidenum">
              <a:rPr lang="en-GB" b="1" smtClean="0">
                <a:solidFill>
                  <a:srgbClr val="808080"/>
                </a:solidFill>
                <a:ea typeface="+mn-ea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b="1" smtClean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2049463"/>
          </a:xfrm>
        </p:spPr>
        <p:txBody>
          <a:bodyPr/>
          <a:lstStyle/>
          <a:p>
            <a:r>
              <a:rPr lang="en-GB" dirty="0" smtClean="0"/>
              <a:t>W. Decking</a:t>
            </a:r>
            <a:r>
              <a:rPr lang="en-GB" dirty="0"/>
              <a:t>, </a:t>
            </a:r>
            <a:r>
              <a:rPr lang="en-GB" dirty="0" smtClean="0"/>
              <a:t>B. Faatz</a:t>
            </a:r>
            <a:r>
              <a:rPr lang="en-GB" dirty="0"/>
              <a:t>, </a:t>
            </a:r>
            <a:r>
              <a:rPr lang="en-GB" dirty="0" smtClean="0"/>
              <a:t>C. </a:t>
            </a:r>
            <a:r>
              <a:rPr lang="en-GB" dirty="0" err="1" smtClean="0"/>
              <a:t>Gruen</a:t>
            </a:r>
            <a:r>
              <a:rPr lang="en-GB" dirty="0" smtClean="0"/>
              <a:t>,</a:t>
            </a:r>
          </a:p>
          <a:p>
            <a:r>
              <a:rPr lang="en-GB" dirty="0" smtClean="0"/>
              <a:t> M. H</a:t>
            </a:r>
            <a:r>
              <a:rPr lang="el-GR" dirty="0" smtClean="0"/>
              <a:t>ϋ</a:t>
            </a:r>
            <a:r>
              <a:rPr lang="en-GB" dirty="0" err="1" smtClean="0"/>
              <a:t>ning</a:t>
            </a:r>
            <a:r>
              <a:rPr lang="en-GB" dirty="0" smtClean="0"/>
              <a:t>, J. </a:t>
            </a:r>
            <a:r>
              <a:rPr lang="en-GB" dirty="0" err="1" smtClean="0"/>
              <a:t>Kahl</a:t>
            </a:r>
            <a:r>
              <a:rPr lang="en-GB" dirty="0" smtClean="0"/>
              <a:t>, J. Klute, K. M</a:t>
            </a:r>
            <a:r>
              <a:rPr lang="el-GR" dirty="0" smtClean="0"/>
              <a:t>ϋ</a:t>
            </a:r>
            <a:r>
              <a:rPr lang="en-GB" dirty="0" err="1" smtClean="0"/>
              <a:t>ller</a:t>
            </a:r>
            <a:r>
              <a:rPr lang="en-GB" dirty="0" smtClean="0"/>
              <a:t>, </a:t>
            </a:r>
          </a:p>
          <a:p>
            <a:r>
              <a:rPr lang="en-GB" dirty="0" smtClean="0"/>
              <a:t>F. Obier, J. Wortmann</a:t>
            </a:r>
          </a:p>
          <a:p>
            <a:r>
              <a:rPr lang="en-GB" dirty="0" smtClean="0"/>
              <a:t>FEL </a:t>
            </a:r>
            <a:r>
              <a:rPr lang="en-GB" dirty="0"/>
              <a:t>Beam Dynamics Meeting, 27.06.2011</a:t>
            </a:r>
          </a:p>
          <a:p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r>
              <a:rPr lang="en-GB" dirty="0" smtClean="0"/>
              <a:t>Flat Top Pulser for XFEL and FLASH II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– SASE at 4.8 nm, Trajectory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0" t="29084" r="3200" b="20017"/>
          <a:stretch/>
        </p:blipFill>
        <p:spPr bwMode="auto">
          <a:xfrm>
            <a:off x="2890345" y="1125466"/>
            <a:ext cx="6111575" cy="36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43750" r="63930" b="38000"/>
          <a:stretch/>
        </p:blipFill>
        <p:spPr bwMode="auto">
          <a:xfrm>
            <a:off x="150756" y="3888828"/>
            <a:ext cx="3780021" cy="25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756" y="1429408"/>
            <a:ext cx="3572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2000" dirty="0" smtClean="0"/>
              <a:t> Stability beyond resolution of BPM system</a:t>
            </a:r>
          </a:p>
          <a:p>
            <a:pPr marL="342900" indent="-342900"/>
            <a:r>
              <a:rPr lang="en-US" sz="2000" dirty="0" smtClean="0"/>
              <a:t>estimated &lt; 1e-4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3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Top Pulser in good shape</a:t>
            </a:r>
          </a:p>
          <a:p>
            <a:r>
              <a:rPr lang="en-US" dirty="0" smtClean="0"/>
              <a:t>Three to be built for FLASH II in 2013</a:t>
            </a:r>
          </a:p>
          <a:p>
            <a:r>
              <a:rPr lang="en-US" dirty="0" smtClean="0"/>
              <a:t>Six to be built for XFEL in 2014</a:t>
            </a:r>
          </a:p>
          <a:p>
            <a:endParaRPr lang="en-US" dirty="0"/>
          </a:p>
          <a:p>
            <a:r>
              <a:rPr lang="en-US" dirty="0" smtClean="0"/>
              <a:t>Open issue is the fast kicker for the XFEL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1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Result of the magnetic field measurement </a:t>
            </a:r>
            <a:r>
              <a:rPr lang="de-DE" smtClean="0">
                <a:cs typeface="Arial" charset="0"/>
              </a:rPr>
              <a:t/>
            </a:r>
            <a:br>
              <a:rPr lang="de-DE" smtClean="0">
                <a:cs typeface="Arial" charset="0"/>
              </a:rPr>
            </a:br>
            <a:endParaRPr lang="de-DE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12700" y="5732463"/>
            <a:ext cx="90249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hangingPunct="0">
              <a:buClrTx/>
              <a:buFontTx/>
              <a:buNone/>
            </a:pPr>
            <a:endParaRPr lang="en-GB" sz="1400" smtClean="0">
              <a:solidFill>
                <a:srgbClr val="000000"/>
              </a:solidFill>
              <a:ea typeface="+mn-ea"/>
              <a:cs typeface="Arial" charset="0"/>
            </a:endParaRPr>
          </a:p>
          <a:p>
            <a:pPr marL="742950" lvl="1" indent="-285750" eaLnBrk="0" hangingPunct="0">
              <a:buClrTx/>
              <a:buFontTx/>
              <a:buNone/>
            </a:pPr>
            <a:r>
              <a:rPr lang="en-GB" sz="1400" b="1" smtClean="0">
                <a:solidFill>
                  <a:srgbClr val="FF0000"/>
                </a:solidFill>
                <a:ea typeface="+mn-ea"/>
                <a:cs typeface="Arial" charset="0"/>
              </a:rPr>
              <a:t>Result: The eddy current on the kicker cage create the droop and a very slow fall time.</a:t>
            </a:r>
          </a:p>
          <a:p>
            <a:pPr marL="742950" lvl="1" indent="-285750" eaLnBrk="0" hangingPunct="0">
              <a:buClrTx/>
              <a:buFontTx/>
              <a:buNone/>
            </a:pPr>
            <a:r>
              <a:rPr lang="de-DE" sz="1400" smtClean="0">
                <a:solidFill>
                  <a:srgbClr val="000000"/>
                </a:solidFill>
                <a:ea typeface="+mn-ea"/>
                <a:cs typeface="Arial" charset="0"/>
              </a:rPr>
              <a:t>			</a:t>
            </a:r>
          </a:p>
        </p:txBody>
      </p:sp>
      <p:grpSp>
        <p:nvGrpSpPr>
          <p:cNvPr id="16388" name="Gruppieren 4"/>
          <p:cNvGrpSpPr>
            <a:grpSpLocks/>
          </p:cNvGrpSpPr>
          <p:nvPr/>
        </p:nvGrpSpPr>
        <p:grpSpPr bwMode="auto">
          <a:xfrm>
            <a:off x="179388" y="1052513"/>
            <a:ext cx="4321175" cy="3060700"/>
            <a:chOff x="1496576" y="1156370"/>
            <a:chExt cx="6096000" cy="4572000"/>
          </a:xfrm>
        </p:grpSpPr>
        <p:pic>
          <p:nvPicPr>
            <p:cNvPr id="16402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576" y="1156370"/>
              <a:ext cx="6096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feld 6"/>
            <p:cNvSpPr txBox="1">
              <a:spLocks noChangeArrowheads="1"/>
            </p:cNvSpPr>
            <p:nvPr/>
          </p:nvSpPr>
          <p:spPr bwMode="auto">
            <a:xfrm>
              <a:off x="2843807" y="2132856"/>
              <a:ext cx="2196625" cy="55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smtClean="0">
                  <a:solidFill>
                    <a:srgbClr val="00B050"/>
                  </a:solidFill>
                  <a:ea typeface="+mn-ea"/>
                  <a:cs typeface="Arial" charset="0"/>
                </a:rPr>
                <a:t>Current</a:t>
              </a:r>
              <a:r>
                <a:rPr lang="de-DE" smtClean="0">
                  <a:solidFill>
                    <a:srgbClr val="00B050"/>
                  </a:solidFill>
                  <a:ea typeface="+mn-ea"/>
                  <a:cs typeface="Arial" charset="0"/>
                </a:rPr>
                <a:t> 200A</a:t>
              </a:r>
            </a:p>
          </p:txBody>
        </p:sp>
        <p:sp>
          <p:nvSpPr>
            <p:cNvPr id="16404" name="Textfeld 7"/>
            <p:cNvSpPr txBox="1">
              <a:spLocks noChangeArrowheads="1"/>
            </p:cNvSpPr>
            <p:nvPr/>
          </p:nvSpPr>
          <p:spPr bwMode="auto">
            <a:xfrm>
              <a:off x="2430330" y="4752762"/>
              <a:ext cx="3166921" cy="4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sz="1400" smtClean="0">
                  <a:solidFill>
                    <a:srgbClr val="FFFFFF"/>
                  </a:solidFill>
                  <a:ea typeface="+mn-ea"/>
                  <a:cs typeface="Arial" charset="0"/>
                </a:rPr>
                <a:t>Feedbackkicker with cage</a:t>
              </a:r>
            </a:p>
          </p:txBody>
        </p:sp>
        <p:sp>
          <p:nvSpPr>
            <p:cNvPr id="16405" name="Textfeld 8"/>
            <p:cNvSpPr txBox="1">
              <a:spLocks noChangeArrowheads="1"/>
            </p:cNvSpPr>
            <p:nvPr/>
          </p:nvSpPr>
          <p:spPr bwMode="auto">
            <a:xfrm>
              <a:off x="2309376" y="3546245"/>
              <a:ext cx="3517493" cy="4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sz="1400" smtClean="0">
                  <a:solidFill>
                    <a:srgbClr val="FFFF00"/>
                  </a:solidFill>
                  <a:ea typeface="+mn-ea"/>
                  <a:cs typeface="Arial" charset="0"/>
                </a:rPr>
                <a:t>Feedbackkicker without cage</a:t>
              </a:r>
            </a:p>
          </p:txBody>
        </p:sp>
      </p:grp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2916238" y="1706563"/>
            <a:ext cx="611187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200" b="1" smtClean="0">
                <a:solidFill>
                  <a:srgbClr val="FFFFFF"/>
                </a:solidFill>
                <a:ea typeface="+mn-ea"/>
              </a:rPr>
              <a:t>200µs</a:t>
            </a:r>
            <a:r>
              <a:rPr lang="en-GB" sz="1200" b="1" smtClean="0">
                <a:solidFill>
                  <a:srgbClr val="FFFFFF"/>
                </a:solidFill>
                <a:ea typeface="+mn-ea"/>
              </a:rPr>
              <a:t> </a:t>
            </a:r>
            <a:r>
              <a:rPr lang="de-DE" sz="1200" b="1" smtClean="0">
                <a:solidFill>
                  <a:srgbClr val="FFFFFF"/>
                </a:solidFill>
                <a:ea typeface="+mn-ea"/>
              </a:rPr>
              <a:t>/div</a:t>
            </a:r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419100" y="1716088"/>
            <a:ext cx="51752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200" b="1" smtClean="0">
                <a:solidFill>
                  <a:srgbClr val="00B050"/>
                </a:solidFill>
                <a:ea typeface="+mn-ea"/>
              </a:rPr>
              <a:t>50A</a:t>
            </a:r>
            <a:r>
              <a:rPr lang="en-GB" sz="1200" b="1" smtClean="0">
                <a:solidFill>
                  <a:srgbClr val="00B050"/>
                </a:solidFill>
                <a:ea typeface="+mn-ea"/>
              </a:rPr>
              <a:t> </a:t>
            </a:r>
            <a:r>
              <a:rPr lang="de-DE" sz="1200" b="1" smtClean="0">
                <a:solidFill>
                  <a:srgbClr val="00B050"/>
                </a:solidFill>
                <a:ea typeface="+mn-ea"/>
              </a:rPr>
              <a:t>/div</a:t>
            </a:r>
          </a:p>
        </p:txBody>
      </p:sp>
      <p:pic>
        <p:nvPicPr>
          <p:cNvPr id="16391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030288"/>
            <a:ext cx="44751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4787900" y="3171825"/>
            <a:ext cx="730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200" b="1" smtClean="0">
                <a:solidFill>
                  <a:srgbClr val="00B050"/>
                </a:solidFill>
                <a:ea typeface="+mn-ea"/>
              </a:rPr>
              <a:t>20A</a:t>
            </a:r>
            <a:r>
              <a:rPr lang="en-GB" sz="1200" b="1" smtClean="0">
                <a:solidFill>
                  <a:srgbClr val="00B050"/>
                </a:solidFill>
                <a:ea typeface="+mn-ea"/>
              </a:rPr>
              <a:t> </a:t>
            </a:r>
            <a:r>
              <a:rPr lang="de-DE" sz="1200" b="1" smtClean="0">
                <a:solidFill>
                  <a:srgbClr val="00B050"/>
                </a:solidFill>
                <a:ea typeface="+mn-ea"/>
              </a:rPr>
              <a:t>/div</a:t>
            </a:r>
          </a:p>
        </p:txBody>
      </p:sp>
      <p:sp>
        <p:nvSpPr>
          <p:cNvPr id="16393" name="Textfeld 13"/>
          <p:cNvSpPr txBox="1">
            <a:spLocks noChangeArrowheads="1"/>
          </p:cNvSpPr>
          <p:nvPr/>
        </p:nvSpPr>
        <p:spPr bwMode="auto">
          <a:xfrm>
            <a:off x="7513638" y="1268413"/>
            <a:ext cx="155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mtClean="0">
                <a:solidFill>
                  <a:srgbClr val="00B050"/>
                </a:solidFill>
                <a:ea typeface="+mn-ea"/>
                <a:cs typeface="Arial" charset="0"/>
              </a:rPr>
              <a:t>Current 100A</a:t>
            </a:r>
          </a:p>
        </p:txBody>
      </p:sp>
      <p:sp>
        <p:nvSpPr>
          <p:cNvPr id="16394" name="Text Box 24"/>
          <p:cNvSpPr txBox="1">
            <a:spLocks noChangeArrowheads="1"/>
          </p:cNvSpPr>
          <p:nvPr/>
        </p:nvSpPr>
        <p:spPr bwMode="auto">
          <a:xfrm>
            <a:off x="7237413" y="3224213"/>
            <a:ext cx="863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200" b="1" smtClean="0">
                <a:solidFill>
                  <a:srgbClr val="000000"/>
                </a:solidFill>
                <a:ea typeface="+mn-ea"/>
              </a:rPr>
              <a:t>200µs</a:t>
            </a:r>
            <a:r>
              <a:rPr lang="en-GB" sz="1200" b="1" smtClean="0">
                <a:solidFill>
                  <a:srgbClr val="000000"/>
                </a:solidFill>
                <a:ea typeface="+mn-ea"/>
              </a:rPr>
              <a:t> </a:t>
            </a:r>
            <a:r>
              <a:rPr lang="de-DE" sz="1200" b="1" smtClean="0">
                <a:solidFill>
                  <a:srgbClr val="000000"/>
                </a:solidFill>
                <a:ea typeface="+mn-ea"/>
              </a:rPr>
              <a:t>/div</a:t>
            </a:r>
          </a:p>
        </p:txBody>
      </p:sp>
      <p:sp>
        <p:nvSpPr>
          <p:cNvPr id="16395" name="Textfeld 15"/>
          <p:cNvSpPr txBox="1">
            <a:spLocks noChangeArrowheads="1"/>
          </p:cNvSpPr>
          <p:nvPr/>
        </p:nvSpPr>
        <p:spPr bwMode="auto">
          <a:xfrm>
            <a:off x="5137150" y="965200"/>
            <a:ext cx="289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mtClean="0">
                <a:solidFill>
                  <a:srgbClr val="CCCC00"/>
                </a:solidFill>
                <a:ea typeface="+mn-ea"/>
                <a:cs typeface="Arial" charset="0"/>
              </a:rPr>
              <a:t>Feedbackkicker without cage</a:t>
            </a:r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4867275" y="2266950"/>
            <a:ext cx="2543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mtClean="0">
                <a:solidFill>
                  <a:srgbClr val="000000"/>
                </a:solidFill>
                <a:ea typeface="+mn-ea"/>
                <a:cs typeface="Arial" charset="0"/>
              </a:rPr>
              <a:t>Feedbackkicker with cage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230188" y="4292600"/>
            <a:ext cx="4679951" cy="174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green curve: pulse current of 200A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white curve: field measurement with a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Feedbackkicker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without cage (with a droop and a very slow fall time of 1ms)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Yellow curve: field measurement with a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Feedbackkicker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with cage (no droop and a fast fall time)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endParaRPr lang="en-GB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endParaRPr lang="de-DE" sz="16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356100" y="4292600"/>
            <a:ext cx="4679950" cy="174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green curve: pulse current of 100A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Yellow curve: field measurement with a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Feedbackkicker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with cage (with a droop and a very slow fall time of 1ms)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grey curve: field measurement with a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Feedbachkicker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without cage (no droop and a fast fall time)</a:t>
            </a:r>
          </a:p>
          <a:p>
            <a:pPr marL="742950" lvl="1" indent="-285750" eaLnBrk="0" hangingPunct="0">
              <a:buClrTx/>
              <a:buFontTx/>
              <a:buNone/>
              <a:defRPr/>
            </a:pPr>
            <a:endParaRPr lang="en-GB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endParaRPr lang="de-DE" sz="16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6399" name="Textfeld 19"/>
          <p:cNvSpPr txBox="1">
            <a:spLocks noChangeArrowheads="1"/>
          </p:cNvSpPr>
          <p:nvPr/>
        </p:nvSpPr>
        <p:spPr bwMode="auto">
          <a:xfrm>
            <a:off x="5518150" y="692150"/>
            <a:ext cx="132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mtClean="0">
                <a:solidFill>
                  <a:srgbClr val="000000"/>
                </a:solidFill>
                <a:ea typeface="+mn-ea"/>
              </a:rPr>
              <a:t>CMR Sensor</a:t>
            </a:r>
          </a:p>
        </p:txBody>
      </p:sp>
      <p:sp>
        <p:nvSpPr>
          <p:cNvPr id="16400" name="Textfeld 20"/>
          <p:cNvSpPr txBox="1">
            <a:spLocks noChangeArrowheads="1"/>
          </p:cNvSpPr>
          <p:nvPr/>
        </p:nvSpPr>
        <p:spPr bwMode="auto">
          <a:xfrm>
            <a:off x="433388" y="692150"/>
            <a:ext cx="367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GB" smtClean="0">
                <a:solidFill>
                  <a:srgbClr val="000000"/>
                </a:solidFill>
                <a:ea typeface="+mn-ea"/>
              </a:rPr>
              <a:t>Air-core coil (1 winding) with integrator</a:t>
            </a:r>
          </a:p>
        </p:txBody>
      </p:sp>
      <p:cxnSp>
        <p:nvCxnSpPr>
          <p:cNvPr id="16401" name="Gerade Verbindung mit Pfeil 4"/>
          <p:cNvCxnSpPr>
            <a:cxnSpLocks noChangeShapeType="1"/>
          </p:cNvCxnSpPr>
          <p:nvPr/>
        </p:nvCxnSpPr>
        <p:spPr bwMode="auto">
          <a:xfrm flipV="1">
            <a:off x="5711825" y="1798638"/>
            <a:ext cx="246063" cy="468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9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95154"/>
            <a:ext cx="8898934" cy="786198"/>
          </a:xfrm>
        </p:spPr>
        <p:txBody>
          <a:bodyPr/>
          <a:lstStyle/>
          <a:p>
            <a:r>
              <a:rPr lang="en-US" dirty="0" smtClean="0"/>
              <a:t>Intra-Train Beam Switching requires ultra-stable pulser with up to 800 </a:t>
            </a:r>
            <a:r>
              <a:rPr lang="el-GR" dirty="0" smtClean="0"/>
              <a:t>μ</a:t>
            </a:r>
            <a:r>
              <a:rPr lang="en-US" dirty="0" smtClean="0"/>
              <a:t>s flat top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9" y="1864384"/>
            <a:ext cx="5912835" cy="36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" name="Content Placeholder 2"/>
          <p:cNvSpPr txBox="1">
            <a:spLocks/>
          </p:cNvSpPr>
          <p:nvPr/>
        </p:nvSpPr>
        <p:spPr bwMode="auto">
          <a:xfrm>
            <a:off x="91199" y="5620870"/>
            <a:ext cx="8898934" cy="7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 smtClean="0"/>
              <a:t>Satbility</a:t>
            </a:r>
            <a:r>
              <a:rPr lang="en-US" dirty="0" smtClean="0"/>
              <a:t> goal at undulator </a:t>
            </a:r>
            <a:r>
              <a:rPr lang="en-US" dirty="0">
                <a:ea typeface="ＭＳ Ｐゴシック" charset="-128"/>
              </a:rPr>
              <a:t>&lt; 1/10 </a:t>
            </a:r>
            <a:r>
              <a:rPr lang="en-US" dirty="0" smtClean="0">
                <a:latin typeface="Symbol" pitchFamily="18" charset="2"/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, typical kick 100-300 </a:t>
            </a:r>
            <a:r>
              <a:rPr lang="en-US" dirty="0">
                <a:latin typeface="Symbol" pitchFamily="18" charset="2"/>
                <a:ea typeface="ＭＳ Ｐゴシック" charset="-128"/>
              </a:rPr>
              <a:t>s </a:t>
            </a:r>
          </a:p>
          <a:p>
            <a:pPr marL="0" indent="0">
              <a:buNone/>
            </a:pPr>
            <a:r>
              <a:rPr lang="en-US" dirty="0" smtClean="0">
                <a:latin typeface="Symbol" pitchFamily="18" charset="2"/>
                <a:ea typeface="ＭＳ Ｐゴシック" charset="-128"/>
              </a:rPr>
              <a:t>	=&gt; </a:t>
            </a:r>
            <a:r>
              <a:rPr lang="en-US" dirty="0">
                <a:ea typeface="ＭＳ Ｐゴシック" charset="-128"/>
              </a:rPr>
              <a:t>rel. amplitude stability &lt; </a:t>
            </a:r>
            <a:r>
              <a:rPr lang="en-US" dirty="0">
                <a:solidFill>
                  <a:schemeClr val="accent1"/>
                </a:solidFill>
                <a:ea typeface="ＭＳ Ｐゴシック" charset="-128"/>
              </a:rPr>
              <a:t>1e-3 to 1e-4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Installed pulser (and new kicker) at feedback location before collimator</a:t>
            </a:r>
          </a:p>
          <a:p>
            <a:r>
              <a:rPr lang="en-US" dirty="0" smtClean="0"/>
              <a:t>Correct kicker influence with nearby steerer</a:t>
            </a:r>
          </a:p>
          <a:p>
            <a:r>
              <a:rPr lang="en-US" dirty="0" smtClean="0"/>
              <a:t>Observe trajectory and SASE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6" name="Picture 33" descr="flash-upgrade_Nov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2" y="3355484"/>
            <a:ext cx="8378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4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Principle layout of the pulser </a:t>
            </a:r>
            <a:endParaRPr lang="de-DE" smtClean="0"/>
          </a:p>
        </p:txBody>
      </p:sp>
      <p:grpSp>
        <p:nvGrpSpPr>
          <p:cNvPr id="6147" name="Group 139"/>
          <p:cNvGrpSpPr>
            <a:grpSpLocks/>
          </p:cNvGrpSpPr>
          <p:nvPr/>
        </p:nvGrpSpPr>
        <p:grpSpPr bwMode="auto">
          <a:xfrm>
            <a:off x="250825" y="2492375"/>
            <a:ext cx="3384550" cy="977900"/>
            <a:chOff x="211" y="2431"/>
            <a:chExt cx="2472" cy="735"/>
          </a:xfrm>
        </p:grpSpPr>
        <p:sp>
          <p:nvSpPr>
            <p:cNvPr id="6219" name="Line 77"/>
            <p:cNvSpPr>
              <a:spLocks noChangeShapeType="1"/>
            </p:cNvSpPr>
            <p:nvPr/>
          </p:nvSpPr>
          <p:spPr bwMode="auto">
            <a:xfrm flipV="1">
              <a:off x="1571" y="2455"/>
              <a:ext cx="0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0" name="Line 78"/>
            <p:cNvSpPr>
              <a:spLocks noChangeShapeType="1"/>
            </p:cNvSpPr>
            <p:nvPr/>
          </p:nvSpPr>
          <p:spPr bwMode="auto">
            <a:xfrm>
              <a:off x="1571" y="2455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1" name="Line 94"/>
            <p:cNvSpPr>
              <a:spLocks noChangeShapeType="1"/>
            </p:cNvSpPr>
            <p:nvPr/>
          </p:nvSpPr>
          <p:spPr bwMode="auto">
            <a:xfrm>
              <a:off x="1866" y="2455"/>
              <a:ext cx="159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2" name="Line 110"/>
            <p:cNvSpPr>
              <a:spLocks noChangeShapeType="1"/>
            </p:cNvSpPr>
            <p:nvPr/>
          </p:nvSpPr>
          <p:spPr bwMode="auto">
            <a:xfrm>
              <a:off x="2025" y="245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3" name="Line 111"/>
            <p:cNvSpPr>
              <a:spLocks noChangeShapeType="1"/>
            </p:cNvSpPr>
            <p:nvPr/>
          </p:nvSpPr>
          <p:spPr bwMode="auto">
            <a:xfrm>
              <a:off x="2343" y="2455"/>
              <a:ext cx="0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4" name="Line 112"/>
            <p:cNvSpPr>
              <a:spLocks noChangeShapeType="1"/>
            </p:cNvSpPr>
            <p:nvPr/>
          </p:nvSpPr>
          <p:spPr bwMode="auto">
            <a:xfrm>
              <a:off x="2343" y="272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5" name="Line 120"/>
            <p:cNvSpPr>
              <a:spLocks noChangeShapeType="1"/>
            </p:cNvSpPr>
            <p:nvPr/>
          </p:nvSpPr>
          <p:spPr bwMode="auto">
            <a:xfrm flipH="1">
              <a:off x="1156" y="2722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6" name="Line 121"/>
            <p:cNvSpPr>
              <a:spLocks noChangeShapeType="1"/>
            </p:cNvSpPr>
            <p:nvPr/>
          </p:nvSpPr>
          <p:spPr bwMode="auto">
            <a:xfrm>
              <a:off x="2388" y="2722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227" name="Text Box 122"/>
            <p:cNvSpPr txBox="1">
              <a:spLocks noChangeArrowheads="1"/>
            </p:cNvSpPr>
            <p:nvPr/>
          </p:nvSpPr>
          <p:spPr bwMode="auto">
            <a:xfrm>
              <a:off x="211" y="2431"/>
              <a:ext cx="1112" cy="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de-DE" sz="1400" smtClean="0">
                  <a:solidFill>
                    <a:srgbClr val="000000"/>
                  </a:solidFill>
                  <a:ea typeface="+mn-ea"/>
                  <a:cs typeface="Arial" charset="0"/>
                </a:rPr>
                <a:t> pulse trigger</a:t>
              </a:r>
            </a:p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endParaRPr lang="de-DE" sz="1400" smtClean="0">
                <a:solidFill>
                  <a:srgbClr val="000000"/>
                </a:solidFill>
                <a:ea typeface="+mn-ea"/>
                <a:cs typeface="Arial" charset="0"/>
              </a:endParaRPr>
            </a:p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endParaRPr lang="de-DE" sz="1400" smtClean="0">
                <a:solidFill>
                  <a:srgbClr val="000000"/>
                </a:solidFill>
                <a:ea typeface="+mn-ea"/>
                <a:cs typeface="Arial" charset="0"/>
              </a:endParaRPr>
            </a:p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endParaRPr lang="en-GB" sz="1400" smtClean="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cxnSp>
        <p:nvCxnSpPr>
          <p:cNvPr id="71" name="Gerade Verbindung 70"/>
          <p:cNvCxnSpPr/>
          <p:nvPr/>
        </p:nvCxnSpPr>
        <p:spPr>
          <a:xfrm flipV="1">
            <a:off x="1547813" y="2708275"/>
            <a:ext cx="20304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93700" y="963613"/>
            <a:ext cx="192087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Tx/>
              <a:buFontTx/>
              <a:buNone/>
            </a:pPr>
            <a:r>
              <a:rPr lang="en-GB" sz="1200" smtClean="0">
                <a:solidFill>
                  <a:srgbClr val="000000"/>
                </a:solidFill>
                <a:ea typeface="+mn-ea"/>
                <a:cs typeface="Arial" charset="0"/>
              </a:rPr>
              <a:t>Data:</a:t>
            </a:r>
          </a:p>
          <a:p>
            <a:pPr marL="342900" indent="-342900" eaLnBrk="0" hangingPunct="0">
              <a:buClrTx/>
              <a:buFontTx/>
              <a:buNone/>
            </a:pPr>
            <a:r>
              <a:rPr lang="en-GB" sz="1200" smtClean="0">
                <a:solidFill>
                  <a:srgbClr val="000000"/>
                </a:solidFill>
                <a:ea typeface="+mn-ea"/>
                <a:cs typeface="Arial" charset="0"/>
              </a:rPr>
              <a:t>Voltage 	U= 80V</a:t>
            </a:r>
          </a:p>
          <a:p>
            <a:pPr marL="342900" indent="-342900" eaLnBrk="0" hangingPunct="0">
              <a:buClrTx/>
              <a:buFontTx/>
              <a:buNone/>
            </a:pPr>
            <a:r>
              <a:rPr lang="en-GB" sz="1200" smtClean="0">
                <a:solidFill>
                  <a:srgbClr val="00B050"/>
                </a:solidFill>
                <a:ea typeface="+mn-ea"/>
                <a:cs typeface="Arial" charset="0"/>
              </a:rPr>
              <a:t>Pulse current I</a:t>
            </a:r>
            <a:r>
              <a:rPr lang="en-GB" sz="1200" baseline="-25000" smtClean="0">
                <a:solidFill>
                  <a:srgbClr val="00B050"/>
                </a:solidFill>
                <a:ea typeface="+mn-ea"/>
                <a:cs typeface="Arial" charset="0"/>
              </a:rPr>
              <a:t>max</a:t>
            </a:r>
            <a:r>
              <a:rPr lang="en-GB" sz="1200" smtClean="0">
                <a:solidFill>
                  <a:srgbClr val="00B050"/>
                </a:solidFill>
                <a:ea typeface="+mn-ea"/>
                <a:cs typeface="Arial" charset="0"/>
              </a:rPr>
              <a:t>=400A</a:t>
            </a:r>
          </a:p>
          <a:p>
            <a:pPr marL="342900" indent="-342900" eaLnBrk="0" hangingPunct="0">
              <a:buClrTx/>
              <a:buFontTx/>
              <a:buNone/>
            </a:pPr>
            <a:r>
              <a:rPr lang="en-GB" sz="1200" smtClean="0">
                <a:solidFill>
                  <a:srgbClr val="000000"/>
                </a:solidFill>
                <a:ea typeface="+mn-ea"/>
                <a:cs typeface="Arial" charset="0"/>
              </a:rPr>
              <a:t>Pulse length 	t= 1.8ms</a:t>
            </a:r>
          </a:p>
        </p:txBody>
      </p:sp>
      <p:pic>
        <p:nvPicPr>
          <p:cNvPr id="6150" name="Grafik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465513"/>
            <a:ext cx="384651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70400" y="5227638"/>
            <a:ext cx="2963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t>8 Mosfet parallel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t>9 capacitor (450V 2200µF)</a:t>
            </a:r>
          </a:p>
        </p:txBody>
      </p:sp>
      <p:grpSp>
        <p:nvGrpSpPr>
          <p:cNvPr id="6152" name="Gruppieren 53"/>
          <p:cNvGrpSpPr>
            <a:grpSpLocks/>
          </p:cNvGrpSpPr>
          <p:nvPr/>
        </p:nvGrpSpPr>
        <p:grpSpPr bwMode="auto">
          <a:xfrm>
            <a:off x="3749675" y="795338"/>
            <a:ext cx="2132013" cy="1457325"/>
            <a:chOff x="3635375" y="865306"/>
            <a:chExt cx="2132461" cy="1458070"/>
          </a:xfrm>
        </p:grpSpPr>
        <p:pic>
          <p:nvPicPr>
            <p:cNvPr id="6216" name="Grafik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865306"/>
              <a:ext cx="2132461" cy="145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7" name="Textfeld 87"/>
            <p:cNvSpPr txBox="1">
              <a:spLocks noChangeArrowheads="1"/>
            </p:cNvSpPr>
            <p:nvPr/>
          </p:nvSpPr>
          <p:spPr bwMode="auto">
            <a:xfrm>
              <a:off x="3968445" y="1769110"/>
              <a:ext cx="11272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z="1000" smtClean="0">
                  <a:solidFill>
                    <a:srgbClr val="000000"/>
                  </a:solidFill>
                  <a:ea typeface="+mn-ea"/>
                </a:rPr>
                <a:t>200µs/div</a:t>
              </a:r>
            </a:p>
          </p:txBody>
        </p:sp>
        <p:sp>
          <p:nvSpPr>
            <p:cNvPr id="6218" name="Textfeld 88"/>
            <p:cNvSpPr txBox="1">
              <a:spLocks noChangeArrowheads="1"/>
            </p:cNvSpPr>
            <p:nvPr/>
          </p:nvSpPr>
          <p:spPr bwMode="auto">
            <a:xfrm>
              <a:off x="3800318" y="903868"/>
              <a:ext cx="7317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z="1000" smtClean="0">
                  <a:solidFill>
                    <a:srgbClr val="000000"/>
                  </a:solidFill>
                  <a:ea typeface="+mn-ea"/>
                </a:rPr>
                <a:t>200A</a:t>
              </a:r>
            </a:p>
          </p:txBody>
        </p:sp>
      </p:grpSp>
      <p:sp>
        <p:nvSpPr>
          <p:cNvPr id="6153" name="Textfeld 60"/>
          <p:cNvSpPr txBox="1">
            <a:spLocks noChangeArrowheads="1"/>
          </p:cNvSpPr>
          <p:nvPr/>
        </p:nvSpPr>
        <p:spPr bwMode="auto">
          <a:xfrm>
            <a:off x="1220788" y="2760663"/>
            <a:ext cx="382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000" b="1" smtClean="0">
                <a:solidFill>
                  <a:srgbClr val="000000"/>
                </a:solidFill>
                <a:ea typeface="+mn-ea"/>
              </a:rPr>
              <a:t>-5V</a:t>
            </a:r>
          </a:p>
        </p:txBody>
      </p:sp>
      <p:sp>
        <p:nvSpPr>
          <p:cNvPr id="6154" name="Textfeld 92"/>
          <p:cNvSpPr txBox="1">
            <a:spLocks noChangeArrowheads="1"/>
          </p:cNvSpPr>
          <p:nvPr/>
        </p:nvSpPr>
        <p:spPr bwMode="auto">
          <a:xfrm>
            <a:off x="1225550" y="2293938"/>
            <a:ext cx="414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sz="1000" b="1" smtClean="0">
                <a:solidFill>
                  <a:srgbClr val="000000"/>
                </a:solidFill>
                <a:ea typeface="+mn-ea"/>
              </a:rPr>
              <a:t>+5V</a:t>
            </a:r>
          </a:p>
        </p:txBody>
      </p:sp>
      <p:grpSp>
        <p:nvGrpSpPr>
          <p:cNvPr id="6155" name="Gruppieren 41"/>
          <p:cNvGrpSpPr>
            <a:grpSpLocks/>
          </p:cNvGrpSpPr>
          <p:nvPr/>
        </p:nvGrpSpPr>
        <p:grpSpPr bwMode="auto">
          <a:xfrm>
            <a:off x="4038600" y="766763"/>
            <a:ext cx="5070475" cy="3579812"/>
            <a:chOff x="4037993" y="949668"/>
            <a:chExt cx="5071082" cy="3579893"/>
          </a:xfrm>
        </p:grpSpPr>
        <p:sp>
          <p:nvSpPr>
            <p:cNvPr id="6157" name="Textfeld 4"/>
            <p:cNvSpPr txBox="1">
              <a:spLocks noChangeArrowheads="1"/>
            </p:cNvSpPr>
            <p:nvPr/>
          </p:nvSpPr>
          <p:spPr bwMode="auto">
            <a:xfrm>
              <a:off x="8566028" y="1590300"/>
              <a:ext cx="543047" cy="33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mtClean="0">
                  <a:solidFill>
                    <a:srgbClr val="000000"/>
                  </a:solidFill>
                  <a:ea typeface="+mn-ea"/>
                </a:rPr>
                <a:t>C</a:t>
              </a:r>
              <a:r>
                <a:rPr lang="de-DE" baseline="-25000" smtClean="0">
                  <a:solidFill>
                    <a:srgbClr val="000000"/>
                  </a:solidFill>
                  <a:ea typeface="+mn-ea"/>
                </a:rPr>
                <a:t>Lade</a:t>
              </a:r>
              <a:endParaRPr lang="de-DE" smtClean="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6158" name="Gruppieren 5"/>
            <p:cNvGrpSpPr>
              <a:grpSpLocks/>
            </p:cNvGrpSpPr>
            <p:nvPr/>
          </p:nvGrpSpPr>
          <p:grpSpPr bwMode="auto">
            <a:xfrm>
              <a:off x="4037993" y="1413806"/>
              <a:ext cx="4668837" cy="3115755"/>
              <a:chOff x="3320878" y="1518095"/>
              <a:chExt cx="5184711" cy="3423073"/>
            </a:xfrm>
          </p:grpSpPr>
          <p:cxnSp>
            <p:nvCxnSpPr>
              <p:cNvPr id="7" name="Gerade Verbindung 6"/>
              <p:cNvCxnSpPr>
                <a:stCxn id="37" idx="0"/>
              </p:cNvCxnSpPr>
              <p:nvPr/>
            </p:nvCxnSpPr>
            <p:spPr>
              <a:xfrm>
                <a:off x="5265599" y="3591219"/>
                <a:ext cx="2017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hteck 7"/>
              <p:cNvSpPr/>
              <p:nvPr/>
            </p:nvSpPr>
            <p:spPr>
              <a:xfrm>
                <a:off x="5914426" y="3500525"/>
                <a:ext cx="359676" cy="2162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7282607" y="3249372"/>
                <a:ext cx="0" cy="4674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7282607" y="371679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 flipV="1">
                <a:off x="7353131" y="3608660"/>
                <a:ext cx="0" cy="1081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 flipV="1">
                <a:off x="7353131" y="3429017"/>
                <a:ext cx="0" cy="1081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V="1">
                <a:off x="7353131" y="3249372"/>
                <a:ext cx="0" cy="1081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7353131" y="3662729"/>
                <a:ext cx="1445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/>
              <p:nvPr/>
            </p:nvCxnSpPr>
            <p:spPr>
              <a:xfrm flipH="1">
                <a:off x="7353131" y="3483084"/>
                <a:ext cx="1445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7497707" y="3483084"/>
                <a:ext cx="0" cy="14580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hteck 16"/>
              <p:cNvSpPr/>
              <p:nvPr/>
            </p:nvSpPr>
            <p:spPr>
              <a:xfrm>
                <a:off x="7425419" y="4212126"/>
                <a:ext cx="144576" cy="369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Gerade Verbindung 17"/>
              <p:cNvCxnSpPr/>
              <p:nvPr/>
            </p:nvCxnSpPr>
            <p:spPr>
              <a:xfrm>
                <a:off x="7425419" y="4941168"/>
                <a:ext cx="1445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>
                <a:off x="7353131" y="3303440"/>
                <a:ext cx="1445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>
              <a:xfrm flipV="1">
                <a:off x="7490655" y="1517461"/>
                <a:ext cx="8815" cy="17772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hteck 20"/>
              <p:cNvSpPr/>
              <p:nvPr/>
            </p:nvSpPr>
            <p:spPr>
              <a:xfrm>
                <a:off x="7425419" y="2393009"/>
                <a:ext cx="144576" cy="38719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" name="Gerade Verbindung 21"/>
              <p:cNvCxnSpPr/>
              <p:nvPr/>
            </p:nvCxnSpPr>
            <p:spPr>
              <a:xfrm>
                <a:off x="7497707" y="1847099"/>
                <a:ext cx="8639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>
                <a:endCxn id="26" idx="0"/>
              </p:cNvCxnSpPr>
              <p:nvPr/>
            </p:nvCxnSpPr>
            <p:spPr>
              <a:xfrm>
                <a:off x="8361635" y="1847099"/>
                <a:ext cx="0" cy="3575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8289347" y="2780204"/>
                <a:ext cx="1445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8218822" y="2314523"/>
                <a:ext cx="2873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eck 25"/>
              <p:cNvSpPr/>
              <p:nvPr/>
            </p:nvSpPr>
            <p:spPr>
              <a:xfrm>
                <a:off x="8218822" y="2204644"/>
                <a:ext cx="287389" cy="453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7" name="Gerade Verbindung 26"/>
              <p:cNvCxnSpPr/>
              <p:nvPr/>
            </p:nvCxnSpPr>
            <p:spPr>
              <a:xfrm flipV="1">
                <a:off x="8361635" y="2314523"/>
                <a:ext cx="0" cy="4656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lipse 27"/>
              <p:cNvSpPr/>
              <p:nvPr/>
            </p:nvSpPr>
            <p:spPr>
              <a:xfrm>
                <a:off x="7457155" y="3069728"/>
                <a:ext cx="72288" cy="7150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7462445" y="3933067"/>
                <a:ext cx="72287" cy="7150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6993455" y="3554593"/>
                <a:ext cx="72287" cy="732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6995218" y="3718540"/>
                <a:ext cx="72288" cy="7150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2" name="Gerade Verbindung 31"/>
              <p:cNvCxnSpPr>
                <a:stCxn id="31" idx="4"/>
              </p:cNvCxnSpPr>
              <p:nvPr/>
            </p:nvCxnSpPr>
            <p:spPr>
              <a:xfrm>
                <a:off x="7032244" y="3790049"/>
                <a:ext cx="0" cy="2877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 flipH="1">
                <a:off x="4833634" y="4077829"/>
                <a:ext cx="21968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>
              <a:xfrm flipV="1">
                <a:off x="4833634" y="3537152"/>
                <a:ext cx="0" cy="5406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>
                <a:off x="4833634" y="3537152"/>
                <a:ext cx="2151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3320878" y="3662729"/>
                <a:ext cx="17278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leichschenkliges Dreieck 36"/>
              <p:cNvSpPr/>
              <p:nvPr/>
            </p:nvSpPr>
            <p:spPr>
              <a:xfrm rot="5400000">
                <a:off x="4941577" y="3464284"/>
                <a:ext cx="395916" cy="25212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Textfeld 37"/>
              <p:cNvSpPr txBox="1">
                <a:spLocks noChangeArrowheads="1"/>
              </p:cNvSpPr>
              <p:nvPr/>
            </p:nvSpPr>
            <p:spPr bwMode="auto">
              <a:xfrm>
                <a:off x="4977062" y="3429000"/>
                <a:ext cx="21602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800" smtClean="0">
                    <a:solidFill>
                      <a:srgbClr val="000000"/>
                    </a:solidFill>
                    <a:ea typeface="+mn-ea"/>
                  </a:rPr>
                  <a:t>-</a:t>
                </a:r>
              </a:p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800" smtClean="0">
                    <a:solidFill>
                      <a:srgbClr val="000000"/>
                    </a:solidFill>
                    <a:ea typeface="+mn-ea"/>
                  </a:rPr>
                  <a:t>+</a:t>
                </a: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3897418" y="3573778"/>
                <a:ext cx="433727" cy="179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Textfeld 39"/>
              <p:cNvSpPr txBox="1">
                <a:spLocks noChangeArrowheads="1"/>
              </p:cNvSpPr>
              <p:nvPr/>
            </p:nvSpPr>
            <p:spPr bwMode="auto">
              <a:xfrm>
                <a:off x="7497342" y="2983026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000" smtClean="0">
                    <a:solidFill>
                      <a:srgbClr val="000000"/>
                    </a:solidFill>
                    <a:ea typeface="+mn-ea"/>
                  </a:rPr>
                  <a:t>D</a:t>
                </a:r>
              </a:p>
            </p:txBody>
          </p:sp>
          <p:sp>
            <p:nvSpPr>
              <p:cNvPr id="6197" name="Textfeld 40"/>
              <p:cNvSpPr txBox="1">
                <a:spLocks noChangeArrowheads="1"/>
              </p:cNvSpPr>
              <p:nvPr/>
            </p:nvSpPr>
            <p:spPr bwMode="auto">
              <a:xfrm>
                <a:off x="7469388" y="3830851"/>
                <a:ext cx="24397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000" smtClean="0">
                    <a:solidFill>
                      <a:srgbClr val="000000"/>
                    </a:solidFill>
                    <a:ea typeface="+mn-ea"/>
                  </a:rPr>
                  <a:t>S</a:t>
                </a:r>
              </a:p>
            </p:txBody>
          </p:sp>
          <p:sp>
            <p:nvSpPr>
              <p:cNvPr id="6198" name="Textfeld 41"/>
              <p:cNvSpPr txBox="1">
                <a:spLocks noChangeArrowheads="1"/>
              </p:cNvSpPr>
              <p:nvPr/>
            </p:nvSpPr>
            <p:spPr bwMode="auto">
              <a:xfrm>
                <a:off x="6787821" y="3645024"/>
                <a:ext cx="24397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000" smtClean="0">
                    <a:solidFill>
                      <a:srgbClr val="000000"/>
                    </a:solidFill>
                    <a:ea typeface="+mn-ea"/>
                  </a:rPr>
                  <a:t>S</a:t>
                </a:r>
              </a:p>
            </p:txBody>
          </p:sp>
          <p:sp>
            <p:nvSpPr>
              <p:cNvPr id="6199" name="Textfeld 42"/>
              <p:cNvSpPr txBox="1">
                <a:spLocks noChangeArrowheads="1"/>
              </p:cNvSpPr>
              <p:nvPr/>
            </p:nvSpPr>
            <p:spPr bwMode="auto">
              <a:xfrm>
                <a:off x="6777262" y="3326795"/>
                <a:ext cx="26481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1000" smtClean="0">
                    <a:solidFill>
                      <a:srgbClr val="000000"/>
                    </a:solidFill>
                    <a:ea typeface="+mn-ea"/>
                  </a:rPr>
                  <a:t>G</a:t>
                </a:r>
              </a:p>
            </p:txBody>
          </p:sp>
          <p:sp>
            <p:nvSpPr>
              <p:cNvPr id="6200" name="Textfeld 43"/>
              <p:cNvSpPr txBox="1">
                <a:spLocks noChangeArrowheads="1"/>
              </p:cNvSpPr>
              <p:nvPr/>
            </p:nvSpPr>
            <p:spPr bwMode="auto">
              <a:xfrm>
                <a:off x="7547682" y="4212087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mtClean="0">
                    <a:solidFill>
                      <a:srgbClr val="000000"/>
                    </a:solidFill>
                    <a:ea typeface="+mn-ea"/>
                  </a:rPr>
                  <a:t>R</a:t>
                </a:r>
              </a:p>
            </p:txBody>
          </p:sp>
          <p:sp>
            <p:nvSpPr>
              <p:cNvPr id="6201" name="Textfeld 44"/>
              <p:cNvSpPr txBox="1">
                <a:spLocks noChangeArrowheads="1"/>
              </p:cNvSpPr>
              <p:nvPr/>
            </p:nvSpPr>
            <p:spPr bwMode="auto">
              <a:xfrm>
                <a:off x="6637323" y="2402740"/>
                <a:ext cx="7119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mtClean="0">
                    <a:solidFill>
                      <a:srgbClr val="000000"/>
                    </a:solidFill>
                    <a:ea typeface="+mn-ea"/>
                  </a:rPr>
                  <a:t>L </a:t>
                </a:r>
                <a:r>
                  <a:rPr lang="de-DE" baseline="-25000" smtClean="0">
                    <a:solidFill>
                      <a:srgbClr val="000000"/>
                    </a:solidFill>
                    <a:ea typeface="+mn-ea"/>
                  </a:rPr>
                  <a:t>Kicker</a:t>
                </a:r>
                <a:endParaRPr lang="de-DE" smtClean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7467733" y="1810473"/>
                <a:ext cx="72288" cy="73253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7467733" y="3735982"/>
                <a:ext cx="72288" cy="7150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Gleichschenkliges Dreieck 47"/>
              <p:cNvSpPr/>
              <p:nvPr/>
            </p:nvSpPr>
            <p:spPr>
              <a:xfrm>
                <a:off x="7548837" y="3392389"/>
                <a:ext cx="155154" cy="108135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9" name="Gerade Verbindung 48"/>
              <p:cNvCxnSpPr/>
              <p:nvPr/>
            </p:nvCxnSpPr>
            <p:spPr>
              <a:xfrm>
                <a:off x="7502996" y="3209257"/>
                <a:ext cx="1234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H="1">
                <a:off x="7626414" y="3209257"/>
                <a:ext cx="0" cy="5546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/>
            </p:nvCxnSpPr>
            <p:spPr>
              <a:xfrm>
                <a:off x="7564706" y="3394134"/>
                <a:ext cx="1216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/>
            </p:nvCxnSpPr>
            <p:spPr>
              <a:xfrm flipV="1">
                <a:off x="7072795" y="3763888"/>
                <a:ext cx="562435" cy="3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09" name="Textfeld 53"/>
              <p:cNvSpPr txBox="1">
                <a:spLocks noChangeArrowheads="1"/>
              </p:cNvSpPr>
              <p:nvPr/>
            </p:nvSpPr>
            <p:spPr bwMode="auto">
              <a:xfrm>
                <a:off x="4833047" y="3789733"/>
                <a:ext cx="1000786" cy="23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ClrTx/>
                  <a:buFontTx/>
                  <a:buNone/>
                </a:pPr>
                <a:r>
                  <a:rPr lang="de-DE" sz="800" smtClean="0">
                    <a:solidFill>
                      <a:srgbClr val="000000"/>
                    </a:solidFill>
                    <a:ea typeface="+mn-ea"/>
                  </a:rPr>
                  <a:t>Op-amp AD817</a:t>
                </a:r>
              </a:p>
            </p:txBody>
          </p:sp>
          <p:cxnSp>
            <p:nvCxnSpPr>
              <p:cNvPr id="55" name="Gerade Verbindung 54"/>
              <p:cNvCxnSpPr/>
              <p:nvPr/>
            </p:nvCxnSpPr>
            <p:spPr>
              <a:xfrm>
                <a:off x="7492417" y="2227317"/>
                <a:ext cx="22215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>
                <a:off x="7497707" y="2924965"/>
                <a:ext cx="22215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/>
            </p:nvCxnSpPr>
            <p:spPr>
              <a:xfrm>
                <a:off x="7714570" y="2227317"/>
                <a:ext cx="5290" cy="6976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eck 57"/>
              <p:cNvSpPr/>
              <p:nvPr/>
            </p:nvSpPr>
            <p:spPr>
              <a:xfrm>
                <a:off x="7642283" y="2412194"/>
                <a:ext cx="144576" cy="3680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7455392" y="2204644"/>
                <a:ext cx="70525" cy="7150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450102" y="2888339"/>
                <a:ext cx="72288" cy="73253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sz="16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6159" name="Gerade Verbindung mit Pfeil 37"/>
            <p:cNvCxnSpPr>
              <a:cxnSpLocks noChangeShapeType="1"/>
              <a:endCxn id="59" idx="7"/>
            </p:cNvCxnSpPr>
            <p:nvPr/>
          </p:nvCxnSpPr>
          <p:spPr bwMode="auto">
            <a:xfrm>
              <a:off x="7805130" y="1760961"/>
              <a:ext cx="9525" cy="287338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60" name="Textfeld 52"/>
            <p:cNvSpPr txBox="1">
              <a:spLocks noChangeArrowheads="1"/>
            </p:cNvSpPr>
            <p:nvPr/>
          </p:nvSpPr>
          <p:spPr bwMode="auto">
            <a:xfrm>
              <a:off x="5992813" y="1468438"/>
              <a:ext cx="13938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mtClean="0">
                  <a:solidFill>
                    <a:srgbClr val="00B050"/>
                  </a:solidFill>
                  <a:ea typeface="+mn-ea"/>
                </a:rPr>
                <a:t>Pulse current</a:t>
              </a:r>
            </a:p>
          </p:txBody>
        </p:sp>
        <p:sp>
          <p:nvSpPr>
            <p:cNvPr id="6161" name="Textfeld 89"/>
            <p:cNvSpPr txBox="1">
              <a:spLocks noChangeArrowheads="1"/>
            </p:cNvSpPr>
            <p:nvPr/>
          </p:nvSpPr>
          <p:spPr bwMode="auto">
            <a:xfrm flipH="1">
              <a:off x="5193631" y="1892724"/>
              <a:ext cx="6715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de-DE" sz="1000" smtClean="0">
                  <a:solidFill>
                    <a:srgbClr val="000000"/>
                  </a:solidFill>
                  <a:ea typeface="+mn-ea"/>
                </a:rPr>
                <a:t>50A/div</a:t>
              </a:r>
            </a:p>
          </p:txBody>
        </p:sp>
        <p:sp>
          <p:nvSpPr>
            <p:cNvPr id="6162" name="Textfeld 3"/>
            <p:cNvSpPr txBox="1">
              <a:spLocks noChangeArrowheads="1"/>
            </p:cNvSpPr>
            <p:nvPr/>
          </p:nvSpPr>
          <p:spPr bwMode="auto">
            <a:xfrm>
              <a:off x="7405252" y="949668"/>
              <a:ext cx="830262" cy="461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sz="1200" smtClean="0">
                  <a:solidFill>
                    <a:srgbClr val="000000"/>
                  </a:solidFill>
                  <a:ea typeface="+mn-ea"/>
                  <a:cs typeface="Arial" charset="0"/>
                </a:rPr>
                <a:t>Power supply </a:t>
              </a:r>
            </a:p>
          </p:txBody>
        </p:sp>
      </p:grp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1282700" y="6351588"/>
            <a:ext cx="12858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800" smtClean="0">
                <a:solidFill>
                  <a:srgbClr val="000000"/>
                </a:solidFill>
                <a:ea typeface="+mn-ea"/>
                <a:cs typeface="Arial" charset="0"/>
              </a:rPr>
              <a:t>Constant current source</a:t>
            </a:r>
          </a:p>
        </p:txBody>
      </p:sp>
    </p:spTree>
    <p:extLst>
      <p:ext uri="{BB962C8B-B14F-4D97-AF65-F5344CB8AC3E}">
        <p14:creationId xmlns:p14="http://schemas.microsoft.com/office/powerpoint/2010/main" val="648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Feedbackkicker</a:t>
            </a:r>
            <a:br>
              <a:rPr lang="en-US" smtClean="0">
                <a:cs typeface="Arial" charset="0"/>
              </a:rPr>
            </a:br>
            <a:endParaRPr lang="de-DE" smtClean="0"/>
          </a:p>
        </p:txBody>
      </p:sp>
      <p:pic>
        <p:nvPicPr>
          <p:cNvPr id="9219" name="Picture 5" descr="A:\MVC-79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853" r="21397" b="8559"/>
          <a:stretch>
            <a:fillRect/>
          </a:stretch>
        </p:blipFill>
        <p:spPr bwMode="auto">
          <a:xfrm>
            <a:off x="5483225" y="1125538"/>
            <a:ext cx="33178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A:\MVC-79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321175"/>
            <a:ext cx="3192462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1438" y="2973388"/>
            <a:ext cx="65246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t>strip line kicker outside of vacuum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</a:rPr>
              <a:t>the Kicker was built in a 50 </a:t>
            </a: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  <a:sym typeface="Symbol" pitchFamily="18" charset="2"/>
              </a:rPr>
              <a:t></a:t>
            </a: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</a:rPr>
              <a:t>  geometry</a:t>
            </a:r>
            <a:endParaRPr lang="en-US" smtClean="0">
              <a:solidFill>
                <a:srgbClr val="000000"/>
              </a:solidFill>
              <a:ea typeface="+mn-ea"/>
              <a:cs typeface="Arial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t>ceramic vacuum chamber 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ea typeface="+mn-ea"/>
                <a:cs typeface="Arial" charset="0"/>
              </a:rPr>
              <a:t>coating material is stainless steel </a:t>
            </a: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</a:rPr>
              <a:t>4.4541 (titan stabilised)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GB" smtClean="0">
                <a:solidFill>
                  <a:srgbClr val="000000"/>
                </a:solidFill>
                <a:ea typeface="+mn-ea"/>
                <a:cs typeface="Arial" charset="0"/>
              </a:rPr>
              <a:t>a small reduction of the magnetic field by the sputtered chamber.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endParaRPr lang="en-US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922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35548" r="687" b="1776"/>
          <a:stretch>
            <a:fillRect/>
          </a:stretch>
        </p:blipFill>
        <p:spPr bwMode="auto">
          <a:xfrm>
            <a:off x="971550" y="750888"/>
            <a:ext cx="30241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Shape -  Aluminum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4" b="21437"/>
          <a:stretch/>
        </p:blipFill>
        <p:spPr bwMode="auto">
          <a:xfrm>
            <a:off x="1847850" y="1371600"/>
            <a:ext cx="6648450" cy="464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8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Housing – H.J. </a:t>
            </a:r>
            <a:r>
              <a:rPr lang="en-US" dirty="0" err="1" smtClean="0"/>
              <a:t>Strahlendorf</a:t>
            </a:r>
            <a:r>
              <a:rPr lang="en-US" dirty="0" smtClean="0"/>
              <a:t>, Carpenter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299214"/>
            <a:ext cx="6743700" cy="498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4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Shape – Wood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2" b="19950"/>
          <a:stretch/>
        </p:blipFill>
        <p:spPr bwMode="auto">
          <a:xfrm>
            <a:off x="2021510" y="1047751"/>
            <a:ext cx="647479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Strength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AF60-5751-451B-8F69-D9DE8022EA5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FEL Beam Dynamics Meeting, 27.06.2011</a:t>
            </a:r>
          </a:p>
          <a:p>
            <a:r>
              <a:rPr lang="en-GB" smtClean="0"/>
              <a:t>Decking, Faatz, Gruen, Obier, Wortmann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7488"/>
            <a:ext cx="5715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2" b="21623"/>
          <a:stretch/>
        </p:blipFill>
        <p:spPr bwMode="auto">
          <a:xfrm>
            <a:off x="0" y="1028699"/>
            <a:ext cx="4026695" cy="296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77171"/>
      </p:ext>
    </p:extLst>
  </p:cSld>
  <p:clrMapOvr>
    <a:masterClrMapping/>
  </p:clrMapOvr>
</p:sld>
</file>

<file path=ppt/theme/theme1.xml><?xml version="1.0" encoding="utf-8"?>
<a:theme xmlns:a="http://schemas.openxmlformats.org/drawingml/2006/main" name="XFELGmBH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XFELGmBH</Template>
  <TotalTime>0</TotalTime>
  <Words>595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XFELGmBH</vt:lpstr>
      <vt:lpstr>2_DESY_Vortrag_3-1</vt:lpstr>
      <vt:lpstr>3_DESY_Vortrag_3-1</vt:lpstr>
      <vt:lpstr>4_DESY_Vortrag_3-1</vt:lpstr>
      <vt:lpstr>Flat Top Pulser for XFEL and FLASH II</vt:lpstr>
      <vt:lpstr>Introduction</vt:lpstr>
      <vt:lpstr>FLASH Measurements</vt:lpstr>
      <vt:lpstr>Principle layout of the pulser </vt:lpstr>
      <vt:lpstr>Feedbackkicker </vt:lpstr>
      <vt:lpstr>Pulse Shape -  Aluminum Housing</vt:lpstr>
      <vt:lpstr>Wood Housing – H.J. Strahlendorf, Carpenter</vt:lpstr>
      <vt:lpstr>Pulse Shape – Wood Housing</vt:lpstr>
      <vt:lpstr>Kick Strength Calibration</vt:lpstr>
      <vt:lpstr>Statistics – SASE at 4.8 nm, Trajectory</vt:lpstr>
      <vt:lpstr>Summary</vt:lpstr>
      <vt:lpstr>Result of the magnetic field measurement 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Top Pulser for XFEL and FLASH II</dc:title>
  <dc:creator>wdecking</dc:creator>
  <cp:lastModifiedBy>wdecking</cp:lastModifiedBy>
  <cp:revision>8</cp:revision>
  <cp:lastPrinted>2008-09-01T15:04:16Z</cp:lastPrinted>
  <dcterms:created xsi:type="dcterms:W3CDTF">2011-06-27T07:15:01Z</dcterms:created>
  <dcterms:modified xsi:type="dcterms:W3CDTF">2011-06-27T10:29:47Z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1259367571</vt:i4>
  </property>
  <property fmtid="{D5CDD505-2E9C-101B-9397-08002B2CF9AE}" pid="3" name="_NewReviewCycle">
    <vt:lpwstr/>
  </property>
  <property fmtid="{D5CDD505-2E9C-101B-9397-08002B2CF9AE}" pid="4" name="_EmailSubject">
    <vt:lpwstr>FEL Beam Dynamics Meeting next Monday, 27.06.11, 14:00</vt:lpwstr>
  </property>
  <property fmtid="{D5CDD505-2E9C-101B-9397-08002B2CF9AE}" pid="5" name="_AuthorEmail">
    <vt:lpwstr>winfried.decking@desy.de</vt:lpwstr>
  </property>
  <property fmtid="{D5CDD505-2E9C-101B-9397-08002B2CF9AE}" pid="6" name="_AuthorEmailDisplayName">
    <vt:lpwstr>Decking, Winfried</vt:lpwstr>
  </property>
</Properties>
</file>