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318" r:id="rId3"/>
    <p:sldId id="323" r:id="rId4"/>
    <p:sldId id="313" r:id="rId5"/>
    <p:sldId id="320" r:id="rId6"/>
    <p:sldId id="321" r:id="rId7"/>
    <p:sldId id="315" r:id="rId8"/>
    <p:sldId id="326" r:id="rId9"/>
    <p:sldId id="332" r:id="rId10"/>
    <p:sldId id="330" r:id="rId11"/>
    <p:sldId id="300" r:id="rId12"/>
    <p:sldId id="333" r:id="rId13"/>
    <p:sldId id="319" r:id="rId14"/>
    <p:sldId id="334" r:id="rId15"/>
  </p:sldIdLst>
  <p:sldSz cx="9144000" cy="6858000" type="screen4x3"/>
  <p:notesSz cx="67976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6" autoAdjust="0"/>
    <p:restoredTop sz="94812" autoAdjust="0"/>
  </p:normalViewPr>
  <p:slideViewPr>
    <p:cSldViewPr snapToGrid="0">
      <p:cViewPr varScale="1">
        <p:scale>
          <a:sx n="127" d="100"/>
          <a:sy n="127" d="100"/>
        </p:scale>
        <p:origin x="-1452" y="-84"/>
      </p:cViewPr>
      <p:guideLst>
        <p:guide orient="horz" pos="3816"/>
        <p:guide orient="horz" pos="608"/>
        <p:guide orient="horz" pos="4202"/>
        <p:guide orient="horz" pos="2672"/>
        <p:guide orient="horz" pos="3119"/>
        <p:guide pos="5551"/>
        <p:guide pos="1551"/>
        <p:guide pos="4178"/>
        <p:guide pos="2927"/>
        <p:guide pos="2809"/>
        <p:guide pos="178"/>
        <p:guide pos="4706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0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974"/>
            <a:ext cx="5438140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362370"/>
            <a:ext cx="2946189" cy="49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First and Last Name </a:t>
            </a:r>
            <a:r>
              <a:rPr lang="en-GB" sz="900" dirty="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4.png"/><Relationship Id="rId11" Type="http://schemas.openxmlformats.org/officeDocument/2006/relationships/image" Target="../media/image88.png"/><Relationship Id="rId5" Type="http://schemas.openxmlformats.org/officeDocument/2006/relationships/image" Target="../media/image83.emf"/><Relationship Id="rId10" Type="http://schemas.openxmlformats.org/officeDocument/2006/relationships/image" Target="../media/image87.png"/><Relationship Id="rId4" Type="http://schemas.openxmlformats.org/officeDocument/2006/relationships/package" Target="../embeddings/Microsoft_PowerPoint_Presentation2.pptx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4.emf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emf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package" Target="../embeddings/Microsoft_PowerPoint_Presentation1.pptx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20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620307" y="2479025"/>
            <a:ext cx="8279534" cy="485775"/>
          </a:xfrm>
        </p:spPr>
        <p:txBody>
          <a:bodyPr/>
          <a:lstStyle/>
          <a:p>
            <a:pPr algn="ctr"/>
            <a:r>
              <a:rPr lang="en-US" sz="3600" dirty="0" smtClean="0"/>
              <a:t>Relativity and Accelerator Engineering</a:t>
            </a:r>
            <a:endParaRPr lang="de-DE" sz="360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3814660" y="4411271"/>
            <a:ext cx="4165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Evgeni Saldin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Covariant particle tracking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87905"/>
              </p:ext>
            </p:extLst>
          </p:nvPr>
        </p:nvGraphicFramePr>
        <p:xfrm>
          <a:off x="2689252" y="3324617"/>
          <a:ext cx="3919538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Präsentation" r:id="rId4" imgW="4570415" imgH="3427327" progId="PowerPoint.Show.12">
                  <p:embed/>
                </p:oleObj>
              </mc:Choice>
              <mc:Fallback>
                <p:oleObj name="Präsentation" r:id="rId4" imgW="4570415" imgH="342732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52" y="3324617"/>
                        <a:ext cx="3919538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23" y="4944749"/>
            <a:ext cx="1638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48" y="767894"/>
            <a:ext cx="4077325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" y="1338714"/>
            <a:ext cx="2085303" cy="38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1" y="2125795"/>
            <a:ext cx="1990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96" y="2127199"/>
            <a:ext cx="5448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" y="3173866"/>
            <a:ext cx="4723463" cy="3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5" y="3620203"/>
            <a:ext cx="3667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90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electrodynamics problem</a:t>
            </a:r>
            <a:endParaRPr lang="de-DE" dirty="0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55" y="2386110"/>
            <a:ext cx="5228637" cy="8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11" y="1409747"/>
            <a:ext cx="2589015" cy="229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1" y="3702570"/>
            <a:ext cx="8116846" cy="214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1" y="932465"/>
            <a:ext cx="2470879" cy="27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14" y="2321116"/>
            <a:ext cx="857178" cy="30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coupling fields and particles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" y="1054744"/>
            <a:ext cx="9024079" cy="16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2" y="2733897"/>
            <a:ext cx="8814216" cy="30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1" y="3088501"/>
            <a:ext cx="4325519" cy="34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2" y="3998580"/>
            <a:ext cx="7364153" cy="27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" y="4327580"/>
            <a:ext cx="7771543" cy="3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4" y="4645705"/>
            <a:ext cx="7295332" cy="32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2" y="4692894"/>
            <a:ext cx="562132" cy="2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7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coupling fields and particles</a:t>
            </a:r>
            <a:endParaRPr lang="de-DE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6" y="895458"/>
            <a:ext cx="8773697" cy="264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1" y="3580520"/>
            <a:ext cx="8256457" cy="3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02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Заголовок 1"/>
          <p:cNvSpPr>
            <a:spLocks noGrp="1"/>
          </p:cNvSpPr>
          <p:nvPr/>
        </p:nvSpPr>
        <p:spPr bwMode="auto">
          <a:xfrm>
            <a:off x="792163" y="2344868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ea typeface="+mj-ea"/>
                <a:cs typeface="+mj-cs"/>
              </a:rPr>
              <a:t>T</a:t>
            </a:r>
            <a:r>
              <a:rPr lang="en-US" cap="none" dirty="0" smtClean="0">
                <a:ea typeface="+mj-ea"/>
                <a:cs typeface="+mj-cs"/>
              </a:rPr>
              <a:t>hank you for your attention.</a:t>
            </a:r>
            <a:endParaRPr lang="en-US" dirty="0"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cap="none" dirty="0" smtClean="0">
                <a:ea typeface="+mj-ea"/>
                <a:cs typeface="+mj-cs"/>
              </a:rPr>
              <a:t>Any questions?</a:t>
            </a:r>
            <a:endParaRPr lang="ru-RU" cap="none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689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515" y="2164398"/>
            <a:ext cx="3386875" cy="33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Relativistic kinematics effects are important for current and future XFEL operation</a:t>
            </a:r>
            <a:endParaRPr lang="de-DE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2" y="1766889"/>
            <a:ext cx="7983555" cy="2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33" y="4252244"/>
            <a:ext cx="2424816" cy="2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" y="860692"/>
            <a:ext cx="8866682" cy="2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3" y="1379322"/>
            <a:ext cx="1151276" cy="2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33" y="3426358"/>
            <a:ext cx="3234518" cy="3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93" y="3857836"/>
            <a:ext cx="3455312" cy="3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9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dynamics of relativistic particles in the lab frame</a:t>
            </a:r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4" y="1262450"/>
            <a:ext cx="8809646" cy="160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2" y="2961552"/>
            <a:ext cx="2018207" cy="25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69" y="3315537"/>
            <a:ext cx="8550719" cy="16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51" y="2826773"/>
            <a:ext cx="6093579" cy="42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9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dynamics of relativistic particles in the lab frame </a:t>
            </a:r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" y="3744718"/>
            <a:ext cx="8751911" cy="25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" y="1496132"/>
            <a:ext cx="5159361" cy="19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6" y="763205"/>
            <a:ext cx="3805002" cy="3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4" y="1114551"/>
            <a:ext cx="4977981" cy="40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39" y="2269138"/>
            <a:ext cx="750133" cy="2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14" y="824578"/>
            <a:ext cx="657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6" y="1098848"/>
            <a:ext cx="1978154" cy="3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6" y="1436265"/>
            <a:ext cx="2507651" cy="2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91" y="1142315"/>
            <a:ext cx="68466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3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(non-covariant) particle tracking</a:t>
            </a:r>
            <a:endParaRPr lang="de-DE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" y="1048215"/>
            <a:ext cx="8520113" cy="15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849265"/>
            <a:ext cx="8142704" cy="3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266333"/>
            <a:ext cx="8307596" cy="62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6" y="4188172"/>
            <a:ext cx="7112574" cy="3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40" y="4188820"/>
            <a:ext cx="723660" cy="26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5" y="4538660"/>
            <a:ext cx="3040037" cy="21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5" y="5116521"/>
            <a:ext cx="4553652" cy="26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54" y="5089317"/>
            <a:ext cx="3502623" cy="32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3" y="5437133"/>
            <a:ext cx="3420411" cy="2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550" y="5422143"/>
            <a:ext cx="4766872" cy="2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23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conventional particle tracking does not include relativistic kinematics effects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" y="1154242"/>
            <a:ext cx="8789425" cy="35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1792556"/>
            <a:ext cx="7609294" cy="30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1456226"/>
            <a:ext cx="8581867" cy="34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8" y="2448228"/>
            <a:ext cx="4147279" cy="2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44" y="2788700"/>
            <a:ext cx="2843442" cy="2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92" y="2466442"/>
            <a:ext cx="4365886" cy="3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5" y="2782995"/>
            <a:ext cx="4230220" cy="31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12" y="2788700"/>
            <a:ext cx="1024203" cy="2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3" y="3441394"/>
            <a:ext cx="4062520" cy="32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21572" y="2896511"/>
            <a:ext cx="78340" cy="1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52" y="2789407"/>
            <a:ext cx="488994" cy="2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8" y="3097062"/>
            <a:ext cx="5868103" cy="3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47" y="3136597"/>
            <a:ext cx="2633731" cy="3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5" y="3447402"/>
            <a:ext cx="811968" cy="3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82" y="3438165"/>
            <a:ext cx="393965" cy="2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47" y="3481801"/>
            <a:ext cx="3222884" cy="33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8" y="3747004"/>
            <a:ext cx="1903205" cy="3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94" y="3817518"/>
            <a:ext cx="546951" cy="2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23" y="3793231"/>
            <a:ext cx="1390212" cy="2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65545" y="3904260"/>
            <a:ext cx="78340" cy="1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73393" y="1905110"/>
            <a:ext cx="78340" cy="1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0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(non-covariant) particle tracking</a:t>
            </a:r>
            <a:endParaRPr lang="de-DE" dirty="0"/>
          </a:p>
        </p:txBody>
      </p:sp>
      <p:sp>
        <p:nvSpPr>
          <p:cNvPr id="6" name="Rectangle 102"/>
          <p:cNvSpPr>
            <a:spLocks noChangeArrowheads="1"/>
          </p:cNvSpPr>
          <p:nvPr/>
        </p:nvSpPr>
        <p:spPr bwMode="auto">
          <a:xfrm>
            <a:off x="145089" y="815201"/>
            <a:ext cx="8781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sz="2000" dirty="0" smtClean="0">
              <a:latin typeface="Helvetica" charset="0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rgbClr val="000080"/>
              </a:solidFill>
              <a:latin typeface="Helvetica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37542"/>
              </p:ext>
            </p:extLst>
          </p:nvPr>
        </p:nvGraphicFramePr>
        <p:xfrm>
          <a:off x="4670808" y="2333145"/>
          <a:ext cx="3837484" cy="287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räsentation" r:id="rId4" imgW="4570415" imgH="3427327" progId="PowerPoint.Show.12">
                  <p:embed/>
                </p:oleObj>
              </mc:Choice>
              <mc:Fallback>
                <p:oleObj name="Präsentation" r:id="rId4" imgW="4570415" imgH="34273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0808" y="2333145"/>
                        <a:ext cx="3837484" cy="287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7" y="1002081"/>
            <a:ext cx="8399880" cy="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8" y="1374035"/>
            <a:ext cx="8386919" cy="31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" y="1702473"/>
            <a:ext cx="8023329" cy="3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" y="2537337"/>
            <a:ext cx="6282041" cy="34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1" y="2937845"/>
            <a:ext cx="1215366" cy="2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92" y="5219398"/>
            <a:ext cx="7328472" cy="27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" y="5206802"/>
            <a:ext cx="1138081" cy="3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85" y="5572224"/>
            <a:ext cx="7605479" cy="2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" y="5807153"/>
            <a:ext cx="6211393" cy="3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" y="5554975"/>
            <a:ext cx="875988" cy="25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69" y="2899186"/>
            <a:ext cx="2170521" cy="3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97" y="4532520"/>
            <a:ext cx="1638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0" y="3292039"/>
            <a:ext cx="3763858" cy="3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1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Covariant particle tracking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8" y="3094989"/>
            <a:ext cx="3083914" cy="11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48" y="3523052"/>
            <a:ext cx="686113" cy="2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0" y="757199"/>
            <a:ext cx="8404701" cy="251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8" y="4616970"/>
            <a:ext cx="8160000" cy="6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38" y="5218233"/>
            <a:ext cx="7738360" cy="2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3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Covariant particle tracking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4" y="966258"/>
            <a:ext cx="6767604" cy="33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53" y="1384260"/>
            <a:ext cx="2932996" cy="31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4" y="1882401"/>
            <a:ext cx="4545298" cy="31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41" y="2400335"/>
            <a:ext cx="657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80" y="2359702"/>
            <a:ext cx="1879469" cy="3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32" y="4527778"/>
            <a:ext cx="4600419" cy="40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7" y="3402606"/>
            <a:ext cx="7649202" cy="3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7" y="3857904"/>
            <a:ext cx="7686677" cy="23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4" y="2938699"/>
            <a:ext cx="1377221" cy="30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03" y="2929173"/>
            <a:ext cx="4342071" cy="32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4" y="2898634"/>
            <a:ext cx="380443" cy="3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2" y="4729331"/>
            <a:ext cx="657225" cy="1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53" y="2974889"/>
            <a:ext cx="657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5" y="2365502"/>
            <a:ext cx="2131021" cy="26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12" y="1895115"/>
            <a:ext cx="2095502" cy="25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7604"/>
      </p:ext>
    </p:extLst>
  </p:cSld>
  <p:clrMapOvr>
    <a:masterClrMapping/>
  </p:clrMapOvr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92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PPT-Vorlage_en</vt:lpstr>
      <vt:lpstr>Präsentation</vt:lpstr>
      <vt:lpstr>PowerPoint Presentation</vt:lpstr>
      <vt:lpstr>Relativistic kinematics effects are important for current and future XFEL operation</vt:lpstr>
      <vt:lpstr>The dynamics of relativistic particles in the lab frame</vt:lpstr>
      <vt:lpstr>The dynamics of relativistic particles in the lab frame </vt:lpstr>
      <vt:lpstr>Conventional (non-covariant) particle tracking</vt:lpstr>
      <vt:lpstr>Result of conventional particle tracking does not include relativistic kinematics effects</vt:lpstr>
      <vt:lpstr>Conventional (non-covariant) particle tracking</vt:lpstr>
      <vt:lpstr>Covariant particle tracking</vt:lpstr>
      <vt:lpstr>Covariant particle tracking</vt:lpstr>
      <vt:lpstr>Covariant particle tracking</vt:lpstr>
      <vt:lpstr>The electrodynamics problem</vt:lpstr>
      <vt:lpstr>Error in coupling fields and particles</vt:lpstr>
      <vt:lpstr>Error in coupling fields and particles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geloni</dc:creator>
  <cp:lastModifiedBy>Saldin, Evgeny</cp:lastModifiedBy>
  <cp:revision>245</cp:revision>
  <cp:lastPrinted>2016-05-11T15:28:26Z</cp:lastPrinted>
  <dcterms:created xsi:type="dcterms:W3CDTF">2013-04-28T12:54:41Z</dcterms:created>
  <dcterms:modified xsi:type="dcterms:W3CDTF">2017-10-16T10:10:01Z</dcterms:modified>
</cp:coreProperties>
</file>