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2" r:id="rId1"/>
  </p:sldMasterIdLst>
  <p:notesMasterIdLst>
    <p:notesMasterId r:id="rId31"/>
  </p:notesMasterIdLst>
  <p:handoutMasterIdLst>
    <p:handoutMasterId r:id="rId32"/>
  </p:handoutMasterIdLst>
  <p:sldIdLst>
    <p:sldId id="257" r:id="rId2"/>
    <p:sldId id="462" r:id="rId3"/>
    <p:sldId id="428" r:id="rId4"/>
    <p:sldId id="485" r:id="rId5"/>
    <p:sldId id="486" r:id="rId6"/>
    <p:sldId id="497" r:id="rId7"/>
    <p:sldId id="492" r:id="rId8"/>
    <p:sldId id="495" r:id="rId9"/>
    <p:sldId id="498" r:id="rId10"/>
    <p:sldId id="494" r:id="rId11"/>
    <p:sldId id="496" r:id="rId12"/>
    <p:sldId id="501" r:id="rId13"/>
    <p:sldId id="499" r:id="rId14"/>
    <p:sldId id="483" r:id="rId15"/>
    <p:sldId id="487" r:id="rId16"/>
    <p:sldId id="488" r:id="rId17"/>
    <p:sldId id="508" r:id="rId18"/>
    <p:sldId id="500" r:id="rId19"/>
    <p:sldId id="502" r:id="rId20"/>
    <p:sldId id="484" r:id="rId21"/>
    <p:sldId id="507" r:id="rId22"/>
    <p:sldId id="503" r:id="rId23"/>
    <p:sldId id="489" r:id="rId24"/>
    <p:sldId id="504" r:id="rId25"/>
    <p:sldId id="505" r:id="rId26"/>
    <p:sldId id="506" r:id="rId27"/>
    <p:sldId id="509" r:id="rId28"/>
    <p:sldId id="474" r:id="rId29"/>
    <p:sldId id="491" r:id="rId30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66"/>
    <a:srgbClr val="0033CC"/>
    <a:srgbClr val="00A6EB"/>
    <a:srgbClr val="993366"/>
    <a:srgbClr val="A50021"/>
    <a:srgbClr val="777777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67" autoAdjust="0"/>
    <p:restoredTop sz="93508" autoAdjust="0"/>
  </p:normalViewPr>
  <p:slideViewPr>
    <p:cSldViewPr snapToGrid="0" snapToObjects="1">
      <p:cViewPr>
        <p:scale>
          <a:sx n="100" d="100"/>
          <a:sy n="100" d="100"/>
        </p:scale>
        <p:origin x="-624" y="-3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014" y="-82"/>
      </p:cViewPr>
      <p:guideLst>
        <p:guide orient="horz" pos="3223"/>
        <p:guide pos="2236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2F63A73-983F-4485-A5EC-D232725D8B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8B225CF9-8CA1-47A3-8EDD-EBEB444DA9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50D0A28-C2F0-4B48-87AC-DD1AE046D7EC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Federal Ministry of Education and Research of Germany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40594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1" y="1022748"/>
            <a:ext cx="8520113" cy="364331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6" y="0"/>
            <a:ext cx="8520113" cy="950119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970519" y="4263629"/>
            <a:ext cx="973455" cy="7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6" y="1860947"/>
            <a:ext cx="285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462463"/>
            <a:ext cx="1473200" cy="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9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1" y="77392"/>
            <a:ext cx="2132013" cy="42505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6" y="77392"/>
            <a:ext cx="6245225" cy="4250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9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52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54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6" y="733426"/>
            <a:ext cx="4183063" cy="359449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733426"/>
            <a:ext cx="4184650" cy="359449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4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35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1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3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558404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6" y="733426"/>
            <a:ext cx="8520113" cy="359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77391"/>
            <a:ext cx="8520113" cy="4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6" y="4710112"/>
            <a:ext cx="7593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/>
            <a:r>
              <a:rPr lang="en-GB" sz="900" b="1" dirty="0">
                <a:solidFill>
                  <a:srgbClr val="808080"/>
                </a:solidFill>
                <a:latin typeface="Arial"/>
              </a:rPr>
              <a:t>Jörn Bödewadt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Seeding at </a:t>
            </a:r>
            <a:r>
              <a:rPr lang="en-GB" sz="900" dirty="0" smtClean="0">
                <a:solidFill>
                  <a:srgbClr val="808080"/>
                </a:solidFill>
                <a:latin typeface="Arial"/>
              </a:rPr>
              <a:t>FLASH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 </a:t>
            </a:r>
            <a:r>
              <a:rPr lang="en-GB" sz="900" dirty="0" smtClean="0">
                <a:solidFill>
                  <a:srgbClr val="808080"/>
                </a:solidFill>
                <a:latin typeface="Arial"/>
              </a:rPr>
              <a:t>18.04.2017 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 </a:t>
            </a:r>
            <a:r>
              <a:rPr lang="en-GB" sz="900" b="1" dirty="0">
                <a:solidFill>
                  <a:srgbClr val="808080"/>
                </a:solidFill>
                <a:latin typeface="Arial"/>
              </a:rPr>
              <a:t>Page </a:t>
            </a:r>
            <a:fld id="{ABA098E9-E6EE-44BF-9612-6777A6DF1330}" type="slidenum">
              <a:rPr lang="en-GB" sz="900" b="1">
                <a:solidFill>
                  <a:srgbClr val="808080"/>
                </a:solidFill>
                <a:latin typeface="Arial"/>
              </a:rPr>
              <a:pPr algn="r"/>
              <a:t>‹Nr.›</a:t>
            </a:fld>
            <a:endParaRPr lang="en-GB" sz="900" b="1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176260" y="4574381"/>
            <a:ext cx="62643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7000"/>
                    </a14:imgEffect>
                    <a14:imgEffect>
                      <a14:sharpenSoften amoun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14" y="1387079"/>
            <a:ext cx="2404574" cy="1023295"/>
          </a:xfrm>
          <a:prstGeom prst="rect">
            <a:avLst/>
          </a:prstGeom>
          <a:noFill/>
          <a:ln>
            <a:noFill/>
          </a:ln>
          <a:effectLst>
            <a:reflection blurRad="5080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Calibri" pitchFamily="34" charset="0"/>
              </a:rPr>
              <a:t>Jörn Bödewadt and Christoph Lechner on behalf of the seeding team</a:t>
            </a:r>
          </a:p>
          <a:p>
            <a:pPr eaLnBrk="1" hangingPunct="1"/>
            <a:r>
              <a:rPr lang="en-US" altLang="en-US" b="0" i="1" dirty="0" smtClean="0">
                <a:latin typeface="Calibri" pitchFamily="34" charset="0"/>
              </a:rPr>
              <a:t>FLASH Seminar 18.04.2017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i="1" dirty="0" smtClean="0">
                <a:latin typeface="Calibri" pitchFamily="34" charset="0"/>
              </a:rPr>
              <a:t>Introduction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i="1" dirty="0" smtClean="0">
                <a:latin typeface="Calibri" pitchFamily="34" charset="0"/>
              </a:rPr>
              <a:t>Latest </a:t>
            </a:r>
            <a:r>
              <a:rPr lang="en-US" altLang="en-US" i="1" dirty="0" smtClean="0"/>
              <a:t>results</a:t>
            </a:r>
            <a:endParaRPr lang="en-US" altLang="en-US" i="1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Outlook (Christoph)</a:t>
            </a:r>
            <a:endParaRPr lang="en-US" altLang="en-US" i="1" dirty="0" smtClean="0">
              <a:latin typeface="Calibri" pitchFamily="34" charset="0"/>
            </a:endParaRPr>
          </a:p>
          <a:p>
            <a:pPr eaLnBrk="1" hangingPunct="1"/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76" name="Rectangle 32"/>
          <p:cNvSpPr>
            <a:spLocks noGrp="1" noChangeArrowheads="1"/>
          </p:cNvSpPr>
          <p:nvPr>
            <p:ph type="ctrTitle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Calibri" pitchFamily="34" charset="0"/>
              </a:rPr>
              <a:t>Seeding developments </a:t>
            </a:r>
            <a:r>
              <a:rPr lang="en-GB" altLang="en-US" sz="3200" dirty="0" smtClean="0">
                <a:latin typeface="Calibri" pitchFamily="34" charset="0"/>
              </a:rPr>
              <a:t>at</a:t>
            </a:r>
            <a:r>
              <a:rPr lang="en-GB" altLang="en-US" sz="3200" b="1" dirty="0" smtClean="0">
                <a:latin typeface="Calibri" pitchFamily="34" charset="0"/>
              </a:rPr>
              <a:t> FLASH</a:t>
            </a:r>
          </a:p>
        </p:txBody>
      </p:sp>
      <p:sp>
        <p:nvSpPr>
          <p:cNvPr id="3077" name="Textfeld 1"/>
          <p:cNvSpPr txBox="1">
            <a:spLocks noChangeArrowheads="1"/>
          </p:cNvSpPr>
          <p:nvPr/>
        </p:nvSpPr>
        <p:spPr bwMode="auto">
          <a:xfrm>
            <a:off x="5105400" y="2820718"/>
            <a:ext cx="383369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Supported by BMBF under contract 05K13GU4 and 05K13PE3</a:t>
            </a:r>
          </a:p>
          <a:p>
            <a:pPr eaLnBrk="1" hangingPunct="1"/>
            <a:r>
              <a:rPr lang="en-US" altLang="en-US" sz="1400" dirty="0">
                <a:latin typeface="Calibri" pitchFamily="34" charset="0"/>
              </a:rPr>
              <a:t>DFG </a:t>
            </a:r>
            <a:r>
              <a:rPr lang="en-US" altLang="en-US" sz="1400" dirty="0" err="1">
                <a:latin typeface="Calibri" pitchFamily="34" charset="0"/>
              </a:rPr>
              <a:t>GrK</a:t>
            </a:r>
            <a:r>
              <a:rPr lang="en-US" altLang="en-US" sz="1400" dirty="0">
                <a:latin typeface="Calibri" pitchFamily="34" charset="0"/>
              </a:rPr>
              <a:t> 1355</a:t>
            </a:r>
          </a:p>
          <a:p>
            <a:pPr eaLnBrk="1" hangingPunct="1"/>
            <a:r>
              <a:rPr lang="en-US" altLang="en-US" sz="1400" dirty="0">
                <a:latin typeface="Calibri" pitchFamily="34" charset="0"/>
              </a:rPr>
              <a:t>Joachim </a:t>
            </a:r>
            <a:r>
              <a:rPr lang="en-US" altLang="en-US" sz="1400" dirty="0" err="1">
                <a:latin typeface="Calibri" pitchFamily="34" charset="0"/>
              </a:rPr>
              <a:t>Herz</a:t>
            </a:r>
            <a:r>
              <a:rPr lang="en-US" altLang="en-US" sz="1400" dirty="0">
                <a:latin typeface="Calibri" pitchFamily="34" charset="0"/>
              </a:rPr>
              <a:t> </a:t>
            </a:r>
            <a:r>
              <a:rPr lang="en-US" altLang="en-US" sz="1400" dirty="0" err="1" smtClean="0">
                <a:latin typeface="Calibri" pitchFamily="34" charset="0"/>
              </a:rPr>
              <a:t>Stiftung</a:t>
            </a:r>
            <a:endParaRPr lang="en-US" altLang="en-US" sz="1400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1400" dirty="0" err="1" smtClean="0">
                <a:latin typeface="Calibri" pitchFamily="34" charset="0"/>
              </a:rPr>
              <a:t>Helmholz</a:t>
            </a:r>
            <a:r>
              <a:rPr lang="en-US" altLang="en-US" sz="1400" dirty="0" smtClean="0">
                <a:latin typeface="Calibri" pitchFamily="34" charset="0"/>
              </a:rPr>
              <a:t> Accelerator R&amp;D</a:t>
            </a:r>
            <a:endParaRPr lang="en-US" altLang="en-US" sz="1400" dirty="0">
              <a:latin typeface="Calibri" pitchFamily="34" charset="0"/>
            </a:endParaRPr>
          </a:p>
        </p:txBody>
      </p:sp>
      <p:pic>
        <p:nvPicPr>
          <p:cNvPr id="3078" name="Picture 7" descr="D:\Dropbox\Arbeitsordner\Logos\herz-stiftung-logo-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97" y="3990269"/>
            <a:ext cx="795873" cy="4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D:\Dropbox\Arbeitsordner\Logos\dfg_logo_schriftzug_blau_o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7" y="4147286"/>
            <a:ext cx="1607254" cy="20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D:\Dropbox\Arbeitsordner\Logos\756px-BMBF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9" y="3691453"/>
            <a:ext cx="1434831" cy="5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Dropbox\Arbeitsordner\Logos\UHH_LOGO_NEU_GRO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22" y="3972522"/>
            <a:ext cx="1219201" cy="3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ropbox\Arbeitsordner\Logos\tud_logo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70" y="4115448"/>
            <a:ext cx="1462474" cy="2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helmholtz-ard.de/sites/site_ard/content/ARD-Header-bla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42" y="4488537"/>
            <a:ext cx="3850087" cy="4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67"/>
          <p:cNvSpPr/>
          <p:nvPr/>
        </p:nvSpPr>
        <p:spPr>
          <a:xfrm rot="10988724">
            <a:off x="4052" y="2768896"/>
            <a:ext cx="3036261" cy="231073"/>
          </a:xfrm>
          <a:custGeom>
            <a:avLst/>
            <a:gdLst>
              <a:gd name="connsiteX0" fmla="*/ 1790055 w 1790055"/>
              <a:gd name="connsiteY0" fmla="*/ 0 h 534691"/>
              <a:gd name="connsiteX1" fmla="*/ 0 w 1790055"/>
              <a:gd name="connsiteY1" fmla="*/ 232474 h 534691"/>
              <a:gd name="connsiteX2" fmla="*/ 38746 w 1790055"/>
              <a:gd name="connsiteY2" fmla="*/ 534691 h 534691"/>
              <a:gd name="connsiteX3" fmla="*/ 1790055 w 1790055"/>
              <a:gd name="connsiteY3" fmla="*/ 0 h 5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055" h="534691">
                <a:moveTo>
                  <a:pt x="1790055" y="0"/>
                </a:moveTo>
                <a:lnTo>
                  <a:pt x="0" y="232474"/>
                </a:lnTo>
                <a:lnTo>
                  <a:pt x="38746" y="534691"/>
                </a:lnTo>
                <a:lnTo>
                  <a:pt x="17900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FLASH1 Seed Laser System, UV Generation, &amp; </a:t>
            </a:r>
            <a:r>
              <a:rPr lang="en-US" dirty="0" smtClean="0"/>
              <a:t>Transport (2017)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69536" y="1312023"/>
            <a:ext cx="1852048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Ti:Sapphire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108.3 MHz, BW 60 nm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(Femtolaser: Synergy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738" y="1186046"/>
            <a:ext cx="893736" cy="3874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Laser </a:t>
            </a:r>
            <a:b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 bwMode="auto">
          <a:xfrm flipV="1">
            <a:off x="3221585" y="1524156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3520153" y="1461388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571587" y="902675"/>
            <a:ext cx="0" cy="617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3518506" y="851240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4" idx="3"/>
          </p:cNvCxnSpPr>
          <p:nvPr/>
        </p:nvCxnSpPr>
        <p:spPr bwMode="auto">
          <a:xfrm>
            <a:off x="2604239" y="902674"/>
            <a:ext cx="9673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512606" y="895891"/>
            <a:ext cx="851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512606" y="895892"/>
            <a:ext cx="0" cy="286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027244" y="1035179"/>
            <a:ext cx="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944841" y="1142991"/>
            <a:ext cx="3892661" cy="707886"/>
            <a:chOff x="1012554" y="4379044"/>
            <a:chExt cx="3892661" cy="9438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012554" y="4460929"/>
              <a:ext cx="3892660" cy="781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012555" y="4881966"/>
              <a:ext cx="26675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3692088" y="4460929"/>
              <a:ext cx="3484" cy="781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00681" y="4881966"/>
              <a:ext cx="0" cy="360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1012554" y="4460932"/>
              <a:ext cx="266752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Ti:Sapphire Amplifier (CPA, 2-stage)</a:t>
              </a:r>
            </a:p>
            <a:p>
              <a:pPr algn="ctr"/>
              <a:r>
                <a:rPr lang="en-US" sz="7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(Coherent: HIDRA</a:t>
              </a:r>
              <a:r>
                <a:rPr lang="en-US" sz="7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23265" y="4930507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Regen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73555" y="4921159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Multipass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695573" y="4379044"/>
              <a:ext cx="1209642" cy="9438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50 mJ/pulse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2% rms stab.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Hz rep. rate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uncompressed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 bwMode="auto">
          <a:xfrm flipV="1">
            <a:off x="7837501" y="1484145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8203002" y="949558"/>
            <a:ext cx="0" cy="547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 bwMode="auto">
          <a:xfrm>
            <a:off x="7577654" y="603945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THz Streaking</a:t>
            </a:r>
          </a:p>
          <a:p>
            <a:pPr algn="ctr"/>
            <a:r>
              <a:rPr lang="en-US" sz="1100" dirty="0" smtClean="0"/>
              <a:t>(28h)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6151997" y="2094237"/>
            <a:ext cx="1538272" cy="757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PBS     </a:t>
            </a:r>
            <a:r>
              <a:rPr lang="el-GR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Attenuator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1/100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1853565" y="2559402"/>
            <a:ext cx="3383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/>
          <p:cNvSpPr/>
          <p:nvPr/>
        </p:nvSpPr>
        <p:spPr bwMode="auto">
          <a:xfrm>
            <a:off x="1364369" y="1764339"/>
            <a:ext cx="1372244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Pump Laser </a:t>
            </a:r>
            <a:b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(Coherent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Verdi G5)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 flipV="1">
            <a:off x="2736613" y="1882030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3100827" y="1742102"/>
            <a:ext cx="0" cy="134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3051975" y="181345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>
            <a:off x="4355552" y="875550"/>
            <a:ext cx="1609171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Nd:YAG Pump Laser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InnoLas: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SpitLight 600)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 flipV="1">
            <a:off x="5964379" y="976774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6330526" y="976774"/>
            <a:ext cx="0" cy="223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6276333" y="924079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6021159" y="2538710"/>
            <a:ext cx="25603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" name="Group 162"/>
          <p:cNvGrpSpPr/>
          <p:nvPr/>
        </p:nvGrpSpPr>
        <p:grpSpPr>
          <a:xfrm>
            <a:off x="6666269" y="2467331"/>
            <a:ext cx="182880" cy="137160"/>
            <a:chOff x="1910909" y="3818087"/>
            <a:chExt cx="608356" cy="59583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910909" y="3818087"/>
              <a:ext cx="608356" cy="595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1910909" y="3818087"/>
              <a:ext cx="608356" cy="595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5" name="Straight Connector 164"/>
          <p:cNvCxnSpPr/>
          <p:nvPr/>
        </p:nvCxnSpPr>
        <p:spPr bwMode="auto">
          <a:xfrm>
            <a:off x="7115991" y="2446010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6757709" y="2308043"/>
            <a:ext cx="0" cy="159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 rot="16200000">
            <a:off x="6762623" y="2177414"/>
            <a:ext cx="0" cy="26125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8573730" y="1484145"/>
            <a:ext cx="0" cy="1062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/>
          <p:nvPr/>
        </p:nvCxnSpPr>
        <p:spPr bwMode="auto">
          <a:xfrm>
            <a:off x="2756095" y="2467125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94"/>
          <p:cNvSpPr/>
          <p:nvPr/>
        </p:nvSpPr>
        <p:spPr>
          <a:xfrm>
            <a:off x="2191810" y="221685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 (for polarization</a:t>
            </a:r>
            <a:b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rotation)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0" name="Isosceles Triangle 229"/>
          <p:cNvSpPr/>
          <p:nvPr/>
        </p:nvSpPr>
        <p:spPr bwMode="auto">
          <a:xfrm flipV="1">
            <a:off x="8527881" y="1998510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Isosceles Triangle 231"/>
          <p:cNvSpPr/>
          <p:nvPr/>
        </p:nvSpPr>
        <p:spPr bwMode="auto">
          <a:xfrm rot="5400000" flipV="1">
            <a:off x="7655979" y="248804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Isosceles Triangle 232"/>
          <p:cNvSpPr/>
          <p:nvPr/>
        </p:nvSpPr>
        <p:spPr bwMode="auto">
          <a:xfrm rot="5400000" flipV="1">
            <a:off x="3234302" y="251181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Isosceles Triangle 235"/>
          <p:cNvSpPr/>
          <p:nvPr/>
        </p:nvSpPr>
        <p:spPr bwMode="auto">
          <a:xfrm>
            <a:off x="8157282" y="1033319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377288" y="690540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Synchronization</a:t>
            </a:r>
            <a:r>
              <a:rPr lang="en-US" sz="1050" dirty="0"/>
              <a:t> 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en-US" sz="900" dirty="0" smtClean="0"/>
              <a:t>RF/&lt; 50 fs rms)</a:t>
            </a:r>
            <a:endParaRPr lang="en-US" sz="9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5242249" y="2333162"/>
            <a:ext cx="1053876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Grating</a:t>
            </a:r>
          </a:p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13405" y="120849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86647" y="1478533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8499925" y="1421863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8520187" y="2482333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8169400" y="142004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327902" y="73844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Optical Link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80121" y="1078384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 20 m Beamline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7" y="1283944"/>
            <a:ext cx="178969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Connector 66"/>
          <p:cNvCxnSpPr/>
          <p:nvPr/>
        </p:nvCxnSpPr>
        <p:spPr bwMode="auto">
          <a:xfrm>
            <a:off x="1392657" y="2559402"/>
            <a:ext cx="38404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Freeform 67"/>
          <p:cNvSpPr/>
          <p:nvPr/>
        </p:nvSpPr>
        <p:spPr>
          <a:xfrm rot="11786966">
            <a:off x="1411947" y="2614807"/>
            <a:ext cx="1696766" cy="198648"/>
          </a:xfrm>
          <a:custGeom>
            <a:avLst/>
            <a:gdLst>
              <a:gd name="connsiteX0" fmla="*/ 1790055 w 1790055"/>
              <a:gd name="connsiteY0" fmla="*/ 0 h 534691"/>
              <a:gd name="connsiteX1" fmla="*/ 0 w 1790055"/>
              <a:gd name="connsiteY1" fmla="*/ 232474 h 534691"/>
              <a:gd name="connsiteX2" fmla="*/ 38746 w 1790055"/>
              <a:gd name="connsiteY2" fmla="*/ 534691 h 534691"/>
              <a:gd name="connsiteX3" fmla="*/ 1790055 w 1790055"/>
              <a:gd name="connsiteY3" fmla="*/ 0 h 5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055" h="534691">
                <a:moveTo>
                  <a:pt x="1790055" y="0"/>
                </a:moveTo>
                <a:lnTo>
                  <a:pt x="0" y="232474"/>
                </a:lnTo>
                <a:lnTo>
                  <a:pt x="38746" y="534691"/>
                </a:lnTo>
                <a:lnTo>
                  <a:pt x="17900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Arc 69"/>
          <p:cNvSpPr/>
          <p:nvPr/>
        </p:nvSpPr>
        <p:spPr bwMode="auto">
          <a:xfrm rot="3039273">
            <a:off x="2750275" y="2703516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415346" y="2916496"/>
            <a:ext cx="0" cy="827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Arc 71"/>
          <p:cNvSpPr/>
          <p:nvPr/>
        </p:nvSpPr>
        <p:spPr bwMode="auto">
          <a:xfrm rot="4832655">
            <a:off x="1068770" y="2267281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3442" y="3599792"/>
            <a:ext cx="45719" cy="2840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Diagonal Stripe 80"/>
          <p:cNvSpPr/>
          <p:nvPr/>
        </p:nvSpPr>
        <p:spPr bwMode="auto">
          <a:xfrm rot="5400000">
            <a:off x="5525061" y="3540693"/>
            <a:ext cx="605620" cy="1171244"/>
          </a:xfrm>
          <a:prstGeom prst="diagStripe">
            <a:avLst>
              <a:gd name="adj" fmla="val 6239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693621" y="3637429"/>
            <a:ext cx="119755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flipH="1">
            <a:off x="-28955" y="2882759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0" y="2905831"/>
            <a:ext cx="938487" cy="203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439490" y="2949907"/>
            <a:ext cx="56653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81" idx="3"/>
          </p:cNvCxnSpPr>
          <p:nvPr/>
        </p:nvCxnSpPr>
        <p:spPr bwMode="auto">
          <a:xfrm flipH="1" flipV="1">
            <a:off x="5193104" y="3733403"/>
            <a:ext cx="1220389" cy="5818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 bwMode="auto">
          <a:xfrm>
            <a:off x="6540554" y="3521270"/>
            <a:ext cx="1053876" cy="424267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Alignment Diagnostics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19381" y="4106648"/>
            <a:ext cx="1767151" cy="424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 Machine Vacuum (10</a:t>
            </a:r>
            <a:r>
              <a:rPr lang="en-US" sz="11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-12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316416" y="3686345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305172" y="2851956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/>
          <p:nvPr/>
        </p:nvSpPr>
        <p:spPr bwMode="auto">
          <a:xfrm>
            <a:off x="1231501" y="3329995"/>
            <a:ext cx="7050294" cy="124772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09033" y="4317854"/>
            <a:ext cx="3001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FLASH Tunnel (restricted area/limited access)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938488" y="3515038"/>
            <a:ext cx="3610652" cy="6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Rectangle 124"/>
          <p:cNvSpPr/>
          <p:nvPr/>
        </p:nvSpPr>
        <p:spPr>
          <a:xfrm>
            <a:off x="2191810" y="33546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 m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98076" y="412071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267 nm Seed Injection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 rot="5400000" flipV="1">
            <a:off x="3234302" y="2517393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 flipV="1">
            <a:off x="327902" y="3257172"/>
            <a:ext cx="175391" cy="185043"/>
          </a:xfrm>
          <a:prstGeom prst="triangl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128368" y="2737774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Beam Expander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0" name="Rectangle 89"/>
          <p:cNvSpPr/>
          <p:nvPr/>
        </p:nvSpPr>
        <p:spPr bwMode="auto">
          <a:xfrm>
            <a:off x="938488" y="2737774"/>
            <a:ext cx="1053876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Frequency Tripler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Rectangle 113"/>
          <p:cNvSpPr/>
          <p:nvPr/>
        </p:nvSpPr>
        <p:spPr bwMode="auto">
          <a:xfrm>
            <a:off x="6843" y="2263892"/>
            <a:ext cx="882397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Wavelength Separation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83921" y="3635756"/>
            <a:ext cx="380777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 flipH="1" flipV="1">
            <a:off x="448042" y="3733404"/>
            <a:ext cx="4794207" cy="100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30461" y="4815840"/>
            <a:ext cx="1478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Vacuum (10</a:t>
            </a:r>
            <a:r>
              <a:rPr lang="en-US" sz="900" baseline="30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-6</a:t>
            </a:r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8" name="Straight Connector 94"/>
          <p:cNvCxnSpPr>
            <a:stCxn id="107" idx="1"/>
          </p:cNvCxnSpPr>
          <p:nvPr/>
        </p:nvCxnSpPr>
        <p:spPr bwMode="auto">
          <a:xfrm flipH="1">
            <a:off x="5252043" y="3733404"/>
            <a:ext cx="128851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>
                <a:alpha val="28000"/>
              </a:srgb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15"/>
          <p:cNvCxnSpPr/>
          <p:nvPr/>
        </p:nvCxnSpPr>
        <p:spPr bwMode="auto">
          <a:xfrm>
            <a:off x="5105400" y="3686345"/>
            <a:ext cx="278436" cy="849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7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beam </a:t>
            </a:r>
            <a:r>
              <a:rPr lang="en-US" dirty="0" smtClean="0"/>
              <a:t>(after changing </a:t>
            </a:r>
            <a:r>
              <a:rPr lang="en-US" dirty="0" err="1"/>
              <a:t>tripler</a:t>
            </a:r>
            <a:r>
              <a:rPr lang="en-US" dirty="0"/>
              <a:t>)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411480" y="606186"/>
            <a:ext cx="7950620" cy="4537314"/>
            <a:chOff x="0" y="1041689"/>
            <a:chExt cx="9120068" cy="56004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52748"/>
              <a:ext cx="1465899" cy="118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899" y="5434422"/>
              <a:ext cx="1429701" cy="120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416288"/>
              <a:ext cx="1447800" cy="120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392363"/>
              <a:ext cx="1534075" cy="124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99" y="5395335"/>
              <a:ext cx="1550567" cy="12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9" y="5421934"/>
              <a:ext cx="1500069" cy="11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C:\DatenLokal\sFLASH\2016_11_Schichtdatenanalyse\UVBeamprofile\UVBeamPropagati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01" y="1041689"/>
              <a:ext cx="8181976" cy="39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5"/>
            <p:cNvCxnSpPr>
              <a:stCxn id="5" idx="0"/>
            </p:cNvCxnSpPr>
            <p:nvPr/>
          </p:nvCxnSpPr>
          <p:spPr bwMode="auto">
            <a:xfrm flipV="1">
              <a:off x="2180750" y="4064000"/>
              <a:ext cx="1874783" cy="1370422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5"/>
            <p:cNvCxnSpPr>
              <a:stCxn id="6" idx="0"/>
            </p:cNvCxnSpPr>
            <p:nvPr/>
          </p:nvCxnSpPr>
          <p:spPr bwMode="auto">
            <a:xfrm flipV="1">
              <a:off x="3619500" y="4064000"/>
              <a:ext cx="1643337" cy="1352288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feld 14"/>
          <p:cNvSpPr txBox="1"/>
          <p:nvPr/>
        </p:nvSpPr>
        <p:spPr>
          <a:xfrm>
            <a:off x="3648141" y="1253728"/>
            <a:ext cx="171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Position of 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modulator undulator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Characterization of laser-induced energy modulation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44"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TDS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modulation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284463" y="1195428"/>
            <a:ext cx="2597724" cy="1841723"/>
            <a:chOff x="368300" y="1591035"/>
            <a:chExt cx="3285113" cy="2455631"/>
          </a:xfrm>
        </p:grpSpPr>
        <p:pic>
          <p:nvPicPr>
            <p:cNvPr id="4" name="Picture 5" descr="C:\DatenLokal\sFLASH\Simulations\LOLAResolution\LOLASimulation\MeasuredLOLA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591035"/>
              <a:ext cx="3285113" cy="2455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lipse 4"/>
            <p:cNvSpPr/>
            <p:nvPr/>
          </p:nvSpPr>
          <p:spPr bwMode="auto">
            <a:xfrm>
              <a:off x="1809378" y="2007418"/>
              <a:ext cx="402956" cy="53004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44476" y="3664373"/>
                <a:ext cx="6039987" cy="118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Modulation amplitude (simplified model):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𝐺𝑊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8.7 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𝐺𝑊</m:t>
                              </m:r>
                            </m:den>
                          </m:f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4+2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4+2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6" y="3664373"/>
                <a:ext cx="6039987" cy="1187697"/>
              </a:xfrm>
              <a:prstGeom prst="rect">
                <a:avLst/>
              </a:prstGeom>
              <a:blipFill rotWithShape="1">
                <a:blip r:embed="rId4"/>
                <a:stretch>
                  <a:fillRect l="-807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C:\DatenLokal\sFLASH\2016_09_Schichtdatenanalyse\NIRWavePlateScan\ExampleForEvalEnergySpre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60" y="3141647"/>
            <a:ext cx="1871527" cy="14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atenLokal\sFLASH\2016_09_Schichtdatenanalyse\NIRWavePlateScan\ModAmpVsSeedPow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0" y="1288484"/>
            <a:ext cx="2876619" cy="21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atenLokal\sFLASH\2016_09_Schichtdatenanalyse\NIRWavePlateScan\RMSdurationVsSeedEnerg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22" y="1376200"/>
            <a:ext cx="2504917" cy="1976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CHG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CHG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use CHG to retrieve the electron beam’s energy spread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1" y="1624846"/>
            <a:ext cx="3150939" cy="29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79200" y="1192768"/>
            <a:ext cx="14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possibility: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578059" y="4202217"/>
                <a:ext cx="10657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59" y="4202217"/>
                <a:ext cx="106574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4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596321"/>
            <a:ext cx="3307080" cy="29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185213" y="11927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possibility: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CHG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2017: Scan of undulator gap of first radiator module</a:t>
            </a:r>
            <a:endParaRPr lang="en-US" dirty="0"/>
          </a:p>
        </p:txBody>
      </p:sp>
      <p:pic>
        <p:nvPicPr>
          <p:cNvPr id="15362" name="Picture 2" descr="C:\DatenLokal\sFLASH\2017_01_Schichtdatenanalyse\UndulatorGapScan\CHGsignalVsGapSettingSFUND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7129"/>
          <a:stretch/>
        </p:blipFill>
        <p:spPr bwMode="auto">
          <a:xfrm>
            <a:off x="121920" y="1152248"/>
            <a:ext cx="8808719" cy="31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atenLokal\sFLASH\2017_01_Schichtdatenanalyse\UndulatorGapScan\CombinedCHGSpectra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38" y="1205588"/>
            <a:ext cx="5911422" cy="174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CHG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CHG output power for varying initial energy spread and modulation amplitude and fit the results to the measurements</a:t>
            </a:r>
            <a:endParaRPr lang="en-US" dirty="0"/>
          </a:p>
        </p:txBody>
      </p:sp>
      <p:pic>
        <p:nvPicPr>
          <p:cNvPr id="16386" name="Picture 2" descr="C:\DatenLokal\sFLASH\2017_01_Schichtdatenanalyse\UndulatorGapScan\BestFitForPowerEval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422848"/>
            <a:ext cx="4160520" cy="36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atex2png.com/output/latex_e38fd4202a556d7eaaffccca04ec75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2378392"/>
            <a:ext cx="21621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latex2png.com/output/latex_1d1e40985f4d801d6bc8c73970a18f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67" y="3153541"/>
            <a:ext cx="29527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1272540" y="1422848"/>
            <a:ext cx="2682240" cy="245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HGHG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HGHG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parameters: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6" y="609599"/>
            <a:ext cx="2053456" cy="188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06" y="2115146"/>
            <a:ext cx="2094546" cy="15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0" y="626705"/>
            <a:ext cx="1969770" cy="17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8214359" y="2232370"/>
            <a:ext cx="257493" cy="2669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68" name="Picture 8" descr="http://latex2png.com/output/latex_4b16eff3ba2e3ef545ca03266a9164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2551841"/>
            <a:ext cx="1902114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latex2png.com/output/latex_0aa98f309ddf53ab4ef919674d442f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253273"/>
            <a:ext cx="2092325" cy="1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latex2png.com/output/latex_ceb00e36ba8f17fe7c3d13ba0c753be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1593458"/>
            <a:ext cx="1331480" cy="2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latex2png.com/output/latex_d5d720cbc67ceb6a5b2f7004d652bf4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315732"/>
            <a:ext cx="1450362" cy="1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latex2png.com/output/latex_63234c70100ff55be4ffd30dd40f49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56" y="1553526"/>
            <a:ext cx="1765399" cy="2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://latex2png.com/output/latex_901534fba479df1c20ec6f95bd07bed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31" y="1288983"/>
            <a:ext cx="1170989" cy="2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 (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bunching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15364" name="Picture 4" descr="http://rogercortesi.com/eqn/tempimagedir/eqn69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3" y="2730698"/>
            <a:ext cx="247679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4451" y="2021681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taken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50% </a:t>
            </a:r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shots</a:t>
            </a:r>
            <a:r>
              <a:rPr lang="de-DE" sz="1800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380" name="Picture 20" descr="http://rogercortesi.com/eqn/tempimagedir/eqn69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2" y="3101975"/>
            <a:ext cx="223710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2774950" y="2814638"/>
            <a:ext cx="450850" cy="287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44137" y="3277394"/>
            <a:ext cx="450850" cy="287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55750" y="3663436"/>
            <a:ext cx="450850" cy="287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1" y="1922861"/>
            <a:ext cx="3346449" cy="26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975360" y="845820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75360" y="1177290"/>
            <a:ext cx="66522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975360" y="1274445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255520" y="845820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255520" y="1274445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26155" y="845820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26155" y="1274445"/>
            <a:ext cx="1127760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58833" y="845820"/>
            <a:ext cx="2255284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858833" y="1274445"/>
            <a:ext cx="2255284" cy="240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555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59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555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2.22222E-6 -0.0587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0564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-0.059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 bwMode="auto">
          <a:xfrm>
            <a:off x="826478" y="1512976"/>
            <a:ext cx="7482254" cy="224573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Operations Team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85553" y="2122280"/>
            <a:ext cx="16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Jörn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Bödewadt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96249" y="2752712"/>
            <a:ext cx="187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Leslie L. Lazzarino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21255" y="263584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Armin Azima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96249" y="2122010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Mehdi Kazemi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9341" y="3145323"/>
            <a:ext cx="20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</a:rPr>
              <a:t>Andreas 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Przystawik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6833" y="3679238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Guangyao Feng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76832" y="3956475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Martin Dohlus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199438" y="668749"/>
            <a:ext cx="203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Machine Operation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86982" y="683313"/>
            <a:ext cx="307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Laser Operation / Seed Source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78751" y="4238979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FEL characterization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10480" y="422579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Simulation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206" y="4375762"/>
            <a:ext cx="118333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DESY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Uni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HH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 Dortmund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Gerade Verbindung 29"/>
          <p:cNvCxnSpPr/>
          <p:nvPr/>
        </p:nvCxnSpPr>
        <p:spPr bwMode="auto">
          <a:xfrm>
            <a:off x="-12932" y="260347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4559068" y="580292"/>
            <a:ext cx="0" cy="3955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215872" y="1036517"/>
            <a:ext cx="17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FLASH operators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5873" y="1313516"/>
            <a:ext cx="149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Matthias Vogt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777880" y="1139793"/>
            <a:ext cx="222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Bastian Manschwetus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49346" y="2558037"/>
            <a:ext cx="15188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Tim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Plath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(on leave to </a:t>
            </a:r>
            <a:r>
              <a:rPr lang="en-US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TUD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008798" y="1651475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Core Team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358546" y="3767336"/>
            <a:ext cx="15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Sergey Usenko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872" y="1590515"/>
            <a:ext cx="164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Johann Zemella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90025" y="2464974"/>
            <a:ext cx="1911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Christoph Lechner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695415" y="103808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Nils Lockmann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379312" y="1737736"/>
            <a:ext cx="1707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Velizar Miltchev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508103" y="2444934"/>
            <a:ext cx="2627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Theo Maltezopoulos (left 01/17) 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http://latex2png.com/output/latex_acb1912f0e67db07e1ed5bf4631587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25" y="3978542"/>
            <a:ext cx="1076297" cy="2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HGHG operation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0454"/>
            <a:ext cx="3680460" cy="291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DatenLokal\sFLASH\2017_01_Schichtdatenanalyse\FELSpectrum\Spectrum8thHarmEx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663258"/>
            <a:ext cx="2207419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atenLokal\sFLASH\2017_01_Schichtdatenanalyse\FELBeamProfile\FELBeamProfile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29" y="751977"/>
            <a:ext cx="2395260" cy="1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>
            <a:stCxn id="8" idx="1"/>
          </p:cNvCxnSpPr>
          <p:nvPr/>
        </p:nvCxnSpPr>
        <p:spPr bwMode="auto">
          <a:xfrm flipH="1" flipV="1">
            <a:off x="7940040" y="1889760"/>
            <a:ext cx="309497" cy="6203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249537" y="1782513"/>
            <a:ext cx="8944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UV seed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7413" name="Picture 5" descr="C:\DatenLokal\sFLASH\2016_01_Schichtdatenanalyse\Tunnelspektrometer\Spect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67" y="751977"/>
            <a:ext cx="215826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543300" y="90320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578781" y="84986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8th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51" name="Picture 15" descr="C:\DatenLokal\sFLASH\2017_01_Schichtdatenanalyse\MCPTool\HGHGPulseEnergyHist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1" y="2485072"/>
            <a:ext cx="3017519" cy="22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741737" y="2121067"/>
            <a:ext cx="5006485" cy="2627370"/>
            <a:chOff x="3741737" y="2121067"/>
            <a:chExt cx="5006485" cy="2627370"/>
          </a:xfrm>
        </p:grpSpPr>
        <p:pic>
          <p:nvPicPr>
            <p:cNvPr id="20" name="Picture 2" descr="C:\DatenLokal\sFLASH\2017_01_Schichtdatenanalyse\FELSpectrum\TwoColorHGHGOperati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737" y="2121067"/>
              <a:ext cx="5006485" cy="2627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6014404" y="2343388"/>
              <a:ext cx="2085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Simultaneous </a:t>
              </a:r>
            </a:p>
            <a:p>
              <a:r>
                <a:rPr lang="en-US" dirty="0" smtClean="0">
                  <a:latin typeface="Calibri" panose="020F0502020204030204" pitchFamily="34" charset="0"/>
                </a:rPr>
                <a:t>8</a:t>
              </a:r>
              <a:r>
                <a:rPr lang="en-US" baseline="30000" dirty="0" smtClean="0">
                  <a:latin typeface="Calibri" panose="020F0502020204030204" pitchFamily="34" charset="0"/>
                </a:rPr>
                <a:t>th</a:t>
              </a:r>
              <a:r>
                <a:rPr lang="en-US" dirty="0" smtClean="0">
                  <a:latin typeface="Calibri" panose="020F0502020204030204" pitchFamily="34" charset="0"/>
                </a:rPr>
                <a:t> and 9</a:t>
              </a:r>
              <a:r>
                <a:rPr lang="en-US" baseline="30000" dirty="0" smtClean="0">
                  <a:latin typeface="Calibri" panose="020F0502020204030204" pitchFamily="34" charset="0"/>
                </a:rPr>
                <a:t>th</a:t>
              </a:r>
              <a:r>
                <a:rPr lang="en-US" dirty="0" smtClean="0">
                  <a:latin typeface="Calibri" panose="020F0502020204030204" pitchFamily="34" charset="0"/>
                </a:rPr>
                <a:t> harmonic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0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Microbunch</a:t>
            </a:r>
            <a:r>
              <a:rPr lang="en-US" dirty="0" smtClean="0"/>
              <a:t> instability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poor and instable HGHG operation (&lt; 1µJ)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1539240"/>
            <a:ext cx="3385680" cy="31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40" y="1329790"/>
            <a:ext cx="3964940" cy="31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Temporal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8" y="566533"/>
            <a:ext cx="7057224" cy="317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Deflecting Structure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200826" y="3615703"/>
            <a:ext cx="874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LPS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characterization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photon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pulse power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pic>
        <p:nvPicPr>
          <p:cNvPr id="5" name="Picture 5" descr="http://rogercortesi.com/eqn/tempimagedir/eqn35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1" y="4467101"/>
            <a:ext cx="3276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649807" y="4036614"/>
            <a:ext cx="38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de-DE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Drop </a:t>
            </a:r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endParaRPr lang="de-DE" b="1" dirty="0" smtClean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4572000" y="4351685"/>
            <a:ext cx="40255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Behrens et al., Nature </a:t>
            </a:r>
            <a:r>
              <a:rPr lang="en-US" sz="900" i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 5 (2014</a:t>
            </a:r>
            <a:r>
              <a:rPr lang="en-US" sz="900" i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10.1038/ncomms4762</a:t>
            </a:r>
            <a:r>
              <a:rPr lang="en-US" sz="900" i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4" y="2296229"/>
            <a:ext cx="7501884" cy="28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Deflecting Structure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04901"/>
            <a:ext cx="432500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431809" y="4438650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Pulse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peak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power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de-DE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http://rogercortesi.com/eqn/tempimagedir/eqn35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" y="733426"/>
            <a:ext cx="3276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atenLokal\sFLASH\2016_01_Schichtdatenanalyse\LOLA\HistRMSFELPulseDu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76" y="860388"/>
            <a:ext cx="3515217" cy="26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atex2png.com/output/latex_1b957a1dba2f59a1432474998cc07bc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3" y="3871964"/>
            <a:ext cx="2903221" cy="3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42997" y="4390638"/>
            <a:ext cx="2934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Calibri" panose="020F0502020204030204" pitchFamily="34" charset="0"/>
              </a:rPr>
              <a:t>T. Plath et al. accepted at Scientific Reports</a:t>
            </a:r>
            <a:endParaRPr lang="en-US" sz="1200" b="1" i="1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90211" y="3426542"/>
            <a:ext cx="642137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More about TDS analysis in PhD defense by Tim Plath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streaking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5097" y="894920"/>
            <a:ext cx="6412010" cy="3365279"/>
            <a:chOff x="58671" y="2374277"/>
            <a:chExt cx="8408069" cy="4412891"/>
          </a:xfrm>
        </p:grpSpPr>
        <p:grpSp>
          <p:nvGrpSpPr>
            <p:cNvPr id="5" name="Group 17"/>
            <p:cNvGrpSpPr/>
            <p:nvPr/>
          </p:nvGrpSpPr>
          <p:grpSpPr>
            <a:xfrm>
              <a:off x="58671" y="2374277"/>
              <a:ext cx="8408069" cy="4412891"/>
              <a:chOff x="1453949" y="2038437"/>
              <a:chExt cx="8408069" cy="4412891"/>
            </a:xfrm>
          </p:grpSpPr>
          <p:grpSp>
            <p:nvGrpSpPr>
              <p:cNvPr id="10" name="Group 46"/>
              <p:cNvGrpSpPr/>
              <p:nvPr/>
            </p:nvGrpSpPr>
            <p:grpSpPr>
              <a:xfrm>
                <a:off x="5517651" y="3916259"/>
                <a:ext cx="223669" cy="887993"/>
                <a:chOff x="2555776" y="836716"/>
                <a:chExt cx="379472" cy="2202410"/>
              </a:xfrm>
            </p:grpSpPr>
            <p:sp>
              <p:nvSpPr>
                <p:cNvPr id="38" name="Oval 30"/>
                <p:cNvSpPr/>
                <p:nvPr/>
              </p:nvSpPr>
              <p:spPr>
                <a:xfrm>
                  <a:off x="2555776" y="836716"/>
                  <a:ext cx="379472" cy="1025005"/>
                </a:xfrm>
                <a:custGeom>
                  <a:avLst/>
                  <a:gdLst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288032 w 379472"/>
                    <a:gd name="connsiteY0" fmla="*/ 936104 h 1872208"/>
                    <a:gd name="connsiteX1" fmla="*/ 144016 w 379472"/>
                    <a:gd name="connsiteY1" fmla="*/ 1872208 h 1872208"/>
                    <a:gd name="connsiteX2" fmla="*/ 0 w 379472"/>
                    <a:gd name="connsiteY2" fmla="*/ 936104 h 1872208"/>
                    <a:gd name="connsiteX3" fmla="*/ 144016 w 379472"/>
                    <a:gd name="connsiteY3" fmla="*/ 0 h 1872208"/>
                    <a:gd name="connsiteX4" fmla="*/ 379472 w 379472"/>
                    <a:gd name="connsiteY4" fmla="*/ 1027544 h 1872208"/>
                    <a:gd name="connsiteX0" fmla="*/ 144016 w 379472"/>
                    <a:gd name="connsiteY0" fmla="*/ 1872208 h 1872208"/>
                    <a:gd name="connsiteX1" fmla="*/ 0 w 379472"/>
                    <a:gd name="connsiteY1" fmla="*/ 936104 h 1872208"/>
                    <a:gd name="connsiteX2" fmla="*/ 144016 w 379472"/>
                    <a:gd name="connsiteY2" fmla="*/ 0 h 1872208"/>
                    <a:gd name="connsiteX3" fmla="*/ 379472 w 379472"/>
                    <a:gd name="connsiteY3" fmla="*/ 1027544 h 1872208"/>
                    <a:gd name="connsiteX0" fmla="*/ 0 w 379472"/>
                    <a:gd name="connsiteY0" fmla="*/ 936104 h 1027544"/>
                    <a:gd name="connsiteX1" fmla="*/ 144016 w 379472"/>
                    <a:gd name="connsiteY1" fmla="*/ 0 h 1027544"/>
                    <a:gd name="connsiteX2" fmla="*/ 379472 w 379472"/>
                    <a:gd name="connsiteY2" fmla="*/ 1027544 h 1027544"/>
                    <a:gd name="connsiteX0" fmla="*/ 0 w 379472"/>
                    <a:gd name="connsiteY0" fmla="*/ 993304 h 1027594"/>
                    <a:gd name="connsiteX1" fmla="*/ 144016 w 379472"/>
                    <a:gd name="connsiteY1" fmla="*/ 50 h 1027594"/>
                    <a:gd name="connsiteX2" fmla="*/ 379472 w 379472"/>
                    <a:gd name="connsiteY2" fmla="*/ 1027594 h 1027594"/>
                    <a:gd name="connsiteX0" fmla="*/ 0 w 379472"/>
                    <a:gd name="connsiteY0" fmla="*/ 1044068 h 1044068"/>
                    <a:gd name="connsiteX1" fmla="*/ 144016 w 379472"/>
                    <a:gd name="connsiteY1" fmla="*/ 14 h 1044068"/>
                    <a:gd name="connsiteX2" fmla="*/ 379472 w 379472"/>
                    <a:gd name="connsiteY2" fmla="*/ 1027558 h 1044068"/>
                    <a:gd name="connsiteX0" fmla="*/ 0 w 379472"/>
                    <a:gd name="connsiteY0" fmla="*/ 1018658 h 1027548"/>
                    <a:gd name="connsiteX1" fmla="*/ 144016 w 379472"/>
                    <a:gd name="connsiteY1" fmla="*/ 4 h 1027548"/>
                    <a:gd name="connsiteX2" fmla="*/ 379472 w 379472"/>
                    <a:gd name="connsiteY2" fmla="*/ 1027548 h 1027548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821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6306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25009 h 1025009"/>
                    <a:gd name="connsiteX1" fmla="*/ 1694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25009"/>
                    <a:gd name="connsiteX1" fmla="*/ 1948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25009"/>
                    <a:gd name="connsiteX1" fmla="*/ 1821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33899"/>
                    <a:gd name="connsiteX1" fmla="*/ 182116 w 379472"/>
                    <a:gd name="connsiteY1" fmla="*/ 5 h 1033899"/>
                    <a:gd name="connsiteX2" fmla="*/ 379472 w 379472"/>
                    <a:gd name="connsiteY2" fmla="*/ 1033899 h 1033899"/>
                    <a:gd name="connsiteX0" fmla="*/ 0 w 379472"/>
                    <a:gd name="connsiteY0" fmla="*/ 1025005 h 1025005"/>
                    <a:gd name="connsiteX1" fmla="*/ 182116 w 379472"/>
                    <a:gd name="connsiteY1" fmla="*/ 1 h 1025005"/>
                    <a:gd name="connsiteX2" fmla="*/ 379472 w 379472"/>
                    <a:gd name="connsiteY2" fmla="*/ 1021195 h 1025005"/>
                    <a:gd name="connsiteX0" fmla="*/ 0 w 379472"/>
                    <a:gd name="connsiteY0" fmla="*/ 1025005 h 1025005"/>
                    <a:gd name="connsiteX1" fmla="*/ 188466 w 379472"/>
                    <a:gd name="connsiteY1" fmla="*/ 1 h 1025005"/>
                    <a:gd name="connsiteX2" fmla="*/ 379472 w 379472"/>
                    <a:gd name="connsiteY2" fmla="*/ 1021195 h 102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9472" h="1025005">
                      <a:moveTo>
                        <a:pt x="0" y="1025005"/>
                      </a:moveTo>
                      <a:cubicBezTo>
                        <a:pt x="0" y="374659"/>
                        <a:pt x="125221" y="636"/>
                        <a:pt x="188466" y="1"/>
                      </a:cubicBezTo>
                      <a:cubicBezTo>
                        <a:pt x="251711" y="-634"/>
                        <a:pt x="370582" y="400059"/>
                        <a:pt x="379472" y="1021195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0"/>
                <p:cNvSpPr/>
                <p:nvPr/>
              </p:nvSpPr>
              <p:spPr>
                <a:xfrm rot="10800000">
                  <a:off x="2555776" y="2014121"/>
                  <a:ext cx="379472" cy="1025005"/>
                </a:xfrm>
                <a:custGeom>
                  <a:avLst/>
                  <a:gdLst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0 w 288032"/>
                    <a:gd name="connsiteY0" fmla="*/ 936104 h 1872208"/>
                    <a:gd name="connsiteX1" fmla="*/ 144016 w 288032"/>
                    <a:gd name="connsiteY1" fmla="*/ 0 h 1872208"/>
                    <a:gd name="connsiteX2" fmla="*/ 288032 w 288032"/>
                    <a:gd name="connsiteY2" fmla="*/ 936104 h 1872208"/>
                    <a:gd name="connsiteX3" fmla="*/ 144016 w 288032"/>
                    <a:gd name="connsiteY3" fmla="*/ 1872208 h 1872208"/>
                    <a:gd name="connsiteX4" fmla="*/ 0 w 288032"/>
                    <a:gd name="connsiteY4" fmla="*/ 936104 h 1872208"/>
                    <a:gd name="connsiteX0" fmla="*/ 288032 w 379472"/>
                    <a:gd name="connsiteY0" fmla="*/ 936104 h 1872208"/>
                    <a:gd name="connsiteX1" fmla="*/ 144016 w 379472"/>
                    <a:gd name="connsiteY1" fmla="*/ 1872208 h 1872208"/>
                    <a:gd name="connsiteX2" fmla="*/ 0 w 379472"/>
                    <a:gd name="connsiteY2" fmla="*/ 936104 h 1872208"/>
                    <a:gd name="connsiteX3" fmla="*/ 144016 w 379472"/>
                    <a:gd name="connsiteY3" fmla="*/ 0 h 1872208"/>
                    <a:gd name="connsiteX4" fmla="*/ 379472 w 379472"/>
                    <a:gd name="connsiteY4" fmla="*/ 1027544 h 1872208"/>
                    <a:gd name="connsiteX0" fmla="*/ 144016 w 379472"/>
                    <a:gd name="connsiteY0" fmla="*/ 1872208 h 1872208"/>
                    <a:gd name="connsiteX1" fmla="*/ 0 w 379472"/>
                    <a:gd name="connsiteY1" fmla="*/ 936104 h 1872208"/>
                    <a:gd name="connsiteX2" fmla="*/ 144016 w 379472"/>
                    <a:gd name="connsiteY2" fmla="*/ 0 h 1872208"/>
                    <a:gd name="connsiteX3" fmla="*/ 379472 w 379472"/>
                    <a:gd name="connsiteY3" fmla="*/ 1027544 h 1872208"/>
                    <a:gd name="connsiteX0" fmla="*/ 0 w 379472"/>
                    <a:gd name="connsiteY0" fmla="*/ 936104 h 1027544"/>
                    <a:gd name="connsiteX1" fmla="*/ 144016 w 379472"/>
                    <a:gd name="connsiteY1" fmla="*/ 0 h 1027544"/>
                    <a:gd name="connsiteX2" fmla="*/ 379472 w 379472"/>
                    <a:gd name="connsiteY2" fmla="*/ 1027544 h 1027544"/>
                    <a:gd name="connsiteX0" fmla="*/ 0 w 379472"/>
                    <a:gd name="connsiteY0" fmla="*/ 993304 h 1027594"/>
                    <a:gd name="connsiteX1" fmla="*/ 144016 w 379472"/>
                    <a:gd name="connsiteY1" fmla="*/ 50 h 1027594"/>
                    <a:gd name="connsiteX2" fmla="*/ 379472 w 379472"/>
                    <a:gd name="connsiteY2" fmla="*/ 1027594 h 1027594"/>
                    <a:gd name="connsiteX0" fmla="*/ 0 w 379472"/>
                    <a:gd name="connsiteY0" fmla="*/ 1044068 h 1044068"/>
                    <a:gd name="connsiteX1" fmla="*/ 144016 w 379472"/>
                    <a:gd name="connsiteY1" fmla="*/ 14 h 1044068"/>
                    <a:gd name="connsiteX2" fmla="*/ 379472 w 379472"/>
                    <a:gd name="connsiteY2" fmla="*/ 1027558 h 1044068"/>
                    <a:gd name="connsiteX0" fmla="*/ 0 w 379472"/>
                    <a:gd name="connsiteY0" fmla="*/ 1018658 h 1027548"/>
                    <a:gd name="connsiteX1" fmla="*/ 144016 w 379472"/>
                    <a:gd name="connsiteY1" fmla="*/ 4 h 1027548"/>
                    <a:gd name="connsiteX2" fmla="*/ 379472 w 379472"/>
                    <a:gd name="connsiteY2" fmla="*/ 1027548 h 1027548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440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8211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18659 h 1018659"/>
                    <a:gd name="connsiteX1" fmla="*/ 163066 w 379472"/>
                    <a:gd name="connsiteY1" fmla="*/ 5 h 1018659"/>
                    <a:gd name="connsiteX2" fmla="*/ 379472 w 379472"/>
                    <a:gd name="connsiteY2" fmla="*/ 1008499 h 1018659"/>
                    <a:gd name="connsiteX0" fmla="*/ 0 w 379472"/>
                    <a:gd name="connsiteY0" fmla="*/ 1025009 h 1025009"/>
                    <a:gd name="connsiteX1" fmla="*/ 1694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25009"/>
                    <a:gd name="connsiteX1" fmla="*/ 1948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25009"/>
                    <a:gd name="connsiteX1" fmla="*/ 182116 w 379472"/>
                    <a:gd name="connsiteY1" fmla="*/ 5 h 1025009"/>
                    <a:gd name="connsiteX2" fmla="*/ 379472 w 379472"/>
                    <a:gd name="connsiteY2" fmla="*/ 1014849 h 1025009"/>
                    <a:gd name="connsiteX0" fmla="*/ 0 w 379472"/>
                    <a:gd name="connsiteY0" fmla="*/ 1025009 h 1033899"/>
                    <a:gd name="connsiteX1" fmla="*/ 182116 w 379472"/>
                    <a:gd name="connsiteY1" fmla="*/ 5 h 1033899"/>
                    <a:gd name="connsiteX2" fmla="*/ 379472 w 379472"/>
                    <a:gd name="connsiteY2" fmla="*/ 1033899 h 1033899"/>
                    <a:gd name="connsiteX0" fmla="*/ 0 w 379472"/>
                    <a:gd name="connsiteY0" fmla="*/ 1025005 h 1025005"/>
                    <a:gd name="connsiteX1" fmla="*/ 182116 w 379472"/>
                    <a:gd name="connsiteY1" fmla="*/ 1 h 1025005"/>
                    <a:gd name="connsiteX2" fmla="*/ 379472 w 379472"/>
                    <a:gd name="connsiteY2" fmla="*/ 1021195 h 1025005"/>
                    <a:gd name="connsiteX0" fmla="*/ 0 w 379472"/>
                    <a:gd name="connsiteY0" fmla="*/ 1025005 h 1025005"/>
                    <a:gd name="connsiteX1" fmla="*/ 188466 w 379472"/>
                    <a:gd name="connsiteY1" fmla="*/ 1 h 1025005"/>
                    <a:gd name="connsiteX2" fmla="*/ 379472 w 379472"/>
                    <a:gd name="connsiteY2" fmla="*/ 1021195 h 102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9472" h="1025005">
                      <a:moveTo>
                        <a:pt x="0" y="1025005"/>
                      </a:moveTo>
                      <a:cubicBezTo>
                        <a:pt x="0" y="374659"/>
                        <a:pt x="125221" y="636"/>
                        <a:pt x="188466" y="1"/>
                      </a:cubicBezTo>
                      <a:cubicBezTo>
                        <a:pt x="251711" y="-634"/>
                        <a:pt x="370582" y="400059"/>
                        <a:pt x="379472" y="1021195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7"/>
              <p:cNvSpPr/>
              <p:nvPr/>
            </p:nvSpPr>
            <p:spPr>
              <a:xfrm>
                <a:off x="3770065" y="4185663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73000"/>
                      <a:lumOff val="27000"/>
                    </a:schemeClr>
                  </a:gs>
                  <a:gs pos="100000">
                    <a:schemeClr val="bg1"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3"/>
              <p:cNvSpPr/>
              <p:nvPr/>
            </p:nvSpPr>
            <p:spPr>
              <a:xfrm>
                <a:off x="1453950" y="4075343"/>
                <a:ext cx="4175536" cy="238070"/>
              </a:xfrm>
              <a:custGeom>
                <a:avLst/>
                <a:gdLst>
                  <a:gd name="connsiteX0" fmla="*/ 0 w 4757979"/>
                  <a:gd name="connsiteY0" fmla="*/ 0 h 379715"/>
                  <a:gd name="connsiteX1" fmla="*/ 2076773 w 4757979"/>
                  <a:gd name="connsiteY1" fmla="*/ 379709 h 379715"/>
                  <a:gd name="connsiteX2" fmla="*/ 4757979 w 4757979"/>
                  <a:gd name="connsiteY2" fmla="*/ 7750 h 379715"/>
                  <a:gd name="connsiteX0" fmla="*/ 0 w 4757979"/>
                  <a:gd name="connsiteY0" fmla="*/ 0 h 387464"/>
                  <a:gd name="connsiteX1" fmla="*/ 2533973 w 4757979"/>
                  <a:gd name="connsiteY1" fmla="*/ 387458 h 387464"/>
                  <a:gd name="connsiteX2" fmla="*/ 4757979 w 4757979"/>
                  <a:gd name="connsiteY2" fmla="*/ 7750 h 387464"/>
                  <a:gd name="connsiteX0" fmla="*/ 0 w 4757979"/>
                  <a:gd name="connsiteY0" fmla="*/ 0 h 356469"/>
                  <a:gd name="connsiteX1" fmla="*/ 2502976 w 4757979"/>
                  <a:gd name="connsiteY1" fmla="*/ 356462 h 356469"/>
                  <a:gd name="connsiteX2" fmla="*/ 4757979 w 4757979"/>
                  <a:gd name="connsiteY2" fmla="*/ 7750 h 356469"/>
                  <a:gd name="connsiteX0" fmla="*/ 0 w 4757979"/>
                  <a:gd name="connsiteY0" fmla="*/ 0 h 366657"/>
                  <a:gd name="connsiteX1" fmla="*/ 2502976 w 4757979"/>
                  <a:gd name="connsiteY1" fmla="*/ 356462 h 366657"/>
                  <a:gd name="connsiteX2" fmla="*/ 3595542 w 4757979"/>
                  <a:gd name="connsiteY2" fmla="*/ 246733 h 366657"/>
                  <a:gd name="connsiteX3" fmla="*/ 4757979 w 4757979"/>
                  <a:gd name="connsiteY3" fmla="*/ 7750 h 366657"/>
                  <a:gd name="connsiteX0" fmla="*/ 0 w 4757979"/>
                  <a:gd name="connsiteY0" fmla="*/ 0 h 365739"/>
                  <a:gd name="connsiteX1" fmla="*/ 2502976 w 4757979"/>
                  <a:gd name="connsiteY1" fmla="*/ 356462 h 365739"/>
                  <a:gd name="connsiteX2" fmla="*/ 3595542 w 4757979"/>
                  <a:gd name="connsiteY2" fmla="*/ 246733 h 365739"/>
                  <a:gd name="connsiteX3" fmla="*/ 4757979 w 4757979"/>
                  <a:gd name="connsiteY3" fmla="*/ 7750 h 365739"/>
                  <a:gd name="connsiteX0" fmla="*/ 0 w 4757979"/>
                  <a:gd name="connsiteY0" fmla="*/ 0 h 366659"/>
                  <a:gd name="connsiteX1" fmla="*/ 2502976 w 4757979"/>
                  <a:gd name="connsiteY1" fmla="*/ 356462 h 366659"/>
                  <a:gd name="connsiteX2" fmla="*/ 3595542 w 4757979"/>
                  <a:gd name="connsiteY2" fmla="*/ 246733 h 366659"/>
                  <a:gd name="connsiteX3" fmla="*/ 4757979 w 4757979"/>
                  <a:gd name="connsiteY3" fmla="*/ 7750 h 366659"/>
                  <a:gd name="connsiteX0" fmla="*/ 0 w 4757979"/>
                  <a:gd name="connsiteY0" fmla="*/ 0 h 366657"/>
                  <a:gd name="connsiteX1" fmla="*/ 2502976 w 4757979"/>
                  <a:gd name="connsiteY1" fmla="*/ 356462 h 366657"/>
                  <a:gd name="connsiteX2" fmla="*/ 3595542 w 4757979"/>
                  <a:gd name="connsiteY2" fmla="*/ 246733 h 366657"/>
                  <a:gd name="connsiteX3" fmla="*/ 4757979 w 4757979"/>
                  <a:gd name="connsiteY3" fmla="*/ 7750 h 366657"/>
                  <a:gd name="connsiteX0" fmla="*/ 0 w 4757979"/>
                  <a:gd name="connsiteY0" fmla="*/ 0 h 366659"/>
                  <a:gd name="connsiteX1" fmla="*/ 2502976 w 4757979"/>
                  <a:gd name="connsiteY1" fmla="*/ 356462 h 366659"/>
                  <a:gd name="connsiteX2" fmla="*/ 3595542 w 4757979"/>
                  <a:gd name="connsiteY2" fmla="*/ 246733 h 366659"/>
                  <a:gd name="connsiteX3" fmla="*/ 4757979 w 4757979"/>
                  <a:gd name="connsiteY3" fmla="*/ 7750 h 366659"/>
                  <a:gd name="connsiteX0" fmla="*/ 0 w 3595542"/>
                  <a:gd name="connsiteY0" fmla="*/ 0 h 366657"/>
                  <a:gd name="connsiteX1" fmla="*/ 2502976 w 3595542"/>
                  <a:gd name="connsiteY1" fmla="*/ 356462 h 366657"/>
                  <a:gd name="connsiteX2" fmla="*/ 3595542 w 3595542"/>
                  <a:gd name="connsiteY2" fmla="*/ 246733 h 366657"/>
                  <a:gd name="connsiteX0" fmla="*/ 0 w 3595542"/>
                  <a:gd name="connsiteY0" fmla="*/ 0 h 374066"/>
                  <a:gd name="connsiteX1" fmla="*/ 2502976 w 3595542"/>
                  <a:gd name="connsiteY1" fmla="*/ 356462 h 374066"/>
                  <a:gd name="connsiteX2" fmla="*/ 3595542 w 3595542"/>
                  <a:gd name="connsiteY2" fmla="*/ 287400 h 374066"/>
                  <a:gd name="connsiteX0" fmla="*/ 0 w 3595542"/>
                  <a:gd name="connsiteY0" fmla="*/ 0 h 371141"/>
                  <a:gd name="connsiteX1" fmla="*/ 2502976 w 3595542"/>
                  <a:gd name="connsiteY1" fmla="*/ 356462 h 371141"/>
                  <a:gd name="connsiteX2" fmla="*/ 3595542 w 3595542"/>
                  <a:gd name="connsiteY2" fmla="*/ 273844 h 371141"/>
                  <a:gd name="connsiteX0" fmla="*/ 0 w 3595542"/>
                  <a:gd name="connsiteY0" fmla="*/ 0 h 372886"/>
                  <a:gd name="connsiteX1" fmla="*/ 2502976 w 3595542"/>
                  <a:gd name="connsiteY1" fmla="*/ 356462 h 372886"/>
                  <a:gd name="connsiteX2" fmla="*/ 3595542 w 3595542"/>
                  <a:gd name="connsiteY2" fmla="*/ 273844 h 372886"/>
                  <a:gd name="connsiteX0" fmla="*/ 0 w 3595542"/>
                  <a:gd name="connsiteY0" fmla="*/ 0 h 351181"/>
                  <a:gd name="connsiteX1" fmla="*/ 2414648 w 3595542"/>
                  <a:gd name="connsiteY1" fmla="*/ 329351 h 351181"/>
                  <a:gd name="connsiteX2" fmla="*/ 3595542 w 3595542"/>
                  <a:gd name="connsiteY2" fmla="*/ 273844 h 351181"/>
                  <a:gd name="connsiteX0" fmla="*/ 0 w 3595542"/>
                  <a:gd name="connsiteY0" fmla="*/ 0 h 333117"/>
                  <a:gd name="connsiteX1" fmla="*/ 2414648 w 3595542"/>
                  <a:gd name="connsiteY1" fmla="*/ 329351 h 333117"/>
                  <a:gd name="connsiteX2" fmla="*/ 3595542 w 3595542"/>
                  <a:gd name="connsiteY2" fmla="*/ 273844 h 333117"/>
                  <a:gd name="connsiteX0" fmla="*/ 0 w 3551378"/>
                  <a:gd name="connsiteY0" fmla="*/ 0 h 356025"/>
                  <a:gd name="connsiteX1" fmla="*/ 2414648 w 3551378"/>
                  <a:gd name="connsiteY1" fmla="*/ 329351 h 356025"/>
                  <a:gd name="connsiteX2" fmla="*/ 3551378 w 3551378"/>
                  <a:gd name="connsiteY2" fmla="*/ 287399 h 356025"/>
                  <a:gd name="connsiteX0" fmla="*/ 0 w 3551378"/>
                  <a:gd name="connsiteY0" fmla="*/ 0 h 338445"/>
                  <a:gd name="connsiteX1" fmla="*/ 2414648 w 3551378"/>
                  <a:gd name="connsiteY1" fmla="*/ 329351 h 338445"/>
                  <a:gd name="connsiteX2" fmla="*/ 3551378 w 3551378"/>
                  <a:gd name="connsiteY2" fmla="*/ 287399 h 338445"/>
                  <a:gd name="connsiteX0" fmla="*/ 0 w 3551378"/>
                  <a:gd name="connsiteY0" fmla="*/ 0 h 332934"/>
                  <a:gd name="connsiteX1" fmla="*/ 2414648 w 3551378"/>
                  <a:gd name="connsiteY1" fmla="*/ 329351 h 332934"/>
                  <a:gd name="connsiteX2" fmla="*/ 3551378 w 3551378"/>
                  <a:gd name="connsiteY2" fmla="*/ 287399 h 332934"/>
                  <a:gd name="connsiteX0" fmla="*/ 0 w 3551378"/>
                  <a:gd name="connsiteY0" fmla="*/ 0 h 360305"/>
                  <a:gd name="connsiteX1" fmla="*/ 2414648 w 3551378"/>
                  <a:gd name="connsiteY1" fmla="*/ 329351 h 360305"/>
                  <a:gd name="connsiteX2" fmla="*/ 3027721 w 3551378"/>
                  <a:gd name="connsiteY2" fmla="*/ 341615 h 360305"/>
                  <a:gd name="connsiteX3" fmla="*/ 3551378 w 3551378"/>
                  <a:gd name="connsiteY3" fmla="*/ 287399 h 360305"/>
                  <a:gd name="connsiteX0" fmla="*/ 0 w 3551378"/>
                  <a:gd name="connsiteY0" fmla="*/ 0 h 344383"/>
                  <a:gd name="connsiteX1" fmla="*/ 2414648 w 3551378"/>
                  <a:gd name="connsiteY1" fmla="*/ 329351 h 344383"/>
                  <a:gd name="connsiteX2" fmla="*/ 3551378 w 3551378"/>
                  <a:gd name="connsiteY2" fmla="*/ 287399 h 344383"/>
                  <a:gd name="connsiteX0" fmla="*/ 0 w 3532451"/>
                  <a:gd name="connsiteY0" fmla="*/ 0 h 341948"/>
                  <a:gd name="connsiteX1" fmla="*/ 2414648 w 3532451"/>
                  <a:gd name="connsiteY1" fmla="*/ 329351 h 341948"/>
                  <a:gd name="connsiteX2" fmla="*/ 3532451 w 3532451"/>
                  <a:gd name="connsiteY2" fmla="*/ 273843 h 341948"/>
                  <a:gd name="connsiteX0" fmla="*/ 0 w 3532451"/>
                  <a:gd name="connsiteY0" fmla="*/ 0 h 329687"/>
                  <a:gd name="connsiteX1" fmla="*/ 2414648 w 3532451"/>
                  <a:gd name="connsiteY1" fmla="*/ 329351 h 329687"/>
                  <a:gd name="connsiteX2" fmla="*/ 3532451 w 3532451"/>
                  <a:gd name="connsiteY2" fmla="*/ 273843 h 329687"/>
                  <a:gd name="connsiteX0" fmla="*/ 0 w 3532451"/>
                  <a:gd name="connsiteY0" fmla="*/ 0 h 316240"/>
                  <a:gd name="connsiteX1" fmla="*/ 2011311 w 3532451"/>
                  <a:gd name="connsiteY1" fmla="*/ 315795 h 316240"/>
                  <a:gd name="connsiteX2" fmla="*/ 3532451 w 3532451"/>
                  <a:gd name="connsiteY2" fmla="*/ 273843 h 316240"/>
                  <a:gd name="connsiteX0" fmla="*/ 0 w 3544391"/>
                  <a:gd name="connsiteY0" fmla="*/ 0 h 318606"/>
                  <a:gd name="connsiteX1" fmla="*/ 2011311 w 3544391"/>
                  <a:gd name="connsiteY1" fmla="*/ 315795 h 318606"/>
                  <a:gd name="connsiteX2" fmla="*/ 3544391 w 3544391"/>
                  <a:gd name="connsiteY2" fmla="*/ 160700 h 318606"/>
                  <a:gd name="connsiteX0" fmla="*/ 0 w 3544391"/>
                  <a:gd name="connsiteY0" fmla="*/ 0 h 318923"/>
                  <a:gd name="connsiteX1" fmla="*/ 2011311 w 3544391"/>
                  <a:gd name="connsiteY1" fmla="*/ 315795 h 318923"/>
                  <a:gd name="connsiteX2" fmla="*/ 3544391 w 3544391"/>
                  <a:gd name="connsiteY2" fmla="*/ 160700 h 318923"/>
                  <a:gd name="connsiteX0" fmla="*/ 0 w 3584193"/>
                  <a:gd name="connsiteY0" fmla="*/ 0 h 332695"/>
                  <a:gd name="connsiteX1" fmla="*/ 2051113 w 3584193"/>
                  <a:gd name="connsiteY1" fmla="*/ 329106 h 332695"/>
                  <a:gd name="connsiteX2" fmla="*/ 3584193 w 3584193"/>
                  <a:gd name="connsiteY2" fmla="*/ 174011 h 3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4193" h="332695">
                    <a:moveTo>
                      <a:pt x="0" y="0"/>
                    </a:moveTo>
                    <a:cubicBezTo>
                      <a:pt x="641888" y="189208"/>
                      <a:pt x="1453748" y="300104"/>
                      <a:pt x="2051113" y="329106"/>
                    </a:cubicBezTo>
                    <a:cubicBezTo>
                      <a:pt x="2648478" y="358108"/>
                      <a:pt x="3343393" y="202717"/>
                      <a:pt x="3584193" y="17401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4"/>
              <p:cNvSpPr/>
              <p:nvPr/>
            </p:nvSpPr>
            <p:spPr>
              <a:xfrm flipV="1">
                <a:off x="1453949" y="4445156"/>
                <a:ext cx="4161249" cy="188200"/>
              </a:xfrm>
              <a:custGeom>
                <a:avLst/>
                <a:gdLst>
                  <a:gd name="connsiteX0" fmla="*/ 0 w 4757979"/>
                  <a:gd name="connsiteY0" fmla="*/ 0 h 379715"/>
                  <a:gd name="connsiteX1" fmla="*/ 2076773 w 4757979"/>
                  <a:gd name="connsiteY1" fmla="*/ 379709 h 379715"/>
                  <a:gd name="connsiteX2" fmla="*/ 4757979 w 4757979"/>
                  <a:gd name="connsiteY2" fmla="*/ 7750 h 379715"/>
                  <a:gd name="connsiteX0" fmla="*/ 0 w 4757979"/>
                  <a:gd name="connsiteY0" fmla="*/ 0 h 387464"/>
                  <a:gd name="connsiteX1" fmla="*/ 2533973 w 4757979"/>
                  <a:gd name="connsiteY1" fmla="*/ 387458 h 387464"/>
                  <a:gd name="connsiteX2" fmla="*/ 4757979 w 4757979"/>
                  <a:gd name="connsiteY2" fmla="*/ 7750 h 387464"/>
                  <a:gd name="connsiteX0" fmla="*/ 0 w 4757979"/>
                  <a:gd name="connsiteY0" fmla="*/ 0 h 356469"/>
                  <a:gd name="connsiteX1" fmla="*/ 2502976 w 4757979"/>
                  <a:gd name="connsiteY1" fmla="*/ 356462 h 356469"/>
                  <a:gd name="connsiteX2" fmla="*/ 4757979 w 4757979"/>
                  <a:gd name="connsiteY2" fmla="*/ 7750 h 356469"/>
                  <a:gd name="connsiteX0" fmla="*/ 0 w 4757979"/>
                  <a:gd name="connsiteY0" fmla="*/ 0 h 364415"/>
                  <a:gd name="connsiteX1" fmla="*/ 2502976 w 4757979"/>
                  <a:gd name="connsiteY1" fmla="*/ 356462 h 364415"/>
                  <a:gd name="connsiteX2" fmla="*/ 3803744 w 4757979"/>
                  <a:gd name="connsiteY2" fmla="*/ 228503 h 364415"/>
                  <a:gd name="connsiteX3" fmla="*/ 4757979 w 4757979"/>
                  <a:gd name="connsiteY3" fmla="*/ 7750 h 364415"/>
                  <a:gd name="connsiteX0" fmla="*/ 0 w 3803744"/>
                  <a:gd name="connsiteY0" fmla="*/ 0 h 364415"/>
                  <a:gd name="connsiteX1" fmla="*/ 2502976 w 3803744"/>
                  <a:gd name="connsiteY1" fmla="*/ 356462 h 364415"/>
                  <a:gd name="connsiteX2" fmla="*/ 3803744 w 3803744"/>
                  <a:gd name="connsiteY2" fmla="*/ 228503 h 364415"/>
                  <a:gd name="connsiteX0" fmla="*/ 0 w 3803744"/>
                  <a:gd name="connsiteY0" fmla="*/ 0 h 364418"/>
                  <a:gd name="connsiteX1" fmla="*/ 2083816 w 3803744"/>
                  <a:gd name="connsiteY1" fmla="*/ 356463 h 364418"/>
                  <a:gd name="connsiteX2" fmla="*/ 3803744 w 3803744"/>
                  <a:gd name="connsiteY2" fmla="*/ 228503 h 364418"/>
                  <a:gd name="connsiteX0" fmla="*/ 0 w 3803744"/>
                  <a:gd name="connsiteY0" fmla="*/ 0 h 360601"/>
                  <a:gd name="connsiteX1" fmla="*/ 2083816 w 3803744"/>
                  <a:gd name="connsiteY1" fmla="*/ 356463 h 360601"/>
                  <a:gd name="connsiteX2" fmla="*/ 3803744 w 3803744"/>
                  <a:gd name="connsiteY2" fmla="*/ 182876 h 3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03744" h="360601">
                    <a:moveTo>
                      <a:pt x="0" y="0"/>
                    </a:moveTo>
                    <a:cubicBezTo>
                      <a:pt x="641888" y="189208"/>
                      <a:pt x="1449859" y="325984"/>
                      <a:pt x="2083816" y="356463"/>
                    </a:cubicBezTo>
                    <a:cubicBezTo>
                      <a:pt x="2717773" y="386942"/>
                      <a:pt x="3427910" y="240995"/>
                      <a:pt x="3803744" y="18287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6"/>
              <p:cNvSpPr/>
              <p:nvPr/>
            </p:nvSpPr>
            <p:spPr>
              <a:xfrm>
                <a:off x="3135998" y="2507439"/>
                <a:ext cx="1542081" cy="1557579"/>
              </a:xfrm>
              <a:custGeom>
                <a:avLst/>
                <a:gdLst>
                  <a:gd name="connsiteX0" fmla="*/ 0 w 1542081"/>
                  <a:gd name="connsiteY0" fmla="*/ 0 h 1557580"/>
                  <a:gd name="connsiteX1" fmla="*/ 23247 w 1542081"/>
                  <a:gd name="connsiteY1" fmla="*/ 1139126 h 1557580"/>
                  <a:gd name="connsiteX2" fmla="*/ 348711 w 1542081"/>
                  <a:gd name="connsiteY2" fmla="*/ 1542081 h 1557580"/>
                  <a:gd name="connsiteX3" fmla="*/ 1193369 w 1542081"/>
                  <a:gd name="connsiteY3" fmla="*/ 1557580 h 1557580"/>
                  <a:gd name="connsiteX4" fmla="*/ 1542081 w 1542081"/>
                  <a:gd name="connsiteY4" fmla="*/ 1154624 h 1557580"/>
                  <a:gd name="connsiteX5" fmla="*/ 1526583 w 1542081"/>
                  <a:gd name="connsiteY5" fmla="*/ 7749 h 1557580"/>
                  <a:gd name="connsiteX6" fmla="*/ 0 w 1542081"/>
                  <a:gd name="connsiteY6" fmla="*/ 0 h 1557580"/>
                  <a:gd name="connsiteX0" fmla="*/ 0 w 1542081"/>
                  <a:gd name="connsiteY0" fmla="*/ 0 h 1557580"/>
                  <a:gd name="connsiteX1" fmla="*/ 15498 w 1542081"/>
                  <a:gd name="connsiteY1" fmla="*/ 1146875 h 1557580"/>
                  <a:gd name="connsiteX2" fmla="*/ 348711 w 1542081"/>
                  <a:gd name="connsiteY2" fmla="*/ 1542081 h 1557580"/>
                  <a:gd name="connsiteX3" fmla="*/ 1193369 w 1542081"/>
                  <a:gd name="connsiteY3" fmla="*/ 1557580 h 1557580"/>
                  <a:gd name="connsiteX4" fmla="*/ 1542081 w 1542081"/>
                  <a:gd name="connsiteY4" fmla="*/ 1154624 h 1557580"/>
                  <a:gd name="connsiteX5" fmla="*/ 1526583 w 1542081"/>
                  <a:gd name="connsiteY5" fmla="*/ 7749 h 1557580"/>
                  <a:gd name="connsiteX6" fmla="*/ 0 w 1542081"/>
                  <a:gd name="connsiteY6" fmla="*/ 0 h 1557580"/>
                  <a:gd name="connsiteX0" fmla="*/ 0 w 1542081"/>
                  <a:gd name="connsiteY0" fmla="*/ 0 h 1549831"/>
                  <a:gd name="connsiteX1" fmla="*/ 15498 w 1542081"/>
                  <a:gd name="connsiteY1" fmla="*/ 1146875 h 1549831"/>
                  <a:gd name="connsiteX2" fmla="*/ 348711 w 1542081"/>
                  <a:gd name="connsiteY2" fmla="*/ 1542081 h 1549831"/>
                  <a:gd name="connsiteX3" fmla="*/ 1193369 w 1542081"/>
                  <a:gd name="connsiteY3" fmla="*/ 1549831 h 1549831"/>
                  <a:gd name="connsiteX4" fmla="*/ 1542081 w 1542081"/>
                  <a:gd name="connsiteY4" fmla="*/ 1154624 h 1549831"/>
                  <a:gd name="connsiteX5" fmla="*/ 1526583 w 1542081"/>
                  <a:gd name="connsiteY5" fmla="*/ 7749 h 1549831"/>
                  <a:gd name="connsiteX6" fmla="*/ 0 w 1542081"/>
                  <a:gd name="connsiteY6" fmla="*/ 0 h 1549831"/>
                  <a:gd name="connsiteX0" fmla="*/ 0 w 1542081"/>
                  <a:gd name="connsiteY0" fmla="*/ 0 h 1549831"/>
                  <a:gd name="connsiteX1" fmla="*/ 15498 w 1542081"/>
                  <a:gd name="connsiteY1" fmla="*/ 1146875 h 1549831"/>
                  <a:gd name="connsiteX2" fmla="*/ 348711 w 1542081"/>
                  <a:gd name="connsiteY2" fmla="*/ 1542081 h 1549831"/>
                  <a:gd name="connsiteX3" fmla="*/ 1193369 w 1542081"/>
                  <a:gd name="connsiteY3" fmla="*/ 1549831 h 1549831"/>
                  <a:gd name="connsiteX4" fmla="*/ 1542081 w 1542081"/>
                  <a:gd name="connsiteY4" fmla="*/ 1154624 h 1549831"/>
                  <a:gd name="connsiteX5" fmla="*/ 1526583 w 1542081"/>
                  <a:gd name="connsiteY5" fmla="*/ 7749 h 1549831"/>
                  <a:gd name="connsiteX6" fmla="*/ 0 w 1542081"/>
                  <a:gd name="connsiteY6" fmla="*/ 0 h 1549831"/>
                  <a:gd name="connsiteX0" fmla="*/ 0 w 1542081"/>
                  <a:gd name="connsiteY0" fmla="*/ 0 h 1557579"/>
                  <a:gd name="connsiteX1" fmla="*/ 15498 w 1542081"/>
                  <a:gd name="connsiteY1" fmla="*/ 1146875 h 1557579"/>
                  <a:gd name="connsiteX2" fmla="*/ 433952 w 1542081"/>
                  <a:gd name="connsiteY2" fmla="*/ 1557579 h 1557579"/>
                  <a:gd name="connsiteX3" fmla="*/ 1193369 w 1542081"/>
                  <a:gd name="connsiteY3" fmla="*/ 1549831 h 1557579"/>
                  <a:gd name="connsiteX4" fmla="*/ 1542081 w 1542081"/>
                  <a:gd name="connsiteY4" fmla="*/ 1154624 h 1557579"/>
                  <a:gd name="connsiteX5" fmla="*/ 1526583 w 1542081"/>
                  <a:gd name="connsiteY5" fmla="*/ 7749 h 1557579"/>
                  <a:gd name="connsiteX6" fmla="*/ 0 w 1542081"/>
                  <a:gd name="connsiteY6" fmla="*/ 0 h 1557579"/>
                  <a:gd name="connsiteX0" fmla="*/ 0 w 1542081"/>
                  <a:gd name="connsiteY0" fmla="*/ 0 h 1557579"/>
                  <a:gd name="connsiteX1" fmla="*/ 15498 w 1542081"/>
                  <a:gd name="connsiteY1" fmla="*/ 1146875 h 1557579"/>
                  <a:gd name="connsiteX2" fmla="*/ 433952 w 1542081"/>
                  <a:gd name="connsiteY2" fmla="*/ 1557579 h 1557579"/>
                  <a:gd name="connsiteX3" fmla="*/ 1162373 w 1542081"/>
                  <a:gd name="connsiteY3" fmla="*/ 1549831 h 1557579"/>
                  <a:gd name="connsiteX4" fmla="*/ 1542081 w 1542081"/>
                  <a:gd name="connsiteY4" fmla="*/ 1154624 h 1557579"/>
                  <a:gd name="connsiteX5" fmla="*/ 1526583 w 1542081"/>
                  <a:gd name="connsiteY5" fmla="*/ 7749 h 1557579"/>
                  <a:gd name="connsiteX6" fmla="*/ 0 w 1542081"/>
                  <a:gd name="connsiteY6" fmla="*/ 0 h 1557579"/>
                  <a:gd name="connsiteX0" fmla="*/ 0 w 1542081"/>
                  <a:gd name="connsiteY0" fmla="*/ 0 h 1557579"/>
                  <a:gd name="connsiteX1" fmla="*/ 15498 w 1542081"/>
                  <a:gd name="connsiteY1" fmla="*/ 1146875 h 1557579"/>
                  <a:gd name="connsiteX2" fmla="*/ 433952 w 1542081"/>
                  <a:gd name="connsiteY2" fmla="*/ 1557579 h 1557579"/>
                  <a:gd name="connsiteX3" fmla="*/ 1162373 w 1542081"/>
                  <a:gd name="connsiteY3" fmla="*/ 1549831 h 1557579"/>
                  <a:gd name="connsiteX4" fmla="*/ 1542081 w 1542081"/>
                  <a:gd name="connsiteY4" fmla="*/ 1154624 h 1557579"/>
                  <a:gd name="connsiteX5" fmla="*/ 1526583 w 1542081"/>
                  <a:gd name="connsiteY5" fmla="*/ 7749 h 1557579"/>
                  <a:gd name="connsiteX6" fmla="*/ 0 w 1542081"/>
                  <a:gd name="connsiteY6" fmla="*/ 0 h 1557579"/>
                  <a:gd name="connsiteX0" fmla="*/ 0 w 1542081"/>
                  <a:gd name="connsiteY0" fmla="*/ 0 h 1557579"/>
                  <a:gd name="connsiteX1" fmla="*/ 15498 w 1542081"/>
                  <a:gd name="connsiteY1" fmla="*/ 1146875 h 1557579"/>
                  <a:gd name="connsiteX2" fmla="*/ 433952 w 1542081"/>
                  <a:gd name="connsiteY2" fmla="*/ 1557579 h 1557579"/>
                  <a:gd name="connsiteX3" fmla="*/ 1162373 w 1542081"/>
                  <a:gd name="connsiteY3" fmla="*/ 1549831 h 1557579"/>
                  <a:gd name="connsiteX4" fmla="*/ 1542081 w 1542081"/>
                  <a:gd name="connsiteY4" fmla="*/ 1154624 h 1557579"/>
                  <a:gd name="connsiteX5" fmla="*/ 1534332 w 1542081"/>
                  <a:gd name="connsiteY5" fmla="*/ 0 h 1557579"/>
                  <a:gd name="connsiteX6" fmla="*/ 0 w 1542081"/>
                  <a:gd name="connsiteY6" fmla="*/ 0 h 155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081" h="1557579">
                    <a:moveTo>
                      <a:pt x="0" y="0"/>
                    </a:moveTo>
                    <a:lnTo>
                      <a:pt x="15498" y="1146875"/>
                    </a:lnTo>
                    <a:lnTo>
                      <a:pt x="433952" y="1557579"/>
                    </a:lnTo>
                    <a:lnTo>
                      <a:pt x="1162373" y="1549831"/>
                    </a:lnTo>
                    <a:lnTo>
                      <a:pt x="1542081" y="1154624"/>
                    </a:lnTo>
                    <a:lnTo>
                      <a:pt x="153433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3"/>
              <p:cNvCxnSpPr>
                <a:endCxn id="20" idx="1"/>
              </p:cNvCxnSpPr>
              <p:nvPr/>
            </p:nvCxnSpPr>
            <p:spPr>
              <a:xfrm>
                <a:off x="2030013" y="4368005"/>
                <a:ext cx="571535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9"/>
              <p:cNvCxnSpPr/>
              <p:nvPr/>
            </p:nvCxnSpPr>
            <p:spPr>
              <a:xfrm>
                <a:off x="6074321" y="4197880"/>
                <a:ext cx="0" cy="1559398"/>
              </a:xfrm>
              <a:prstGeom prst="lin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22"/>
              <p:cNvCxnSpPr/>
              <p:nvPr/>
            </p:nvCxnSpPr>
            <p:spPr>
              <a:xfrm>
                <a:off x="6379717" y="4545703"/>
                <a:ext cx="0" cy="1383797"/>
              </a:xfrm>
              <a:prstGeom prst="lin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8"/>
              <p:cNvSpPr/>
              <p:nvPr/>
            </p:nvSpPr>
            <p:spPr>
              <a:xfrm rot="2700000">
                <a:off x="5697715" y="5685270"/>
                <a:ext cx="972108" cy="14401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36"/>
              <p:cNvCxnSpPr/>
              <p:nvPr/>
            </p:nvCxnSpPr>
            <p:spPr>
              <a:xfrm>
                <a:off x="7711455" y="3842285"/>
                <a:ext cx="0" cy="478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37"/>
              <p:cNvSpPr/>
              <p:nvPr/>
            </p:nvSpPr>
            <p:spPr>
              <a:xfrm>
                <a:off x="7745363" y="4231812"/>
                <a:ext cx="792088" cy="272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39"/>
              <p:cNvCxnSpPr/>
              <p:nvPr/>
            </p:nvCxnSpPr>
            <p:spPr>
              <a:xfrm>
                <a:off x="7711455" y="4413370"/>
                <a:ext cx="0" cy="478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/>
              <p:cNvCxnSpPr/>
              <p:nvPr/>
            </p:nvCxnSpPr>
            <p:spPr>
              <a:xfrm>
                <a:off x="5615199" y="4539256"/>
                <a:ext cx="764518" cy="1"/>
              </a:xfrm>
              <a:prstGeom prst="lin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52"/>
              <p:cNvCxnSpPr/>
              <p:nvPr/>
            </p:nvCxnSpPr>
            <p:spPr>
              <a:xfrm>
                <a:off x="5629486" y="4197880"/>
                <a:ext cx="450000" cy="0"/>
              </a:xfrm>
              <a:prstGeom prst="lin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4" name="Group 15"/>
              <p:cNvGrpSpPr/>
              <p:nvPr/>
            </p:nvGrpSpPr>
            <p:grpSpPr>
              <a:xfrm>
                <a:off x="6037061" y="4077903"/>
                <a:ext cx="528639" cy="583322"/>
                <a:chOff x="5345855" y="3812282"/>
                <a:chExt cx="528639" cy="583322"/>
              </a:xfrm>
            </p:grpSpPr>
            <p:sp>
              <p:nvSpPr>
                <p:cNvPr id="36" name="Freeform 11"/>
                <p:cNvSpPr/>
                <p:nvPr/>
              </p:nvSpPr>
              <p:spPr>
                <a:xfrm>
                  <a:off x="5593507" y="4167004"/>
                  <a:ext cx="280987" cy="228600"/>
                </a:xfrm>
                <a:custGeom>
                  <a:avLst/>
                  <a:gdLst>
                    <a:gd name="connsiteX0" fmla="*/ 0 w 280987"/>
                    <a:gd name="connsiteY0" fmla="*/ 4762 h 228600"/>
                    <a:gd name="connsiteX1" fmla="*/ 142875 w 280987"/>
                    <a:gd name="connsiteY1" fmla="*/ 0 h 228600"/>
                    <a:gd name="connsiteX2" fmla="*/ 280987 w 280987"/>
                    <a:gd name="connsiteY2" fmla="*/ 152400 h 228600"/>
                    <a:gd name="connsiteX3" fmla="*/ 204787 w 280987"/>
                    <a:gd name="connsiteY3" fmla="*/ 228600 h 228600"/>
                    <a:gd name="connsiteX4" fmla="*/ 0 w 280987"/>
                    <a:gd name="connsiteY4" fmla="*/ 4762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987" h="228600">
                      <a:moveTo>
                        <a:pt x="0" y="4762"/>
                      </a:moveTo>
                      <a:lnTo>
                        <a:pt x="142875" y="0"/>
                      </a:lnTo>
                      <a:lnTo>
                        <a:pt x="280987" y="152400"/>
                      </a:lnTo>
                      <a:lnTo>
                        <a:pt x="204787" y="228600"/>
                      </a:lnTo>
                      <a:lnTo>
                        <a:pt x="0" y="4762"/>
                      </a:lnTo>
                      <a:close/>
                    </a:path>
                  </a:pathLst>
                </a:custGeom>
                <a:ln/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0"/>
                <p:cNvSpPr/>
                <p:nvPr/>
              </p:nvSpPr>
              <p:spPr>
                <a:xfrm>
                  <a:off x="5345855" y="3812282"/>
                  <a:ext cx="266700" cy="209550"/>
                </a:xfrm>
                <a:custGeom>
                  <a:avLst/>
                  <a:gdLst>
                    <a:gd name="connsiteX0" fmla="*/ 0 w 266700"/>
                    <a:gd name="connsiteY0" fmla="*/ 76200 h 209550"/>
                    <a:gd name="connsiteX1" fmla="*/ 85725 w 266700"/>
                    <a:gd name="connsiteY1" fmla="*/ 0 h 209550"/>
                    <a:gd name="connsiteX2" fmla="*/ 266700 w 266700"/>
                    <a:gd name="connsiteY2" fmla="*/ 209550 h 209550"/>
                    <a:gd name="connsiteX3" fmla="*/ 119062 w 266700"/>
                    <a:gd name="connsiteY3" fmla="*/ 204788 h 209550"/>
                    <a:gd name="connsiteX4" fmla="*/ 0 w 266700"/>
                    <a:gd name="connsiteY4" fmla="*/ 7620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209550">
                      <a:moveTo>
                        <a:pt x="0" y="76200"/>
                      </a:moveTo>
                      <a:lnTo>
                        <a:pt x="85725" y="0"/>
                      </a:lnTo>
                      <a:lnTo>
                        <a:pt x="266700" y="209550"/>
                      </a:lnTo>
                      <a:lnTo>
                        <a:pt x="119062" y="204788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ln/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feld 10"/>
              <p:cNvSpPr txBox="1"/>
              <p:nvPr/>
            </p:nvSpPr>
            <p:spPr>
              <a:xfrm>
                <a:off x="2289540" y="4723379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Ar ~2e</a:t>
                </a:r>
                <a:r>
                  <a:rPr lang="de-DE" baseline="30000" dirty="0" smtClean="0"/>
                  <a:t>-6</a:t>
                </a:r>
                <a:r>
                  <a:rPr lang="de-DE" dirty="0" smtClean="0"/>
                  <a:t>mbar</a:t>
                </a:r>
                <a:endParaRPr lang="de-DE" dirty="0"/>
              </a:p>
            </p:txBody>
          </p:sp>
          <p:sp>
            <p:nvSpPr>
              <p:cNvPr id="26" name="Textfeld 22"/>
              <p:cNvSpPr txBox="1"/>
              <p:nvPr/>
            </p:nvSpPr>
            <p:spPr>
              <a:xfrm>
                <a:off x="3442160" y="5804997"/>
                <a:ext cx="1375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P43 </a:t>
                </a:r>
                <a:r>
                  <a:rPr lang="de-DE" dirty="0" err="1" smtClean="0"/>
                  <a:t>screen</a:t>
                </a:r>
                <a:r>
                  <a:rPr lang="de-DE" dirty="0" smtClean="0"/>
                  <a:t> +</a:t>
                </a:r>
              </a:p>
              <a:p>
                <a:r>
                  <a:rPr lang="de-DE" dirty="0" err="1" smtClean="0"/>
                  <a:t>ZnTe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crystal</a:t>
                </a:r>
                <a:endParaRPr lang="de-DE" dirty="0"/>
              </a:p>
            </p:txBody>
          </p:sp>
          <p:grpSp>
            <p:nvGrpSpPr>
              <p:cNvPr id="27" name="Group 5"/>
              <p:cNvGrpSpPr/>
              <p:nvPr/>
            </p:nvGrpSpPr>
            <p:grpSpPr>
              <a:xfrm>
                <a:off x="3834371" y="4658638"/>
                <a:ext cx="298756" cy="1045635"/>
                <a:chOff x="3132976" y="4685268"/>
                <a:chExt cx="298756" cy="1045635"/>
              </a:xfrm>
            </p:grpSpPr>
            <p:sp>
              <p:nvSpPr>
                <p:cNvPr id="32" name="Rechteck 18"/>
                <p:cNvSpPr/>
                <p:nvPr/>
              </p:nvSpPr>
              <p:spPr>
                <a:xfrm>
                  <a:off x="3207056" y="4950518"/>
                  <a:ext cx="78319" cy="29305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20"/>
                <p:cNvSpPr/>
                <p:nvPr/>
              </p:nvSpPr>
              <p:spPr>
                <a:xfrm>
                  <a:off x="3132976" y="5237250"/>
                  <a:ext cx="226482" cy="49365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18"/>
                <p:cNvSpPr/>
                <p:nvPr/>
              </p:nvSpPr>
              <p:spPr>
                <a:xfrm>
                  <a:off x="3207058" y="4685268"/>
                  <a:ext cx="78318" cy="293057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35" name="Straight Arrow Connector 2"/>
                <p:cNvCxnSpPr/>
                <p:nvPr/>
              </p:nvCxnSpPr>
              <p:spPr>
                <a:xfrm>
                  <a:off x="3431732" y="5243575"/>
                  <a:ext cx="0" cy="420304"/>
                </a:xfrm>
                <a:prstGeom prst="straightConnector1">
                  <a:avLst/>
                </a:prstGeom>
                <a:ln>
                  <a:headEnd type="stealth"/>
                  <a:tailEnd type="stealt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44"/>
              <p:cNvSpPr txBox="1"/>
              <p:nvPr/>
            </p:nvSpPr>
            <p:spPr>
              <a:xfrm>
                <a:off x="2449876" y="2038437"/>
                <a:ext cx="3149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Time-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-</a:t>
                </a:r>
                <a:r>
                  <a:rPr lang="de-DE" dirty="0" err="1" smtClean="0"/>
                  <a:t>flight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electron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detector</a:t>
                </a:r>
                <a:endParaRPr lang="en-US" dirty="0"/>
              </a:p>
            </p:txBody>
          </p:sp>
          <p:sp>
            <p:nvSpPr>
              <p:cNvPr id="29" name="TextBox 48"/>
              <p:cNvSpPr txBox="1"/>
              <p:nvPr/>
            </p:nvSpPr>
            <p:spPr>
              <a:xfrm>
                <a:off x="5061553" y="3201272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THz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lens</a:t>
                </a:r>
                <a:endParaRPr lang="de-DE" dirty="0" smtClean="0"/>
              </a:p>
            </p:txBody>
          </p:sp>
          <p:sp>
            <p:nvSpPr>
              <p:cNvPr id="30" name="Textfeld 5"/>
              <p:cNvSpPr txBox="1"/>
              <p:nvPr/>
            </p:nvSpPr>
            <p:spPr>
              <a:xfrm>
                <a:off x="7865959" y="3731593"/>
                <a:ext cx="1996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FEL xxx </a:t>
                </a:r>
                <a:r>
                  <a:rPr lang="de-DE" dirty="0" err="1" smtClean="0"/>
                  <a:t>nm</a:t>
                </a:r>
                <a:r>
                  <a:rPr lang="de-DE" dirty="0" smtClean="0"/>
                  <a:t>, 1-40µJ </a:t>
                </a:r>
                <a:endParaRPr lang="de-DE" dirty="0"/>
              </a:p>
            </p:txBody>
          </p:sp>
          <p:sp>
            <p:nvSpPr>
              <p:cNvPr id="31" name="Textfeld 6"/>
              <p:cNvSpPr txBox="1"/>
              <p:nvPr/>
            </p:nvSpPr>
            <p:spPr>
              <a:xfrm>
                <a:off x="7209458" y="4990737"/>
                <a:ext cx="10039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0.5mm </a:t>
                </a:r>
                <a:br>
                  <a:rPr lang="de-DE" dirty="0" smtClean="0"/>
                </a:br>
                <a:r>
                  <a:rPr lang="de-DE" dirty="0" err="1" smtClean="0"/>
                  <a:t>aperture</a:t>
                </a:r>
                <a:endParaRPr lang="de-DE" dirty="0"/>
              </a:p>
            </p:txBody>
          </p:sp>
        </p:grpSp>
        <p:sp>
          <p:nvSpPr>
            <p:cNvPr id="6" name="TextBox 23"/>
            <p:cNvSpPr txBox="1"/>
            <p:nvPr/>
          </p:nvSpPr>
          <p:spPr>
            <a:xfrm>
              <a:off x="5183101" y="6279336"/>
              <a:ext cx="127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Gold </a:t>
              </a:r>
              <a:r>
                <a:rPr lang="de-DE" dirty="0" err="1" smtClean="0"/>
                <a:t>mirror</a:t>
              </a:r>
              <a:endParaRPr lang="en-US" dirty="0"/>
            </a:p>
          </p:txBody>
        </p:sp>
        <p:sp>
          <p:nvSpPr>
            <p:cNvPr id="7" name="TextBox 54"/>
            <p:cNvSpPr txBox="1"/>
            <p:nvPr/>
          </p:nvSpPr>
          <p:spPr>
            <a:xfrm>
              <a:off x="4925394" y="4096624"/>
              <a:ext cx="778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Ag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mirror</a:t>
              </a:r>
              <a:endParaRPr lang="de-DE" sz="1200" dirty="0" smtClean="0"/>
            </a:p>
            <a:p>
              <a:r>
                <a:rPr lang="de-DE" sz="1200" dirty="0" err="1" smtClean="0"/>
                <a:t>with</a:t>
              </a:r>
              <a:r>
                <a:rPr lang="de-DE" sz="1200" dirty="0" smtClean="0"/>
                <a:t> hole</a:t>
              </a:r>
              <a:endParaRPr lang="en-US" sz="1200" dirty="0"/>
            </a:p>
          </p:txBody>
        </p:sp>
        <p:sp>
          <p:nvSpPr>
            <p:cNvPr id="8" name="Freeform 55"/>
            <p:cNvSpPr/>
            <p:nvPr/>
          </p:nvSpPr>
          <p:spPr>
            <a:xfrm>
              <a:off x="3109581" y="4400858"/>
              <a:ext cx="103320" cy="286657"/>
            </a:xfrm>
            <a:custGeom>
              <a:avLst/>
              <a:gdLst>
                <a:gd name="connsiteX0" fmla="*/ 0 w 809625"/>
                <a:gd name="connsiteY0" fmla="*/ 673156 h 675989"/>
                <a:gd name="connsiteX1" fmla="*/ 190500 w 809625"/>
                <a:gd name="connsiteY1" fmla="*/ 530281 h 675989"/>
                <a:gd name="connsiteX2" fmla="*/ 342900 w 809625"/>
                <a:gd name="connsiteY2" fmla="*/ 25456 h 675989"/>
                <a:gd name="connsiteX3" fmla="*/ 542925 w 809625"/>
                <a:gd name="connsiteY3" fmla="*/ 130231 h 675989"/>
                <a:gd name="connsiteX4" fmla="*/ 676275 w 809625"/>
                <a:gd name="connsiteY4" fmla="*/ 606481 h 675989"/>
                <a:gd name="connsiteX5" fmla="*/ 809625 w 809625"/>
                <a:gd name="connsiteY5" fmla="*/ 663631 h 67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675989">
                  <a:moveTo>
                    <a:pt x="0" y="673156"/>
                  </a:moveTo>
                  <a:cubicBezTo>
                    <a:pt x="66675" y="655693"/>
                    <a:pt x="133350" y="638231"/>
                    <a:pt x="190500" y="530281"/>
                  </a:cubicBezTo>
                  <a:cubicBezTo>
                    <a:pt x="247650" y="422331"/>
                    <a:pt x="284163" y="92131"/>
                    <a:pt x="342900" y="25456"/>
                  </a:cubicBezTo>
                  <a:cubicBezTo>
                    <a:pt x="401637" y="-41219"/>
                    <a:pt x="487363" y="33394"/>
                    <a:pt x="542925" y="130231"/>
                  </a:cubicBezTo>
                  <a:cubicBezTo>
                    <a:pt x="598487" y="227068"/>
                    <a:pt x="631825" y="517581"/>
                    <a:pt x="676275" y="606481"/>
                  </a:cubicBezTo>
                  <a:cubicBezTo>
                    <a:pt x="720725" y="695381"/>
                    <a:pt x="765175" y="679506"/>
                    <a:pt x="809625" y="66363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"/>
            <a:stretch/>
          </p:blipFill>
          <p:spPr bwMode="auto">
            <a:xfrm>
              <a:off x="2771753" y="4428251"/>
              <a:ext cx="817488" cy="566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7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user\Armin Azima\sFLASH THz Streaking\Scripts\Eval_Sideband_Scan\measurements\2017_01_21_SASE-shift\Streaking trace, Ar,36nm FEL, - OXC off_ToF_02_m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5231"/>
          <a:stretch/>
        </p:blipFill>
        <p:spPr bwMode="auto">
          <a:xfrm>
            <a:off x="940355" y="1201605"/>
            <a:ext cx="7737577" cy="33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Streaking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F:\user\Armin Azima\sFLASH THz Streaking\Scripts\Eval_Sideband_Scan\measurements\2017_01_21_SASE-shift\Streaking trace, Ar,36nm FEL, - OXC on_ToF_04_m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5024"/>
          <a:stretch/>
        </p:blipFill>
        <p:spPr bwMode="auto">
          <a:xfrm>
            <a:off x="947975" y="1207346"/>
            <a:ext cx="7674385" cy="33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6"/>
          <p:cNvSpPr/>
          <p:nvPr/>
        </p:nvSpPr>
        <p:spPr>
          <a:xfrm>
            <a:off x="5950624" y="3581711"/>
            <a:ext cx="2133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22.01.2017</a:t>
            </a:r>
            <a:endParaRPr lang="de-DE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1070" y="3479597"/>
            <a:ext cx="467313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More about THz streaking with seeded FEL </a:t>
            </a:r>
          </a:p>
          <a:p>
            <a:r>
              <a:rPr lang="en-US" dirty="0" smtClean="0"/>
              <a:t>beams next week by Armin Azima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595320" y="733426"/>
            <a:ext cx="23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sFLASH SASE operation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224209" y="2362199"/>
            <a:ext cx="3781129" cy="2716229"/>
            <a:chOff x="3671230" y="1409699"/>
            <a:chExt cx="3781129" cy="2716229"/>
          </a:xfrm>
        </p:grpSpPr>
        <p:sp>
          <p:nvSpPr>
            <p:cNvPr id="14" name="Rechteck 13"/>
            <p:cNvSpPr/>
            <p:nvPr/>
          </p:nvSpPr>
          <p:spPr bwMode="auto">
            <a:xfrm>
              <a:off x="3671230" y="1409699"/>
              <a:ext cx="3781129" cy="27162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3671231" y="1592487"/>
              <a:ext cx="3669797" cy="2445730"/>
              <a:chOff x="5076056" y="1132651"/>
              <a:chExt cx="3669797" cy="2445730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8" t="2161" r="7333" b="2255"/>
              <a:stretch/>
            </p:blipFill>
            <p:spPr bwMode="auto">
              <a:xfrm>
                <a:off x="5113979" y="1132651"/>
                <a:ext cx="3239589" cy="2429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6" t="2909" r="6538" b="1636"/>
              <a:stretch/>
            </p:blipFill>
            <p:spPr bwMode="auto">
              <a:xfrm>
                <a:off x="5076056" y="1132651"/>
                <a:ext cx="3333930" cy="2445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" name="Straight Arrow Connector 14"/>
              <p:cNvCxnSpPr/>
              <p:nvPr/>
            </p:nvCxnSpPr>
            <p:spPr>
              <a:xfrm flipH="1">
                <a:off x="6372200" y="2284779"/>
                <a:ext cx="64807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20"/>
                  <p:cNvSpPr txBox="1"/>
                  <p:nvPr/>
                </p:nvSpPr>
                <p:spPr>
                  <a:xfrm>
                    <a:off x="7022882" y="2079107"/>
                    <a:ext cx="172297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/>
                            </a:rPr>
                            <m:t>𝐹𝑊𝐻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230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fs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882" y="2079107"/>
                    <a:ext cx="1722971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7" name="Gerade Verbindung mit Pfeil 16"/>
          <p:cNvCxnSpPr/>
          <p:nvPr/>
        </p:nvCxnSpPr>
        <p:spPr bwMode="auto">
          <a:xfrm>
            <a:off x="4648200" y="2606040"/>
            <a:ext cx="1524000" cy="6934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Outlook: next steps towards EEHG operation (Christoph)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behalf of the seeding team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b="1" i="1" dirty="0" smtClean="0">
                <a:latin typeface="Calibri" panose="020F0502020204030204" pitchFamily="34" charset="0"/>
              </a:rPr>
              <a:t>Thank </a:t>
            </a:r>
            <a:r>
              <a:rPr lang="en-US" sz="2800" b="1" i="1" dirty="0">
                <a:latin typeface="Calibri" panose="020F0502020204030204" pitchFamily="34" charset="0"/>
              </a:rPr>
              <a:t>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73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FLASH1 Seed Laser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69536" y="1312023"/>
            <a:ext cx="1852048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Ti:Sapphire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108.3 MHz, BW 60 nm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(Femtolaser: Synergy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738" y="1186046"/>
            <a:ext cx="893736" cy="3874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Laser </a:t>
            </a:r>
            <a:b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 bwMode="auto">
          <a:xfrm flipV="1">
            <a:off x="3221585" y="1524156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3520153" y="1461388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571587" y="902675"/>
            <a:ext cx="0" cy="617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3518506" y="851240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4" idx="3"/>
          </p:cNvCxnSpPr>
          <p:nvPr/>
        </p:nvCxnSpPr>
        <p:spPr bwMode="auto">
          <a:xfrm>
            <a:off x="2604239" y="902674"/>
            <a:ext cx="9673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512606" y="895891"/>
            <a:ext cx="851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512606" y="895892"/>
            <a:ext cx="0" cy="286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027244" y="1035179"/>
            <a:ext cx="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944841" y="1142991"/>
            <a:ext cx="3892661" cy="707886"/>
            <a:chOff x="1012554" y="4379044"/>
            <a:chExt cx="3892661" cy="9438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012554" y="4460929"/>
              <a:ext cx="3892660" cy="781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012555" y="4881966"/>
              <a:ext cx="26675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3692088" y="4460929"/>
              <a:ext cx="3484" cy="781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00681" y="4881966"/>
              <a:ext cx="0" cy="360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1012554" y="4460932"/>
              <a:ext cx="266752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Ti:Sapphire Amplifier (CPA, 2-stage)</a:t>
              </a:r>
            </a:p>
            <a:p>
              <a:pPr algn="ctr"/>
              <a:r>
                <a:rPr lang="en-US" sz="7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(Coherent: HIDRA</a:t>
              </a:r>
              <a:r>
                <a:rPr lang="en-US" sz="7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23265" y="4930507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Regen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73555" y="4921159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Multipass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695573" y="4379044"/>
              <a:ext cx="1209642" cy="9438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50 mJ/pulse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2% rms stab.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Hz rep. rate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uncompressed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 bwMode="auto">
          <a:xfrm flipV="1">
            <a:off x="7837501" y="1484145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8203002" y="949558"/>
            <a:ext cx="0" cy="547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 bwMode="auto">
          <a:xfrm>
            <a:off x="7577654" y="603945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THz Streaking</a:t>
            </a:r>
          </a:p>
          <a:p>
            <a:pPr algn="ctr"/>
            <a:r>
              <a:rPr lang="en-US" sz="1100" dirty="0" smtClean="0"/>
              <a:t>(28h)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6151997" y="2094237"/>
            <a:ext cx="1538272" cy="757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PBS     </a:t>
            </a:r>
            <a:r>
              <a:rPr lang="el-GR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Attenuator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1/100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1853565" y="2559402"/>
            <a:ext cx="3383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/>
          <p:cNvSpPr/>
          <p:nvPr/>
        </p:nvSpPr>
        <p:spPr bwMode="auto">
          <a:xfrm>
            <a:off x="1364369" y="1764339"/>
            <a:ext cx="1372244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Pump Laser </a:t>
            </a:r>
            <a:b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(Coherent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Verdi G5)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 flipV="1">
            <a:off x="2736613" y="1882030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3100827" y="1742102"/>
            <a:ext cx="0" cy="134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3051975" y="181345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>
            <a:off x="4355552" y="875550"/>
            <a:ext cx="1609171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Nd:YAG Pump Laser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InnoLas: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SpitLight 600)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 flipV="1">
            <a:off x="5964379" y="976774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6330526" y="976774"/>
            <a:ext cx="0" cy="223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6276333" y="924079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6021159" y="2538710"/>
            <a:ext cx="25603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" name="Group 162"/>
          <p:cNvGrpSpPr/>
          <p:nvPr/>
        </p:nvGrpSpPr>
        <p:grpSpPr>
          <a:xfrm>
            <a:off x="6666269" y="2467331"/>
            <a:ext cx="182880" cy="137160"/>
            <a:chOff x="1910909" y="3818087"/>
            <a:chExt cx="608356" cy="59583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910909" y="3818087"/>
              <a:ext cx="608356" cy="595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1910909" y="3818087"/>
              <a:ext cx="608356" cy="595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5" name="Straight Connector 164"/>
          <p:cNvCxnSpPr/>
          <p:nvPr/>
        </p:nvCxnSpPr>
        <p:spPr bwMode="auto">
          <a:xfrm>
            <a:off x="7115991" y="2446010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6757709" y="2308043"/>
            <a:ext cx="0" cy="159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 rot="16200000">
            <a:off x="6762623" y="2177414"/>
            <a:ext cx="0" cy="26125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8573730" y="1484145"/>
            <a:ext cx="0" cy="1062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/>
          <p:nvPr/>
        </p:nvCxnSpPr>
        <p:spPr bwMode="auto">
          <a:xfrm>
            <a:off x="2756095" y="2467125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94"/>
          <p:cNvSpPr/>
          <p:nvPr/>
        </p:nvSpPr>
        <p:spPr>
          <a:xfrm>
            <a:off x="2191810" y="221685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 (for polarization</a:t>
            </a:r>
            <a:b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rotation)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0" name="Isosceles Triangle 229"/>
          <p:cNvSpPr/>
          <p:nvPr/>
        </p:nvSpPr>
        <p:spPr bwMode="auto">
          <a:xfrm flipV="1">
            <a:off x="8527881" y="1998510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Isosceles Triangle 231"/>
          <p:cNvSpPr/>
          <p:nvPr/>
        </p:nvSpPr>
        <p:spPr bwMode="auto">
          <a:xfrm rot="5400000" flipV="1">
            <a:off x="7655979" y="248804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Isosceles Triangle 232"/>
          <p:cNvSpPr/>
          <p:nvPr/>
        </p:nvSpPr>
        <p:spPr bwMode="auto">
          <a:xfrm rot="5400000" flipV="1">
            <a:off x="3234302" y="251181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Isosceles Triangle 235"/>
          <p:cNvSpPr/>
          <p:nvPr/>
        </p:nvSpPr>
        <p:spPr bwMode="auto">
          <a:xfrm>
            <a:off x="8157282" y="1033319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377288" y="690540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Synchronization 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en-US" sz="900" dirty="0" smtClean="0"/>
              <a:t>RF/&lt; 50 fs rms)</a:t>
            </a:r>
            <a:endParaRPr lang="en-US" sz="9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5242249" y="2333162"/>
            <a:ext cx="1053876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Grating</a:t>
            </a:r>
          </a:p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-32155" y="2212555"/>
            <a:ext cx="1683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 fs (FWHM)</a:t>
            </a:r>
          </a:p>
          <a:p>
            <a:pPr lvl="0" algn="ctr"/>
            <a:r>
              <a:rPr lang="en-US" sz="1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mm (1/e</a:t>
            </a:r>
            <a:r>
              <a:rPr lang="en-US" sz="1000" b="1" baseline="300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br>
              <a:rPr lang="en-US" sz="1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mJ/pulse (max injection)</a:t>
            </a:r>
          </a:p>
          <a:p>
            <a:pPr lvl="0" algn="ctr"/>
            <a:r>
              <a:rPr lang="en-US" sz="10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(~ 35 mJ/pulse available)</a:t>
            </a:r>
            <a:endParaRPr lang="en-US" sz="1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13405" y="120849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86647" y="1478533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8499925" y="1421863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8520187" y="2482333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8169400" y="142004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327902" y="73844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Optical Link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80121" y="1078384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 20 m Beamline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7" y="1283944"/>
            <a:ext cx="178969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41" y="2122114"/>
            <a:ext cx="225489" cy="6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9" y="3011530"/>
            <a:ext cx="4289927" cy="18113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38599" y="3294925"/>
            <a:ext cx="48211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230188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</a:rPr>
              <a:t>Purchased by Uni. of Hamburg</a:t>
            </a:r>
          </a:p>
          <a:p>
            <a:pPr marL="341313" lvl="0" indent="-230188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</a:rPr>
              <a:t>Now a shared property of DESY + </a:t>
            </a:r>
            <a:r>
              <a:rPr lang="en-US" sz="1600" kern="0" dirty="0">
                <a:solidFill>
                  <a:srgbClr val="000000"/>
                </a:solidFill>
                <a:latin typeface="Calibri" pitchFamily="34" charset="0"/>
              </a:rPr>
              <a:t>Uni. of </a:t>
            </a: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</a:rPr>
              <a:t>Hamburg</a:t>
            </a:r>
          </a:p>
          <a:p>
            <a:pPr marL="341313" indent="-230188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</a:rPr>
              <a:t>Used for HHG seeding </a:t>
            </a: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</a:rPr>
              <a:t>experiment</a:t>
            </a:r>
          </a:p>
          <a:p>
            <a:pPr marL="341313" lvl="0" indent="-230188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</a:rPr>
              <a:t>Serves as HGHG seed laser</a:t>
            </a:r>
            <a:endParaRPr lang="en-US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sFLASH layout and operation</a:t>
            </a:r>
            <a:endParaRPr lang="en-US" dirty="0"/>
          </a:p>
        </p:txBody>
      </p:sp>
      <p:sp>
        <p:nvSpPr>
          <p:cNvPr id="57" name="Textfeld 56"/>
          <p:cNvSpPr txBox="1"/>
          <p:nvPr/>
        </p:nvSpPr>
        <p:spPr>
          <a:xfrm>
            <a:off x="256032" y="628650"/>
            <a:ext cx="6830568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/>
            </a:lvl1pPr>
            <a:lvl2pPr marL="628650" indent="-18415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/>
            </a:lvl2pPr>
            <a:lvl3pPr marL="1236663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/>
            </a:lvl3pPr>
            <a:lvl4pPr marL="1644650" indent="-228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/>
            </a:lvl9pPr>
          </a:lstStyle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63219" y="1804716"/>
            <a:ext cx="247532" cy="42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263220" y="2113137"/>
            <a:ext cx="3878157" cy="378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38724" y="197463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UV laser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 flipV="1">
            <a:off x="76201" y="2680700"/>
            <a:ext cx="4503941" cy="410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5661801" y="2642599"/>
            <a:ext cx="3432356" cy="454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4571653" y="3090866"/>
            <a:ext cx="0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5661801" y="3104703"/>
            <a:ext cx="0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020376" y="2571750"/>
            <a:ext cx="605432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28"/>
          <p:cNvGrpSpPr/>
          <p:nvPr/>
        </p:nvGrpSpPr>
        <p:grpSpPr>
          <a:xfrm>
            <a:off x="292101" y="3020363"/>
            <a:ext cx="8537203" cy="1772617"/>
            <a:chOff x="3132806" y="13083802"/>
            <a:chExt cx="16145423" cy="4297027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582007" y="16904185"/>
              <a:ext cx="156057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9680714" y="16703720"/>
              <a:ext cx="1307952" cy="677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315 m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flipH="1">
              <a:off x="6931662" y="14883661"/>
              <a:ext cx="2195138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Bunch Compressor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3840807" y="14573106"/>
              <a:ext cx="0" cy="32832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780880" y="14567969"/>
              <a:ext cx="7171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3585187" y="14425907"/>
              <a:ext cx="195693" cy="27781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grpSp>
          <p:nvGrpSpPr>
            <p:cNvPr id="34" name="Group 31"/>
            <p:cNvGrpSpPr>
              <a:grpSpLocks/>
            </p:cNvGrpSpPr>
            <p:nvPr/>
          </p:nvGrpSpPr>
          <p:grpSpPr bwMode="auto">
            <a:xfrm flipH="1" flipV="1">
              <a:off x="7650898" y="14280689"/>
              <a:ext cx="607411" cy="561933"/>
              <a:chOff x="3345" y="3309"/>
              <a:chExt cx="270" cy="178"/>
            </a:xfrm>
          </p:grpSpPr>
          <p:sp>
            <p:nvSpPr>
              <p:cNvPr id="275" name="Line 32"/>
              <p:cNvSpPr>
                <a:spLocks noChangeShapeType="1"/>
              </p:cNvSpPr>
              <p:nvPr/>
            </p:nvSpPr>
            <p:spPr bwMode="auto">
              <a:xfrm flipH="1">
                <a:off x="3520" y="3400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6" name="Line 33"/>
              <p:cNvSpPr>
                <a:spLocks noChangeShapeType="1"/>
              </p:cNvSpPr>
              <p:nvPr/>
            </p:nvSpPr>
            <p:spPr bwMode="auto">
              <a:xfrm flipH="1" flipV="1">
                <a:off x="3452" y="3360"/>
                <a:ext cx="68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7" name="Line 34"/>
              <p:cNvSpPr>
                <a:spLocks noChangeShapeType="1"/>
              </p:cNvSpPr>
              <p:nvPr/>
            </p:nvSpPr>
            <p:spPr bwMode="auto">
              <a:xfrm flipH="1">
                <a:off x="3368" y="3346"/>
                <a:ext cx="68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8" name="Rectangle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80" y="3371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9" name="Rectangle 36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02" y="3429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80" name="Rectangle 3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420" y="3309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81" name="Rectangle 38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345" y="3371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5127220" y="14277532"/>
              <a:ext cx="609952" cy="366204"/>
              <a:chOff x="1337" y="2168"/>
              <a:chExt cx="270" cy="116"/>
            </a:xfrm>
          </p:grpSpPr>
          <p:sp>
            <p:nvSpPr>
              <p:cNvPr id="268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9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0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6" name="Group 70"/>
            <p:cNvGrpSpPr>
              <a:grpSpLocks/>
            </p:cNvGrpSpPr>
            <p:nvPr/>
          </p:nvGrpSpPr>
          <p:grpSpPr bwMode="auto">
            <a:xfrm>
              <a:off x="6474198" y="14331200"/>
              <a:ext cx="1057251" cy="457755"/>
              <a:chOff x="1656" y="2172"/>
              <a:chExt cx="639" cy="169"/>
            </a:xfrm>
          </p:grpSpPr>
          <p:sp>
            <p:nvSpPr>
              <p:cNvPr id="26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1656" y="2172"/>
                <a:ext cx="639" cy="16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708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986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7" name="Group 69"/>
            <p:cNvGrpSpPr>
              <a:grpSpLocks/>
            </p:cNvGrpSpPr>
            <p:nvPr/>
          </p:nvGrpSpPr>
          <p:grpSpPr bwMode="auto">
            <a:xfrm>
              <a:off x="4003757" y="14340670"/>
              <a:ext cx="767657" cy="438813"/>
              <a:chOff x="468" y="1952"/>
              <a:chExt cx="211" cy="139"/>
            </a:xfrm>
          </p:grpSpPr>
          <p:sp>
            <p:nvSpPr>
              <p:cNvPr id="263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8" y="1952"/>
                <a:ext cx="21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85" y="1996"/>
                <a:ext cx="17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sp>
          <p:nvSpPr>
            <p:cNvPr id="38" name="AutoShape 77"/>
            <p:cNvSpPr>
              <a:spLocks noChangeArrowheads="1"/>
            </p:cNvSpPr>
            <p:nvPr/>
          </p:nvSpPr>
          <p:spPr bwMode="auto">
            <a:xfrm>
              <a:off x="3728209" y="14896290"/>
              <a:ext cx="228732" cy="2999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39" name="Text Box 78"/>
            <p:cNvSpPr txBox="1">
              <a:spLocks noChangeArrowheads="1"/>
            </p:cNvSpPr>
            <p:nvPr/>
          </p:nvSpPr>
          <p:spPr bwMode="auto">
            <a:xfrm flipH="1">
              <a:off x="4720586" y="14883661"/>
              <a:ext cx="1979804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Bunch Compressor</a:t>
              </a:r>
            </a:p>
          </p:txBody>
        </p:sp>
        <p:sp>
          <p:nvSpPr>
            <p:cNvPr id="40" name="Text Box 156"/>
            <p:cNvSpPr txBox="1">
              <a:spLocks noChangeArrowheads="1"/>
            </p:cNvSpPr>
            <p:nvPr/>
          </p:nvSpPr>
          <p:spPr bwMode="auto">
            <a:xfrm flipH="1">
              <a:off x="3665876" y="15805485"/>
              <a:ext cx="1631624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5 MeV</a:t>
              </a:r>
            </a:p>
          </p:txBody>
        </p:sp>
        <p:sp>
          <p:nvSpPr>
            <p:cNvPr id="41" name="Text Box 157"/>
            <p:cNvSpPr txBox="1">
              <a:spLocks noChangeArrowheads="1"/>
            </p:cNvSpPr>
            <p:nvPr/>
          </p:nvSpPr>
          <p:spPr bwMode="auto">
            <a:xfrm flipH="1">
              <a:off x="4949318" y="15805485"/>
              <a:ext cx="1631624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150 MeV</a:t>
              </a:r>
            </a:p>
          </p:txBody>
        </p:sp>
        <p:sp>
          <p:nvSpPr>
            <p:cNvPr id="42" name="Text Box 158"/>
            <p:cNvSpPr txBox="1">
              <a:spLocks noChangeArrowheads="1"/>
            </p:cNvSpPr>
            <p:nvPr/>
          </p:nvSpPr>
          <p:spPr bwMode="auto">
            <a:xfrm flipH="1">
              <a:off x="7399294" y="15805485"/>
              <a:ext cx="1517258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smtClean="0">
                  <a:solidFill>
                    <a:srgbClr val="000000"/>
                  </a:solidFill>
                  <a:cs typeface="Arial" pitchFamily="34" charset="0"/>
                </a:rPr>
                <a:t>450 </a:t>
              </a: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MeV</a:t>
              </a:r>
            </a:p>
          </p:txBody>
        </p:sp>
        <p:sp>
          <p:nvSpPr>
            <p:cNvPr id="43" name="Text Box 159"/>
            <p:cNvSpPr txBox="1">
              <a:spLocks noChangeArrowheads="1"/>
            </p:cNvSpPr>
            <p:nvPr/>
          </p:nvSpPr>
          <p:spPr bwMode="auto">
            <a:xfrm flipH="1">
              <a:off x="8634092" y="15805485"/>
              <a:ext cx="2101796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1250 </a:t>
              </a: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MeV</a:t>
              </a:r>
            </a:p>
          </p:txBody>
        </p:sp>
        <p:sp>
          <p:nvSpPr>
            <p:cNvPr id="44" name="Text Box 160"/>
            <p:cNvSpPr txBox="1">
              <a:spLocks noChangeArrowheads="1"/>
            </p:cNvSpPr>
            <p:nvPr/>
          </p:nvSpPr>
          <p:spPr bwMode="auto">
            <a:xfrm>
              <a:off x="6388106" y="13471346"/>
              <a:ext cx="4284598" cy="61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000000"/>
                  </a:solidFill>
                  <a:cs typeface="Arial" pitchFamily="34" charset="0"/>
                </a:rPr>
                <a:t>1.3 </a:t>
              </a:r>
              <a:r>
                <a:rPr lang="en-US" sz="900" dirty="0" smtClean="0">
                  <a:solidFill>
                    <a:srgbClr val="000000"/>
                  </a:solidFill>
                  <a:cs typeface="Arial" pitchFamily="34" charset="0"/>
                </a:rPr>
                <a:t>GHz SC Accelerating Structures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161"/>
            <p:cNvSpPr>
              <a:spLocks noChangeAspect="1" noChangeArrowheads="1"/>
            </p:cNvSpPr>
            <p:nvPr/>
          </p:nvSpPr>
          <p:spPr bwMode="auto">
            <a:xfrm>
              <a:off x="5808333" y="14466948"/>
              <a:ext cx="584538" cy="18625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47" name="Text Box 164"/>
            <p:cNvSpPr txBox="1">
              <a:spLocks noChangeArrowheads="1"/>
            </p:cNvSpPr>
            <p:nvPr/>
          </p:nvSpPr>
          <p:spPr bwMode="auto">
            <a:xfrm>
              <a:off x="5134844" y="13791789"/>
              <a:ext cx="1931516" cy="65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Diagnostics</a:t>
              </a:r>
            </a:p>
          </p:txBody>
        </p:sp>
        <p:sp>
          <p:nvSpPr>
            <p:cNvPr id="48" name="Text Box 169"/>
            <p:cNvSpPr txBox="1">
              <a:spLocks noChangeArrowheads="1"/>
            </p:cNvSpPr>
            <p:nvPr/>
          </p:nvSpPr>
          <p:spPr bwMode="auto">
            <a:xfrm flipH="1">
              <a:off x="17348327" y="15233594"/>
              <a:ext cx="1898478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FEL Experiments</a:t>
              </a:r>
            </a:p>
          </p:txBody>
        </p:sp>
        <p:grpSp>
          <p:nvGrpSpPr>
            <p:cNvPr id="49" name="Group 170"/>
            <p:cNvGrpSpPr>
              <a:grpSpLocks/>
            </p:cNvGrpSpPr>
            <p:nvPr/>
          </p:nvGrpSpPr>
          <p:grpSpPr bwMode="auto">
            <a:xfrm>
              <a:off x="8352343" y="14331200"/>
              <a:ext cx="1969638" cy="457755"/>
              <a:chOff x="2112" y="1949"/>
              <a:chExt cx="775" cy="145"/>
            </a:xfrm>
          </p:grpSpPr>
          <p:sp>
            <p:nvSpPr>
              <p:cNvPr id="258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2112" y="1949"/>
                <a:ext cx="77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59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2144" y="1997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0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2325" y="1997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1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507" y="1997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2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685" y="1997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sp>
          <p:nvSpPr>
            <p:cNvPr id="50" name="AutoShape 30"/>
            <p:cNvSpPr>
              <a:spLocks noChangeArrowheads="1"/>
            </p:cNvSpPr>
            <p:nvPr/>
          </p:nvSpPr>
          <p:spPr bwMode="auto">
            <a:xfrm>
              <a:off x="4809536" y="14356455"/>
              <a:ext cx="216025" cy="41040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1" name="Rectangle 76"/>
            <p:cNvSpPr>
              <a:spLocks noChangeAspect="1" noChangeArrowheads="1"/>
            </p:cNvSpPr>
            <p:nvPr/>
          </p:nvSpPr>
          <p:spPr bwMode="auto">
            <a:xfrm>
              <a:off x="4852741" y="14501674"/>
              <a:ext cx="132156" cy="11049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2" name="AutoShape 182"/>
            <p:cNvSpPr>
              <a:spLocks noChangeArrowheads="1"/>
            </p:cNvSpPr>
            <p:nvPr/>
          </p:nvSpPr>
          <p:spPr bwMode="auto">
            <a:xfrm rot="10800000">
              <a:off x="3545113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3" name="AutoShape 183"/>
            <p:cNvSpPr>
              <a:spLocks noChangeArrowheads="1"/>
            </p:cNvSpPr>
            <p:nvPr/>
          </p:nvSpPr>
          <p:spPr bwMode="auto">
            <a:xfrm rot="10800000">
              <a:off x="4331740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4" name="AutoShape 184"/>
            <p:cNvSpPr>
              <a:spLocks noChangeArrowheads="1"/>
            </p:cNvSpPr>
            <p:nvPr/>
          </p:nvSpPr>
          <p:spPr bwMode="auto">
            <a:xfrm rot="10800000">
              <a:off x="4791746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5" name="AutoShape 185"/>
            <p:cNvSpPr>
              <a:spLocks noChangeArrowheads="1"/>
            </p:cNvSpPr>
            <p:nvPr/>
          </p:nvSpPr>
          <p:spPr bwMode="auto">
            <a:xfrm rot="10800000">
              <a:off x="6868126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6" name="AutoShape 186"/>
            <p:cNvSpPr>
              <a:spLocks noChangeArrowheads="1"/>
            </p:cNvSpPr>
            <p:nvPr/>
          </p:nvSpPr>
          <p:spPr bwMode="auto">
            <a:xfrm rot="10800000">
              <a:off x="8713232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8" name="AutoShape 187"/>
            <p:cNvSpPr>
              <a:spLocks noChangeArrowheads="1"/>
            </p:cNvSpPr>
            <p:nvPr/>
          </p:nvSpPr>
          <p:spPr bwMode="auto">
            <a:xfrm rot="10800000">
              <a:off x="9633244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9" name="Text Box 164"/>
            <p:cNvSpPr txBox="1">
              <a:spLocks noChangeArrowheads="1"/>
            </p:cNvSpPr>
            <p:nvPr/>
          </p:nvSpPr>
          <p:spPr bwMode="auto">
            <a:xfrm>
              <a:off x="3371912" y="13547389"/>
              <a:ext cx="1931516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RF stations</a:t>
              </a:r>
            </a:p>
          </p:txBody>
        </p:sp>
        <p:sp>
          <p:nvSpPr>
            <p:cNvPr id="60" name="Text Box 78"/>
            <p:cNvSpPr txBox="1">
              <a:spLocks noChangeArrowheads="1"/>
            </p:cNvSpPr>
            <p:nvPr/>
          </p:nvSpPr>
          <p:spPr bwMode="auto">
            <a:xfrm flipH="1">
              <a:off x="3132806" y="15334229"/>
              <a:ext cx="1296150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RF </a:t>
              </a: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Gun</a:t>
              </a:r>
              <a:endParaRPr lang="en-US" sz="105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71" name="Group 341"/>
            <p:cNvGrpSpPr/>
            <p:nvPr/>
          </p:nvGrpSpPr>
          <p:grpSpPr>
            <a:xfrm>
              <a:off x="17392389" y="16035900"/>
              <a:ext cx="1564954" cy="1033025"/>
              <a:chOff x="7633799" y="3071425"/>
              <a:chExt cx="695535" cy="459122"/>
            </a:xfrm>
          </p:grpSpPr>
          <p:sp>
            <p:nvSpPr>
              <p:cNvPr id="251" name="AutoShape 7"/>
              <p:cNvSpPr>
                <a:spLocks noChangeArrowheads="1"/>
              </p:cNvSpPr>
              <p:nvPr/>
            </p:nvSpPr>
            <p:spPr bwMode="auto">
              <a:xfrm rot="5940000" flipH="1" flipV="1">
                <a:off x="7754315" y="2955527"/>
                <a:ext cx="459122" cy="6909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de-DE" sz="1000"/>
              </a:p>
            </p:txBody>
          </p:sp>
          <p:grpSp>
            <p:nvGrpSpPr>
              <p:cNvPr id="252" name="Group 534"/>
              <p:cNvGrpSpPr/>
              <p:nvPr/>
            </p:nvGrpSpPr>
            <p:grpSpPr>
              <a:xfrm rot="11340000">
                <a:off x="7633799" y="3110643"/>
                <a:ext cx="654510" cy="324501"/>
                <a:chOff x="7682999" y="3118843"/>
                <a:chExt cx="654510" cy="324501"/>
              </a:xfrm>
            </p:grpSpPr>
            <p:sp>
              <p:nvSpPr>
                <p:cNvPr id="253" name="Line 117"/>
                <p:cNvSpPr>
                  <a:spLocks noChangeShapeType="1"/>
                </p:cNvSpPr>
                <p:nvPr/>
              </p:nvSpPr>
              <p:spPr bwMode="auto">
                <a:xfrm rot="540000" flipH="1" flipV="1">
                  <a:off x="7776400" y="3118843"/>
                  <a:ext cx="561109" cy="160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4" name="Line 118"/>
                <p:cNvSpPr>
                  <a:spLocks noChangeShapeType="1"/>
                </p:cNvSpPr>
                <p:nvPr/>
              </p:nvSpPr>
              <p:spPr bwMode="auto">
                <a:xfrm rot="540000" flipH="1" flipV="1">
                  <a:off x="7682999" y="3154895"/>
                  <a:ext cx="453634" cy="41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5" name="Line 119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800596" y="3206399"/>
                  <a:ext cx="328012" cy="41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6" name="Line 120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818164" y="3284246"/>
                  <a:ext cx="502485" cy="1005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7" name="Line 121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749900" y="3296134"/>
                  <a:ext cx="439675" cy="147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</p:grpSp>
        </p:grpSp>
        <p:grpSp>
          <p:nvGrpSpPr>
            <p:cNvPr id="72" name="Group 342"/>
            <p:cNvGrpSpPr/>
            <p:nvPr/>
          </p:nvGrpSpPr>
          <p:grpSpPr>
            <a:xfrm>
              <a:off x="17750324" y="13550973"/>
              <a:ext cx="1527905" cy="1457559"/>
              <a:chOff x="7761546" y="2059293"/>
              <a:chExt cx="487523" cy="480917"/>
            </a:xfrm>
          </p:grpSpPr>
          <p:sp>
            <p:nvSpPr>
              <p:cNvPr id="240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7766246" y="2057388"/>
                <a:ext cx="480917" cy="484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  <p:sp>
            <p:nvSpPr>
              <p:cNvPr id="241" name="AutoShape 7"/>
              <p:cNvSpPr>
                <a:spLocks noChangeArrowheads="1"/>
              </p:cNvSpPr>
              <p:nvPr/>
            </p:nvSpPr>
            <p:spPr bwMode="auto">
              <a:xfrm rot="16200000" flipH="1">
                <a:off x="7787318" y="2110442"/>
                <a:ext cx="329813" cy="3771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42" name="Line 8"/>
              <p:cNvSpPr>
                <a:spLocks noChangeShapeType="1"/>
              </p:cNvSpPr>
              <p:nvPr/>
            </p:nvSpPr>
            <p:spPr bwMode="auto">
              <a:xfrm rot="10800000" flipH="1" flipV="1">
                <a:off x="8141506" y="2447222"/>
                <a:ext cx="107562" cy="9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3" name="Line 9"/>
              <p:cNvSpPr>
                <a:spLocks noChangeShapeType="1"/>
              </p:cNvSpPr>
              <p:nvPr/>
            </p:nvSpPr>
            <p:spPr bwMode="auto">
              <a:xfrm rot="16200000" flipH="1" flipV="1">
                <a:off x="8148067" y="2052734"/>
                <a:ext cx="94440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4" name="Line 10"/>
              <p:cNvSpPr>
                <a:spLocks noChangeShapeType="1"/>
              </p:cNvSpPr>
              <p:nvPr/>
            </p:nvSpPr>
            <p:spPr bwMode="auto">
              <a:xfrm rot="5400000" flipH="1">
                <a:off x="8193107" y="2102132"/>
                <a:ext cx="4359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5" name="Line 11"/>
              <p:cNvSpPr>
                <a:spLocks noChangeShapeType="1"/>
              </p:cNvSpPr>
              <p:nvPr/>
            </p:nvSpPr>
            <p:spPr bwMode="auto">
              <a:xfrm rot="16200000" flipH="1" flipV="1">
                <a:off x="8193107" y="2391263"/>
                <a:ext cx="4359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6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7765736" y="2166810"/>
                <a:ext cx="345037" cy="129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7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7936160" y="2227833"/>
                <a:ext cx="185790" cy="4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8" name="Line 119"/>
              <p:cNvSpPr>
                <a:spLocks noChangeShapeType="1"/>
              </p:cNvSpPr>
              <p:nvPr/>
            </p:nvSpPr>
            <p:spPr bwMode="auto">
              <a:xfrm rot="10800000" flipH="1" flipV="1">
                <a:off x="7936160" y="2236550"/>
                <a:ext cx="191377" cy="595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9" name="Line 120"/>
              <p:cNvSpPr>
                <a:spLocks noChangeShapeType="1"/>
              </p:cNvSpPr>
              <p:nvPr/>
            </p:nvSpPr>
            <p:spPr bwMode="auto">
              <a:xfrm rot="10800000" flipH="1" flipV="1">
                <a:off x="7761546" y="2297572"/>
                <a:ext cx="333863" cy="94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50" name="Line 121"/>
              <p:cNvSpPr>
                <a:spLocks noChangeShapeType="1"/>
              </p:cNvSpPr>
              <p:nvPr/>
            </p:nvSpPr>
            <p:spPr bwMode="auto">
              <a:xfrm rot="10800000" flipH="1" flipV="1">
                <a:off x="7824407" y="2316460"/>
                <a:ext cx="262619" cy="146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</p:grp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 rot="10800000" flipH="1" flipV="1">
              <a:off x="10700663" y="14674554"/>
              <a:ext cx="366127" cy="470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 flipH="1">
              <a:off x="11002496" y="13083802"/>
              <a:ext cx="2186054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dirty="0" err="1">
                  <a:latin typeface="Helvetica" pitchFamily="34" charset="0"/>
                </a:rPr>
                <a:t>sFLASH</a:t>
              </a:r>
              <a:endParaRPr lang="en-US" sz="1100" dirty="0">
                <a:latin typeface="Helvetica" pitchFamily="34" charset="0"/>
              </a:endParaRPr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 rot="10800000" flipH="1">
              <a:off x="11375228" y="14270285"/>
              <a:ext cx="6417548" cy="3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grpSp>
          <p:nvGrpSpPr>
            <p:cNvPr id="76" name="Group 347"/>
            <p:cNvGrpSpPr/>
            <p:nvPr/>
          </p:nvGrpSpPr>
          <p:grpSpPr>
            <a:xfrm>
              <a:off x="15836069" y="14061015"/>
              <a:ext cx="1132573" cy="709373"/>
              <a:chOff x="6810024" y="1343698"/>
              <a:chExt cx="503366" cy="315277"/>
            </a:xfrm>
          </p:grpSpPr>
          <p:grpSp>
            <p:nvGrpSpPr>
              <p:cNvPr id="236" name="Group 518"/>
              <p:cNvGrpSpPr/>
              <p:nvPr/>
            </p:nvGrpSpPr>
            <p:grpSpPr>
              <a:xfrm rot="2069588">
                <a:off x="6909584" y="1547100"/>
                <a:ext cx="403806" cy="111875"/>
                <a:chOff x="6912175" y="1625280"/>
                <a:chExt cx="607519" cy="111875"/>
              </a:xfrm>
            </p:grpSpPr>
            <p:sp>
              <p:nvSpPr>
                <p:cNvPr id="238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6912175" y="1681217"/>
                  <a:ext cx="38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239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5738" y="1625280"/>
                  <a:ext cx="313956" cy="1118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 rot="10800000" flipH="1" flipV="1">
                <a:off x="6810024" y="1343698"/>
                <a:ext cx="177408" cy="18887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 sz="1000"/>
              </a:p>
            </p:txBody>
          </p:sp>
        </p:grpSp>
        <p:sp>
          <p:nvSpPr>
            <p:cNvPr id="77" name="Rectangle 112"/>
            <p:cNvSpPr>
              <a:spLocks noChangeAspect="1" noChangeArrowheads="1"/>
            </p:cNvSpPr>
            <p:nvPr/>
          </p:nvSpPr>
          <p:spPr bwMode="auto">
            <a:xfrm rot="10800000" flipH="1">
              <a:off x="16661292" y="14178820"/>
              <a:ext cx="719759" cy="19287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1050">
                <a:sym typeface="Wingdings" pitchFamily="2" charset="2"/>
              </a:endParaRPr>
            </a:p>
          </p:txBody>
        </p:sp>
        <p:grpSp>
          <p:nvGrpSpPr>
            <p:cNvPr id="78" name="Group 113"/>
            <p:cNvGrpSpPr>
              <a:grpSpLocks/>
            </p:cNvGrpSpPr>
            <p:nvPr/>
          </p:nvGrpSpPr>
          <p:grpSpPr bwMode="auto">
            <a:xfrm rot="10800000" flipH="1">
              <a:off x="16516712" y="14093826"/>
              <a:ext cx="1436375" cy="356330"/>
              <a:chOff x="5088" y="2045"/>
              <a:chExt cx="478" cy="109"/>
            </a:xfrm>
          </p:grpSpPr>
          <p:sp>
            <p:nvSpPr>
              <p:cNvPr id="234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35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rot="10800000" flipH="1">
              <a:off x="11105402" y="14204972"/>
              <a:ext cx="358744" cy="3497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grpSp>
          <p:nvGrpSpPr>
            <p:cNvPr id="80" name="Group 46"/>
            <p:cNvGrpSpPr>
              <a:grpSpLocks noChangeAspect="1"/>
            </p:cNvGrpSpPr>
            <p:nvPr/>
          </p:nvGrpSpPr>
          <p:grpSpPr bwMode="auto">
            <a:xfrm rot="9364650" flipV="1">
              <a:off x="11193775" y="14102352"/>
              <a:ext cx="102868" cy="644036"/>
              <a:chOff x="2790" y="3240"/>
              <a:chExt cx="56" cy="332"/>
            </a:xfrm>
          </p:grpSpPr>
          <p:sp>
            <p:nvSpPr>
              <p:cNvPr id="232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33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sp>
          <p:nvSpPr>
            <p:cNvPr id="81" name="Freeform 51"/>
            <p:cNvSpPr>
              <a:spLocks/>
            </p:cNvSpPr>
            <p:nvPr/>
          </p:nvSpPr>
          <p:spPr bwMode="auto">
            <a:xfrm rot="10800000" flipV="1">
              <a:off x="11326167" y="14061134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82" name="Freeform 353"/>
            <p:cNvSpPr>
              <a:spLocks/>
            </p:cNvSpPr>
            <p:nvPr/>
          </p:nvSpPr>
          <p:spPr bwMode="auto">
            <a:xfrm rot="10800000" flipH="1">
              <a:off x="10952091" y="14339004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 rot="10800000" flipH="1" flipV="1">
              <a:off x="10587213" y="14381502"/>
              <a:ext cx="183971" cy="43291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64720 h 130"/>
                <a:gd name="T4" fmla="*/ 0 w 143"/>
                <a:gd name="T5" fmla="*/ 2147464720 h 130"/>
                <a:gd name="T6" fmla="*/ 0 w 143"/>
                <a:gd name="T7" fmla="*/ 214746472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4" name="TextBox 355"/>
            <p:cNvSpPr txBox="1"/>
            <p:nvPr/>
          </p:nvSpPr>
          <p:spPr>
            <a:xfrm>
              <a:off x="13156573" y="13481703"/>
              <a:ext cx="2557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FLASH1</a:t>
              </a:r>
              <a:endParaRPr lang="en-US" sz="12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" name="TextBox 356"/>
            <p:cNvSpPr txBox="1"/>
            <p:nvPr/>
          </p:nvSpPr>
          <p:spPr>
            <a:xfrm rot="540000">
              <a:off x="13071163" y="14940423"/>
              <a:ext cx="2557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FLASH2</a:t>
              </a:r>
              <a:endParaRPr lang="en-US" sz="7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 rot="10283786" flipH="1" flipV="1">
              <a:off x="11358581" y="14793351"/>
              <a:ext cx="5972028" cy="1947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 rot="10800000">
              <a:off x="11051926" y="14997528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8" name="Text Box 26"/>
            <p:cNvSpPr txBox="1">
              <a:spLocks noChangeArrowheads="1"/>
            </p:cNvSpPr>
            <p:nvPr/>
          </p:nvSpPr>
          <p:spPr bwMode="auto">
            <a:xfrm flipH="1">
              <a:off x="12695949" y="14446407"/>
              <a:ext cx="3549461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Fixed Gap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ndulators</a:t>
              </a:r>
              <a:endParaRPr lang="en-US" sz="105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 rot="540000" flipH="1">
              <a:off x="12521516" y="15820371"/>
              <a:ext cx="2973341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Variable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G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ap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ndulators</a:t>
              </a:r>
              <a:endParaRPr lang="en-US" sz="105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90" name="Group 25"/>
            <p:cNvGrpSpPr/>
            <p:nvPr/>
          </p:nvGrpSpPr>
          <p:grpSpPr>
            <a:xfrm>
              <a:off x="11555957" y="13735390"/>
              <a:ext cx="1018298" cy="737649"/>
              <a:chOff x="11705582" y="13735390"/>
              <a:chExt cx="1018298" cy="737649"/>
            </a:xfrm>
          </p:grpSpPr>
          <p:sp>
            <p:nvSpPr>
              <p:cNvPr id="215" name="Line 55"/>
              <p:cNvSpPr>
                <a:spLocks noChangeShapeType="1"/>
              </p:cNvSpPr>
              <p:nvPr/>
            </p:nvSpPr>
            <p:spPr bwMode="auto">
              <a:xfrm>
                <a:off x="11767025" y="13747038"/>
                <a:ext cx="194029" cy="419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16" name="Line 55"/>
              <p:cNvSpPr>
                <a:spLocks noChangeShapeType="1"/>
              </p:cNvSpPr>
              <p:nvPr/>
            </p:nvSpPr>
            <p:spPr bwMode="auto">
              <a:xfrm flipH="1">
                <a:off x="12437161" y="13735390"/>
                <a:ext cx="194029" cy="419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17" name="Rectangle 178"/>
              <p:cNvSpPr>
                <a:spLocks noChangeArrowheads="1"/>
              </p:cNvSpPr>
              <p:nvPr/>
            </p:nvSpPr>
            <p:spPr bwMode="auto">
              <a:xfrm>
                <a:off x="11705582" y="13740761"/>
                <a:ext cx="219782" cy="153108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sp>
            <p:nvSpPr>
              <p:cNvPr id="218" name="Rectangle 178"/>
              <p:cNvSpPr>
                <a:spLocks noChangeArrowheads="1"/>
              </p:cNvSpPr>
              <p:nvPr/>
            </p:nvSpPr>
            <p:spPr bwMode="auto">
              <a:xfrm>
                <a:off x="12504098" y="13735390"/>
                <a:ext cx="219782" cy="153108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grpSp>
            <p:nvGrpSpPr>
              <p:cNvPr id="219" name="Group 370"/>
              <p:cNvGrpSpPr/>
              <p:nvPr/>
            </p:nvGrpSpPr>
            <p:grpSpPr>
              <a:xfrm>
                <a:off x="11935811" y="14061134"/>
                <a:ext cx="526482" cy="411905"/>
                <a:chOff x="5742130" y="2203828"/>
                <a:chExt cx="233992" cy="183069"/>
              </a:xfrm>
            </p:grpSpPr>
            <p:sp>
              <p:nvSpPr>
                <p:cNvPr id="220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1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2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3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4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5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6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7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8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9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30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31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1" name="Group 371"/>
            <p:cNvGrpSpPr/>
            <p:nvPr/>
          </p:nvGrpSpPr>
          <p:grpSpPr>
            <a:xfrm>
              <a:off x="13377847" y="14062871"/>
              <a:ext cx="2132422" cy="413363"/>
              <a:chOff x="5742367" y="2202452"/>
              <a:chExt cx="947743" cy="183717"/>
            </a:xfrm>
          </p:grpSpPr>
          <p:grpSp>
            <p:nvGrpSpPr>
              <p:cNvPr id="163" name="Group 443"/>
              <p:cNvGrpSpPr/>
              <p:nvPr/>
            </p:nvGrpSpPr>
            <p:grpSpPr>
              <a:xfrm>
                <a:off x="5980675" y="2203100"/>
                <a:ext cx="233992" cy="183069"/>
                <a:chOff x="5742130" y="2203828"/>
                <a:chExt cx="233992" cy="183069"/>
              </a:xfrm>
            </p:grpSpPr>
            <p:sp>
              <p:nvSpPr>
                <p:cNvPr id="203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4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5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6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7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8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9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0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1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2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3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4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4" name="Group 444"/>
              <p:cNvGrpSpPr/>
              <p:nvPr/>
            </p:nvGrpSpPr>
            <p:grpSpPr>
              <a:xfrm>
                <a:off x="6456118" y="2202729"/>
                <a:ext cx="233992" cy="183069"/>
                <a:chOff x="5742130" y="2203828"/>
                <a:chExt cx="233992" cy="183069"/>
              </a:xfrm>
            </p:grpSpPr>
            <p:sp>
              <p:nvSpPr>
                <p:cNvPr id="191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2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3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4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5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6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7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8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9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0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1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2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5" name="Group 445"/>
              <p:cNvGrpSpPr/>
              <p:nvPr/>
            </p:nvGrpSpPr>
            <p:grpSpPr>
              <a:xfrm>
                <a:off x="5742367" y="2202452"/>
                <a:ext cx="233992" cy="183069"/>
                <a:chOff x="5742130" y="2203828"/>
                <a:chExt cx="233992" cy="183069"/>
              </a:xfrm>
            </p:grpSpPr>
            <p:sp>
              <p:nvSpPr>
                <p:cNvPr id="179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0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1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2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3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4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5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6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7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8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9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0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6" name="Group 446"/>
              <p:cNvGrpSpPr/>
              <p:nvPr/>
            </p:nvGrpSpPr>
            <p:grpSpPr>
              <a:xfrm>
                <a:off x="6220896" y="2202767"/>
                <a:ext cx="233992" cy="183069"/>
                <a:chOff x="5742130" y="2203828"/>
                <a:chExt cx="233992" cy="183069"/>
              </a:xfrm>
            </p:grpSpPr>
            <p:sp>
              <p:nvSpPr>
                <p:cNvPr id="167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8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9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0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1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2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3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4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5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6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7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8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2" name="Group 372"/>
            <p:cNvGrpSpPr/>
            <p:nvPr/>
          </p:nvGrpSpPr>
          <p:grpSpPr>
            <a:xfrm rot="540000">
              <a:off x="13128179" y="15536838"/>
              <a:ext cx="2132422" cy="413363"/>
              <a:chOff x="5742367" y="2202452"/>
              <a:chExt cx="947743" cy="183717"/>
            </a:xfrm>
          </p:grpSpPr>
          <p:grpSp>
            <p:nvGrpSpPr>
              <p:cNvPr id="111" name="Group 389"/>
              <p:cNvGrpSpPr/>
              <p:nvPr/>
            </p:nvGrpSpPr>
            <p:grpSpPr>
              <a:xfrm>
                <a:off x="5980675" y="2203100"/>
                <a:ext cx="233992" cy="183069"/>
                <a:chOff x="5742130" y="2203828"/>
                <a:chExt cx="233992" cy="183069"/>
              </a:xfrm>
            </p:grpSpPr>
            <p:sp>
              <p:nvSpPr>
                <p:cNvPr id="151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2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3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4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5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6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7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8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9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0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1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2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2" name="Group 390"/>
              <p:cNvGrpSpPr/>
              <p:nvPr/>
            </p:nvGrpSpPr>
            <p:grpSpPr>
              <a:xfrm>
                <a:off x="6456118" y="2202729"/>
                <a:ext cx="233992" cy="183069"/>
                <a:chOff x="5742130" y="2203828"/>
                <a:chExt cx="233992" cy="183069"/>
              </a:xfrm>
            </p:grpSpPr>
            <p:sp>
              <p:nvSpPr>
                <p:cNvPr id="139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0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1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2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3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5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6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7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8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9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0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3" name="Group 391"/>
              <p:cNvGrpSpPr/>
              <p:nvPr/>
            </p:nvGrpSpPr>
            <p:grpSpPr>
              <a:xfrm>
                <a:off x="5742367" y="2202452"/>
                <a:ext cx="233992" cy="183069"/>
                <a:chOff x="5742130" y="2203828"/>
                <a:chExt cx="233992" cy="183069"/>
              </a:xfrm>
            </p:grpSpPr>
            <p:sp>
              <p:nvSpPr>
                <p:cNvPr id="127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8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9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0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1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2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3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4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5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6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7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8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4" name="Group 394"/>
              <p:cNvGrpSpPr/>
              <p:nvPr/>
            </p:nvGrpSpPr>
            <p:grpSpPr>
              <a:xfrm>
                <a:off x="6220896" y="2202767"/>
                <a:ext cx="234124" cy="183069"/>
                <a:chOff x="5742130" y="2203828"/>
                <a:chExt cx="234124" cy="183069"/>
              </a:xfrm>
            </p:grpSpPr>
            <p:sp>
              <p:nvSpPr>
                <p:cNvPr id="115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6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7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8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9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0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1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2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3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4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5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6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141" y="2318584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3" name="Group 46"/>
            <p:cNvGrpSpPr>
              <a:grpSpLocks noChangeAspect="1"/>
            </p:cNvGrpSpPr>
            <p:nvPr/>
          </p:nvGrpSpPr>
          <p:grpSpPr bwMode="auto">
            <a:xfrm rot="14100000">
              <a:off x="10904049" y="14675204"/>
              <a:ext cx="102868" cy="644035"/>
              <a:chOff x="2790" y="3240"/>
              <a:chExt cx="56" cy="332"/>
            </a:xfrm>
          </p:grpSpPr>
          <p:sp>
            <p:nvSpPr>
              <p:cNvPr id="109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10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94" name="Group 46"/>
            <p:cNvGrpSpPr>
              <a:grpSpLocks noChangeAspect="1"/>
            </p:cNvGrpSpPr>
            <p:nvPr/>
          </p:nvGrpSpPr>
          <p:grpSpPr bwMode="auto">
            <a:xfrm flipV="1">
              <a:off x="10418067" y="14240922"/>
              <a:ext cx="102868" cy="644036"/>
              <a:chOff x="2790" y="3240"/>
              <a:chExt cx="56" cy="332"/>
            </a:xfrm>
          </p:grpSpPr>
          <p:sp>
            <p:nvSpPr>
              <p:cNvPr id="107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08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95" name="Group 375"/>
            <p:cNvGrpSpPr/>
            <p:nvPr/>
          </p:nvGrpSpPr>
          <p:grpSpPr>
            <a:xfrm rot="540000">
              <a:off x="15515642" y="15840645"/>
              <a:ext cx="1132573" cy="709373"/>
              <a:chOff x="6810024" y="1343698"/>
              <a:chExt cx="503366" cy="315277"/>
            </a:xfrm>
          </p:grpSpPr>
          <p:grpSp>
            <p:nvGrpSpPr>
              <p:cNvPr id="103" name="Group 381"/>
              <p:cNvGrpSpPr/>
              <p:nvPr/>
            </p:nvGrpSpPr>
            <p:grpSpPr>
              <a:xfrm rot="2069588">
                <a:off x="6909584" y="1547100"/>
                <a:ext cx="403806" cy="111875"/>
                <a:chOff x="6912175" y="1625280"/>
                <a:chExt cx="607519" cy="111875"/>
              </a:xfrm>
            </p:grpSpPr>
            <p:sp>
              <p:nvSpPr>
                <p:cNvPr id="10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6912175" y="1681217"/>
                  <a:ext cx="38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106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5738" y="1625280"/>
                  <a:ext cx="313956" cy="1118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 rot="10800000" flipH="1" flipV="1">
                <a:off x="6810024" y="1343698"/>
                <a:ext cx="177408" cy="18887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 sz="1000"/>
              </a:p>
            </p:txBody>
          </p:sp>
        </p:grpSp>
        <p:grpSp>
          <p:nvGrpSpPr>
            <p:cNvPr id="96" name="Group 376"/>
            <p:cNvGrpSpPr/>
            <p:nvPr/>
          </p:nvGrpSpPr>
          <p:grpSpPr>
            <a:xfrm rot="540000">
              <a:off x="16092902" y="16006878"/>
              <a:ext cx="1436375" cy="342077"/>
              <a:chOff x="7186018" y="1458310"/>
              <a:chExt cx="638389" cy="158369"/>
            </a:xfrm>
          </p:grpSpPr>
          <p:sp>
            <p:nvSpPr>
              <p:cNvPr id="99" name="Rectangle 112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7250276" y="1496085"/>
                <a:ext cx="319893" cy="8572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1050">
                  <a:sym typeface="Wingdings" pitchFamily="2" charset="2"/>
                </a:endParaRPr>
              </a:p>
            </p:txBody>
          </p:sp>
          <p:grpSp>
            <p:nvGrpSpPr>
              <p:cNvPr id="100" name="Group 113"/>
              <p:cNvGrpSpPr>
                <a:grpSpLocks/>
              </p:cNvGrpSpPr>
              <p:nvPr/>
            </p:nvGrpSpPr>
            <p:grpSpPr bwMode="auto">
              <a:xfrm rot="10800000" flipH="1">
                <a:off x="7186018" y="1458310"/>
                <a:ext cx="638389" cy="158369"/>
                <a:chOff x="5088" y="2045"/>
                <a:chExt cx="478" cy="109"/>
              </a:xfrm>
            </p:grpSpPr>
            <p:sp>
              <p:nvSpPr>
                <p:cNvPr id="101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102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 sz="1000"/>
                </a:p>
              </p:txBody>
            </p:sp>
          </p:grpSp>
        </p:grpSp>
        <p:sp>
          <p:nvSpPr>
            <p:cNvPr id="97" name="Rectangle 161"/>
            <p:cNvSpPr>
              <a:spLocks noChangeAspect="1" noChangeArrowheads="1"/>
            </p:cNvSpPr>
            <p:nvPr/>
          </p:nvSpPr>
          <p:spPr bwMode="auto">
            <a:xfrm>
              <a:off x="12625801" y="14203173"/>
              <a:ext cx="584538" cy="18625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98" name="Text Box 164"/>
            <p:cNvSpPr txBox="1">
              <a:spLocks noChangeArrowheads="1"/>
            </p:cNvSpPr>
            <p:nvPr/>
          </p:nvSpPr>
          <p:spPr bwMode="auto">
            <a:xfrm>
              <a:off x="12443505" y="13750855"/>
              <a:ext cx="95532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cs typeface="Arial" pitchFamily="34" charset="0"/>
                </a:rPr>
                <a:t>LOLA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82" name="Picture 3" descr="C:\DatenLokal\Paper\HGHGSummary-Paper\hghgsummary\images\sFLASH layout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30287" b="33935"/>
          <a:stretch/>
        </p:blipFill>
        <p:spPr bwMode="auto">
          <a:xfrm>
            <a:off x="48607" y="834391"/>
            <a:ext cx="9045551" cy="16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3" name="Gerade Verbindung 282"/>
          <p:cNvCxnSpPr/>
          <p:nvPr/>
        </p:nvCxnSpPr>
        <p:spPr bwMode="auto">
          <a:xfrm flipV="1">
            <a:off x="88711" y="1186962"/>
            <a:ext cx="0" cy="11153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83"/>
          <p:cNvCxnSpPr/>
          <p:nvPr/>
        </p:nvCxnSpPr>
        <p:spPr bwMode="auto">
          <a:xfrm flipH="1" flipV="1">
            <a:off x="48606" y="1186962"/>
            <a:ext cx="756940" cy="23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00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7021359" y="2100610"/>
            <a:ext cx="17093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FEL diagnostic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hutch 28h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3472" y="2158743"/>
            <a:ext cx="9316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Seed laser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lab. 28g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165679" y="227380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NIR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beamline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DatenLokal\Paper\HGHGSummary-Paper\hghgsummary\images\sFLASH layout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30287" b="33935"/>
          <a:stretch/>
        </p:blipFill>
        <p:spPr bwMode="auto">
          <a:xfrm>
            <a:off x="48607" y="834391"/>
            <a:ext cx="9045551" cy="16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sFLASH layout and operation</a:t>
            </a:r>
            <a:endParaRPr lang="en-US" dirty="0"/>
          </a:p>
        </p:txBody>
      </p:sp>
      <p:pic>
        <p:nvPicPr>
          <p:cNvPr id="14338" name="Picture 2" descr="C:\Dropbox\Arbeitsordner\Bilder\flatPS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8226"/>
          <a:stretch/>
        </p:blipFill>
        <p:spPr bwMode="auto">
          <a:xfrm>
            <a:off x="28956" y="865868"/>
            <a:ext cx="2164080" cy="3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274808" y="2573179"/>
            <a:ext cx="2679152" cy="1140143"/>
            <a:chOff x="1274808" y="3430905"/>
            <a:chExt cx="2679152" cy="1520190"/>
          </a:xfrm>
        </p:grpSpPr>
        <p:pic>
          <p:nvPicPr>
            <p:cNvPr id="14339" name="Picture 3" descr="C:\Dropbox\Arbeitsordner\Bilder\sinusoidalPS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808" y="3430905"/>
              <a:ext cx="2679152" cy="1520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eck 3"/>
            <p:cNvSpPr/>
            <p:nvPr/>
          </p:nvSpPr>
          <p:spPr bwMode="auto">
            <a:xfrm>
              <a:off x="1577340" y="3611880"/>
              <a:ext cx="2164080" cy="1158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5" name="Rechteck 284"/>
          <p:cNvSpPr/>
          <p:nvPr/>
        </p:nvSpPr>
        <p:spPr bwMode="auto">
          <a:xfrm>
            <a:off x="28956" y="628650"/>
            <a:ext cx="2164080" cy="868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659380" y="597052"/>
            <a:ext cx="2711574" cy="1153940"/>
            <a:chOff x="2689287" y="849092"/>
            <a:chExt cx="2711574" cy="1538587"/>
          </a:xfrm>
        </p:grpSpPr>
        <p:pic>
          <p:nvPicPr>
            <p:cNvPr id="14340" name="Picture 4" descr="C:\Dropbox\Arbeitsordner\Bilder\MicroBunchedSinusoidalPS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287" y="849092"/>
              <a:ext cx="2711574" cy="153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" name="Rechteck 285"/>
            <p:cNvSpPr/>
            <p:nvPr/>
          </p:nvSpPr>
          <p:spPr bwMode="auto">
            <a:xfrm>
              <a:off x="3008754" y="993545"/>
              <a:ext cx="2164080" cy="1158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87" name="Gerade Verbindung mit Pfeil 286"/>
          <p:cNvCxnSpPr/>
          <p:nvPr/>
        </p:nvCxnSpPr>
        <p:spPr bwMode="auto">
          <a:xfrm flipH="1" flipV="1">
            <a:off x="2423160" y="2016868"/>
            <a:ext cx="191224" cy="6920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8" name="Gerade Verbindung mit Pfeil 287"/>
          <p:cNvCxnSpPr>
            <a:stCxn id="286" idx="2"/>
          </p:cNvCxnSpPr>
          <p:nvPr/>
        </p:nvCxnSpPr>
        <p:spPr bwMode="auto">
          <a:xfrm flipH="1">
            <a:off x="3192781" y="1574071"/>
            <a:ext cx="868107" cy="47237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feld 288"/>
              <p:cNvSpPr txBox="1"/>
              <p:nvPr/>
            </p:nvSpPr>
            <p:spPr>
              <a:xfrm>
                <a:off x="1840968" y="3640485"/>
                <a:ext cx="773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𝑠𝑒𝑒𝑑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9" name="Textfeld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67" y="4853980"/>
                <a:ext cx="7734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 bwMode="auto">
          <a:xfrm>
            <a:off x="1868741" y="3520440"/>
            <a:ext cx="667112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0" name="Gerade Verbindung mit Pfeil 289"/>
          <p:cNvCxnSpPr/>
          <p:nvPr/>
        </p:nvCxnSpPr>
        <p:spPr bwMode="auto">
          <a:xfrm>
            <a:off x="3447019" y="1442626"/>
            <a:ext cx="667112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feld 296"/>
              <p:cNvSpPr txBox="1"/>
              <p:nvPr/>
            </p:nvSpPr>
            <p:spPr>
              <a:xfrm>
                <a:off x="6828953" y="2727093"/>
                <a:ext cx="1690670" cy="1098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1" i="1" smtClean="0">
                          <a:latin typeface="Cambria Math"/>
                        </a:rPr>
                        <m:t>𝒏</m:t>
                      </m:r>
                      <m:r>
                        <a:rPr lang="de-DE" sz="3200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de-DE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32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32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de-DE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de-DE" sz="3200" b="1" i="1" smtClean="0">
                                  <a:latin typeface="Cambria Math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97" name="Textfeld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53" y="2727093"/>
                <a:ext cx="1690670" cy="10980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feld 297"/>
              <p:cNvSpPr txBox="1"/>
              <p:nvPr/>
            </p:nvSpPr>
            <p:spPr>
              <a:xfrm>
                <a:off x="203403" y="663275"/>
                <a:ext cx="14489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rms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e. 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spread: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8" name="Textfeld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3" y="884366"/>
                <a:ext cx="1448986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840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feld 298"/>
              <p:cNvSpPr txBox="1"/>
              <p:nvPr/>
            </p:nvSpPr>
            <p:spPr>
              <a:xfrm>
                <a:off x="3780576" y="3027834"/>
                <a:ext cx="11919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  <a:ea typeface="Cambria Math"/>
                  </a:rPr>
                  <a:t>mod amp.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9" name="Textfeld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575" y="4037111"/>
                <a:ext cx="1191929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1020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0" name="Gerade Verbindung mit Pfeil 299"/>
          <p:cNvCxnSpPr/>
          <p:nvPr/>
        </p:nvCxnSpPr>
        <p:spPr bwMode="auto">
          <a:xfrm>
            <a:off x="2227675" y="949674"/>
            <a:ext cx="0" cy="19234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1" name="Gerade Verbindung mit Pfeil 300"/>
          <p:cNvCxnSpPr/>
          <p:nvPr/>
        </p:nvCxnSpPr>
        <p:spPr bwMode="auto">
          <a:xfrm flipV="1">
            <a:off x="3788195" y="2843870"/>
            <a:ext cx="0" cy="32683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 bwMode="auto">
          <a:xfrm>
            <a:off x="836026" y="1768897"/>
            <a:ext cx="1213754" cy="48281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/>
          <p:cNvCxnSpPr>
            <a:stCxn id="285" idx="2"/>
          </p:cNvCxnSpPr>
          <p:nvPr/>
        </p:nvCxnSpPr>
        <p:spPr bwMode="auto">
          <a:xfrm flipH="1">
            <a:off x="805546" y="1497330"/>
            <a:ext cx="305450" cy="47730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Dropbox\Arbeitsordner\Bilder\MicroBunchedSinusoidalCurrentProfi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92" y="628650"/>
            <a:ext cx="1936696" cy="8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8731" y="534186"/>
            <a:ext cx="2142064" cy="1212649"/>
            <a:chOff x="8731" y="712248"/>
            <a:chExt cx="2142064" cy="1616864"/>
          </a:xfrm>
        </p:grpSpPr>
        <p:cxnSp>
          <p:nvCxnSpPr>
            <p:cNvPr id="11" name="Gerade Verbindung mit Pfeil 10"/>
            <p:cNvCxnSpPr/>
            <p:nvPr/>
          </p:nvCxnSpPr>
          <p:spPr bwMode="auto">
            <a:xfrm>
              <a:off x="28956" y="2005342"/>
              <a:ext cx="1944624" cy="1979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 flipV="1">
              <a:off x="28956" y="712248"/>
              <a:ext cx="0" cy="130071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1876361" y="1836670"/>
              <a:ext cx="27443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s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731" y="755855"/>
              <a:ext cx="29687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E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760298" y="535147"/>
            <a:ext cx="2164924" cy="1113589"/>
            <a:chOff x="8731" y="712248"/>
            <a:chExt cx="2164924" cy="1484784"/>
          </a:xfrm>
        </p:grpSpPr>
        <p:cxnSp>
          <p:nvCxnSpPr>
            <p:cNvPr id="44" name="Gerade Verbindung mit Pfeil 43"/>
            <p:cNvCxnSpPr/>
            <p:nvPr/>
          </p:nvCxnSpPr>
          <p:spPr bwMode="auto">
            <a:xfrm>
              <a:off x="28956" y="2005342"/>
              <a:ext cx="1944624" cy="1979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 bwMode="auto">
            <a:xfrm flipV="1">
              <a:off x="28956" y="712248"/>
              <a:ext cx="0" cy="130071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1899221" y="1704590"/>
              <a:ext cx="27443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s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8731" y="755855"/>
              <a:ext cx="24237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I</a:t>
              </a:r>
            </a:p>
          </p:txBody>
        </p:sp>
      </p:grpSp>
      <p:grpSp>
        <p:nvGrpSpPr>
          <p:cNvPr id="293" name="Gruppieren 292"/>
          <p:cNvGrpSpPr/>
          <p:nvPr/>
        </p:nvGrpSpPr>
        <p:grpSpPr>
          <a:xfrm>
            <a:off x="3690238" y="3548308"/>
            <a:ext cx="5301516" cy="1219894"/>
            <a:chOff x="1704975" y="4323200"/>
            <a:chExt cx="5301516" cy="1626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feld 293"/>
                <p:cNvSpPr txBox="1"/>
                <p:nvPr/>
              </p:nvSpPr>
              <p:spPr>
                <a:xfrm>
                  <a:off x="1704975" y="4323200"/>
                  <a:ext cx="5301516" cy="1367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libri" panose="020F0502020204030204" pitchFamily="34" charset="0"/>
                    </a:rPr>
                    <a:t>Bunching factors: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(2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𝑠𝑒𝑒𝑑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∆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56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323200"/>
                  <a:ext cx="5302285" cy="10229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34" t="-29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5" name="Textfeld 294"/>
            <p:cNvSpPr txBox="1"/>
            <p:nvPr/>
          </p:nvSpPr>
          <p:spPr>
            <a:xfrm>
              <a:off x="1704975" y="5621431"/>
              <a:ext cx="2047355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Calibri" panose="020F0502020204030204" pitchFamily="34" charset="0"/>
                </a:rPr>
                <a:t>L.H. Yu, </a:t>
              </a:r>
              <a:r>
                <a:rPr lang="en-US" sz="1000" i="1" dirty="0" err="1" smtClean="0">
                  <a:latin typeface="Calibri" panose="020F0502020204030204" pitchFamily="34" charset="0"/>
                </a:rPr>
                <a:t>Phys.Rev</a:t>
              </a:r>
              <a:r>
                <a:rPr lang="en-US" sz="1000" i="1" dirty="0" smtClean="0">
                  <a:latin typeface="Calibri" panose="020F0502020204030204" pitchFamily="34" charset="0"/>
                </a:rPr>
                <a:t>. A 44, 5178 (2001)</a:t>
              </a:r>
              <a:endParaRPr lang="en-US" sz="1000" i="1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feld 290"/>
              <p:cNvSpPr txBox="1"/>
              <p:nvPr/>
            </p:nvSpPr>
            <p:spPr>
              <a:xfrm>
                <a:off x="4713915" y="2573179"/>
                <a:ext cx="1940852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𝑟𝑎𝑑𝑖𝑎𝑡𝑜𝑟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" name="Textfeld 2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915" y="2573179"/>
                <a:ext cx="1940852" cy="61831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2423160" y="1584231"/>
                <a:ext cx="61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60" y="1584231"/>
                <a:ext cx="615040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Dropbox\Arbeitsordner\sFLASH-Vorträge\ExampleBunchingHGH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" y="2379130"/>
            <a:ext cx="4184905" cy="267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8131E-6 L 0 0.15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9" grpId="0"/>
      <p:bldP spid="297" grpId="0" animBg="1"/>
      <p:bldP spid="298" grpId="0"/>
      <p:bldP spid="299" grpId="0"/>
      <p:bldP spid="5" grpId="0" animBg="1"/>
      <p:bldP spid="291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Coherent Harmonic Generation &amp; High-Gain Harmonic Generation</a:t>
            </a:r>
            <a:endParaRPr lang="en-US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CHG (quadratic)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HGHG (exponential)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82108"/>
            <a:ext cx="2545080" cy="5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51" y="1282108"/>
            <a:ext cx="1985010" cy="54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2272545"/>
            <a:ext cx="1638300" cy="3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17" y="1969441"/>
            <a:ext cx="3555439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1298" y="4501723"/>
            <a:ext cx="4244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</a:rPr>
              <a:t>Eberhard J. </a:t>
            </a:r>
            <a:r>
              <a:rPr lang="en-US" sz="1000" i="1" dirty="0" err="1" smtClean="0">
                <a:latin typeface="Calibri" panose="020F0502020204030204" pitchFamily="34" charset="0"/>
              </a:rPr>
              <a:t>Jaeschke</a:t>
            </a:r>
            <a:r>
              <a:rPr lang="en-US" sz="1000" i="1" dirty="0">
                <a:latin typeface="Calibri" panose="020F0502020204030204" pitchFamily="34" charset="0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</a:rPr>
              <a:t>et al.</a:t>
            </a:r>
            <a:endParaRPr lang="en-US" sz="1000" i="1" dirty="0">
              <a:latin typeface="Calibri" panose="020F0502020204030204" pitchFamily="34" charset="0"/>
            </a:endParaRPr>
          </a:p>
          <a:p>
            <a:r>
              <a:rPr lang="en-US" sz="1000" i="1" dirty="0" smtClean="0">
                <a:latin typeface="Calibri" panose="020F0502020204030204" pitchFamily="34" charset="0"/>
              </a:rPr>
              <a:t>Synchrotron Light Sources and Free-Electron Lasers</a:t>
            </a:r>
            <a:r>
              <a:rPr lang="en-US" sz="1000" i="1" dirty="0">
                <a:latin typeface="Calibri" panose="020F0502020204030204" pitchFamily="34" charset="0"/>
              </a:rPr>
              <a:t>, Springer</a:t>
            </a:r>
          </a:p>
          <a:p>
            <a:r>
              <a:rPr lang="en-US" sz="1000" i="1" dirty="0">
                <a:latin typeface="Calibri" panose="020F0502020204030204" pitchFamily="34" charset="0"/>
              </a:rPr>
              <a:t>International Publishing, 2016.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" y="4009110"/>
            <a:ext cx="1918970" cy="2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Improvement of UV seed beam quality (November 2016)</a:t>
            </a:r>
          </a:p>
          <a:p>
            <a:r>
              <a:rPr lang="en-US" dirty="0" smtClean="0"/>
              <a:t>and characterization of the laser-induced energy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FLASH1 Seed Laser System, UV Generation, &amp; </a:t>
            </a:r>
            <a:r>
              <a:rPr lang="en-US" dirty="0" smtClean="0"/>
              <a:t>Transport (2016)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69536" y="1312023"/>
            <a:ext cx="1852048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Ti:Sapphire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108.3 MHz, BW 60 nm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(Femtolaser: Synergy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738" y="1186046"/>
            <a:ext cx="893736" cy="3874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Laser </a:t>
            </a:r>
            <a:b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 bwMode="auto">
          <a:xfrm flipV="1">
            <a:off x="3221585" y="1524156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3520153" y="1461388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571587" y="902675"/>
            <a:ext cx="0" cy="617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3518506" y="851240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4" idx="3"/>
          </p:cNvCxnSpPr>
          <p:nvPr/>
        </p:nvCxnSpPr>
        <p:spPr bwMode="auto">
          <a:xfrm>
            <a:off x="2604239" y="902674"/>
            <a:ext cx="9673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512606" y="895891"/>
            <a:ext cx="851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512606" y="895892"/>
            <a:ext cx="0" cy="286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027244" y="1035179"/>
            <a:ext cx="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944841" y="1142991"/>
            <a:ext cx="3892661" cy="707886"/>
            <a:chOff x="1012554" y="4379044"/>
            <a:chExt cx="3892661" cy="9438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012554" y="4460929"/>
              <a:ext cx="3892660" cy="781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012555" y="4881966"/>
              <a:ext cx="26675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3692088" y="4460929"/>
              <a:ext cx="3484" cy="781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00681" y="4881966"/>
              <a:ext cx="0" cy="360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1012554" y="4460932"/>
              <a:ext cx="266752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Ti:Sapphire Amplifier (CPA, 2-stage)</a:t>
              </a:r>
            </a:p>
            <a:p>
              <a:pPr algn="ctr"/>
              <a:r>
                <a:rPr lang="en-US" sz="7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(Coherent: HIDRA</a:t>
              </a:r>
              <a:r>
                <a:rPr lang="en-US" sz="7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23265" y="4930507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Regen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73555" y="4921159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Multipass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695573" y="4379044"/>
              <a:ext cx="1209642" cy="9438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50 mJ/pulse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2% rms stab.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Hz rep. rate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uncompressed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 bwMode="auto">
          <a:xfrm flipV="1">
            <a:off x="7837501" y="1484145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8203002" y="949558"/>
            <a:ext cx="0" cy="547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 bwMode="auto">
          <a:xfrm>
            <a:off x="7577654" y="603945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THz Streaking</a:t>
            </a:r>
          </a:p>
          <a:p>
            <a:pPr algn="ctr"/>
            <a:r>
              <a:rPr lang="en-US" sz="1100" dirty="0" smtClean="0"/>
              <a:t>(28h)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6151997" y="2094237"/>
            <a:ext cx="1538272" cy="757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PBS     </a:t>
            </a:r>
            <a:r>
              <a:rPr lang="el-GR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Attenuator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1/100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1853565" y="2559402"/>
            <a:ext cx="3383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/>
          <p:cNvSpPr/>
          <p:nvPr/>
        </p:nvSpPr>
        <p:spPr bwMode="auto">
          <a:xfrm>
            <a:off x="1364369" y="1764339"/>
            <a:ext cx="1372244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Pump Laser </a:t>
            </a:r>
            <a:b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(Coherent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Verdi G5)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 flipV="1">
            <a:off x="2736613" y="1882030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3100827" y="1742102"/>
            <a:ext cx="0" cy="134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3051975" y="181345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>
            <a:off x="4355552" y="875550"/>
            <a:ext cx="1609171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Nd:YAG Pump Laser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InnoLas: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SpitLight 600)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 flipV="1">
            <a:off x="5964379" y="976774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6330526" y="976774"/>
            <a:ext cx="0" cy="223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6276333" y="924079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6021159" y="2538710"/>
            <a:ext cx="25603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" name="Group 162"/>
          <p:cNvGrpSpPr/>
          <p:nvPr/>
        </p:nvGrpSpPr>
        <p:grpSpPr>
          <a:xfrm>
            <a:off x="6666269" y="2467331"/>
            <a:ext cx="182880" cy="137160"/>
            <a:chOff x="1910909" y="3818087"/>
            <a:chExt cx="608356" cy="59583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910909" y="3818087"/>
              <a:ext cx="608356" cy="595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1910909" y="3818087"/>
              <a:ext cx="608356" cy="595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5" name="Straight Connector 164"/>
          <p:cNvCxnSpPr/>
          <p:nvPr/>
        </p:nvCxnSpPr>
        <p:spPr bwMode="auto">
          <a:xfrm>
            <a:off x="7115991" y="2446010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6757709" y="2308043"/>
            <a:ext cx="0" cy="159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 rot="16200000">
            <a:off x="6762623" y="2177414"/>
            <a:ext cx="0" cy="26125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8573730" y="1484145"/>
            <a:ext cx="0" cy="1062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/>
          <p:nvPr/>
        </p:nvCxnSpPr>
        <p:spPr bwMode="auto">
          <a:xfrm>
            <a:off x="2756095" y="2467125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94"/>
          <p:cNvSpPr/>
          <p:nvPr/>
        </p:nvSpPr>
        <p:spPr>
          <a:xfrm>
            <a:off x="2191810" y="221685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 (for polarization</a:t>
            </a:r>
            <a:b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rotation)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0" name="Isosceles Triangle 229"/>
          <p:cNvSpPr/>
          <p:nvPr/>
        </p:nvSpPr>
        <p:spPr bwMode="auto">
          <a:xfrm flipV="1">
            <a:off x="8527881" y="1998510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Isosceles Triangle 231"/>
          <p:cNvSpPr/>
          <p:nvPr/>
        </p:nvSpPr>
        <p:spPr bwMode="auto">
          <a:xfrm rot="5400000" flipV="1">
            <a:off x="7655979" y="248804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Isosceles Triangle 232"/>
          <p:cNvSpPr/>
          <p:nvPr/>
        </p:nvSpPr>
        <p:spPr bwMode="auto">
          <a:xfrm rot="5400000" flipV="1">
            <a:off x="3234302" y="251181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Isosceles Triangle 235"/>
          <p:cNvSpPr/>
          <p:nvPr/>
        </p:nvSpPr>
        <p:spPr bwMode="auto">
          <a:xfrm>
            <a:off x="8157282" y="1033319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377288" y="690540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Synchronization</a:t>
            </a:r>
            <a:r>
              <a:rPr lang="en-US" sz="1050" dirty="0"/>
              <a:t> 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en-US" sz="900" dirty="0" smtClean="0"/>
              <a:t>RF/&lt; 50 fs rms)</a:t>
            </a:r>
            <a:endParaRPr lang="en-US" sz="9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5242249" y="2333162"/>
            <a:ext cx="1053876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Grating</a:t>
            </a:r>
          </a:p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13405" y="120849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86647" y="1478533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8499925" y="1421863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8520187" y="2482333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8169400" y="142004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327902" y="73844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Optical Link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80121" y="1078384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 20 m Beamline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7" y="1283944"/>
            <a:ext cx="178969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Connector 66"/>
          <p:cNvCxnSpPr/>
          <p:nvPr/>
        </p:nvCxnSpPr>
        <p:spPr bwMode="auto">
          <a:xfrm>
            <a:off x="1392657" y="2559402"/>
            <a:ext cx="38404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Freeform 67"/>
          <p:cNvSpPr/>
          <p:nvPr/>
        </p:nvSpPr>
        <p:spPr>
          <a:xfrm rot="11786966">
            <a:off x="1411947" y="2614807"/>
            <a:ext cx="1696766" cy="198648"/>
          </a:xfrm>
          <a:custGeom>
            <a:avLst/>
            <a:gdLst>
              <a:gd name="connsiteX0" fmla="*/ 1790055 w 1790055"/>
              <a:gd name="connsiteY0" fmla="*/ 0 h 534691"/>
              <a:gd name="connsiteX1" fmla="*/ 0 w 1790055"/>
              <a:gd name="connsiteY1" fmla="*/ 232474 h 534691"/>
              <a:gd name="connsiteX2" fmla="*/ 38746 w 1790055"/>
              <a:gd name="connsiteY2" fmla="*/ 534691 h 534691"/>
              <a:gd name="connsiteX3" fmla="*/ 1790055 w 1790055"/>
              <a:gd name="connsiteY3" fmla="*/ 0 h 5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055" h="534691">
                <a:moveTo>
                  <a:pt x="1790055" y="0"/>
                </a:moveTo>
                <a:lnTo>
                  <a:pt x="0" y="232474"/>
                </a:lnTo>
                <a:lnTo>
                  <a:pt x="38746" y="534691"/>
                </a:lnTo>
                <a:lnTo>
                  <a:pt x="17900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415346" y="2916496"/>
            <a:ext cx="0" cy="827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Arc 71"/>
          <p:cNvSpPr/>
          <p:nvPr/>
        </p:nvSpPr>
        <p:spPr bwMode="auto">
          <a:xfrm rot="4832655">
            <a:off x="1068770" y="2267281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3442" y="3599792"/>
            <a:ext cx="45719" cy="2840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Diagonal Stripe 80"/>
          <p:cNvSpPr/>
          <p:nvPr/>
        </p:nvSpPr>
        <p:spPr bwMode="auto">
          <a:xfrm rot="5400000">
            <a:off x="5525061" y="3540693"/>
            <a:ext cx="605620" cy="1171244"/>
          </a:xfrm>
          <a:prstGeom prst="diagStripe">
            <a:avLst>
              <a:gd name="adj" fmla="val 6239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693621" y="3637429"/>
            <a:ext cx="119755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5" name="Straight Connector 94"/>
          <p:cNvCxnSpPr>
            <a:stCxn id="81" idx="3"/>
          </p:cNvCxnSpPr>
          <p:nvPr/>
        </p:nvCxnSpPr>
        <p:spPr bwMode="auto">
          <a:xfrm flipH="1" flipV="1">
            <a:off x="5193104" y="3733403"/>
            <a:ext cx="1220389" cy="5818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 bwMode="auto">
          <a:xfrm>
            <a:off x="6540554" y="3521270"/>
            <a:ext cx="1053876" cy="424267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Alignment Diagnostics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19381" y="4106648"/>
            <a:ext cx="1767151" cy="424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 Machine Vacuum (10</a:t>
            </a:r>
            <a:r>
              <a:rPr lang="en-US" sz="11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-12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316416" y="3686345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/>
          <p:nvPr/>
        </p:nvSpPr>
        <p:spPr bwMode="auto">
          <a:xfrm>
            <a:off x="1231501" y="3329995"/>
            <a:ext cx="7050294" cy="124772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09033" y="4317854"/>
            <a:ext cx="3001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FLASH Tunnel (restricted area/limited access)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938488" y="3515038"/>
            <a:ext cx="39198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Rectangle 124"/>
          <p:cNvSpPr/>
          <p:nvPr/>
        </p:nvSpPr>
        <p:spPr>
          <a:xfrm>
            <a:off x="2191810" y="33546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 m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98076" y="412071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267 nm Seed Injection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 rot="5400000" flipV="1">
            <a:off x="3234302" y="2517393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 flipV="1">
            <a:off x="327902" y="3257172"/>
            <a:ext cx="175391" cy="185043"/>
          </a:xfrm>
          <a:prstGeom prst="triangl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128368" y="2737774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Beam Expander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83921" y="3635756"/>
            <a:ext cx="380777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 flipH="1" flipV="1">
            <a:off x="448042" y="3733404"/>
            <a:ext cx="4794207" cy="100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30461" y="4815840"/>
            <a:ext cx="1478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Vacuum (10</a:t>
            </a:r>
            <a:r>
              <a:rPr lang="en-US" sz="900" baseline="30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-6</a:t>
            </a:r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8" name="Straight Connector 94"/>
          <p:cNvCxnSpPr>
            <a:stCxn id="107" idx="1"/>
          </p:cNvCxnSpPr>
          <p:nvPr/>
        </p:nvCxnSpPr>
        <p:spPr bwMode="auto">
          <a:xfrm flipH="1">
            <a:off x="5252043" y="3733404"/>
            <a:ext cx="128851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>
                <a:alpha val="28000"/>
              </a:srgb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15"/>
          <p:cNvCxnSpPr/>
          <p:nvPr/>
        </p:nvCxnSpPr>
        <p:spPr bwMode="auto">
          <a:xfrm>
            <a:off x="5105400" y="3686345"/>
            <a:ext cx="278436" cy="849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" name="Diagonal Stripe 80"/>
          <p:cNvSpPr/>
          <p:nvPr/>
        </p:nvSpPr>
        <p:spPr bwMode="auto">
          <a:xfrm rot="5400000">
            <a:off x="5708449" y="3724081"/>
            <a:ext cx="489304" cy="920784"/>
          </a:xfrm>
          <a:prstGeom prst="diagStripe">
            <a:avLst>
              <a:gd name="adj" fmla="val 6239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82"/>
          <p:cNvSpPr/>
          <p:nvPr/>
        </p:nvSpPr>
        <p:spPr bwMode="auto">
          <a:xfrm>
            <a:off x="4693621" y="3637429"/>
            <a:ext cx="329389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73" name="Straight Connector 85"/>
          <p:cNvCxnSpPr/>
          <p:nvPr/>
        </p:nvCxnSpPr>
        <p:spPr bwMode="auto">
          <a:xfrm flipH="1">
            <a:off x="4691692" y="3688864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Connector 86"/>
          <p:cNvCxnSpPr/>
          <p:nvPr/>
        </p:nvCxnSpPr>
        <p:spPr bwMode="auto">
          <a:xfrm flipH="1">
            <a:off x="4691691" y="3747734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88"/>
          <p:cNvCxnSpPr/>
          <p:nvPr/>
        </p:nvCxnSpPr>
        <p:spPr bwMode="auto">
          <a:xfrm flipH="1">
            <a:off x="4697377" y="379985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Rectangle 89"/>
          <p:cNvSpPr/>
          <p:nvPr/>
        </p:nvSpPr>
        <p:spPr bwMode="auto">
          <a:xfrm>
            <a:off x="3639744" y="3531362"/>
            <a:ext cx="1053876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Frequency Tripler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77" name="Straight Connector 90"/>
          <p:cNvCxnSpPr/>
          <p:nvPr/>
        </p:nvCxnSpPr>
        <p:spPr bwMode="auto">
          <a:xfrm flipH="1">
            <a:off x="6082704" y="363764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91"/>
          <p:cNvCxnSpPr/>
          <p:nvPr/>
        </p:nvCxnSpPr>
        <p:spPr bwMode="auto">
          <a:xfrm flipH="1">
            <a:off x="6082703" y="369651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Straight Connector 94"/>
          <p:cNvCxnSpPr>
            <a:stCxn id="171" idx="3"/>
          </p:cNvCxnSpPr>
          <p:nvPr/>
        </p:nvCxnSpPr>
        <p:spPr bwMode="auto">
          <a:xfrm flipH="1" flipV="1">
            <a:off x="5589051" y="3899300"/>
            <a:ext cx="824442" cy="4378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Rectangle 106"/>
          <p:cNvSpPr/>
          <p:nvPr/>
        </p:nvSpPr>
        <p:spPr bwMode="auto">
          <a:xfrm>
            <a:off x="6540554" y="3521270"/>
            <a:ext cx="1053876" cy="424267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Alignment Diagnostics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1" name="Rectangle 107"/>
          <p:cNvSpPr/>
          <p:nvPr/>
        </p:nvSpPr>
        <p:spPr bwMode="auto">
          <a:xfrm>
            <a:off x="6419381" y="4106648"/>
            <a:ext cx="1767151" cy="424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 Machine Vacuum (10</a:t>
            </a:r>
            <a:r>
              <a:rPr lang="en-US" sz="11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-12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Rectangle 113"/>
          <p:cNvSpPr/>
          <p:nvPr/>
        </p:nvSpPr>
        <p:spPr bwMode="auto">
          <a:xfrm>
            <a:off x="5023009" y="3515038"/>
            <a:ext cx="1053876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Wavelength Separation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3" name="Rectangle 126"/>
          <p:cNvSpPr/>
          <p:nvPr/>
        </p:nvSpPr>
        <p:spPr>
          <a:xfrm>
            <a:off x="5804530" y="3360413"/>
            <a:ext cx="10502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800 nm , 400 nm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" name="Rectangle 127"/>
          <p:cNvSpPr/>
          <p:nvPr/>
        </p:nvSpPr>
        <p:spPr>
          <a:xfrm>
            <a:off x="4698076" y="412071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267 nm Seed Injection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85" name="Straight Connector 84"/>
          <p:cNvCxnSpPr/>
          <p:nvPr/>
        </p:nvCxnSpPr>
        <p:spPr bwMode="auto">
          <a:xfrm flipH="1">
            <a:off x="438931" y="2916496"/>
            <a:ext cx="2661896" cy="4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305172" y="2851956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Arc 69"/>
          <p:cNvSpPr/>
          <p:nvPr/>
        </p:nvSpPr>
        <p:spPr bwMode="auto">
          <a:xfrm rot="3039273">
            <a:off x="2750275" y="2703516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beam (before changing </a:t>
            </a:r>
            <a:r>
              <a:rPr lang="en-US" dirty="0" err="1" smtClean="0"/>
              <a:t>tripler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1" y="1692237"/>
            <a:ext cx="3110041" cy="25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55" y="1692236"/>
            <a:ext cx="2604977" cy="25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11" y="1692236"/>
            <a:ext cx="2604977" cy="25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39581" y="1086088"/>
            <a:ext cx="171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before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modulator undulator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42624" y="1059656"/>
            <a:ext cx="171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after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modulator undulator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FLASH1 Seed Laser System, UV Generation, &amp; </a:t>
            </a:r>
            <a:r>
              <a:rPr lang="en-US" dirty="0" smtClean="0"/>
              <a:t>Transport (2016)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69536" y="1312023"/>
            <a:ext cx="1852048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Ti:Sapphire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108.3 MHz, BW 60 nm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(Femtolaser: Synergy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738" y="1186046"/>
            <a:ext cx="893736" cy="3874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Laser </a:t>
            </a:r>
            <a:b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Oscillator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 bwMode="auto">
          <a:xfrm flipV="1">
            <a:off x="3221585" y="1524156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3520153" y="1461388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571587" y="902675"/>
            <a:ext cx="0" cy="617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3518506" y="851240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4" idx="3"/>
          </p:cNvCxnSpPr>
          <p:nvPr/>
        </p:nvCxnSpPr>
        <p:spPr bwMode="auto">
          <a:xfrm>
            <a:off x="2604239" y="902674"/>
            <a:ext cx="9673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512606" y="895891"/>
            <a:ext cx="8517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512606" y="895892"/>
            <a:ext cx="0" cy="286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027244" y="1035179"/>
            <a:ext cx="0" cy="27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944841" y="1142991"/>
            <a:ext cx="3892661" cy="707886"/>
            <a:chOff x="1012554" y="4379044"/>
            <a:chExt cx="3892661" cy="9438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012554" y="4460929"/>
              <a:ext cx="3892660" cy="7819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012555" y="4881966"/>
              <a:ext cx="26675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3692088" y="4460929"/>
              <a:ext cx="3484" cy="781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00681" y="4881966"/>
              <a:ext cx="0" cy="3609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1012554" y="4460932"/>
              <a:ext cx="266752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Ti:Sapphire Amplifier (CPA, 2-stage)</a:t>
              </a:r>
            </a:p>
            <a:p>
              <a:pPr algn="ctr"/>
              <a:r>
                <a:rPr lang="en-US" sz="7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(Coherent: HIDRA</a:t>
              </a:r>
              <a:r>
                <a:rPr lang="en-US" sz="7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23265" y="4930507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Regen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73555" y="4921159"/>
              <a:ext cx="8375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Multipass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695573" y="4379044"/>
              <a:ext cx="1209642" cy="9438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50 mJ/pulse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2% rms stab.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Hz rep. rate</a:t>
              </a:r>
            </a:p>
            <a:p>
              <a:pPr algn="ctr"/>
              <a:r>
                <a:rPr lang="en-U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uncompressed</a:t>
              </a:r>
              <a:endPara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 bwMode="auto">
          <a:xfrm flipV="1">
            <a:off x="7837501" y="1484145"/>
            <a:ext cx="73100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8203002" y="949558"/>
            <a:ext cx="0" cy="547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 bwMode="auto">
          <a:xfrm>
            <a:off x="7577654" y="603945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THz Streaking</a:t>
            </a:r>
          </a:p>
          <a:p>
            <a:pPr algn="ctr"/>
            <a:r>
              <a:rPr lang="en-US" sz="1100" dirty="0" smtClean="0"/>
              <a:t>(28h)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6151997" y="2094237"/>
            <a:ext cx="1538272" cy="757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PBS     </a:t>
            </a:r>
            <a:r>
              <a:rPr lang="el-GR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Attenuator</a:t>
            </a:r>
          </a:p>
          <a:p>
            <a:pPr algn="ctr"/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1/100</a:t>
            </a:r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1853565" y="2559402"/>
            <a:ext cx="3383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/>
          <p:cNvSpPr/>
          <p:nvPr/>
        </p:nvSpPr>
        <p:spPr bwMode="auto">
          <a:xfrm>
            <a:off x="1364369" y="1764339"/>
            <a:ext cx="1372244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Pump Laser </a:t>
            </a:r>
            <a:b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(Coherent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Verdi G5)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 flipV="1">
            <a:off x="2736613" y="1882030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3100827" y="1742102"/>
            <a:ext cx="0" cy="134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3051975" y="181345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>
            <a:off x="4355552" y="875550"/>
            <a:ext cx="1609171" cy="212133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Nd:YAG Pump Laser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InnoLas: 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SpitLight 600)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 flipV="1">
            <a:off x="5964379" y="976774"/>
            <a:ext cx="36550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6330526" y="976774"/>
            <a:ext cx="0" cy="223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6276333" y="924079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/>
          <p:cNvCxnSpPr/>
          <p:nvPr/>
        </p:nvCxnSpPr>
        <p:spPr bwMode="auto">
          <a:xfrm>
            <a:off x="6021159" y="2538710"/>
            <a:ext cx="25603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" name="Group 162"/>
          <p:cNvGrpSpPr/>
          <p:nvPr/>
        </p:nvGrpSpPr>
        <p:grpSpPr>
          <a:xfrm>
            <a:off x="6666269" y="2467331"/>
            <a:ext cx="182880" cy="137160"/>
            <a:chOff x="1910909" y="3818087"/>
            <a:chExt cx="608356" cy="59583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910909" y="3818087"/>
              <a:ext cx="608356" cy="595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1910909" y="3818087"/>
              <a:ext cx="608356" cy="595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5" name="Straight Connector 164"/>
          <p:cNvCxnSpPr/>
          <p:nvPr/>
        </p:nvCxnSpPr>
        <p:spPr bwMode="auto">
          <a:xfrm>
            <a:off x="7115991" y="2446010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6757709" y="2308043"/>
            <a:ext cx="0" cy="1592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 rot="16200000">
            <a:off x="6762623" y="2177414"/>
            <a:ext cx="0" cy="26125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8573730" y="1484145"/>
            <a:ext cx="0" cy="1062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Connector 190"/>
          <p:cNvCxnSpPr/>
          <p:nvPr/>
        </p:nvCxnSpPr>
        <p:spPr bwMode="auto">
          <a:xfrm>
            <a:off x="2756095" y="2467125"/>
            <a:ext cx="0" cy="1714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94"/>
          <p:cNvSpPr/>
          <p:nvPr/>
        </p:nvSpPr>
        <p:spPr>
          <a:xfrm>
            <a:off x="2191810" y="2216851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λ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 (for polarization</a:t>
            </a:r>
            <a:b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rotation)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0" name="Isosceles Triangle 229"/>
          <p:cNvSpPr/>
          <p:nvPr/>
        </p:nvSpPr>
        <p:spPr bwMode="auto">
          <a:xfrm flipV="1">
            <a:off x="8527881" y="1998510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Isosceles Triangle 231"/>
          <p:cNvSpPr/>
          <p:nvPr/>
        </p:nvSpPr>
        <p:spPr bwMode="auto">
          <a:xfrm rot="5400000" flipV="1">
            <a:off x="7655979" y="248804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Isosceles Triangle 232"/>
          <p:cNvSpPr/>
          <p:nvPr/>
        </p:nvSpPr>
        <p:spPr bwMode="auto">
          <a:xfrm rot="5400000" flipV="1">
            <a:off x="3234302" y="2511818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Isosceles Triangle 235"/>
          <p:cNvSpPr/>
          <p:nvPr/>
        </p:nvSpPr>
        <p:spPr bwMode="auto">
          <a:xfrm>
            <a:off x="8157282" y="1033319"/>
            <a:ext cx="91440" cy="6858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377288" y="690540"/>
            <a:ext cx="1226951" cy="424267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Synchronization</a:t>
            </a:r>
            <a:r>
              <a:rPr lang="en-US" sz="1050" dirty="0"/>
              <a:t> </a:t>
            </a:r>
            <a:endParaRPr lang="en-US" sz="900" dirty="0"/>
          </a:p>
          <a:p>
            <a:pPr algn="ctr"/>
            <a:r>
              <a:rPr lang="en-US" sz="900" dirty="0"/>
              <a:t>(</a:t>
            </a:r>
            <a:r>
              <a:rPr lang="en-US" sz="900" dirty="0" smtClean="0"/>
              <a:t>RF/&lt; 50 fs rms)</a:t>
            </a:r>
            <a:endParaRPr lang="en-US" sz="9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5242249" y="2333162"/>
            <a:ext cx="1053876" cy="424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Grating</a:t>
            </a:r>
          </a:p>
          <a:p>
            <a:pPr algn="ctr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13405" y="120849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86647" y="1478533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30 %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8499925" y="1421863"/>
            <a:ext cx="137160" cy="1028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8520187" y="2482333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8169400" y="1420041"/>
            <a:ext cx="102870" cy="137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327902" y="73844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Optical Link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80121" y="1078384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 20 m Beamline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7" y="1283944"/>
            <a:ext cx="178969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Connector 66"/>
          <p:cNvCxnSpPr/>
          <p:nvPr/>
        </p:nvCxnSpPr>
        <p:spPr bwMode="auto">
          <a:xfrm>
            <a:off x="1392657" y="2559402"/>
            <a:ext cx="38404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Freeform 67"/>
          <p:cNvSpPr/>
          <p:nvPr/>
        </p:nvSpPr>
        <p:spPr>
          <a:xfrm rot="11786966">
            <a:off x="1411947" y="2614807"/>
            <a:ext cx="1696766" cy="198648"/>
          </a:xfrm>
          <a:custGeom>
            <a:avLst/>
            <a:gdLst>
              <a:gd name="connsiteX0" fmla="*/ 1790055 w 1790055"/>
              <a:gd name="connsiteY0" fmla="*/ 0 h 534691"/>
              <a:gd name="connsiteX1" fmla="*/ 0 w 1790055"/>
              <a:gd name="connsiteY1" fmla="*/ 232474 h 534691"/>
              <a:gd name="connsiteX2" fmla="*/ 38746 w 1790055"/>
              <a:gd name="connsiteY2" fmla="*/ 534691 h 534691"/>
              <a:gd name="connsiteX3" fmla="*/ 1790055 w 1790055"/>
              <a:gd name="connsiteY3" fmla="*/ 0 h 53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055" h="534691">
                <a:moveTo>
                  <a:pt x="1790055" y="0"/>
                </a:moveTo>
                <a:lnTo>
                  <a:pt x="0" y="232474"/>
                </a:lnTo>
                <a:lnTo>
                  <a:pt x="38746" y="534691"/>
                </a:lnTo>
                <a:lnTo>
                  <a:pt x="179005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415346" y="2916496"/>
            <a:ext cx="0" cy="827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Arc 71"/>
          <p:cNvSpPr/>
          <p:nvPr/>
        </p:nvSpPr>
        <p:spPr bwMode="auto">
          <a:xfrm rot="4832655">
            <a:off x="1068770" y="2267281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3442" y="3599792"/>
            <a:ext cx="45719" cy="2840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Diagonal Stripe 80"/>
          <p:cNvSpPr/>
          <p:nvPr/>
        </p:nvSpPr>
        <p:spPr bwMode="auto">
          <a:xfrm rot="5400000">
            <a:off x="5525061" y="3540693"/>
            <a:ext cx="605620" cy="1171244"/>
          </a:xfrm>
          <a:prstGeom prst="diagStripe">
            <a:avLst>
              <a:gd name="adj" fmla="val 6239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693621" y="3637429"/>
            <a:ext cx="119755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5" name="Straight Connector 94"/>
          <p:cNvCxnSpPr>
            <a:stCxn id="81" idx="3"/>
          </p:cNvCxnSpPr>
          <p:nvPr/>
        </p:nvCxnSpPr>
        <p:spPr bwMode="auto">
          <a:xfrm flipH="1" flipV="1">
            <a:off x="5193104" y="3733403"/>
            <a:ext cx="1220389" cy="5818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 bwMode="auto">
          <a:xfrm>
            <a:off x="6540554" y="3521270"/>
            <a:ext cx="1053876" cy="424267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Alignment Diagnostics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419381" y="4106648"/>
            <a:ext cx="1767151" cy="424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 Machine Vacuum (10</a:t>
            </a:r>
            <a:r>
              <a:rPr lang="en-US" sz="11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-12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316416" y="3686345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/>
          <p:nvPr/>
        </p:nvSpPr>
        <p:spPr bwMode="auto">
          <a:xfrm>
            <a:off x="1231501" y="3329995"/>
            <a:ext cx="7050294" cy="124772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09033" y="4317854"/>
            <a:ext cx="3001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FLASH Tunnel (restricted area/limited access)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938488" y="3515038"/>
            <a:ext cx="39198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Rectangle 124"/>
          <p:cNvSpPr/>
          <p:nvPr/>
        </p:nvSpPr>
        <p:spPr>
          <a:xfrm>
            <a:off x="2191810" y="33546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 m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98076" y="412071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267 nm Seed Injection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 rot="5400000" flipV="1">
            <a:off x="3234302" y="2517393"/>
            <a:ext cx="68580" cy="914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 flipV="1">
            <a:off x="327902" y="3257172"/>
            <a:ext cx="175391" cy="185043"/>
          </a:xfrm>
          <a:prstGeom prst="triangl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128368" y="2737774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Beam Expander</a:t>
            </a:r>
            <a:endParaRPr lang="en-US" sz="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83921" y="3635756"/>
            <a:ext cx="3807770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 flipH="1" flipV="1">
            <a:off x="448042" y="3733404"/>
            <a:ext cx="4794207" cy="100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30461" y="4815840"/>
            <a:ext cx="1478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Vacuum (10</a:t>
            </a:r>
            <a:r>
              <a:rPr lang="en-US" sz="900" baseline="30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-6</a:t>
            </a:r>
            <a:r>
              <a:rPr lang="en-US" sz="9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</a:t>
            </a:r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8" name="Straight Connector 94"/>
          <p:cNvCxnSpPr>
            <a:stCxn id="107" idx="1"/>
          </p:cNvCxnSpPr>
          <p:nvPr/>
        </p:nvCxnSpPr>
        <p:spPr bwMode="auto">
          <a:xfrm flipH="1">
            <a:off x="5252043" y="3733404"/>
            <a:ext cx="128851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>
                <a:alpha val="28000"/>
              </a:srgb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15"/>
          <p:cNvCxnSpPr/>
          <p:nvPr/>
        </p:nvCxnSpPr>
        <p:spPr bwMode="auto">
          <a:xfrm>
            <a:off x="5105400" y="3686345"/>
            <a:ext cx="278436" cy="849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" name="Diagonal Stripe 80"/>
          <p:cNvSpPr/>
          <p:nvPr/>
        </p:nvSpPr>
        <p:spPr bwMode="auto">
          <a:xfrm rot="5400000">
            <a:off x="5708449" y="3724081"/>
            <a:ext cx="489304" cy="920784"/>
          </a:xfrm>
          <a:prstGeom prst="diagStripe">
            <a:avLst>
              <a:gd name="adj" fmla="val 6239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82"/>
          <p:cNvSpPr/>
          <p:nvPr/>
        </p:nvSpPr>
        <p:spPr bwMode="auto">
          <a:xfrm>
            <a:off x="4693621" y="3637429"/>
            <a:ext cx="329389" cy="21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73" name="Straight Connector 85"/>
          <p:cNvCxnSpPr/>
          <p:nvPr/>
        </p:nvCxnSpPr>
        <p:spPr bwMode="auto">
          <a:xfrm flipH="1">
            <a:off x="4691692" y="3688864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Connector 86"/>
          <p:cNvCxnSpPr/>
          <p:nvPr/>
        </p:nvCxnSpPr>
        <p:spPr bwMode="auto">
          <a:xfrm flipH="1">
            <a:off x="4691691" y="3747734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88"/>
          <p:cNvCxnSpPr/>
          <p:nvPr/>
        </p:nvCxnSpPr>
        <p:spPr bwMode="auto">
          <a:xfrm flipH="1">
            <a:off x="4697377" y="379985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6" name="Rectangle 89"/>
          <p:cNvSpPr/>
          <p:nvPr/>
        </p:nvSpPr>
        <p:spPr bwMode="auto">
          <a:xfrm>
            <a:off x="3639744" y="3531362"/>
            <a:ext cx="1053876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Frequency Tripler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77" name="Straight Connector 90"/>
          <p:cNvCxnSpPr/>
          <p:nvPr/>
        </p:nvCxnSpPr>
        <p:spPr bwMode="auto">
          <a:xfrm flipH="1">
            <a:off x="6082704" y="363764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91"/>
          <p:cNvCxnSpPr/>
          <p:nvPr/>
        </p:nvCxnSpPr>
        <p:spPr bwMode="auto">
          <a:xfrm flipH="1">
            <a:off x="6082703" y="3696512"/>
            <a:ext cx="468445" cy="1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Straight Connector 94"/>
          <p:cNvCxnSpPr>
            <a:stCxn id="171" idx="3"/>
          </p:cNvCxnSpPr>
          <p:nvPr/>
        </p:nvCxnSpPr>
        <p:spPr bwMode="auto">
          <a:xfrm flipH="1" flipV="1">
            <a:off x="5589051" y="3899300"/>
            <a:ext cx="824442" cy="4378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Rectangle 106"/>
          <p:cNvSpPr/>
          <p:nvPr/>
        </p:nvSpPr>
        <p:spPr bwMode="auto">
          <a:xfrm>
            <a:off x="6540554" y="3521270"/>
            <a:ext cx="1053876" cy="424267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Alignment Diagnostics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1" name="Rectangle 107"/>
          <p:cNvSpPr/>
          <p:nvPr/>
        </p:nvSpPr>
        <p:spPr bwMode="auto">
          <a:xfrm>
            <a:off x="6419381" y="4106648"/>
            <a:ext cx="1767151" cy="424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FEL Machine Vacuum (10</a:t>
            </a:r>
            <a:r>
              <a:rPr lang="en-US" sz="1100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-12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mbar)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Rectangle 113"/>
          <p:cNvSpPr/>
          <p:nvPr/>
        </p:nvSpPr>
        <p:spPr bwMode="auto">
          <a:xfrm>
            <a:off x="5023009" y="3515038"/>
            <a:ext cx="1053876" cy="424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Wavelength Separation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3" name="Rectangle 126"/>
          <p:cNvSpPr/>
          <p:nvPr/>
        </p:nvSpPr>
        <p:spPr>
          <a:xfrm>
            <a:off x="5804530" y="3360413"/>
            <a:ext cx="10502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800 nm , 400 nm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" name="Rectangle 127"/>
          <p:cNvSpPr/>
          <p:nvPr/>
        </p:nvSpPr>
        <p:spPr>
          <a:xfrm>
            <a:off x="4698076" y="4120717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267 nm Seed Injection</a:t>
            </a:r>
            <a:endParaRPr lang="en-US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85" name="Straight Connector 84"/>
          <p:cNvCxnSpPr/>
          <p:nvPr/>
        </p:nvCxnSpPr>
        <p:spPr bwMode="auto">
          <a:xfrm flipH="1">
            <a:off x="438931" y="2916496"/>
            <a:ext cx="2661896" cy="4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305172" y="2851956"/>
            <a:ext cx="182880" cy="13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Arc 69"/>
          <p:cNvSpPr/>
          <p:nvPr/>
        </p:nvSpPr>
        <p:spPr bwMode="auto">
          <a:xfrm rot="3039273">
            <a:off x="2750275" y="2703516"/>
            <a:ext cx="325465" cy="402956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ding Progress @ FLASH - 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UNI-FLASH-VORLAGE</Template>
  <TotalTime>0</TotalTime>
  <Words>1301</Words>
  <Application>Microsoft Office PowerPoint</Application>
  <PresentationFormat>Bildschirmpräsentation (16:9)</PresentationFormat>
  <Paragraphs>334</Paragraphs>
  <Slides>29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Seeding Progress @ FLASH - </vt:lpstr>
      <vt:lpstr>Seeding developments at FLASH</vt:lpstr>
      <vt:lpstr>Seeding Operations Team</vt:lpstr>
      <vt:lpstr>sFLASH layout and operation</vt:lpstr>
      <vt:lpstr>sFLASH layout and operation</vt:lpstr>
      <vt:lpstr>Coherent Harmonic Generation &amp; High-Gain Harmonic Generation</vt:lpstr>
      <vt:lpstr>PowerPoint-Präsentation</vt:lpstr>
      <vt:lpstr>FLASH1 Seed Laser System, UV Generation, &amp; Transport (2016)</vt:lpstr>
      <vt:lpstr>UV beam (before changing tripler) </vt:lpstr>
      <vt:lpstr>FLASH1 Seed Laser System, UV Generation, &amp; Transport (2016)</vt:lpstr>
      <vt:lpstr>FLASH1 Seed Laser System, UV Generation, &amp; Transport (2017)</vt:lpstr>
      <vt:lpstr>UV beam (after changing tripler) </vt:lpstr>
      <vt:lpstr>Characterization of laser-induced energy modulation ∆E </vt:lpstr>
      <vt:lpstr>PowerPoint-Präsentation</vt:lpstr>
      <vt:lpstr>CHG experiments</vt:lpstr>
      <vt:lpstr>CHG experiments</vt:lpstr>
      <vt:lpstr>CHG experiments</vt:lpstr>
      <vt:lpstr>PowerPoint-Präsentation</vt:lpstr>
      <vt:lpstr>HGHG operation</vt:lpstr>
      <vt:lpstr>Gain Curve (maximum bunching)</vt:lpstr>
      <vt:lpstr>HGHG operation</vt:lpstr>
      <vt:lpstr>Microbunch instability</vt:lpstr>
      <vt:lpstr>PowerPoint-Präsentation</vt:lpstr>
      <vt:lpstr>Transverse Deflecting Structure</vt:lpstr>
      <vt:lpstr>Transverse Deflecting Structure</vt:lpstr>
      <vt:lpstr>THz streaking</vt:lpstr>
      <vt:lpstr>THz Streaking</vt:lpstr>
      <vt:lpstr>PowerPoint-Präsentation</vt:lpstr>
      <vt:lpstr>PowerPoint-Präsentation</vt:lpstr>
      <vt:lpstr>FLASH1 Seed Laser System</vt:lpstr>
    </vt:vector>
  </TitlesOfParts>
  <Company>zuHause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sFLASH</dc:title>
  <dc:creator>Jörn</dc:creator>
  <cp:lastModifiedBy>Boedewadt, Joern</cp:lastModifiedBy>
  <cp:revision>938</cp:revision>
  <cp:lastPrinted>2013-08-18T17:02:44Z</cp:lastPrinted>
  <dcterms:created xsi:type="dcterms:W3CDTF">2008-01-07T15:44:22Z</dcterms:created>
  <dcterms:modified xsi:type="dcterms:W3CDTF">2017-04-18T10:51:32Z</dcterms:modified>
</cp:coreProperties>
</file>