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3" r:id="rId2"/>
    <p:sldId id="266" r:id="rId3"/>
    <p:sldId id="316" r:id="rId4"/>
    <p:sldId id="320" r:id="rId5"/>
    <p:sldId id="332" r:id="rId6"/>
    <p:sldId id="340" r:id="rId7"/>
    <p:sldId id="335" r:id="rId8"/>
    <p:sldId id="336" r:id="rId9"/>
    <p:sldId id="328" r:id="rId10"/>
    <p:sldId id="329" r:id="rId11"/>
    <p:sldId id="331" r:id="rId12"/>
    <p:sldId id="339" r:id="rId13"/>
    <p:sldId id="282" r:id="rId14"/>
    <p:sldId id="343" r:id="rId15"/>
    <p:sldId id="344" r:id="rId16"/>
    <p:sldId id="345" r:id="rId17"/>
    <p:sldId id="359" r:id="rId18"/>
    <p:sldId id="347" r:id="rId19"/>
    <p:sldId id="362" r:id="rId20"/>
    <p:sldId id="352" r:id="rId21"/>
    <p:sldId id="358" r:id="rId22"/>
    <p:sldId id="353" r:id="rId23"/>
    <p:sldId id="356" r:id="rId24"/>
    <p:sldId id="357" r:id="rId25"/>
    <p:sldId id="342" r:id="rId26"/>
    <p:sldId id="341" r:id="rId27"/>
    <p:sldId id="350" r:id="rId28"/>
    <p:sldId id="351" r:id="rId29"/>
    <p:sldId id="348" r:id="rId30"/>
    <p:sldId id="354" r:id="rId31"/>
  </p:sldIdLst>
  <p:sldSz cx="9144000" cy="6858000" type="screen4x3"/>
  <p:notesSz cx="9926638" cy="67976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B"/>
    <a:srgbClr val="F28E00"/>
    <a:srgbClr val="DDDDDD"/>
    <a:srgbClr val="FFCC00"/>
    <a:srgbClr val="9C9E9F"/>
    <a:srgbClr val="FF481D"/>
    <a:srgbClr val="FFFFFF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114" autoAdjust="0"/>
    <p:restoredTop sz="94822" autoAdjust="0"/>
  </p:normalViewPr>
  <p:slideViewPr>
    <p:cSldViewPr snapToGrid="0">
      <p:cViewPr varScale="1">
        <p:scale>
          <a:sx n="72" d="100"/>
          <a:sy n="72" d="100"/>
        </p:scale>
        <p:origin x="-744" y="-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18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636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92945-F789-47C1-B423-F9600D495C91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9555C-A6A5-46FA-9964-2507479A34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45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2317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004" y="0"/>
            <a:ext cx="4302317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702"/>
            <a:ext cx="4302317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004" y="6456702"/>
            <a:ext cx="4302317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Sven Pfeiffer </a:t>
            </a:r>
            <a:r>
              <a:rPr lang="en-GB" sz="900" dirty="0" smtClean="0">
                <a:solidFill>
                  <a:schemeClr val="bg2"/>
                </a:solidFill>
              </a:rPr>
              <a:t> |  FLASH RF gun developments | 19.04.2016  |  </a:t>
            </a:r>
            <a:r>
              <a:rPr lang="en-GB" sz="900" b="1" dirty="0" smtClean="0">
                <a:solidFill>
                  <a:schemeClr val="bg2"/>
                </a:solidFill>
              </a:rPr>
              <a:t>Page </a:t>
            </a:r>
            <a:fld id="{9CF3698C-BB6B-42E9-B529-3BCF46D40F1F}" type="slidenum">
              <a:rPr lang="en-GB" sz="900" b="1" smtClean="0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FLASH RF gun developments</a:t>
            </a:r>
            <a:r>
              <a:rPr lang="en-US" noProof="0" dirty="0" smtClean="0">
                <a:solidFill>
                  <a:srgbClr val="F28E00"/>
                </a:solidFill>
              </a:rPr>
              <a:t>.	</a:t>
            </a:r>
            <a:endParaRPr lang="en-US" noProof="0" dirty="0">
              <a:solidFill>
                <a:srgbClr val="F28E00"/>
              </a:solidFill>
            </a:endParaRPr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753895"/>
          </a:xfrm>
        </p:spPr>
        <p:txBody>
          <a:bodyPr/>
          <a:lstStyle/>
          <a:p>
            <a:endParaRPr lang="de-DE" noProof="0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A5EB"/>
                </a:solidFill>
              </a:rPr>
              <a:t>Sven Pfeiffer for the LLRF team</a:t>
            </a:r>
          </a:p>
          <a:p>
            <a:r>
              <a:rPr lang="en-US" dirty="0" smtClean="0"/>
              <a:t>FEL </a:t>
            </a:r>
            <a:r>
              <a:rPr lang="en-US" dirty="0" smtClean="0"/>
              <a:t>Seminar</a:t>
            </a:r>
          </a:p>
          <a:p>
            <a:r>
              <a:rPr lang="en-US" dirty="0" smtClean="0"/>
              <a:t>Hamburg, 19.04.2016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:\Presentations DESY\20150324_Groemitz_Seminar\AP_MTCA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511299"/>
            <a:ext cx="4513871" cy="506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LLRF Regulation</a:t>
            </a:r>
            <a:endParaRPr lang="en-US" noProof="0" dirty="0"/>
          </a:p>
        </p:txBody>
      </p:sp>
      <p:pic>
        <p:nvPicPr>
          <p:cNvPr id="24" name="Picture 3" descr="U:\Presentations DESY\20150324_Groemitz_Seminar\AP_MTCA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18" y="1511300"/>
            <a:ext cx="4513871" cy="50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/>
          <p:cNvSpPr/>
          <p:nvPr/>
        </p:nvSpPr>
        <p:spPr bwMode="auto">
          <a:xfrm>
            <a:off x="5619749" y="2105025"/>
            <a:ext cx="2695575" cy="239713"/>
          </a:xfrm>
          <a:prstGeom prst="rect">
            <a:avLst/>
          </a:prstGeom>
          <a:solidFill>
            <a:srgbClr val="00A5EB">
              <a:alpha val="30000"/>
            </a:srgbClr>
          </a:solidFill>
          <a:ln w="9525" cap="flat" cmpd="sng" algn="ctr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5605462" y="5600700"/>
            <a:ext cx="2695575" cy="239713"/>
          </a:xfrm>
          <a:prstGeom prst="rect">
            <a:avLst/>
          </a:prstGeom>
          <a:solidFill>
            <a:srgbClr val="00A5EB">
              <a:alpha val="30000"/>
            </a:srgbClr>
          </a:solidFill>
          <a:ln w="9525" cap="flat" cmpd="sng" algn="ctr">
            <a:solidFill>
              <a:schemeClr val="tx1"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Gerade Verbindung mit Pfeil 26"/>
          <p:cNvCxnSpPr>
            <a:stCxn id="21" idx="1"/>
          </p:cNvCxnSpPr>
          <p:nvPr/>
        </p:nvCxnSpPr>
        <p:spPr bwMode="auto">
          <a:xfrm flipH="1">
            <a:off x="4362450" y="2224882"/>
            <a:ext cx="1257299" cy="6230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C9E9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>
            <a:stCxn id="26" idx="1"/>
          </p:cNvCxnSpPr>
          <p:nvPr/>
        </p:nvCxnSpPr>
        <p:spPr bwMode="auto">
          <a:xfrm flipH="1" flipV="1">
            <a:off x="4362450" y="5248275"/>
            <a:ext cx="1243012" cy="4722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C9E9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3186571" y="817632"/>
            <a:ext cx="3695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28E00"/>
                </a:solidFill>
              </a:rPr>
              <a:t>Goal: 	</a:t>
            </a:r>
            <a:r>
              <a:rPr lang="de-DE" sz="2000" b="1" dirty="0" err="1" smtClean="0">
                <a:solidFill>
                  <a:srgbClr val="F28E00"/>
                </a:solidFill>
              </a:rPr>
              <a:t>dA</a:t>
            </a:r>
            <a:r>
              <a:rPr lang="de-DE" sz="2000" b="1" dirty="0" smtClean="0">
                <a:solidFill>
                  <a:srgbClr val="F28E00"/>
                </a:solidFill>
              </a:rPr>
              <a:t>/A&lt;0.01</a:t>
            </a:r>
            <a:r>
              <a:rPr lang="de-DE" sz="2000" b="1" dirty="0">
                <a:solidFill>
                  <a:srgbClr val="F28E00"/>
                </a:solidFill>
              </a:rPr>
              <a:t>% </a:t>
            </a:r>
            <a:endParaRPr lang="de-DE" sz="2000" b="1" dirty="0" smtClean="0">
              <a:solidFill>
                <a:srgbClr val="F28E00"/>
              </a:solidFill>
            </a:endParaRPr>
          </a:p>
          <a:p>
            <a:r>
              <a:rPr lang="de-DE" sz="2000" b="1" dirty="0" smtClean="0">
                <a:solidFill>
                  <a:srgbClr val="F28E00"/>
                </a:solidFill>
              </a:rPr>
              <a:t>	d</a:t>
            </a:r>
            <a:r>
              <a:rPr lang="de-DE" sz="2000" b="1" dirty="0" smtClean="0">
                <a:solidFill>
                  <a:srgbClr val="F28E00"/>
                </a:solidFill>
                <a:sym typeface="Mathematica1"/>
              </a:rPr>
              <a:t></a:t>
            </a:r>
            <a:r>
              <a:rPr lang="de-DE" sz="2000" b="1" dirty="0" smtClean="0">
                <a:solidFill>
                  <a:srgbClr val="F28E00"/>
                </a:solidFill>
              </a:rPr>
              <a:t>    &lt;0.01 </a:t>
            </a:r>
            <a:r>
              <a:rPr lang="de-DE" sz="2000" b="1" dirty="0" err="1" smtClean="0">
                <a:solidFill>
                  <a:srgbClr val="F28E00"/>
                </a:solidFill>
              </a:rPr>
              <a:t>deg</a:t>
            </a:r>
            <a:r>
              <a:rPr lang="de-DE" sz="2000" b="1" dirty="0" smtClean="0">
                <a:solidFill>
                  <a:srgbClr val="F28E00"/>
                </a:solidFill>
              </a:rPr>
              <a:t> </a:t>
            </a:r>
            <a:r>
              <a:rPr lang="de-DE" sz="2000" b="1" dirty="0">
                <a:solidFill>
                  <a:srgbClr val="F28E00"/>
                </a:solidFill>
              </a:rPr>
              <a:t>(rms</a:t>
            </a:r>
            <a:r>
              <a:rPr lang="de-DE" sz="2000" b="1" dirty="0" smtClean="0">
                <a:solidFill>
                  <a:srgbClr val="F28E00"/>
                </a:solidFill>
              </a:rPr>
              <a:t>)</a:t>
            </a:r>
            <a:endParaRPr lang="de-DE" sz="2000" b="1" dirty="0">
              <a:solidFill>
                <a:srgbClr val="F28E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82575" y="6135687"/>
            <a:ext cx="186769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ym typeface="Wingdings" panose="05000000000000000000" pitchFamily="2" charset="2"/>
              </a:rPr>
              <a:t>PI feedback</a:t>
            </a: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V="1">
            <a:off x="1216422" y="5410201"/>
            <a:ext cx="612378" cy="7254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930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:\Presentations DESY\20150324_Groemitz_Seminar\AP_MTCA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511299"/>
            <a:ext cx="4513871" cy="506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91"/>
          <a:stretch/>
        </p:blipFill>
        <p:spPr>
          <a:xfrm>
            <a:off x="4459289" y="1399430"/>
            <a:ext cx="4571392" cy="50092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LLRF Regulation</a:t>
            </a:r>
            <a:endParaRPr lang="en-US" noProof="0" dirty="0"/>
          </a:p>
        </p:txBody>
      </p:sp>
      <p:sp>
        <p:nvSpPr>
          <p:cNvPr id="4" name="Textfeld 3"/>
          <p:cNvSpPr txBox="1"/>
          <p:nvPr/>
        </p:nvSpPr>
        <p:spPr>
          <a:xfrm>
            <a:off x="282575" y="6135687"/>
            <a:ext cx="186769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ym typeface="Wingdings" panose="05000000000000000000" pitchFamily="2" charset="2"/>
              </a:rPr>
              <a:t>PI feedback</a:t>
            </a:r>
          </a:p>
        </p:txBody>
      </p:sp>
      <p:cxnSp>
        <p:nvCxnSpPr>
          <p:cNvPr id="7" name="Gerade Verbindung mit Pfeil 6"/>
          <p:cNvCxnSpPr>
            <a:stCxn id="4" idx="0"/>
          </p:cNvCxnSpPr>
          <p:nvPr/>
        </p:nvCxnSpPr>
        <p:spPr bwMode="auto">
          <a:xfrm flipV="1">
            <a:off x="1216422" y="5410201"/>
            <a:ext cx="612378" cy="7254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feld 21"/>
          <p:cNvSpPr txBox="1"/>
          <p:nvPr/>
        </p:nvSpPr>
        <p:spPr>
          <a:xfrm>
            <a:off x="5345712" y="5213102"/>
            <a:ext cx="11817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0.01deg.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3" name="Gerade Verbindung mit Pfeil 22"/>
          <p:cNvCxnSpPr/>
          <p:nvPr/>
        </p:nvCxnSpPr>
        <p:spPr bwMode="auto">
          <a:xfrm flipV="1">
            <a:off x="1609725" y="4921857"/>
            <a:ext cx="3916432" cy="14446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5234015" y="3920381"/>
            <a:ext cx="2940052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28E00"/>
                </a:solidFill>
              </a:rPr>
              <a:t>Factor 3-5 improvement necessary</a:t>
            </a:r>
            <a:endParaRPr lang="en-US" b="1" dirty="0">
              <a:solidFill>
                <a:srgbClr val="F28E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186571" y="817632"/>
            <a:ext cx="3695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28E00"/>
                </a:solidFill>
              </a:rPr>
              <a:t>Goal: 	</a:t>
            </a:r>
            <a:r>
              <a:rPr lang="de-DE" sz="2000" b="1" dirty="0" err="1" smtClean="0">
                <a:solidFill>
                  <a:srgbClr val="F28E00"/>
                </a:solidFill>
              </a:rPr>
              <a:t>dA</a:t>
            </a:r>
            <a:r>
              <a:rPr lang="de-DE" sz="2000" b="1" dirty="0" smtClean="0">
                <a:solidFill>
                  <a:srgbClr val="F28E00"/>
                </a:solidFill>
              </a:rPr>
              <a:t>/A&lt;0.01</a:t>
            </a:r>
            <a:r>
              <a:rPr lang="de-DE" sz="2000" b="1" dirty="0">
                <a:solidFill>
                  <a:srgbClr val="F28E00"/>
                </a:solidFill>
              </a:rPr>
              <a:t>% </a:t>
            </a:r>
            <a:endParaRPr lang="de-DE" sz="2000" b="1" dirty="0" smtClean="0">
              <a:solidFill>
                <a:srgbClr val="F28E00"/>
              </a:solidFill>
            </a:endParaRPr>
          </a:p>
          <a:p>
            <a:r>
              <a:rPr lang="de-DE" sz="2000" b="1" dirty="0" smtClean="0">
                <a:solidFill>
                  <a:srgbClr val="F28E00"/>
                </a:solidFill>
              </a:rPr>
              <a:t>	d</a:t>
            </a:r>
            <a:r>
              <a:rPr lang="de-DE" sz="2000" b="1" dirty="0" smtClean="0">
                <a:solidFill>
                  <a:srgbClr val="F28E00"/>
                </a:solidFill>
                <a:sym typeface="Mathematica1"/>
              </a:rPr>
              <a:t></a:t>
            </a:r>
            <a:r>
              <a:rPr lang="de-DE" sz="2000" b="1" dirty="0" smtClean="0">
                <a:solidFill>
                  <a:srgbClr val="F28E00"/>
                </a:solidFill>
              </a:rPr>
              <a:t>    &lt;0.01 </a:t>
            </a:r>
            <a:r>
              <a:rPr lang="de-DE" sz="2000" b="1" dirty="0" err="1" smtClean="0">
                <a:solidFill>
                  <a:srgbClr val="F28E00"/>
                </a:solidFill>
              </a:rPr>
              <a:t>deg</a:t>
            </a:r>
            <a:r>
              <a:rPr lang="de-DE" sz="2000" b="1" dirty="0" smtClean="0">
                <a:solidFill>
                  <a:srgbClr val="F28E00"/>
                </a:solidFill>
              </a:rPr>
              <a:t> </a:t>
            </a:r>
            <a:r>
              <a:rPr lang="de-DE" sz="2000" b="1" dirty="0">
                <a:solidFill>
                  <a:srgbClr val="F28E00"/>
                </a:solidFill>
              </a:rPr>
              <a:t>(rms</a:t>
            </a:r>
            <a:r>
              <a:rPr lang="de-DE" sz="2000" b="1" dirty="0" smtClean="0">
                <a:solidFill>
                  <a:srgbClr val="F28E00"/>
                </a:solidFill>
              </a:rPr>
              <a:t>)</a:t>
            </a:r>
            <a:endParaRPr lang="de-DE" sz="2000" b="1" dirty="0">
              <a:solidFill>
                <a:srgbClr val="F28E00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5182407" y="5585664"/>
            <a:ext cx="369648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feld 27"/>
          <p:cNvSpPr txBox="1"/>
          <p:nvPr/>
        </p:nvSpPr>
        <p:spPr>
          <a:xfrm>
            <a:off x="5345712" y="2298058"/>
            <a:ext cx="9108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0.01%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881812" y="2311908"/>
            <a:ext cx="1729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9MHz </a:t>
            </a:r>
            <a:r>
              <a:rPr lang="en-US" dirty="0" smtClean="0">
                <a:sym typeface="Wingdings" panose="05000000000000000000" pitchFamily="2" charset="2"/>
              </a:rPr>
              <a:t> 100kHz</a:t>
            </a:r>
            <a:endParaRPr lang="en-US" dirty="0"/>
          </a:p>
        </p:txBody>
      </p:sp>
      <p:cxnSp>
        <p:nvCxnSpPr>
          <p:cNvPr id="19" name="Gerade Verbindung 18"/>
          <p:cNvCxnSpPr/>
          <p:nvPr/>
        </p:nvCxnSpPr>
        <p:spPr bwMode="auto">
          <a:xfrm>
            <a:off x="5182407" y="2666317"/>
            <a:ext cx="3696481" cy="1594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973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idx="1"/>
          </p:nvPr>
        </p:nvSpPr>
        <p:spPr>
          <a:xfrm>
            <a:off x="282575" y="977900"/>
            <a:ext cx="3853695" cy="5259127"/>
          </a:xfrm>
        </p:spPr>
        <p:txBody>
          <a:bodyPr/>
          <a:lstStyle/>
          <a:p>
            <a:r>
              <a:rPr lang="en-US" noProof="0" dirty="0" smtClean="0"/>
              <a:t>Introduction</a:t>
            </a:r>
          </a:p>
          <a:p>
            <a:r>
              <a:rPr lang="en-US" dirty="0" smtClean="0"/>
              <a:t>LLRF</a:t>
            </a:r>
          </a:p>
          <a:p>
            <a:pPr lvl="1"/>
            <a:r>
              <a:rPr lang="en-US" dirty="0" smtClean="0"/>
              <a:t>Feedback &amp; Limitations</a:t>
            </a:r>
          </a:p>
          <a:p>
            <a:pPr lvl="1"/>
            <a:r>
              <a:rPr lang="en-US" dirty="0" smtClean="0"/>
              <a:t>Learning Feedforward</a:t>
            </a:r>
            <a:endParaRPr lang="en-US" noProof="0" dirty="0" smtClean="0"/>
          </a:p>
          <a:p>
            <a:r>
              <a:rPr lang="en-US" b="1" noProof="0" dirty="0" smtClean="0">
                <a:solidFill>
                  <a:srgbClr val="F28E00"/>
                </a:solidFill>
              </a:rPr>
              <a:t>Pulse Width Modulation</a:t>
            </a:r>
          </a:p>
          <a:p>
            <a:pPr lvl="1"/>
            <a:r>
              <a:rPr lang="en-US" dirty="0" smtClean="0"/>
              <a:t>RF gun cooling system</a:t>
            </a:r>
            <a:endParaRPr lang="en-US" noProof="0" dirty="0" smtClean="0"/>
          </a:p>
          <a:p>
            <a:pPr lvl="1"/>
            <a:r>
              <a:rPr lang="en-US" dirty="0" smtClean="0"/>
              <a:t>Temperature estimation</a:t>
            </a:r>
          </a:p>
          <a:p>
            <a:pPr lvl="1"/>
            <a:r>
              <a:rPr lang="en-US" dirty="0" smtClean="0"/>
              <a:t>Precision temperature control</a:t>
            </a:r>
            <a:endParaRPr lang="en-US" noProof="0" dirty="0" smtClean="0"/>
          </a:p>
          <a:p>
            <a:r>
              <a:rPr lang="en-US" dirty="0" smtClean="0"/>
              <a:t>Fast Protection</a:t>
            </a:r>
          </a:p>
          <a:p>
            <a:pPr lvl="1"/>
            <a:r>
              <a:rPr lang="en-US" dirty="0" smtClean="0"/>
              <a:t>The why and wherefore</a:t>
            </a:r>
          </a:p>
          <a:p>
            <a:r>
              <a:rPr lang="en-US" dirty="0" smtClean="0"/>
              <a:t>Current problems</a:t>
            </a:r>
          </a:p>
          <a:p>
            <a:pPr lvl="1"/>
            <a:r>
              <a:rPr lang="en-US" dirty="0" smtClean="0"/>
              <a:t>After start-up</a:t>
            </a:r>
          </a:p>
          <a:p>
            <a:r>
              <a:rPr lang="en-US" dirty="0" smtClean="0"/>
              <a:t>Outlook</a:t>
            </a:r>
            <a:endParaRPr lang="en-US" noProof="0" dirty="0" smtClean="0"/>
          </a:p>
          <a:p>
            <a:endParaRPr lang="en-US" noProof="0" dirty="0"/>
          </a:p>
        </p:txBody>
      </p:sp>
      <p:pic>
        <p:nvPicPr>
          <p:cNvPr id="10" name="Picture 2" descr="U:\Presentations DESY\20160419_FLASH_Seminar\LLRF_Main_Pan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95" y="1016945"/>
            <a:ext cx="4829602" cy="49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 bwMode="auto">
          <a:xfrm>
            <a:off x="7569159" y="1619250"/>
            <a:ext cx="1264722" cy="1707449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7569354" y="1581150"/>
            <a:ext cx="632166" cy="352926"/>
          </a:xfrm>
          <a:prstGeom prst="ellipse">
            <a:avLst/>
          </a:prstGeom>
          <a:noFill/>
          <a:ln w="5715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U:\Presentations DESY\20160419_FLASH_Seminar\LLRF_Main_Pan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95" y="1016945"/>
            <a:ext cx="4829602" cy="49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 24"/>
          <p:cNvSpPr/>
          <p:nvPr/>
        </p:nvSpPr>
        <p:spPr bwMode="auto">
          <a:xfrm>
            <a:off x="7569159" y="1619250"/>
            <a:ext cx="1264722" cy="1707449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RF gun cooling system</a:t>
            </a:r>
            <a:endParaRPr lang="en-US" noProof="0" dirty="0"/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V="1">
            <a:off x="2278063" y="2787985"/>
            <a:ext cx="4042526" cy="11102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282324" y="3736384"/>
            <a:ext cx="2558668" cy="217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GUN </a:t>
            </a:r>
            <a:r>
              <a:rPr lang="en-US" kern="0" dirty="0" err="1" smtClean="0"/>
              <a:t>Wasser</a:t>
            </a:r>
            <a:endParaRPr lang="en-US" kern="0" dirty="0" smtClean="0"/>
          </a:p>
          <a:p>
            <a:pPr lvl="1"/>
            <a:r>
              <a:rPr lang="en-US" kern="0" dirty="0" err="1" smtClean="0"/>
              <a:t>Temperatur</a:t>
            </a:r>
            <a:endParaRPr lang="en-US" kern="0" dirty="0" smtClean="0"/>
          </a:p>
          <a:p>
            <a:pPr lvl="1"/>
            <a:r>
              <a:rPr lang="en-US" kern="0" dirty="0" err="1" smtClean="0"/>
              <a:t>Wasserkreislauf</a:t>
            </a:r>
            <a:endParaRPr lang="en-US" kern="0" dirty="0" smtClean="0"/>
          </a:p>
        </p:txBody>
      </p:sp>
      <p:pic>
        <p:nvPicPr>
          <p:cNvPr id="5122" name="Picture 2" descr="U:\GUN_LLRF_Performance\Water_Panel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4" y="1754103"/>
            <a:ext cx="6055733" cy="457450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061409" y="2839453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FF0000"/>
                </a:solidFill>
              </a:rPr>
              <a:t>Cold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water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351471" y="3898232"/>
            <a:ext cx="709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Valves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209321" y="4050782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RF </a:t>
            </a:r>
            <a:r>
              <a:rPr lang="de-DE" sz="1400" dirty="0" err="1" smtClean="0">
                <a:solidFill>
                  <a:srgbClr val="FF0000"/>
                </a:solidFill>
              </a:rPr>
              <a:t>gun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837791" y="4562806"/>
            <a:ext cx="1143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Warm </a:t>
            </a:r>
            <a:r>
              <a:rPr lang="de-DE" sz="1400" dirty="0" err="1" smtClean="0">
                <a:solidFill>
                  <a:srgbClr val="FF0000"/>
                </a:solidFill>
              </a:rPr>
              <a:t>water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493721" y="5994916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solidFill>
                  <a:srgbClr val="FF0000"/>
                </a:solidFill>
              </a:rPr>
              <a:t>Heater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423090" y="4716695"/>
            <a:ext cx="562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Tank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1762647" y="4497200"/>
            <a:ext cx="165835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/>
          <p:nvPr/>
        </p:nvCxnSpPr>
        <p:spPr bwMode="auto">
          <a:xfrm>
            <a:off x="3420998" y="2872466"/>
            <a:ext cx="0" cy="15653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>
            <a:off x="3420998" y="4497200"/>
            <a:ext cx="13423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481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/>
          <p:nvPr/>
        </p:nvCxnSpPr>
        <p:spPr bwMode="auto">
          <a:xfrm flipH="1">
            <a:off x="5423090" y="1754103"/>
            <a:ext cx="2146069" cy="3032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Ellipse 27"/>
          <p:cNvSpPr/>
          <p:nvPr/>
        </p:nvSpPr>
        <p:spPr bwMode="auto">
          <a:xfrm>
            <a:off x="7569354" y="1581150"/>
            <a:ext cx="632166" cy="352926"/>
          </a:xfrm>
          <a:prstGeom prst="ellipse">
            <a:avLst/>
          </a:prstGeom>
          <a:noFill/>
          <a:ln w="5715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6715" y="995241"/>
            <a:ext cx="4474666" cy="396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bgerundetes Rechteck 19"/>
          <p:cNvSpPr/>
          <p:nvPr/>
        </p:nvSpPr>
        <p:spPr bwMode="auto">
          <a:xfrm>
            <a:off x="4410160" y="3291292"/>
            <a:ext cx="3588589" cy="182017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gun cooling system</a:t>
            </a:r>
            <a:endParaRPr lang="en-US" noProof="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2" y="995477"/>
            <a:ext cx="4329969" cy="22455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4517" y="3307643"/>
            <a:ext cx="40206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Long term error </a:t>
            </a:r>
            <a:r>
              <a:rPr lang="en-US" dirty="0"/>
              <a:t>± 1 </a:t>
            </a:r>
            <a:r>
              <a:rPr lang="en-US" dirty="0" smtClean="0"/>
              <a:t>bit </a:t>
            </a:r>
            <a:r>
              <a:rPr lang="en-US" b="1" dirty="0" smtClean="0"/>
              <a:t>(about 14mK rms</a:t>
            </a:r>
            <a:r>
              <a:rPr lang="en-US" dirty="0" smtClean="0"/>
              <a:t>)</a:t>
            </a:r>
          </a:p>
          <a:p>
            <a:pPr marL="0" lvl="1"/>
            <a:endParaRPr lang="en-US" dirty="0"/>
          </a:p>
          <a:p>
            <a:pPr marL="0" lvl="1"/>
            <a:r>
              <a:rPr lang="en-US" dirty="0" smtClean="0"/>
              <a:t>@Resolution (12 bit ADC)</a:t>
            </a:r>
          </a:p>
          <a:p>
            <a:pPr marL="0" lvl="1"/>
            <a:r>
              <a:rPr lang="en-US" dirty="0" smtClean="0"/>
              <a:t>    of 0.02 K – 0.03 K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84516" y="4626318"/>
                <a:ext cx="4519493" cy="2009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Required stability for d</a:t>
                </a:r>
                <a:r>
                  <a:rPr lang="en-US" sz="1800" b="1" dirty="0" smtClean="0">
                    <a:solidFill>
                      <a:srgbClr val="FF0000"/>
                    </a:solidFill>
                    <a:sym typeface="Mathematica1"/>
                  </a:rPr>
                  <a:t> &lt; 0.01 </a:t>
                </a:r>
                <a:r>
                  <a:rPr lang="en-US" sz="1800" b="1" dirty="0" err="1" smtClean="0">
                    <a:solidFill>
                      <a:srgbClr val="FF0000"/>
                    </a:solidFill>
                    <a:sym typeface="Mathematica1"/>
                  </a:rPr>
                  <a:t>deg</a:t>
                </a:r>
                <a:endParaRPr lang="en-US" sz="1800" b="1" dirty="0" smtClean="0">
                  <a:solidFill>
                    <a:srgbClr val="FF0000"/>
                  </a:solidFill>
                  <a:sym typeface="Mathematica1"/>
                </a:endParaRPr>
              </a:p>
              <a:p>
                <a:r>
                  <a:rPr lang="en-US" sz="1800" b="1" dirty="0">
                    <a:solidFill>
                      <a:srgbClr val="FF0000"/>
                    </a:solidFill>
                    <a:sym typeface="Mathematica1"/>
                  </a:rPr>
                  <a:t>w</a:t>
                </a:r>
                <a:r>
                  <a:rPr lang="en-US" sz="1800" b="1" dirty="0" smtClean="0">
                    <a:solidFill>
                      <a:srgbClr val="FF0000"/>
                    </a:solidFill>
                    <a:sym typeface="Mathematica1"/>
                  </a:rPr>
                  <a:t>ithout LLRF control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endParaRPr lang="en-US" sz="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1" i="0" smtClean="0">
                          <a:latin typeface="Cambria Math"/>
                        </a:rPr>
                        <m:t>𝚫</m:t>
                      </m:r>
                      <m:r>
                        <a:rPr lang="de-DE" sz="1800" b="1" i="1" smtClean="0">
                          <a:latin typeface="Cambria Math"/>
                        </a:rPr>
                        <m:t>𝑻</m:t>
                      </m:r>
                      <m:r>
                        <a:rPr lang="de-DE" sz="1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DE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/>
                            </a:rPr>
                            <m:t>𝑡𝑎𝑛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𝜓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⋅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/>
                            </a:rPr>
                            <m:t>2 </m:t>
                          </m:r>
                          <m:sSub>
                            <m:sSubPr>
                              <m:ctrlPr>
                                <a:rPr lang="de-DE" sz="1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𝑓𝑇</m:t>
                              </m:r>
                            </m:sub>
                          </m:sSub>
                        </m:den>
                      </m:f>
                      <m:r>
                        <a:rPr lang="de-DE" sz="1800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de-DE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⋅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/>
                            </a:rPr>
                            <m:t>2 </m:t>
                          </m:r>
                          <m:sSub>
                            <m:sSubPr>
                              <m:ctrlPr>
                                <a:rPr lang="de-DE" sz="1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𝑓𝑇</m:t>
                              </m:r>
                            </m:sub>
                          </m:sSub>
                        </m:den>
                      </m:f>
                      <m:r>
                        <a:rPr lang="de-DE" sz="1800" b="1" i="0" smtClean="0">
                          <a:latin typeface="Cambria Math"/>
                        </a:rPr>
                        <m:t>&lt;</m:t>
                      </m:r>
                      <m:r>
                        <a:rPr lang="de-DE" sz="1800" b="1" i="1" smtClean="0">
                          <a:latin typeface="Cambria Math"/>
                        </a:rPr>
                        <m:t>𝟎</m:t>
                      </m:r>
                      <m:r>
                        <a:rPr lang="de-DE" sz="1800" b="1" i="1" smtClean="0">
                          <a:latin typeface="Cambria Math"/>
                        </a:rPr>
                        <m:t>.</m:t>
                      </m:r>
                      <m:r>
                        <a:rPr lang="de-DE" sz="1800" b="1" i="1" smtClean="0">
                          <a:latin typeface="Cambria Math"/>
                        </a:rPr>
                        <m:t>𝟒𝟓</m:t>
                      </m:r>
                      <m:r>
                        <a:rPr lang="de-DE" sz="1800" b="1" i="1" smtClean="0">
                          <a:latin typeface="Cambria Math"/>
                        </a:rPr>
                        <m:t>𝒎𝑲</m:t>
                      </m:r>
                      <m:r>
                        <a:rPr lang="de-DE" sz="1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800" b="0" dirty="0" smtClean="0"/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  <m:r>
                      <a:rPr lang="de-DE" b="0" i="1" smtClean="0">
                        <a:latin typeface="Cambria Math"/>
                      </a:rPr>
                      <m:t>=1.3</m:t>
                    </m:r>
                    <m:r>
                      <a:rPr lang="de-DE" b="0" i="1" smtClean="0">
                        <a:latin typeface="Cambria Math"/>
                      </a:rPr>
                      <m:t>𝐺𝐻𝑧</m:t>
                    </m:r>
                    <m:r>
                      <a:rPr lang="de-DE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=12000,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𝑓𝑇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=−21</m:t>
                    </m:r>
                    <m:r>
                      <a:rPr lang="de-DE" b="0" i="1" smtClean="0">
                        <a:latin typeface="Cambria Math"/>
                      </a:rPr>
                      <m:t>𝑘𝐻𝑧</m:t>
                    </m:r>
                    <m:r>
                      <a:rPr lang="de-DE" b="0" i="1" smtClean="0">
                        <a:latin typeface="Cambria Math"/>
                      </a:rPr>
                      <m:t>/</m:t>
                    </m:r>
                    <m:r>
                      <a:rPr lang="de-DE" b="0" i="1" smtClean="0">
                        <a:latin typeface="Cambria Math"/>
                      </a:rPr>
                      <m:t>𝐾</m:t>
                    </m:r>
                    <m:r>
                      <a:rPr lang="de-DE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16" y="4626318"/>
                <a:ext cx="4519493" cy="2009396"/>
              </a:xfrm>
              <a:prstGeom prst="rect">
                <a:avLst/>
              </a:prstGeom>
              <a:blipFill rotWithShape="1">
                <a:blip r:embed="rId4"/>
                <a:stretch>
                  <a:fillRect l="-121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22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U:\Presentations DESY\20150324_Groemitz_Seminar\2015-03-06T19 10 57-00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 b="30295"/>
          <a:stretch/>
        </p:blipFill>
        <p:spPr bwMode="auto">
          <a:xfrm>
            <a:off x="5753316" y="1393218"/>
            <a:ext cx="3253562" cy="178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U:\Presentations DESY\20150324_Groemitz_Seminar\2015-03-06T19 10 57-00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5" b="61018"/>
          <a:stretch/>
        </p:blipFill>
        <p:spPr bwMode="auto">
          <a:xfrm>
            <a:off x="5753316" y="3175585"/>
            <a:ext cx="3253562" cy="172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U:\Presentations DESY\20150324_Groemitz_Seminar\2015-03-06T19 10 57-00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0426"/>
          <a:stretch/>
        </p:blipFill>
        <p:spPr bwMode="auto">
          <a:xfrm>
            <a:off x="5753316" y="834262"/>
            <a:ext cx="3253562" cy="56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gun cooling </a:t>
            </a:r>
            <a:r>
              <a:rPr lang="en-US" dirty="0" smtClean="0"/>
              <a:t>system</a:t>
            </a:r>
            <a:endParaRPr lang="en-US" noProof="0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2" y="995477"/>
            <a:ext cx="4329969" cy="22455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4517" y="3307643"/>
            <a:ext cx="40206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 smtClean="0"/>
              <a:t>Long term error </a:t>
            </a:r>
            <a:r>
              <a:rPr lang="en-US" dirty="0"/>
              <a:t>± 1 </a:t>
            </a:r>
            <a:r>
              <a:rPr lang="en-US" dirty="0" smtClean="0"/>
              <a:t>bit </a:t>
            </a:r>
            <a:r>
              <a:rPr lang="en-US" b="1" dirty="0" smtClean="0"/>
              <a:t>(about 14mK rms</a:t>
            </a:r>
            <a:r>
              <a:rPr lang="en-US" dirty="0" smtClean="0"/>
              <a:t>)</a:t>
            </a:r>
          </a:p>
          <a:p>
            <a:pPr marL="0" lvl="1"/>
            <a:endParaRPr lang="en-US" dirty="0"/>
          </a:p>
          <a:p>
            <a:pPr marL="0" lvl="1"/>
            <a:r>
              <a:rPr lang="en-US" dirty="0" smtClean="0"/>
              <a:t>@Resolution (12 bit ADC)</a:t>
            </a:r>
          </a:p>
          <a:p>
            <a:pPr marL="0" lvl="1"/>
            <a:r>
              <a:rPr lang="en-US" dirty="0" smtClean="0"/>
              <a:t>    of 0.02 K – 0.03 K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84516" y="4626318"/>
                <a:ext cx="4519493" cy="2009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Required stability for d</a:t>
                </a:r>
                <a:r>
                  <a:rPr lang="en-US" sz="1800" b="1" dirty="0" smtClean="0">
                    <a:solidFill>
                      <a:srgbClr val="FF0000"/>
                    </a:solidFill>
                    <a:sym typeface="Mathematica1"/>
                  </a:rPr>
                  <a:t> &lt; 0.01 </a:t>
                </a:r>
                <a:r>
                  <a:rPr lang="en-US" sz="1800" b="1" dirty="0" err="1" smtClean="0">
                    <a:solidFill>
                      <a:srgbClr val="FF0000"/>
                    </a:solidFill>
                    <a:sym typeface="Mathematica1"/>
                  </a:rPr>
                  <a:t>deg</a:t>
                </a:r>
                <a:endParaRPr lang="en-US" sz="1800" b="1" dirty="0" smtClean="0">
                  <a:solidFill>
                    <a:srgbClr val="FF0000"/>
                  </a:solidFill>
                  <a:sym typeface="Mathematica1"/>
                </a:endParaRPr>
              </a:p>
              <a:p>
                <a:r>
                  <a:rPr lang="en-US" sz="1800" b="1" dirty="0">
                    <a:solidFill>
                      <a:srgbClr val="FF0000"/>
                    </a:solidFill>
                    <a:sym typeface="Mathematica1"/>
                  </a:rPr>
                  <a:t>w</a:t>
                </a:r>
                <a:r>
                  <a:rPr lang="en-US" sz="1800" b="1" dirty="0" smtClean="0">
                    <a:solidFill>
                      <a:srgbClr val="FF0000"/>
                    </a:solidFill>
                    <a:sym typeface="Mathematica1"/>
                  </a:rPr>
                  <a:t>ithout LLRF control</a:t>
                </a:r>
                <a:r>
                  <a:rPr lang="en-US" sz="1800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endParaRPr lang="en-US" sz="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1" i="0" smtClean="0">
                          <a:latin typeface="Cambria Math"/>
                        </a:rPr>
                        <m:t>𝚫</m:t>
                      </m:r>
                      <m:r>
                        <a:rPr lang="de-DE" sz="1800" b="1" i="1" smtClean="0">
                          <a:latin typeface="Cambria Math"/>
                        </a:rPr>
                        <m:t>𝑻</m:t>
                      </m:r>
                      <m:r>
                        <a:rPr lang="de-DE" sz="1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DE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/>
                            </a:rPr>
                            <m:t>𝑡𝑎𝑛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𝜓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⋅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/>
                            </a:rPr>
                            <m:t>2 </m:t>
                          </m:r>
                          <m:sSub>
                            <m:sSubPr>
                              <m:ctrlPr>
                                <a:rPr lang="de-DE" sz="1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𝑓𝑇</m:t>
                              </m:r>
                            </m:sub>
                          </m:sSub>
                        </m:den>
                      </m:f>
                      <m:r>
                        <a:rPr lang="de-DE" sz="1800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de-DE" sz="1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𝜙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⋅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/>
                            </a:rPr>
                            <m:t>2 </m:t>
                          </m:r>
                          <m:sSub>
                            <m:sSubPr>
                              <m:ctrlPr>
                                <a:rPr lang="de-DE" sz="1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𝑓𝑇</m:t>
                              </m:r>
                            </m:sub>
                          </m:sSub>
                        </m:den>
                      </m:f>
                      <m:r>
                        <a:rPr lang="de-DE" sz="1800" b="1" i="0" smtClean="0">
                          <a:latin typeface="Cambria Math"/>
                        </a:rPr>
                        <m:t>&lt;</m:t>
                      </m:r>
                      <m:r>
                        <a:rPr lang="de-DE" sz="1800" b="1" i="1" smtClean="0">
                          <a:latin typeface="Cambria Math"/>
                        </a:rPr>
                        <m:t>𝟎</m:t>
                      </m:r>
                      <m:r>
                        <a:rPr lang="de-DE" sz="1800" b="1" i="1" smtClean="0">
                          <a:latin typeface="Cambria Math"/>
                        </a:rPr>
                        <m:t>.</m:t>
                      </m:r>
                      <m:r>
                        <a:rPr lang="de-DE" sz="1800" b="1" i="1" smtClean="0">
                          <a:latin typeface="Cambria Math"/>
                        </a:rPr>
                        <m:t>𝟒𝟓</m:t>
                      </m:r>
                      <m:r>
                        <a:rPr lang="de-DE" sz="1800" b="1" i="1" smtClean="0">
                          <a:latin typeface="Cambria Math"/>
                        </a:rPr>
                        <m:t>𝒎𝑲</m:t>
                      </m:r>
                      <m:r>
                        <a:rPr lang="de-DE" sz="1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800" b="0" dirty="0" smtClean="0"/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𝑓</m:t>
                    </m:r>
                    <m:r>
                      <a:rPr lang="de-DE" b="0" i="1" smtClean="0">
                        <a:latin typeface="Cambria Math"/>
                      </a:rPr>
                      <m:t>=1.3</m:t>
                    </m:r>
                    <m:r>
                      <a:rPr lang="de-DE" b="0" i="1" smtClean="0">
                        <a:latin typeface="Cambria Math"/>
                      </a:rPr>
                      <m:t>𝐺𝐻𝑧</m:t>
                    </m:r>
                    <m:r>
                      <a:rPr lang="de-DE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=12000,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𝑓𝑇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=−21</m:t>
                    </m:r>
                    <m:r>
                      <a:rPr lang="de-DE" b="0" i="1" smtClean="0">
                        <a:latin typeface="Cambria Math"/>
                      </a:rPr>
                      <m:t>𝑘𝐻𝑧</m:t>
                    </m:r>
                    <m:r>
                      <a:rPr lang="de-DE" b="0" i="1" smtClean="0">
                        <a:latin typeface="Cambria Math"/>
                      </a:rPr>
                      <m:t>/</m:t>
                    </m:r>
                    <m:r>
                      <a:rPr lang="de-DE" b="0" i="1" smtClean="0">
                        <a:latin typeface="Cambria Math"/>
                      </a:rPr>
                      <m:t>𝐾</m:t>
                    </m:r>
                    <m:r>
                      <a:rPr lang="de-DE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16" y="4626318"/>
                <a:ext cx="4519493" cy="2009396"/>
              </a:xfrm>
              <a:prstGeom prst="rect">
                <a:avLst/>
              </a:prstGeom>
              <a:blipFill rotWithShape="1">
                <a:blip r:embed="rId4"/>
                <a:stretch>
                  <a:fillRect l="-1215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U:\Presentations DESY\20150324_Groemitz_Seminar\2015-03-06T19 10 57-00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30"/>
          <a:stretch/>
        </p:blipFill>
        <p:spPr bwMode="auto">
          <a:xfrm>
            <a:off x="5753316" y="4898003"/>
            <a:ext cx="3253562" cy="18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731627" y="3743250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r>
              <a:rPr lang="de-DE" baseline="-25000" dirty="0" smtClean="0"/>
              <a:t>IRIS</a:t>
            </a:r>
            <a:r>
              <a:rPr lang="de-DE" dirty="0" smtClean="0"/>
              <a:t> </a:t>
            </a:r>
          </a:p>
          <a:p>
            <a:r>
              <a:rPr lang="de-DE" dirty="0" smtClean="0"/>
              <a:t>+100mK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4705884" y="1914312"/>
            <a:ext cx="100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</a:t>
            </a:r>
          </a:p>
          <a:p>
            <a:r>
              <a:rPr lang="en-US" dirty="0" smtClean="0"/>
              <a:t>+0.09bar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4837980" y="5313352"/>
            <a:ext cx="729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SASE</a:t>
            </a:r>
          </a:p>
          <a:p>
            <a:r>
              <a:rPr lang="de-DE" dirty="0" smtClean="0"/>
              <a:t>-35uJ</a:t>
            </a:r>
            <a:endParaRPr lang="en-US" dirty="0"/>
          </a:p>
        </p:txBody>
      </p:sp>
      <p:cxnSp>
        <p:nvCxnSpPr>
          <p:cNvPr id="13" name="Gerade Verbindung mit Pfeil 12"/>
          <p:cNvCxnSpPr>
            <a:stCxn id="11" idx="2"/>
            <a:endCxn id="10" idx="0"/>
          </p:cNvCxnSpPr>
          <p:nvPr/>
        </p:nvCxnSpPr>
        <p:spPr bwMode="auto">
          <a:xfrm>
            <a:off x="5206182" y="2499087"/>
            <a:ext cx="2499" cy="12441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Ellipse 3"/>
          <p:cNvSpPr/>
          <p:nvPr/>
        </p:nvSpPr>
        <p:spPr bwMode="auto">
          <a:xfrm>
            <a:off x="6193766" y="1397479"/>
            <a:ext cx="508959" cy="1395734"/>
          </a:xfrm>
          <a:prstGeom prst="ellipse">
            <a:avLst/>
          </a:prstGeom>
          <a:noFill/>
          <a:ln w="28575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6193765" y="3342147"/>
            <a:ext cx="508959" cy="1395734"/>
          </a:xfrm>
          <a:prstGeom prst="ellipse">
            <a:avLst/>
          </a:prstGeom>
          <a:noFill/>
          <a:ln w="28575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6193766" y="5107687"/>
            <a:ext cx="508959" cy="1395734"/>
          </a:xfrm>
          <a:prstGeom prst="ellipse">
            <a:avLst/>
          </a:prstGeom>
          <a:noFill/>
          <a:ln w="28575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Gerade Verbindung mit Pfeil 21"/>
          <p:cNvCxnSpPr>
            <a:stCxn id="10" idx="2"/>
            <a:endCxn id="12" idx="0"/>
          </p:cNvCxnSpPr>
          <p:nvPr/>
        </p:nvCxnSpPr>
        <p:spPr bwMode="auto">
          <a:xfrm flipH="1">
            <a:off x="5202824" y="4328025"/>
            <a:ext cx="5857" cy="9853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80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/>
          <a:stretch/>
        </p:blipFill>
        <p:spPr bwMode="auto">
          <a:xfrm>
            <a:off x="396976" y="1226592"/>
            <a:ext cx="4100438" cy="329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310074" y="915126"/>
            <a:ext cx="375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28E00"/>
                </a:solidFill>
              </a:rPr>
              <a:t>Idea: Usage of LLRF Signals</a:t>
            </a:r>
            <a:endParaRPr lang="en-US" sz="1800" b="1" dirty="0" smtClean="0">
              <a:solidFill>
                <a:srgbClr val="F28E00"/>
              </a:solidFill>
              <a:sym typeface="Wingdings" panose="05000000000000000000" pitchFamily="2" charset="2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889818" y="5091464"/>
            <a:ext cx="4110782" cy="994869"/>
          </a:xfrm>
        </p:spPr>
        <p:txBody>
          <a:bodyPr/>
          <a:lstStyle/>
          <a:p>
            <a:pPr marL="0" indent="0">
              <a:buNone/>
            </a:pPr>
            <a:r>
              <a:rPr lang="en-US" sz="1600" noProof="0" dirty="0" smtClean="0"/>
              <a:t>Needed is a high precision temperature estimation </a:t>
            </a:r>
            <a:r>
              <a:rPr lang="en-US" sz="1600" dirty="0" smtClean="0"/>
              <a:t>with</a:t>
            </a:r>
            <a:r>
              <a:rPr lang="en-US" sz="1600" noProof="0" dirty="0" smtClean="0"/>
              <a:t> no time delay </a:t>
            </a:r>
            <a:r>
              <a:rPr lang="en-US" sz="1600" dirty="0" smtClean="0"/>
              <a:t>for pulse to pulse</a:t>
            </a:r>
            <a:r>
              <a:rPr lang="en-US" sz="1600" noProof="0" dirty="0" smtClean="0"/>
              <a:t> feedback</a:t>
            </a:r>
          </a:p>
          <a:p>
            <a:endParaRPr lang="en-US" sz="1600" noProof="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3815" y="915126"/>
            <a:ext cx="4366785" cy="39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Width Modulation</a:t>
            </a:r>
            <a:endParaRPr lang="en-US" noProof="0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310074" y="4682451"/>
            <a:ext cx="4062245" cy="11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kern="0" dirty="0" smtClean="0"/>
              <a:t>Use pulse width modulation to control the dissipated power (heat balance) to the RF gun body within pre-defined limits </a:t>
            </a:r>
          </a:p>
          <a:p>
            <a:endParaRPr lang="en-US" sz="1600" b="1" kern="0" dirty="0" smtClean="0"/>
          </a:p>
          <a:p>
            <a:endParaRPr lang="en-US" sz="16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7168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/>
          <a:stretch/>
        </p:blipFill>
        <p:spPr bwMode="auto">
          <a:xfrm>
            <a:off x="396976" y="1226592"/>
            <a:ext cx="4100438" cy="329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310074" y="915126"/>
            <a:ext cx="375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28E00"/>
                </a:solidFill>
              </a:rPr>
              <a:t>Idea: Usage of LLRF Signals</a:t>
            </a:r>
            <a:endParaRPr lang="en-US" sz="1800" b="1" dirty="0" smtClean="0">
              <a:solidFill>
                <a:srgbClr val="F28E00"/>
              </a:solidFill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Width Modulation</a:t>
            </a:r>
            <a:endParaRPr lang="en-US" noProof="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5178" y="808111"/>
            <a:ext cx="4113922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356788" y="5750687"/>
            <a:ext cx="2728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28E00"/>
                </a:solidFill>
              </a:rPr>
              <a:t>FLASH RF GUN data </a:t>
            </a:r>
          </a:p>
          <a:p>
            <a:pPr algn="ctr"/>
            <a:r>
              <a:rPr lang="en-US" b="1" dirty="0" smtClean="0">
                <a:solidFill>
                  <a:srgbClr val="F28E00"/>
                </a:solidFill>
              </a:rPr>
              <a:t>Temp. sensor (12 bit ADC)</a:t>
            </a:r>
            <a:endParaRPr lang="en-US" b="1" dirty="0">
              <a:solidFill>
                <a:srgbClr val="F28E00"/>
              </a:solidFill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2785267" y="1490684"/>
            <a:ext cx="499731" cy="71238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V="1">
            <a:off x="3284998" y="1714593"/>
            <a:ext cx="1290180" cy="1322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Ellipse 14"/>
          <p:cNvSpPr/>
          <p:nvPr/>
        </p:nvSpPr>
        <p:spPr bwMode="auto">
          <a:xfrm>
            <a:off x="1574832" y="2945607"/>
            <a:ext cx="410034" cy="40095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Gerade Verbindung mit Pfeil 15"/>
          <p:cNvCxnSpPr>
            <a:stCxn id="15" idx="5"/>
          </p:cNvCxnSpPr>
          <p:nvPr/>
        </p:nvCxnSpPr>
        <p:spPr bwMode="auto">
          <a:xfrm>
            <a:off x="1924818" y="3287844"/>
            <a:ext cx="2650360" cy="13946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Ellipse 16"/>
          <p:cNvSpPr/>
          <p:nvPr/>
        </p:nvSpPr>
        <p:spPr bwMode="auto">
          <a:xfrm>
            <a:off x="1121559" y="2929041"/>
            <a:ext cx="426547" cy="408240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Gerade Verbindung mit Pfeil 17"/>
          <p:cNvCxnSpPr>
            <a:stCxn id="17" idx="7"/>
          </p:cNvCxnSpPr>
          <p:nvPr/>
        </p:nvCxnSpPr>
        <p:spPr bwMode="auto">
          <a:xfrm>
            <a:off x="1485640" y="2988826"/>
            <a:ext cx="3089538" cy="803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Inhaltsplatzhalter 2"/>
          <p:cNvSpPr>
            <a:spLocks noGrp="1"/>
          </p:cNvSpPr>
          <p:nvPr>
            <p:ph idx="1"/>
          </p:nvPr>
        </p:nvSpPr>
        <p:spPr>
          <a:xfrm>
            <a:off x="310074" y="4976650"/>
            <a:ext cx="4086997" cy="1169791"/>
          </a:xfrm>
        </p:spPr>
        <p:txBody>
          <a:bodyPr/>
          <a:lstStyle/>
          <a:p>
            <a:pPr marL="0" indent="0">
              <a:buNone/>
            </a:pPr>
            <a:r>
              <a:rPr lang="en-US" sz="1600" noProof="0" dirty="0" smtClean="0"/>
              <a:t>Delayed T</a:t>
            </a:r>
            <a:r>
              <a:rPr lang="en-US" sz="1600" baseline="-25000" noProof="0" dirty="0" smtClean="0"/>
              <a:t>IRIS</a:t>
            </a:r>
            <a:r>
              <a:rPr lang="en-US" sz="1600" noProof="0" dirty="0" smtClean="0"/>
              <a:t> (9s) and T</a:t>
            </a:r>
            <a:r>
              <a:rPr lang="en-US" sz="1600" baseline="-25000" noProof="0" dirty="0" smtClean="0"/>
              <a:t>IN </a:t>
            </a:r>
            <a:r>
              <a:rPr lang="en-US" sz="1600" noProof="0" dirty="0" smtClean="0"/>
              <a:t>(5s) information</a:t>
            </a:r>
            <a:endParaRPr lang="en-US" sz="1600" dirty="0" smtClean="0"/>
          </a:p>
          <a:p>
            <a:pPr lvl="1"/>
            <a:r>
              <a:rPr lang="en-US" sz="1400" dirty="0" smtClean="0"/>
              <a:t>Transition from cavity body to sensor</a:t>
            </a:r>
          </a:p>
          <a:p>
            <a:pPr lvl="1"/>
            <a:r>
              <a:rPr lang="en-US" sz="1400" dirty="0" smtClean="0"/>
              <a:t>Low pass behavior of temp. sensor</a:t>
            </a:r>
            <a:endParaRPr lang="en-US" sz="1400" dirty="0"/>
          </a:p>
          <a:p>
            <a:endParaRPr lang="en-US" sz="16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105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Width </a:t>
            </a:r>
            <a:r>
              <a:rPr lang="en-US" dirty="0" smtClean="0"/>
              <a:t>Modulation</a:t>
            </a:r>
            <a:endParaRPr lang="en-US" noProof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99" y="1033902"/>
            <a:ext cx="5640622" cy="561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478449" y="1209916"/>
            <a:ext cx="3611606" cy="54419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noProof="0" dirty="0" smtClean="0"/>
              <a:t>RF GUN phase at 1</a:t>
            </a:r>
            <a:r>
              <a:rPr lang="en-US" sz="1600" baseline="30000" noProof="0" dirty="0" smtClean="0"/>
              <a:t>st</a:t>
            </a:r>
            <a:r>
              <a:rPr lang="en-US" sz="1600" noProof="0" dirty="0" smtClean="0"/>
              <a:t> beam position (700μs) for 50 minutes</a:t>
            </a:r>
          </a:p>
          <a:p>
            <a:pPr>
              <a:lnSpc>
                <a:spcPct val="150000"/>
              </a:lnSpc>
            </a:pPr>
            <a:r>
              <a:rPr lang="en-US" sz="1600" noProof="0" dirty="0" smtClean="0"/>
              <a:t>Without and with </a:t>
            </a:r>
            <a:r>
              <a:rPr lang="en-US" sz="1600" dirty="0" smtClean="0"/>
              <a:t>modulation to minimize disturbances from cooling water circuit  	     </a:t>
            </a:r>
            <a:r>
              <a:rPr lang="en-US" sz="1400" noProof="0" dirty="0" smtClean="0"/>
              <a:t>Pulse to pulse compensation (10 Hz)</a:t>
            </a:r>
          </a:p>
          <a:p>
            <a:pPr>
              <a:lnSpc>
                <a:spcPct val="150000"/>
              </a:lnSpc>
            </a:pPr>
            <a:r>
              <a:rPr lang="en-US" sz="1600" b="1" noProof="0" dirty="0" smtClean="0">
                <a:solidFill>
                  <a:srgbClr val="F28E00"/>
                </a:solidFill>
              </a:rPr>
              <a:t>Improvement for phase x3</a:t>
            </a:r>
            <a:r>
              <a:rPr lang="en-US" sz="1600" b="1" dirty="0" smtClean="0">
                <a:solidFill>
                  <a:srgbClr val="F28E00"/>
                </a:solidFill>
              </a:rPr>
              <a:t>                   (</a:t>
            </a:r>
            <a:r>
              <a:rPr lang="en-US" sz="1600" b="1" dirty="0" err="1" smtClean="0">
                <a:solidFill>
                  <a:srgbClr val="F28E00"/>
                </a:solidFill>
              </a:rPr>
              <a:t>dφ</a:t>
            </a:r>
            <a:r>
              <a:rPr lang="en-US" sz="1600" b="1" dirty="0" smtClean="0">
                <a:solidFill>
                  <a:srgbClr val="F28E00"/>
                </a:solidFill>
              </a:rPr>
              <a:t> = 53 </a:t>
            </a:r>
            <a:r>
              <a:rPr lang="en-US" sz="1600" b="1" dirty="0" err="1" smtClean="0">
                <a:solidFill>
                  <a:srgbClr val="F28E00"/>
                </a:solidFill>
              </a:rPr>
              <a:t>mdeg</a:t>
            </a:r>
            <a:r>
              <a:rPr lang="en-US" sz="1600" b="1" dirty="0" smtClean="0">
                <a:solidFill>
                  <a:srgbClr val="F28E00"/>
                </a:solidFill>
              </a:rPr>
              <a:t>. </a:t>
            </a:r>
            <a:r>
              <a:rPr lang="en-US" sz="1600" b="1" dirty="0" smtClean="0">
                <a:solidFill>
                  <a:srgbClr val="F28E00"/>
                </a:solidFill>
                <a:sym typeface="Wingdings" panose="05000000000000000000" pitchFamily="2" charset="2"/>
              </a:rPr>
              <a:t> </a:t>
            </a:r>
            <a:r>
              <a:rPr lang="en-US" sz="1600" b="1" dirty="0" smtClean="0">
                <a:solidFill>
                  <a:srgbClr val="F28E00"/>
                </a:solidFill>
              </a:rPr>
              <a:t>16 </a:t>
            </a:r>
            <a:r>
              <a:rPr lang="en-US" sz="1600" b="1" dirty="0" err="1" smtClean="0">
                <a:solidFill>
                  <a:srgbClr val="F28E00"/>
                </a:solidFill>
              </a:rPr>
              <a:t>mdeg</a:t>
            </a:r>
            <a:r>
              <a:rPr lang="en-US" sz="1600" b="1" dirty="0" smtClean="0">
                <a:solidFill>
                  <a:srgbClr val="F28E00"/>
                </a:solidFill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F28E00"/>
                </a:solidFill>
              </a:rPr>
              <a:t>RF GUN temperature stabilized by x5  	 (from 14 </a:t>
            </a:r>
            <a:r>
              <a:rPr lang="en-US" sz="1600" b="1" dirty="0" err="1" smtClean="0">
                <a:solidFill>
                  <a:srgbClr val="F28E00"/>
                </a:solidFill>
              </a:rPr>
              <a:t>mK</a:t>
            </a:r>
            <a:r>
              <a:rPr lang="en-US" sz="1600" b="1" dirty="0" smtClean="0">
                <a:solidFill>
                  <a:srgbClr val="F28E00"/>
                </a:solidFill>
              </a:rPr>
              <a:t> </a:t>
            </a:r>
            <a:r>
              <a:rPr lang="en-US" sz="1600" b="1" dirty="0" smtClean="0">
                <a:solidFill>
                  <a:srgbClr val="F28E00"/>
                </a:solidFill>
                <a:sym typeface="Wingdings" panose="05000000000000000000" pitchFamily="2" charset="2"/>
              </a:rPr>
              <a:t> 3 </a:t>
            </a:r>
            <a:r>
              <a:rPr lang="en-US" sz="1600" b="1" dirty="0" err="1" smtClean="0">
                <a:solidFill>
                  <a:srgbClr val="F28E00"/>
                </a:solidFill>
                <a:sym typeface="Wingdings" panose="05000000000000000000" pitchFamily="2" charset="2"/>
              </a:rPr>
              <a:t>mK</a:t>
            </a:r>
            <a:r>
              <a:rPr lang="en-US" sz="1600" b="1" dirty="0" smtClean="0">
                <a:solidFill>
                  <a:srgbClr val="F28E00"/>
                </a:solidFill>
                <a:sym typeface="Wingdings" panose="05000000000000000000" pitchFamily="2" charset="2"/>
              </a:rPr>
              <a:t>)</a:t>
            </a:r>
            <a:endParaRPr lang="en-US" sz="1600" b="1" dirty="0" smtClean="0">
              <a:solidFill>
                <a:srgbClr val="F28E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ym typeface="Wingdings" panose="05000000000000000000" pitchFamily="2" charset="2"/>
              </a:rPr>
              <a:t>Running @ FLASH, PITZ, (XFEL)</a:t>
            </a:r>
            <a:r>
              <a:rPr lang="en-US" sz="1600" dirty="0" smtClean="0">
                <a:sym typeface="Wingdings" panose="05000000000000000000" pitchFamily="2" charset="2"/>
              </a:rPr>
              <a:t>	</a:t>
            </a:r>
            <a:endParaRPr lang="en-US" sz="1200" noProof="0" dirty="0">
              <a:sym typeface="Wingdings" panose="05000000000000000000" pitchFamily="2" charset="2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 flipH="1" flipV="1">
            <a:off x="4641013" y="4080296"/>
            <a:ext cx="899978" cy="4917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132482" y="806429"/>
            <a:ext cx="620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A5EB"/>
                </a:solidFill>
              </a:rPr>
              <a:t>Blue: single pulse, Red: mean 100 pulses (10s@10Hz)</a:t>
            </a:r>
            <a:endParaRPr lang="en-US" b="1" i="1" dirty="0">
              <a:solidFill>
                <a:srgbClr val="00A5EB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46599" y="6538825"/>
            <a:ext cx="41040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 </a:t>
            </a:r>
            <a:r>
              <a:rPr lang="en-US" sz="900" dirty="0"/>
              <a:t>Under review </a:t>
            </a:r>
            <a:r>
              <a:rPr lang="en-US" sz="900" dirty="0" smtClean="0"/>
              <a:t>@ </a:t>
            </a:r>
            <a:r>
              <a:rPr lang="en-US" sz="900" i="1" dirty="0"/>
              <a:t>Physical Review Special Topics - Accelerators and Beams</a:t>
            </a:r>
          </a:p>
        </p:txBody>
      </p:sp>
    </p:spTree>
    <p:extLst>
      <p:ext uri="{BB962C8B-B14F-4D97-AF65-F5344CB8AC3E}">
        <p14:creationId xmlns:p14="http://schemas.microsoft.com/office/powerpoint/2010/main" val="142506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2"/>
          <a:stretch/>
        </p:blipFill>
        <p:spPr>
          <a:xfrm>
            <a:off x="4452730" y="1461911"/>
            <a:ext cx="4548147" cy="49388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Width Modulation</a:t>
            </a:r>
            <a:endParaRPr lang="en-US" noProof="0" dirty="0"/>
          </a:p>
        </p:txBody>
      </p:sp>
      <p:sp>
        <p:nvSpPr>
          <p:cNvPr id="22" name="Textfeld 21"/>
          <p:cNvSpPr txBox="1"/>
          <p:nvPr/>
        </p:nvSpPr>
        <p:spPr>
          <a:xfrm>
            <a:off x="3861863" y="5501485"/>
            <a:ext cx="11817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0.01deg.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07002" y="3647946"/>
            <a:ext cx="294005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800" b="1" dirty="0">
              <a:solidFill>
                <a:srgbClr val="F28E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186571" y="817632"/>
            <a:ext cx="3695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28E00"/>
                </a:solidFill>
              </a:rPr>
              <a:t>Goal: 	</a:t>
            </a:r>
            <a:r>
              <a:rPr lang="de-DE" sz="2000" b="1" dirty="0" err="1" smtClean="0">
                <a:solidFill>
                  <a:srgbClr val="F28E00"/>
                </a:solidFill>
              </a:rPr>
              <a:t>dA</a:t>
            </a:r>
            <a:r>
              <a:rPr lang="de-DE" sz="2000" b="1" dirty="0" smtClean="0">
                <a:solidFill>
                  <a:srgbClr val="F28E00"/>
                </a:solidFill>
              </a:rPr>
              <a:t>/A&lt;0.01</a:t>
            </a:r>
            <a:r>
              <a:rPr lang="de-DE" sz="2000" b="1" dirty="0">
                <a:solidFill>
                  <a:srgbClr val="F28E00"/>
                </a:solidFill>
              </a:rPr>
              <a:t>% </a:t>
            </a:r>
            <a:endParaRPr lang="de-DE" sz="2000" b="1" dirty="0" smtClean="0">
              <a:solidFill>
                <a:srgbClr val="F28E00"/>
              </a:solidFill>
            </a:endParaRPr>
          </a:p>
          <a:p>
            <a:r>
              <a:rPr lang="de-DE" sz="2000" b="1" dirty="0" smtClean="0">
                <a:solidFill>
                  <a:srgbClr val="F28E00"/>
                </a:solidFill>
              </a:rPr>
              <a:t>	d</a:t>
            </a:r>
            <a:r>
              <a:rPr lang="de-DE" sz="2000" b="1" dirty="0" smtClean="0">
                <a:solidFill>
                  <a:srgbClr val="F28E00"/>
                </a:solidFill>
                <a:sym typeface="Mathematica1"/>
              </a:rPr>
              <a:t></a:t>
            </a:r>
            <a:r>
              <a:rPr lang="de-DE" sz="2000" b="1" dirty="0" smtClean="0">
                <a:solidFill>
                  <a:srgbClr val="F28E00"/>
                </a:solidFill>
              </a:rPr>
              <a:t>    &lt;0.01 </a:t>
            </a:r>
            <a:r>
              <a:rPr lang="de-DE" sz="2000" b="1" dirty="0" err="1" smtClean="0">
                <a:solidFill>
                  <a:srgbClr val="F28E00"/>
                </a:solidFill>
              </a:rPr>
              <a:t>deg</a:t>
            </a:r>
            <a:r>
              <a:rPr lang="de-DE" sz="2000" b="1" dirty="0" smtClean="0">
                <a:solidFill>
                  <a:srgbClr val="F28E00"/>
                </a:solidFill>
              </a:rPr>
              <a:t> </a:t>
            </a:r>
            <a:r>
              <a:rPr lang="de-DE" sz="2000" b="1" dirty="0">
                <a:solidFill>
                  <a:srgbClr val="F28E00"/>
                </a:solidFill>
              </a:rPr>
              <a:t>(rms</a:t>
            </a:r>
            <a:r>
              <a:rPr lang="de-DE" sz="2000" b="1" dirty="0" smtClean="0">
                <a:solidFill>
                  <a:srgbClr val="F28E00"/>
                </a:solidFill>
              </a:rPr>
              <a:t>)</a:t>
            </a:r>
            <a:endParaRPr lang="de-DE" sz="2000" b="1" dirty="0">
              <a:solidFill>
                <a:srgbClr val="F28E00"/>
              </a:solidFill>
            </a:endParaRPr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5182407" y="5577713"/>
            <a:ext cx="369648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feld 27"/>
          <p:cNvSpPr txBox="1"/>
          <p:nvPr/>
        </p:nvSpPr>
        <p:spPr>
          <a:xfrm>
            <a:off x="5345712" y="2298058"/>
            <a:ext cx="9108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0.01%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9" name="Gerade Verbindung 18"/>
          <p:cNvCxnSpPr/>
          <p:nvPr/>
        </p:nvCxnSpPr>
        <p:spPr bwMode="auto">
          <a:xfrm>
            <a:off x="5182407" y="2666317"/>
            <a:ext cx="3696481" cy="1594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Inhaltsplatzhalter 3"/>
          <p:cNvSpPr>
            <a:spLocks noGrp="1"/>
          </p:cNvSpPr>
          <p:nvPr>
            <p:ph idx="1"/>
          </p:nvPr>
        </p:nvSpPr>
        <p:spPr>
          <a:xfrm>
            <a:off x="240852" y="1039140"/>
            <a:ext cx="3901778" cy="544195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noProof="0" dirty="0" smtClean="0"/>
              <a:t>Remember: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Factor </a:t>
            </a:r>
            <a:r>
              <a:rPr lang="en-US" sz="1800" dirty="0"/>
              <a:t>3-5 </a:t>
            </a:r>
            <a:r>
              <a:rPr lang="en-US" sz="1800" dirty="0" smtClean="0"/>
              <a:t>improvement in phase is necessary using only LLRF control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 smtClean="0"/>
              <a:t>Applying </a:t>
            </a:r>
            <a:r>
              <a:rPr lang="en-US" sz="1800" b="1" noProof="0" dirty="0" smtClean="0"/>
              <a:t>PWM: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No improvement of RF amplitude</a:t>
            </a:r>
          </a:p>
          <a:p>
            <a:pPr lvl="1">
              <a:lnSpc>
                <a:spcPct val="150000"/>
              </a:lnSpc>
            </a:pPr>
            <a:r>
              <a:rPr lang="en-US" sz="1200" dirty="0" smtClean="0"/>
              <a:t>Detuning affects mainly the RF phase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Great improvement in standard deviation of RF phase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ym typeface="Wingdings" panose="05000000000000000000" pitchFamily="2" charset="2"/>
              </a:rPr>
              <a:t>Achieved </a:t>
            </a:r>
            <a:r>
              <a:rPr lang="en-US" sz="1600" dirty="0">
                <a:sym typeface="Wingdings" panose="05000000000000000000" pitchFamily="2" charset="2"/>
              </a:rPr>
              <a:t>by </a:t>
            </a:r>
            <a:r>
              <a:rPr lang="en-US" sz="1600" dirty="0" smtClean="0">
                <a:sym typeface="Wingdings" panose="05000000000000000000" pitchFamily="2" charset="2"/>
              </a:rPr>
              <a:t>using disturbance minimization of detuning with precision temperature control </a:t>
            </a:r>
            <a:r>
              <a:rPr lang="en-US" sz="1600" dirty="0">
                <a:sym typeface="Wingdings" panose="05000000000000000000" pitchFamily="2" charset="2"/>
              </a:rPr>
              <a:t>	</a:t>
            </a:r>
            <a:endParaRPr lang="en-US" sz="1200" noProof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722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idx="1"/>
          </p:nvPr>
        </p:nvSpPr>
        <p:spPr>
          <a:xfrm>
            <a:off x="282575" y="977900"/>
            <a:ext cx="3853695" cy="5259127"/>
          </a:xfrm>
        </p:spPr>
        <p:txBody>
          <a:bodyPr/>
          <a:lstStyle/>
          <a:p>
            <a:r>
              <a:rPr lang="en-US" noProof="0" dirty="0" smtClean="0"/>
              <a:t>Introduction</a:t>
            </a:r>
          </a:p>
          <a:p>
            <a:r>
              <a:rPr lang="en-US" dirty="0" smtClean="0"/>
              <a:t>LLRF</a:t>
            </a:r>
          </a:p>
          <a:p>
            <a:pPr lvl="1"/>
            <a:r>
              <a:rPr lang="en-US" dirty="0" smtClean="0"/>
              <a:t>Feedback &amp; Limitations</a:t>
            </a:r>
          </a:p>
          <a:p>
            <a:pPr lvl="1"/>
            <a:r>
              <a:rPr lang="en-US" dirty="0" smtClean="0"/>
              <a:t>Learning Feedforward</a:t>
            </a:r>
            <a:endParaRPr lang="en-US" noProof="0" dirty="0" smtClean="0"/>
          </a:p>
          <a:p>
            <a:r>
              <a:rPr lang="en-US" noProof="0" dirty="0" smtClean="0"/>
              <a:t>Pulse Width Modulation</a:t>
            </a:r>
          </a:p>
          <a:p>
            <a:pPr lvl="1"/>
            <a:r>
              <a:rPr lang="en-US" dirty="0"/>
              <a:t>RF gun cooling </a:t>
            </a:r>
            <a:r>
              <a:rPr lang="en-US" dirty="0" smtClean="0"/>
              <a:t>system</a:t>
            </a:r>
            <a:endParaRPr lang="en-US" noProof="0" dirty="0" smtClean="0"/>
          </a:p>
          <a:p>
            <a:pPr lvl="1"/>
            <a:r>
              <a:rPr lang="en-US" dirty="0" smtClean="0"/>
              <a:t>Temperature estimation</a:t>
            </a:r>
          </a:p>
          <a:p>
            <a:pPr lvl="1"/>
            <a:r>
              <a:rPr lang="en-US" dirty="0" smtClean="0"/>
              <a:t>Precision temperature control</a:t>
            </a:r>
            <a:endParaRPr lang="en-US" noProof="0" dirty="0" smtClean="0"/>
          </a:p>
          <a:p>
            <a:r>
              <a:rPr lang="en-US" dirty="0" smtClean="0"/>
              <a:t>Fast Protection</a:t>
            </a:r>
          </a:p>
          <a:p>
            <a:pPr lvl="1"/>
            <a:r>
              <a:rPr lang="en-US" dirty="0" smtClean="0"/>
              <a:t>The why and wherefore</a:t>
            </a:r>
          </a:p>
          <a:p>
            <a:r>
              <a:rPr lang="en-US" dirty="0" smtClean="0"/>
              <a:t>Current problems</a:t>
            </a:r>
          </a:p>
          <a:p>
            <a:pPr lvl="1"/>
            <a:r>
              <a:rPr lang="en-US" dirty="0" smtClean="0"/>
              <a:t>After start-up</a:t>
            </a:r>
          </a:p>
          <a:p>
            <a:endParaRPr lang="en-US" noProof="0" dirty="0"/>
          </a:p>
        </p:txBody>
      </p:sp>
      <p:pic>
        <p:nvPicPr>
          <p:cNvPr id="2" name="Picture 2" descr="U:\Presentations DESY\20160419_FLASH_Seminar\LLRF_Main_Pan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95" y="1016945"/>
            <a:ext cx="4829602" cy="49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 bwMode="auto">
          <a:xfrm>
            <a:off x="5671085" y="3504825"/>
            <a:ext cx="1476499" cy="546269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7569159" y="1619250"/>
            <a:ext cx="1264722" cy="1707449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212401" y="1504951"/>
            <a:ext cx="1458684" cy="2546144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:\Presentations DESY\20160419_FLASH_Seminar\LLRF_Main_Pane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80"/>
          <a:stretch/>
        </p:blipFill>
        <p:spPr bwMode="auto">
          <a:xfrm>
            <a:off x="4069595" y="2794583"/>
            <a:ext cx="4829602" cy="2309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2" y="802256"/>
            <a:ext cx="4695167" cy="593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esp0915\Desktop\RF GUN\2015-09-03T11 15 16.jp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2"/>
          <a:stretch/>
        </p:blipFill>
        <p:spPr bwMode="auto">
          <a:xfrm>
            <a:off x="213262" y="2386642"/>
            <a:ext cx="4679771" cy="434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Width </a:t>
            </a:r>
            <a:r>
              <a:rPr lang="en-US" dirty="0" smtClean="0"/>
              <a:t>Modulation – Panel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4518" y="816638"/>
            <a:ext cx="3770175" cy="1923690"/>
          </a:xfrm>
        </p:spPr>
        <p:txBody>
          <a:bodyPr/>
          <a:lstStyle/>
          <a:p>
            <a:r>
              <a:rPr lang="en-US" sz="1600" dirty="0" smtClean="0"/>
              <a:t>PWM Feedback check box</a:t>
            </a:r>
          </a:p>
          <a:p>
            <a:r>
              <a:rPr lang="en-US" sz="1600" dirty="0" smtClean="0"/>
              <a:t>Set-point (automatically computed)</a:t>
            </a:r>
          </a:p>
          <a:p>
            <a:r>
              <a:rPr lang="en-US" sz="1600" dirty="0" smtClean="0"/>
              <a:t>Status indicator</a:t>
            </a:r>
          </a:p>
          <a:p>
            <a:r>
              <a:rPr lang="en-US" sz="1600" dirty="0" smtClean="0"/>
              <a:t>Initialization (settings before PWM)</a:t>
            </a:r>
          </a:p>
          <a:p>
            <a:r>
              <a:rPr lang="en-US" sz="1600" dirty="0" smtClean="0"/>
              <a:t>Manual (set-up, problem handling)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700" dirty="0" smtClean="0"/>
          </a:p>
          <a:p>
            <a:r>
              <a:rPr lang="en-US" sz="1600" dirty="0" smtClean="0"/>
              <a:t>With Pulse Width Modulation</a:t>
            </a:r>
          </a:p>
          <a:p>
            <a:r>
              <a:rPr lang="en-US" sz="1600" dirty="0" smtClean="0"/>
              <a:t>Start-up of RF gun </a:t>
            </a:r>
            <a:r>
              <a:rPr lang="en-US" sz="1600" dirty="0" smtClean="0">
                <a:sym typeface="Wingdings" panose="05000000000000000000" pitchFamily="2" charset="2"/>
              </a:rPr>
              <a:t> next slide</a:t>
            </a:r>
            <a:endParaRPr lang="en-US" sz="1600" dirty="0" smtClean="0"/>
          </a:p>
          <a:p>
            <a:r>
              <a:rPr lang="en-US" sz="1600" dirty="0" smtClean="0"/>
              <a:t>Without Pulse Width Modulation</a:t>
            </a:r>
            <a:endParaRPr lang="en-US" sz="16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7569159" y="4503584"/>
            <a:ext cx="1264722" cy="600752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354600" y="1308339"/>
            <a:ext cx="1879642" cy="537714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354600" y="1848928"/>
            <a:ext cx="1879642" cy="537714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 flipH="1">
            <a:off x="508887" y="4898004"/>
            <a:ext cx="409491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 flipH="1">
            <a:off x="510216" y="5256013"/>
            <a:ext cx="409491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 flipH="1">
            <a:off x="505688" y="2705900"/>
            <a:ext cx="409491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H="1">
            <a:off x="507017" y="3046573"/>
            <a:ext cx="409491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 flipH="1">
            <a:off x="1351722" y="5518205"/>
            <a:ext cx="3745064" cy="3816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/>
          <p:nvPr/>
        </p:nvCxnSpPr>
        <p:spPr bwMode="auto">
          <a:xfrm flipH="1">
            <a:off x="2560845" y="5861436"/>
            <a:ext cx="2535941" cy="1908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mit Pfeil 27"/>
          <p:cNvCxnSpPr/>
          <p:nvPr/>
        </p:nvCxnSpPr>
        <p:spPr bwMode="auto">
          <a:xfrm flipH="1" flipV="1">
            <a:off x="3546282" y="6150996"/>
            <a:ext cx="1550504" cy="987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>
            <a:off x="2361458" y="2544417"/>
            <a:ext cx="0" cy="39597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A5EB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2887570" y="2544417"/>
            <a:ext cx="0" cy="39597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A5EB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53" y="920150"/>
            <a:ext cx="689320" cy="26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 bwMode="auto">
          <a:xfrm>
            <a:off x="3640347" y="920150"/>
            <a:ext cx="1268082" cy="388189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0" t="1673" r="13120" b="93495"/>
          <a:stretch/>
        </p:blipFill>
        <p:spPr bwMode="auto">
          <a:xfrm>
            <a:off x="7120655" y="1523997"/>
            <a:ext cx="794670" cy="36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77" y="1343025"/>
            <a:ext cx="150521" cy="14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42" y="4819939"/>
            <a:ext cx="134928" cy="12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3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Info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866586"/>
            <a:ext cx="8520113" cy="1049683"/>
          </a:xfrm>
        </p:spPr>
        <p:txBody>
          <a:bodyPr/>
          <a:lstStyle/>
          <a:p>
            <a:r>
              <a:rPr lang="en-US" dirty="0" smtClean="0"/>
              <a:t>Using pulse width modulation – panel for start-up of RF gun</a:t>
            </a:r>
            <a:endParaRPr lang="en-US" dirty="0"/>
          </a:p>
        </p:txBody>
      </p:sp>
      <p:pic>
        <p:nvPicPr>
          <p:cNvPr id="2050" name="Picture 2" descr="U:\Presentations DESY\20160419_FLASH_Seminar\Start-u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42"/>
          <a:stretch/>
        </p:blipFill>
        <p:spPr bwMode="auto">
          <a:xfrm>
            <a:off x="409201" y="1311967"/>
            <a:ext cx="5355495" cy="40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066846" y="1423287"/>
            <a:ext cx="2798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 response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RF </a:t>
            </a:r>
            <a:r>
              <a:rPr lang="en-US" dirty="0" smtClean="0"/>
              <a:t>gun is in resonance, to cold or to warm</a:t>
            </a:r>
          </a:p>
          <a:p>
            <a:endParaRPr lang="en-US" dirty="0" smtClean="0"/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Relative detuning / temperature information</a:t>
            </a:r>
          </a:p>
          <a:p>
            <a:pPr marL="285750" indent="-285750">
              <a:buFont typeface="Wingdings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What is the current optimal Iris set-point etc.</a:t>
            </a:r>
            <a:endParaRPr lang="en-US" dirty="0"/>
          </a:p>
        </p:txBody>
      </p:sp>
      <p:pic>
        <p:nvPicPr>
          <p:cNvPr id="2051" name="Picture 3" descr="U:\Presentations DESY\20160419_FLASH_Seminar\Start-u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61"/>
          <a:stretch/>
        </p:blipFill>
        <p:spPr bwMode="auto">
          <a:xfrm>
            <a:off x="409200" y="5375952"/>
            <a:ext cx="5358109" cy="118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498563" y="3280351"/>
            <a:ext cx="1517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Δ</a:t>
            </a:r>
            <a:r>
              <a:rPr lang="en-US" dirty="0" smtClean="0">
                <a:solidFill>
                  <a:schemeClr val="bg1"/>
                </a:solidFill>
              </a:rPr>
              <a:t> 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63499" y="4728813"/>
            <a:ext cx="1821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en-US" baseline="-25000" dirty="0" smtClean="0">
                <a:solidFill>
                  <a:schemeClr val="bg1"/>
                </a:solidFill>
              </a:rPr>
              <a:t>IRIS</a:t>
            </a:r>
            <a:r>
              <a:rPr lang="en-US" dirty="0" smtClean="0">
                <a:solidFill>
                  <a:schemeClr val="bg1"/>
                </a:solidFill>
              </a:rPr>
              <a:t> and set-point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50960" y="5849949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Flattop length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idx="1"/>
          </p:nvPr>
        </p:nvSpPr>
        <p:spPr>
          <a:xfrm>
            <a:off x="282575" y="977900"/>
            <a:ext cx="3853695" cy="5259127"/>
          </a:xfrm>
        </p:spPr>
        <p:txBody>
          <a:bodyPr/>
          <a:lstStyle/>
          <a:p>
            <a:r>
              <a:rPr lang="en-US" noProof="0" dirty="0" smtClean="0"/>
              <a:t>Introduction</a:t>
            </a:r>
          </a:p>
          <a:p>
            <a:r>
              <a:rPr lang="en-US" dirty="0" smtClean="0"/>
              <a:t>LLRF</a:t>
            </a:r>
          </a:p>
          <a:p>
            <a:pPr lvl="1"/>
            <a:r>
              <a:rPr lang="en-US" dirty="0" smtClean="0"/>
              <a:t>Feedback &amp; Limitations</a:t>
            </a:r>
          </a:p>
          <a:p>
            <a:pPr lvl="1"/>
            <a:r>
              <a:rPr lang="en-US" dirty="0" smtClean="0"/>
              <a:t>Learning Feedforward</a:t>
            </a:r>
            <a:endParaRPr lang="en-US" noProof="0" dirty="0" smtClean="0"/>
          </a:p>
          <a:p>
            <a:r>
              <a:rPr lang="en-US" noProof="0" dirty="0" smtClean="0"/>
              <a:t>Pulse Width Modulation</a:t>
            </a:r>
          </a:p>
          <a:p>
            <a:pPr lvl="1"/>
            <a:r>
              <a:rPr lang="en-US" dirty="0" smtClean="0"/>
              <a:t>RF gun cooling system</a:t>
            </a:r>
            <a:endParaRPr lang="en-US" noProof="0" dirty="0" smtClean="0"/>
          </a:p>
          <a:p>
            <a:pPr lvl="1"/>
            <a:r>
              <a:rPr lang="en-US" dirty="0" smtClean="0"/>
              <a:t>Temperature estimation</a:t>
            </a:r>
          </a:p>
          <a:p>
            <a:pPr lvl="1"/>
            <a:r>
              <a:rPr lang="en-US" dirty="0" smtClean="0"/>
              <a:t>Precision temperature control</a:t>
            </a:r>
            <a:endParaRPr lang="en-US" noProof="0" dirty="0" smtClean="0"/>
          </a:p>
          <a:p>
            <a:r>
              <a:rPr lang="en-US" b="1" dirty="0" smtClean="0">
                <a:solidFill>
                  <a:srgbClr val="F28E00"/>
                </a:solidFill>
              </a:rPr>
              <a:t>Fast Protection</a:t>
            </a:r>
          </a:p>
          <a:p>
            <a:pPr lvl="1"/>
            <a:r>
              <a:rPr lang="en-US" dirty="0" smtClean="0"/>
              <a:t>The why and wherefore</a:t>
            </a:r>
          </a:p>
          <a:p>
            <a:r>
              <a:rPr lang="en-US" dirty="0" smtClean="0"/>
              <a:t>Current problems</a:t>
            </a:r>
          </a:p>
          <a:p>
            <a:pPr lvl="1"/>
            <a:r>
              <a:rPr lang="en-US" dirty="0" smtClean="0"/>
              <a:t>After start-up</a:t>
            </a:r>
          </a:p>
          <a:p>
            <a:endParaRPr lang="en-US" noProof="0" dirty="0"/>
          </a:p>
        </p:txBody>
      </p:sp>
      <p:pic>
        <p:nvPicPr>
          <p:cNvPr id="10" name="Picture 2" descr="U:\Presentations DESY\20160419_FLASH_Seminar\LLRF_Main_Pan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95" y="1016945"/>
            <a:ext cx="4829602" cy="49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 bwMode="auto">
          <a:xfrm>
            <a:off x="5671085" y="3504825"/>
            <a:ext cx="1476499" cy="546269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Protection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in FPGA (L. Butkowski, C. Schmidt et al.)</a:t>
            </a:r>
          </a:p>
          <a:p>
            <a:r>
              <a:rPr lang="en-US" dirty="0" smtClean="0"/>
              <a:t>Threshold for reflected signal is defined (scaled by forward signal)</a:t>
            </a:r>
          </a:p>
          <a:p>
            <a:r>
              <a:rPr lang="en-US" dirty="0" smtClean="0"/>
              <a:t>Cut RF pulse if reflected signal is too high (sparks, detuning, etc.)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650734"/>
            <a:ext cx="3619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 bwMode="auto">
          <a:xfrm flipV="1">
            <a:off x="2009775" y="4836721"/>
            <a:ext cx="0" cy="7524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 flipH="1">
            <a:off x="2009775" y="4836721"/>
            <a:ext cx="152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 flipV="1">
            <a:off x="2162175" y="4836722"/>
            <a:ext cx="0" cy="28217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 flipH="1">
            <a:off x="2162175" y="5024839"/>
            <a:ext cx="866776" cy="940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V="1">
            <a:off x="3028950" y="4731946"/>
            <a:ext cx="0" cy="2928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 flipH="1">
            <a:off x="3028950" y="4731946"/>
            <a:ext cx="152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 flipV="1">
            <a:off x="3181350" y="4731946"/>
            <a:ext cx="0" cy="8572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2" descr="U:\Presentations DESY\20160419_FLASH_Seminar\LLRF_Main_Pan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6" r="34938"/>
          <a:stretch/>
        </p:blipFill>
        <p:spPr bwMode="auto">
          <a:xfrm>
            <a:off x="5023751" y="2687540"/>
            <a:ext cx="3142238" cy="2979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 bwMode="auto">
          <a:xfrm>
            <a:off x="6625241" y="3178821"/>
            <a:ext cx="1476499" cy="546269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4485"/>
          <a:stretch/>
        </p:blipFill>
        <p:spPr bwMode="auto">
          <a:xfrm>
            <a:off x="2595563" y="2650734"/>
            <a:ext cx="1390650" cy="37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6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Protection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Events since 01/2016  </a:t>
            </a:r>
            <a:r>
              <a:rPr lang="en-US" dirty="0" smtClean="0">
                <a:sym typeface="Wingdings" panose="05000000000000000000" pitchFamily="2" charset="2"/>
              </a:rPr>
              <a:t> no known false alarms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5" y="4067174"/>
            <a:ext cx="8095347" cy="19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" r="3956"/>
          <a:stretch/>
        </p:blipFill>
        <p:spPr bwMode="auto">
          <a:xfrm>
            <a:off x="242885" y="1476375"/>
            <a:ext cx="8277225" cy="239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 rot="16200000">
            <a:off x="1181914" y="487712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Test of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concept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2322611" y="4946404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unknown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 rot="16200000">
            <a:off x="3475412" y="4773850"/>
            <a:ext cx="1049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Water pressure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5285164" y="4773850"/>
            <a:ext cx="1049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Water pressure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6829833" y="4810329"/>
            <a:ext cx="1122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Reference phase jump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4337011" y="4821121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RF-6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timing (?)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idx="1"/>
          </p:nvPr>
        </p:nvSpPr>
        <p:spPr>
          <a:xfrm>
            <a:off x="282575" y="977900"/>
            <a:ext cx="3853695" cy="5259127"/>
          </a:xfrm>
        </p:spPr>
        <p:txBody>
          <a:bodyPr/>
          <a:lstStyle/>
          <a:p>
            <a:r>
              <a:rPr lang="en-US" noProof="0" dirty="0" smtClean="0"/>
              <a:t>Introduction</a:t>
            </a:r>
          </a:p>
          <a:p>
            <a:r>
              <a:rPr lang="en-US" dirty="0" smtClean="0"/>
              <a:t>LLRF</a:t>
            </a:r>
          </a:p>
          <a:p>
            <a:pPr lvl="1"/>
            <a:r>
              <a:rPr lang="en-US" dirty="0" smtClean="0"/>
              <a:t>Feedback &amp; Limitations</a:t>
            </a:r>
          </a:p>
          <a:p>
            <a:pPr lvl="1"/>
            <a:r>
              <a:rPr lang="en-US" dirty="0" smtClean="0"/>
              <a:t>Learning Feedforward</a:t>
            </a:r>
            <a:endParaRPr lang="en-US" noProof="0" dirty="0" smtClean="0"/>
          </a:p>
          <a:p>
            <a:r>
              <a:rPr lang="en-US" noProof="0" dirty="0" smtClean="0"/>
              <a:t>Pulse Width Modulation</a:t>
            </a:r>
          </a:p>
          <a:p>
            <a:pPr lvl="1"/>
            <a:r>
              <a:rPr lang="en-US" dirty="0"/>
              <a:t>RF gun cooling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Temperature estimation</a:t>
            </a:r>
          </a:p>
          <a:p>
            <a:pPr lvl="1"/>
            <a:r>
              <a:rPr lang="en-US" dirty="0" smtClean="0"/>
              <a:t>Precision temperature control</a:t>
            </a:r>
            <a:endParaRPr lang="en-US" noProof="0" dirty="0" smtClean="0"/>
          </a:p>
          <a:p>
            <a:r>
              <a:rPr lang="en-US" dirty="0" smtClean="0"/>
              <a:t>Fast Protection</a:t>
            </a:r>
          </a:p>
          <a:p>
            <a:pPr lvl="1"/>
            <a:r>
              <a:rPr lang="en-US" dirty="0" smtClean="0"/>
              <a:t>The why and wherefore</a:t>
            </a:r>
          </a:p>
          <a:p>
            <a:r>
              <a:rPr lang="en-US" b="1" dirty="0" smtClean="0">
                <a:solidFill>
                  <a:srgbClr val="F28E00"/>
                </a:solidFill>
              </a:rPr>
              <a:t>Current problems</a:t>
            </a:r>
          </a:p>
          <a:p>
            <a:pPr lvl="1"/>
            <a:r>
              <a:rPr lang="en-US" dirty="0" smtClean="0"/>
              <a:t>After start-up</a:t>
            </a:r>
          </a:p>
          <a:p>
            <a:endParaRPr lang="en-US" noProof="0" dirty="0"/>
          </a:p>
        </p:txBody>
      </p:sp>
      <p:pic>
        <p:nvPicPr>
          <p:cNvPr id="2" name="Picture 2" descr="U:\Presentations DESY\20160419_FLASH_Seminar\LLRF_Main_Pan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95" y="1016945"/>
            <a:ext cx="4829602" cy="49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 bwMode="auto">
          <a:xfrm>
            <a:off x="5671085" y="3504825"/>
            <a:ext cx="1476499" cy="546269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7569159" y="1619250"/>
            <a:ext cx="1264722" cy="1707449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212401" y="1504951"/>
            <a:ext cx="1458684" cy="2546144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6" y="977900"/>
            <a:ext cx="3908426" cy="5181360"/>
          </a:xfrm>
        </p:spPr>
        <p:txBody>
          <a:bodyPr/>
          <a:lstStyle/>
          <a:p>
            <a:r>
              <a:rPr lang="en-US" sz="1800" dirty="0" smtClean="0"/>
              <a:t>After RF gun start-up</a:t>
            </a:r>
          </a:p>
          <a:p>
            <a:pPr marL="449263" lvl="1" indent="-182563">
              <a:tabLst>
                <a:tab pos="534988" algn="l"/>
              </a:tabLst>
            </a:pPr>
            <a:r>
              <a:rPr lang="en-US" sz="1400" dirty="0" smtClean="0"/>
              <a:t>Phase at end is not on set-point</a:t>
            </a:r>
          </a:p>
          <a:p>
            <a:pPr marL="449263" lvl="1" indent="-182563">
              <a:tabLst>
                <a:tab pos="534988" algn="l"/>
              </a:tabLst>
            </a:pPr>
            <a:endParaRPr lang="en-US" sz="1400" dirty="0"/>
          </a:p>
          <a:p>
            <a:pPr marL="449263" lvl="1" indent="-182563">
              <a:tabLst>
                <a:tab pos="534988" algn="l"/>
              </a:tabLst>
            </a:pPr>
            <a:endParaRPr lang="en-US" sz="1400" dirty="0" smtClean="0"/>
          </a:p>
          <a:p>
            <a:pPr marL="449263" lvl="1" indent="-182563">
              <a:tabLst>
                <a:tab pos="534988" algn="l"/>
              </a:tabLst>
            </a:pPr>
            <a:endParaRPr lang="en-US" sz="1400" dirty="0" smtClean="0"/>
          </a:p>
          <a:p>
            <a:pPr marL="449263" lvl="1" indent="-182563">
              <a:tabLst>
                <a:tab pos="534988" algn="l"/>
              </a:tabLst>
            </a:pPr>
            <a:endParaRPr lang="en-US" sz="1400" dirty="0" smtClean="0"/>
          </a:p>
          <a:p>
            <a:endParaRPr lang="en-US" sz="1800" dirty="0" smtClean="0"/>
          </a:p>
          <a:p>
            <a:endParaRPr lang="en-US" sz="1200" dirty="0"/>
          </a:p>
          <a:p>
            <a:r>
              <a:rPr lang="en-US" sz="1800" dirty="0" smtClean="0"/>
              <a:t>How to check?</a:t>
            </a:r>
          </a:p>
          <a:p>
            <a:pPr marL="449263" lvl="1" indent="-182563"/>
            <a:r>
              <a:rPr lang="en-US" sz="1400" dirty="0" smtClean="0"/>
              <a:t>Look in LFF panel</a:t>
            </a:r>
          </a:p>
          <a:p>
            <a:pPr lvl="1"/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923925"/>
            <a:ext cx="4738688" cy="542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 bwMode="auto">
          <a:xfrm>
            <a:off x="7021902" y="5400136"/>
            <a:ext cx="1647645" cy="517585"/>
          </a:xfrm>
          <a:prstGeom prst="ellipse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2" t="83473" r="4155" b="7618"/>
          <a:stretch/>
        </p:blipFill>
        <p:spPr bwMode="auto">
          <a:xfrm>
            <a:off x="534836" y="1781358"/>
            <a:ext cx="3264857" cy="1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>
            <a:stCxn id="4" idx="1"/>
          </p:cNvCxnSpPr>
          <p:nvPr/>
        </p:nvCxnSpPr>
        <p:spPr bwMode="auto">
          <a:xfrm flipH="1" flipV="1">
            <a:off x="3347049" y="2639683"/>
            <a:ext cx="3916145" cy="28362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Ellipse 9"/>
          <p:cNvSpPr/>
          <p:nvPr/>
        </p:nvSpPr>
        <p:spPr bwMode="auto">
          <a:xfrm>
            <a:off x="8039818" y="3769744"/>
            <a:ext cx="881245" cy="270813"/>
          </a:xfrm>
          <a:prstGeom prst="ellipse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3" descr="U:\GUN_LLRF_Performance\GUN_exper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7" t="60357" b="9979"/>
          <a:stretch/>
        </p:blipFill>
        <p:spPr bwMode="auto">
          <a:xfrm>
            <a:off x="664238" y="4475913"/>
            <a:ext cx="2001328" cy="179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/>
          <p:cNvSpPr/>
          <p:nvPr/>
        </p:nvSpPr>
        <p:spPr bwMode="auto">
          <a:xfrm>
            <a:off x="2015705" y="4516169"/>
            <a:ext cx="667114" cy="270813"/>
          </a:xfrm>
          <a:prstGeom prst="ellipse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6" y="977900"/>
            <a:ext cx="4893274" cy="4792663"/>
          </a:xfrm>
        </p:spPr>
        <p:txBody>
          <a:bodyPr/>
          <a:lstStyle/>
          <a:p>
            <a:r>
              <a:rPr lang="en-US" dirty="0" smtClean="0"/>
              <a:t>RF gun start-up without FB, LFF </a:t>
            </a:r>
          </a:p>
          <a:p>
            <a:pPr marL="444500" lvl="1" indent="0">
              <a:buNone/>
            </a:pPr>
            <a:r>
              <a:rPr lang="en-US" dirty="0" smtClean="0"/>
              <a:t>(1) Adjust OVC before FB and LFF is enabled</a:t>
            </a:r>
          </a:p>
          <a:p>
            <a:pPr marL="444500" lvl="1" indent="0">
              <a:buNone/>
            </a:pPr>
            <a:r>
              <a:rPr lang="en-US" dirty="0" smtClean="0"/>
              <a:t>(2) Enable FB, LFF </a:t>
            </a:r>
          </a:p>
          <a:p>
            <a:pPr lvl="1"/>
            <a:r>
              <a:rPr lang="en-US" dirty="0" smtClean="0"/>
              <a:t>FF correction are centered after a while</a:t>
            </a:r>
          </a:p>
          <a:p>
            <a:pPr lvl="1"/>
            <a:r>
              <a:rPr lang="en-US" dirty="0" smtClean="0"/>
              <a:t>FF correction limits: 7000 bits</a:t>
            </a:r>
          </a:p>
          <a:p>
            <a:pPr marL="4445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t = 0</a:t>
            </a:r>
            <a:endParaRPr lang="en-US" dirty="0" smtClean="0"/>
          </a:p>
          <a:p>
            <a:pPr marL="444500" lvl="1" indent="0">
              <a:buNone/>
            </a:pPr>
            <a:r>
              <a:rPr lang="en-US" dirty="0" smtClean="0"/>
              <a:t>(3) FF correction tables 20 minutes later</a:t>
            </a:r>
          </a:p>
          <a:p>
            <a:pPr marL="444500" lvl="1" indent="0">
              <a:buNone/>
            </a:pPr>
            <a:r>
              <a:rPr lang="en-US" dirty="0" smtClean="0"/>
              <a:t>(4) After 40 minutes</a:t>
            </a:r>
          </a:p>
          <a:p>
            <a:pPr lvl="1"/>
            <a:r>
              <a:rPr lang="en-US" dirty="0" smtClean="0"/>
              <a:t> FF tables (Q channel) hits limit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readback</a:t>
            </a:r>
            <a:r>
              <a:rPr lang="en-US" dirty="0" smtClean="0">
                <a:sym typeface="Wingdings" panose="05000000000000000000" pitchFamily="2" charset="2"/>
              </a:rPr>
              <a:t> ≠ set-point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13" y="765235"/>
            <a:ext cx="2646782" cy="202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89" y="2674201"/>
            <a:ext cx="2646782" cy="200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Gerade Verbindung 15"/>
          <p:cNvCxnSpPr/>
          <p:nvPr/>
        </p:nvCxnSpPr>
        <p:spPr bwMode="auto">
          <a:xfrm>
            <a:off x="6573328" y="974784"/>
            <a:ext cx="20013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6573328" y="4249959"/>
            <a:ext cx="20013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89" y="4661264"/>
            <a:ext cx="2646782" cy="201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Gerade Verbindung 20"/>
          <p:cNvCxnSpPr/>
          <p:nvPr/>
        </p:nvCxnSpPr>
        <p:spPr bwMode="auto">
          <a:xfrm>
            <a:off x="6573328" y="6222532"/>
            <a:ext cx="20013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2" t="83473" r="4155" b="7618"/>
          <a:stretch/>
        </p:blipFill>
        <p:spPr bwMode="auto">
          <a:xfrm>
            <a:off x="799379" y="4356371"/>
            <a:ext cx="3264857" cy="1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6573328" y="1078302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</a:t>
            </a:r>
            <a:endParaRPr lang="en-US" dirty="0"/>
          </a:p>
        </p:txBody>
      </p:sp>
      <p:sp>
        <p:nvSpPr>
          <p:cNvPr id="29" name="Textfeld 28"/>
          <p:cNvSpPr txBox="1"/>
          <p:nvPr/>
        </p:nvSpPr>
        <p:spPr>
          <a:xfrm>
            <a:off x="6552681" y="3832673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20 min</a:t>
            </a:r>
            <a:endParaRPr lang="en-US" dirty="0"/>
          </a:p>
        </p:txBody>
      </p:sp>
      <p:sp>
        <p:nvSpPr>
          <p:cNvPr id="30" name="Textfeld 29"/>
          <p:cNvSpPr txBox="1"/>
          <p:nvPr/>
        </p:nvSpPr>
        <p:spPr>
          <a:xfrm>
            <a:off x="6540805" y="5835801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40 min</a:t>
            </a:r>
            <a:endParaRPr lang="en-US" dirty="0"/>
          </a:p>
        </p:txBody>
      </p:sp>
      <p:sp>
        <p:nvSpPr>
          <p:cNvPr id="26" name="Nach oben gekrümmter Pfeil 25"/>
          <p:cNvSpPr/>
          <p:nvPr/>
        </p:nvSpPr>
        <p:spPr bwMode="auto">
          <a:xfrm rot="5400000">
            <a:off x="4962345" y="2447745"/>
            <a:ext cx="1893499" cy="422694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Nach oben gekrümmter Pfeil 31"/>
          <p:cNvSpPr/>
          <p:nvPr/>
        </p:nvSpPr>
        <p:spPr bwMode="auto">
          <a:xfrm rot="5400000">
            <a:off x="4962344" y="4512584"/>
            <a:ext cx="1893499" cy="422694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03077" y="5637480"/>
            <a:ext cx="316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Why?</a:t>
            </a:r>
          </a:p>
          <a:p>
            <a:pPr marL="449263" lvl="1" indent="-182563"/>
            <a:r>
              <a:rPr lang="en-US" sz="1400" dirty="0"/>
              <a:t>Slowly waveguide heating (guess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19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6" y="977900"/>
            <a:ext cx="3908426" cy="5181360"/>
          </a:xfrm>
        </p:spPr>
        <p:txBody>
          <a:bodyPr/>
          <a:lstStyle/>
          <a:p>
            <a:r>
              <a:rPr lang="en-US" sz="1800" dirty="0" smtClean="0"/>
              <a:t>After RF gun start-up</a:t>
            </a:r>
          </a:p>
          <a:p>
            <a:pPr marL="449263" lvl="1" indent="-182563">
              <a:tabLst>
                <a:tab pos="534988" algn="l"/>
              </a:tabLst>
            </a:pPr>
            <a:r>
              <a:rPr lang="en-US" sz="1400" dirty="0" smtClean="0"/>
              <a:t>Phase at end is not on set-point</a:t>
            </a:r>
          </a:p>
          <a:p>
            <a:pPr marL="449263" lvl="1" indent="-182563">
              <a:tabLst>
                <a:tab pos="534988" algn="l"/>
              </a:tabLst>
            </a:pPr>
            <a:endParaRPr lang="en-US" sz="1400" dirty="0"/>
          </a:p>
          <a:p>
            <a:pPr marL="449263" lvl="1" indent="-182563">
              <a:tabLst>
                <a:tab pos="534988" algn="l"/>
              </a:tabLst>
            </a:pPr>
            <a:endParaRPr lang="en-US" sz="1400" dirty="0" smtClean="0"/>
          </a:p>
          <a:p>
            <a:pPr marL="449263" lvl="1" indent="-182563">
              <a:tabLst>
                <a:tab pos="534988" algn="l"/>
              </a:tabLst>
            </a:pPr>
            <a:endParaRPr lang="en-US" sz="1400" dirty="0" smtClean="0"/>
          </a:p>
          <a:p>
            <a:pPr marL="449263" lvl="1" indent="-182563">
              <a:tabLst>
                <a:tab pos="534988" algn="l"/>
              </a:tabLst>
            </a:pPr>
            <a:endParaRPr lang="en-US" sz="1400" dirty="0" smtClean="0"/>
          </a:p>
          <a:p>
            <a:r>
              <a:rPr lang="en-US" sz="1800" dirty="0" smtClean="0"/>
              <a:t>Why?</a:t>
            </a:r>
          </a:p>
          <a:p>
            <a:pPr marL="449263" lvl="1" indent="-182563"/>
            <a:r>
              <a:rPr lang="en-US" sz="1400" dirty="0" smtClean="0"/>
              <a:t>Slowly waveguide heating (guess)</a:t>
            </a:r>
          </a:p>
          <a:p>
            <a:r>
              <a:rPr lang="en-US" sz="1800" dirty="0" smtClean="0"/>
              <a:t>How to check?</a:t>
            </a:r>
          </a:p>
          <a:p>
            <a:pPr marL="449263" lvl="1" indent="-182563"/>
            <a:r>
              <a:rPr lang="en-US" sz="1400" dirty="0" smtClean="0"/>
              <a:t>Look in LFF panel</a:t>
            </a:r>
          </a:p>
          <a:p>
            <a:r>
              <a:rPr lang="en-US" sz="1800" dirty="0" smtClean="0"/>
              <a:t>What can I do?</a:t>
            </a:r>
          </a:p>
          <a:p>
            <a:pPr marL="449263" lvl="1" indent="-182563"/>
            <a:r>
              <a:rPr lang="en-US" sz="1400" dirty="0" smtClean="0"/>
              <a:t>Adjust OVC phase by ~ -4 </a:t>
            </a:r>
            <a:r>
              <a:rPr lang="en-US" sz="1400" dirty="0" err="1" smtClean="0"/>
              <a:t>deg</a:t>
            </a:r>
            <a:endParaRPr lang="en-US" sz="1400" dirty="0" smtClean="0"/>
          </a:p>
          <a:p>
            <a:pPr lvl="1"/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2" t="83473" r="8137" b="7618"/>
          <a:stretch/>
        </p:blipFill>
        <p:spPr bwMode="auto">
          <a:xfrm>
            <a:off x="534836" y="1781358"/>
            <a:ext cx="2812213" cy="1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90" y="3650320"/>
            <a:ext cx="203358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93" y="808382"/>
            <a:ext cx="2646782" cy="201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/>
        </p:nvCxnSpPr>
        <p:spPr bwMode="auto">
          <a:xfrm>
            <a:off x="4184332" y="2369650"/>
            <a:ext cx="20013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75" y="776114"/>
            <a:ext cx="2635104" cy="201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70" y="3650320"/>
            <a:ext cx="20431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>
            <a:stCxn id="9" idx="2"/>
            <a:endCxn id="5122" idx="0"/>
          </p:cNvCxnSpPr>
          <p:nvPr/>
        </p:nvCxnSpPr>
        <p:spPr bwMode="auto">
          <a:xfrm>
            <a:off x="5123084" y="2827214"/>
            <a:ext cx="0" cy="8231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>
            <a:stCxn id="5122" idx="3"/>
            <a:endCxn id="5124" idx="1"/>
          </p:cNvCxnSpPr>
          <p:nvPr/>
        </p:nvCxnSpPr>
        <p:spPr bwMode="auto">
          <a:xfrm>
            <a:off x="6139878" y="4328977"/>
            <a:ext cx="60259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>
            <a:stCxn id="5124" idx="0"/>
            <a:endCxn id="5123" idx="2"/>
          </p:cNvCxnSpPr>
          <p:nvPr/>
        </p:nvCxnSpPr>
        <p:spPr bwMode="auto">
          <a:xfrm flipV="1">
            <a:off x="7764027" y="2786601"/>
            <a:ext cx="0" cy="8637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6847020" y="2496172"/>
            <a:ext cx="20013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>
            <a:off x="6827385" y="977923"/>
            <a:ext cx="20013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Ellipse 17"/>
          <p:cNvSpPr/>
          <p:nvPr/>
        </p:nvSpPr>
        <p:spPr bwMode="auto">
          <a:xfrm>
            <a:off x="7106822" y="4078811"/>
            <a:ext cx="1628263" cy="370936"/>
          </a:xfrm>
          <a:prstGeom prst="ellipse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4528867" y="4070231"/>
            <a:ext cx="1628263" cy="370936"/>
          </a:xfrm>
          <a:prstGeom prst="ellipse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135907" y="2054478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40 min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6787630" y="2146813"/>
            <a:ext cx="131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40+x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6" y="977899"/>
            <a:ext cx="3908426" cy="5737225"/>
          </a:xfrm>
        </p:spPr>
        <p:txBody>
          <a:bodyPr/>
          <a:lstStyle/>
          <a:p>
            <a:r>
              <a:rPr lang="en-US" sz="1800" dirty="0" smtClean="0"/>
              <a:t>After RF gun start-up</a:t>
            </a:r>
          </a:p>
          <a:p>
            <a:pPr marL="449263" lvl="1" indent="-182563">
              <a:tabLst>
                <a:tab pos="534988" algn="l"/>
              </a:tabLst>
            </a:pPr>
            <a:r>
              <a:rPr lang="en-US" sz="1400" dirty="0" smtClean="0"/>
              <a:t>Phase at end is not on set-point</a:t>
            </a:r>
          </a:p>
          <a:p>
            <a:pPr marL="449263" lvl="1" indent="-182563">
              <a:tabLst>
                <a:tab pos="534988" algn="l"/>
              </a:tabLst>
            </a:pPr>
            <a:endParaRPr lang="en-US" sz="1400" dirty="0"/>
          </a:p>
          <a:p>
            <a:pPr marL="449263" lvl="1" indent="-182563">
              <a:tabLst>
                <a:tab pos="534988" algn="l"/>
              </a:tabLst>
            </a:pPr>
            <a:endParaRPr lang="en-US" sz="1400" dirty="0" smtClean="0"/>
          </a:p>
          <a:p>
            <a:pPr marL="449263" lvl="1" indent="-182563">
              <a:tabLst>
                <a:tab pos="534988" algn="l"/>
              </a:tabLst>
            </a:pPr>
            <a:endParaRPr lang="en-US" sz="1400" dirty="0" smtClean="0"/>
          </a:p>
          <a:p>
            <a:pPr marL="449263" lvl="1" indent="-182563">
              <a:tabLst>
                <a:tab pos="534988" algn="l"/>
              </a:tabLst>
            </a:pPr>
            <a:endParaRPr lang="en-US" sz="1400" dirty="0" smtClean="0"/>
          </a:p>
          <a:p>
            <a:r>
              <a:rPr lang="en-US" sz="1800" dirty="0" smtClean="0"/>
              <a:t>Why?</a:t>
            </a:r>
          </a:p>
          <a:p>
            <a:pPr marL="449263" lvl="1" indent="-182563"/>
            <a:r>
              <a:rPr lang="en-US" sz="1400" dirty="0" smtClean="0"/>
              <a:t>Slowly waveguide heating (guess)</a:t>
            </a:r>
          </a:p>
          <a:p>
            <a:r>
              <a:rPr lang="en-US" sz="1800" dirty="0" smtClean="0"/>
              <a:t>How to check?</a:t>
            </a:r>
          </a:p>
          <a:p>
            <a:pPr marL="449263" lvl="1" indent="-182563"/>
            <a:r>
              <a:rPr lang="en-US" sz="1400" dirty="0" smtClean="0"/>
              <a:t>Look in LFF panel</a:t>
            </a:r>
          </a:p>
          <a:p>
            <a:r>
              <a:rPr lang="en-US" sz="1800" dirty="0" smtClean="0"/>
              <a:t>What can I do?</a:t>
            </a:r>
          </a:p>
          <a:p>
            <a:pPr marL="449263" lvl="1" indent="-182563"/>
            <a:r>
              <a:rPr lang="en-US" sz="1400" dirty="0" smtClean="0"/>
              <a:t>Adjust OVC phase by ~ -4 </a:t>
            </a:r>
            <a:r>
              <a:rPr lang="en-US" sz="1400" dirty="0" err="1" smtClean="0"/>
              <a:t>deg</a:t>
            </a:r>
            <a:endParaRPr lang="en-US" sz="1400" dirty="0" smtClean="0"/>
          </a:p>
          <a:p>
            <a:r>
              <a:rPr lang="en-US" sz="1800" dirty="0" smtClean="0"/>
              <a:t>Why is it not done automatically?</a:t>
            </a:r>
          </a:p>
          <a:p>
            <a:pPr marL="449263" lvl="1" indent="-182563"/>
            <a:r>
              <a:rPr lang="en-US" sz="1400" dirty="0" smtClean="0"/>
              <a:t>Most of the time OVC is OFF…</a:t>
            </a:r>
          </a:p>
          <a:p>
            <a:pPr marL="449263" lvl="1" indent="-182563"/>
            <a:r>
              <a:rPr lang="en-US" sz="1400" dirty="0" smtClean="0"/>
              <a:t>OVC ON does not mean that its active…</a:t>
            </a:r>
          </a:p>
          <a:p>
            <a:pPr marL="449263" lvl="1" indent="-182563"/>
            <a:r>
              <a:rPr lang="en-US" sz="1400" dirty="0" smtClean="0"/>
              <a:t>Active limiter deactivate OVC </a:t>
            </a:r>
          </a:p>
          <a:p>
            <a:pPr lvl="1"/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2" t="83473" r="8137" b="7618"/>
          <a:stretch/>
        </p:blipFill>
        <p:spPr bwMode="auto">
          <a:xfrm>
            <a:off x="534836" y="1781358"/>
            <a:ext cx="2812213" cy="11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90" y="3650320"/>
            <a:ext cx="203358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693" y="808382"/>
            <a:ext cx="2646782" cy="201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/>
        </p:nvCxnSpPr>
        <p:spPr bwMode="auto">
          <a:xfrm>
            <a:off x="4184332" y="2369650"/>
            <a:ext cx="20013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4135907" y="2054478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40 min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75" y="776114"/>
            <a:ext cx="2635104" cy="201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70" y="3650320"/>
            <a:ext cx="204311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>
            <a:stCxn id="9" idx="2"/>
            <a:endCxn id="5122" idx="0"/>
          </p:cNvCxnSpPr>
          <p:nvPr/>
        </p:nvCxnSpPr>
        <p:spPr bwMode="auto">
          <a:xfrm>
            <a:off x="5123084" y="2827214"/>
            <a:ext cx="0" cy="8231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>
            <a:stCxn id="5122" idx="3"/>
            <a:endCxn id="5124" idx="1"/>
          </p:cNvCxnSpPr>
          <p:nvPr/>
        </p:nvCxnSpPr>
        <p:spPr bwMode="auto">
          <a:xfrm>
            <a:off x="6139878" y="4328977"/>
            <a:ext cx="60259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>
            <a:stCxn id="5124" idx="0"/>
            <a:endCxn id="5123" idx="2"/>
          </p:cNvCxnSpPr>
          <p:nvPr/>
        </p:nvCxnSpPr>
        <p:spPr bwMode="auto">
          <a:xfrm flipV="1">
            <a:off x="7764027" y="2786601"/>
            <a:ext cx="0" cy="8637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6847020" y="2496172"/>
            <a:ext cx="20013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>
            <a:off x="6827385" y="977923"/>
            <a:ext cx="20013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feld 24"/>
          <p:cNvSpPr txBox="1"/>
          <p:nvPr/>
        </p:nvSpPr>
        <p:spPr>
          <a:xfrm>
            <a:off x="6787630" y="2146813"/>
            <a:ext cx="131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40+x min</a:t>
            </a: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7106822" y="4078811"/>
            <a:ext cx="1628263" cy="370936"/>
          </a:xfrm>
          <a:prstGeom prst="ellipse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4528867" y="4070231"/>
            <a:ext cx="1628263" cy="370936"/>
          </a:xfrm>
          <a:prstGeom prst="ellipse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92" y="5315842"/>
            <a:ext cx="2657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0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idx="1"/>
          </p:nvPr>
        </p:nvSpPr>
        <p:spPr>
          <a:xfrm>
            <a:off x="282575" y="977900"/>
            <a:ext cx="3853695" cy="5259127"/>
          </a:xfrm>
        </p:spPr>
        <p:txBody>
          <a:bodyPr/>
          <a:lstStyle/>
          <a:p>
            <a:r>
              <a:rPr lang="en-US" b="1" noProof="0" dirty="0" smtClean="0">
                <a:solidFill>
                  <a:srgbClr val="F28E00"/>
                </a:solidFill>
              </a:rPr>
              <a:t>Introduction</a:t>
            </a:r>
          </a:p>
          <a:p>
            <a:r>
              <a:rPr lang="en-US" dirty="0" smtClean="0"/>
              <a:t>LLRF</a:t>
            </a:r>
          </a:p>
          <a:p>
            <a:pPr lvl="1"/>
            <a:r>
              <a:rPr lang="en-US" dirty="0" smtClean="0"/>
              <a:t>Feedback &amp; Limitations</a:t>
            </a:r>
          </a:p>
          <a:p>
            <a:pPr lvl="1"/>
            <a:r>
              <a:rPr lang="en-US" dirty="0" smtClean="0"/>
              <a:t>Learning Feedforward</a:t>
            </a:r>
            <a:endParaRPr lang="en-US" noProof="0" dirty="0" smtClean="0"/>
          </a:p>
          <a:p>
            <a:r>
              <a:rPr lang="en-US" noProof="0" dirty="0" smtClean="0"/>
              <a:t>Pulse Width Modulation</a:t>
            </a:r>
          </a:p>
          <a:p>
            <a:pPr lvl="1"/>
            <a:r>
              <a:rPr lang="en-US" dirty="0"/>
              <a:t>RF gun cooling </a:t>
            </a:r>
            <a:r>
              <a:rPr lang="en-US" dirty="0" smtClean="0"/>
              <a:t>system</a:t>
            </a:r>
            <a:endParaRPr lang="en-US" noProof="0" dirty="0" smtClean="0"/>
          </a:p>
          <a:p>
            <a:pPr lvl="1"/>
            <a:r>
              <a:rPr lang="en-US" dirty="0" smtClean="0"/>
              <a:t>Temperature estimation</a:t>
            </a:r>
          </a:p>
          <a:p>
            <a:pPr lvl="1"/>
            <a:r>
              <a:rPr lang="en-US" dirty="0" smtClean="0"/>
              <a:t>Precision temperature control</a:t>
            </a:r>
            <a:endParaRPr lang="en-US" noProof="0" dirty="0" smtClean="0"/>
          </a:p>
          <a:p>
            <a:r>
              <a:rPr lang="en-US" dirty="0" smtClean="0"/>
              <a:t>Fast Protection</a:t>
            </a:r>
          </a:p>
          <a:p>
            <a:pPr lvl="1"/>
            <a:r>
              <a:rPr lang="en-US" dirty="0" smtClean="0"/>
              <a:t>The why and wherefore</a:t>
            </a:r>
          </a:p>
          <a:p>
            <a:r>
              <a:rPr lang="en-US" dirty="0" smtClean="0"/>
              <a:t>Current problems</a:t>
            </a:r>
          </a:p>
          <a:p>
            <a:pPr lvl="1"/>
            <a:r>
              <a:rPr lang="en-US" dirty="0" smtClean="0"/>
              <a:t>After start-up</a:t>
            </a:r>
          </a:p>
          <a:p>
            <a:endParaRPr lang="en-US" noProof="0" dirty="0"/>
          </a:p>
        </p:txBody>
      </p:sp>
      <p:pic>
        <p:nvPicPr>
          <p:cNvPr id="2" name="Picture 2" descr="U:\Presentations DESY\20160419_FLASH_Seminar\LLRF_Main_Pan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95" y="1016945"/>
            <a:ext cx="4829602" cy="49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 bwMode="auto">
          <a:xfrm>
            <a:off x="7569159" y="1619250"/>
            <a:ext cx="1264722" cy="1707449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4212401" y="1504951"/>
            <a:ext cx="1458684" cy="2546144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5671085" y="3504825"/>
            <a:ext cx="1476499" cy="546269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idx="1"/>
          </p:nvPr>
        </p:nvSpPr>
        <p:spPr>
          <a:xfrm>
            <a:off x="282575" y="977900"/>
            <a:ext cx="3853695" cy="5259127"/>
          </a:xfrm>
        </p:spPr>
        <p:txBody>
          <a:bodyPr/>
          <a:lstStyle/>
          <a:p>
            <a:r>
              <a:rPr lang="en-US" noProof="0" dirty="0" smtClean="0"/>
              <a:t>Introduction</a:t>
            </a:r>
          </a:p>
          <a:p>
            <a:r>
              <a:rPr lang="en-US" dirty="0" smtClean="0"/>
              <a:t>LLRF</a:t>
            </a:r>
          </a:p>
          <a:p>
            <a:pPr lvl="1"/>
            <a:r>
              <a:rPr lang="en-US" dirty="0" smtClean="0"/>
              <a:t>Feedback &amp; Limitations</a:t>
            </a:r>
          </a:p>
          <a:p>
            <a:pPr lvl="1"/>
            <a:r>
              <a:rPr lang="en-US" dirty="0" smtClean="0"/>
              <a:t>Learning Feedforward</a:t>
            </a:r>
            <a:endParaRPr lang="en-US" noProof="0" dirty="0" smtClean="0"/>
          </a:p>
          <a:p>
            <a:r>
              <a:rPr lang="en-US" noProof="0" dirty="0" smtClean="0"/>
              <a:t>Pulse Width Modulation</a:t>
            </a:r>
          </a:p>
          <a:p>
            <a:pPr lvl="1"/>
            <a:r>
              <a:rPr lang="en-US" dirty="0"/>
              <a:t>RF gun cooling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Temperature estimation</a:t>
            </a:r>
          </a:p>
          <a:p>
            <a:pPr lvl="1"/>
            <a:r>
              <a:rPr lang="en-US" dirty="0" smtClean="0"/>
              <a:t>Precision temperature control</a:t>
            </a:r>
            <a:endParaRPr lang="en-US" noProof="0" dirty="0" smtClean="0"/>
          </a:p>
          <a:p>
            <a:r>
              <a:rPr lang="en-US" dirty="0" smtClean="0"/>
              <a:t>Fast Protection</a:t>
            </a:r>
          </a:p>
          <a:p>
            <a:pPr lvl="1"/>
            <a:r>
              <a:rPr lang="en-US" dirty="0" smtClean="0"/>
              <a:t>The why and wherefore</a:t>
            </a:r>
          </a:p>
          <a:p>
            <a:r>
              <a:rPr lang="en-US" dirty="0" smtClean="0"/>
              <a:t>Current problems</a:t>
            </a:r>
          </a:p>
          <a:p>
            <a:pPr lvl="1"/>
            <a:r>
              <a:rPr lang="en-US" dirty="0" smtClean="0"/>
              <a:t>After start-up</a:t>
            </a:r>
          </a:p>
        </p:txBody>
      </p:sp>
      <p:pic>
        <p:nvPicPr>
          <p:cNvPr id="2" name="Picture 2" descr="U:\Presentations DESY\20160419_FLASH_Seminar\LLRF_Main_Pan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95" y="1016945"/>
            <a:ext cx="4829602" cy="49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 bwMode="auto">
          <a:xfrm>
            <a:off x="5671085" y="3504825"/>
            <a:ext cx="1476499" cy="546269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7569159" y="1619250"/>
            <a:ext cx="1264722" cy="1707449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4212401" y="1504951"/>
            <a:ext cx="1458684" cy="2546144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 rot="20678604">
            <a:off x="2115753" y="5121801"/>
            <a:ext cx="6114230" cy="609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Arial Black" pitchFamily="34" charset="0"/>
              <a:buNone/>
            </a:pPr>
            <a:r>
              <a:rPr lang="de-DE" sz="3200" b="1" kern="0" dirty="0" err="1" smtClean="0">
                <a:solidFill>
                  <a:srgbClr val="00A5EB"/>
                </a:solidFill>
              </a:rPr>
              <a:t>Thank</a:t>
            </a:r>
            <a:r>
              <a:rPr lang="de-DE" sz="3200" b="1" kern="0" dirty="0" smtClean="0">
                <a:solidFill>
                  <a:srgbClr val="00A5EB"/>
                </a:solidFill>
              </a:rPr>
              <a:t> </a:t>
            </a:r>
            <a:r>
              <a:rPr lang="de-DE" sz="3200" b="1" kern="0" dirty="0" err="1" smtClean="0">
                <a:solidFill>
                  <a:srgbClr val="00A5EB"/>
                </a:solidFill>
              </a:rPr>
              <a:t>you</a:t>
            </a:r>
            <a:r>
              <a:rPr lang="de-DE" sz="3200" b="1" kern="0" dirty="0" smtClean="0">
                <a:solidFill>
                  <a:srgbClr val="00A5EB"/>
                </a:solidFill>
              </a:rPr>
              <a:t> </a:t>
            </a:r>
            <a:r>
              <a:rPr lang="de-DE" sz="3200" b="1" kern="0" dirty="0" err="1" smtClean="0">
                <a:solidFill>
                  <a:srgbClr val="00A5EB"/>
                </a:solidFill>
              </a:rPr>
              <a:t>for</a:t>
            </a:r>
            <a:r>
              <a:rPr lang="de-DE" sz="3200" b="1" kern="0" dirty="0" smtClean="0">
                <a:solidFill>
                  <a:srgbClr val="00A5EB"/>
                </a:solidFill>
              </a:rPr>
              <a:t> </a:t>
            </a:r>
            <a:r>
              <a:rPr lang="de-DE" sz="3200" b="1" kern="0" dirty="0" err="1" smtClean="0">
                <a:solidFill>
                  <a:srgbClr val="00A5EB"/>
                </a:solidFill>
              </a:rPr>
              <a:t>your</a:t>
            </a:r>
            <a:r>
              <a:rPr lang="de-DE" sz="3200" b="1" kern="0" dirty="0" smtClean="0">
                <a:solidFill>
                  <a:srgbClr val="00A5EB"/>
                </a:solidFill>
              </a:rPr>
              <a:t> </a:t>
            </a:r>
            <a:r>
              <a:rPr lang="de-DE" sz="3200" b="1" kern="0" dirty="0" err="1" smtClean="0">
                <a:solidFill>
                  <a:srgbClr val="00A5EB"/>
                </a:solidFill>
              </a:rPr>
              <a:t>attention</a:t>
            </a:r>
            <a:r>
              <a:rPr lang="de-DE" sz="3200" b="1" kern="0" dirty="0" smtClean="0">
                <a:solidFill>
                  <a:srgbClr val="00A5EB"/>
                </a:solidFill>
              </a:rPr>
              <a:t>!</a:t>
            </a:r>
          </a:p>
          <a:p>
            <a:endParaRPr lang="de-DE" sz="2800" kern="0" dirty="0"/>
          </a:p>
        </p:txBody>
      </p:sp>
      <p:sp>
        <p:nvSpPr>
          <p:cNvPr id="3" name="Ellipse 2"/>
          <p:cNvSpPr/>
          <p:nvPr/>
        </p:nvSpPr>
        <p:spPr bwMode="auto">
          <a:xfrm>
            <a:off x="5589767" y="3617843"/>
            <a:ext cx="341906" cy="3339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7594338" y="2952987"/>
            <a:ext cx="341906" cy="33395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474" y="1699955"/>
            <a:ext cx="4419599" cy="392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Introduction</a:t>
            </a:r>
            <a:endParaRPr lang="en-US" noProof="0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158749" y="5054156"/>
            <a:ext cx="3089276" cy="1498600"/>
          </a:xfrm>
          <a:prstGeom prst="rect">
            <a:avLst/>
          </a:prstGeom>
          <a:ln>
            <a:solidFill>
              <a:srgbClr val="F28E00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kern="0" dirty="0" smtClean="0"/>
              <a:t>(3) </a:t>
            </a:r>
            <a:r>
              <a:rPr lang="en-US" sz="1600" b="1" kern="0" dirty="0"/>
              <a:t>P</a:t>
            </a:r>
            <a:r>
              <a:rPr lang="en-US" sz="1600" b="1" kern="0" dirty="0" smtClean="0"/>
              <a:t>rotection:</a:t>
            </a:r>
            <a:r>
              <a:rPr lang="en-US" sz="1600" kern="0" dirty="0" smtClean="0"/>
              <a:t> </a:t>
            </a:r>
          </a:p>
          <a:p>
            <a:pPr marL="0" indent="0">
              <a:buNone/>
            </a:pPr>
            <a:r>
              <a:rPr lang="en-US" sz="1600" kern="0" dirty="0"/>
              <a:t>Limiter for Output, FB, LFF etc.</a:t>
            </a:r>
          </a:p>
          <a:p>
            <a:pPr marL="0" indent="0">
              <a:buNone/>
            </a:pPr>
            <a:r>
              <a:rPr lang="en-US" sz="1600" kern="0" dirty="0" smtClean="0"/>
              <a:t>Switch off the power to RF gun if necessary, e.g. spark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5981700" y="4778375"/>
            <a:ext cx="2838450" cy="1352081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kern="0" dirty="0" smtClean="0"/>
              <a:t>(2) Regulation - Water:</a:t>
            </a:r>
            <a:r>
              <a:rPr lang="en-US" sz="1600" kern="0" dirty="0" smtClean="0"/>
              <a:t> Control the RF gun temperature </a:t>
            </a:r>
            <a:r>
              <a:rPr lang="en-US" sz="1600" kern="0" dirty="0" smtClean="0">
                <a:sym typeface="Wingdings" panose="05000000000000000000" pitchFamily="2" charset="2"/>
              </a:rPr>
              <a:t> keep it on (slightly below) its resonance frequency </a:t>
            </a:r>
            <a:endParaRPr lang="en-US" sz="1600" kern="0" dirty="0" smtClean="0"/>
          </a:p>
        </p:txBody>
      </p:sp>
      <p:sp>
        <p:nvSpPr>
          <p:cNvPr id="28" name="Textfeld 27"/>
          <p:cNvSpPr txBox="1"/>
          <p:nvPr/>
        </p:nvSpPr>
        <p:spPr>
          <a:xfrm>
            <a:off x="206371" y="835025"/>
            <a:ext cx="4870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1.3 GHz SWS, Pulsed </a:t>
            </a:r>
            <a:r>
              <a:rPr lang="en-US" b="1" dirty="0"/>
              <a:t>mode @ 10 </a:t>
            </a:r>
            <a:r>
              <a:rPr lang="en-US" b="1" dirty="0" smtClean="0"/>
              <a:t>Hz, </a:t>
            </a:r>
          </a:p>
          <a:p>
            <a:r>
              <a:rPr lang="en-US" b="1" dirty="0" smtClean="0"/>
              <a:t>Forward power </a:t>
            </a:r>
            <a:r>
              <a:rPr lang="en-US" b="1" dirty="0"/>
              <a:t>≈ </a:t>
            </a:r>
            <a:r>
              <a:rPr lang="en-US" b="1" dirty="0" smtClean="0"/>
              <a:t>5 MW (average power </a:t>
            </a:r>
            <a:r>
              <a:rPr lang="en-US" b="1" dirty="0"/>
              <a:t>≈ </a:t>
            </a:r>
            <a:r>
              <a:rPr lang="en-US" b="1" dirty="0" smtClean="0"/>
              <a:t>50 kW)</a:t>
            </a:r>
          </a:p>
          <a:p>
            <a:r>
              <a:rPr lang="en-US" b="1" dirty="0" smtClean="0"/>
              <a:t>Pulse length up to 800 </a:t>
            </a:r>
            <a:r>
              <a:rPr lang="el-GR" b="1" dirty="0" smtClean="0"/>
              <a:t>μ</a:t>
            </a:r>
            <a:r>
              <a:rPr lang="en-US" b="1" dirty="0" smtClean="0"/>
              <a:t>s </a:t>
            </a:r>
            <a:r>
              <a:rPr lang="en-US" b="1" dirty="0" smtClean="0">
                <a:sym typeface="Wingdings" panose="05000000000000000000" pitchFamily="2" charset="2"/>
              </a:rPr>
              <a:t> 1% duty cycle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kern="0" dirty="0" smtClean="0"/>
              <a:t>Since </a:t>
            </a:r>
            <a:r>
              <a:rPr lang="en-US" b="1" kern="0" dirty="0"/>
              <a:t>01/2015 operated with </a:t>
            </a:r>
            <a:r>
              <a:rPr lang="en-US" b="1" kern="0" dirty="0" smtClean="0"/>
              <a:t>MicroTCA.4</a:t>
            </a:r>
            <a:endParaRPr lang="en-US" b="1" kern="0" dirty="0"/>
          </a:p>
        </p:txBody>
      </p:sp>
      <p:cxnSp>
        <p:nvCxnSpPr>
          <p:cNvPr id="29" name="Gerade Verbindung mit Pfeil 28"/>
          <p:cNvCxnSpPr>
            <a:stCxn id="10" idx="1"/>
          </p:cNvCxnSpPr>
          <p:nvPr/>
        </p:nvCxnSpPr>
        <p:spPr bwMode="auto">
          <a:xfrm flipH="1">
            <a:off x="5860111" y="1528424"/>
            <a:ext cx="421751" cy="1715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>
            <a:stCxn id="9" idx="1"/>
          </p:cNvCxnSpPr>
          <p:nvPr/>
        </p:nvCxnSpPr>
        <p:spPr bwMode="auto">
          <a:xfrm flipH="1" flipV="1">
            <a:off x="5219700" y="5054158"/>
            <a:ext cx="762000" cy="4002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mit Pfeil 34"/>
          <p:cNvCxnSpPr>
            <a:stCxn id="17" idx="0"/>
          </p:cNvCxnSpPr>
          <p:nvPr/>
        </p:nvCxnSpPr>
        <p:spPr bwMode="auto">
          <a:xfrm flipV="1">
            <a:off x="1703387" y="3571875"/>
            <a:ext cx="1697038" cy="14822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6281862" y="963950"/>
            <a:ext cx="2576222" cy="1128947"/>
          </a:xfrm>
          <a:prstGeom prst="rect">
            <a:avLst/>
          </a:prstGeom>
          <a:ln w="25400" cap="flat" cmpd="sng" algn="ctr">
            <a:solidFill>
              <a:srgbClr val="F28E00"/>
            </a:solidFill>
            <a:prstDash val="soli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kern="0" dirty="0" smtClean="0"/>
              <a:t>(1) Regulation - LLRF:</a:t>
            </a:r>
            <a:r>
              <a:rPr lang="en-US" sz="1600" kern="0" dirty="0" smtClean="0"/>
              <a:t> Control the amplitude and phase of virtual probe signal</a:t>
            </a:r>
          </a:p>
        </p:txBody>
      </p:sp>
    </p:spTree>
    <p:extLst>
      <p:ext uri="{BB962C8B-B14F-4D97-AF65-F5344CB8AC3E}">
        <p14:creationId xmlns:p14="http://schemas.microsoft.com/office/powerpoint/2010/main" val="27139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Outline</a:t>
            </a:r>
            <a:endParaRPr lang="en-US" noProof="0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idx="1"/>
          </p:nvPr>
        </p:nvSpPr>
        <p:spPr>
          <a:xfrm>
            <a:off x="282575" y="977900"/>
            <a:ext cx="3853695" cy="5259127"/>
          </a:xfrm>
        </p:spPr>
        <p:txBody>
          <a:bodyPr/>
          <a:lstStyle/>
          <a:p>
            <a:r>
              <a:rPr lang="en-US" noProof="0" dirty="0" smtClean="0"/>
              <a:t>Introduction</a:t>
            </a:r>
          </a:p>
          <a:p>
            <a:r>
              <a:rPr lang="en-US" b="1" dirty="0" smtClean="0">
                <a:solidFill>
                  <a:srgbClr val="F28E00"/>
                </a:solidFill>
              </a:rPr>
              <a:t>LLRF</a:t>
            </a:r>
          </a:p>
          <a:p>
            <a:pPr lvl="1"/>
            <a:r>
              <a:rPr lang="en-US" dirty="0" smtClean="0"/>
              <a:t>Feedback Loop</a:t>
            </a:r>
          </a:p>
          <a:p>
            <a:pPr lvl="1"/>
            <a:r>
              <a:rPr lang="en-US" dirty="0" smtClean="0"/>
              <a:t>Concepts &amp; Achievement</a:t>
            </a:r>
            <a:endParaRPr lang="en-US" noProof="0" dirty="0" smtClean="0"/>
          </a:p>
          <a:p>
            <a:r>
              <a:rPr lang="en-US" noProof="0" dirty="0" smtClean="0"/>
              <a:t>Pulse Width Modulation</a:t>
            </a:r>
          </a:p>
          <a:p>
            <a:pPr lvl="1"/>
            <a:r>
              <a:rPr lang="en-US" dirty="0"/>
              <a:t>RF gun cooling </a:t>
            </a:r>
            <a:r>
              <a:rPr lang="en-US" dirty="0" smtClean="0"/>
              <a:t>system</a:t>
            </a:r>
            <a:endParaRPr lang="en-US" noProof="0" dirty="0" smtClean="0"/>
          </a:p>
          <a:p>
            <a:pPr lvl="1"/>
            <a:r>
              <a:rPr lang="en-US" dirty="0" smtClean="0"/>
              <a:t>Temperature estimation</a:t>
            </a:r>
          </a:p>
          <a:p>
            <a:pPr lvl="1"/>
            <a:r>
              <a:rPr lang="en-US" dirty="0" smtClean="0"/>
              <a:t>Precision temperature control</a:t>
            </a:r>
            <a:endParaRPr lang="en-US" noProof="0" dirty="0" smtClean="0"/>
          </a:p>
          <a:p>
            <a:r>
              <a:rPr lang="en-US" dirty="0" smtClean="0"/>
              <a:t>Fast Protection</a:t>
            </a:r>
          </a:p>
          <a:p>
            <a:pPr lvl="1"/>
            <a:r>
              <a:rPr lang="en-US" dirty="0" smtClean="0"/>
              <a:t>The why and wherefore</a:t>
            </a:r>
          </a:p>
          <a:p>
            <a:r>
              <a:rPr lang="en-US" dirty="0" smtClean="0"/>
              <a:t>Current problems</a:t>
            </a:r>
          </a:p>
          <a:p>
            <a:pPr lvl="1"/>
            <a:r>
              <a:rPr lang="en-US" dirty="0" smtClean="0"/>
              <a:t>After start-up</a:t>
            </a:r>
          </a:p>
          <a:p>
            <a:endParaRPr lang="en-US" noProof="0" dirty="0"/>
          </a:p>
        </p:txBody>
      </p:sp>
      <p:pic>
        <p:nvPicPr>
          <p:cNvPr id="12" name="Picture 2" descr="U:\Presentations DESY\20160419_FLASH_Seminar\LLRF_Main_Pan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95" y="1016945"/>
            <a:ext cx="4829602" cy="49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 bwMode="auto">
          <a:xfrm>
            <a:off x="4212400" y="1485901"/>
            <a:ext cx="1426399" cy="2565194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LLRF Regulation</a:t>
            </a:r>
            <a:endParaRPr lang="en-US" noProof="0" dirty="0"/>
          </a:p>
        </p:txBody>
      </p:sp>
      <p:pic>
        <p:nvPicPr>
          <p:cNvPr id="12" name="Picture 2" descr="U:\Presentations DESY\20160419_FLASH_Seminar\LLRF_Main_Pan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95" y="1016945"/>
            <a:ext cx="4829602" cy="49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34951" y="1174048"/>
            <a:ext cx="3478308" cy="43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 Black" pitchFamily="34" charset="0"/>
              <a:buNone/>
            </a:pPr>
            <a:r>
              <a:rPr lang="en-US" sz="1800" b="1" u="sng" kern="0" dirty="0" err="1" smtClean="0"/>
              <a:t>Main.GUN</a:t>
            </a:r>
            <a:r>
              <a:rPr lang="en-US" sz="1800" b="1" u="sng" kern="0" dirty="0" smtClean="0"/>
              <a:t> Panel</a:t>
            </a:r>
          </a:p>
          <a:p>
            <a:pPr marL="0" indent="0">
              <a:buNone/>
            </a:pPr>
            <a:r>
              <a:rPr lang="en-US" sz="1800" b="1" kern="0" dirty="0" smtClean="0"/>
              <a:t>LLRF</a:t>
            </a:r>
          </a:p>
          <a:p>
            <a:r>
              <a:rPr lang="en-US" sz="1600" kern="0" dirty="0" err="1" smtClean="0"/>
              <a:t>Ampl</a:t>
            </a:r>
            <a:r>
              <a:rPr lang="en-US" sz="1600" kern="0" dirty="0" smtClean="0"/>
              <a:t>. SP [MV/m] </a:t>
            </a:r>
          </a:p>
          <a:p>
            <a:pPr lvl="1"/>
            <a:r>
              <a:rPr lang="en-US" sz="1200" b="1" kern="0" dirty="0" smtClean="0"/>
              <a:t>(new: before power SP [MW])</a:t>
            </a:r>
          </a:p>
          <a:p>
            <a:r>
              <a:rPr lang="en-US" sz="1600" kern="0" dirty="0" smtClean="0"/>
              <a:t>Phase SP [</a:t>
            </a:r>
            <a:r>
              <a:rPr lang="en-US" sz="1600" kern="0" dirty="0" err="1" smtClean="0"/>
              <a:t>deg</a:t>
            </a:r>
            <a:r>
              <a:rPr lang="en-US" sz="1600" kern="0" dirty="0" smtClean="0"/>
              <a:t>]</a:t>
            </a:r>
          </a:p>
          <a:p>
            <a:r>
              <a:rPr lang="en-US" sz="1600" kern="0" dirty="0" smtClean="0"/>
              <a:t>Pulse length [</a:t>
            </a:r>
            <a:r>
              <a:rPr lang="el-GR" sz="1600" kern="0" dirty="0" smtClean="0"/>
              <a:t>μ</a:t>
            </a:r>
            <a:r>
              <a:rPr lang="en-US" sz="1600" kern="0" dirty="0" smtClean="0"/>
              <a:t>s]</a:t>
            </a:r>
          </a:p>
          <a:p>
            <a:r>
              <a:rPr lang="en-US" sz="1600" kern="0" dirty="0" smtClean="0"/>
              <a:t>Feedforward</a:t>
            </a:r>
          </a:p>
          <a:p>
            <a:r>
              <a:rPr lang="en-US" sz="1600" kern="0" dirty="0" smtClean="0"/>
              <a:t>Feedback</a:t>
            </a:r>
          </a:p>
          <a:p>
            <a:r>
              <a:rPr lang="en-US" sz="1600" kern="0" dirty="0" smtClean="0"/>
              <a:t>OVC, LFF etc.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4212400" y="1485901"/>
            <a:ext cx="1426399" cy="2565194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LLRF Regulation</a:t>
            </a:r>
            <a:endParaRPr lang="en-US" noProof="0" dirty="0"/>
          </a:p>
        </p:txBody>
      </p:sp>
      <p:pic>
        <p:nvPicPr>
          <p:cNvPr id="5" name="Picture 2" descr="U:\Presentations DESY\20160419_FLASH_Seminar\LLRF_Main_Pan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95" y="1016945"/>
            <a:ext cx="4829602" cy="497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4212401" y="3326699"/>
            <a:ext cx="1264722" cy="724395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Gerade Verbindung mit Pfeil 6"/>
          <p:cNvCxnSpPr>
            <a:stCxn id="8" idx="7"/>
          </p:cNvCxnSpPr>
          <p:nvPr/>
        </p:nvCxnSpPr>
        <p:spPr bwMode="auto">
          <a:xfrm flipV="1">
            <a:off x="2708850" y="2562225"/>
            <a:ext cx="1360745" cy="4015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Ellipse 7"/>
          <p:cNvSpPr/>
          <p:nvPr/>
        </p:nvSpPr>
        <p:spPr bwMode="auto">
          <a:xfrm>
            <a:off x="2236448" y="2912112"/>
            <a:ext cx="553453" cy="352926"/>
          </a:xfrm>
          <a:prstGeom prst="ellipse">
            <a:avLst/>
          </a:prstGeom>
          <a:noFill/>
          <a:ln w="5715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8075627" y="3590172"/>
            <a:ext cx="708777" cy="352926"/>
          </a:xfrm>
          <a:prstGeom prst="ellipse">
            <a:avLst/>
          </a:prstGeom>
          <a:noFill/>
          <a:ln w="5715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Gerade Verbindung mit Pfeil 9"/>
          <p:cNvCxnSpPr>
            <a:stCxn id="9" idx="2"/>
          </p:cNvCxnSpPr>
          <p:nvPr/>
        </p:nvCxnSpPr>
        <p:spPr bwMode="auto">
          <a:xfrm flipH="1">
            <a:off x="5477123" y="3766635"/>
            <a:ext cx="2598504" cy="2914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3" descr="U:\GUN_LLRF_Performance\GUN_exp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6" y="1131924"/>
            <a:ext cx="5269107" cy="467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U:\Paper\eigene Paper\CDC2015_invited_session\figures\data_validation_both_zoom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61" y="3357320"/>
            <a:ext cx="3338039" cy="27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LLRF Regulation</a:t>
            </a:r>
            <a:endParaRPr lang="en-US" noProof="0" dirty="0"/>
          </a:p>
        </p:txBody>
      </p:sp>
      <p:sp>
        <p:nvSpPr>
          <p:cNvPr id="6" name="Rechteck 5"/>
          <p:cNvSpPr/>
          <p:nvPr/>
        </p:nvSpPr>
        <p:spPr bwMode="auto">
          <a:xfrm>
            <a:off x="3821876" y="2974274"/>
            <a:ext cx="1264722" cy="724395"/>
          </a:xfrm>
          <a:prstGeom prst="rect">
            <a:avLst/>
          </a:prstGeom>
          <a:noFill/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Gerade Verbindung mit Pfeil 6"/>
          <p:cNvCxnSpPr>
            <a:stCxn id="8" idx="7"/>
          </p:cNvCxnSpPr>
          <p:nvPr/>
        </p:nvCxnSpPr>
        <p:spPr bwMode="auto">
          <a:xfrm flipV="1">
            <a:off x="2318325" y="2209800"/>
            <a:ext cx="1360745" cy="4015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28E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Ellipse 7"/>
          <p:cNvSpPr/>
          <p:nvPr/>
        </p:nvSpPr>
        <p:spPr bwMode="auto">
          <a:xfrm>
            <a:off x="1845923" y="2559687"/>
            <a:ext cx="553453" cy="352926"/>
          </a:xfrm>
          <a:prstGeom prst="ellipse">
            <a:avLst/>
          </a:prstGeom>
          <a:noFill/>
          <a:ln w="57150" cap="flat" cmpd="sng" algn="ctr">
            <a:solidFill>
              <a:srgbClr val="F28E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3" descr="U:\GUN_LLRF_Performance\GUN_expe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6" y="1131924"/>
            <a:ext cx="5269107" cy="467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ach rechts gekrümmter Pfeil 14"/>
          <p:cNvSpPr/>
          <p:nvPr/>
        </p:nvSpPr>
        <p:spPr bwMode="auto">
          <a:xfrm rot="18270207" flipH="1" flipV="1">
            <a:off x="2515407" y="1131825"/>
            <a:ext cx="810039" cy="2636974"/>
          </a:xfrm>
          <a:prstGeom prst="curvedRightArrow">
            <a:avLst>
              <a:gd name="adj1" fmla="val 23858"/>
              <a:gd name="adj2" fmla="val 39531"/>
              <a:gd name="adj3" fmla="val 2573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254536" y="870314"/>
            <a:ext cx="2420268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System </a:t>
            </a:r>
            <a:r>
              <a:rPr lang="de-DE" sz="1400" b="1" dirty="0" err="1" smtClean="0"/>
              <a:t>model</a:t>
            </a:r>
            <a:endParaRPr lang="de-DE" sz="1400" b="1" dirty="0" smtClean="0"/>
          </a:p>
          <a:p>
            <a:r>
              <a:rPr lang="de-DE" sz="1400" dirty="0" smtClean="0"/>
              <a:t>FPGA </a:t>
            </a:r>
            <a:r>
              <a:rPr lang="de-DE" sz="1400" dirty="0" err="1" smtClean="0"/>
              <a:t>output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virtual</a:t>
            </a:r>
            <a:r>
              <a:rPr lang="de-DE" sz="1400" dirty="0" smtClean="0"/>
              <a:t> probe</a:t>
            </a:r>
            <a:endParaRPr lang="en-US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4058285" y="2374513"/>
            <a:ext cx="1548228" cy="7386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Model </a:t>
            </a:r>
            <a:r>
              <a:rPr lang="de-DE" sz="1400" dirty="0" err="1"/>
              <a:t>based</a:t>
            </a:r>
            <a:r>
              <a:rPr lang="de-DE" sz="1400" dirty="0"/>
              <a:t> </a:t>
            </a:r>
            <a:r>
              <a:rPr lang="de-DE" sz="1400" dirty="0" err="1" smtClean="0"/>
              <a:t>optimization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</a:p>
          <a:p>
            <a:r>
              <a:rPr lang="de-DE" sz="1400" dirty="0" smtClean="0"/>
              <a:t>FB </a:t>
            </a:r>
            <a:r>
              <a:rPr lang="de-DE" sz="1400" dirty="0" err="1" smtClean="0"/>
              <a:t>and</a:t>
            </a:r>
            <a:r>
              <a:rPr lang="de-DE" sz="1400" dirty="0" smtClean="0"/>
              <a:t> LFF</a:t>
            </a:r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4533900" y="1393534"/>
            <a:ext cx="209550" cy="9809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>
            <a:off x="4858277" y="3130429"/>
            <a:ext cx="167177" cy="8011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1737617" y="2372522"/>
            <a:ext cx="1619354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/>
              <a:t>Feedback </a:t>
            </a:r>
            <a:r>
              <a:rPr lang="de-DE" b="1" dirty="0" err="1" smtClean="0"/>
              <a:t>loop</a:t>
            </a:r>
            <a:endParaRPr lang="en-US" dirty="0"/>
          </a:p>
        </p:txBody>
      </p:sp>
      <p:cxnSp>
        <p:nvCxnSpPr>
          <p:cNvPr id="24" name="Gewinkelte Verbindung 23"/>
          <p:cNvCxnSpPr/>
          <p:nvPr/>
        </p:nvCxnSpPr>
        <p:spPr bwMode="auto">
          <a:xfrm flipV="1">
            <a:off x="4060070" y="3524249"/>
            <a:ext cx="404600" cy="127512"/>
          </a:xfrm>
          <a:prstGeom prst="bentConnector3">
            <a:avLst>
              <a:gd name="adj1" fmla="val -1792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winkelte Verbindung 24"/>
          <p:cNvCxnSpPr/>
          <p:nvPr/>
        </p:nvCxnSpPr>
        <p:spPr bwMode="auto">
          <a:xfrm>
            <a:off x="4050545" y="3804161"/>
            <a:ext cx="404600" cy="110213"/>
          </a:xfrm>
          <a:prstGeom prst="bentConnector3">
            <a:avLst>
              <a:gd name="adj1" fmla="val 562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>
            <a:off x="6046786" y="861777"/>
            <a:ext cx="2944813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Small signal system model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sz="600" b="1" dirty="0" smtClean="0"/>
          </a:p>
          <a:p>
            <a:r>
              <a:rPr lang="en-US" i="1" dirty="0" smtClean="0"/>
              <a:t>Identified parameters: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I/Q gains as function of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Cross-couplings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Bandwidth ~ 52 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Loop </a:t>
            </a:r>
            <a:r>
              <a:rPr lang="de-DE" dirty="0" err="1" smtClean="0"/>
              <a:t>delay</a:t>
            </a:r>
            <a:r>
              <a:rPr lang="de-DE" dirty="0" smtClean="0"/>
              <a:t> </a:t>
            </a:r>
            <a:r>
              <a:rPr lang="de-DE" dirty="0"/>
              <a:t>≈ 1.4 </a:t>
            </a:r>
            <a:r>
              <a:rPr lang="el-GR" dirty="0" smtClean="0"/>
              <a:t>μ</a:t>
            </a:r>
            <a:r>
              <a:rPr lang="de-DE" dirty="0" smtClean="0"/>
              <a:t>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0" b="-12710"/>
          <a:stretch/>
        </p:blipFill>
        <p:spPr bwMode="auto">
          <a:xfrm>
            <a:off x="5815487" y="1226489"/>
            <a:ext cx="3244183" cy="52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U:\Presentations DESY\20150324_Groemitz_Seminar\AP_MTCA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18" y="1511300"/>
            <a:ext cx="4513871" cy="50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68925" y="1782763"/>
            <a:ext cx="453598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</a:pPr>
            <a:r>
              <a:rPr lang="en-US" b="1" dirty="0" smtClean="0">
                <a:sym typeface="Wingdings" panose="05000000000000000000" pitchFamily="2" charset="2"/>
              </a:rPr>
              <a:t>1) Output-Vector Correction (OVC - Server)</a:t>
            </a:r>
          </a:p>
          <a:p>
            <a:pPr marL="361950" lvl="1" indent="-361950">
              <a:lnSpc>
                <a:spcPct val="150000"/>
              </a:lnSpc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Drift compensation</a:t>
            </a:r>
          </a:p>
          <a:p>
            <a:pPr marL="361950" lvl="1" indent="-361950">
              <a:lnSpc>
                <a:spcPct val="150000"/>
              </a:lnSpc>
              <a:buFont typeface="Wingdings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pPr marL="361950" indent="-361950">
              <a:lnSpc>
                <a:spcPct val="150000"/>
              </a:lnSpc>
            </a:pPr>
            <a:r>
              <a:rPr lang="en-US" b="1" dirty="0" smtClean="0">
                <a:sym typeface="Wingdings" panose="05000000000000000000" pitchFamily="2" charset="2"/>
              </a:rPr>
              <a:t>2) Learning Feedforward (LFF - Server)</a:t>
            </a:r>
          </a:p>
          <a:p>
            <a:pPr marL="361950" lvl="1" indent="-361950">
              <a:lnSpc>
                <a:spcPct val="150000"/>
              </a:lnSpc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Minimize repetitive errors from pulse to pulse</a:t>
            </a:r>
          </a:p>
          <a:p>
            <a:pPr marL="361950" lvl="1" indent="-361950">
              <a:lnSpc>
                <a:spcPct val="150000"/>
              </a:lnSpc>
              <a:buFont typeface="Wingdings"/>
              <a:buChar char="à"/>
            </a:pPr>
            <a:endParaRPr lang="en-US" b="1" dirty="0" smtClean="0"/>
          </a:p>
          <a:p>
            <a:pPr marL="361950" indent="-361950">
              <a:lnSpc>
                <a:spcPct val="150000"/>
              </a:lnSpc>
            </a:pPr>
            <a:r>
              <a:rPr lang="en-US" b="1" dirty="0" smtClean="0"/>
              <a:t>3) MIMO feedback (FB - FPGA)</a:t>
            </a:r>
          </a:p>
          <a:p>
            <a:pPr marL="361950" lvl="1" indent="-361950">
              <a:lnSpc>
                <a:spcPct val="150000"/>
              </a:lnSpc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Intra-pulse feedback</a:t>
            </a:r>
            <a:endParaRPr lang="en-US" dirty="0" smtClean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Main limitation: </a:t>
            </a:r>
            <a:r>
              <a:rPr lang="en-US" dirty="0" smtClean="0"/>
              <a:t>Loop delay ≈ 1.4 </a:t>
            </a:r>
            <a:r>
              <a:rPr lang="en-US" dirty="0" err="1" smtClean="0"/>
              <a:t>μs</a:t>
            </a:r>
            <a:r>
              <a:rPr lang="en-US" dirty="0" smtClean="0"/>
              <a:t> </a:t>
            </a:r>
          </a:p>
          <a:p>
            <a:pPr marL="361950" lvl="1" indent="-361950">
              <a:lnSpc>
                <a:spcPct val="150000"/>
              </a:lnSpc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limits control gain </a:t>
            </a:r>
          </a:p>
          <a:p>
            <a:pPr marL="819150" lvl="2" indent="-361950">
              <a:lnSpc>
                <a:spcPct val="150000"/>
              </a:lnSpc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max. FB gain 2-3; SRF ≈ 20-40 (!)</a:t>
            </a:r>
          </a:p>
          <a:p>
            <a:pPr marL="361950" lvl="1" indent="-361950">
              <a:lnSpc>
                <a:spcPct val="150000"/>
              </a:lnSpc>
              <a:buFont typeface="Wingdings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pPr marL="742950" lvl="1" indent="-742950">
              <a:lnSpc>
                <a:spcPct val="150000"/>
              </a:lnSpc>
              <a:buFont typeface="Wingdings"/>
              <a:buChar char="à"/>
            </a:pPr>
            <a:endParaRPr lang="en-US" sz="200" dirty="0" smtClean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à"/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LLRF Regulation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4176713" cy="517525"/>
          </a:xfrm>
        </p:spPr>
        <p:txBody>
          <a:bodyPr/>
          <a:lstStyle/>
          <a:p>
            <a:pPr marL="0" indent="0">
              <a:buNone/>
            </a:pPr>
            <a:r>
              <a:rPr lang="en-US" b="1" u="sng" noProof="0" dirty="0" smtClean="0"/>
              <a:t>Feedback concepts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186571" y="817632"/>
            <a:ext cx="3695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28E00"/>
                </a:solidFill>
              </a:rPr>
              <a:t>Goal: 	</a:t>
            </a:r>
            <a:r>
              <a:rPr lang="de-DE" sz="2000" b="1" dirty="0" err="1" smtClean="0">
                <a:solidFill>
                  <a:srgbClr val="F28E00"/>
                </a:solidFill>
              </a:rPr>
              <a:t>dA</a:t>
            </a:r>
            <a:r>
              <a:rPr lang="de-DE" sz="2000" b="1" dirty="0" smtClean="0">
                <a:solidFill>
                  <a:srgbClr val="F28E00"/>
                </a:solidFill>
              </a:rPr>
              <a:t>/A&lt;0.01</a:t>
            </a:r>
            <a:r>
              <a:rPr lang="de-DE" sz="2000" b="1" dirty="0">
                <a:solidFill>
                  <a:srgbClr val="F28E00"/>
                </a:solidFill>
              </a:rPr>
              <a:t>% </a:t>
            </a:r>
            <a:endParaRPr lang="de-DE" sz="2000" b="1" dirty="0" smtClean="0">
              <a:solidFill>
                <a:srgbClr val="F28E00"/>
              </a:solidFill>
            </a:endParaRPr>
          </a:p>
          <a:p>
            <a:r>
              <a:rPr lang="de-DE" sz="2000" b="1" dirty="0" smtClean="0">
                <a:solidFill>
                  <a:srgbClr val="F28E00"/>
                </a:solidFill>
              </a:rPr>
              <a:t>	d</a:t>
            </a:r>
            <a:r>
              <a:rPr lang="de-DE" sz="2000" b="1" dirty="0" smtClean="0">
                <a:solidFill>
                  <a:srgbClr val="F28E00"/>
                </a:solidFill>
                <a:sym typeface="Mathematica1"/>
              </a:rPr>
              <a:t></a:t>
            </a:r>
            <a:r>
              <a:rPr lang="de-DE" sz="2000" b="1" dirty="0" smtClean="0">
                <a:solidFill>
                  <a:srgbClr val="F28E00"/>
                </a:solidFill>
              </a:rPr>
              <a:t>    &lt;0.01 </a:t>
            </a:r>
            <a:r>
              <a:rPr lang="de-DE" sz="2000" b="1" dirty="0" err="1" smtClean="0">
                <a:solidFill>
                  <a:srgbClr val="F28E00"/>
                </a:solidFill>
              </a:rPr>
              <a:t>deg</a:t>
            </a:r>
            <a:r>
              <a:rPr lang="de-DE" sz="2000" b="1" dirty="0" smtClean="0">
                <a:solidFill>
                  <a:srgbClr val="F28E00"/>
                </a:solidFill>
              </a:rPr>
              <a:t> </a:t>
            </a:r>
            <a:r>
              <a:rPr lang="de-DE" sz="2000" b="1" dirty="0">
                <a:solidFill>
                  <a:srgbClr val="F28E00"/>
                </a:solidFill>
              </a:rPr>
              <a:t>(rms</a:t>
            </a:r>
            <a:r>
              <a:rPr lang="de-DE" sz="2000" b="1" dirty="0" smtClean="0">
                <a:solidFill>
                  <a:srgbClr val="F28E00"/>
                </a:solidFill>
              </a:rPr>
              <a:t>)</a:t>
            </a:r>
            <a:endParaRPr lang="de-DE" sz="2000" b="1" dirty="0">
              <a:solidFill>
                <a:srgbClr val="F28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de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</Template>
  <TotalTime>0</TotalTime>
  <Words>1339</Words>
  <Application>Microsoft Office PowerPoint</Application>
  <PresentationFormat>Bildschirmpräsentation (4:3)</PresentationFormat>
  <Paragraphs>334</Paragraphs>
  <Slides>30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PPT-Vorlage_de</vt:lpstr>
      <vt:lpstr>FLASH RF gun developments. </vt:lpstr>
      <vt:lpstr>Outline</vt:lpstr>
      <vt:lpstr>Outline</vt:lpstr>
      <vt:lpstr>Introduction</vt:lpstr>
      <vt:lpstr>Outline</vt:lpstr>
      <vt:lpstr>LLRF Regulation</vt:lpstr>
      <vt:lpstr>LLRF Regulation</vt:lpstr>
      <vt:lpstr>LLRF Regulation</vt:lpstr>
      <vt:lpstr>LLRF Regulation</vt:lpstr>
      <vt:lpstr>LLRF Regulation</vt:lpstr>
      <vt:lpstr>LLRF Regulation</vt:lpstr>
      <vt:lpstr>Outline</vt:lpstr>
      <vt:lpstr>RF gun cooling system</vt:lpstr>
      <vt:lpstr>RF gun cooling system</vt:lpstr>
      <vt:lpstr>RF gun cooling system</vt:lpstr>
      <vt:lpstr>Pulse Width Modulation</vt:lpstr>
      <vt:lpstr>Pulse Width Modulation</vt:lpstr>
      <vt:lpstr>Pulse Width Modulation</vt:lpstr>
      <vt:lpstr>Pulse Width Modulation</vt:lpstr>
      <vt:lpstr>Pulse Width Modulation – Panel</vt:lpstr>
      <vt:lpstr>Additional Info</vt:lpstr>
      <vt:lpstr>Outline</vt:lpstr>
      <vt:lpstr>Fast Protection</vt:lpstr>
      <vt:lpstr>Fast Protection</vt:lpstr>
      <vt:lpstr>Outline</vt:lpstr>
      <vt:lpstr>Current Problems</vt:lpstr>
      <vt:lpstr>Current Problems</vt:lpstr>
      <vt:lpstr>Current Problems</vt:lpstr>
      <vt:lpstr>Current Problems</vt:lpstr>
      <vt:lpstr>Outline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Pfeiffer, Sven</dc:creator>
  <cp:lastModifiedBy>Pfeiffer, Sven</cp:lastModifiedBy>
  <cp:revision>140</cp:revision>
  <cp:lastPrinted>2015-03-23T22:53:04Z</cp:lastPrinted>
  <dcterms:created xsi:type="dcterms:W3CDTF">2015-03-19T11:07:00Z</dcterms:created>
  <dcterms:modified xsi:type="dcterms:W3CDTF">2016-04-27T07:09:40Z</dcterms:modified>
</cp:coreProperties>
</file>