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64" r:id="rId3"/>
    <p:sldId id="357" r:id="rId4"/>
    <p:sldId id="359" r:id="rId5"/>
    <p:sldId id="361" r:id="rId6"/>
    <p:sldId id="362" r:id="rId7"/>
    <p:sldId id="363" r:id="rId8"/>
    <p:sldId id="347" r:id="rId9"/>
    <p:sldId id="348" r:id="rId10"/>
    <p:sldId id="365" r:id="rId11"/>
    <p:sldId id="368" r:id="rId12"/>
    <p:sldId id="336" r:id="rId13"/>
    <p:sldId id="356" r:id="rId14"/>
    <p:sldId id="351" r:id="rId15"/>
    <p:sldId id="338" r:id="rId16"/>
  </p:sldIdLst>
  <p:sldSz cx="9144000" cy="6858000" type="screen4x3"/>
  <p:notesSz cx="6794500" cy="9931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E0000"/>
    <a:srgbClr val="CC0000"/>
    <a:srgbClr val="FF9900"/>
    <a:srgbClr val="CC0066"/>
    <a:srgbClr val="009900"/>
    <a:srgbClr val="A50021"/>
    <a:srgbClr val="660066"/>
    <a:srgbClr val="700000"/>
    <a:srgbClr val="6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4599F94E-CEE6-441E-89CC-EB005ECD8F06}">
      <a14:m xmlns:a14="http://schemas.microsoft.com/office/drawing/2010/main">
        <m:mathPr xmlns:m="http://schemas.openxmlformats.org/officeDocument/2006/math">
          <m:brkBin m:val="before"/>
          <m:brkBinSub m:val="--"/>
        </m:mathPr>
      </a14:m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0" autoAdjust="0"/>
    <p:restoredTop sz="98046" autoAdjust="0"/>
  </p:normalViewPr>
  <p:slideViewPr>
    <p:cSldViewPr snapToObjects="1">
      <p:cViewPr>
        <p:scale>
          <a:sx n="100" d="100"/>
          <a:sy n="100" d="100"/>
        </p:scale>
        <p:origin x="-1986" y="-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95" d="100"/>
          <a:sy n="95" d="100"/>
        </p:scale>
        <p:origin x="-270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88737" y="420200"/>
            <a:ext cx="5353388" cy="42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734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9"/>
              </a:lnSpc>
              <a:defRPr sz="1000" b="1">
                <a:latin typeface="Stafford" pitchFamily="2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88736" y="9305096"/>
            <a:ext cx="1317954" cy="282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</a:defRPr>
            </a:lvl1pPr>
          </a:lstStyle>
          <a:p>
            <a:pPr>
              <a:defRPr/>
            </a:pPr>
            <a:fld id="{CE40FF1B-250A-4525-A67E-3CC3DFC6A657}" type="datetime4">
              <a:rPr lang="de-DE"/>
              <a:pPr>
                <a:defRPr/>
              </a:pPr>
              <a:t>12. Februar 2015</a:t>
            </a:fld>
            <a:endParaRPr lang="de-DE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506690" y="9305096"/>
            <a:ext cx="4422503" cy="282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</a:defRPr>
            </a:lvl1pPr>
          </a:lstStyle>
          <a:p>
            <a:pPr>
              <a:defRPr/>
            </a:pPr>
            <a:r>
              <a:rPr lang="de-DE"/>
              <a:t>|  Fachbereich 18  |  Institut Theorie Elektromagnetischer Felder  |  Prof. Dr.-Ing. Thomas Weiland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943588" y="9305096"/>
            <a:ext cx="663776" cy="282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Stafford" pitchFamily="2" charset="0"/>
              </a:defRPr>
            </a:lvl1pPr>
          </a:lstStyle>
          <a:p>
            <a:pPr>
              <a:defRPr/>
            </a:pPr>
            <a:r>
              <a:rPr lang="de-DE"/>
              <a:t>|  </a:t>
            </a:r>
            <a:fld id="{DE16B538-6A5D-48DC-B769-EB2A2A9E3B7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8198" name="Picture 6" descr="tud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7675" y="391441"/>
            <a:ext cx="919689" cy="45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88736" y="194922"/>
            <a:ext cx="6418628" cy="156576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62" tIns="46031" rIns="92062" bIns="46031" anchor="ctr"/>
          <a:lstStyle/>
          <a:p>
            <a:pPr>
              <a:defRPr/>
            </a:pPr>
            <a:endParaRPr lang="de-DE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188736" y="391441"/>
            <a:ext cx="641862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 lIns="92062" tIns="46031" rIns="92062" bIns="46031"/>
          <a:lstStyle/>
          <a:p>
            <a:pPr>
              <a:defRPr/>
            </a:pPr>
            <a:endParaRPr lang="de-DE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188736" y="9228405"/>
            <a:ext cx="641862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 lIns="92062" tIns="46031" rIns="92062" bIns="46031"/>
          <a:lstStyle/>
          <a:p>
            <a:pPr>
              <a:defRPr/>
            </a:pPr>
            <a:endParaRPr lang="de-DE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187138" y="845192"/>
            <a:ext cx="641862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 lIns="92062" tIns="46031" rIns="92062" bIns="46031"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187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3" descr="tud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9678" y="391441"/>
            <a:ext cx="926086" cy="45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7137" y="9432913"/>
            <a:ext cx="1604256" cy="4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9"/>
              </a:lnSpc>
              <a:defRPr sz="1000">
                <a:latin typeface="Stafford" pitchFamily="2" charset="0"/>
              </a:defRPr>
            </a:lvl1pPr>
          </a:lstStyle>
          <a:p>
            <a:pPr>
              <a:defRPr/>
            </a:pPr>
            <a:fld id="{8AE261D1-3170-4B8B-94E6-A342C9505736}" type="datetime4">
              <a:rPr lang="de-DE"/>
              <a:pPr>
                <a:defRPr/>
              </a:pPr>
              <a:t>12. Februar 2015</a:t>
            </a:fld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3638" y="1003300"/>
            <a:ext cx="4446587" cy="3335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88736" y="4654146"/>
            <a:ext cx="6417028" cy="46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791394" y="9432913"/>
            <a:ext cx="4067424" cy="4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9"/>
              </a:lnSpc>
              <a:defRPr sz="1000">
                <a:latin typeface="Stafford" pitchFamily="2" charset="0"/>
              </a:defRPr>
            </a:lvl1pPr>
          </a:lstStyle>
          <a:p>
            <a:pPr>
              <a:defRPr/>
            </a:pPr>
            <a:r>
              <a:rPr lang="de-DE"/>
              <a:t>|  Fachbereich 18  |  Institut Theorie Elektromagnetischer Felder  |  Prof. Dr.-Ing. Thomas Weiland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58817" y="9432913"/>
            <a:ext cx="934084" cy="4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ts val="1309"/>
              </a:lnSpc>
              <a:defRPr sz="1000">
                <a:latin typeface="Stafford" pitchFamily="2" charset="0"/>
              </a:defRPr>
            </a:lvl1pPr>
          </a:lstStyle>
          <a:p>
            <a:pPr>
              <a:defRPr/>
            </a:pPr>
            <a:r>
              <a:rPr lang="de-DE"/>
              <a:t>|  </a:t>
            </a:r>
            <a:fld id="{8C895085-1A0D-4EB3-872A-BF2FFFEB45E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88737" y="420200"/>
            <a:ext cx="5353388" cy="42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734" tIns="0" rIns="0" bIns="0" anchor="ctr"/>
          <a:lstStyle/>
          <a:p>
            <a:pPr>
              <a:lnSpc>
                <a:spcPts val="1309"/>
              </a:lnSpc>
              <a:defRPr/>
            </a:pPr>
            <a:endParaRPr lang="de-DE" sz="1000" b="1">
              <a:latin typeface="Stafford" pitchFamily="2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88736" y="194922"/>
            <a:ext cx="6418628" cy="156576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62" tIns="46031" rIns="92062" bIns="46031" anchor="ctr"/>
          <a:lstStyle/>
          <a:p>
            <a:pPr>
              <a:defRPr/>
            </a:pPr>
            <a:endParaRPr lang="de-DE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188736" y="391441"/>
            <a:ext cx="641862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 lIns="92062" tIns="46031" rIns="92062" bIns="46031"/>
          <a:lstStyle/>
          <a:p>
            <a:pPr>
              <a:defRPr/>
            </a:pPr>
            <a:endParaRPr lang="de-DE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188736" y="848387"/>
            <a:ext cx="641862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 lIns="92062" tIns="46031" rIns="92062" bIns="46031"/>
          <a:lstStyle/>
          <a:p>
            <a:pPr>
              <a:defRPr/>
            </a:pPr>
            <a:endParaRPr lang="de-DE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88736" y="9432913"/>
            <a:ext cx="641862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 lIns="92062" tIns="46031" rIns="92062" bIns="46031"/>
          <a:lstStyle/>
          <a:p>
            <a:pPr>
              <a:defRPr/>
            </a:pPr>
            <a:endParaRPr lang="de-DE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87138" y="4457626"/>
            <a:ext cx="641862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 lIns="92062" tIns="46031" rIns="92062" bIns="46031"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979236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1pPr>
    <a:lvl2pPr marL="457200"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2pPr>
    <a:lvl3pPr marL="914400"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3pPr>
    <a:lvl4pPr marL="1371600"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4pPr>
    <a:lvl5pPr marL="1828800" algn="l" rtl="0" eaLnBrk="0" fontAlgn="base" hangingPunct="0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12C13EC-6750-4ACC-8F06-C12EF1707905}" type="datetime4">
              <a:rPr lang="de-DE" smtClean="0"/>
              <a:pPr/>
              <a:t>12. Februar 2015</a:t>
            </a:fld>
            <a:endParaRPr lang="de-DE" smtClean="0"/>
          </a:p>
        </p:txBody>
      </p:sp>
      <p:sp>
        <p:nvSpPr>
          <p:cNvPr id="1024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 smtClean="0"/>
              <a:t>|  Fachbereich 18  |  Institut Theorie Elektromagnetischer Felder  |  Prof. Dr.-Ing. Thomas Weiland</a:t>
            </a: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de-DE" smtClean="0"/>
              <a:t>|  </a:t>
            </a:r>
            <a:fld id="{EB9547E3-FA7D-42CA-A99D-2A5E3A924079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10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1003300"/>
            <a:ext cx="4446588" cy="3335338"/>
          </a:xfrm>
          <a:ln/>
        </p:spPr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Bitstream Charter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250825" y="368300"/>
            <a:ext cx="8642350" cy="2089150"/>
          </a:xfrm>
          <a:prstGeom prst="rect">
            <a:avLst/>
          </a:prstGeom>
          <a:solidFill>
            <a:srgbClr val="E6001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9" descr="tud_logo"/>
          <p:cNvPicPr>
            <a:picLocks noChangeAspect="1" noChangeArrowheads="1"/>
          </p:cNvPicPr>
          <p:nvPr userDrawn="1"/>
        </p:nvPicPr>
        <p:blipFill>
          <a:blip r:embed="rId2" cstate="print"/>
          <a:srcRect r="5453"/>
          <a:stretch>
            <a:fillRect/>
          </a:stretch>
        </p:blipFill>
        <p:spPr bwMode="auto">
          <a:xfrm>
            <a:off x="7172325" y="657225"/>
            <a:ext cx="18732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9"/>
          <p:cNvSpPr>
            <a:spLocks noChangeArrowheads="1"/>
          </p:cNvSpPr>
          <p:nvPr userDrawn="1"/>
        </p:nvSpPr>
        <p:spPr bwMode="auto">
          <a:xfrm>
            <a:off x="250825" y="2457450"/>
            <a:ext cx="8640763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auto">
          <a:xfrm>
            <a:off x="250825" y="368300"/>
            <a:ext cx="8640763" cy="142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6680" y="691200"/>
            <a:ext cx="6735600" cy="579600"/>
          </a:xfrm>
        </p:spPr>
        <p:txBody>
          <a:bodyPr anchor="t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56680" y="1450800"/>
            <a:ext cx="6735600" cy="979200"/>
          </a:xfrm>
        </p:spPr>
        <p:txBody>
          <a:bodyPr lIns="0" tIns="0" rIns="0" bIns="0"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tud_logo"/>
          <p:cNvPicPr>
            <a:picLocks noChangeAspect="1" noChangeArrowheads="1"/>
          </p:cNvPicPr>
          <p:nvPr userDrawn="1"/>
        </p:nvPicPr>
        <p:blipFill>
          <a:blip r:embed="rId2" cstate="print"/>
          <a:srcRect r="5453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250825" y="144938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250825" y="144938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5" name="Picture 9" descr="tud_logo"/>
          <p:cNvPicPr>
            <a:picLocks noChangeAspect="1" noChangeArrowheads="1"/>
          </p:cNvPicPr>
          <p:nvPr userDrawn="1"/>
        </p:nvPicPr>
        <p:blipFill>
          <a:blip r:embed="rId2" cstate="print"/>
          <a:srcRect r="5453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el, Text und Medien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4"/>
          <p:cNvSpPr>
            <a:spLocks noChangeShapeType="1"/>
          </p:cNvSpPr>
          <p:nvPr userDrawn="1"/>
        </p:nvSpPr>
        <p:spPr bwMode="auto">
          <a:xfrm>
            <a:off x="250825" y="144938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6" name="Picture 9" descr="tud_logo"/>
          <p:cNvPicPr>
            <a:picLocks noChangeAspect="1" noChangeArrowheads="1"/>
          </p:cNvPicPr>
          <p:nvPr userDrawn="1"/>
        </p:nvPicPr>
        <p:blipFill>
          <a:blip r:embed="rId2" cstate="print"/>
          <a:srcRect r="5453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488950"/>
            <a:ext cx="687705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50825" y="1592263"/>
            <a:ext cx="4243388" cy="47894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Medienplatzhalter 3"/>
          <p:cNvSpPr>
            <a:spLocks noGrp="1"/>
          </p:cNvSpPr>
          <p:nvPr>
            <p:ph type="media" sz="half" idx="2"/>
          </p:nvPr>
        </p:nvSpPr>
        <p:spPr>
          <a:xfrm>
            <a:off x="4646613" y="1592263"/>
            <a:ext cx="4244975" cy="4789487"/>
          </a:xfrm>
        </p:spPr>
        <p:txBody>
          <a:bodyPr/>
          <a:lstStyle/>
          <a:p>
            <a:pPr lvl="0"/>
            <a:r>
              <a:rPr lang="en-US" noProof="0" smtClean="0"/>
              <a:t>Click icon to add media</a:t>
            </a:r>
            <a:endParaRPr lang="de-DE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4"/>
          <p:cNvSpPr>
            <a:spLocks noChangeShapeType="1"/>
          </p:cNvSpPr>
          <p:nvPr userDrawn="1"/>
        </p:nvSpPr>
        <p:spPr bwMode="auto">
          <a:xfrm>
            <a:off x="250825" y="144938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3" name="Picture 9" descr="tud_logo"/>
          <p:cNvPicPr>
            <a:picLocks noChangeAspect="1" noChangeArrowheads="1"/>
          </p:cNvPicPr>
          <p:nvPr userDrawn="1"/>
        </p:nvPicPr>
        <p:blipFill>
          <a:blip r:embed="rId2" cstate="print"/>
          <a:srcRect r="5453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8950"/>
            <a:ext cx="6877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92263"/>
            <a:ext cx="8640763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E6001A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252413" y="6489700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2" name="Picture 18" descr="TEMF-Logo06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82025" y="6510338"/>
            <a:ext cx="309563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360363" y="6515100"/>
            <a:ext cx="8531225" cy="153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e-DE" sz="1000" dirty="0" smtClean="0"/>
              <a:t>12</a:t>
            </a:r>
            <a:r>
              <a:rPr lang="de-DE" sz="1000" baseline="0" dirty="0" smtClean="0"/>
              <a:t> February</a:t>
            </a:r>
            <a:r>
              <a:rPr lang="de-DE" sz="1000" dirty="0" smtClean="0"/>
              <a:t> 2015  </a:t>
            </a:r>
            <a:r>
              <a:rPr lang="de-DE" sz="1000" dirty="0"/>
              <a:t>|  TU Darmstadt  |  Fachbereich 18  |  Institut </a:t>
            </a:r>
            <a:r>
              <a:rPr lang="de-DE" sz="1000" dirty="0" smtClean="0"/>
              <a:t>für Theorie </a:t>
            </a:r>
            <a:r>
              <a:rPr lang="de-DE" sz="1000" dirty="0"/>
              <a:t>Elektromagnetischer Felder  </a:t>
            </a:r>
            <a:r>
              <a:rPr lang="de-DE" sz="1000" dirty="0" smtClean="0"/>
              <a:t>|  Dr.</a:t>
            </a:r>
            <a:r>
              <a:rPr lang="de-DE" sz="1000" baseline="0" dirty="0" smtClean="0"/>
              <a:t> Andranik Tsakanian</a:t>
            </a:r>
            <a:r>
              <a:rPr lang="de-DE" sz="1000" dirty="0" smtClean="0"/>
              <a:t>  |  </a:t>
            </a:r>
            <a:fld id="{F07FCE0D-DD14-43C9-A476-9A1A9B4C32E4}" type="slidenum">
              <a:rPr lang="de-DE" sz="1000"/>
              <a:pPr>
                <a:defRPr/>
              </a:pPr>
              <a:t>‹#›</a:t>
            </a:fld>
            <a:endParaRPr lang="de-DE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179388" indent="-1793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▪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349250" indent="-168275" algn="l" rtl="0" eaLnBrk="1" fontAlgn="base" hangingPunct="1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2pPr>
      <a:lvl3pPr marL="538163" indent="-18732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717550" indent="-17303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908050" indent="-188913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5pPr>
      <a:lvl6pPr marL="1365250" indent="-188913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6pPr>
      <a:lvl7pPr marL="1822450" indent="-188913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7pPr>
      <a:lvl8pPr marL="2279650" indent="-188913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8pPr>
      <a:lvl9pPr marL="2736850" indent="-188913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4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video" Target="../media/media1.avi"/><Relationship Id="rId7" Type="http://schemas.openxmlformats.org/officeDocument/2006/relationships/image" Target="../media/image53.png"/><Relationship Id="rId2" Type="http://schemas.microsoft.com/office/2007/relationships/media" Target="../media/media1.avi"/><Relationship Id="rId1" Type="http://schemas.openxmlformats.org/officeDocument/2006/relationships/vmlDrawing" Target="../drawings/vmlDrawing9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5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57.png"/><Relationship Id="rId4" Type="http://schemas.openxmlformats.org/officeDocument/2006/relationships/image" Target="../media/image5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2.png"/><Relationship Id="rId18" Type="http://schemas.openxmlformats.org/officeDocument/2006/relationships/oleObject" Target="../embeddings/oleObject6.bin"/><Relationship Id="rId7" Type="http://schemas.openxmlformats.org/officeDocument/2006/relationships/image" Target="../media/image23.png"/><Relationship Id="rId12" Type="http://schemas.openxmlformats.org/officeDocument/2006/relationships/image" Target="../media/image11.png"/><Relationship Id="rId1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0.png"/><Relationship Id="rId11" Type="http://schemas.openxmlformats.org/officeDocument/2006/relationships/image" Target="../media/image10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9.wmf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18.png"/><Relationship Id="rId18" Type="http://schemas.openxmlformats.org/officeDocument/2006/relationships/image" Target="../media/image28.png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7.png"/><Relationship Id="rId1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11" Type="http://schemas.openxmlformats.org/officeDocument/2006/relationships/image" Target="../media/image160.png"/><Relationship Id="rId5" Type="http://schemas.openxmlformats.org/officeDocument/2006/relationships/oleObject" Target="../embeddings/oleObject8.bin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3.wmf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5.png"/><Relationship Id="rId4" Type="http://schemas.openxmlformats.org/officeDocument/2006/relationships/image" Target="../media/image1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9.pn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2858" y="687735"/>
            <a:ext cx="7273478" cy="581025"/>
          </a:xfrm>
        </p:spPr>
        <p:txBody>
          <a:bodyPr/>
          <a:lstStyle/>
          <a:p>
            <a:r>
              <a:rPr lang="en-US" sz="2400" dirty="0" smtClean="0">
                <a:cs typeface="Times New Roman" pitchFamily="18" charset="0"/>
              </a:rPr>
              <a:t>Time Domain </a:t>
            </a:r>
            <a:r>
              <a:rPr lang="en-US" sz="2400" dirty="0">
                <a:cs typeface="Times New Roman" pitchFamily="18" charset="0"/>
              </a:rPr>
              <a:t>Numerical Method </a:t>
            </a:r>
            <a:r>
              <a:rPr lang="en-US" sz="2400" dirty="0" smtClean="0">
                <a:cs typeface="Times New Roman" pitchFamily="18" charset="0"/>
              </a:rPr>
              <a:t>for Resistive Wakefield Calculations of Ultra-Short Bunches</a:t>
            </a:r>
            <a:endParaRPr lang="en-US" sz="2400" dirty="0" smtClean="0"/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88" y="1700808"/>
            <a:ext cx="6735762" cy="504056"/>
          </a:xfrm>
        </p:spPr>
        <p:txBody>
          <a:bodyPr/>
          <a:lstStyle/>
          <a:p>
            <a:pPr eaLnBrk="1" hangingPunct="1"/>
            <a:r>
              <a:rPr lang="en-US" sz="1800" dirty="0" err="1" smtClean="0"/>
              <a:t>Andranik</a:t>
            </a:r>
            <a:r>
              <a:rPr lang="en-US" sz="1800" dirty="0" smtClean="0"/>
              <a:t> </a:t>
            </a:r>
            <a:r>
              <a:rPr lang="en-US" sz="1800" dirty="0" err="1" smtClean="0"/>
              <a:t>Tsakanian</a:t>
            </a:r>
            <a:endParaRPr lang="en-US" sz="1800" dirty="0"/>
          </a:p>
          <a:p>
            <a:pPr eaLnBrk="1" hangingPunct="1"/>
            <a:r>
              <a:rPr lang="en-US" sz="1800" dirty="0" smtClean="0"/>
              <a:t>TU Darmstadt, TEMF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19858" y="3429000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TEMF – DESY Collaboration Meeting</a:t>
            </a:r>
          </a:p>
          <a:p>
            <a:endParaRPr lang="en-US" sz="2400" b="1" dirty="0" smtClean="0"/>
          </a:p>
          <a:p>
            <a:pPr algn="ctr"/>
            <a:r>
              <a:rPr lang="en-US" sz="1600" b="1" dirty="0" smtClean="0"/>
              <a:t>12 February 2015</a:t>
            </a:r>
          </a:p>
          <a:p>
            <a:pPr algn="ctr"/>
            <a:r>
              <a:rPr lang="en-US" sz="1600" b="1" dirty="0" smtClean="0"/>
              <a:t>TEMF, Darmstadt </a:t>
            </a:r>
            <a:endParaRPr lang="de-DE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SFVTD Method with SIBC-TD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162880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Boundary Cells with SIBC Surfaces</a:t>
            </a:r>
            <a:endParaRPr lang="de-DE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25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8" y="2792265"/>
            <a:ext cx="2611933" cy="27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67342" y="2348880"/>
            <a:ext cx="80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I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25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86408"/>
            <a:ext cx="5157629" cy="26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499992" y="2483604"/>
            <a:ext cx="948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II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04248" y="2483604"/>
            <a:ext cx="1092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III</a:t>
            </a:r>
            <a:endParaRPr 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771802" y="1998132"/>
            <a:ext cx="1728190" cy="4189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644008" y="1998132"/>
            <a:ext cx="216024" cy="5354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5" idx="2"/>
            <a:endCxn id="37" idx="1"/>
          </p:cNvCxnSpPr>
          <p:nvPr/>
        </p:nvCxnSpPr>
        <p:spPr>
          <a:xfrm>
            <a:off x="4716016" y="1998132"/>
            <a:ext cx="2088232" cy="6701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917072" y="5509101"/>
            <a:ext cx="539123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volumes (shaded) at SIBC boundaries (red) and associated DoFs with respect to a cell volume of primary grid (black).</a:t>
            </a:r>
            <a:endParaRPr lang="de-DE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666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5292080" y="2185119"/>
            <a:ext cx="3672408" cy="2468017"/>
            <a:chOff x="5292080" y="2185119"/>
            <a:chExt cx="3672408" cy="2468017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5292080" y="2194412"/>
              <a:ext cx="0" cy="24587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292080" y="2194412"/>
              <a:ext cx="367240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292080" y="4653136"/>
              <a:ext cx="367240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8964488" y="2185119"/>
              <a:ext cx="0" cy="24587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SFVTD Method with SIBC-TD</a:t>
            </a:r>
            <a:endParaRPr lang="de-DE" dirty="0"/>
          </a:p>
        </p:txBody>
      </p:sp>
      <p:sp>
        <p:nvSpPr>
          <p:cNvPr id="94" name="TextBox 93"/>
          <p:cNvSpPr txBox="1"/>
          <p:nvPr/>
        </p:nvSpPr>
        <p:spPr>
          <a:xfrm>
            <a:off x="611560" y="1548081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Semi-Discrete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 Formulation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Time Continuous MGE with SIBC</a:t>
            </a:r>
            <a:endParaRPr lang="de-DE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11560" y="2185119"/>
            <a:ext cx="3069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Faraday’s Law with SIBC - TD</a:t>
            </a:r>
            <a:endParaRPr lang="de-DE" sz="1400" b="1" i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3920" name="Group 593919"/>
          <p:cNvGrpSpPr/>
          <p:nvPr/>
        </p:nvGrpSpPr>
        <p:grpSpPr>
          <a:xfrm>
            <a:off x="990910" y="4179937"/>
            <a:ext cx="2356954" cy="905247"/>
            <a:chOff x="1154236" y="3676382"/>
            <a:chExt cx="2356954" cy="905247"/>
          </a:xfrm>
        </p:grpSpPr>
        <p:graphicFrame>
          <p:nvGraphicFramePr>
            <p:cNvPr id="97" name="Object 9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9638205"/>
                </p:ext>
              </p:extLst>
            </p:nvPr>
          </p:nvGraphicFramePr>
          <p:xfrm>
            <a:off x="1586247" y="4005367"/>
            <a:ext cx="1595438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3976" name="Equation" r:id="rId3" imgW="1193760" imgH="431640" progId="Equation.3">
                    <p:embed/>
                  </p:oleObj>
                </mc:Choice>
                <mc:Fallback>
                  <p:oleObj name="Equation" r:id="rId3" imgW="119376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6247" y="4005367"/>
                          <a:ext cx="1595438" cy="576262"/>
                        </a:xfrm>
                        <a:prstGeom prst="rect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8" name="TextBox 97"/>
            <p:cNvSpPr txBox="1"/>
            <p:nvPr/>
          </p:nvSpPr>
          <p:spPr>
            <a:xfrm>
              <a:off x="1154236" y="3676382"/>
              <a:ext cx="23569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 smtClean="0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Ampere’s Law with PEC</a:t>
              </a:r>
              <a:endParaRPr lang="de-DE" sz="14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93924" name="Rectangle 593923"/>
          <p:cNvSpPr/>
          <p:nvPr/>
        </p:nvSpPr>
        <p:spPr>
          <a:xfrm>
            <a:off x="5887794" y="1556792"/>
            <a:ext cx="1924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Integration </a:t>
            </a:r>
            <a:endParaRPr lang="de-DE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93925" name="Object 5939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503609"/>
              </p:ext>
            </p:extLst>
          </p:nvPr>
        </p:nvGraphicFramePr>
        <p:xfrm>
          <a:off x="5364088" y="3645024"/>
          <a:ext cx="3530853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977" name="Equation" r:id="rId5" imgW="2577960" imgH="736560" progId="Equation.3">
                  <p:embed/>
                </p:oleObj>
              </mc:Choice>
              <mc:Fallback>
                <p:oleObj name="Equation" r:id="rId5" imgW="257796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3645024"/>
                        <a:ext cx="3530853" cy="1008112"/>
                      </a:xfrm>
                      <a:prstGeom prst="rect">
                        <a:avLst/>
                      </a:prstGeom>
                      <a:noFill/>
                      <a:ln w="222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3942" name="Group 593941"/>
          <p:cNvGrpSpPr/>
          <p:nvPr/>
        </p:nvGrpSpPr>
        <p:grpSpPr>
          <a:xfrm>
            <a:off x="251520" y="2507209"/>
            <a:ext cx="4342706" cy="1213521"/>
            <a:chOff x="151507" y="1603833"/>
            <a:chExt cx="4342706" cy="1213521"/>
          </a:xfrm>
        </p:grpSpPr>
        <p:graphicFrame>
          <p:nvGraphicFramePr>
            <p:cNvPr id="95" name="Object 9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3860148"/>
                </p:ext>
              </p:extLst>
            </p:nvPr>
          </p:nvGraphicFramePr>
          <p:xfrm>
            <a:off x="155575" y="2147429"/>
            <a:ext cx="4338638" cy="669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3978" name="Equation" r:id="rId7" imgW="2958840" imgH="457200" progId="Equation.3">
                    <p:embed/>
                  </p:oleObj>
                </mc:Choice>
                <mc:Fallback>
                  <p:oleObj name="Equation" r:id="rId7" imgW="295884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575" y="2147429"/>
                          <a:ext cx="4338638" cy="66992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9" name="Object 9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2575365"/>
                </p:ext>
              </p:extLst>
            </p:nvPr>
          </p:nvGraphicFramePr>
          <p:xfrm>
            <a:off x="298450" y="1628800"/>
            <a:ext cx="1763712" cy="593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3979" name="Equation" r:id="rId9" imgW="1282680" imgH="431640" progId="Equation.3">
                    <p:embed/>
                  </p:oleObj>
                </mc:Choice>
                <mc:Fallback>
                  <p:oleObj name="Equation" r:id="rId9" imgW="128268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450" y="1628800"/>
                          <a:ext cx="1763712" cy="593725"/>
                        </a:xfrm>
                        <a:prstGeom prst="rect">
                          <a:avLst/>
                        </a:prstGeom>
                        <a:solidFill>
                          <a:schemeClr val="accent5"/>
                        </a:solidFill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93941" name="Group 593940"/>
            <p:cNvGrpSpPr/>
            <p:nvPr/>
          </p:nvGrpSpPr>
          <p:grpSpPr>
            <a:xfrm>
              <a:off x="151507" y="1603833"/>
              <a:ext cx="4325747" cy="1209823"/>
              <a:chOff x="151507" y="1603833"/>
              <a:chExt cx="4325747" cy="1209823"/>
            </a:xfrm>
          </p:grpSpPr>
          <p:cxnSp>
            <p:nvCxnSpPr>
              <p:cNvPr id="593928" name="Straight Connector 593927"/>
              <p:cNvCxnSpPr/>
              <p:nvPr/>
            </p:nvCxnSpPr>
            <p:spPr>
              <a:xfrm>
                <a:off x="151507" y="2813656"/>
                <a:ext cx="432574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155575" y="1612925"/>
                <a:ext cx="197812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151507" y="1603833"/>
                <a:ext cx="0" cy="12098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4467915" y="2145171"/>
                <a:ext cx="0" cy="66848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H="1">
                <a:off x="2133700" y="2145171"/>
                <a:ext cx="233092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2133700" y="1612925"/>
                <a:ext cx="0" cy="5172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169144"/>
              </p:ext>
            </p:extLst>
          </p:nvPr>
        </p:nvGraphicFramePr>
        <p:xfrm>
          <a:off x="5724128" y="5914949"/>
          <a:ext cx="223996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980" name="Equation" r:id="rId11" imgW="1688760" imgH="279360" progId="Equation.3">
                  <p:embed/>
                </p:oleObj>
              </mc:Choice>
              <mc:Fallback>
                <p:oleObj name="Equation" r:id="rId11" imgW="16887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5914949"/>
                        <a:ext cx="2239962" cy="3714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5724128" y="4689598"/>
            <a:ext cx="2816026" cy="1079203"/>
            <a:chOff x="4577267" y="4869160"/>
            <a:chExt cx="2816026" cy="1079203"/>
          </a:xfrm>
        </p:grpSpPr>
        <p:graphicFrame>
          <p:nvGraphicFramePr>
            <p:cNvPr id="593926" name="Object 5939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6055062"/>
                </p:ext>
              </p:extLst>
            </p:nvPr>
          </p:nvGraphicFramePr>
          <p:xfrm>
            <a:off x="4577267" y="5175250"/>
            <a:ext cx="2627312" cy="773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3981" name="Equation" r:id="rId13" imgW="1981080" imgH="583920" progId="Equation.3">
                    <p:embed/>
                  </p:oleObj>
                </mc:Choice>
                <mc:Fallback>
                  <p:oleObj name="Equation" r:id="rId13" imgW="1981080" imgH="5839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7267" y="5175250"/>
                          <a:ext cx="2627312" cy="773113"/>
                        </a:xfrm>
                        <a:prstGeom prst="rect">
                          <a:avLst/>
                        </a:prstGeom>
                        <a:noFill/>
                        <a:ln w="19050">
                          <a:solidFill>
                            <a:srgbClr val="C00000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4721283" y="4869160"/>
              <a:ext cx="26720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Mass Matrix at the Boundary</a:t>
              </a:r>
              <a:endParaRPr lang="de-DE" sz="1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4716016" y="1722294"/>
            <a:ext cx="0" cy="465903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527736"/>
              </p:ext>
            </p:extLst>
          </p:nvPr>
        </p:nvGraphicFramePr>
        <p:xfrm>
          <a:off x="5569272" y="2348880"/>
          <a:ext cx="32512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982" name="Equation" r:id="rId15" imgW="2450880" imgH="711000" progId="Equation.3">
                  <p:embed/>
                </p:oleObj>
              </mc:Choice>
              <mc:Fallback>
                <p:oleObj name="Equation" r:id="rId15" imgW="2450880" imgH="711000" progId="Equation.3">
                  <p:embed/>
                  <p:pic>
                    <p:nvPicPr>
                      <p:cNvPr id="0" name="Object 5939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9272" y="2348880"/>
                        <a:ext cx="3251200" cy="942975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 w="222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ight Brace 22"/>
          <p:cNvSpPr/>
          <p:nvPr/>
        </p:nvSpPr>
        <p:spPr>
          <a:xfrm rot="5400000">
            <a:off x="1313511" y="2445619"/>
            <a:ext cx="510376" cy="2550222"/>
          </a:xfrm>
          <a:prstGeom prst="rightBrace">
            <a:avLst>
              <a:gd name="adj1" fmla="val 102985"/>
              <a:gd name="adj2" fmla="val 49662"/>
            </a:avLst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ight Arrow 32"/>
          <p:cNvSpPr/>
          <p:nvPr/>
        </p:nvSpPr>
        <p:spPr>
          <a:xfrm>
            <a:off x="2238681" y="2672358"/>
            <a:ext cx="3330591" cy="246393"/>
          </a:xfrm>
          <a:prstGeom prst="rightArrow">
            <a:avLst>
              <a:gd name="adj1" fmla="val 50000"/>
              <a:gd name="adj2" fmla="val 78795"/>
            </a:avLst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tangle 45"/>
          <p:cNvSpPr/>
          <p:nvPr/>
        </p:nvSpPr>
        <p:spPr>
          <a:xfrm>
            <a:off x="3779912" y="2580197"/>
            <a:ext cx="1269899" cy="307777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Semi-Analytic</a:t>
            </a:r>
            <a:endParaRPr lang="de-DE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ight Arrow 54"/>
          <p:cNvSpPr/>
          <p:nvPr/>
        </p:nvSpPr>
        <p:spPr>
          <a:xfrm>
            <a:off x="1833551" y="3852721"/>
            <a:ext cx="3505421" cy="246393"/>
          </a:xfrm>
          <a:prstGeom prst="rightArrow">
            <a:avLst>
              <a:gd name="adj1" fmla="val 50000"/>
              <a:gd name="adj2" fmla="val 103303"/>
            </a:avLst>
          </a:prstGeom>
          <a:solidFill>
            <a:srgbClr val="0000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tangle 51"/>
          <p:cNvSpPr/>
          <p:nvPr/>
        </p:nvSpPr>
        <p:spPr>
          <a:xfrm>
            <a:off x="3702216" y="3814480"/>
            <a:ext cx="1229824" cy="307777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Semi-Implicit</a:t>
            </a:r>
            <a:endParaRPr lang="de-DE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67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Example</a:t>
            </a:r>
            <a:endParaRPr lang="de-DE" dirty="0"/>
          </a:p>
        </p:txBody>
      </p:sp>
      <p:grpSp>
        <p:nvGrpSpPr>
          <p:cNvPr id="3" name="Group 2"/>
          <p:cNvGrpSpPr/>
          <p:nvPr/>
        </p:nvGrpSpPr>
        <p:grpSpPr>
          <a:xfrm>
            <a:off x="691519" y="1683097"/>
            <a:ext cx="1360201" cy="1008552"/>
            <a:chOff x="29151411" y="29223044"/>
            <a:chExt cx="1360201" cy="1008552"/>
          </a:xfrm>
        </p:grpSpPr>
        <p:sp>
          <p:nvSpPr>
            <p:cNvPr id="4" name="Cube 3"/>
            <p:cNvSpPr/>
            <p:nvPr/>
          </p:nvSpPr>
          <p:spPr>
            <a:xfrm>
              <a:off x="29287806" y="29223044"/>
              <a:ext cx="1223806" cy="1008552"/>
            </a:xfrm>
            <a:prstGeom prst="cube">
              <a:avLst/>
            </a:prstGeom>
            <a:solidFill>
              <a:srgbClr val="00B0F0"/>
            </a:solidFill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151411" y="29614241"/>
              <a:ext cx="12238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Cube  Cavity</a:t>
              </a:r>
            </a:p>
            <a:p>
              <a:pPr algn="ctr"/>
              <a:r>
                <a:rPr lang="en-US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1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=0.1 mm</a:t>
              </a:r>
              <a:endParaRPr lang="de-DE" sz="1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521766"/>
              </p:ext>
            </p:extLst>
          </p:nvPr>
        </p:nvGraphicFramePr>
        <p:xfrm>
          <a:off x="2355850" y="1628800"/>
          <a:ext cx="2811808" cy="1440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576" name="Equation" r:id="rId5" imgW="2349360" imgH="1218960" progId="Equation.3">
                  <p:embed/>
                </p:oleObj>
              </mc:Choice>
              <mc:Fallback>
                <p:oleObj name="Equation" r:id="rId5" imgW="234936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850" y="1628800"/>
                        <a:ext cx="2811808" cy="144044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467544" y="3113672"/>
            <a:ext cx="4392488" cy="3146856"/>
            <a:chOff x="467544" y="3113672"/>
            <a:chExt cx="4392488" cy="314685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3113672"/>
              <a:ext cx="4392488" cy="3146856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1267253" y="4941168"/>
              <a:ext cx="1000491" cy="556054"/>
              <a:chOff x="1267253" y="4941168"/>
              <a:chExt cx="1000491" cy="556054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267253" y="5189445"/>
                <a:ext cx="1000491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b="1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Numerical</a:t>
                </a:r>
                <a:endParaRPr lang="de-DE" sz="14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V="1">
                <a:off x="1763688" y="4941168"/>
                <a:ext cx="504056" cy="360040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2987824" y="4345359"/>
              <a:ext cx="1819064" cy="775829"/>
              <a:chOff x="2987824" y="4345359"/>
              <a:chExt cx="1819064" cy="775829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3491880" y="4345359"/>
                <a:ext cx="1315008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P-Loss Method</a:t>
                </a:r>
                <a:endParaRPr lang="de-DE" sz="1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H="1">
                <a:off x="2987824" y="4644974"/>
                <a:ext cx="712459" cy="47621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1" name="Object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59129368"/>
                  </p:ext>
                </p:extLst>
              </p:nvPr>
            </p:nvGraphicFramePr>
            <p:xfrm>
              <a:off x="3779912" y="4644974"/>
              <a:ext cx="791468" cy="2753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00577" name="Equation" r:id="rId8" imgW="583920" imgH="203040" progId="Equation.3">
                      <p:embed/>
                    </p:oleObj>
                  </mc:Choice>
                  <mc:Fallback>
                    <p:oleObj name="Equation" r:id="rId8" imgW="583920" imgH="203040" progId="Equation.3">
                      <p:embed/>
                      <p:pic>
                        <p:nvPicPr>
                          <p:cNvPr id="0" name="Object 59494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79912" y="4644974"/>
                            <a:ext cx="791468" cy="27534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pic>
        <p:nvPicPr>
          <p:cNvPr id="7" name="Ando_Efield_Cond58e3.avi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364087" y="2492896"/>
            <a:ext cx="3553561" cy="26651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33557" y="3356992"/>
            <a:ext cx="737823" cy="2942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Np=21</a:t>
            </a:r>
            <a:endParaRPr lang="de-DE" sz="1400" b="1" i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11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Example</a:t>
            </a:r>
            <a:endParaRPr lang="de-DE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593249"/>
              </p:ext>
            </p:extLst>
          </p:nvPr>
        </p:nvGraphicFramePr>
        <p:xfrm>
          <a:off x="2161601" y="2922613"/>
          <a:ext cx="17938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616" name="Equation" r:id="rId3" imgW="1498320" imgH="241200" progId="Equation.3">
                  <p:embed/>
                </p:oleObj>
              </mc:Choice>
              <mc:Fallback>
                <p:oleObj name="Equation" r:id="rId3" imgW="1498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1601" y="2922613"/>
                        <a:ext cx="1793875" cy="2857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358775" y="2474787"/>
            <a:ext cx="5181991" cy="3753916"/>
            <a:chOff x="467544" y="2638079"/>
            <a:chExt cx="5181991" cy="3753916"/>
          </a:xfrm>
        </p:grpSpPr>
        <p:grpSp>
          <p:nvGrpSpPr>
            <p:cNvPr id="9" name="Group 8"/>
            <p:cNvGrpSpPr/>
            <p:nvPr/>
          </p:nvGrpSpPr>
          <p:grpSpPr>
            <a:xfrm>
              <a:off x="467544" y="2638079"/>
              <a:ext cx="5181991" cy="3753916"/>
              <a:chOff x="467544" y="2638079"/>
              <a:chExt cx="5181991" cy="3753916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544" y="2778665"/>
                <a:ext cx="5181991" cy="3613330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5508104" y="2638079"/>
                <a:ext cx="141431" cy="37539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645643" y="4866829"/>
              <a:ext cx="1000491" cy="556054"/>
              <a:chOff x="1267253" y="4941168"/>
              <a:chExt cx="1000491" cy="556054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267253" y="5189445"/>
                <a:ext cx="1000491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b="1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Numerical</a:t>
                </a:r>
                <a:endParaRPr lang="de-DE" sz="1400" b="1" i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V="1">
                <a:off x="1763688" y="4941168"/>
                <a:ext cx="504056" cy="360040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3013795" y="3861048"/>
              <a:ext cx="1990253" cy="1149797"/>
              <a:chOff x="2987824" y="3971391"/>
              <a:chExt cx="1990253" cy="114979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3663069" y="3971391"/>
                <a:ext cx="1315008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P-Loss Method</a:t>
                </a:r>
                <a:endParaRPr lang="de-DE" sz="1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H="1">
                <a:off x="2987824" y="4644974"/>
                <a:ext cx="712459" cy="47621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1" name="Object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27184531"/>
                  </p:ext>
                </p:extLst>
              </p:nvPr>
            </p:nvGraphicFramePr>
            <p:xfrm>
              <a:off x="3769295" y="4282294"/>
              <a:ext cx="1101725" cy="4651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1617" name="Equation" r:id="rId6" imgW="812520" imgH="342720" progId="Equation.3">
                      <p:embed/>
                    </p:oleObj>
                  </mc:Choice>
                  <mc:Fallback>
                    <p:oleObj name="Equation" r:id="rId6" imgW="812520" imgH="34272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69295" y="4282294"/>
                            <a:ext cx="1101725" cy="465137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764847"/>
              </p:ext>
            </p:extLst>
          </p:nvPr>
        </p:nvGraphicFramePr>
        <p:xfrm>
          <a:off x="5207086" y="2474787"/>
          <a:ext cx="3541378" cy="2433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1098"/>
                <a:gridCol w="1152128"/>
                <a:gridCol w="13681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</a:t>
                      </a:r>
                      <a:endParaRPr lang="de-DE" sz="16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Frequency [GHz]</a:t>
                      </a:r>
                      <a:endParaRPr lang="de-DE" sz="16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Filling Time c </a:t>
                      </a:r>
                      <a:r>
                        <a:rPr lang="el-GR" sz="16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en-US" sz="16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[m]</a:t>
                      </a:r>
                      <a:endParaRPr lang="de-DE" sz="16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TM</a:t>
                      </a:r>
                      <a:r>
                        <a:rPr lang="en-US" sz="1600" b="0" i="1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  <a:endParaRPr lang="de-DE" sz="1600" b="0" i="1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25.9628</a:t>
                      </a:r>
                      <a:endParaRPr lang="de-DE" sz="16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1.1202</a:t>
                      </a:r>
                      <a:endParaRPr lang="de-DE" sz="16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TM</a:t>
                      </a:r>
                      <a:r>
                        <a:rPr lang="en-US" sz="1600" b="0" i="1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</a:t>
                      </a:r>
                      <a:endParaRPr lang="de-DE" sz="1600" b="0" i="1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36.7169</a:t>
                      </a:r>
                      <a:endParaRPr lang="de-DE" sz="16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0.9420</a:t>
                      </a:r>
                      <a:endParaRPr lang="de-DE" sz="16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TM</a:t>
                      </a:r>
                      <a:r>
                        <a:rPr lang="en-US" sz="1600" b="0" i="1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</a:t>
                      </a:r>
                      <a:endParaRPr lang="de-DE" sz="1600" b="0" i="1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49.7150</a:t>
                      </a:r>
                      <a:endParaRPr lang="de-DE" sz="16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0.8095</a:t>
                      </a:r>
                      <a:endParaRPr lang="de-DE" sz="16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TM</a:t>
                      </a:r>
                      <a:r>
                        <a:rPr lang="en-US" sz="1600" b="0" i="1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</a:t>
                      </a:r>
                      <a:endParaRPr lang="de-DE" sz="1600" b="0" i="1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63.5956</a:t>
                      </a:r>
                      <a:endParaRPr lang="de-DE" sz="16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0.7157</a:t>
                      </a:r>
                      <a:endParaRPr lang="de-DE" sz="16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TM</a:t>
                      </a:r>
                      <a:r>
                        <a:rPr lang="en-US" sz="1600" b="0" i="1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511</a:t>
                      </a:r>
                      <a:endParaRPr lang="de-DE" sz="1600" b="0" i="1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77.8884</a:t>
                      </a:r>
                      <a:endParaRPr lang="de-DE" sz="16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0.6468</a:t>
                      </a:r>
                      <a:endParaRPr lang="de-DE" sz="16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635896" y="170080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Multi-Mode Example</a:t>
            </a:r>
            <a:endParaRPr lang="de-DE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91519" y="1683097"/>
            <a:ext cx="1360201" cy="1008552"/>
            <a:chOff x="29151411" y="29223044"/>
            <a:chExt cx="1360201" cy="1008552"/>
          </a:xfrm>
        </p:grpSpPr>
        <p:sp>
          <p:nvSpPr>
            <p:cNvPr id="4" name="Cube 3"/>
            <p:cNvSpPr/>
            <p:nvPr/>
          </p:nvSpPr>
          <p:spPr>
            <a:xfrm>
              <a:off x="29287806" y="29223044"/>
              <a:ext cx="1223806" cy="1008552"/>
            </a:xfrm>
            <a:prstGeom prst="cube">
              <a:avLst/>
            </a:prstGeom>
            <a:solidFill>
              <a:srgbClr val="00B0F0"/>
            </a:solidFill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151411" y="29614241"/>
              <a:ext cx="12238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Cube  Cavity</a:t>
              </a:r>
            </a:p>
            <a:p>
              <a:pPr algn="ctr"/>
              <a:r>
                <a:rPr lang="en-US" sz="1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l=1 </a:t>
              </a:r>
              <a:r>
                <a:rPr lang="en-US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1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de-DE" sz="1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580858" y="2775486"/>
            <a:ext cx="737823" cy="2942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Np=21</a:t>
            </a:r>
            <a:endParaRPr lang="de-DE" sz="1400" b="1" i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6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 of the Scheme</a:t>
            </a:r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>
            <a:off x="6407497" y="4724568"/>
            <a:ext cx="1656655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 </a:t>
            </a:r>
            <a:r>
              <a:rPr lang="en-US" sz="1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endParaRPr lang="en-US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Np=27</a:t>
            </a:r>
            <a:endParaRPr lang="de-DE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47664" y="1484784"/>
            <a:ext cx="4824536" cy="2440321"/>
            <a:chOff x="2476975" y="1552150"/>
            <a:chExt cx="4808657" cy="2552468"/>
          </a:xfrm>
        </p:grpSpPr>
        <p:pic>
          <p:nvPicPr>
            <p:cNvPr id="5959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6975" y="1552150"/>
              <a:ext cx="4808657" cy="2552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3392313" y="2983177"/>
              <a:ext cx="735395" cy="30777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 smtClean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Np=21</a:t>
              </a:r>
              <a:endParaRPr lang="de-DE" sz="1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516216" y="2258148"/>
            <a:ext cx="1861563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 Solution</a:t>
            </a:r>
          </a:p>
          <a:p>
            <a:pPr algn="ctr"/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Fine Mesh - l/</a:t>
            </a:r>
            <a:r>
              <a:rPr lang="el-GR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endParaRPr lang="de-DE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6534" y="1772816"/>
            <a:ext cx="1360201" cy="1008552"/>
            <a:chOff x="29151411" y="29223044"/>
            <a:chExt cx="1360201" cy="1008552"/>
          </a:xfrm>
        </p:grpSpPr>
        <p:sp>
          <p:nvSpPr>
            <p:cNvPr id="18" name="Cube 17"/>
            <p:cNvSpPr/>
            <p:nvPr/>
          </p:nvSpPr>
          <p:spPr>
            <a:xfrm>
              <a:off x="29287806" y="29223044"/>
              <a:ext cx="1223806" cy="1008552"/>
            </a:xfrm>
            <a:prstGeom prst="cube">
              <a:avLst/>
            </a:prstGeom>
            <a:solidFill>
              <a:srgbClr val="00B0F0"/>
            </a:solidFill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151411" y="29614241"/>
              <a:ext cx="12238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Cube  Cavity</a:t>
              </a:r>
            </a:p>
            <a:p>
              <a:pPr algn="ctr"/>
              <a:r>
                <a:rPr lang="en-US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1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=0.1 mm</a:t>
              </a:r>
              <a:endParaRPr lang="de-DE" sz="1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79712" y="3861048"/>
            <a:ext cx="4032447" cy="2512414"/>
            <a:chOff x="1979712" y="3861048"/>
            <a:chExt cx="4032447" cy="251241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0645" y="3907179"/>
              <a:ext cx="3931514" cy="246628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 rot="16200000">
              <a:off x="1000776" y="4839984"/>
              <a:ext cx="2250259" cy="2923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3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Rel. Error of Filling Time [%]</a:t>
              </a:r>
              <a:endParaRPr lang="de-DE" sz="13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03848" y="3891882"/>
              <a:ext cx="1787411" cy="30777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Fixed Mesh - l/</a:t>
              </a:r>
              <a:r>
                <a:rPr lang="el-GR" sz="1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Δ</a:t>
              </a:r>
              <a:r>
                <a:rPr lang="en-US" sz="1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60</a:t>
              </a:r>
              <a:endParaRPr lang="de-DE" sz="1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707309"/>
              </p:ext>
            </p:extLst>
          </p:nvPr>
        </p:nvGraphicFramePr>
        <p:xfrm>
          <a:off x="107504" y="2852936"/>
          <a:ext cx="1386743" cy="364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968" name="Equation" r:id="rId5" imgW="1066680" imgH="241200" progId="Equation.3">
                  <p:embed/>
                </p:oleObj>
              </mc:Choice>
              <mc:Fallback>
                <p:oleObj name="Equation" r:id="rId5" imgW="106668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2852936"/>
                        <a:ext cx="1386743" cy="364034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99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 &amp; Further Steps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1295636" y="1649705"/>
            <a:ext cx="46805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  <a:p>
            <a:endParaRPr lang="en-US" sz="800" b="1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Domain SIBC model &amp; RFA Accuracy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SIBC-TD Implementation in 3D SFVTD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Stability &amp; Convergence Tests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Accuracy test on SIBC-RFA Terms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9632" y="3332018"/>
            <a:ext cx="606667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Further Steps</a:t>
            </a:r>
          </a:p>
          <a:p>
            <a:endParaRPr lang="en-US" sz="800" b="1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of SFVTD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PEC-BC in PBCI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Moving Window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Parallel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 SIBC-TD model in PBCI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with Analytics &amp; Numerical Codes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Resistive Wakes Calculations 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ases </a:t>
            </a:r>
          </a:p>
        </p:txBody>
      </p:sp>
      <p:sp>
        <p:nvSpPr>
          <p:cNvPr id="16" name="矩形 6"/>
          <p:cNvSpPr/>
          <p:nvPr/>
        </p:nvSpPr>
        <p:spPr>
          <a:xfrm>
            <a:off x="1993947" y="5661248"/>
            <a:ext cx="502632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 for Your </a:t>
            </a:r>
            <a:r>
              <a:rPr lang="en-US" altLang="zh-CN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ttention!</a:t>
            </a:r>
            <a:endParaRPr lang="zh-CN" alt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51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88950"/>
            <a:ext cx="7191177" cy="838200"/>
          </a:xfrm>
        </p:spPr>
        <p:txBody>
          <a:bodyPr/>
          <a:lstStyle/>
          <a:p>
            <a:r>
              <a:rPr lang="en-US" sz="2600" dirty="0">
                <a:latin typeface="Times New Roman" panose="02020503050405090304" pitchFamily="18" charset="0"/>
                <a:cs typeface="Times New Roman" panose="02020603050405020304" pitchFamily="18" charset="0"/>
              </a:rPr>
              <a:t>Motivation &amp; </a:t>
            </a:r>
            <a:r>
              <a:rPr lang="en-US" sz="2600" dirty="0">
                <a:latin typeface="Times New Roman" panose="02020503050405090304" pitchFamily="18" charset="0"/>
              </a:rPr>
              <a:t>Requirement on Numerical Method</a:t>
            </a:r>
            <a:endParaRPr lang="de-DE" sz="2600" dirty="0"/>
          </a:p>
        </p:txBody>
      </p:sp>
      <p:sp>
        <p:nvSpPr>
          <p:cNvPr id="21" name="TextBox 20"/>
          <p:cNvSpPr txBox="1"/>
          <p:nvPr/>
        </p:nvSpPr>
        <p:spPr>
          <a:xfrm>
            <a:off x="971600" y="2485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1763688" y="1478111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b="1" dirty="0">
                <a:solidFill>
                  <a:srgbClr val="006600"/>
                </a:solidFill>
                <a:latin typeface="Times New Roman" pitchFamily="18" charset="0"/>
              </a:rPr>
              <a:t>X-Ray SASE FELs</a:t>
            </a:r>
            <a:endParaRPr lang="en-US" altLang="de-DE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Group 14"/>
          <p:cNvGrpSpPr>
            <a:grpSpLocks/>
          </p:cNvGrpSpPr>
          <p:nvPr/>
        </p:nvGrpSpPr>
        <p:grpSpPr bwMode="auto">
          <a:xfrm>
            <a:off x="7283896" y="2996952"/>
            <a:ext cx="1752600" cy="1552575"/>
            <a:chOff x="4032" y="1416"/>
            <a:chExt cx="1104" cy="978"/>
          </a:xfrm>
        </p:grpSpPr>
        <p:sp>
          <p:nvSpPr>
            <p:cNvPr id="36" name="Text Box 15"/>
            <p:cNvSpPr txBox="1">
              <a:spLocks noChangeArrowheads="1"/>
            </p:cNvSpPr>
            <p:nvPr/>
          </p:nvSpPr>
          <p:spPr bwMode="auto">
            <a:xfrm>
              <a:off x="4032" y="1416"/>
              <a:ext cx="11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European XFEL</a:t>
              </a:r>
              <a:endParaRPr lang="de-DE" altLang="de-DE" dirty="0">
                <a:solidFill>
                  <a:srgbClr val="0033CC"/>
                </a:solidFill>
                <a:latin typeface="Times New Roman" pitchFamily="18" charset="0"/>
              </a:endParaRPr>
            </a:p>
          </p:txBody>
        </p:sp>
        <p:sp>
          <p:nvSpPr>
            <p:cNvPr id="37" name="Text Box 16"/>
            <p:cNvSpPr txBox="1">
              <a:spLocks noChangeArrowheads="1"/>
            </p:cNvSpPr>
            <p:nvPr/>
          </p:nvSpPr>
          <p:spPr bwMode="auto">
            <a:xfrm>
              <a:off x="4080" y="1632"/>
              <a:ext cx="960" cy="7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de-DE" dirty="0">
                  <a:latin typeface="Times New Roman" pitchFamily="18" charset="0"/>
                  <a:cs typeface="Times New Roman" pitchFamily="18" charset="0"/>
                </a:rPr>
                <a:t>ε</a:t>
              </a:r>
              <a:r>
                <a:rPr lang="en-US" altLang="de-DE" baseline="-25000" dirty="0">
                  <a:latin typeface="Times New Roman" pitchFamily="18" charset="0"/>
                </a:rPr>
                <a:t>n  </a:t>
              </a:r>
              <a:r>
                <a:rPr lang="en-US" altLang="de-DE" dirty="0">
                  <a:latin typeface="Times New Roman" pitchFamily="18" charset="0"/>
                </a:rPr>
                <a:t>~  1.4 </a:t>
              </a:r>
              <a:r>
                <a:rPr lang="el-GR" altLang="de-DE" dirty="0"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US" altLang="de-DE" dirty="0">
                  <a:latin typeface="Times New Roman" pitchFamily="18" charset="0"/>
                  <a:cs typeface="Times New Roman" pitchFamily="18" charset="0"/>
                </a:rPr>
                <a:t>m      E  ~ 17.5 </a:t>
              </a:r>
              <a:r>
                <a:rPr lang="en-US" altLang="de-DE" dirty="0" err="1">
                  <a:latin typeface="Times New Roman" pitchFamily="18" charset="0"/>
                  <a:cs typeface="Times New Roman" pitchFamily="18" charset="0"/>
                </a:rPr>
                <a:t>GeV</a:t>
              </a:r>
              <a:r>
                <a:rPr lang="en-US" altLang="de-DE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altLang="de-DE" dirty="0">
                  <a:latin typeface="Times New Roman" pitchFamily="18" charset="0"/>
                </a:rPr>
                <a:t>σ</a:t>
              </a:r>
              <a:r>
                <a:rPr lang="en-US" altLang="de-DE" baseline="-25000" dirty="0">
                  <a:latin typeface="Times New Roman" pitchFamily="18" charset="0"/>
                </a:rPr>
                <a:t>b</a:t>
              </a:r>
              <a:r>
                <a:rPr lang="en-US" altLang="de-DE" dirty="0">
                  <a:latin typeface="Times New Roman" pitchFamily="18" charset="0"/>
                </a:rPr>
                <a:t> ~ 25 </a:t>
              </a:r>
              <a:r>
                <a:rPr lang="el-GR" altLang="de-DE" dirty="0">
                  <a:latin typeface="Times New Roman" pitchFamily="18" charset="0"/>
                </a:rPr>
                <a:t>μ</a:t>
              </a:r>
              <a:r>
                <a:rPr lang="en-US" altLang="de-DE" dirty="0">
                  <a:latin typeface="Times New Roman" pitchFamily="18" charset="0"/>
                </a:rPr>
                <a:t>m    </a:t>
              </a:r>
              <a:r>
                <a:rPr lang="el-GR" altLang="de-DE" dirty="0">
                  <a:latin typeface="Times New Roman" pitchFamily="18" charset="0"/>
                  <a:cs typeface="Times New Roman" pitchFamily="18" charset="0"/>
                </a:rPr>
                <a:t>λ</a:t>
              </a:r>
              <a:r>
                <a:rPr lang="en-US" altLang="de-DE" baseline="-25000" dirty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altLang="de-DE" dirty="0">
                  <a:latin typeface="Times New Roman" pitchFamily="18" charset="0"/>
                  <a:cs typeface="Times New Roman" pitchFamily="18" charset="0"/>
                </a:rPr>
                <a:t>  ~ 0.1 nm</a:t>
              </a:r>
              <a:endParaRPr lang="el-GR" altLang="de-DE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609600" y="1471438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b="1" dirty="0">
                <a:latin typeface="Times New Roman" pitchFamily="18" charset="0"/>
              </a:rPr>
              <a:t>Example:</a:t>
            </a:r>
            <a:endParaRPr lang="en-GB" altLang="de-DE" b="1" dirty="0">
              <a:latin typeface="Times New Roman" pitchFamily="18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1947664" y="1772816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dirty="0">
                <a:solidFill>
                  <a:srgbClr val="CC3300"/>
                </a:solidFill>
                <a:latin typeface="Times New Roman" pitchFamily="18" charset="0"/>
              </a:rPr>
              <a:t>Requirements on</a:t>
            </a:r>
            <a:r>
              <a:rPr lang="en-GB" altLang="de-DE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altLang="de-DE" dirty="0">
                <a:solidFill>
                  <a:srgbClr val="CC3300"/>
                </a:solidFill>
                <a:latin typeface="Times New Roman" pitchFamily="18" charset="0"/>
              </a:rPr>
              <a:t>electron beam</a:t>
            </a:r>
            <a:endParaRPr lang="en-GB" altLang="de-DE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58791" y="2140644"/>
            <a:ext cx="4221485" cy="784300"/>
            <a:chOff x="827584" y="3573016"/>
            <a:chExt cx="4221485" cy="784300"/>
          </a:xfrm>
        </p:grpSpPr>
        <p:sp>
          <p:nvSpPr>
            <p:cNvPr id="31" name="Text Box 6"/>
            <p:cNvSpPr txBox="1">
              <a:spLocks noChangeArrowheads="1"/>
            </p:cNvSpPr>
            <p:nvPr/>
          </p:nvSpPr>
          <p:spPr bwMode="auto">
            <a:xfrm>
              <a:off x="827584" y="3573016"/>
              <a:ext cx="32766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altLang="de-DE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Relative energy spread (typical) </a:t>
              </a:r>
            </a:p>
          </p:txBody>
        </p:sp>
        <p:graphicFrame>
          <p:nvGraphicFramePr>
            <p:cNvPr id="32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2901584"/>
                </p:ext>
              </p:extLst>
            </p:nvPr>
          </p:nvGraphicFramePr>
          <p:xfrm>
            <a:off x="4048944" y="3720628"/>
            <a:ext cx="1000125" cy="603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0766" name="Equation" r:id="rId3" imgW="736560" imgH="444240" progId="Equation.3">
                    <p:embed/>
                  </p:oleObj>
                </mc:Choice>
                <mc:Fallback>
                  <p:oleObj name="Equation" r:id="rId3" imgW="73656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8944" y="3720628"/>
                          <a:ext cx="1000125" cy="603250"/>
                        </a:xfrm>
                        <a:prstGeom prst="rect">
                          <a:avLst/>
                        </a:prstGeom>
                        <a:noFill/>
                        <a:ln w="19050">
                          <a:solidFill>
                            <a:srgbClr val="9933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Text Box 29"/>
            <p:cNvSpPr txBox="1">
              <a:spLocks noChangeArrowheads="1"/>
            </p:cNvSpPr>
            <p:nvPr/>
          </p:nvSpPr>
          <p:spPr bwMode="auto">
            <a:xfrm>
              <a:off x="1137588" y="3834096"/>
              <a:ext cx="25527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de-DE" sz="1400" dirty="0">
                  <a:latin typeface="Times New Roman" pitchFamily="18" charset="0"/>
                  <a:cs typeface="Times New Roman" pitchFamily="18" charset="0"/>
                </a:rPr>
                <a:t>(To prevent widening of the spontaneous radiation  line)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9552" y="3501008"/>
            <a:ext cx="7010400" cy="951384"/>
            <a:chOff x="1143000" y="5373216"/>
            <a:chExt cx="7010400" cy="951384"/>
          </a:xfrm>
        </p:grpSpPr>
        <p:sp>
          <p:nvSpPr>
            <p:cNvPr id="34" name="Text Box 9"/>
            <p:cNvSpPr txBox="1">
              <a:spLocks noChangeArrowheads="1"/>
            </p:cNvSpPr>
            <p:nvPr/>
          </p:nvSpPr>
          <p:spPr bwMode="auto">
            <a:xfrm>
              <a:off x="2667000" y="5373216"/>
              <a:ext cx="3352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dirty="0">
                  <a:solidFill>
                    <a:srgbClr val="CC0000"/>
                  </a:solidFill>
                  <a:latin typeface="Times New Roman" pitchFamily="18" charset="0"/>
                </a:rPr>
                <a:t>The </a:t>
              </a:r>
              <a:r>
                <a:rPr lang="en-US" altLang="de-DE" dirty="0" err="1">
                  <a:solidFill>
                    <a:srgbClr val="CC0000"/>
                  </a:solidFill>
                  <a:latin typeface="Times New Roman" pitchFamily="18" charset="0"/>
                </a:rPr>
                <a:t>wakefields</a:t>
              </a:r>
              <a:r>
                <a:rPr lang="en-US" altLang="de-DE" dirty="0">
                  <a:solidFill>
                    <a:srgbClr val="CC0000"/>
                  </a:solidFill>
                  <a:latin typeface="Times New Roman" pitchFamily="18" charset="0"/>
                </a:rPr>
                <a:t> of short bunches</a:t>
              </a:r>
              <a:endParaRPr lang="en-GB" altLang="de-DE" dirty="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grpSp>
          <p:nvGrpSpPr>
            <p:cNvPr id="42" name="Group 41"/>
            <p:cNvGrpSpPr>
              <a:grpSpLocks/>
            </p:cNvGrpSpPr>
            <p:nvPr/>
          </p:nvGrpSpPr>
          <p:grpSpPr bwMode="auto">
            <a:xfrm>
              <a:off x="1143000" y="5653088"/>
              <a:ext cx="7010400" cy="671512"/>
              <a:chOff x="720" y="3561"/>
              <a:chExt cx="4416" cy="423"/>
            </a:xfrm>
          </p:grpSpPr>
          <p:sp>
            <p:nvSpPr>
              <p:cNvPr id="43" name="Text Box 38"/>
              <p:cNvSpPr txBox="1">
                <a:spLocks noChangeArrowheads="1"/>
              </p:cNvSpPr>
              <p:nvPr/>
            </p:nvSpPr>
            <p:spPr bwMode="auto">
              <a:xfrm>
                <a:off x="720" y="3561"/>
                <a:ext cx="2160" cy="4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Char char="•"/>
                </a:pPr>
                <a:r>
                  <a:rPr lang="en-US" altLang="de-DE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altLang="de-DE" dirty="0" err="1">
                    <a:latin typeface="Times New Roman" pitchFamily="18" charset="0"/>
                    <a:cs typeface="Times New Roman" pitchFamily="18" charset="0"/>
                  </a:rPr>
                  <a:t>Emittance</a:t>
                </a:r>
                <a:r>
                  <a:rPr lang="en-US" altLang="de-DE" dirty="0">
                    <a:latin typeface="Times New Roman" pitchFamily="18" charset="0"/>
                    <a:cs typeface="Times New Roman" pitchFamily="18" charset="0"/>
                  </a:rPr>
                  <a:t> growth </a:t>
                </a:r>
              </a:p>
              <a:p>
                <a:pPr>
                  <a:buFontTx/>
                  <a:buChar char="•"/>
                </a:pPr>
                <a:r>
                  <a:rPr lang="en-US" altLang="de-DE" dirty="0">
                    <a:latin typeface="Times New Roman" pitchFamily="18" charset="0"/>
                    <a:cs typeface="Times New Roman" pitchFamily="18" charset="0"/>
                  </a:rPr>
                  <a:t>  Extra induced energy spread</a:t>
                </a:r>
                <a:r>
                  <a:rPr lang="en-US" altLang="de-DE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  <p:sp>
            <p:nvSpPr>
              <p:cNvPr id="44" name="Text Box 39"/>
              <p:cNvSpPr txBox="1">
                <a:spLocks noChangeArrowheads="1"/>
              </p:cNvSpPr>
              <p:nvPr/>
            </p:nvSpPr>
            <p:spPr bwMode="auto">
              <a:xfrm>
                <a:off x="3024" y="3600"/>
                <a:ext cx="21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FontTx/>
                  <a:buChar char="•"/>
                </a:pPr>
                <a:r>
                  <a:rPr lang="en-US" altLang="de-DE" dirty="0">
                    <a:latin typeface="Times New Roman" pitchFamily="18" charset="0"/>
                    <a:cs typeface="Times New Roman" pitchFamily="18" charset="0"/>
                  </a:rPr>
                  <a:t> Degradation of FEL process</a:t>
                </a:r>
              </a:p>
            </p:txBody>
          </p:sp>
          <p:sp>
            <p:nvSpPr>
              <p:cNvPr id="45" name="AutoShape 40"/>
              <p:cNvSpPr>
                <a:spLocks noChangeArrowheads="1"/>
              </p:cNvSpPr>
              <p:nvPr/>
            </p:nvSpPr>
            <p:spPr bwMode="auto">
              <a:xfrm>
                <a:off x="2592" y="3648"/>
                <a:ext cx="336" cy="144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46" name="Text Box 43"/>
          <p:cNvSpPr txBox="1">
            <a:spLocks noChangeArrowheads="1"/>
          </p:cNvSpPr>
          <p:nvPr/>
        </p:nvSpPr>
        <p:spPr bwMode="auto">
          <a:xfrm>
            <a:off x="2051720" y="2996952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de-DE" dirty="0">
                <a:solidFill>
                  <a:srgbClr val="0000FF"/>
                </a:solidFill>
                <a:latin typeface="Times New Roman" pitchFamily="18" charset="0"/>
              </a:rPr>
              <a:t> High peak current</a:t>
            </a:r>
            <a:endParaRPr lang="en-GB" altLang="de-DE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7" name="AutoShape 44"/>
          <p:cNvSpPr>
            <a:spLocks noChangeArrowheads="1"/>
          </p:cNvSpPr>
          <p:nvPr/>
        </p:nvSpPr>
        <p:spPr bwMode="auto">
          <a:xfrm>
            <a:off x="4185320" y="3139827"/>
            <a:ext cx="381000" cy="161925"/>
          </a:xfrm>
          <a:prstGeom prst="rightArrow">
            <a:avLst>
              <a:gd name="adj1" fmla="val 50000"/>
              <a:gd name="adj2" fmla="val 588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" name="Text Box 45"/>
          <p:cNvSpPr txBox="1">
            <a:spLocks noChangeArrowheads="1"/>
          </p:cNvSpPr>
          <p:nvPr/>
        </p:nvSpPr>
        <p:spPr bwMode="auto">
          <a:xfrm>
            <a:off x="4718720" y="3006477"/>
            <a:ext cx="1524000" cy="385763"/>
          </a:xfrm>
          <a:prstGeom prst="rect">
            <a:avLst/>
          </a:prstGeom>
          <a:noFill/>
          <a:ln w="19050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dirty="0">
                <a:latin typeface="Times New Roman" pitchFamily="18" charset="0"/>
              </a:rPr>
              <a:t>Short bunches</a:t>
            </a:r>
            <a:endParaRPr lang="en-GB" altLang="de-DE" dirty="0">
              <a:latin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11560" y="2132856"/>
            <a:ext cx="3553544" cy="792088"/>
            <a:chOff x="628328" y="2348880"/>
            <a:chExt cx="3553544" cy="792088"/>
          </a:xfrm>
        </p:grpSpPr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820688" y="2617748"/>
              <a:ext cx="259918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de-DE" sz="1400" dirty="0">
                  <a:latin typeface="Times New Roman" pitchFamily="18" charset="0"/>
                  <a:cs typeface="Times New Roman" pitchFamily="18" charset="0"/>
                </a:rPr>
                <a:t>(Overlapping of electron and photon beams in phase space)</a:t>
              </a:r>
            </a:p>
          </p:txBody>
        </p:sp>
        <p:sp>
          <p:nvSpPr>
            <p:cNvPr id="39" name="Text Box 26"/>
            <p:cNvSpPr txBox="1">
              <a:spLocks noChangeArrowheads="1"/>
            </p:cNvSpPr>
            <p:nvPr/>
          </p:nvSpPr>
          <p:spPr bwMode="auto">
            <a:xfrm>
              <a:off x="628328" y="2358851"/>
              <a:ext cx="26670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altLang="de-DE" dirty="0">
                  <a:solidFill>
                    <a:srgbClr val="0000FF"/>
                  </a:solidFill>
                  <a:latin typeface="Times New Roman" pitchFamily="18" charset="0"/>
                </a:rPr>
                <a:t>  Electron beam emittance</a:t>
              </a:r>
              <a:endParaRPr lang="en-GB" altLang="de-DE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62" name="Object 8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0602630"/>
                </p:ext>
              </p:extLst>
            </p:nvPr>
          </p:nvGraphicFramePr>
          <p:xfrm>
            <a:off x="3419872" y="2348880"/>
            <a:ext cx="762000" cy="725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0767" name="Equation" r:id="rId5" imgW="520560" imgH="495000" progId="Equation.3">
                    <p:embed/>
                  </p:oleObj>
                </mc:Choice>
                <mc:Fallback>
                  <p:oleObj name="Equation" r:id="rId5" imgW="520560" imgH="495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9872" y="2348880"/>
                          <a:ext cx="762000" cy="725487"/>
                        </a:xfrm>
                        <a:prstGeom prst="rect">
                          <a:avLst/>
                        </a:prstGeom>
                        <a:noFill/>
                        <a:ln w="19050">
                          <a:solidFill>
                            <a:srgbClr val="9933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2159496" y="4499828"/>
            <a:ext cx="39246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b="1" dirty="0" smtClean="0">
                <a:solidFill>
                  <a:srgbClr val="009900"/>
                </a:solidFill>
                <a:latin typeface="Times New Roman" pitchFamily="18" charset="0"/>
              </a:rPr>
              <a:t>Requirements on Numerical Method</a:t>
            </a:r>
            <a:endParaRPr lang="en-GB" altLang="de-DE" b="1" dirty="0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23528" y="4913873"/>
            <a:ext cx="4267132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Wakefield Time Domain 3D Solver</a:t>
            </a:r>
            <a:endParaRPr lang="en-US" sz="1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Ultra-short bunches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Resistive Walls with Freq. Dep. Conductivity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 Roughness &amp; Metal Oxidation Effects    </a:t>
            </a:r>
          </a:p>
        </p:txBody>
      </p:sp>
      <p:sp>
        <p:nvSpPr>
          <p:cNvPr id="65" name="Down Arrow 64"/>
          <p:cNvSpPr/>
          <p:nvPr/>
        </p:nvSpPr>
        <p:spPr>
          <a:xfrm rot="16200000">
            <a:off x="4539681" y="5396903"/>
            <a:ext cx="252028" cy="294082"/>
          </a:xfrm>
          <a:prstGeom prst="downArrow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TextBox 65"/>
          <p:cNvSpPr txBox="1"/>
          <p:nvPr/>
        </p:nvSpPr>
        <p:spPr>
          <a:xfrm>
            <a:off x="4812733" y="5157192"/>
            <a:ext cx="1908969" cy="86177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1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 Method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 Free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SIBC-TD model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020272" y="5377570"/>
            <a:ext cx="1908969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Moving Window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Parallel</a:t>
            </a:r>
          </a:p>
        </p:txBody>
      </p:sp>
      <p:sp>
        <p:nvSpPr>
          <p:cNvPr id="69" name="Down Arrow 68"/>
          <p:cNvSpPr/>
          <p:nvPr/>
        </p:nvSpPr>
        <p:spPr>
          <a:xfrm rot="16200000">
            <a:off x="6720210" y="5522916"/>
            <a:ext cx="252028" cy="294082"/>
          </a:xfrm>
          <a:prstGeom prst="downArrow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955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Dispersion-Free Numerical Method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1907704" y="1691516"/>
            <a:ext cx="5579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A50021"/>
                </a:solidFill>
              </a:rPr>
              <a:t>Staggered Finite Volume Time Domain Method</a:t>
            </a:r>
            <a:endParaRPr lang="de-DE" b="1" dirty="0">
              <a:solidFill>
                <a:srgbClr val="A50021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143508" y="5498132"/>
            <a:ext cx="8856983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Gjonaj, T. Lau, T. Weiland, Wakefield Computation with the PBCI Code using a Non-Split Finite Volume Method, Proceedings of PAC09, Vancouver, Canada, 2009, pp. 4516-4518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193973"/>
              </p:ext>
            </p:extLst>
          </p:nvPr>
        </p:nvGraphicFramePr>
        <p:xfrm>
          <a:off x="364957" y="2724448"/>
          <a:ext cx="2179638" cy="214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765" name="Equation" r:id="rId3" imgW="1726920" imgH="1701720" progId="Equation.3">
                  <p:embed/>
                </p:oleObj>
              </mc:Choice>
              <mc:Fallback>
                <p:oleObj name="Equation" r:id="rId3" imgW="1726920" imgH="1701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957" y="2724448"/>
                        <a:ext cx="2179638" cy="21447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588224" y="4317443"/>
            <a:ext cx="2160240" cy="52322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Dispersion-free in longitudinal direction</a:t>
            </a:r>
            <a:endParaRPr lang="de-DE" sz="1400" b="1" dirty="0"/>
          </a:p>
        </p:txBody>
      </p:sp>
      <p:sp>
        <p:nvSpPr>
          <p:cNvPr id="16" name="Right Arrow 15"/>
          <p:cNvSpPr/>
          <p:nvPr/>
        </p:nvSpPr>
        <p:spPr>
          <a:xfrm>
            <a:off x="2544595" y="3488795"/>
            <a:ext cx="1513277" cy="17771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854274"/>
              </p:ext>
            </p:extLst>
          </p:nvPr>
        </p:nvGraphicFramePr>
        <p:xfrm>
          <a:off x="7231831" y="3181688"/>
          <a:ext cx="14446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766" name="Equation" r:id="rId5" imgW="1218960" imgH="495000" progId="Equation.3">
                  <p:embed/>
                </p:oleObj>
              </mc:Choice>
              <mc:Fallback>
                <p:oleObj name="Equation" r:id="rId5" imgW="121896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1831" y="3181688"/>
                        <a:ext cx="1444625" cy="590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E9503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ight Arrow 18"/>
          <p:cNvSpPr/>
          <p:nvPr/>
        </p:nvSpPr>
        <p:spPr>
          <a:xfrm>
            <a:off x="5997796" y="3415963"/>
            <a:ext cx="1166491" cy="16168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7231831" y="2834278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DE513A"/>
                </a:solidFill>
              </a:rPr>
              <a:t>No Splitting</a:t>
            </a:r>
            <a:endParaRPr lang="de-DE" sz="1600" b="1" dirty="0">
              <a:solidFill>
                <a:srgbClr val="DE513A"/>
              </a:solidFill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892998"/>
              </p:ext>
            </p:extLst>
          </p:nvPr>
        </p:nvGraphicFramePr>
        <p:xfrm>
          <a:off x="4057872" y="2976826"/>
          <a:ext cx="1939925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767" name="Equation" r:id="rId7" imgW="1536480" imgH="812520" progId="Equation.3">
                  <p:embed/>
                </p:oleObj>
              </mc:Choice>
              <mc:Fallback>
                <p:oleObj name="Equation" r:id="rId7" imgW="153648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872" y="2976826"/>
                        <a:ext cx="1939925" cy="10239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919741" y="2639740"/>
            <a:ext cx="2164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Continuous MGE</a:t>
            </a:r>
            <a:endParaRPr lang="de-DE" sz="1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8775" y="2125522"/>
            <a:ext cx="2352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 Integral Form of Maxwell’s Equations</a:t>
            </a:r>
            <a:endParaRPr lang="de-DE" sz="1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309409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 Discretization</a:t>
            </a:r>
            <a:endParaRPr lang="de-DE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12160" y="3022091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Integration</a:t>
            </a:r>
            <a:endParaRPr lang="de-DE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ight Arrow 24"/>
          <p:cNvSpPr/>
          <p:nvPr/>
        </p:nvSpPr>
        <p:spPr>
          <a:xfrm rot="5400000">
            <a:off x="7343390" y="3991307"/>
            <a:ext cx="507074" cy="145199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289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Volume Time Domain Method</a:t>
            </a:r>
            <a:endParaRPr lang="de-DE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35496" y="1548081"/>
            <a:ext cx="3399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Allocations of E&amp;M Field Components on Cartesian Grid</a:t>
            </a:r>
            <a:endParaRPr lang="de-DE" sz="1600" b="1" dirty="0">
              <a:solidFill>
                <a:srgbClr val="8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699792" y="4005064"/>
            <a:ext cx="1004492" cy="1049342"/>
            <a:chOff x="6444208" y="3100318"/>
            <a:chExt cx="1004492" cy="1049342"/>
          </a:xfrm>
        </p:grpSpPr>
        <p:grpSp>
          <p:nvGrpSpPr>
            <p:cNvPr id="38" name="Group 37"/>
            <p:cNvGrpSpPr/>
            <p:nvPr/>
          </p:nvGrpSpPr>
          <p:grpSpPr>
            <a:xfrm>
              <a:off x="6444208" y="3212976"/>
              <a:ext cx="927720" cy="792088"/>
              <a:chOff x="6444208" y="3212976"/>
              <a:chExt cx="927720" cy="792088"/>
            </a:xfrm>
          </p:grpSpPr>
          <p:cxnSp>
            <p:nvCxnSpPr>
              <p:cNvPr id="42" name="Straight Arrow Connector 41"/>
              <p:cNvCxnSpPr/>
              <p:nvPr/>
            </p:nvCxnSpPr>
            <p:spPr>
              <a:xfrm flipV="1">
                <a:off x="6732240" y="3212976"/>
                <a:ext cx="0" cy="50405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>
                <a:off x="6732240" y="3717032"/>
                <a:ext cx="639688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flipH="1">
                <a:off x="6444208" y="3724226"/>
                <a:ext cx="288032" cy="28083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7080276" y="3676382"/>
              <a:ext cx="3684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x</a:t>
              </a:r>
              <a:endParaRPr lang="de-DE" sz="16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447156" y="3811106"/>
              <a:ext cx="3684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z</a:t>
              </a:r>
              <a:endParaRPr lang="de-DE" sz="16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710349" y="3100318"/>
              <a:ext cx="3684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y</a:t>
              </a:r>
              <a:endParaRPr lang="de-DE" sz="1600" b="1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10819" y="2132856"/>
            <a:ext cx="2777005" cy="3024336"/>
            <a:chOff x="752504" y="2391952"/>
            <a:chExt cx="2777005" cy="3024336"/>
          </a:xfrm>
        </p:grpSpPr>
        <p:grpSp>
          <p:nvGrpSpPr>
            <p:cNvPr id="32" name="Group 31"/>
            <p:cNvGrpSpPr/>
            <p:nvPr/>
          </p:nvGrpSpPr>
          <p:grpSpPr>
            <a:xfrm>
              <a:off x="752504" y="2391952"/>
              <a:ext cx="2715188" cy="3024336"/>
              <a:chOff x="755576" y="2564904"/>
              <a:chExt cx="3024336" cy="2592288"/>
            </a:xfrm>
          </p:grpSpPr>
          <p:sp>
            <p:nvSpPr>
              <p:cNvPr id="18" name="Cube 17"/>
              <p:cNvSpPr/>
              <p:nvPr/>
            </p:nvSpPr>
            <p:spPr>
              <a:xfrm>
                <a:off x="755576" y="2564904"/>
                <a:ext cx="3024336" cy="2592288"/>
              </a:xfrm>
              <a:prstGeom prst="cub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/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755577" y="2564904"/>
                <a:ext cx="3024335" cy="2592288"/>
                <a:chOff x="755577" y="2564904"/>
                <a:chExt cx="3024335" cy="2592288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512792" y="2564904"/>
                  <a:ext cx="0" cy="2061567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 flipV="1">
                  <a:off x="1512792" y="4596805"/>
                  <a:ext cx="2267120" cy="1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755577" y="4632637"/>
                  <a:ext cx="757215" cy="524555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" name="Group 47"/>
            <p:cNvGrpSpPr/>
            <p:nvPr/>
          </p:nvGrpSpPr>
          <p:grpSpPr>
            <a:xfrm>
              <a:off x="2015716" y="3745607"/>
              <a:ext cx="540060" cy="115441"/>
              <a:chOff x="1799692" y="3429000"/>
              <a:chExt cx="540060" cy="115441"/>
            </a:xfrm>
          </p:grpSpPr>
          <p:cxnSp>
            <p:nvCxnSpPr>
              <p:cNvPr id="46" name="Straight Arrow Connector 45"/>
              <p:cNvCxnSpPr/>
              <p:nvPr/>
            </p:nvCxnSpPr>
            <p:spPr>
              <a:xfrm>
                <a:off x="1799692" y="3429000"/>
                <a:ext cx="54006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1799692" y="3544441"/>
                <a:ext cx="540060" cy="0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/>
            <p:cNvGrpSpPr/>
            <p:nvPr/>
          </p:nvGrpSpPr>
          <p:grpSpPr>
            <a:xfrm rot="16200000">
              <a:off x="2952573" y="3876300"/>
              <a:ext cx="540060" cy="106506"/>
              <a:chOff x="1799692" y="3429000"/>
              <a:chExt cx="540060" cy="106506"/>
            </a:xfrm>
          </p:grpSpPr>
          <p:cxnSp>
            <p:nvCxnSpPr>
              <p:cNvPr id="50" name="Straight Arrow Connector 49"/>
              <p:cNvCxnSpPr/>
              <p:nvPr/>
            </p:nvCxnSpPr>
            <p:spPr>
              <a:xfrm>
                <a:off x="1799692" y="3429000"/>
                <a:ext cx="54006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>
                <a:off x="1799692" y="3535506"/>
                <a:ext cx="540060" cy="0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/>
            <p:cNvGrpSpPr/>
            <p:nvPr/>
          </p:nvGrpSpPr>
          <p:grpSpPr>
            <a:xfrm rot="7306168">
              <a:off x="1885538" y="2694933"/>
              <a:ext cx="606766" cy="107716"/>
              <a:chOff x="1799692" y="3429000"/>
              <a:chExt cx="606766" cy="107716"/>
            </a:xfrm>
          </p:grpSpPr>
          <p:cxnSp>
            <p:nvCxnSpPr>
              <p:cNvPr id="53" name="Straight Arrow Connector 52"/>
              <p:cNvCxnSpPr/>
              <p:nvPr/>
            </p:nvCxnSpPr>
            <p:spPr>
              <a:xfrm>
                <a:off x="1799692" y="3429000"/>
                <a:ext cx="54006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>
                <a:off x="1866398" y="3536716"/>
                <a:ext cx="540060" cy="0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2015716" y="3385567"/>
                  <a:ext cx="47211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/>
                              </a:rPr>
                              <m:t>𝒙</m:t>
                            </m:r>
                          </m:sub>
                        </m:sSub>
                      </m:oMath>
                    </m:oMathPara>
                  </a14:m>
                  <a:endParaRPr lang="de-DE" sz="1600" b="1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5716" y="3385567"/>
                  <a:ext cx="472117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2018514" y="3851756"/>
                  <a:ext cx="49936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𝑯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𝒙</m:t>
                            </m:r>
                          </m:sub>
                        </m:sSub>
                      </m:oMath>
                    </m:oMathPara>
                  </a14:m>
                  <a:endParaRPr lang="de-DE" sz="1600" b="1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8514" y="3851756"/>
                  <a:ext cx="499367" cy="33855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2195736" y="2564126"/>
                  <a:ext cx="46249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/>
                              </a:rPr>
                              <m:t>𝒛</m:t>
                            </m:r>
                          </m:sub>
                        </m:sSub>
                      </m:oMath>
                    </m:oMathPara>
                  </a14:m>
                  <a:endParaRPr lang="de-DE" sz="1600" b="1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5736" y="2564126"/>
                  <a:ext cx="462498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1669695" y="2492896"/>
                  <a:ext cx="48974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𝑯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𝒛</m:t>
                            </m:r>
                          </m:sub>
                        </m:sSub>
                      </m:oMath>
                    </m:oMathPara>
                  </a14:m>
                  <a:endParaRPr lang="de-DE" sz="1600" b="1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9695" y="2492896"/>
                  <a:ext cx="489749" cy="33855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2771800" y="3754292"/>
                  <a:ext cx="397550" cy="3611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/>
                              </a:rPr>
                              <m:t>𝒚</m:t>
                            </m:r>
                          </m:sub>
                        </m:sSub>
                      </m:oMath>
                    </m:oMathPara>
                  </a14:m>
                  <a:endParaRPr lang="de-DE" sz="1600" b="1" dirty="0"/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800" y="3754292"/>
                  <a:ext cx="397550" cy="36112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3026936" y="3289655"/>
                  <a:ext cx="502573" cy="3611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6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𝑯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𝒚</m:t>
                            </m:r>
                          </m:sub>
                        </m:sSub>
                      </m:oMath>
                    </m:oMathPara>
                  </a14:m>
                  <a:endParaRPr lang="de-DE" sz="1600" b="1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6936" y="3289655"/>
                  <a:ext cx="502573" cy="36112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695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73412"/>
            <a:ext cx="1938838" cy="178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332" y="3313787"/>
            <a:ext cx="2362132" cy="162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8583" name="Picture 2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670456"/>
            <a:ext cx="20383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145955" y="1484784"/>
                <a:ext cx="43415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de-DE" sz="1400" b="1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955" y="1484784"/>
                <a:ext cx="434157" cy="30777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6228184" y="4052820"/>
                <a:ext cx="437364" cy="32752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𝒚</m:t>
                          </m:r>
                        </m:sub>
                      </m:sSub>
                    </m:oMath>
                  </m:oMathPara>
                </a14:m>
                <a:endParaRPr lang="de-DE" sz="1400" b="1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4052820"/>
                <a:ext cx="437364" cy="327526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4387775" y="6021288"/>
                <a:ext cx="43415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𝒛</m:t>
                          </m:r>
                        </m:sub>
                      </m:sSub>
                    </m:oMath>
                  </m:oMathPara>
                </a14:m>
                <a:endParaRPr lang="de-DE" sz="1400" b="1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775" y="6021288"/>
                <a:ext cx="434157" cy="30777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6516216" y="5334303"/>
                <a:ext cx="1793134" cy="542969"/>
              </a:xfrm>
              <a:prstGeom prst="rect">
                <a:avLst/>
              </a:prstGeom>
              <a:pattFill prst="wdUpDiag">
                <a:fgClr>
                  <a:srgbClr val="65D7FF"/>
                </a:fgClr>
                <a:bgClr>
                  <a:schemeClr val="bg1"/>
                </a:bgClr>
              </a:pattFill>
              <a:ln w="19050">
                <a:solidFill>
                  <a:schemeClr val="tx1"/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de-DE" sz="1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400" b="1" i="1" smtClean="0">
                            <a:latin typeface="Cambria Math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de-DE" sz="1400" b="1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400" b="1" i="1" smtClean="0">
                            <a:latin typeface="Cambria Math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de-DE" sz="1400" b="1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1400" b="1" i="1" smtClean="0">
                            <a:latin typeface="Cambria Math"/>
                          </a:rPr>
                          <m:t>𝒛</m:t>
                        </m:r>
                      </m:sub>
                    </m:sSub>
                  </m:oMath>
                </a14:m>
                <a:r>
                  <a:rPr lang="de-DE" sz="1400" b="1" dirty="0" smtClean="0"/>
                  <a:t> </a:t>
                </a:r>
                <a:r>
                  <a:rPr lang="de-DE" sz="1400" dirty="0" smtClean="0"/>
                  <a:t> </a:t>
                </a:r>
              </a:p>
              <a:p>
                <a:pPr algn="ctr"/>
                <a:r>
                  <a:rPr lang="de-DE" sz="1400" b="1" dirty="0" smtClean="0"/>
                  <a:t>Control Volumes </a:t>
                </a:r>
                <a:endParaRPr lang="de-DE" sz="1400" b="1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5334303"/>
                <a:ext cx="1793134" cy="542969"/>
              </a:xfrm>
              <a:prstGeom prst="rect">
                <a:avLst/>
              </a:prstGeom>
              <a:blipFill rotWithShape="1">
                <a:blip r:embed="rId17"/>
                <a:stretch>
                  <a:fillRect b="-8696"/>
                </a:stretch>
              </a:blipFill>
              <a:ln w="190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499620"/>
              </p:ext>
            </p:extLst>
          </p:nvPr>
        </p:nvGraphicFramePr>
        <p:xfrm>
          <a:off x="6580188" y="1876425"/>
          <a:ext cx="240347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41" name="Equation" r:id="rId18" imgW="1904760" imgH="888840" progId="Equation.3">
                  <p:embed/>
                </p:oleObj>
              </mc:Choice>
              <mc:Fallback>
                <p:oleObj name="Equation" r:id="rId18" imgW="1904760" imgH="8888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0188" y="1876425"/>
                        <a:ext cx="2403475" cy="11207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190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Volume Time Domain Method</a:t>
            </a:r>
            <a:endParaRPr lang="de-DE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475246"/>
              </p:ext>
            </p:extLst>
          </p:nvPr>
        </p:nvGraphicFramePr>
        <p:xfrm>
          <a:off x="2553146" y="2012950"/>
          <a:ext cx="1874838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45" name="Equation" r:id="rId3" imgW="1485720" imgH="444240" progId="Equation.3">
                  <p:embed/>
                </p:oleObj>
              </mc:Choice>
              <mc:Fallback>
                <p:oleObj name="Equation" r:id="rId3" imgW="14857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3146" y="2012950"/>
                        <a:ext cx="1874838" cy="5603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33117" y="1628800"/>
            <a:ext cx="1656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Faraday’s Law</a:t>
            </a:r>
            <a:endParaRPr lang="de-DE" sz="1600" b="1" dirty="0">
              <a:solidFill>
                <a:srgbClr val="8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768134"/>
            <a:ext cx="2448272" cy="3385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4-Point Derivative Stencil</a:t>
            </a:r>
            <a:endParaRPr lang="de-DE" sz="1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059653"/>
              </p:ext>
            </p:extLst>
          </p:nvPr>
        </p:nvGraphicFramePr>
        <p:xfrm>
          <a:off x="320675" y="3130550"/>
          <a:ext cx="5561013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46" name="Equation" r:id="rId5" imgW="3441600" imgH="711000" progId="Equation.3">
                  <p:embed/>
                </p:oleObj>
              </mc:Choice>
              <mc:Fallback>
                <p:oleObj name="Equation" r:id="rId5" imgW="3441600" imgH="711000" progId="Equation.3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" y="3130550"/>
                        <a:ext cx="5561013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340427"/>
              </p:ext>
            </p:extLst>
          </p:nvPr>
        </p:nvGraphicFramePr>
        <p:xfrm>
          <a:off x="1163800" y="4250812"/>
          <a:ext cx="2906713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47" name="Equation" r:id="rId7" imgW="1917360" imgH="1168200" progId="Equation.3">
                  <p:embed/>
                </p:oleObj>
              </mc:Choice>
              <mc:Fallback>
                <p:oleObj name="Equation" r:id="rId7" imgW="1917360" imgH="1168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800" y="4250812"/>
                        <a:ext cx="2906713" cy="177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5519765" y="1986998"/>
            <a:ext cx="3084683" cy="4413103"/>
            <a:chOff x="5519765" y="1986998"/>
            <a:chExt cx="3084683" cy="4413103"/>
          </a:xfrm>
        </p:grpSpPr>
        <p:pic>
          <p:nvPicPr>
            <p:cNvPr id="57959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1986998"/>
              <a:ext cx="2466855" cy="388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" name="Group 44"/>
            <p:cNvGrpSpPr/>
            <p:nvPr/>
          </p:nvGrpSpPr>
          <p:grpSpPr>
            <a:xfrm>
              <a:off x="5519765" y="5350759"/>
              <a:ext cx="1004492" cy="1049342"/>
              <a:chOff x="6444208" y="3100318"/>
              <a:chExt cx="1004492" cy="1049342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6444208" y="3212976"/>
                <a:ext cx="927720" cy="792088"/>
                <a:chOff x="6444208" y="3212976"/>
                <a:chExt cx="927720" cy="792088"/>
              </a:xfrm>
            </p:grpSpPr>
            <p:cxnSp>
              <p:nvCxnSpPr>
                <p:cNvPr id="62" name="Straight Arrow Connector 61"/>
                <p:cNvCxnSpPr/>
                <p:nvPr/>
              </p:nvCxnSpPr>
              <p:spPr>
                <a:xfrm flipV="1">
                  <a:off x="6732240" y="3212976"/>
                  <a:ext cx="0" cy="50405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/>
                <p:cNvCxnSpPr/>
                <p:nvPr/>
              </p:nvCxnSpPr>
              <p:spPr>
                <a:xfrm>
                  <a:off x="6732240" y="3717032"/>
                  <a:ext cx="639688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/>
                <p:cNvCxnSpPr/>
                <p:nvPr/>
              </p:nvCxnSpPr>
              <p:spPr>
                <a:xfrm flipH="1">
                  <a:off x="6444208" y="3724226"/>
                  <a:ext cx="288032" cy="28083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9" name="TextBox 58"/>
              <p:cNvSpPr txBox="1"/>
              <p:nvPr/>
            </p:nvSpPr>
            <p:spPr>
              <a:xfrm>
                <a:off x="7080276" y="3676382"/>
                <a:ext cx="3684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x</a:t>
                </a:r>
                <a:endParaRPr lang="de-DE" sz="1600" b="1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6447156" y="3811106"/>
                <a:ext cx="3684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z</a:t>
                </a:r>
                <a:endParaRPr lang="de-DE" sz="1600" b="1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710349" y="3100318"/>
                <a:ext cx="3684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y</a:t>
                </a:r>
                <a:endParaRPr lang="de-DE" sz="1600" b="1" dirty="0"/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 flipV="1">
              <a:off x="6449495" y="2755667"/>
              <a:ext cx="0" cy="504056"/>
            </a:xfrm>
            <a:prstGeom prst="straightConnector1">
              <a:avLst/>
            </a:prstGeom>
            <a:ln w="444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V="1">
              <a:off x="8244408" y="2824630"/>
              <a:ext cx="0" cy="504056"/>
            </a:xfrm>
            <a:prstGeom prst="straightConnector1">
              <a:avLst/>
            </a:prstGeom>
            <a:ln w="444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V="1">
              <a:off x="6441547" y="4437112"/>
              <a:ext cx="0" cy="504056"/>
            </a:xfrm>
            <a:prstGeom prst="straightConnector1">
              <a:avLst/>
            </a:prstGeom>
            <a:ln w="444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V="1">
              <a:off x="8262338" y="4506075"/>
              <a:ext cx="0" cy="504056"/>
            </a:xfrm>
            <a:prstGeom prst="straightConnector1">
              <a:avLst/>
            </a:prstGeom>
            <a:ln w="444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7288181" y="2816004"/>
              <a:ext cx="501838" cy="1"/>
            </a:xfrm>
            <a:prstGeom prst="straightConnector1">
              <a:avLst/>
            </a:prstGeom>
            <a:ln w="44450">
              <a:solidFill>
                <a:srgbClr val="8E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7198288" y="4488823"/>
              <a:ext cx="501838" cy="1"/>
            </a:xfrm>
            <a:prstGeom prst="straightConnector1">
              <a:avLst/>
            </a:prstGeom>
            <a:ln w="44450">
              <a:solidFill>
                <a:srgbClr val="8E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6897347" y="3365618"/>
              <a:ext cx="501838" cy="1"/>
            </a:xfrm>
            <a:prstGeom prst="straightConnector1">
              <a:avLst/>
            </a:prstGeom>
            <a:ln w="44450">
              <a:solidFill>
                <a:srgbClr val="8E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6850261" y="5027383"/>
              <a:ext cx="501838" cy="1"/>
            </a:xfrm>
            <a:prstGeom prst="straightConnector1">
              <a:avLst/>
            </a:prstGeom>
            <a:ln w="44450">
              <a:solidFill>
                <a:srgbClr val="8E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986282" y="2695201"/>
                  <a:ext cx="576064" cy="4282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𝒚</m:t>
                            </m:r>
                          </m:sub>
                        </m:sSub>
                      </m:oMath>
                    </m:oMathPara>
                  </a14:m>
                  <a:endParaRPr lang="de-DE" sz="2000" b="1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6282" y="2695201"/>
                  <a:ext cx="576064" cy="428259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714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7930498" y="4869160"/>
                  <a:ext cx="576064" cy="4282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𝒚</m:t>
                            </m:r>
                          </m:sub>
                        </m:sSub>
                      </m:oMath>
                    </m:oMathPara>
                  </a14:m>
                  <a:endParaRPr lang="de-DE" sz="2000" b="1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0498" y="4869160"/>
                  <a:ext cx="576064" cy="428259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714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8028384" y="2429514"/>
                  <a:ext cx="576064" cy="4282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𝒚</m:t>
                            </m:r>
                          </m:sub>
                        </m:sSub>
                      </m:oMath>
                    </m:oMathPara>
                  </a14:m>
                  <a:endParaRPr lang="de-DE" sz="2000" b="1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8384" y="2429514"/>
                  <a:ext cx="576064" cy="428259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714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5977656" y="4397774"/>
                  <a:ext cx="576064" cy="4282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𝒚</m:t>
                            </m:r>
                          </m:sub>
                        </m:sSub>
                      </m:oMath>
                    </m:oMathPara>
                  </a14:m>
                  <a:endParaRPr lang="de-DE" sz="2000" b="1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7656" y="4397774"/>
                  <a:ext cx="576064" cy="428259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5634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6572202" y="3268508"/>
                  <a:ext cx="57606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b="1" i="1" smtClean="0">
                                <a:solidFill>
                                  <a:srgbClr val="8E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8E0000"/>
                                </a:solidFill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8E0000"/>
                                </a:solidFill>
                                <a:latin typeface="Cambria Math"/>
                              </a:rPr>
                              <m:t>𝒙</m:t>
                            </m:r>
                          </m:sub>
                        </m:sSub>
                      </m:oMath>
                    </m:oMathPara>
                  </a14:m>
                  <a:endParaRPr lang="de-DE" sz="2000" b="1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2202" y="3268508"/>
                  <a:ext cx="576064" cy="40011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7003135" y="2438140"/>
                  <a:ext cx="57606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b="1" i="1" smtClean="0">
                                <a:solidFill>
                                  <a:srgbClr val="8E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8E0000"/>
                                </a:solidFill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8E0000"/>
                                </a:solidFill>
                                <a:latin typeface="Cambria Math"/>
                              </a:rPr>
                              <m:t>𝒙</m:t>
                            </m:r>
                          </m:sub>
                        </m:sSub>
                      </m:oMath>
                    </m:oMathPara>
                  </a14:m>
                  <a:endParaRPr lang="de-DE" sz="2000" b="1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3135" y="2438140"/>
                  <a:ext cx="576064" cy="40011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6776035" y="4949794"/>
                  <a:ext cx="57606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b="1" i="1" smtClean="0">
                                <a:solidFill>
                                  <a:srgbClr val="8E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8E0000"/>
                                </a:solidFill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8E0000"/>
                                </a:solidFill>
                                <a:latin typeface="Cambria Math"/>
                              </a:rPr>
                              <m:t>𝒙</m:t>
                            </m:r>
                          </m:sub>
                        </m:sSub>
                      </m:oMath>
                    </m:oMathPara>
                  </a14:m>
                  <a:endParaRPr lang="de-DE" sz="2000" b="1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6035" y="4949794"/>
                  <a:ext cx="576064" cy="400110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7452320" y="4425923"/>
                  <a:ext cx="57606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b="1" i="1" smtClean="0">
                                <a:solidFill>
                                  <a:srgbClr val="8E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8E0000"/>
                                </a:solidFill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8E0000"/>
                                </a:solidFill>
                                <a:latin typeface="Cambria Math"/>
                              </a:rPr>
                              <m:t>𝒙</m:t>
                            </m:r>
                          </m:sub>
                        </m:sSub>
                      </m:oMath>
                    </m:oMathPara>
                  </a14:m>
                  <a:endParaRPr lang="de-DE" sz="2000" b="1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2320" y="4425923"/>
                  <a:ext cx="576064" cy="400110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16555" name="Picture 107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2478" y="3739792"/>
              <a:ext cx="472981" cy="33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684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8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08272"/>
            <a:ext cx="3330697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7" y="488950"/>
            <a:ext cx="6984777" cy="838200"/>
          </a:xfrm>
        </p:spPr>
        <p:txBody>
          <a:bodyPr/>
          <a:lstStyle/>
          <a:p>
            <a:r>
              <a:rPr lang="en-US" sz="2400" dirty="0" smtClean="0"/>
              <a:t>Dispersion Properties of </a:t>
            </a:r>
            <a:r>
              <a:rPr lang="en-US" sz="2400" dirty="0"/>
              <a:t>Numerical Methods</a:t>
            </a:r>
            <a:endParaRPr lang="de-DE" sz="24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733453" y="1836113"/>
            <a:ext cx="2686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Numerical phase </a:t>
            </a:r>
            <a:r>
              <a:rPr lang="en-US" sz="1600" b="1" dirty="0">
                <a:solidFill>
                  <a:srgbClr val="0000FF"/>
                </a:solidFill>
              </a:rPr>
              <a:t>v</a:t>
            </a:r>
            <a:r>
              <a:rPr lang="en-US" sz="1600" b="1" dirty="0" smtClean="0">
                <a:solidFill>
                  <a:srgbClr val="0000FF"/>
                </a:solidFill>
              </a:rPr>
              <a:t>elocity vs propagation direction </a:t>
            </a:r>
            <a:endParaRPr lang="de-DE" sz="1600" b="1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37509" y="2380238"/>
            <a:ext cx="1398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2D – </a:t>
            </a:r>
            <a:r>
              <a:rPr lang="el-GR" b="1" dirty="0" smtClean="0"/>
              <a:t>Δ</a:t>
            </a:r>
            <a:r>
              <a:rPr lang="en-US" b="1" dirty="0" smtClean="0"/>
              <a:t>=</a:t>
            </a:r>
            <a:r>
              <a:rPr lang="el-GR" b="1" dirty="0" smtClean="0"/>
              <a:t>λ</a:t>
            </a:r>
            <a:r>
              <a:rPr lang="en-US" b="1" dirty="0" smtClean="0"/>
              <a:t>/2</a:t>
            </a:r>
            <a:endParaRPr lang="de-DE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24792" y="5589240"/>
                <a:ext cx="1664238" cy="540917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/>
                                  <a:ea typeface="Cambria Math"/>
                                </a:rPr>
                                <m:t>max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⁡(</m:t>
                              </m:r>
                              <m:r>
                                <a:rPr lang="de-DE" sz="1400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𝑌𝑒𝑒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/>
                              <a:ea typeface="Cambria Math"/>
                            </a:rPr>
                            <m:t>max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𝐹𝑉𝑀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&gt;1,7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792" y="5589240"/>
                <a:ext cx="1664238" cy="540917"/>
              </a:xfrm>
              <a:prstGeom prst="rect">
                <a:avLst/>
              </a:prstGeom>
              <a:blipFill rotWithShape="1">
                <a:blip r:embed="rId4"/>
                <a:stretch>
                  <a:fillRect b="-2151"/>
                </a:stretch>
              </a:blipFill>
              <a:ln w="2540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6304674" y="2197596"/>
            <a:ext cx="1398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  <a:r>
              <a:rPr lang="en-US" b="1" dirty="0" smtClean="0"/>
              <a:t>D – </a:t>
            </a:r>
            <a:r>
              <a:rPr lang="el-GR" b="1" dirty="0" smtClean="0"/>
              <a:t>Δ</a:t>
            </a:r>
            <a:r>
              <a:rPr lang="en-US" b="1" dirty="0" smtClean="0"/>
              <a:t>=</a:t>
            </a:r>
            <a:r>
              <a:rPr lang="el-GR" b="1" dirty="0" smtClean="0"/>
              <a:t>λ</a:t>
            </a:r>
            <a:r>
              <a:rPr lang="en-US" b="1" dirty="0" smtClean="0"/>
              <a:t>/5</a:t>
            </a:r>
            <a:endParaRPr lang="de-DE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512586" y="1684829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Numerical phase velocity error vs propagation direction </a:t>
            </a:r>
            <a:endParaRPr lang="de-DE" sz="1600" b="1" dirty="0">
              <a:solidFill>
                <a:srgbClr val="0000FF"/>
              </a:solidFill>
            </a:endParaRPr>
          </a:p>
        </p:txBody>
      </p:sp>
      <p:pic>
        <p:nvPicPr>
          <p:cNvPr id="5918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47" y="2708920"/>
            <a:ext cx="31337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454409" y="3154882"/>
            <a:ext cx="1909679" cy="1498254"/>
            <a:chOff x="3454409" y="3658938"/>
            <a:chExt cx="1909679" cy="1498254"/>
          </a:xfrm>
        </p:grpSpPr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6881221"/>
                </p:ext>
              </p:extLst>
            </p:nvPr>
          </p:nvGraphicFramePr>
          <p:xfrm>
            <a:off x="3454409" y="4005064"/>
            <a:ext cx="1909679" cy="1152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608" name="Equation" r:id="rId6" imgW="1244520" imgH="761760" progId="Equation.3">
                    <p:embed/>
                  </p:oleObj>
                </mc:Choice>
                <mc:Fallback>
                  <p:oleObj name="Equation" r:id="rId6" imgW="1244520" imgH="7617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4409" y="4005064"/>
                          <a:ext cx="1909679" cy="1152128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TextBox 41"/>
            <p:cNvSpPr txBox="1"/>
            <p:nvPr/>
          </p:nvSpPr>
          <p:spPr>
            <a:xfrm>
              <a:off x="3558982" y="3658938"/>
              <a:ext cx="15582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Stability Limits</a:t>
              </a:r>
              <a:endParaRPr lang="de-D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408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57" y="3573016"/>
            <a:ext cx="4293359" cy="23393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7" y="488950"/>
            <a:ext cx="6984777" cy="838200"/>
          </a:xfrm>
        </p:spPr>
        <p:txBody>
          <a:bodyPr/>
          <a:lstStyle/>
          <a:p>
            <a:r>
              <a:rPr lang="en-US" sz="2400" dirty="0" smtClean="0"/>
              <a:t>Numerical Field Energy</a:t>
            </a:r>
            <a:endParaRPr lang="de-DE" sz="24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5" name="TextBox 14"/>
          <p:cNvSpPr txBox="1"/>
          <p:nvPr/>
        </p:nvSpPr>
        <p:spPr>
          <a:xfrm>
            <a:off x="1943873" y="1527165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 EM Field Energy</a:t>
            </a:r>
            <a:endParaRPr lang="de-DE" sz="1600" b="1" i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43608" y="1951044"/>
            <a:ext cx="4533775" cy="1223213"/>
            <a:chOff x="2873649" y="5499428"/>
            <a:chExt cx="4533775" cy="1223213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1989787"/>
                </p:ext>
              </p:extLst>
            </p:nvPr>
          </p:nvGraphicFramePr>
          <p:xfrm>
            <a:off x="2873649" y="5638155"/>
            <a:ext cx="4443412" cy="525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8632" name="Equation" r:id="rId4" imgW="3022560" imgH="393480" progId="Equation.3">
                    <p:embed/>
                  </p:oleObj>
                </mc:Choice>
                <mc:Fallback>
                  <p:oleObj name="Equation" r:id="rId4" imgW="30225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3649" y="5638155"/>
                          <a:ext cx="4443412" cy="52546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25400">
                          <a:solidFill>
                            <a:srgbClr val="0000FF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Oval 18"/>
            <p:cNvSpPr/>
            <p:nvPr/>
          </p:nvSpPr>
          <p:spPr>
            <a:xfrm>
              <a:off x="5967264" y="5499428"/>
              <a:ext cx="1440160" cy="80138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43128" y="6260976"/>
              <a:ext cx="1203176" cy="46166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/>
                <a:t>Correction term</a:t>
              </a:r>
              <a:endParaRPr lang="de-DE" sz="1200" b="1" i="1" dirty="0"/>
            </a:p>
          </p:txBody>
        </p:sp>
        <p:cxnSp>
          <p:nvCxnSpPr>
            <p:cNvPr id="21" name="Straight Arrow Connector 20"/>
            <p:cNvCxnSpPr>
              <a:stCxn id="19" idx="3"/>
              <a:endCxn id="20" idx="3"/>
            </p:cNvCxnSpPr>
            <p:nvPr/>
          </p:nvCxnSpPr>
          <p:spPr>
            <a:xfrm flipH="1">
              <a:off x="5946304" y="6183449"/>
              <a:ext cx="231867" cy="30836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724128" y="1844384"/>
            <a:ext cx="1944216" cy="1008552"/>
            <a:chOff x="28807273" y="29223044"/>
            <a:chExt cx="1944216" cy="1008552"/>
          </a:xfrm>
        </p:grpSpPr>
        <p:sp>
          <p:nvSpPr>
            <p:cNvPr id="33" name="Cube 32"/>
            <p:cNvSpPr/>
            <p:nvPr/>
          </p:nvSpPr>
          <p:spPr>
            <a:xfrm>
              <a:off x="29287806" y="29223044"/>
              <a:ext cx="1223806" cy="1008552"/>
            </a:xfrm>
            <a:prstGeom prst="cube">
              <a:avLst/>
            </a:prstGeom>
            <a:solidFill>
              <a:srgbClr val="00B0F0"/>
            </a:solidFill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807273" y="29614241"/>
              <a:ext cx="19442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Cube  Cavity</a:t>
              </a:r>
            </a:p>
            <a:p>
              <a:pPr algn="ctr"/>
              <a:r>
                <a:rPr lang="en-US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1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=0.1 mm</a:t>
              </a:r>
              <a:endParaRPr lang="de-DE" sz="1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552507" y="3337247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 -TM</a:t>
            </a:r>
            <a:r>
              <a:rPr lang="en-US" sz="1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211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f~3.5 THz</a:t>
            </a:r>
            <a:endParaRPr lang="de-DE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79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SIBC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Domain Model</a:t>
            </a:r>
            <a:endParaRPr lang="de-DE" dirty="0"/>
          </a:p>
        </p:txBody>
      </p:sp>
      <p:sp>
        <p:nvSpPr>
          <p:cNvPr id="17" name="Right Arrow 16"/>
          <p:cNvSpPr/>
          <p:nvPr/>
        </p:nvSpPr>
        <p:spPr>
          <a:xfrm rot="16200000">
            <a:off x="3019102" y="2850543"/>
            <a:ext cx="776763" cy="207524"/>
          </a:xfrm>
          <a:prstGeom prst="rightArrow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Box 20"/>
          <p:cNvSpPr txBox="1"/>
          <p:nvPr/>
        </p:nvSpPr>
        <p:spPr>
          <a:xfrm>
            <a:off x="971600" y="22975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2" name="TextBox 21"/>
          <p:cNvSpPr txBox="1"/>
          <p:nvPr/>
        </p:nvSpPr>
        <p:spPr>
          <a:xfrm>
            <a:off x="107504" y="1916832"/>
            <a:ext cx="3425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SIBC in Frequency Domain</a:t>
            </a:r>
            <a:endParaRPr lang="de-DE" sz="16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73799" y="2254689"/>
                <a:ext cx="2584297" cy="36881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de-DE" sz="16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de-DE" sz="160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a:rPr lang="en-US" sz="16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de-DE" sz="16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600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</m:d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 [</m:t>
                        </m:r>
                        <m:acc>
                          <m:accPr>
                            <m:chr m:val="⃗"/>
                            <m:ctrlP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</m:acc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de-DE" sz="16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de-DE" sz="1600" i="1">
                            <a:latin typeface="Cambria Math"/>
                            <a:ea typeface="Cambria Math"/>
                          </a:rPr>
                          <m:t>𝜏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</m:oMath>
                </a14:m>
                <a:r>
                  <a:rPr lang="de-DE" sz="1600" dirty="0" smtClean="0"/>
                  <a:t>]</a:t>
                </a:r>
                <a:endParaRPr lang="de-DE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99" y="2254689"/>
                <a:ext cx="2584297" cy="368819"/>
              </a:xfrm>
              <a:prstGeom prst="rect">
                <a:avLst/>
              </a:prstGeom>
              <a:blipFill rotWithShape="1">
                <a:blip r:embed="rId2"/>
                <a:stretch>
                  <a:fillRect b="-19355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118573" y="3342686"/>
                <a:ext cx="3032305" cy="784638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𝑠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sz="1600" i="1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𝑁𝑝</m:t>
                          </m:r>
                        </m:sup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smtClean="0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573" y="3342686"/>
                <a:ext cx="3032305" cy="7846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007572" y="4077072"/>
            <a:ext cx="3348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Rational Function Approximation  (RFA)</a:t>
            </a:r>
            <a:endParaRPr lang="de-DE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3158096" y="2398569"/>
            <a:ext cx="1967244" cy="167354"/>
          </a:xfrm>
          <a:prstGeom prst="right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Box 27"/>
          <p:cNvSpPr txBox="1"/>
          <p:nvPr/>
        </p:nvSpPr>
        <p:spPr>
          <a:xfrm>
            <a:off x="3131840" y="2154342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to TD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76056" y="1797801"/>
            <a:ext cx="3425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SIBC in Time Domain</a:t>
            </a:r>
            <a:endParaRPr lang="de-DE" sz="16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220072" y="2087214"/>
                <a:ext cx="3168352" cy="765722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de-DE" sz="1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de-DE" sz="1400" i="1">
                              <a:latin typeface="Cambria Math"/>
                              <a:ea typeface="Cambria Math"/>
                            </a:rPr>
                            <m:t>𝜏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400" dirty="0"/>
                        <m:t> </m:t>
                      </m:r>
                      <m:d>
                        <m:dPr>
                          <m:ctrlPr>
                            <a:rPr lang="en-US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r>
                        <a:rPr lang="en-US" sz="1400" b="0" i="1" smtClean="0">
                          <a:latin typeface="Cambria Math"/>
                        </a:rPr>
                        <m:t>𝐿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de-DE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[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de-DE" sz="16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de-DE" sz="1600" i="1">
                              <a:latin typeface="Cambria Math"/>
                              <a:ea typeface="Cambria Math"/>
                            </a:rPr>
                            <m:t>𝜏</m:t>
                          </m:r>
                        </m:sub>
                      </m:sSub>
                      <m:r>
                        <m:rPr>
                          <m:nor/>
                        </m:rPr>
                        <a:rPr lang="de-DE" sz="1600" dirty="0"/>
                        <m:t> ]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𝑁𝑝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087214"/>
                <a:ext cx="3168352" cy="76572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4644008" y="3322852"/>
            <a:ext cx="3240360" cy="1042252"/>
            <a:chOff x="5508104" y="2811808"/>
            <a:chExt cx="3240360" cy="10422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5914542" y="3129310"/>
                  <a:ext cx="2473882" cy="724750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de-DE" sz="1600" dirty="0" smtClean="0"/>
                    <a:t> =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de-DE" sz="1600" dirty="0" smtClean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de-DE" sz="16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de-DE" sz="1600" i="1">
                              <a:latin typeface="Cambria Math"/>
                              <a:ea typeface="Cambria Math"/>
                            </a:rPr>
                            <m:t>𝜏</m:t>
                          </m:r>
                        </m:sub>
                      </m:sSub>
                    </m:oMath>
                  </a14:m>
                  <a:r>
                    <a:rPr lang="de-DE" sz="1600" dirty="0" smtClean="0"/>
                    <a:t> ]</a:t>
                  </a: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1600" b="0" i="0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de-DE" sz="1600" dirty="0" smtClean="0"/>
                    <a:t> =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de-DE" sz="16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acc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de-DE" sz="16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de-DE" sz="1600" i="1">
                              <a:latin typeface="Cambria Math"/>
                              <a:ea typeface="Cambria Math"/>
                            </a:rPr>
                            <m:t>𝜏</m:t>
                          </m:r>
                        </m:sub>
                      </m:sSub>
                    </m:oMath>
                  </a14:m>
                  <a:r>
                    <a:rPr lang="de-DE" sz="1600" dirty="0" smtClean="0"/>
                    <a:t> ]</a:t>
                  </a:r>
                  <a:endParaRPr lang="de-DE" sz="1600" dirty="0"/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4542" y="3129310"/>
                  <a:ext cx="2473882" cy="72475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4959" r="-245" b="-1653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Box 33"/>
            <p:cNvSpPr txBox="1"/>
            <p:nvPr/>
          </p:nvSpPr>
          <p:spPr>
            <a:xfrm>
              <a:off x="5508104" y="2811808"/>
              <a:ext cx="3240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Auxiliary Differential Equations (ADE)</a:t>
              </a:r>
              <a:endParaRPr lang="de-DE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Right Arrow 34"/>
          <p:cNvSpPr/>
          <p:nvPr/>
        </p:nvSpPr>
        <p:spPr>
          <a:xfrm rot="5400000">
            <a:off x="1189650" y="2872121"/>
            <a:ext cx="725141" cy="215989"/>
          </a:xfrm>
          <a:prstGeom prst="right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Bent-Up Arrow 2"/>
          <p:cNvSpPr/>
          <p:nvPr/>
        </p:nvSpPr>
        <p:spPr>
          <a:xfrm rot="16200000" flipH="1">
            <a:off x="7052928" y="3138313"/>
            <a:ext cx="1460412" cy="517611"/>
          </a:xfrm>
          <a:prstGeom prst="bentUpArrow">
            <a:avLst>
              <a:gd name="adj1" fmla="val 17760"/>
              <a:gd name="adj2" fmla="val 16277"/>
              <a:gd name="adj3" fmla="val 28332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TextBox 52"/>
          <p:cNvSpPr txBox="1"/>
          <p:nvPr/>
        </p:nvSpPr>
        <p:spPr>
          <a:xfrm>
            <a:off x="251520" y="4797152"/>
            <a:ext cx="4104456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lvl="0" indent="-285750" fontAlgn="auto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Gustavsen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pole relocating properties of vector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fitting,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Trans. on Power Delivery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21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pp.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1587–1592, 2006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88024" y="4776559"/>
            <a:ext cx="4227712" cy="9541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Woyna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Gjonaj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T. Weiland,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Broadband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impedance boundary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 for higher order time domain discontinuous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galerkin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method, 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COMPEL, vol. 33, no. 4, pp. 1082–1096, 2014.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499992" y="3068960"/>
            <a:ext cx="0" cy="30243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22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225662" y="3501008"/>
            <a:ext cx="3872778" cy="2310079"/>
            <a:chOff x="5225662" y="3711209"/>
            <a:chExt cx="3872778" cy="2310079"/>
          </a:xfrm>
        </p:grpSpPr>
        <p:pic>
          <p:nvPicPr>
            <p:cNvPr id="608401" name="Picture 14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5662" y="3993538"/>
              <a:ext cx="3872778" cy="202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7281732" y="4147514"/>
              <a:ext cx="1472195" cy="25955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</a:t>
              </a:r>
              <a:r>
                <a:rPr lang="en-US" sz="1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, f ~ 10GHz  </a:t>
              </a:r>
              <a:endParaRPr lang="de-DE" sz="1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28184" y="3711209"/>
              <a:ext cx="23407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Sensitivity on RFA terms</a:t>
              </a:r>
              <a:endParaRPr lang="de-DE" sz="1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SIBC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Domain Model</a:t>
            </a:r>
            <a:endParaRPr lang="de-DE" dirty="0"/>
          </a:p>
        </p:txBody>
      </p:sp>
      <p:sp>
        <p:nvSpPr>
          <p:cNvPr id="21" name="TextBox 20"/>
          <p:cNvSpPr txBox="1"/>
          <p:nvPr/>
        </p:nvSpPr>
        <p:spPr>
          <a:xfrm>
            <a:off x="971600" y="22975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995936" y="1988840"/>
                <a:ext cx="3032305" cy="784638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𝑠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𝑁𝑝</m:t>
                          </m:r>
                        </m:sup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smtClean="0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1988840"/>
                <a:ext cx="3032305" cy="7846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58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323528" y="3600509"/>
            <a:ext cx="4968552" cy="2111261"/>
            <a:chOff x="3995936" y="4129718"/>
            <a:chExt cx="4968552" cy="21112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936" y="4129718"/>
              <a:ext cx="3478932" cy="211126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3" y="4221088"/>
              <a:ext cx="1944215" cy="152589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230048" y="3068960"/>
            <a:ext cx="6787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: 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Np=21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Frequency range ~ </a:t>
            </a:r>
            <a:r>
              <a:rPr lang="en-US" sz="16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100MHz-50THz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f~50MHz  </a:t>
            </a:r>
            <a:endParaRPr lang="de-DE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73308" y="1733160"/>
            <a:ext cx="1933557" cy="1049893"/>
            <a:chOff x="962620" y="1531531"/>
            <a:chExt cx="1933557" cy="1049893"/>
          </a:xfrm>
        </p:grpSpPr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3756424"/>
                </p:ext>
              </p:extLst>
            </p:nvPr>
          </p:nvGraphicFramePr>
          <p:xfrm>
            <a:off x="962620" y="1844824"/>
            <a:ext cx="1881188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8423" name="Equation" r:id="rId7" imgW="1269720" imgH="495000" progId="Equation.3">
                    <p:embed/>
                  </p:oleObj>
                </mc:Choice>
                <mc:Fallback>
                  <p:oleObj name="Equation" r:id="rId7" imgW="1269720" imgH="495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2620" y="1844824"/>
                          <a:ext cx="1881188" cy="7366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5875">
                          <a:solidFill>
                            <a:schemeClr val="tx1"/>
                          </a:solidFill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1016000" y="1531531"/>
              <a:ext cx="18801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Good Conductors</a:t>
              </a:r>
              <a:endParaRPr lang="de-DE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ight Arrow 5"/>
          <p:cNvSpPr/>
          <p:nvPr/>
        </p:nvSpPr>
        <p:spPr>
          <a:xfrm>
            <a:off x="3106865" y="2316744"/>
            <a:ext cx="817063" cy="184666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Box 6"/>
          <p:cNvSpPr txBox="1"/>
          <p:nvPr/>
        </p:nvSpPr>
        <p:spPr>
          <a:xfrm>
            <a:off x="3232915" y="2060848"/>
            <a:ext cx="619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VF</a:t>
            </a:r>
            <a:endParaRPr lang="de-DE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3768" y="147549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Accuracy of Vector-Fitting technique </a:t>
            </a:r>
            <a:endParaRPr lang="de-DE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91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Template_2011-B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E781"/>
      </a:accent1>
      <a:accent2>
        <a:srgbClr val="243572"/>
      </a:accent2>
      <a:accent3>
        <a:srgbClr val="FFFFFF"/>
      </a:accent3>
      <a:accent4>
        <a:srgbClr val="000000"/>
      </a:accent4>
      <a:accent5>
        <a:srgbClr val="FFF1C1"/>
      </a:accent5>
      <a:accent6>
        <a:srgbClr val="202F67"/>
      </a:accent6>
      <a:hlink>
        <a:srgbClr val="00715E"/>
      </a:hlink>
      <a:folHlink>
        <a:srgbClr val="E6001A"/>
      </a:folHlink>
    </a:clrScheme>
    <a:fontScheme name="powerpoint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PowerPoint_Template_2011-B</Template>
  <TotalTime>0</TotalTime>
  <Words>981</Words>
  <Application>Microsoft Office PowerPoint</Application>
  <PresentationFormat>On-screen Show (4:3)</PresentationFormat>
  <Paragraphs>181</Paragraphs>
  <Slides>15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PowerPoint_Template_2011-B</vt:lpstr>
      <vt:lpstr>Equation</vt:lpstr>
      <vt:lpstr>Time Domain Numerical Method for Resistive Wakefield Calculations of Ultra-Short Bunches</vt:lpstr>
      <vt:lpstr>Motivation &amp; Requirement on Numerical Method</vt:lpstr>
      <vt:lpstr>Dispersion-Free Numerical Method</vt:lpstr>
      <vt:lpstr>Finite Volume Time Domain Method</vt:lpstr>
      <vt:lpstr>Finite Volume Time Domain Method</vt:lpstr>
      <vt:lpstr>Dispersion Properties of Numerical Methods</vt:lpstr>
      <vt:lpstr>Numerical Field Energy</vt:lpstr>
      <vt:lpstr>SIBC Time Domain Model</vt:lpstr>
      <vt:lpstr>SIBC Time Domain Model</vt:lpstr>
      <vt:lpstr>SFVTD Method with SIBC-TD</vt:lpstr>
      <vt:lpstr>SFVTD Method with SIBC-TD</vt:lpstr>
      <vt:lpstr>Numerical Example</vt:lpstr>
      <vt:lpstr>Numerical Example</vt:lpstr>
      <vt:lpstr>Convergence of the Scheme</vt:lpstr>
      <vt:lpstr>Current Status &amp; Further Steps</vt:lpstr>
    </vt:vector>
  </TitlesOfParts>
  <Company>TEMF, TU Darmstadt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froehlcke</dc:creator>
  <cp:lastModifiedBy>Andranik Tsakanian</cp:lastModifiedBy>
  <cp:revision>354</cp:revision>
  <cp:lastPrinted>2015-02-10T17:13:07Z</cp:lastPrinted>
  <dcterms:created xsi:type="dcterms:W3CDTF">2012-06-11T13:17:28Z</dcterms:created>
  <dcterms:modified xsi:type="dcterms:W3CDTF">2015-02-12T08:42:20Z</dcterms:modified>
</cp:coreProperties>
</file>