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media/image3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76" r:id="rId2"/>
  </p:sldMasterIdLst>
  <p:notesMasterIdLst>
    <p:notesMasterId r:id="rId31"/>
  </p:notesMasterIdLst>
  <p:handoutMasterIdLst>
    <p:handoutMasterId r:id="rId32"/>
  </p:handoutMasterIdLst>
  <p:sldIdLst>
    <p:sldId id="263" r:id="rId3"/>
    <p:sldId id="266" r:id="rId4"/>
    <p:sldId id="449" r:id="rId5"/>
    <p:sldId id="414" r:id="rId6"/>
    <p:sldId id="421" r:id="rId7"/>
    <p:sldId id="425" r:id="rId8"/>
    <p:sldId id="497" r:id="rId9"/>
    <p:sldId id="435" r:id="rId10"/>
    <p:sldId id="510" r:id="rId11"/>
    <p:sldId id="447" r:id="rId12"/>
    <p:sldId id="437" r:id="rId13"/>
    <p:sldId id="499" r:id="rId14"/>
    <p:sldId id="504" r:id="rId15"/>
    <p:sldId id="505" r:id="rId16"/>
    <p:sldId id="517" r:id="rId17"/>
    <p:sldId id="507" r:id="rId18"/>
    <p:sldId id="493" r:id="rId19"/>
    <p:sldId id="506" r:id="rId20"/>
    <p:sldId id="494" r:id="rId21"/>
    <p:sldId id="501" r:id="rId22"/>
    <p:sldId id="495" r:id="rId23"/>
    <p:sldId id="446" r:id="rId24"/>
    <p:sldId id="496" r:id="rId25"/>
    <p:sldId id="466" r:id="rId26"/>
    <p:sldId id="491" r:id="rId27"/>
    <p:sldId id="508" r:id="rId28"/>
    <p:sldId id="502" r:id="rId29"/>
    <p:sldId id="515" r:id="rId30"/>
  </p:sldIdLst>
  <p:sldSz cx="9144000" cy="6858000" type="screen4x3"/>
  <p:notesSz cx="6662738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A5EB"/>
    <a:srgbClr val="FFFF99"/>
    <a:srgbClr val="DDDDDD"/>
    <a:srgbClr val="FFFFFF"/>
    <a:srgbClr val="FFFF00"/>
    <a:srgbClr val="9C9E9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41" autoAdjust="0"/>
    <p:restoredTop sz="99883" autoAdjust="0"/>
  </p:normalViewPr>
  <p:slideViewPr>
    <p:cSldViewPr snapToGrid="0">
      <p:cViewPr>
        <p:scale>
          <a:sx n="110" d="100"/>
          <a:sy n="110" d="100"/>
        </p:scale>
        <p:origin x="-1632" y="-600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214" y="-102"/>
      </p:cViewPr>
      <p:guideLst>
        <p:guide orient="horz" pos="3127"/>
        <p:guide pos="209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Sheet1!$A$2:$A$22</c:f>
              <c:strCache>
                <c:ptCount val="21"/>
                <c:pt idx="0">
                  <c:v>2.9.</c:v>
                </c:pt>
                <c:pt idx="1">
                  <c:v>17.9.</c:v>
                </c:pt>
                <c:pt idx="2">
                  <c:v>19.9</c:v>
                </c:pt>
                <c:pt idx="3">
                  <c:v>28.9</c:v>
                </c:pt>
                <c:pt idx="4">
                  <c:v>1.10.</c:v>
                </c:pt>
                <c:pt idx="5">
                  <c:v>3.10.</c:v>
                </c:pt>
                <c:pt idx="6">
                  <c:v>6.10.</c:v>
                </c:pt>
                <c:pt idx="7">
                  <c:v>8.10.</c:v>
                </c:pt>
                <c:pt idx="8">
                  <c:v>9.10.</c:v>
                </c:pt>
                <c:pt idx="9">
                  <c:v>17.10.</c:v>
                </c:pt>
                <c:pt idx="10">
                  <c:v>23.10.</c:v>
                </c:pt>
                <c:pt idx="11">
                  <c:v>25.10.</c:v>
                </c:pt>
                <c:pt idx="12">
                  <c:v>26.10.</c:v>
                </c:pt>
                <c:pt idx="13">
                  <c:v>27.10.</c:v>
                </c:pt>
                <c:pt idx="14">
                  <c:v>28.10.</c:v>
                </c:pt>
                <c:pt idx="15">
                  <c:v>1.11.</c:v>
                </c:pt>
                <c:pt idx="16">
                  <c:v>2.11.</c:v>
                </c:pt>
                <c:pt idx="17">
                  <c:v>7.11.</c:v>
                </c:pt>
                <c:pt idx="18">
                  <c:v>14.11.</c:v>
                </c:pt>
                <c:pt idx="19">
                  <c:v>19.11.</c:v>
                </c:pt>
                <c:pt idx="20">
                  <c:v>2.12.</c:v>
                </c:pt>
              </c:strCache>
            </c:strRef>
          </c:cat>
          <c:val>
            <c:numRef>
              <c:f>Sheet1!$H$2:$H$22</c:f>
              <c:numCache>
                <c:formatCode>General</c:formatCode>
                <c:ptCount val="21"/>
                <c:pt idx="0">
                  <c:v>0</c:v>
                </c:pt>
                <c:pt idx="1">
                  <c:v>10</c:v>
                </c:pt>
                <c:pt idx="2">
                  <c:v>120</c:v>
                </c:pt>
                <c:pt idx="3">
                  <c:v>150</c:v>
                </c:pt>
                <c:pt idx="4">
                  <c:v>480</c:v>
                </c:pt>
                <c:pt idx="5">
                  <c:v>60</c:v>
                </c:pt>
                <c:pt idx="6">
                  <c:v>30</c:v>
                </c:pt>
                <c:pt idx="7">
                  <c:v>60</c:v>
                </c:pt>
                <c:pt idx="8">
                  <c:v>150</c:v>
                </c:pt>
                <c:pt idx="9">
                  <c:v>60</c:v>
                </c:pt>
                <c:pt idx="10">
                  <c:v>15</c:v>
                </c:pt>
                <c:pt idx="11">
                  <c:v>110</c:v>
                </c:pt>
                <c:pt idx="12">
                  <c:v>20</c:v>
                </c:pt>
                <c:pt idx="13">
                  <c:v>30</c:v>
                </c:pt>
                <c:pt idx="14">
                  <c:v>60</c:v>
                </c:pt>
                <c:pt idx="15">
                  <c:v>10</c:v>
                </c:pt>
                <c:pt idx="16">
                  <c:v>60</c:v>
                </c:pt>
                <c:pt idx="17">
                  <c:v>40</c:v>
                </c:pt>
                <c:pt idx="18">
                  <c:v>60</c:v>
                </c:pt>
                <c:pt idx="19">
                  <c:v>30</c:v>
                </c:pt>
                <c:pt idx="20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6901888"/>
        <c:axId val="106904960"/>
        <c:axId val="0"/>
      </c:bar3DChart>
      <c:catAx>
        <c:axId val="106901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06904960"/>
        <c:crosses val="autoZero"/>
        <c:auto val="1"/>
        <c:lblAlgn val="ctr"/>
        <c:lblOffset val="100"/>
        <c:noMultiLvlLbl val="0"/>
      </c:catAx>
      <c:valAx>
        <c:axId val="1069049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Minutes of downtime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6901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Downtime in Categories</a:t>
            </a:r>
          </a:p>
        </c:rich>
      </c:tx>
      <c:layout/>
      <c:overlay val="0"/>
      <c:spPr>
        <a:effectLst>
          <a:outerShdw blurRad="50800" dist="38100" algn="l" rotWithShape="0">
            <a:prstClr val="black">
              <a:alpha val="40000"/>
            </a:prstClr>
          </a:outerShdw>
        </a:effectLst>
      </c:sp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1.4141414141414142E-2"/>
                  <c:y val="-1.061359756455543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Infrastructure
12%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0303030303030304E-2"/>
                  <c:y val="-2.122719512911086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Server
10%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6565656565656569E-2"/>
                  <c:y val="2.653399391138857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Firmware
46%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2.2222222222222223E-2"/>
                  <c:y val="-5.572138721391601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Operation
20%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4.0404040404040404E-3"/>
                  <c:y val="-2.38805945202497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Automation
12%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val>
            <c:numRef>
              <c:f>Sheet1!$B$27:$F$27</c:f>
              <c:numCache>
                <c:formatCode>General</c:formatCode>
                <c:ptCount val="5"/>
                <c:pt idx="0">
                  <c:v>3.25</c:v>
                </c:pt>
                <c:pt idx="1">
                  <c:v>2.5</c:v>
                </c:pt>
                <c:pt idx="2">
                  <c:v>12.333333333333334</c:v>
                </c:pt>
                <c:pt idx="3">
                  <c:v>5.333333333333333</c:v>
                </c:pt>
                <c:pt idx="4">
                  <c:v>3.25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LLRF counted Downtime in categories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4.3065122399866221E-2"/>
                  <c:y val="0.1894869114811975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7.4729020827482423E-2"/>
                  <c:y val="-3.426138947282622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4.7995922570444875E-2"/>
                  <c:y val="6.436715823718577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Automation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( </a:t>
                    </a:r>
                    <a:r>
                      <a:rPr lang="en-US" dirty="0"/>
                      <a:t>diverging routines, not working functions,...)
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70234068386880999"/>
                  <c:y val="0.1446080412514807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4850442241615439"/>
                  <c:y val="7.806972060416639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38758013974015021"/>
                  <c:y val="6.26843657817109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Tabelle1!$Q$2:$Q$7</c:f>
              <c:strCache>
                <c:ptCount val="6"/>
                <c:pt idx="0">
                  <c:v>Infrastructur ( Timing, power, cooling, MTCA crate)</c:v>
                </c:pt>
                <c:pt idx="1">
                  <c:v>Server ( crashes, malfunction, restarts)</c:v>
                </c:pt>
                <c:pt idx="2">
                  <c:v>Automation ( diverging routines, not working functions,...)</c:v>
                </c:pt>
                <c:pt idx="3">
                  <c:v>Firmware ( malfunctions, required reboots, crashing)</c:v>
                </c:pt>
                <c:pt idx="4">
                  <c:v>Operation (misusage, exceeding tresholds, ...)</c:v>
                </c:pt>
                <c:pt idx="5">
                  <c:v>Performance ( no machine operation, because of not working regulation)</c:v>
                </c:pt>
              </c:strCache>
            </c:strRef>
          </c:cat>
          <c:val>
            <c:numRef>
              <c:f>Tabelle1!$O$375:$O$380</c:f>
              <c:numCache>
                <c:formatCode>General</c:formatCode>
                <c:ptCount val="6"/>
                <c:pt idx="0">
                  <c:v>18.96</c:v>
                </c:pt>
                <c:pt idx="1">
                  <c:v>5.7</c:v>
                </c:pt>
                <c:pt idx="2">
                  <c:v>1.6</c:v>
                </c:pt>
                <c:pt idx="3">
                  <c:v>0</c:v>
                </c:pt>
                <c:pt idx="4">
                  <c:v>6.0499999999999989</c:v>
                </c:pt>
                <c:pt idx="5">
                  <c:v>0.4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200" baseline="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aseline="0"/>
            </a:pPr>
            <a:r>
              <a:rPr lang="en-US" sz="1400" baseline="0"/>
              <a:t>Downtime distribution to RF stations</a:t>
            </a:r>
          </a:p>
        </c:rich>
      </c:tx>
      <c:layout>
        <c:manualLayout>
          <c:xMode val="edge"/>
          <c:yMode val="edge"/>
          <c:x val="0.17764285244691233"/>
          <c:y val="1.265822784810126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9.5077658303464749E-2"/>
          <c:y val="0.11356110920917493"/>
          <c:w val="0.88747551064787422"/>
          <c:h val="0.74093590475103654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cat>
            <c:strRef>
              <c:f>Tabelle1!$C$2:$N$2</c:f>
              <c:strCache>
                <c:ptCount val="11"/>
                <c:pt idx="0">
                  <c:v>RF GUN</c:v>
                </c:pt>
                <c:pt idx="2">
                  <c:v>ACC1</c:v>
                </c:pt>
                <c:pt idx="4">
                  <c:v>ACC39</c:v>
                </c:pt>
                <c:pt idx="6">
                  <c:v>ACC23</c:v>
                </c:pt>
                <c:pt idx="8">
                  <c:v>ACC45</c:v>
                </c:pt>
                <c:pt idx="10">
                  <c:v>ACC67</c:v>
                </c:pt>
              </c:strCache>
            </c:strRef>
          </c:cat>
          <c:val>
            <c:numRef>
              <c:f>(Tabelle1!$C$375:$D$375,Tabelle1!$E$375:$F$375,Tabelle1!$G$375:$N$375)</c:f>
              <c:numCache>
                <c:formatCode>General</c:formatCode>
                <c:ptCount val="12"/>
                <c:pt idx="0">
                  <c:v>0</c:v>
                </c:pt>
                <c:pt idx="2">
                  <c:v>2</c:v>
                </c:pt>
                <c:pt idx="4">
                  <c:v>9</c:v>
                </c:pt>
                <c:pt idx="6">
                  <c:v>3.4</c:v>
                </c:pt>
                <c:pt idx="8">
                  <c:v>2.2600000000000002</c:v>
                </c:pt>
                <c:pt idx="10">
                  <c:v>2.2999999999999998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Tabelle1!$C$2:$N$2</c:f>
              <c:strCache>
                <c:ptCount val="11"/>
                <c:pt idx="0">
                  <c:v>RF GUN</c:v>
                </c:pt>
                <c:pt idx="2">
                  <c:v>ACC1</c:v>
                </c:pt>
                <c:pt idx="4">
                  <c:v>ACC39</c:v>
                </c:pt>
                <c:pt idx="6">
                  <c:v>ACC23</c:v>
                </c:pt>
                <c:pt idx="8">
                  <c:v>ACC45</c:v>
                </c:pt>
                <c:pt idx="10">
                  <c:v>ACC67</c:v>
                </c:pt>
              </c:strCache>
            </c:strRef>
          </c:cat>
          <c:val>
            <c:numRef>
              <c:f>(Tabelle1!$C$376:$D$376,Tabelle1!$E$376:$F$376,Tabelle1!$G$376:$N$376)</c:f>
              <c:numCache>
                <c:formatCode>General</c:formatCode>
                <c:ptCount val="12"/>
                <c:pt idx="0">
                  <c:v>0.5</c:v>
                </c:pt>
                <c:pt idx="2">
                  <c:v>1</c:v>
                </c:pt>
                <c:pt idx="4">
                  <c:v>0.5</c:v>
                </c:pt>
                <c:pt idx="6">
                  <c:v>1.7000000000000002</c:v>
                </c:pt>
                <c:pt idx="8">
                  <c:v>0</c:v>
                </c:pt>
                <c:pt idx="10">
                  <c:v>2</c:v>
                </c:pt>
              </c:numCache>
            </c:numRef>
          </c:val>
        </c:ser>
        <c:ser>
          <c:idx val="2"/>
          <c:order val="2"/>
          <c:invertIfNegative val="0"/>
          <c:cat>
            <c:strRef>
              <c:f>Tabelle1!$C$2:$N$2</c:f>
              <c:strCache>
                <c:ptCount val="11"/>
                <c:pt idx="0">
                  <c:v>RF GUN</c:v>
                </c:pt>
                <c:pt idx="2">
                  <c:v>ACC1</c:v>
                </c:pt>
                <c:pt idx="4">
                  <c:v>ACC39</c:v>
                </c:pt>
                <c:pt idx="6">
                  <c:v>ACC23</c:v>
                </c:pt>
                <c:pt idx="8">
                  <c:v>ACC45</c:v>
                </c:pt>
                <c:pt idx="10">
                  <c:v>ACC67</c:v>
                </c:pt>
              </c:strCache>
            </c:strRef>
          </c:cat>
          <c:val>
            <c:numRef>
              <c:f>(Tabelle1!$C$377:$D$377,Tabelle1!$E$377:$F$377,Tabelle1!$G$377:$N$377)</c:f>
              <c:numCache>
                <c:formatCode>General</c:formatCode>
                <c:ptCount val="12"/>
                <c:pt idx="0">
                  <c:v>1</c:v>
                </c:pt>
                <c:pt idx="2">
                  <c:v>0</c:v>
                </c:pt>
                <c:pt idx="4">
                  <c:v>0.3</c:v>
                </c:pt>
                <c:pt idx="6">
                  <c:v>0.3</c:v>
                </c:pt>
                <c:pt idx="8">
                  <c:v>0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invertIfNegative val="0"/>
          <c:cat>
            <c:strRef>
              <c:f>Tabelle1!$C$2:$N$2</c:f>
              <c:strCache>
                <c:ptCount val="11"/>
                <c:pt idx="0">
                  <c:v>RF GUN</c:v>
                </c:pt>
                <c:pt idx="2">
                  <c:v>ACC1</c:v>
                </c:pt>
                <c:pt idx="4">
                  <c:v>ACC39</c:v>
                </c:pt>
                <c:pt idx="6">
                  <c:v>ACC23</c:v>
                </c:pt>
                <c:pt idx="8">
                  <c:v>ACC45</c:v>
                </c:pt>
                <c:pt idx="10">
                  <c:v>ACC67</c:v>
                </c:pt>
              </c:strCache>
            </c:strRef>
          </c:cat>
          <c:val>
            <c:numRef>
              <c:f>(Tabelle1!$C$378:$D$378,Tabelle1!$E$378:$F$378,Tabelle1!$G$378:$N$378)</c:f>
              <c:numCache>
                <c:formatCode>General</c:formatCode>
                <c:ptCount val="12"/>
                <c:pt idx="0">
                  <c:v>0</c:v>
                </c:pt>
                <c:pt idx="2">
                  <c:v>0</c:v>
                </c:pt>
                <c:pt idx="4">
                  <c:v>0</c:v>
                </c:pt>
                <c:pt idx="6">
                  <c:v>0</c:v>
                </c:pt>
                <c:pt idx="8">
                  <c:v>0</c:v>
                </c:pt>
                <c:pt idx="10">
                  <c:v>0</c:v>
                </c:pt>
              </c:numCache>
            </c:numRef>
          </c:val>
        </c:ser>
        <c:ser>
          <c:idx val="4"/>
          <c:order val="4"/>
          <c:invertIfNegative val="0"/>
          <c:cat>
            <c:strRef>
              <c:f>Tabelle1!$C$2:$N$2</c:f>
              <c:strCache>
                <c:ptCount val="11"/>
                <c:pt idx="0">
                  <c:v>RF GUN</c:v>
                </c:pt>
                <c:pt idx="2">
                  <c:v>ACC1</c:v>
                </c:pt>
                <c:pt idx="4">
                  <c:v>ACC39</c:v>
                </c:pt>
                <c:pt idx="6">
                  <c:v>ACC23</c:v>
                </c:pt>
                <c:pt idx="8">
                  <c:v>ACC45</c:v>
                </c:pt>
                <c:pt idx="10">
                  <c:v>ACC67</c:v>
                </c:pt>
              </c:strCache>
            </c:strRef>
          </c:cat>
          <c:val>
            <c:numRef>
              <c:f>(Tabelle1!$C$379:$D$379,Tabelle1!$E$379:$F$379,Tabelle1!$G$379:$N$379)</c:f>
              <c:numCache>
                <c:formatCode>General</c:formatCode>
                <c:ptCount val="12"/>
                <c:pt idx="0">
                  <c:v>0</c:v>
                </c:pt>
                <c:pt idx="2">
                  <c:v>0.1</c:v>
                </c:pt>
                <c:pt idx="4">
                  <c:v>4</c:v>
                </c:pt>
                <c:pt idx="6">
                  <c:v>0.1</c:v>
                </c:pt>
                <c:pt idx="8">
                  <c:v>1.55</c:v>
                </c:pt>
                <c:pt idx="10">
                  <c:v>0.3</c:v>
                </c:pt>
              </c:numCache>
            </c:numRef>
          </c:val>
        </c:ser>
        <c:ser>
          <c:idx val="5"/>
          <c:order val="5"/>
          <c:invertIfNegative val="0"/>
          <c:cat>
            <c:strRef>
              <c:f>Tabelle1!$C$2:$N$2</c:f>
              <c:strCache>
                <c:ptCount val="11"/>
                <c:pt idx="0">
                  <c:v>RF GUN</c:v>
                </c:pt>
                <c:pt idx="2">
                  <c:v>ACC1</c:v>
                </c:pt>
                <c:pt idx="4">
                  <c:v>ACC39</c:v>
                </c:pt>
                <c:pt idx="6">
                  <c:v>ACC23</c:v>
                </c:pt>
                <c:pt idx="8">
                  <c:v>ACC45</c:v>
                </c:pt>
                <c:pt idx="10">
                  <c:v>ACC67</c:v>
                </c:pt>
              </c:strCache>
            </c:strRef>
          </c:cat>
          <c:val>
            <c:numRef>
              <c:f>(Tabelle1!$C$380:$D$380,Tabelle1!$E$380:$F$380,Tabelle1!$G$380:$N$380)</c:f>
              <c:numCache>
                <c:formatCode>General</c:formatCode>
                <c:ptCount val="12"/>
                <c:pt idx="0">
                  <c:v>0</c:v>
                </c:pt>
                <c:pt idx="2">
                  <c:v>0</c:v>
                </c:pt>
                <c:pt idx="4">
                  <c:v>0</c:v>
                </c:pt>
                <c:pt idx="6">
                  <c:v>0.4</c:v>
                </c:pt>
                <c:pt idx="8">
                  <c:v>0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5167872"/>
        <c:axId val="105169664"/>
      </c:barChart>
      <c:catAx>
        <c:axId val="105167872"/>
        <c:scaling>
          <c:orientation val="minMax"/>
        </c:scaling>
        <c:delete val="0"/>
        <c:axPos val="b"/>
        <c:majorTickMark val="out"/>
        <c:minorTickMark val="none"/>
        <c:tickLblPos val="nextTo"/>
        <c:crossAx val="105169664"/>
        <c:crosses val="autoZero"/>
        <c:auto val="1"/>
        <c:lblAlgn val="ctr"/>
        <c:lblOffset val="100"/>
        <c:tickMarkSkip val="2"/>
        <c:noMultiLvlLbl val="0"/>
      </c:catAx>
      <c:valAx>
        <c:axId val="1051696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hours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516787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70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3476" y="0"/>
            <a:ext cx="288770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46F29-634F-4744-817E-A3DE90CD3660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716"/>
            <a:ext cx="288770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3476" y="9428716"/>
            <a:ext cx="288770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4A5E9-2A67-4E0D-8CD8-C5EC39C25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44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706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76" y="0"/>
            <a:ext cx="2887706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274" y="4715153"/>
            <a:ext cx="533019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716"/>
            <a:ext cx="2887706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76" y="9428716"/>
            <a:ext cx="2887706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4BA4648-A30F-4301-9520-2F978ECB7F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686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9" descr="DESY-Logo-cyan-RGB_g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Helmholtz-Logo_schwarz_70_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959475"/>
            <a:ext cx="16478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dirty="0" smtClean="0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dirty="0" smtClean="0"/>
              <a:t>Energy regulation performance with beam loading 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33028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64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1347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de-DE" sz="900">
              <a:solidFill>
                <a:srgbClr val="261748"/>
              </a:solidFill>
              <a:latin typeface="Arial" charset="0"/>
            </a:endParaRPr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  <a:latin typeface="Arial" charset="0"/>
            </a:endParaRPr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22238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de-DE" sz="900">
              <a:solidFill>
                <a:srgbClr val="261748"/>
              </a:solidFill>
              <a:latin typeface="Arial" charset="0"/>
            </a:endParaRPr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Holger Schlarb, DESY</a:t>
            </a: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Tutorial on Synchronization, FEL 2011, Shanghai, 25.08.2011</a:t>
            </a:r>
          </a:p>
        </p:txBody>
      </p:sp>
    </p:spTree>
    <p:extLst>
      <p:ext uri="{BB962C8B-B14F-4D97-AF65-F5344CB8AC3E}">
        <p14:creationId xmlns:p14="http://schemas.microsoft.com/office/powerpoint/2010/main" val="794341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2B981-8B2E-44FC-9517-02525E8AF14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17.02.2011, HZDR, “Femtosecond Synchronization at FLASH”                                       </a:t>
            </a: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Holger Schlarb, MSK, DESY</a:t>
            </a:r>
          </a:p>
        </p:txBody>
      </p:sp>
    </p:spTree>
    <p:extLst>
      <p:ext uri="{BB962C8B-B14F-4D97-AF65-F5344CB8AC3E}">
        <p14:creationId xmlns:p14="http://schemas.microsoft.com/office/powerpoint/2010/main" val="875552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D545B-C401-4F45-AB81-D9639F99F52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17.02.2011, HZDR, “Femtosecond Synchronization at FLASH”                                       </a:t>
            </a: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Holger Schlarb, MSK, DESY</a:t>
            </a:r>
          </a:p>
        </p:txBody>
      </p:sp>
    </p:spTree>
    <p:extLst>
      <p:ext uri="{BB962C8B-B14F-4D97-AF65-F5344CB8AC3E}">
        <p14:creationId xmlns:p14="http://schemas.microsoft.com/office/powerpoint/2010/main" val="32192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65E04-832E-4EF5-9FB9-628FD7BAF30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17.02.2011, HZDR, “Femtosecond Synchronization at FLASH”                                       </a:t>
            </a: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Holger Schlarb, MSK, DESY</a:t>
            </a:r>
          </a:p>
        </p:txBody>
      </p:sp>
    </p:spTree>
    <p:extLst>
      <p:ext uri="{BB962C8B-B14F-4D97-AF65-F5344CB8AC3E}">
        <p14:creationId xmlns:p14="http://schemas.microsoft.com/office/powerpoint/2010/main" val="1403383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93F16-3215-42CB-96FC-465224604B2C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09.12.2010, Daresbury, “Rule of lasers in particle beam research”                                       </a:t>
            </a: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Holger Schlarb, MSK, DESY</a:t>
            </a:r>
          </a:p>
        </p:txBody>
      </p:sp>
    </p:spTree>
    <p:extLst>
      <p:ext uri="{BB962C8B-B14F-4D97-AF65-F5344CB8AC3E}">
        <p14:creationId xmlns:p14="http://schemas.microsoft.com/office/powerpoint/2010/main" val="874427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F2CAD-4CAD-4187-B8B6-7D4E69C4783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17.02.2011, HZDR, “Femtosecond Synchronization at FLASH”                                       </a:t>
            </a: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Holger Schlarb, MSK, DESY</a:t>
            </a:r>
          </a:p>
        </p:txBody>
      </p:sp>
    </p:spTree>
    <p:extLst>
      <p:ext uri="{BB962C8B-B14F-4D97-AF65-F5344CB8AC3E}">
        <p14:creationId xmlns:p14="http://schemas.microsoft.com/office/powerpoint/2010/main" val="1765391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40091-C34F-44EC-89F4-BA690784028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09.12.2010, Daresbury, “Rule of lasers in particle beam research”                                       </a:t>
            </a: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Holger Schlarb, MSK, DESY</a:t>
            </a:r>
          </a:p>
        </p:txBody>
      </p:sp>
    </p:spTree>
    <p:extLst>
      <p:ext uri="{BB962C8B-B14F-4D97-AF65-F5344CB8AC3E}">
        <p14:creationId xmlns:p14="http://schemas.microsoft.com/office/powerpoint/2010/main" val="2289581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965EB-E719-4525-B4A2-A9820E9E19C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09.12.2010, Daresbury, “Rule of lasers in particle beam research”                                       </a:t>
            </a: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Holger Schlarb, MSK, DESY</a:t>
            </a:r>
          </a:p>
        </p:txBody>
      </p:sp>
    </p:spTree>
    <p:extLst>
      <p:ext uri="{BB962C8B-B14F-4D97-AF65-F5344CB8AC3E}">
        <p14:creationId xmlns:p14="http://schemas.microsoft.com/office/powerpoint/2010/main" val="53006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18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0196D-EE55-4559-B355-6C0E6D112C7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09.12.2010, Daresbury, “Rule of lasers in particle beam research”                                       </a:t>
            </a: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Holger Schlarb, MSK, DESY</a:t>
            </a:r>
          </a:p>
        </p:txBody>
      </p:sp>
    </p:spTree>
    <p:extLst>
      <p:ext uri="{BB962C8B-B14F-4D97-AF65-F5344CB8AC3E}">
        <p14:creationId xmlns:p14="http://schemas.microsoft.com/office/powerpoint/2010/main" val="47008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ED26E-CC35-4A87-B56C-199D797AB83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09.12.2010, Daresbury, “Rule of lasers in particle beam research”                                       </a:t>
            </a: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Holger Schlarb, MSK, DESY</a:t>
            </a:r>
          </a:p>
        </p:txBody>
      </p:sp>
    </p:spTree>
    <p:extLst>
      <p:ext uri="{BB962C8B-B14F-4D97-AF65-F5344CB8AC3E}">
        <p14:creationId xmlns:p14="http://schemas.microsoft.com/office/powerpoint/2010/main" val="3188806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8BCE4-6CC4-4EA6-B502-CB0FF04428A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09.12.2010, Daresbury, “Rule of lasers in particle beam research”                                       </a:t>
            </a: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Holger Schlarb, MSK, DESY</a:t>
            </a:r>
          </a:p>
        </p:txBody>
      </p:sp>
    </p:spTree>
    <p:extLst>
      <p:ext uri="{BB962C8B-B14F-4D97-AF65-F5344CB8AC3E}">
        <p14:creationId xmlns:p14="http://schemas.microsoft.com/office/powerpoint/2010/main" val="3298480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F8570-F016-401C-A9B4-51DF50B7890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09.12.2010, Daresbury, “Rule of lasers in particle beam research”                                       </a:t>
            </a: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Holger Schlarb, MSK, DESY</a:t>
            </a:r>
          </a:p>
        </p:txBody>
      </p:sp>
    </p:spTree>
    <p:extLst>
      <p:ext uri="{BB962C8B-B14F-4D97-AF65-F5344CB8AC3E}">
        <p14:creationId xmlns:p14="http://schemas.microsoft.com/office/powerpoint/2010/main" val="1972986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4825" y="1347788"/>
            <a:ext cx="277495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4825" y="3652838"/>
            <a:ext cx="2774950" cy="2154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816A5-7AC6-4200-B6D8-6BE92787D96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09.12.2010, Daresbury, “Rule of lasers in particle beam research”                                       </a:t>
            </a: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Holger Schlarb, MSK, DESY</a:t>
            </a:r>
          </a:p>
        </p:txBody>
      </p:sp>
    </p:spTree>
    <p:extLst>
      <p:ext uri="{BB962C8B-B14F-4D97-AF65-F5344CB8AC3E}">
        <p14:creationId xmlns:p14="http://schemas.microsoft.com/office/powerpoint/2010/main" val="316039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7475" y="1347788"/>
            <a:ext cx="277495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4825" y="1347788"/>
            <a:ext cx="277495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7475" y="3652838"/>
            <a:ext cx="2774950" cy="2154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44825" y="3652838"/>
            <a:ext cx="2774950" cy="2154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4474F-DAE5-4920-B63F-071CDC3F222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09.12.2010, Daresbury, “Rule of lasers in particle beam research”                                       </a:t>
            </a: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Holger Schlarb, MSK, DESY</a:t>
            </a:r>
          </a:p>
        </p:txBody>
      </p:sp>
    </p:spTree>
    <p:extLst>
      <p:ext uri="{BB962C8B-B14F-4D97-AF65-F5344CB8AC3E}">
        <p14:creationId xmlns:p14="http://schemas.microsoft.com/office/powerpoint/2010/main" val="5910191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4825" y="1347788"/>
            <a:ext cx="277495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4825" y="3652838"/>
            <a:ext cx="2774950" cy="2154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C8F85-EF18-4C70-8336-49FEE94AC48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09.12.2010, Daresbury, “Rule of lasers in particle beam research”                                       </a:t>
            </a: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Holger Schlarb, MSK, DESY</a:t>
            </a:r>
          </a:p>
        </p:txBody>
      </p:sp>
    </p:spTree>
    <p:extLst>
      <p:ext uri="{BB962C8B-B14F-4D97-AF65-F5344CB8AC3E}">
        <p14:creationId xmlns:p14="http://schemas.microsoft.com/office/powerpoint/2010/main" val="22022588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7475" y="1347788"/>
            <a:ext cx="5702300" cy="4459287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311F7-0FAC-4049-AAD1-9493D353ABC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09.12.2010, Daresbury, “Rule of lasers in particle beam research”                                       </a:t>
            </a: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Holger Schlarb, MSK, DESY</a:t>
            </a:r>
          </a:p>
        </p:txBody>
      </p:sp>
    </p:spTree>
    <p:extLst>
      <p:ext uri="{BB962C8B-B14F-4D97-AF65-F5344CB8AC3E}">
        <p14:creationId xmlns:p14="http://schemas.microsoft.com/office/powerpoint/2010/main" val="173429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81333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978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1233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2296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202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478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0073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>
                <a:solidFill>
                  <a:schemeClr val="bg2"/>
                </a:solidFill>
              </a:rPr>
              <a:t>Christian Schmidt </a:t>
            </a:r>
            <a:r>
              <a:rPr lang="en-GB" sz="900" dirty="0">
                <a:solidFill>
                  <a:schemeClr val="bg2"/>
                </a:solidFill>
              </a:rPr>
              <a:t>| </a:t>
            </a:r>
            <a:r>
              <a:rPr lang="en-GB" sz="900" dirty="0" smtClean="0">
                <a:solidFill>
                  <a:schemeClr val="bg2"/>
                </a:solidFill>
              </a:rPr>
              <a:t>FLASH</a:t>
            </a:r>
            <a:r>
              <a:rPr lang="en-GB" sz="900" baseline="0" dirty="0" smtClean="0">
                <a:solidFill>
                  <a:schemeClr val="bg2"/>
                </a:solidFill>
              </a:rPr>
              <a:t> Seminar </a:t>
            </a:r>
            <a:r>
              <a:rPr lang="en-GB" sz="900" dirty="0" smtClean="0">
                <a:solidFill>
                  <a:schemeClr val="bg2"/>
                </a:solidFill>
              </a:rPr>
              <a:t>|  2014</a:t>
            </a:r>
            <a:r>
              <a:rPr lang="en-GB" sz="900" baseline="0" dirty="0" smtClean="0">
                <a:solidFill>
                  <a:schemeClr val="bg2"/>
                </a:solidFill>
              </a:rPr>
              <a:t> /11/25</a:t>
            </a:r>
            <a:r>
              <a:rPr lang="en-GB" sz="900" dirty="0" smtClean="0">
                <a:solidFill>
                  <a:schemeClr val="bg2"/>
                </a:solidFill>
              </a:rPr>
              <a:t>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b="1" dirty="0" smtClean="0">
                <a:solidFill>
                  <a:schemeClr val="bg2"/>
                </a:solidFill>
              </a:rPr>
              <a:t>Page </a:t>
            </a:r>
            <a:fld id="{F49486B4-C8CD-4A75-8B4C-B848C66B1E1D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‹#›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1030" name="Picture 10" descr="DESY-Logo-cyan-RGB_g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0" fontAlgn="base" hangingPunct="0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latin typeface="Arial" charset="0"/>
                <a:ea typeface="Geneva" pitchFamily="1" charset="-128"/>
              </a:defRPr>
            </a:lvl1pPr>
          </a:lstStyle>
          <a:p>
            <a:pPr>
              <a:defRPr/>
            </a:pPr>
            <a:fld id="{31C6EF56-9577-473B-A9EA-93804851745C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028" name="Picture 37" descr="Helmholtz_Logo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21" descr="DESY-Logo-cyan-RGB_Hintergrund weiss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GB" sz="2400">
              <a:solidFill>
                <a:srgbClr val="261748"/>
              </a:solidFill>
              <a:latin typeface="Arial" charset="0"/>
            </a:endParaRPr>
          </a:p>
        </p:txBody>
      </p:sp>
      <p:sp>
        <p:nvSpPr>
          <p:cNvPr id="1032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GB" sz="1000" dirty="0" smtClean="0">
                <a:solidFill>
                  <a:srgbClr val="FFFFFF"/>
                </a:solidFill>
              </a:rPr>
              <a:t>Tutorial on Synchronization</a:t>
            </a:r>
          </a:p>
        </p:txBody>
      </p:sp>
      <p:pic>
        <p:nvPicPr>
          <p:cNvPr id="2" name="Picture 127" descr="logo-XFEL_rgb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4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475" y="6475413"/>
            <a:ext cx="5702300" cy="296862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None/>
              <a:defRPr>
                <a:latin typeface="Arial" pitchFamily="34" charset="0"/>
              </a:defRPr>
            </a:lvl1pPr>
          </a:lstStyle>
          <a:p>
            <a:pPr eaLnBrk="1" hangingPunct="1">
              <a:spcBef>
                <a:spcPct val="20000"/>
              </a:spcBef>
              <a:buClr>
                <a:srgbClr val="F8B323"/>
              </a:buClr>
              <a:defRPr/>
            </a:pPr>
            <a:r>
              <a:rPr lang="en-GB" sz="900">
                <a:solidFill>
                  <a:srgbClr val="261748"/>
                </a:solidFill>
              </a:rPr>
              <a:t>Holger Schlarb, DESY</a:t>
            </a:r>
          </a:p>
          <a:p>
            <a:pPr eaLnBrk="1" hangingPunct="1">
              <a:spcBef>
                <a:spcPct val="20000"/>
              </a:spcBef>
              <a:buClr>
                <a:srgbClr val="F8B323"/>
              </a:buClr>
              <a:defRPr/>
            </a:pPr>
            <a:r>
              <a:rPr lang="en-GB" sz="900">
                <a:solidFill>
                  <a:srgbClr val="261748"/>
                </a:solidFill>
              </a:rPr>
              <a:t>Tutorial on Synchronization, FEL 2011, Shanghai, 25.08.2011</a:t>
            </a:r>
          </a:p>
        </p:txBody>
      </p:sp>
    </p:spTree>
    <p:extLst>
      <p:ext uri="{BB962C8B-B14F-4D97-AF65-F5344CB8AC3E}">
        <p14:creationId xmlns:p14="http://schemas.microsoft.com/office/powerpoint/2010/main" val="413868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9"/>
          <p:cNvSpPr>
            <a:spLocks noGrp="1" noChangeArrowheads="1"/>
          </p:cNvSpPr>
          <p:nvPr>
            <p:ph type="ctrTitle"/>
          </p:nvPr>
        </p:nvSpPr>
        <p:spPr>
          <a:xfrm>
            <a:off x="154380" y="106877"/>
            <a:ext cx="8906494" cy="107576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Recent Progress on LLRF Developments at FLASH</a:t>
            </a:r>
          </a:p>
        </p:txBody>
      </p:sp>
      <p:sp>
        <p:nvSpPr>
          <p:cNvPr id="3076" name="Text Box 35"/>
          <p:cNvSpPr txBox="1">
            <a:spLocks noChangeArrowheads="1"/>
          </p:cNvSpPr>
          <p:nvPr/>
        </p:nvSpPr>
        <p:spPr bwMode="auto">
          <a:xfrm>
            <a:off x="5426015" y="4356100"/>
            <a:ext cx="3386198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dirty="0">
                <a:solidFill>
                  <a:srgbClr val="00A5EB"/>
                </a:solidFill>
              </a:rPr>
              <a:t>Christian </a:t>
            </a:r>
            <a:r>
              <a:rPr lang="de-DE" dirty="0" smtClean="0">
                <a:solidFill>
                  <a:srgbClr val="00A5EB"/>
                </a:solidFill>
              </a:rPr>
              <a:t>Schmidt </a:t>
            </a:r>
            <a:endParaRPr lang="de-DE" dirty="0">
              <a:solidFill>
                <a:srgbClr val="00A5EB"/>
              </a:solidFill>
            </a:endParaRPr>
          </a:p>
          <a:p>
            <a:r>
              <a:rPr lang="en-US" dirty="0" smtClean="0">
                <a:solidFill>
                  <a:srgbClr val="00A5EB"/>
                </a:solidFill>
              </a:rPr>
              <a:t>for the LLRF team</a:t>
            </a:r>
            <a:endParaRPr lang="en-US" dirty="0">
              <a:solidFill>
                <a:srgbClr val="00A5EB"/>
              </a:solidFill>
            </a:endParaRPr>
          </a:p>
          <a:p>
            <a:r>
              <a:rPr lang="de-DE" dirty="0" smtClean="0"/>
              <a:t>FLASH Seminar</a:t>
            </a:r>
            <a:endParaRPr lang="de-DE" dirty="0"/>
          </a:p>
          <a:p>
            <a:r>
              <a:rPr lang="de-DE" dirty="0" smtClean="0"/>
              <a:t>2014/11/25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Review of the system </a:t>
            </a:r>
            <a:r>
              <a:rPr lang="en-GB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5194300"/>
          </a:xfrm>
        </p:spPr>
        <p:txBody>
          <a:bodyPr/>
          <a:lstStyle/>
          <a:p>
            <a:r>
              <a:rPr lang="en-GB" sz="1800" dirty="0" smtClean="0"/>
              <a:t>Started </a:t>
            </a:r>
            <a:r>
              <a:rPr lang="en-GB" sz="1800" dirty="0" smtClean="0"/>
              <a:t>operating SC modules in </a:t>
            </a:r>
            <a:r>
              <a:rPr lang="en-GB" sz="1800" dirty="0" smtClean="0"/>
              <a:t>2013 summer</a:t>
            </a:r>
          </a:p>
          <a:p>
            <a:pPr lvl="1"/>
            <a:r>
              <a:rPr lang="en-GB" sz="1400" dirty="0" smtClean="0"/>
              <a:t>Couple of quenches </a:t>
            </a:r>
            <a:r>
              <a:rPr lang="en-GB" sz="1400" dirty="0" smtClean="0">
                <a:sym typeface="Wingdings" panose="05000000000000000000" pitchFamily="2" charset="2"/>
              </a:rPr>
              <a:t></a:t>
            </a:r>
            <a:r>
              <a:rPr lang="en-GB" sz="1400" dirty="0" smtClean="0"/>
              <a:t> </a:t>
            </a:r>
            <a:r>
              <a:rPr lang="en-GB" sz="1400" dirty="0" smtClean="0"/>
              <a:t>cavity limiters did not work as expected</a:t>
            </a:r>
          </a:p>
          <a:p>
            <a:pPr lvl="1"/>
            <a:r>
              <a:rPr lang="en-GB" sz="1400" dirty="0" smtClean="0"/>
              <a:t>Coupler </a:t>
            </a:r>
            <a:r>
              <a:rPr lang="en-GB" sz="1400" dirty="0" smtClean="0"/>
              <a:t>interlocks </a:t>
            </a:r>
            <a:r>
              <a:rPr lang="en-GB" sz="1400" dirty="0" smtClean="0">
                <a:sym typeface="Wingdings" panose="05000000000000000000" pitchFamily="2" charset="2"/>
              </a:rPr>
              <a:t></a:t>
            </a:r>
            <a:r>
              <a:rPr lang="en-GB" sz="1400" dirty="0" smtClean="0"/>
              <a:t> </a:t>
            </a:r>
            <a:r>
              <a:rPr lang="en-GB" sz="1400" dirty="0" smtClean="0"/>
              <a:t>firmware </a:t>
            </a:r>
            <a:r>
              <a:rPr lang="en-GB" sz="1400" dirty="0" smtClean="0"/>
              <a:t>malfunction, </a:t>
            </a:r>
            <a:r>
              <a:rPr lang="en-GB" sz="1400" dirty="0" smtClean="0"/>
              <a:t>algorithm divergence</a:t>
            </a:r>
          </a:p>
          <a:p>
            <a:pPr lvl="1"/>
            <a:r>
              <a:rPr lang="en-GB" sz="1400" dirty="0" smtClean="0"/>
              <a:t>Operational aspects </a:t>
            </a:r>
            <a:r>
              <a:rPr lang="en-GB" sz="1400" dirty="0" smtClean="0">
                <a:sym typeface="Wingdings" panose="05000000000000000000" pitchFamily="2" charset="2"/>
              </a:rPr>
              <a:t></a:t>
            </a:r>
            <a:r>
              <a:rPr lang="en-GB" sz="1400" dirty="0" smtClean="0"/>
              <a:t> </a:t>
            </a:r>
            <a:r>
              <a:rPr lang="en-GB" sz="1400" dirty="0" smtClean="0"/>
              <a:t>reboot with </a:t>
            </a:r>
            <a:r>
              <a:rPr lang="en-GB" sz="1400" dirty="0" smtClean="0"/>
              <a:t>issues (crate management)</a:t>
            </a:r>
            <a:endParaRPr lang="en-GB" sz="1400" dirty="0" smtClean="0"/>
          </a:p>
          <a:p>
            <a:r>
              <a:rPr lang="en-GB" sz="1800" dirty="0" smtClean="0"/>
              <a:t>Switched back to VME system 3 times (in total)</a:t>
            </a:r>
          </a:p>
          <a:p>
            <a:pPr lvl="1"/>
            <a:r>
              <a:rPr lang="en-GB" sz="1400" dirty="0" smtClean="0"/>
              <a:t>To minimize downtimes, </a:t>
            </a:r>
            <a:r>
              <a:rPr lang="en-GB" sz="1400" dirty="0" smtClean="0"/>
              <a:t>will keep this backup system running </a:t>
            </a:r>
          </a:p>
          <a:p>
            <a:r>
              <a:rPr lang="en-GB" sz="1800" dirty="0" smtClean="0"/>
              <a:t>Network communication issues</a:t>
            </a:r>
          </a:p>
          <a:p>
            <a:pPr lvl="1"/>
            <a:r>
              <a:rPr lang="en-GB" sz="1400" dirty="0" smtClean="0"/>
              <a:t>Upgraded Ethernet structure </a:t>
            </a:r>
            <a:r>
              <a:rPr lang="en-GB" sz="1400" dirty="0" smtClean="0">
                <a:sym typeface="Wingdings" panose="05000000000000000000" pitchFamily="2" charset="2"/>
              </a:rPr>
              <a:t></a:t>
            </a:r>
            <a:r>
              <a:rPr lang="en-GB" sz="1400" dirty="0" smtClean="0"/>
              <a:t> DAQ system running now</a:t>
            </a:r>
          </a:p>
          <a:p>
            <a:r>
              <a:rPr lang="en-GB" sz="1800" dirty="0" smtClean="0"/>
              <a:t>  </a:t>
            </a:r>
            <a:r>
              <a:rPr lang="en-GB" sz="1800" dirty="0"/>
              <a:t>Often observed after system </a:t>
            </a:r>
            <a:r>
              <a:rPr lang="en-GB" sz="1800" dirty="0" smtClean="0"/>
              <a:t>restart 240deg phase jumps</a:t>
            </a:r>
            <a:endParaRPr lang="en-GB" sz="1800" dirty="0"/>
          </a:p>
          <a:p>
            <a:pPr lvl="1"/>
            <a:r>
              <a:rPr lang="en-GB" sz="1400" dirty="0">
                <a:solidFill>
                  <a:schemeClr val="accent1"/>
                </a:solidFill>
              </a:rPr>
              <a:t>Synchronisation of the internal FIFO counter (firmware)</a:t>
            </a:r>
          </a:p>
          <a:p>
            <a:r>
              <a:rPr lang="en-GB" sz="1800" dirty="0" smtClean="0"/>
              <a:t>CPU hangs due to DMA read errors</a:t>
            </a:r>
          </a:p>
          <a:p>
            <a:pPr lvl="1"/>
            <a:r>
              <a:rPr lang="en-GB" sz="1400" dirty="0" smtClean="0"/>
              <a:t>Firmware synchronisation issue, kills the CPU root complex </a:t>
            </a:r>
            <a:r>
              <a:rPr lang="en-GB" sz="1400" dirty="0" smtClean="0">
                <a:sym typeface="Wingdings" panose="05000000000000000000" pitchFamily="2" charset="2"/>
              </a:rPr>
              <a:t></a:t>
            </a:r>
            <a:r>
              <a:rPr lang="en-GB" sz="1400" dirty="0" smtClean="0"/>
              <a:t> </a:t>
            </a:r>
            <a:r>
              <a:rPr lang="en-GB" sz="1400" dirty="0" err="1" smtClean="0"/>
              <a:t>bugfix</a:t>
            </a:r>
            <a:r>
              <a:rPr lang="en-GB" sz="1400" dirty="0" smtClean="0"/>
              <a:t> currently under test</a:t>
            </a:r>
            <a:endParaRPr lang="en-GB" sz="1800" dirty="0"/>
          </a:p>
          <a:p>
            <a:r>
              <a:rPr lang="en-GB" sz="1800" dirty="0" smtClean="0"/>
              <a:t>Oscillations in regulation often observed</a:t>
            </a:r>
          </a:p>
          <a:p>
            <a:pPr lvl="1"/>
            <a:r>
              <a:rPr lang="en-GB" sz="1400" dirty="0" smtClean="0"/>
              <a:t>Combination of Output vector correction and detuned cavities (OVC bug found, </a:t>
            </a:r>
            <a:r>
              <a:rPr lang="en-GB" sz="1400" dirty="0" err="1" smtClean="0"/>
              <a:t>piezo</a:t>
            </a:r>
            <a:r>
              <a:rPr lang="en-GB" sz="1400" dirty="0" smtClean="0"/>
              <a:t> automation)</a:t>
            </a:r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63763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LLRF digitalization and data processing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558691" y="1532230"/>
            <a:ext cx="4448174" cy="877486"/>
            <a:chOff x="-390525" y="1819276"/>
            <a:chExt cx="10591800" cy="214312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90525" y="1819276"/>
              <a:ext cx="10591800" cy="1076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90525" y="2895601"/>
              <a:ext cx="1055370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 bwMode="auto">
          <a:xfrm>
            <a:off x="3520591" y="1480005"/>
            <a:ext cx="4524374" cy="95368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403908" y="1352789"/>
            <a:ext cx="4772025" cy="1178676"/>
          </a:xfrm>
          <a:prstGeom prst="roundRect">
            <a:avLst>
              <a:gd name="adj" fmla="val 5875"/>
            </a:avLst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Arrow Connector 8"/>
          <p:cNvCxnSpPr>
            <a:endCxn id="10" idx="1"/>
          </p:cNvCxnSpPr>
          <p:nvPr/>
        </p:nvCxnSpPr>
        <p:spPr bwMode="auto">
          <a:xfrm>
            <a:off x="1010119" y="1937578"/>
            <a:ext cx="426221" cy="238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/>
          <p:cNvSpPr/>
          <p:nvPr/>
        </p:nvSpPr>
        <p:spPr bwMode="auto">
          <a:xfrm>
            <a:off x="1436340" y="1720588"/>
            <a:ext cx="809625" cy="438743"/>
          </a:xfrm>
          <a:prstGeom prst="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6372" y="151989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</a:t>
            </a:r>
            <a:endParaRPr lang="de-DE" dirty="0"/>
          </a:p>
        </p:txBody>
      </p:sp>
      <p:sp>
        <p:nvSpPr>
          <p:cNvPr id="17" name="TextBox 16"/>
          <p:cNvSpPr txBox="1"/>
          <p:nvPr/>
        </p:nvSpPr>
        <p:spPr>
          <a:xfrm>
            <a:off x="1533215" y="1788427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ADC</a:t>
            </a:r>
            <a:endParaRPr lang="de-DE" dirty="0"/>
          </a:p>
        </p:txBody>
      </p:sp>
      <p:cxnSp>
        <p:nvCxnSpPr>
          <p:cNvPr id="18" name="Straight Arrow Connector 17"/>
          <p:cNvCxnSpPr>
            <a:stCxn id="10" idx="3"/>
            <a:endCxn id="60" idx="1"/>
          </p:cNvCxnSpPr>
          <p:nvPr/>
        </p:nvCxnSpPr>
        <p:spPr bwMode="auto">
          <a:xfrm flipV="1">
            <a:off x="2245965" y="1938769"/>
            <a:ext cx="282492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3682087" y="875035"/>
            <a:ext cx="4077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IQ detection + calibration + </a:t>
            </a:r>
            <a:r>
              <a:rPr lang="en-US" dirty="0" smtClean="0"/>
              <a:t>down-sampling 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8175933" y="1820700"/>
            <a:ext cx="38960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7643665" y="2622749"/>
            <a:ext cx="12843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 n </a:t>
            </a:r>
            <a:r>
              <a:rPr lang="en-US" dirty="0" smtClean="0">
                <a:solidFill>
                  <a:schemeClr val="accent2"/>
                </a:solidFill>
                <a:sym typeface="Wingdings" pitchFamily="2" charset="2"/>
              </a:rPr>
              <a:t></a:t>
            </a:r>
            <a:r>
              <a:rPr lang="en-US" dirty="0" smtClean="0">
                <a:solidFill>
                  <a:schemeClr val="accent2"/>
                </a:solidFill>
              </a:rPr>
              <a:t> 9 MHz</a:t>
            </a:r>
            <a:endParaRPr lang="de-DE" dirty="0">
              <a:solidFill>
                <a:schemeClr val="accent2"/>
              </a:solidFill>
            </a:endParaRPr>
          </a:p>
        </p:txBody>
      </p:sp>
      <p:cxnSp>
        <p:nvCxnSpPr>
          <p:cNvPr id="26" name="Straight Arrow Connector 25"/>
          <p:cNvCxnSpPr>
            <a:endCxn id="10" idx="0"/>
          </p:cNvCxnSpPr>
          <p:nvPr/>
        </p:nvCxnSpPr>
        <p:spPr bwMode="auto">
          <a:xfrm>
            <a:off x="1841153" y="1352789"/>
            <a:ext cx="0" cy="3677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1061030" y="954722"/>
            <a:ext cx="1460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Clock 81 MHz</a:t>
            </a:r>
            <a:endParaRPr lang="de-DE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2470620" y="1095393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FIFO</a:t>
            </a:r>
            <a:endParaRPr lang="de-DE" dirty="0"/>
          </a:p>
        </p:txBody>
      </p:sp>
      <p:grpSp>
        <p:nvGrpSpPr>
          <p:cNvPr id="61" name="Group 60"/>
          <p:cNvGrpSpPr/>
          <p:nvPr/>
        </p:nvGrpSpPr>
        <p:grpSpPr>
          <a:xfrm>
            <a:off x="2528457" y="1645430"/>
            <a:ext cx="522514" cy="586677"/>
            <a:chOff x="1421842" y="4276725"/>
            <a:chExt cx="522514" cy="5866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59" name="Group 58"/>
            <p:cNvGrpSpPr/>
            <p:nvPr/>
          </p:nvGrpSpPr>
          <p:grpSpPr>
            <a:xfrm>
              <a:off x="1546381" y="4362659"/>
              <a:ext cx="272583" cy="400050"/>
              <a:chOff x="1230741" y="4724400"/>
              <a:chExt cx="272583" cy="400050"/>
            </a:xfrm>
          </p:grpSpPr>
          <p:cxnSp>
            <p:nvCxnSpPr>
              <p:cNvPr id="46" name="Straight Connector 45"/>
              <p:cNvCxnSpPr/>
              <p:nvPr/>
            </p:nvCxnSpPr>
            <p:spPr bwMode="auto">
              <a:xfrm>
                <a:off x="1236877" y="4724400"/>
                <a:ext cx="0" cy="4000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>
                <a:off x="1494052" y="4724400"/>
                <a:ext cx="0" cy="4000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Straight Connector 50"/>
              <p:cNvCxnSpPr/>
              <p:nvPr/>
            </p:nvCxnSpPr>
            <p:spPr bwMode="auto">
              <a:xfrm>
                <a:off x="1236877" y="5114925"/>
                <a:ext cx="257175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Straight Connector 54"/>
              <p:cNvCxnSpPr/>
              <p:nvPr/>
            </p:nvCxnSpPr>
            <p:spPr bwMode="auto">
              <a:xfrm>
                <a:off x="1246149" y="5038725"/>
                <a:ext cx="257175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Straight Connector 55"/>
              <p:cNvCxnSpPr/>
              <p:nvPr/>
            </p:nvCxnSpPr>
            <p:spPr bwMode="auto">
              <a:xfrm>
                <a:off x="1236877" y="4962525"/>
                <a:ext cx="257175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Straight Connector 56"/>
              <p:cNvCxnSpPr/>
              <p:nvPr/>
            </p:nvCxnSpPr>
            <p:spPr bwMode="auto">
              <a:xfrm>
                <a:off x="1230741" y="4886325"/>
                <a:ext cx="257175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0" name="Rectangle 59"/>
            <p:cNvSpPr/>
            <p:nvPr/>
          </p:nvSpPr>
          <p:spPr bwMode="auto">
            <a:xfrm>
              <a:off x="1421842" y="4276725"/>
              <a:ext cx="522514" cy="586677"/>
            </a:xfrm>
            <a:prstGeom prst="rect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67" name="Straight Arrow Connector 66"/>
          <p:cNvCxnSpPr>
            <a:stCxn id="60" idx="3"/>
            <a:endCxn id="6" idx="1"/>
          </p:cNvCxnSpPr>
          <p:nvPr/>
        </p:nvCxnSpPr>
        <p:spPr bwMode="auto">
          <a:xfrm>
            <a:off x="3050971" y="1938769"/>
            <a:ext cx="352937" cy="335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TextBox 70"/>
          <p:cNvSpPr txBox="1"/>
          <p:nvPr/>
        </p:nvSpPr>
        <p:spPr>
          <a:xfrm>
            <a:off x="1907229" y="5276347"/>
            <a:ext cx="57919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RF signals are down converted to an IF of 54 MHz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ADC sampling with 81 MHz + adjustable delay in steps of 1/81MHz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IQ detection and averaging over 9 sampling points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Further data processing with 9MHz</a:t>
            </a:r>
            <a:endParaRPr lang="en-US" sz="1400" dirty="0"/>
          </a:p>
        </p:txBody>
      </p:sp>
      <p:sp>
        <p:nvSpPr>
          <p:cNvPr id="88" name="TextBox 87"/>
          <p:cNvSpPr txBox="1"/>
          <p:nvPr/>
        </p:nvSpPr>
        <p:spPr>
          <a:xfrm>
            <a:off x="1717179" y="2284195"/>
            <a:ext cx="1386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 k </a:t>
            </a:r>
            <a:r>
              <a:rPr lang="en-US" dirty="0" smtClean="0">
                <a:solidFill>
                  <a:schemeClr val="accent2"/>
                </a:solidFill>
                <a:sym typeface="Wingdings" pitchFamily="2" charset="2"/>
              </a:rPr>
              <a:t></a:t>
            </a:r>
            <a:r>
              <a:rPr lang="en-US" dirty="0" smtClean="0">
                <a:solidFill>
                  <a:schemeClr val="accent2"/>
                </a:solidFill>
              </a:rPr>
              <a:t> 81 MHz</a:t>
            </a:r>
            <a:endParaRPr lang="de-DE" dirty="0">
              <a:solidFill>
                <a:schemeClr val="accent2"/>
              </a:solidFill>
            </a:endParaRPr>
          </a:p>
        </p:txBody>
      </p:sp>
      <p:cxnSp>
        <p:nvCxnSpPr>
          <p:cNvPr id="94" name="Straight Arrow Connector 93"/>
          <p:cNvCxnSpPr/>
          <p:nvPr/>
        </p:nvCxnSpPr>
        <p:spPr bwMode="auto">
          <a:xfrm flipV="1">
            <a:off x="8175933" y="2077602"/>
            <a:ext cx="389603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" name="TextBox 89"/>
          <p:cNvSpPr txBox="1"/>
          <p:nvPr/>
        </p:nvSpPr>
        <p:spPr>
          <a:xfrm>
            <a:off x="8565536" y="1630935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de-DE" dirty="0"/>
          </a:p>
        </p:txBody>
      </p:sp>
      <p:sp>
        <p:nvSpPr>
          <p:cNvPr id="96" name="TextBox 95"/>
          <p:cNvSpPr txBox="1"/>
          <p:nvPr/>
        </p:nvSpPr>
        <p:spPr>
          <a:xfrm>
            <a:off x="8514240" y="1908325"/>
            <a:ext cx="34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endParaRPr lang="de-DE" dirty="0"/>
          </a:p>
        </p:txBody>
      </p:sp>
      <p:pic>
        <p:nvPicPr>
          <p:cNvPr id="99" name="Content Placeholder 9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38" y="2360596"/>
            <a:ext cx="7188415" cy="30305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1" name="TextBox 100"/>
          <p:cNvSpPr txBox="1"/>
          <p:nvPr/>
        </p:nvSpPr>
        <p:spPr>
          <a:xfrm>
            <a:off x="493080" y="202204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(1)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092119" y="130687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(2)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712868" y="87503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(3)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565536" y="129327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(4)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10" name="Oval 109"/>
          <p:cNvSpPr/>
          <p:nvPr/>
        </p:nvSpPr>
        <p:spPr bwMode="auto">
          <a:xfrm>
            <a:off x="711249" y="1753821"/>
            <a:ext cx="325123" cy="323782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 bwMode="auto">
          <a:xfrm>
            <a:off x="285028" y="1918077"/>
            <a:ext cx="426221" cy="238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Straight Connector 111"/>
          <p:cNvCxnSpPr>
            <a:stCxn id="110" idx="1"/>
            <a:endCxn id="110" idx="5"/>
          </p:cNvCxnSpPr>
          <p:nvPr/>
        </p:nvCxnSpPr>
        <p:spPr bwMode="auto">
          <a:xfrm>
            <a:off x="758862" y="1801238"/>
            <a:ext cx="229897" cy="2289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Connector 116"/>
          <p:cNvCxnSpPr>
            <a:stCxn id="110" idx="3"/>
            <a:endCxn id="110" idx="7"/>
          </p:cNvCxnSpPr>
          <p:nvPr/>
        </p:nvCxnSpPr>
        <p:spPr bwMode="auto">
          <a:xfrm flipV="1">
            <a:off x="758862" y="1801238"/>
            <a:ext cx="229897" cy="2289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" name="TextBox 119"/>
          <p:cNvSpPr txBox="1"/>
          <p:nvPr/>
        </p:nvSpPr>
        <p:spPr>
          <a:xfrm>
            <a:off x="185600" y="1519898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F</a:t>
            </a:r>
            <a:endParaRPr lang="de-DE" dirty="0"/>
          </a:p>
        </p:txBody>
      </p:sp>
      <p:cxnSp>
        <p:nvCxnSpPr>
          <p:cNvPr id="121" name="Straight Arrow Connector 120"/>
          <p:cNvCxnSpPr/>
          <p:nvPr/>
        </p:nvCxnSpPr>
        <p:spPr bwMode="auto">
          <a:xfrm>
            <a:off x="873810" y="1352789"/>
            <a:ext cx="2442" cy="36718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TextBox 123"/>
          <p:cNvSpPr txBox="1"/>
          <p:nvPr/>
        </p:nvSpPr>
        <p:spPr>
          <a:xfrm>
            <a:off x="605075" y="954722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281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Procedure for system upgrade /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Hardware design </a:t>
            </a:r>
            <a:r>
              <a:rPr lang="en-GB" dirty="0" smtClean="0">
                <a:sym typeface="Wingdings" panose="05000000000000000000" pitchFamily="2" charset="2"/>
              </a:rPr>
              <a:t> internal tests and performance check</a:t>
            </a:r>
            <a:endParaRPr lang="en-GB" dirty="0" smtClean="0"/>
          </a:p>
          <a:p>
            <a:r>
              <a:rPr lang="en-GB" dirty="0" smtClean="0"/>
              <a:t>Implementation </a:t>
            </a:r>
            <a:r>
              <a:rPr lang="en-GB" dirty="0" smtClean="0"/>
              <a:t>at</a:t>
            </a:r>
            <a:r>
              <a:rPr lang="en-GB" dirty="0" smtClean="0"/>
              <a:t> </a:t>
            </a:r>
            <a:r>
              <a:rPr lang="en-GB" dirty="0" smtClean="0"/>
              <a:t>FLASH </a:t>
            </a:r>
            <a:r>
              <a:rPr lang="en-GB" dirty="0" smtClean="0"/>
              <a:t>test stand (injector hutch)</a:t>
            </a:r>
            <a:endParaRPr lang="en-GB" dirty="0" smtClean="0"/>
          </a:p>
          <a:p>
            <a:pPr lvl="1"/>
            <a:r>
              <a:rPr lang="en-GB" dirty="0" smtClean="0"/>
              <a:t>Complete MTCA system is installed  </a:t>
            </a:r>
            <a:endParaRPr lang="en-GB" dirty="0" smtClean="0"/>
          </a:p>
          <a:p>
            <a:pPr lvl="1"/>
            <a:r>
              <a:rPr lang="en-GB" dirty="0" smtClean="0"/>
              <a:t>System is also used as a hot spare </a:t>
            </a:r>
            <a:endParaRPr lang="en-GB" dirty="0"/>
          </a:p>
          <a:p>
            <a:pPr lvl="1"/>
            <a:r>
              <a:rPr lang="en-GB" dirty="0" smtClean="0"/>
              <a:t>Usage of real cavity signals from ACC1 (split to 16 cavities)</a:t>
            </a:r>
            <a:endParaRPr lang="en-GB" dirty="0" smtClean="0"/>
          </a:p>
          <a:p>
            <a:pPr lvl="1"/>
            <a:r>
              <a:rPr lang="en-GB" dirty="0" smtClean="0"/>
              <a:t>System can also be used as driving source for ACC1 for special tests</a:t>
            </a:r>
          </a:p>
          <a:p>
            <a:pPr lvl="1"/>
            <a:r>
              <a:rPr lang="en-GB" dirty="0" smtClean="0"/>
              <a:t>Further out of loop performance measurements can be made</a:t>
            </a:r>
            <a:endParaRPr lang="en-GB" dirty="0" smtClean="0"/>
          </a:p>
          <a:p>
            <a:r>
              <a:rPr lang="en-GB" dirty="0" smtClean="0"/>
              <a:t>Software / Firmware  development takes place here</a:t>
            </a:r>
          </a:p>
          <a:p>
            <a:pPr lvl="1"/>
            <a:r>
              <a:rPr lang="en-GB" dirty="0" smtClean="0"/>
              <a:t>Same procedure as for hardware installation</a:t>
            </a:r>
            <a:endParaRPr lang="en-GB" dirty="0" smtClean="0"/>
          </a:p>
          <a:p>
            <a:r>
              <a:rPr lang="en-GB" dirty="0" smtClean="0"/>
              <a:t>If tests are passed </a:t>
            </a:r>
            <a:r>
              <a:rPr lang="en-GB" dirty="0" smtClean="0">
                <a:sym typeface="Wingdings" panose="05000000000000000000" pitchFamily="2" charset="2"/>
              </a:rPr>
              <a:t> Integration and commissioning at FLASH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290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Piezo failure and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1"/>
            <a:ext cx="8533622" cy="3292174"/>
          </a:xfrm>
        </p:spPr>
        <p:txBody>
          <a:bodyPr/>
          <a:lstStyle/>
          <a:p>
            <a:r>
              <a:rPr lang="en-US" sz="1600" dirty="0" smtClean="0"/>
              <a:t>Incident which broke two </a:t>
            </a:r>
            <a:r>
              <a:rPr lang="en-US" sz="1600" dirty="0" err="1" smtClean="0"/>
              <a:t>Piezo’s</a:t>
            </a:r>
            <a:r>
              <a:rPr lang="en-US" sz="1600" dirty="0" smtClean="0"/>
              <a:t> at ACC67</a:t>
            </a:r>
          </a:p>
          <a:p>
            <a:r>
              <a:rPr lang="en-US" sz="1600" dirty="0" smtClean="0"/>
              <a:t>Communication error between Piezo driver box and controller during Firmware upgrade</a:t>
            </a:r>
          </a:p>
          <a:p>
            <a:pPr lvl="1"/>
            <a:r>
              <a:rPr lang="en-US" sz="1200" dirty="0" smtClean="0"/>
              <a:t>Lead to fast switching of the driver </a:t>
            </a:r>
            <a:r>
              <a:rPr lang="en-US" sz="1200" dirty="0" smtClean="0">
                <a:sym typeface="Wingdings" panose="05000000000000000000" pitchFamily="2" charset="2"/>
              </a:rPr>
              <a:t> Overheating in box and </a:t>
            </a:r>
            <a:r>
              <a:rPr lang="en-US" sz="1200" dirty="0" err="1" smtClean="0">
                <a:sym typeface="Wingdings" panose="05000000000000000000" pitchFamily="2" charset="2"/>
              </a:rPr>
              <a:t>piezo</a:t>
            </a:r>
            <a:r>
              <a:rPr lang="en-US" sz="1200" dirty="0" smtClean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en-US" sz="1200" dirty="0" smtClean="0">
                <a:sym typeface="Wingdings" panose="05000000000000000000" pitchFamily="2" charset="2"/>
              </a:rPr>
              <a:t>Thermal damage</a:t>
            </a:r>
          </a:p>
          <a:p>
            <a:r>
              <a:rPr lang="en-US" sz="1600" dirty="0" smtClean="0">
                <a:sym typeface="Wingdings" panose="05000000000000000000" pitchFamily="2" charset="2"/>
              </a:rPr>
              <a:t>Immediately stopped Piezo operation for investigation</a:t>
            </a:r>
          </a:p>
          <a:p>
            <a:pPr lvl="1"/>
            <a:r>
              <a:rPr lang="en-US" sz="1200" dirty="0" smtClean="0">
                <a:sym typeface="Wingdings" panose="05000000000000000000" pitchFamily="2" charset="2"/>
              </a:rPr>
              <a:t>Identified error, corrected and build in additional security mechanism</a:t>
            </a:r>
          </a:p>
          <a:p>
            <a:r>
              <a:rPr lang="en-US" sz="1600" dirty="0" smtClean="0">
                <a:sym typeface="Wingdings" panose="05000000000000000000" pitchFamily="2" charset="2"/>
              </a:rPr>
              <a:t>Continue operation, starting with ACC3 </a:t>
            </a:r>
          </a:p>
          <a:p>
            <a:r>
              <a:rPr lang="en-US" sz="1600" dirty="0" smtClean="0">
                <a:sym typeface="Wingdings" panose="05000000000000000000" pitchFamily="2" charset="2"/>
              </a:rPr>
              <a:t>As soon as allowed, other stations will follow</a:t>
            </a:r>
            <a:endParaRPr lang="en-US" sz="1200" dirty="0">
              <a:sym typeface="Wingdings" panose="05000000000000000000" pitchFamily="2" charset="2"/>
            </a:endParaRPr>
          </a:p>
          <a:p>
            <a:r>
              <a:rPr lang="en-US" sz="1600" dirty="0" smtClean="0">
                <a:sym typeface="Wingdings" panose="05000000000000000000" pitchFamily="2" charset="2"/>
              </a:rPr>
              <a:t>Automatic fine tuning of the cavities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223" y="4167443"/>
            <a:ext cx="3648974" cy="184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810" y="1806285"/>
            <a:ext cx="2999387" cy="168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51" y="4438136"/>
            <a:ext cx="4524803" cy="157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56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Piezo control and automation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77" y="835025"/>
            <a:ext cx="4514948" cy="5454299"/>
          </a:xfrm>
        </p:spPr>
      </p:pic>
      <p:cxnSp>
        <p:nvCxnSpPr>
          <p:cNvPr id="8" name="Straight Arrow Connector 7"/>
          <p:cNvCxnSpPr/>
          <p:nvPr/>
        </p:nvCxnSpPr>
        <p:spPr bwMode="auto">
          <a:xfrm flipH="1" flipV="1">
            <a:off x="4691062" y="5248275"/>
            <a:ext cx="714375" cy="1524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5405437" y="4709666"/>
            <a:ext cx="34972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Online detuning computation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Currently on server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Should be done in firmware later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Next: </a:t>
            </a:r>
            <a:r>
              <a:rPr lang="en-US" dirty="0" err="1" smtClean="0">
                <a:sym typeface="Wingdings" panose="05000000000000000000" pitchFamily="2" charset="2"/>
              </a:rPr>
              <a:t>piezo</a:t>
            </a:r>
            <a:r>
              <a:rPr lang="en-US" dirty="0" smtClean="0">
                <a:sym typeface="Wingdings" panose="05000000000000000000" pitchFamily="2" charset="2"/>
              </a:rPr>
              <a:t> relaxation (cav. tuner)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000" y="847725"/>
            <a:ext cx="2987869" cy="257175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 bwMode="auto">
          <a:xfrm>
            <a:off x="8124825" y="3133725"/>
            <a:ext cx="561975" cy="17145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4829175" y="1009650"/>
            <a:ext cx="115252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9155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</a:t>
            </a:r>
            <a:r>
              <a:rPr lang="en-US" dirty="0" err="1" smtClean="0"/>
              <a:t>piezo</a:t>
            </a:r>
            <a:r>
              <a:rPr lang="en-US" dirty="0" smtClean="0"/>
              <a:t> activation during operation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94" y="1272697"/>
            <a:ext cx="4356181" cy="2668227"/>
          </a:xfrm>
        </p:spPr>
      </p:pic>
      <p:sp>
        <p:nvSpPr>
          <p:cNvPr id="5" name="TextBox 4"/>
          <p:cNvSpPr txBox="1"/>
          <p:nvPr/>
        </p:nvSpPr>
        <p:spPr>
          <a:xfrm>
            <a:off x="192306" y="822761"/>
            <a:ext cx="5785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Piezo activation </a:t>
            </a:r>
            <a:r>
              <a:rPr lang="en-US" dirty="0" smtClean="0">
                <a:sym typeface="Wingdings" panose="05000000000000000000" pitchFamily="2" charset="2"/>
              </a:rPr>
              <a:t> reduced detuning  less forward power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30" y="1250831"/>
            <a:ext cx="4111274" cy="269009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1708030" y="1475117"/>
            <a:ext cx="1035170" cy="224286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423140" y="2924353"/>
            <a:ext cx="339306" cy="92167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306" y="4046164"/>
            <a:ext cx="6450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 Strong impact on vertical orbit (reduced kicks from input coupler ? 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92306" y="4463090"/>
            <a:ext cx="5759005" cy="179968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 bwMode="auto">
          <a:xfrm>
            <a:off x="1368723" y="4672640"/>
            <a:ext cx="856891" cy="122782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62446" y="4965027"/>
            <a:ext cx="2778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To be further investigated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Systematic scan needed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594929" y="2426600"/>
            <a:ext cx="1574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Forward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45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stability and drifts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318" y="878644"/>
            <a:ext cx="8520113" cy="2943208"/>
          </a:xfrm>
        </p:spPr>
        <p:txBody>
          <a:bodyPr/>
          <a:lstStyle/>
          <a:p>
            <a:r>
              <a:rPr lang="en-US" sz="1800" dirty="0" smtClean="0"/>
              <a:t>Known that the stability (long term) of the field detector is part of the machine reproducibility </a:t>
            </a:r>
          </a:p>
          <a:p>
            <a:pPr lvl="1"/>
            <a:r>
              <a:rPr lang="en-US" sz="1400" dirty="0" smtClean="0"/>
              <a:t>LLRF contributes </a:t>
            </a:r>
            <a:r>
              <a:rPr lang="en-US" sz="1400" dirty="0" smtClean="0">
                <a:sym typeface="Wingdings" panose="05000000000000000000" pitchFamily="2" charset="2"/>
              </a:rPr>
              <a:t></a:t>
            </a:r>
            <a:r>
              <a:rPr lang="en-US" sz="1400" dirty="0" smtClean="0"/>
              <a:t> On-crest phase changes (assuming Laser arrival time is stable)</a:t>
            </a:r>
          </a:p>
          <a:p>
            <a:r>
              <a:rPr lang="en-US" sz="1800" dirty="0"/>
              <a:t>T</a:t>
            </a:r>
            <a:r>
              <a:rPr lang="en-US" sz="1800" dirty="0" smtClean="0"/>
              <a:t>emporal measurement setup to monitor environmental changes inside rack</a:t>
            </a:r>
          </a:p>
          <a:p>
            <a:pPr lvl="1"/>
            <a:r>
              <a:rPr lang="en-US" sz="1400" dirty="0" smtClean="0"/>
              <a:t>Tracking the reference frequency </a:t>
            </a:r>
            <a:r>
              <a:rPr lang="en-US" sz="1400" dirty="0" smtClean="0">
                <a:sym typeface="Wingdings" panose="05000000000000000000" pitchFamily="2" charset="2"/>
              </a:rPr>
              <a:t> stable source</a:t>
            </a:r>
          </a:p>
          <a:p>
            <a:pPr lvl="1"/>
            <a:r>
              <a:rPr lang="en-US" sz="1400" dirty="0" smtClean="0">
                <a:sym typeface="Wingdings" panose="05000000000000000000" pitchFamily="2" charset="2"/>
              </a:rPr>
              <a:t>Outer rack errors are common mode  not detected</a:t>
            </a:r>
            <a:endParaRPr lang="en-US" sz="1400" dirty="0" smtClean="0"/>
          </a:p>
          <a:p>
            <a:pPr lvl="1"/>
            <a:endParaRPr lang="en-US" sz="14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767751" y="3269428"/>
            <a:ext cx="7280693" cy="2544802"/>
            <a:chOff x="319177" y="3752491"/>
            <a:chExt cx="7729268" cy="2613803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19177" y="3752491"/>
              <a:ext cx="7729268" cy="261380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471419" y="3821852"/>
              <a:ext cx="6365916" cy="2280975"/>
              <a:chOff x="323404" y="3563060"/>
              <a:chExt cx="6365916" cy="2280975"/>
            </a:xfrm>
          </p:grpSpPr>
          <p:cxnSp>
            <p:nvCxnSpPr>
              <p:cNvPr id="5" name="Straight Arrow Connector 4"/>
              <p:cNvCxnSpPr/>
              <p:nvPr/>
            </p:nvCxnSpPr>
            <p:spPr bwMode="auto">
              <a:xfrm>
                <a:off x="1695896" y="4249722"/>
                <a:ext cx="876300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" name="TextBox 7"/>
              <p:cNvSpPr txBox="1"/>
              <p:nvPr/>
            </p:nvSpPr>
            <p:spPr>
              <a:xfrm>
                <a:off x="323404" y="4080445"/>
                <a:ext cx="13724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Ref. 1.3 GHz</a:t>
                </a:r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2576512" y="3921109"/>
                <a:ext cx="1109663" cy="65722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736042" y="4080445"/>
                <a:ext cx="7906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LOGM</a:t>
                </a:r>
                <a:endParaRPr lang="en-US" dirty="0"/>
              </a:p>
            </p:txBody>
          </p:sp>
          <p:cxnSp>
            <p:nvCxnSpPr>
              <p:cNvPr id="11" name="Straight Arrow Connector 10"/>
              <p:cNvCxnSpPr/>
              <p:nvPr/>
            </p:nvCxnSpPr>
            <p:spPr bwMode="auto">
              <a:xfrm>
                <a:off x="3686175" y="4249721"/>
                <a:ext cx="876300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" name="Oval 11"/>
              <p:cNvSpPr/>
              <p:nvPr/>
            </p:nvSpPr>
            <p:spPr bwMode="auto">
              <a:xfrm>
                <a:off x="4562475" y="3981935"/>
                <a:ext cx="552450" cy="535574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4" name="Elbow Connector 13"/>
              <p:cNvCxnSpPr>
                <a:stCxn id="9" idx="2"/>
                <a:endCxn id="12" idx="4"/>
              </p:cNvCxnSpPr>
              <p:nvPr/>
            </p:nvCxnSpPr>
            <p:spPr bwMode="auto">
              <a:xfrm rot="5400000" flipH="1" flipV="1">
                <a:off x="3954609" y="3694244"/>
                <a:ext cx="60825" cy="1707356"/>
              </a:xfrm>
              <a:prstGeom prst="bentConnector3">
                <a:avLst>
                  <a:gd name="adj1" fmla="val -1111841"/>
                </a:avLst>
              </a:prstGeom>
              <a:solidFill>
                <a:schemeClr val="accent1"/>
              </a:solidFill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Straight Arrow Connector 15"/>
              <p:cNvCxnSpPr/>
              <p:nvPr/>
            </p:nvCxnSpPr>
            <p:spPr bwMode="auto">
              <a:xfrm>
                <a:off x="5114925" y="4238022"/>
                <a:ext cx="876300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7" name="TextBox 16"/>
              <p:cNvSpPr txBox="1"/>
              <p:nvPr/>
            </p:nvSpPr>
            <p:spPr>
              <a:xfrm>
                <a:off x="2878788" y="5423470"/>
                <a:ext cx="221246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LO. 1.3GHz + 54 MHz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678239" y="4068745"/>
                <a:ext cx="3209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en-US" dirty="0"/>
              </a:p>
            </p:txBody>
          </p:sp>
          <p:sp>
            <p:nvSpPr>
              <p:cNvPr id="20" name="Freeform 19"/>
              <p:cNvSpPr/>
              <p:nvPr/>
            </p:nvSpPr>
            <p:spPr bwMode="auto">
              <a:xfrm>
                <a:off x="5991226" y="4014445"/>
                <a:ext cx="691041" cy="442651"/>
              </a:xfrm>
              <a:custGeom>
                <a:avLst/>
                <a:gdLst>
                  <a:gd name="connsiteX0" fmla="*/ 0 w 676275"/>
                  <a:gd name="connsiteY0" fmla="*/ 200025 h 438150"/>
                  <a:gd name="connsiteX1" fmla="*/ 219075 w 676275"/>
                  <a:gd name="connsiteY1" fmla="*/ 0 h 438150"/>
                  <a:gd name="connsiteX2" fmla="*/ 676275 w 676275"/>
                  <a:gd name="connsiteY2" fmla="*/ 9525 h 438150"/>
                  <a:gd name="connsiteX3" fmla="*/ 657225 w 676275"/>
                  <a:gd name="connsiteY3" fmla="*/ 438150 h 438150"/>
                  <a:gd name="connsiteX4" fmla="*/ 190500 w 676275"/>
                  <a:gd name="connsiteY4" fmla="*/ 438150 h 438150"/>
                  <a:gd name="connsiteX5" fmla="*/ 0 w 676275"/>
                  <a:gd name="connsiteY5" fmla="*/ 200025 h 438150"/>
                  <a:gd name="connsiteX0" fmla="*/ 0 w 685800"/>
                  <a:gd name="connsiteY0" fmla="*/ 209550 h 447675"/>
                  <a:gd name="connsiteX1" fmla="*/ 219075 w 685800"/>
                  <a:gd name="connsiteY1" fmla="*/ 9525 h 447675"/>
                  <a:gd name="connsiteX2" fmla="*/ 685800 w 685800"/>
                  <a:gd name="connsiteY2" fmla="*/ 0 h 447675"/>
                  <a:gd name="connsiteX3" fmla="*/ 657225 w 685800"/>
                  <a:gd name="connsiteY3" fmla="*/ 447675 h 447675"/>
                  <a:gd name="connsiteX4" fmla="*/ 190500 w 685800"/>
                  <a:gd name="connsiteY4" fmla="*/ 447675 h 447675"/>
                  <a:gd name="connsiteX5" fmla="*/ 0 w 685800"/>
                  <a:gd name="connsiteY5" fmla="*/ 209550 h 447675"/>
                  <a:gd name="connsiteX0" fmla="*/ 0 w 685800"/>
                  <a:gd name="connsiteY0" fmla="*/ 200025 h 438150"/>
                  <a:gd name="connsiteX1" fmla="*/ 219075 w 685800"/>
                  <a:gd name="connsiteY1" fmla="*/ 0 h 438150"/>
                  <a:gd name="connsiteX2" fmla="*/ 685800 w 685800"/>
                  <a:gd name="connsiteY2" fmla="*/ 19050 h 438150"/>
                  <a:gd name="connsiteX3" fmla="*/ 657225 w 685800"/>
                  <a:gd name="connsiteY3" fmla="*/ 438150 h 438150"/>
                  <a:gd name="connsiteX4" fmla="*/ 190500 w 685800"/>
                  <a:gd name="connsiteY4" fmla="*/ 438150 h 438150"/>
                  <a:gd name="connsiteX5" fmla="*/ 0 w 685800"/>
                  <a:gd name="connsiteY5" fmla="*/ 200025 h 438150"/>
                  <a:gd name="connsiteX0" fmla="*/ 0 w 685800"/>
                  <a:gd name="connsiteY0" fmla="*/ 209550 h 447675"/>
                  <a:gd name="connsiteX1" fmla="*/ 219075 w 685800"/>
                  <a:gd name="connsiteY1" fmla="*/ 9525 h 447675"/>
                  <a:gd name="connsiteX2" fmla="*/ 685800 w 685800"/>
                  <a:gd name="connsiteY2" fmla="*/ 0 h 447675"/>
                  <a:gd name="connsiteX3" fmla="*/ 657225 w 685800"/>
                  <a:gd name="connsiteY3" fmla="*/ 447675 h 447675"/>
                  <a:gd name="connsiteX4" fmla="*/ 190500 w 685800"/>
                  <a:gd name="connsiteY4" fmla="*/ 447675 h 447675"/>
                  <a:gd name="connsiteX5" fmla="*/ 0 w 685800"/>
                  <a:gd name="connsiteY5" fmla="*/ 209550 h 447675"/>
                  <a:gd name="connsiteX0" fmla="*/ 0 w 714375"/>
                  <a:gd name="connsiteY0" fmla="*/ 209550 h 447675"/>
                  <a:gd name="connsiteX1" fmla="*/ 219075 w 714375"/>
                  <a:gd name="connsiteY1" fmla="*/ 9525 h 447675"/>
                  <a:gd name="connsiteX2" fmla="*/ 685800 w 714375"/>
                  <a:gd name="connsiteY2" fmla="*/ 0 h 447675"/>
                  <a:gd name="connsiteX3" fmla="*/ 714375 w 714375"/>
                  <a:gd name="connsiteY3" fmla="*/ 447675 h 447675"/>
                  <a:gd name="connsiteX4" fmla="*/ 190500 w 714375"/>
                  <a:gd name="connsiteY4" fmla="*/ 447675 h 447675"/>
                  <a:gd name="connsiteX5" fmla="*/ 0 w 714375"/>
                  <a:gd name="connsiteY5" fmla="*/ 209550 h 447675"/>
                  <a:gd name="connsiteX0" fmla="*/ 0 w 689254"/>
                  <a:gd name="connsiteY0" fmla="*/ 209550 h 447675"/>
                  <a:gd name="connsiteX1" fmla="*/ 219075 w 689254"/>
                  <a:gd name="connsiteY1" fmla="*/ 9525 h 447675"/>
                  <a:gd name="connsiteX2" fmla="*/ 685800 w 689254"/>
                  <a:gd name="connsiteY2" fmla="*/ 0 h 447675"/>
                  <a:gd name="connsiteX3" fmla="*/ 689254 w 689254"/>
                  <a:gd name="connsiteY3" fmla="*/ 447675 h 447675"/>
                  <a:gd name="connsiteX4" fmla="*/ 190500 w 689254"/>
                  <a:gd name="connsiteY4" fmla="*/ 447675 h 447675"/>
                  <a:gd name="connsiteX5" fmla="*/ 0 w 689254"/>
                  <a:gd name="connsiteY5" fmla="*/ 209550 h 447675"/>
                  <a:gd name="connsiteX0" fmla="*/ 0 w 691041"/>
                  <a:gd name="connsiteY0" fmla="*/ 204526 h 442651"/>
                  <a:gd name="connsiteX1" fmla="*/ 219075 w 691041"/>
                  <a:gd name="connsiteY1" fmla="*/ 4501 h 442651"/>
                  <a:gd name="connsiteX2" fmla="*/ 690825 w 691041"/>
                  <a:gd name="connsiteY2" fmla="*/ 0 h 442651"/>
                  <a:gd name="connsiteX3" fmla="*/ 689254 w 691041"/>
                  <a:gd name="connsiteY3" fmla="*/ 442651 h 442651"/>
                  <a:gd name="connsiteX4" fmla="*/ 190500 w 691041"/>
                  <a:gd name="connsiteY4" fmla="*/ 442651 h 442651"/>
                  <a:gd name="connsiteX5" fmla="*/ 0 w 691041"/>
                  <a:gd name="connsiteY5" fmla="*/ 204526 h 442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1041" h="442651">
                    <a:moveTo>
                      <a:pt x="0" y="204526"/>
                    </a:moveTo>
                    <a:lnTo>
                      <a:pt x="219075" y="4501"/>
                    </a:lnTo>
                    <a:lnTo>
                      <a:pt x="690825" y="0"/>
                    </a:lnTo>
                    <a:cubicBezTo>
                      <a:pt x="691976" y="149225"/>
                      <a:pt x="688103" y="293426"/>
                      <a:pt x="689254" y="442651"/>
                    </a:cubicBezTo>
                    <a:lnTo>
                      <a:pt x="190500" y="442651"/>
                    </a:lnTo>
                    <a:lnTo>
                      <a:pt x="0" y="204526"/>
                    </a:lnTo>
                    <a:close/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066393" y="4066493"/>
                <a:ext cx="6158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ADC</a:t>
                </a:r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1964453" y="3563060"/>
                <a:ext cx="4717814" cy="228097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443466" y="5505481"/>
                <a:ext cx="12458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Inside crate</a:t>
                </a:r>
                <a:endParaRPr lang="en-US" dirty="0"/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767751" y="5829359"/>
            <a:ext cx="2329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RF measurement setup</a:t>
            </a:r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7013276" y="3811597"/>
                <a:ext cx="8702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,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276" y="3811597"/>
                <a:ext cx="870238" cy="3385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7110687" y="5477872"/>
            <a:ext cx="9377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T, % RH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49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tracking – long term measurement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5" t="1656" r="8248" b="6128"/>
          <a:stretch/>
        </p:blipFill>
        <p:spPr>
          <a:xfrm>
            <a:off x="619124" y="933450"/>
            <a:ext cx="6350795" cy="4838700"/>
          </a:xfrm>
        </p:spPr>
      </p:pic>
      <p:cxnSp>
        <p:nvCxnSpPr>
          <p:cNvPr id="6" name="Straight Arrow Connector 5"/>
          <p:cNvCxnSpPr>
            <a:stCxn id="8" idx="2"/>
          </p:cNvCxnSpPr>
          <p:nvPr/>
        </p:nvCxnSpPr>
        <p:spPr bwMode="auto">
          <a:xfrm flipH="1">
            <a:off x="6086476" y="3586579"/>
            <a:ext cx="1944396" cy="127117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7010400" y="3248025"/>
            <a:ext cx="2040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ACC39 board failure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4391023" y="4733925"/>
            <a:ext cx="397192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4381499" y="5438775"/>
            <a:ext cx="397192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7058674" y="4791075"/>
            <a:ext cx="1992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1.3 </a:t>
            </a:r>
            <a:r>
              <a:rPr lang="en-GB" dirty="0" smtClean="0">
                <a:sym typeface="Wingdings" panose="05000000000000000000" pitchFamily="2" charset="2"/>
              </a:rPr>
              <a:t> 0.06 </a:t>
            </a:r>
            <a:r>
              <a:rPr lang="en-GB" dirty="0" err="1" smtClean="0">
                <a:sym typeface="Wingdings" panose="05000000000000000000" pitchFamily="2" charset="2"/>
              </a:rPr>
              <a:t>deg</a:t>
            </a:r>
            <a:r>
              <a:rPr lang="en-GB" dirty="0" smtClean="0">
                <a:sym typeface="Wingdings" panose="05000000000000000000" pitchFamily="2" charset="2"/>
              </a:rPr>
              <a:t> / % 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3.9  0.18 </a:t>
            </a:r>
            <a:r>
              <a:rPr lang="en-GB" dirty="0" err="1" smtClean="0">
                <a:sym typeface="Wingdings" panose="05000000000000000000" pitchFamily="2" charset="2"/>
              </a:rPr>
              <a:t>deg</a:t>
            </a:r>
            <a:r>
              <a:rPr lang="en-GB" dirty="0" smtClean="0">
                <a:sym typeface="Wingdings" panose="05000000000000000000" pitchFamily="2" charset="2"/>
              </a:rPr>
              <a:t> / 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00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tracking – long term measurement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" t="7651" r="5382" b="5896"/>
          <a:stretch/>
        </p:blipFill>
        <p:spPr>
          <a:xfrm rot="5400000">
            <a:off x="1799071" y="-8372"/>
            <a:ext cx="5441081" cy="7172326"/>
          </a:xfrm>
        </p:spPr>
      </p:pic>
    </p:spTree>
    <p:extLst>
      <p:ext uri="{BB962C8B-B14F-4D97-AF65-F5344CB8AC3E}">
        <p14:creationId xmlns:p14="http://schemas.microsoft.com/office/powerpoint/2010/main" val="284633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</a:t>
            </a:r>
            <a:r>
              <a:rPr lang="en-GB" dirty="0" smtClean="0"/>
              <a:t>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Even with very good temperature stabilization, long term drifts are dominated by humidity effects</a:t>
            </a:r>
          </a:p>
          <a:p>
            <a:pPr lvl="1"/>
            <a:r>
              <a:rPr lang="en-GB" dirty="0" smtClean="0"/>
              <a:t>Requires compensation techniques (active, passive)</a:t>
            </a:r>
          </a:p>
          <a:p>
            <a:pPr lvl="1"/>
            <a:r>
              <a:rPr lang="en-GB" dirty="0" smtClean="0">
                <a:solidFill>
                  <a:schemeClr val="accent1"/>
                </a:solidFill>
              </a:rPr>
              <a:t>Drift compensation module 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 </a:t>
            </a:r>
            <a:r>
              <a:rPr lang="en-GB" dirty="0" smtClean="0"/>
              <a:t>next slide</a:t>
            </a:r>
          </a:p>
          <a:p>
            <a:r>
              <a:rPr lang="en-GB" dirty="0" smtClean="0"/>
              <a:t>When running slow RF feedback </a:t>
            </a:r>
            <a:r>
              <a:rPr lang="en-GB" dirty="0" smtClean="0"/>
              <a:t>it should act on:</a:t>
            </a:r>
            <a:endParaRPr lang="en-GB" dirty="0" smtClean="0"/>
          </a:p>
          <a:p>
            <a:pPr lvl="1"/>
            <a:r>
              <a:rPr lang="en-GB" dirty="0" smtClean="0"/>
              <a:t>Combination of ACC1 and ACC39 (about a factor of 3 difference)</a:t>
            </a:r>
          </a:p>
          <a:p>
            <a:pPr lvl="1"/>
            <a:r>
              <a:rPr lang="en-GB" dirty="0" smtClean="0"/>
              <a:t>If one </a:t>
            </a:r>
            <a:r>
              <a:rPr lang="en-GB" dirty="0" smtClean="0"/>
              <a:t>system only, operator must tune the other accordingly  </a:t>
            </a:r>
          </a:p>
          <a:p>
            <a:r>
              <a:rPr lang="en-GB" dirty="0" smtClean="0"/>
              <a:t>Good and expected explanation for on-crest phase </a:t>
            </a:r>
            <a:r>
              <a:rPr lang="en-GB" dirty="0" smtClean="0"/>
              <a:t>changes</a:t>
            </a:r>
            <a:endParaRPr lang="en-GB" dirty="0" smtClean="0"/>
          </a:p>
          <a:p>
            <a:pPr lvl="1"/>
            <a:r>
              <a:rPr lang="en-GB" dirty="0" smtClean="0"/>
              <a:t>Reference monitoring gives a good indication how much the system has changes</a:t>
            </a:r>
            <a:endParaRPr lang="en-US" dirty="0" smtClean="0"/>
          </a:p>
          <a:p>
            <a:pPr lvl="1"/>
            <a:r>
              <a:rPr lang="en-GB" dirty="0" smtClean="0"/>
              <a:t>Does not include other factors like laser arrival time, arrival time in BC3 (</a:t>
            </a:r>
            <a:r>
              <a:rPr lang="en-GB" dirty="0" err="1" smtClean="0"/>
              <a:t>dE</a:t>
            </a:r>
            <a:r>
              <a:rPr lang="en-GB" dirty="0" smtClean="0"/>
              <a:t> in BC2)</a:t>
            </a:r>
          </a:p>
          <a:p>
            <a:r>
              <a:rPr lang="en-GB" dirty="0" smtClean="0"/>
              <a:t>Need to </a:t>
            </a:r>
            <a:r>
              <a:rPr lang="en-GB" dirty="0" smtClean="0"/>
              <a:t>measure </a:t>
            </a:r>
            <a:r>
              <a:rPr lang="en-GB" dirty="0" smtClean="0"/>
              <a:t>this also for ACC23, expect same result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689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Overview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2575" y="865757"/>
            <a:ext cx="8520113" cy="5854220"/>
          </a:xfrm>
        </p:spPr>
        <p:txBody>
          <a:bodyPr/>
          <a:lstStyle/>
          <a:p>
            <a:pPr eaLnBrk="1" hangingPunct="1"/>
            <a:r>
              <a:rPr lang="en-GB" sz="1600" dirty="0" smtClean="0"/>
              <a:t>The LLRF system at FLASH</a:t>
            </a:r>
            <a:endParaRPr lang="en-GB" sz="1600" dirty="0" smtClean="0"/>
          </a:p>
          <a:p>
            <a:pPr lvl="1" eaLnBrk="1" hangingPunct="1"/>
            <a:r>
              <a:rPr lang="en-GB" sz="1200" dirty="0" smtClean="0"/>
              <a:t>Overview and structuring</a:t>
            </a:r>
          </a:p>
          <a:p>
            <a:pPr lvl="1" eaLnBrk="1" hangingPunct="1"/>
            <a:r>
              <a:rPr lang="en-GB" sz="1200" dirty="0"/>
              <a:t>Performance evaluation </a:t>
            </a:r>
            <a:r>
              <a:rPr lang="en-GB" sz="1200" dirty="0" smtClean="0"/>
              <a:t> </a:t>
            </a:r>
            <a:endParaRPr lang="en-GB" sz="1200" dirty="0"/>
          </a:p>
          <a:p>
            <a:pPr lvl="1" eaLnBrk="1" hangingPunct="1"/>
            <a:r>
              <a:rPr lang="en-GB" sz="1200" dirty="0" smtClean="0"/>
              <a:t>Downtime statistics</a:t>
            </a:r>
          </a:p>
          <a:p>
            <a:pPr eaLnBrk="1" hangingPunct="1"/>
            <a:r>
              <a:rPr lang="en-GB" sz="1600" dirty="0" smtClean="0"/>
              <a:t>Identified issues and solutions</a:t>
            </a:r>
          </a:p>
          <a:p>
            <a:pPr lvl="1" eaLnBrk="1" hangingPunct="1"/>
            <a:r>
              <a:rPr lang="en-GB" sz="1200" dirty="0" smtClean="0"/>
              <a:t>Phase jumps (sudden) and after system restarts </a:t>
            </a:r>
            <a:endParaRPr lang="en-GB" sz="1200" dirty="0" smtClean="0"/>
          </a:p>
          <a:p>
            <a:pPr lvl="1" eaLnBrk="1" hangingPunct="1"/>
            <a:r>
              <a:rPr lang="en-GB" sz="1200" dirty="0" smtClean="0"/>
              <a:t>Piezo </a:t>
            </a:r>
            <a:r>
              <a:rPr lang="en-GB" sz="1200" dirty="0" smtClean="0"/>
              <a:t>failure, conclusions and recovering operation</a:t>
            </a:r>
            <a:endParaRPr lang="en-GB" sz="1200" dirty="0" smtClean="0"/>
          </a:p>
          <a:p>
            <a:pPr eaLnBrk="1" hangingPunct="1"/>
            <a:r>
              <a:rPr lang="en-GB" sz="1600" dirty="0" smtClean="0"/>
              <a:t>Long term stability </a:t>
            </a:r>
            <a:endParaRPr lang="en-GB" sz="1600" dirty="0" smtClean="0"/>
          </a:p>
          <a:p>
            <a:pPr lvl="1" eaLnBrk="1" hangingPunct="1"/>
            <a:r>
              <a:rPr lang="en-GB" sz="1200" dirty="0" smtClean="0"/>
              <a:t>RF measurement in case of environmental changes</a:t>
            </a:r>
            <a:endParaRPr lang="en-GB" sz="1200" dirty="0" smtClean="0"/>
          </a:p>
          <a:p>
            <a:pPr lvl="1" eaLnBrk="1" hangingPunct="1"/>
            <a:r>
              <a:rPr lang="en-GB" sz="1200" dirty="0" smtClean="0"/>
              <a:t>Drift compensation module</a:t>
            </a:r>
            <a:endParaRPr lang="en-GB" sz="1200" dirty="0" smtClean="0"/>
          </a:p>
          <a:p>
            <a:pPr eaLnBrk="1" hangingPunct="1"/>
            <a:r>
              <a:rPr lang="en-US" sz="1600" dirty="0" smtClean="0"/>
              <a:t>Examples from special measurement setups</a:t>
            </a:r>
            <a:endParaRPr lang="en-US" sz="1600" dirty="0" smtClean="0"/>
          </a:p>
          <a:p>
            <a:pPr lvl="1" eaLnBrk="1" hangingPunct="1"/>
            <a:r>
              <a:rPr lang="en-US" sz="1200" dirty="0" smtClean="0"/>
              <a:t>Operation with XFEL conditions</a:t>
            </a:r>
            <a:endParaRPr lang="en-US" sz="1200" dirty="0" smtClean="0"/>
          </a:p>
          <a:p>
            <a:pPr lvl="1" eaLnBrk="1" hangingPunct="1"/>
            <a:r>
              <a:rPr lang="en-US" sz="1200" dirty="0" smtClean="0"/>
              <a:t>Multi </a:t>
            </a:r>
            <a:r>
              <a:rPr lang="en-US" sz="1200" dirty="0" err="1" smtClean="0"/>
              <a:t>beamline</a:t>
            </a:r>
            <a:r>
              <a:rPr lang="en-US" sz="1200" dirty="0" smtClean="0"/>
              <a:t> support (FLASH2)</a:t>
            </a:r>
          </a:p>
          <a:p>
            <a:pPr eaLnBrk="1" hangingPunct="1"/>
            <a:r>
              <a:rPr lang="en-US" sz="1600" dirty="0" smtClean="0"/>
              <a:t>Next steps </a:t>
            </a:r>
          </a:p>
          <a:p>
            <a:pPr lvl="1" eaLnBrk="1" hangingPunct="1"/>
            <a:r>
              <a:rPr lang="en-US" sz="1200" dirty="0" smtClean="0"/>
              <a:t>RF Gun operation using MTCA.4 based LLRF system</a:t>
            </a:r>
            <a:endParaRPr lang="en-US" sz="1200" dirty="0" smtClean="0"/>
          </a:p>
          <a:p>
            <a:pPr eaLnBrk="1" hangingPunct="1"/>
            <a:r>
              <a:rPr lang="en-US" sz="1600" dirty="0" smtClean="0"/>
              <a:t>Conclusion</a:t>
            </a:r>
            <a:endParaRPr lang="en-US" sz="1600" dirty="0" smtClean="0"/>
          </a:p>
          <a:p>
            <a:pPr eaLnBrk="1" hangingPunct="1"/>
            <a:endParaRPr lang="de-DE" sz="1600" dirty="0" smtClean="0"/>
          </a:p>
          <a:p>
            <a:pPr eaLnBrk="1" hangingPunct="1"/>
            <a:endParaRPr lang="de-DE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Drift compensation </a:t>
            </a:r>
            <a:r>
              <a:rPr lang="en-US" dirty="0" smtClean="0"/>
              <a:t>module (DCM)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5289550"/>
          </a:xfrm>
        </p:spPr>
        <p:txBody>
          <a:bodyPr/>
          <a:lstStyle/>
          <a:p>
            <a:r>
              <a:rPr lang="en-US" sz="1800" dirty="0" smtClean="0"/>
              <a:t>Planned installation </a:t>
            </a:r>
            <a:r>
              <a:rPr lang="en-US" sz="1800" dirty="0" smtClean="0"/>
              <a:t>soon for ACC1</a:t>
            </a:r>
            <a:endParaRPr lang="en-US" sz="1800" dirty="0" smtClean="0"/>
          </a:p>
          <a:p>
            <a:pPr lvl="1"/>
            <a:r>
              <a:rPr lang="en-US" sz="1400" dirty="0"/>
              <a:t>Most sensitive system for FLASH operation</a:t>
            </a:r>
          </a:p>
          <a:p>
            <a:pPr lvl="1"/>
            <a:r>
              <a:rPr lang="en-US" sz="1400" dirty="0" smtClean="0"/>
              <a:t>Requires </a:t>
            </a:r>
            <a:r>
              <a:rPr lang="en-US" sz="1400" dirty="0" smtClean="0"/>
              <a:t>recalibration of the system</a:t>
            </a:r>
          </a:p>
          <a:p>
            <a:r>
              <a:rPr lang="en-US" sz="1800" dirty="0" smtClean="0"/>
              <a:t>Benefit</a:t>
            </a:r>
            <a:endParaRPr lang="en-US" sz="1800" dirty="0" smtClean="0"/>
          </a:p>
          <a:p>
            <a:pPr lvl="1"/>
            <a:r>
              <a:rPr lang="en-US" sz="1400" dirty="0" smtClean="0"/>
              <a:t>Reduced susceptibility to environmental changes </a:t>
            </a:r>
            <a:endParaRPr lang="en-US" sz="1400" dirty="0" smtClean="0"/>
          </a:p>
          <a:p>
            <a:pPr lvl="1"/>
            <a:r>
              <a:rPr lang="en-US" sz="1400" dirty="0" smtClean="0"/>
              <a:t>Calibration </a:t>
            </a:r>
            <a:r>
              <a:rPr lang="en-US" sz="1400" dirty="0" smtClean="0"/>
              <a:t>of the detection </a:t>
            </a:r>
            <a:r>
              <a:rPr lang="en-US" sz="1400" dirty="0" smtClean="0"/>
              <a:t>chain, no </a:t>
            </a:r>
            <a:r>
              <a:rPr lang="en-US" sz="1400" dirty="0" smtClean="0"/>
              <a:t>calibration in between pickup and DCM box!</a:t>
            </a:r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Risk</a:t>
            </a:r>
            <a:endParaRPr lang="en-US" sz="1800" dirty="0" smtClean="0"/>
          </a:p>
          <a:p>
            <a:pPr lvl="1"/>
            <a:r>
              <a:rPr lang="en-US" sz="1400" dirty="0" smtClean="0"/>
              <a:t>Failure of the fast switches would compromise the RF field measurement</a:t>
            </a:r>
            <a:endParaRPr lang="en-US" sz="1400" dirty="0"/>
          </a:p>
          <a:p>
            <a:pPr lvl="1"/>
            <a:r>
              <a:rPr lang="en-US" sz="1400" dirty="0" smtClean="0"/>
              <a:t>Consequence: Regulation </a:t>
            </a:r>
            <a:r>
              <a:rPr lang="en-US" sz="1400" dirty="0" smtClean="0"/>
              <a:t>does not work, cavity max gradient limiters are not working properly</a:t>
            </a:r>
          </a:p>
          <a:p>
            <a:pPr lvl="1"/>
            <a:r>
              <a:rPr lang="en-US" sz="1400" dirty="0" smtClean="0"/>
              <a:t>Limitation is given from the driving chain only</a:t>
            </a:r>
            <a:endParaRPr lang="en-US" sz="1400" dirty="0"/>
          </a:p>
          <a:p>
            <a:pPr lvl="1"/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39"/>
          <a:stretch/>
        </p:blipFill>
        <p:spPr>
          <a:xfrm>
            <a:off x="5290945" y="866647"/>
            <a:ext cx="3585636" cy="16608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0946" y="2527541"/>
            <a:ext cx="3585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</a:rPr>
              <a:t>Prototype </a:t>
            </a:r>
            <a:r>
              <a:rPr lang="en-US" sz="1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 tested at FLASH LLRF </a:t>
            </a:r>
            <a:r>
              <a:rPr lang="en-US" sz="1000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teststand</a:t>
            </a:r>
            <a:endParaRPr lang="en-US" sz="1000" dirty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123" y="3326805"/>
            <a:ext cx="4063459" cy="1843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80" name="Group 3079"/>
          <p:cNvGrpSpPr/>
          <p:nvPr/>
        </p:nvGrpSpPr>
        <p:grpSpPr>
          <a:xfrm>
            <a:off x="278418" y="3205951"/>
            <a:ext cx="4277517" cy="1964352"/>
            <a:chOff x="222542" y="4537500"/>
            <a:chExt cx="4277517" cy="1964352"/>
          </a:xfrm>
        </p:grpSpPr>
        <p:sp>
          <p:nvSpPr>
            <p:cNvPr id="171" name="Text Box 10"/>
            <p:cNvSpPr txBox="1">
              <a:spLocks noChangeArrowheads="1"/>
            </p:cNvSpPr>
            <p:nvPr/>
          </p:nvSpPr>
          <p:spPr bwMode="auto">
            <a:xfrm>
              <a:off x="2078799" y="4728835"/>
              <a:ext cx="1544297" cy="304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de-DE" altLang="en-US" sz="900" u="none" dirty="0" err="1"/>
                <a:t>Cavity</a:t>
              </a:r>
              <a:r>
                <a:rPr lang="de-DE" altLang="en-US" sz="900" u="none" dirty="0"/>
                <a:t> „</a:t>
              </a:r>
              <a:r>
                <a:rPr lang="de-DE" altLang="en-US" sz="900" u="none" dirty="0" err="1"/>
                <a:t>Flattop</a:t>
              </a:r>
              <a:r>
                <a:rPr lang="de-DE" altLang="en-US" sz="900" u="none" dirty="0"/>
                <a:t>“</a:t>
              </a:r>
            </a:p>
          </p:txBody>
        </p:sp>
        <p:sp>
          <p:nvSpPr>
            <p:cNvPr id="173" name="Line 12"/>
            <p:cNvSpPr>
              <a:spLocks noChangeShapeType="1"/>
            </p:cNvSpPr>
            <p:nvPr/>
          </p:nvSpPr>
          <p:spPr bwMode="auto">
            <a:xfrm flipH="1">
              <a:off x="1923053" y="5025409"/>
              <a:ext cx="276682" cy="23885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Freeform 16"/>
            <p:cNvSpPr>
              <a:spLocks/>
            </p:cNvSpPr>
            <p:nvPr/>
          </p:nvSpPr>
          <p:spPr bwMode="auto">
            <a:xfrm>
              <a:off x="2792419" y="5293145"/>
              <a:ext cx="1129974" cy="856168"/>
            </a:xfrm>
            <a:custGeom>
              <a:avLst/>
              <a:gdLst>
                <a:gd name="T0" fmla="*/ 0 w 880"/>
                <a:gd name="T1" fmla="*/ 266 h 270"/>
                <a:gd name="T2" fmla="*/ 208 w 880"/>
                <a:gd name="T3" fmla="*/ 266 h 270"/>
                <a:gd name="T4" fmla="*/ 288 w 880"/>
                <a:gd name="T5" fmla="*/ 250 h 270"/>
                <a:gd name="T6" fmla="*/ 316 w 880"/>
                <a:gd name="T7" fmla="*/ 178 h 270"/>
                <a:gd name="T8" fmla="*/ 336 w 880"/>
                <a:gd name="T9" fmla="*/ 58 h 270"/>
                <a:gd name="T10" fmla="*/ 396 w 880"/>
                <a:gd name="T11" fmla="*/ 18 h 270"/>
                <a:gd name="T12" fmla="*/ 520 w 880"/>
                <a:gd name="T13" fmla="*/ 14 h 270"/>
                <a:gd name="T14" fmla="*/ 580 w 880"/>
                <a:gd name="T15" fmla="*/ 14 h 270"/>
                <a:gd name="T16" fmla="*/ 600 w 880"/>
                <a:gd name="T17" fmla="*/ 98 h 270"/>
                <a:gd name="T18" fmla="*/ 616 w 880"/>
                <a:gd name="T19" fmla="*/ 166 h 270"/>
                <a:gd name="T20" fmla="*/ 648 w 880"/>
                <a:gd name="T21" fmla="*/ 210 h 270"/>
                <a:gd name="T22" fmla="*/ 704 w 880"/>
                <a:gd name="T23" fmla="*/ 250 h 270"/>
                <a:gd name="T24" fmla="*/ 764 w 880"/>
                <a:gd name="T25" fmla="*/ 266 h 270"/>
                <a:gd name="T26" fmla="*/ 880 w 880"/>
                <a:gd name="T27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0" h="270">
                  <a:moveTo>
                    <a:pt x="0" y="266"/>
                  </a:moveTo>
                  <a:cubicBezTo>
                    <a:pt x="80" y="267"/>
                    <a:pt x="160" y="269"/>
                    <a:pt x="208" y="266"/>
                  </a:cubicBezTo>
                  <a:cubicBezTo>
                    <a:pt x="256" y="263"/>
                    <a:pt x="270" y="265"/>
                    <a:pt x="288" y="250"/>
                  </a:cubicBezTo>
                  <a:cubicBezTo>
                    <a:pt x="306" y="235"/>
                    <a:pt x="308" y="210"/>
                    <a:pt x="316" y="178"/>
                  </a:cubicBezTo>
                  <a:cubicBezTo>
                    <a:pt x="324" y="146"/>
                    <a:pt x="323" y="85"/>
                    <a:pt x="336" y="58"/>
                  </a:cubicBezTo>
                  <a:cubicBezTo>
                    <a:pt x="349" y="31"/>
                    <a:pt x="365" y="25"/>
                    <a:pt x="396" y="18"/>
                  </a:cubicBezTo>
                  <a:cubicBezTo>
                    <a:pt x="427" y="11"/>
                    <a:pt x="489" y="15"/>
                    <a:pt x="520" y="14"/>
                  </a:cubicBezTo>
                  <a:cubicBezTo>
                    <a:pt x="551" y="13"/>
                    <a:pt x="567" y="0"/>
                    <a:pt x="580" y="14"/>
                  </a:cubicBezTo>
                  <a:cubicBezTo>
                    <a:pt x="593" y="28"/>
                    <a:pt x="594" y="73"/>
                    <a:pt x="600" y="98"/>
                  </a:cubicBezTo>
                  <a:cubicBezTo>
                    <a:pt x="606" y="123"/>
                    <a:pt x="608" y="147"/>
                    <a:pt x="616" y="166"/>
                  </a:cubicBezTo>
                  <a:cubicBezTo>
                    <a:pt x="624" y="185"/>
                    <a:pt x="633" y="196"/>
                    <a:pt x="648" y="210"/>
                  </a:cubicBezTo>
                  <a:cubicBezTo>
                    <a:pt x="663" y="224"/>
                    <a:pt x="685" y="241"/>
                    <a:pt x="704" y="250"/>
                  </a:cubicBezTo>
                  <a:cubicBezTo>
                    <a:pt x="723" y="259"/>
                    <a:pt x="735" y="263"/>
                    <a:pt x="764" y="266"/>
                  </a:cubicBezTo>
                  <a:cubicBezTo>
                    <a:pt x="793" y="269"/>
                    <a:pt x="836" y="269"/>
                    <a:pt x="880" y="270"/>
                  </a:cubicBez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Text Box 17"/>
            <p:cNvSpPr txBox="1">
              <a:spLocks noChangeArrowheads="1"/>
            </p:cNvSpPr>
            <p:nvPr/>
          </p:nvSpPr>
          <p:spPr bwMode="auto">
            <a:xfrm>
              <a:off x="1978420" y="6271345"/>
              <a:ext cx="937460" cy="230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de-DE" altLang="en-US" sz="900" u="none" dirty="0"/>
                <a:t>Beam pause</a:t>
              </a:r>
            </a:p>
          </p:txBody>
        </p:sp>
        <p:grpSp>
          <p:nvGrpSpPr>
            <p:cNvPr id="183" name="Group 156"/>
            <p:cNvGrpSpPr>
              <a:grpSpLocks/>
            </p:cNvGrpSpPr>
            <p:nvPr/>
          </p:nvGrpSpPr>
          <p:grpSpPr bwMode="auto">
            <a:xfrm>
              <a:off x="948888" y="4872809"/>
              <a:ext cx="401768" cy="276995"/>
              <a:chOff x="4139" y="1707"/>
              <a:chExt cx="222" cy="156"/>
            </a:xfrm>
          </p:grpSpPr>
          <p:sp>
            <p:nvSpPr>
              <p:cNvPr id="188" name="Text Box 150"/>
              <p:cNvSpPr txBox="1">
                <a:spLocks noChangeArrowheads="1"/>
              </p:cNvSpPr>
              <p:nvPr/>
            </p:nvSpPr>
            <p:spPr bwMode="auto">
              <a:xfrm>
                <a:off x="4139" y="1707"/>
                <a:ext cx="222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en-US" sz="1200" u="none" dirty="0">
                    <a:sym typeface="Symbol" pitchFamily="18" charset="2"/>
                  </a:rPr>
                  <a:t>1</a:t>
                </a:r>
                <a:endParaRPr lang="de-DE" altLang="en-US" sz="1200" u="none" dirty="0"/>
              </a:p>
            </p:txBody>
          </p:sp>
          <p:sp>
            <p:nvSpPr>
              <p:cNvPr id="189" name="Oval 151"/>
              <p:cNvSpPr>
                <a:spLocks noChangeArrowheads="1"/>
              </p:cNvSpPr>
              <p:nvPr/>
            </p:nvSpPr>
            <p:spPr bwMode="auto">
              <a:xfrm>
                <a:off x="4182" y="1716"/>
                <a:ext cx="135" cy="126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4" name="Group 157"/>
            <p:cNvGrpSpPr>
              <a:grpSpLocks/>
            </p:cNvGrpSpPr>
            <p:nvPr/>
          </p:nvGrpSpPr>
          <p:grpSpPr bwMode="auto">
            <a:xfrm>
              <a:off x="1578831" y="4876054"/>
              <a:ext cx="403861" cy="366099"/>
              <a:chOff x="4589" y="1643"/>
              <a:chExt cx="223" cy="206"/>
            </a:xfrm>
          </p:grpSpPr>
          <p:sp>
            <p:nvSpPr>
              <p:cNvPr id="186" name="Text Box 158"/>
              <p:cNvSpPr txBox="1">
                <a:spLocks noChangeArrowheads="1"/>
              </p:cNvSpPr>
              <p:nvPr/>
            </p:nvSpPr>
            <p:spPr bwMode="auto">
              <a:xfrm>
                <a:off x="4589" y="1643"/>
                <a:ext cx="223" cy="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200" u="none" dirty="0">
                    <a:sym typeface="Symbol" pitchFamily="18" charset="2"/>
                  </a:rPr>
                  <a:t>2</a:t>
                </a:r>
                <a:endParaRPr lang="de-DE" altLang="en-US" sz="1200" u="none" dirty="0"/>
              </a:p>
            </p:txBody>
          </p:sp>
          <p:sp>
            <p:nvSpPr>
              <p:cNvPr id="187" name="Oval 159"/>
              <p:cNvSpPr>
                <a:spLocks noChangeArrowheads="1"/>
              </p:cNvSpPr>
              <p:nvPr/>
            </p:nvSpPr>
            <p:spPr bwMode="auto">
              <a:xfrm>
                <a:off x="4602" y="1656"/>
                <a:ext cx="135" cy="126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190" name="Straight Arrow Connector 189"/>
            <p:cNvCxnSpPr/>
            <p:nvPr/>
          </p:nvCxnSpPr>
          <p:spPr bwMode="auto">
            <a:xfrm flipV="1">
              <a:off x="543464" y="4537500"/>
              <a:ext cx="0" cy="173391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" name="Straight Arrow Connector 193"/>
            <p:cNvCxnSpPr/>
            <p:nvPr/>
          </p:nvCxnSpPr>
          <p:spPr bwMode="auto">
            <a:xfrm>
              <a:off x="445228" y="6156391"/>
              <a:ext cx="38421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76" name="TextBox 3075"/>
            <p:cNvSpPr txBox="1"/>
            <p:nvPr/>
          </p:nvSpPr>
          <p:spPr>
            <a:xfrm>
              <a:off x="222542" y="4537500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4257685" y="5980035"/>
              <a:ext cx="2423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cxnSp>
          <p:nvCxnSpPr>
            <p:cNvPr id="3078" name="Straight Connector 3077"/>
            <p:cNvCxnSpPr/>
            <p:nvPr/>
          </p:nvCxnSpPr>
          <p:spPr bwMode="auto">
            <a:xfrm>
              <a:off x="1147313" y="5196293"/>
              <a:ext cx="0" cy="107511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2" name="Line 22"/>
            <p:cNvSpPr>
              <a:spLocks noChangeShapeType="1"/>
            </p:cNvSpPr>
            <p:nvPr/>
          </p:nvSpPr>
          <p:spPr bwMode="auto">
            <a:xfrm flipH="1">
              <a:off x="2417177" y="6081815"/>
              <a:ext cx="29296" cy="14915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Line 22"/>
            <p:cNvSpPr>
              <a:spLocks noChangeShapeType="1"/>
            </p:cNvSpPr>
            <p:nvPr/>
          </p:nvSpPr>
          <p:spPr bwMode="auto">
            <a:xfrm flipH="1">
              <a:off x="2470395" y="6085064"/>
              <a:ext cx="29296" cy="14915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Freeform 16"/>
            <p:cNvSpPr>
              <a:spLocks/>
            </p:cNvSpPr>
            <p:nvPr/>
          </p:nvSpPr>
          <p:spPr bwMode="auto">
            <a:xfrm>
              <a:off x="1160234" y="5293144"/>
              <a:ext cx="1129974" cy="856168"/>
            </a:xfrm>
            <a:custGeom>
              <a:avLst/>
              <a:gdLst>
                <a:gd name="T0" fmla="*/ 0 w 880"/>
                <a:gd name="T1" fmla="*/ 266 h 270"/>
                <a:gd name="T2" fmla="*/ 208 w 880"/>
                <a:gd name="T3" fmla="*/ 266 h 270"/>
                <a:gd name="T4" fmla="*/ 288 w 880"/>
                <a:gd name="T5" fmla="*/ 250 h 270"/>
                <a:gd name="T6" fmla="*/ 316 w 880"/>
                <a:gd name="T7" fmla="*/ 178 h 270"/>
                <a:gd name="T8" fmla="*/ 336 w 880"/>
                <a:gd name="T9" fmla="*/ 58 h 270"/>
                <a:gd name="T10" fmla="*/ 396 w 880"/>
                <a:gd name="T11" fmla="*/ 18 h 270"/>
                <a:gd name="T12" fmla="*/ 520 w 880"/>
                <a:gd name="T13" fmla="*/ 14 h 270"/>
                <a:gd name="T14" fmla="*/ 580 w 880"/>
                <a:gd name="T15" fmla="*/ 14 h 270"/>
                <a:gd name="T16" fmla="*/ 600 w 880"/>
                <a:gd name="T17" fmla="*/ 98 h 270"/>
                <a:gd name="T18" fmla="*/ 616 w 880"/>
                <a:gd name="T19" fmla="*/ 166 h 270"/>
                <a:gd name="T20" fmla="*/ 648 w 880"/>
                <a:gd name="T21" fmla="*/ 210 h 270"/>
                <a:gd name="T22" fmla="*/ 704 w 880"/>
                <a:gd name="T23" fmla="*/ 250 h 270"/>
                <a:gd name="T24" fmla="*/ 764 w 880"/>
                <a:gd name="T25" fmla="*/ 266 h 270"/>
                <a:gd name="T26" fmla="*/ 880 w 880"/>
                <a:gd name="T27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0" h="270">
                  <a:moveTo>
                    <a:pt x="0" y="266"/>
                  </a:moveTo>
                  <a:cubicBezTo>
                    <a:pt x="80" y="267"/>
                    <a:pt x="160" y="269"/>
                    <a:pt x="208" y="266"/>
                  </a:cubicBezTo>
                  <a:cubicBezTo>
                    <a:pt x="256" y="263"/>
                    <a:pt x="270" y="265"/>
                    <a:pt x="288" y="250"/>
                  </a:cubicBezTo>
                  <a:cubicBezTo>
                    <a:pt x="306" y="235"/>
                    <a:pt x="308" y="210"/>
                    <a:pt x="316" y="178"/>
                  </a:cubicBezTo>
                  <a:cubicBezTo>
                    <a:pt x="324" y="146"/>
                    <a:pt x="323" y="85"/>
                    <a:pt x="336" y="58"/>
                  </a:cubicBezTo>
                  <a:cubicBezTo>
                    <a:pt x="349" y="31"/>
                    <a:pt x="365" y="25"/>
                    <a:pt x="396" y="18"/>
                  </a:cubicBezTo>
                  <a:cubicBezTo>
                    <a:pt x="427" y="11"/>
                    <a:pt x="489" y="15"/>
                    <a:pt x="520" y="14"/>
                  </a:cubicBezTo>
                  <a:cubicBezTo>
                    <a:pt x="551" y="13"/>
                    <a:pt x="567" y="0"/>
                    <a:pt x="580" y="14"/>
                  </a:cubicBezTo>
                  <a:cubicBezTo>
                    <a:pt x="593" y="28"/>
                    <a:pt x="594" y="73"/>
                    <a:pt x="600" y="98"/>
                  </a:cubicBezTo>
                  <a:cubicBezTo>
                    <a:pt x="606" y="123"/>
                    <a:pt x="608" y="147"/>
                    <a:pt x="616" y="166"/>
                  </a:cubicBezTo>
                  <a:cubicBezTo>
                    <a:pt x="624" y="185"/>
                    <a:pt x="633" y="196"/>
                    <a:pt x="648" y="210"/>
                  </a:cubicBezTo>
                  <a:cubicBezTo>
                    <a:pt x="663" y="224"/>
                    <a:pt x="685" y="241"/>
                    <a:pt x="704" y="250"/>
                  </a:cubicBezTo>
                  <a:cubicBezTo>
                    <a:pt x="723" y="259"/>
                    <a:pt x="735" y="263"/>
                    <a:pt x="764" y="266"/>
                  </a:cubicBezTo>
                  <a:cubicBezTo>
                    <a:pt x="793" y="269"/>
                    <a:pt x="836" y="269"/>
                    <a:pt x="880" y="270"/>
                  </a:cubicBez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06" name="Straight Connector 205"/>
            <p:cNvCxnSpPr/>
            <p:nvPr/>
          </p:nvCxnSpPr>
          <p:spPr bwMode="auto">
            <a:xfrm>
              <a:off x="1725221" y="5182293"/>
              <a:ext cx="0" cy="107511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6211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Measurements on XFEL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Timing structure</a:t>
            </a:r>
          </a:p>
          <a:p>
            <a:pPr lvl="1"/>
            <a:r>
              <a:rPr lang="en-GB" dirty="0" smtClean="0"/>
              <a:t>T (fill) </a:t>
            </a:r>
            <a:r>
              <a:rPr lang="en-GB" dirty="0" smtClean="0"/>
              <a:t>= 750 us, </a:t>
            </a:r>
            <a:r>
              <a:rPr lang="en-GB" dirty="0" smtClean="0"/>
              <a:t>t (flattop) = </a:t>
            </a:r>
            <a:r>
              <a:rPr lang="en-GB" dirty="0" smtClean="0"/>
              <a:t>550us (limited here due to klystron </a:t>
            </a:r>
            <a:r>
              <a:rPr lang="en-GB" dirty="0" smtClean="0"/>
              <a:t>intended 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600us)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Change of </a:t>
            </a:r>
            <a:r>
              <a:rPr lang="en-GB" dirty="0" err="1" smtClean="0"/>
              <a:t>Ql</a:t>
            </a:r>
            <a:r>
              <a:rPr lang="en-GB" dirty="0" smtClean="0"/>
              <a:t> -&gt; study control performance of the system</a:t>
            </a:r>
          </a:p>
          <a:p>
            <a:pPr lvl="1"/>
            <a:r>
              <a:rPr lang="en-GB" dirty="0" smtClean="0"/>
              <a:t>4e6 to fit to adapted filling time 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 </a:t>
            </a:r>
            <a:r>
              <a:rPr lang="en-GB" dirty="0" smtClean="0"/>
              <a:t>reduced peak </a:t>
            </a:r>
            <a:r>
              <a:rPr lang="en-GB" dirty="0" smtClean="0"/>
              <a:t>power</a:t>
            </a:r>
            <a:endParaRPr lang="en-GB" dirty="0" smtClean="0"/>
          </a:p>
          <a:p>
            <a:pPr lvl="1"/>
            <a:r>
              <a:rPr lang="en-GB" dirty="0" smtClean="0"/>
              <a:t>Auto setup of QLs worked fine 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 </a:t>
            </a:r>
            <a:r>
              <a:rPr lang="en-GB" dirty="0" smtClean="0"/>
              <a:t>AMTF development </a:t>
            </a:r>
            <a:r>
              <a:rPr lang="en-GB" dirty="0" smtClean="0"/>
              <a:t>server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Will have to continue this </a:t>
            </a:r>
            <a:r>
              <a:rPr lang="en-GB" dirty="0" smtClean="0"/>
              <a:t>topic:</a:t>
            </a:r>
            <a:endParaRPr lang="en-GB" dirty="0" smtClean="0"/>
          </a:p>
          <a:p>
            <a:pPr lvl="1"/>
            <a:r>
              <a:rPr lang="en-GB" dirty="0" smtClean="0"/>
              <a:t>Need </a:t>
            </a:r>
            <a:r>
              <a:rPr lang="en-GB" dirty="0" smtClean="0"/>
              <a:t>Piezo </a:t>
            </a:r>
            <a:r>
              <a:rPr lang="en-GB" dirty="0" smtClean="0"/>
              <a:t>running for the test 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 </a:t>
            </a:r>
            <a:r>
              <a:rPr lang="en-GB" dirty="0" smtClean="0"/>
              <a:t>not possible last time</a:t>
            </a:r>
          </a:p>
          <a:p>
            <a:pPr lvl="1"/>
            <a:r>
              <a:rPr lang="en-GB" dirty="0" smtClean="0"/>
              <a:t>Require controller adaptation to new system </a:t>
            </a:r>
            <a:r>
              <a:rPr lang="en-GB" dirty="0" smtClean="0"/>
              <a:t>dynamics (bandwidth change)</a:t>
            </a:r>
            <a:endParaRPr lang="en-GB" dirty="0" smtClean="0"/>
          </a:p>
          <a:p>
            <a:pPr lvl="1"/>
            <a:r>
              <a:rPr lang="en-GB" dirty="0" smtClean="0"/>
              <a:t>Subsequent adjustment of beam loading compensation modules</a:t>
            </a:r>
          </a:p>
          <a:p>
            <a:pPr lvl="1"/>
            <a:r>
              <a:rPr lang="en-GB" dirty="0" smtClean="0"/>
              <a:t>Require higher beam </a:t>
            </a:r>
            <a:r>
              <a:rPr lang="en-GB" dirty="0" smtClean="0"/>
              <a:t>loading 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 </a:t>
            </a:r>
            <a:r>
              <a:rPr lang="en-GB" dirty="0" smtClean="0"/>
              <a:t>more bunches, higher charge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4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ACC1 operation with XFEL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85851"/>
            <a:ext cx="8585462" cy="1396751"/>
          </a:xfrm>
        </p:spPr>
        <p:txBody>
          <a:bodyPr>
            <a:noAutofit/>
          </a:bodyPr>
          <a:lstStyle/>
          <a:p>
            <a:r>
              <a:rPr lang="en-US" sz="1600" dirty="0" smtClean="0"/>
              <a:t>LLRF </a:t>
            </a:r>
            <a:r>
              <a:rPr lang="en-US" sz="1600" dirty="0"/>
              <a:t>parameters adjusted and feedback </a:t>
            </a:r>
            <a:r>
              <a:rPr lang="en-US" sz="1600" dirty="0" smtClean="0"/>
              <a:t>closed, comparable performance</a:t>
            </a:r>
            <a:endParaRPr lang="en-US" sz="1600" dirty="0"/>
          </a:p>
          <a:p>
            <a:r>
              <a:rPr lang="en-US" sz="1600" dirty="0" smtClean="0"/>
              <a:t>Recovered </a:t>
            </a:r>
            <a:r>
              <a:rPr lang="en-US" sz="1600" dirty="0"/>
              <a:t>SASE within same level as with ACC1 nominal settings (~70uJ, 7.5nm)</a:t>
            </a:r>
            <a:endParaRPr lang="de-DE" sz="1600" dirty="0"/>
          </a:p>
          <a:p>
            <a:r>
              <a:rPr lang="en-US" sz="1600" dirty="0" smtClean="0"/>
              <a:t>RF </a:t>
            </a:r>
            <a:r>
              <a:rPr lang="en-US" sz="1600" dirty="0"/>
              <a:t>stability measurement with single and  30 bunches (0.3nC &amp; 0.57nC</a:t>
            </a:r>
            <a:r>
              <a:rPr lang="en-US" sz="1600" dirty="0" smtClean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781" y="2975614"/>
            <a:ext cx="4280681" cy="279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927301" y="5828205"/>
            <a:ext cx="3368608" cy="312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30 bunches, </a:t>
            </a:r>
            <a:r>
              <a:rPr lang="en-US" sz="1400" dirty="0" err="1" smtClean="0"/>
              <a:t>Ql</a:t>
            </a:r>
            <a:r>
              <a:rPr lang="en-US" sz="1400" dirty="0" smtClean="0"/>
              <a:t> 3e6 -&gt; LFF and BLC off</a:t>
            </a:r>
          </a:p>
          <a:p>
            <a:endParaRPr lang="en-US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01" y="2975614"/>
            <a:ext cx="4280680" cy="279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23904" y="5828205"/>
            <a:ext cx="3738273" cy="312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30 bunches, </a:t>
            </a:r>
            <a:r>
              <a:rPr lang="en-US" sz="1400" dirty="0" err="1" smtClean="0"/>
              <a:t>Ql</a:t>
            </a:r>
            <a:r>
              <a:rPr lang="en-US" sz="1400" dirty="0" smtClean="0"/>
              <a:t> 4.6e6 -&gt; LFF and BLC off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0530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 beam line mode of operation (FLASH2)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2576183"/>
          </a:xfrm>
        </p:spPr>
        <p:txBody>
          <a:bodyPr/>
          <a:lstStyle/>
          <a:p>
            <a:r>
              <a:rPr lang="en-GB" sz="1800" dirty="0" smtClean="0"/>
              <a:t>Setup of LLRF flattop for two different modes</a:t>
            </a:r>
          </a:p>
          <a:p>
            <a:pPr lvl="1"/>
            <a:r>
              <a:rPr lang="en-GB" sz="1400" dirty="0" smtClean="0"/>
              <a:t>RF amplitude and phase change within pulse (simultaneously)</a:t>
            </a:r>
          </a:p>
          <a:p>
            <a:pPr lvl="1"/>
            <a:r>
              <a:rPr lang="en-US" sz="1400" dirty="0"/>
              <a:t>Different beam loading for FLASH1 and FLASH2</a:t>
            </a:r>
          </a:p>
          <a:p>
            <a:pPr lvl="1"/>
            <a:r>
              <a:rPr lang="en-US" sz="1400" dirty="0"/>
              <a:t>Ability of independent LLRF parameter adjustment for FLASH1 and FLASH2</a:t>
            </a:r>
          </a:p>
          <a:p>
            <a:r>
              <a:rPr lang="en-GB" sz="1800" dirty="0" smtClean="0"/>
              <a:t>Implemented </a:t>
            </a:r>
            <a:r>
              <a:rPr lang="en-GB" sz="1800" dirty="0" smtClean="0"/>
              <a:t>support for this operation mode</a:t>
            </a:r>
          </a:p>
          <a:p>
            <a:pPr lvl="1"/>
            <a:r>
              <a:rPr lang="en-GB" sz="1400" dirty="0"/>
              <a:t>S</a:t>
            </a:r>
            <a:r>
              <a:rPr lang="en-GB" sz="1400" dirty="0" smtClean="0"/>
              <a:t>emi-automatic </a:t>
            </a:r>
            <a:r>
              <a:rPr lang="en-GB" sz="1400" dirty="0" smtClean="0"/>
              <a:t>procedure </a:t>
            </a:r>
            <a:r>
              <a:rPr lang="en-GB" sz="1400" dirty="0" smtClean="0">
                <a:sym typeface="Wingdings" panose="05000000000000000000" pitchFamily="2" charset="2"/>
              </a:rPr>
              <a:t> timing information is </a:t>
            </a:r>
            <a:r>
              <a:rPr lang="en-GB" sz="1400" dirty="0" smtClean="0">
                <a:sym typeface="Wingdings" panose="05000000000000000000" pitchFamily="2" charset="2"/>
              </a:rPr>
              <a:t>distributed </a:t>
            </a:r>
            <a:r>
              <a:rPr lang="en-GB" sz="1400" dirty="0" smtClean="0">
                <a:sym typeface="Wingdings" panose="05000000000000000000" pitchFamily="2" charset="2"/>
              </a:rPr>
              <a:t>from timing system</a:t>
            </a:r>
          </a:p>
          <a:p>
            <a:pPr lvl="1"/>
            <a:r>
              <a:rPr lang="en-GB" sz="1400" dirty="0" smtClean="0">
                <a:sym typeface="Wingdings" panose="05000000000000000000" pitchFamily="2" charset="2"/>
              </a:rPr>
              <a:t>Requires also some feedback about maximum </a:t>
            </a:r>
            <a:r>
              <a:rPr lang="en-GB" sz="1400" dirty="0" smtClean="0">
                <a:sym typeface="Wingdings" panose="05000000000000000000" pitchFamily="2" charset="2"/>
              </a:rPr>
              <a:t>variation  </a:t>
            </a:r>
            <a:r>
              <a:rPr lang="en-GB" sz="1400" dirty="0" smtClean="0">
                <a:sym typeface="Wingdings" panose="05000000000000000000" pitchFamily="2" charset="2"/>
              </a:rPr>
              <a:t>transition time</a:t>
            </a:r>
          </a:p>
          <a:p>
            <a:pPr lvl="1"/>
            <a:endParaRPr lang="en-GB" sz="1400" dirty="0" smtClean="0"/>
          </a:p>
          <a:p>
            <a:pPr lvl="1"/>
            <a:endParaRPr lang="en-US" sz="1400" dirty="0"/>
          </a:p>
        </p:txBody>
      </p:sp>
      <p:grpSp>
        <p:nvGrpSpPr>
          <p:cNvPr id="6" name="Group 5"/>
          <p:cNvGrpSpPr/>
          <p:nvPr/>
        </p:nvGrpSpPr>
        <p:grpSpPr>
          <a:xfrm>
            <a:off x="585571" y="3824482"/>
            <a:ext cx="7367984" cy="2334778"/>
            <a:chOff x="130557" y="3850529"/>
            <a:chExt cx="7761839" cy="2754552"/>
          </a:xfrm>
        </p:grpSpPr>
        <p:pic>
          <p:nvPicPr>
            <p:cNvPr id="7" name="Picture 4" descr="http://ttfinfo.desy.de/TTFelog/data/2013/02/12.01_n/2013-01-13T05:52:12-00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476" r="11756"/>
            <a:stretch/>
          </p:blipFill>
          <p:spPr bwMode="auto">
            <a:xfrm>
              <a:off x="259548" y="3850529"/>
              <a:ext cx="7632848" cy="2390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59548" y="4365104"/>
              <a:ext cx="280003" cy="1512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-404857" y="4528010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µJ/pulse</a:t>
              </a:r>
              <a:endParaRPr lang="de-DE" dirty="0"/>
            </a:p>
          </p:txBody>
        </p:sp>
        <p:sp>
          <p:nvSpPr>
            <p:cNvPr id="10" name="Textfeld 7"/>
            <p:cNvSpPr txBox="1"/>
            <p:nvPr/>
          </p:nvSpPr>
          <p:spPr>
            <a:xfrm>
              <a:off x="2843808" y="6235749"/>
              <a:ext cx="217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/>
                <a:t>b</a:t>
              </a:r>
              <a:r>
                <a:rPr lang="de-DE" dirty="0" err="1" smtClean="0"/>
                <a:t>unch</a:t>
              </a:r>
              <a:r>
                <a:rPr lang="de-DE" dirty="0" smtClean="0"/>
                <a:t> </a:t>
              </a:r>
              <a:r>
                <a:rPr lang="de-DE" dirty="0" err="1" smtClean="0"/>
                <a:t>number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6183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variation intra-pulse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828676"/>
            <a:ext cx="8520113" cy="396506"/>
          </a:xfrm>
        </p:spPr>
        <p:txBody>
          <a:bodyPr/>
          <a:lstStyle/>
          <a:p>
            <a:r>
              <a:rPr lang="en-US" dirty="0" smtClean="0"/>
              <a:t>Typical amplitude variation within one RF pulse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4382" r="8668" b="6341"/>
          <a:stretch/>
        </p:blipFill>
        <p:spPr>
          <a:xfrm>
            <a:off x="267560" y="1349007"/>
            <a:ext cx="4094890" cy="3119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Oval 5"/>
          <p:cNvSpPr/>
          <p:nvPr/>
        </p:nvSpPr>
        <p:spPr bwMode="auto">
          <a:xfrm>
            <a:off x="1504950" y="1628775"/>
            <a:ext cx="2181225" cy="314325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67560" y="4657637"/>
            <a:ext cx="8707438" cy="1614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Transition time is limited by given closed loop bandwidth</a:t>
            </a:r>
          </a:p>
          <a:p>
            <a:pPr lvl="1"/>
            <a:r>
              <a:rPr lang="en-US" dirty="0" smtClean="0"/>
              <a:t>Bigger variation </a:t>
            </a:r>
            <a:r>
              <a:rPr lang="en-US" dirty="0" smtClean="0">
                <a:sym typeface="Wingdings" pitchFamily="2" charset="2"/>
              </a:rPr>
              <a:t> increased time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In plot amplitude is shown, for phase same approach</a:t>
            </a:r>
            <a:endParaRPr lang="en-US" dirty="0" smtClean="0"/>
          </a:p>
          <a:p>
            <a:r>
              <a:rPr lang="en-US" dirty="0" smtClean="0"/>
              <a:t>Overshoot at transitions is an effect of regulation concept (LFF + FB)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6" t="8293" r="5994" b="8049"/>
          <a:stretch/>
        </p:blipFill>
        <p:spPr>
          <a:xfrm rot="5400000">
            <a:off x="5030034" y="709996"/>
            <a:ext cx="3247309" cy="44300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 bwMode="auto">
          <a:xfrm>
            <a:off x="5124449" y="1707148"/>
            <a:ext cx="685801" cy="2293352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6325459" y="3486150"/>
            <a:ext cx="78971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6498431" y="3528596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LFF</a:t>
            </a:r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4874879" y="1412380"/>
            <a:ext cx="11063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Min e für alle t </a:t>
            </a:r>
            <a:endParaRPr lang="de-DE" sz="11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324475" y="1778360"/>
            <a:ext cx="2218420" cy="2293352"/>
            <a:chOff x="5324475" y="1778360"/>
            <a:chExt cx="2218420" cy="2293352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>
              <a:off x="6325459" y="3324225"/>
              <a:ext cx="89449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Box 15"/>
            <p:cNvSpPr txBox="1"/>
            <p:nvPr/>
          </p:nvSpPr>
          <p:spPr>
            <a:xfrm>
              <a:off x="6506248" y="2973140"/>
              <a:ext cx="4459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FB</a:t>
              </a:r>
              <a:endParaRPr lang="de-DE" dirty="0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5324475" y="1809750"/>
              <a:ext cx="781050" cy="2057400"/>
            </a:xfrm>
            <a:custGeom>
              <a:avLst/>
              <a:gdLst>
                <a:gd name="connsiteX0" fmla="*/ 0 w 676275"/>
                <a:gd name="connsiteY0" fmla="*/ 0 h 2085975"/>
                <a:gd name="connsiteX1" fmla="*/ 352425 w 676275"/>
                <a:gd name="connsiteY1" fmla="*/ 1143000 h 2085975"/>
                <a:gd name="connsiteX2" fmla="*/ 676275 w 676275"/>
                <a:gd name="connsiteY2" fmla="*/ 2085975 h 2085975"/>
                <a:gd name="connsiteX0" fmla="*/ 0 w 676275"/>
                <a:gd name="connsiteY0" fmla="*/ 0 h 2085975"/>
                <a:gd name="connsiteX1" fmla="*/ 361950 w 676275"/>
                <a:gd name="connsiteY1" fmla="*/ 1371600 h 2085975"/>
                <a:gd name="connsiteX2" fmla="*/ 676275 w 676275"/>
                <a:gd name="connsiteY2" fmla="*/ 2085975 h 2085975"/>
                <a:gd name="connsiteX0" fmla="*/ 0 w 676275"/>
                <a:gd name="connsiteY0" fmla="*/ 0 h 2085975"/>
                <a:gd name="connsiteX1" fmla="*/ 361950 w 676275"/>
                <a:gd name="connsiteY1" fmla="*/ 1371600 h 2085975"/>
                <a:gd name="connsiteX2" fmla="*/ 676275 w 676275"/>
                <a:gd name="connsiteY2" fmla="*/ 2085975 h 2085975"/>
                <a:gd name="connsiteX0" fmla="*/ 0 w 676275"/>
                <a:gd name="connsiteY0" fmla="*/ 0 h 2085975"/>
                <a:gd name="connsiteX1" fmla="*/ 361950 w 676275"/>
                <a:gd name="connsiteY1" fmla="*/ 1371600 h 2085975"/>
                <a:gd name="connsiteX2" fmla="*/ 676275 w 676275"/>
                <a:gd name="connsiteY2" fmla="*/ 2085975 h 2085975"/>
                <a:gd name="connsiteX0" fmla="*/ 0 w 742950"/>
                <a:gd name="connsiteY0" fmla="*/ 0 h 2143125"/>
                <a:gd name="connsiteX1" fmla="*/ 361950 w 742950"/>
                <a:gd name="connsiteY1" fmla="*/ 1371600 h 2143125"/>
                <a:gd name="connsiteX2" fmla="*/ 742950 w 742950"/>
                <a:gd name="connsiteY2" fmla="*/ 2143125 h 2143125"/>
                <a:gd name="connsiteX0" fmla="*/ 0 w 742950"/>
                <a:gd name="connsiteY0" fmla="*/ 0 h 2143125"/>
                <a:gd name="connsiteX1" fmla="*/ 361950 w 742950"/>
                <a:gd name="connsiteY1" fmla="*/ 1371600 h 2143125"/>
                <a:gd name="connsiteX2" fmla="*/ 742950 w 742950"/>
                <a:gd name="connsiteY2" fmla="*/ 2143125 h 2143125"/>
                <a:gd name="connsiteX0" fmla="*/ 0 w 781050"/>
                <a:gd name="connsiteY0" fmla="*/ 0 h 2057400"/>
                <a:gd name="connsiteX1" fmla="*/ 361950 w 781050"/>
                <a:gd name="connsiteY1" fmla="*/ 1371600 h 2057400"/>
                <a:gd name="connsiteX2" fmla="*/ 781050 w 781050"/>
                <a:gd name="connsiteY2" fmla="*/ 2057400 h 2057400"/>
                <a:gd name="connsiteX0" fmla="*/ 0 w 781050"/>
                <a:gd name="connsiteY0" fmla="*/ 0 h 2057400"/>
                <a:gd name="connsiteX1" fmla="*/ 361950 w 781050"/>
                <a:gd name="connsiteY1" fmla="*/ 1371600 h 2057400"/>
                <a:gd name="connsiteX2" fmla="*/ 781050 w 781050"/>
                <a:gd name="connsiteY2" fmla="*/ 2057400 h 2057400"/>
                <a:gd name="connsiteX0" fmla="*/ 0 w 752475"/>
                <a:gd name="connsiteY0" fmla="*/ 0 h 2085975"/>
                <a:gd name="connsiteX1" fmla="*/ 361950 w 752475"/>
                <a:gd name="connsiteY1" fmla="*/ 1371600 h 2085975"/>
                <a:gd name="connsiteX2" fmla="*/ 752475 w 752475"/>
                <a:gd name="connsiteY2" fmla="*/ 2085975 h 2085975"/>
                <a:gd name="connsiteX0" fmla="*/ 0 w 752475"/>
                <a:gd name="connsiteY0" fmla="*/ 0 h 2085975"/>
                <a:gd name="connsiteX1" fmla="*/ 361950 w 752475"/>
                <a:gd name="connsiteY1" fmla="*/ 1371600 h 2085975"/>
                <a:gd name="connsiteX2" fmla="*/ 752475 w 752475"/>
                <a:gd name="connsiteY2" fmla="*/ 2085975 h 2085975"/>
                <a:gd name="connsiteX0" fmla="*/ 0 w 752475"/>
                <a:gd name="connsiteY0" fmla="*/ 0 h 2085975"/>
                <a:gd name="connsiteX1" fmla="*/ 361950 w 752475"/>
                <a:gd name="connsiteY1" fmla="*/ 1371600 h 2085975"/>
                <a:gd name="connsiteX2" fmla="*/ 752475 w 752475"/>
                <a:gd name="connsiteY2" fmla="*/ 2085975 h 2085975"/>
                <a:gd name="connsiteX0" fmla="*/ 0 w 752475"/>
                <a:gd name="connsiteY0" fmla="*/ 0 h 2085975"/>
                <a:gd name="connsiteX1" fmla="*/ 361950 w 752475"/>
                <a:gd name="connsiteY1" fmla="*/ 1371600 h 2085975"/>
                <a:gd name="connsiteX2" fmla="*/ 752475 w 752475"/>
                <a:gd name="connsiteY2" fmla="*/ 2085975 h 2085975"/>
                <a:gd name="connsiteX0" fmla="*/ 0 w 752475"/>
                <a:gd name="connsiteY0" fmla="*/ 0 h 2085975"/>
                <a:gd name="connsiteX1" fmla="*/ 361950 w 752475"/>
                <a:gd name="connsiteY1" fmla="*/ 1371600 h 2085975"/>
                <a:gd name="connsiteX2" fmla="*/ 752475 w 752475"/>
                <a:gd name="connsiteY2" fmla="*/ 2085975 h 2085975"/>
                <a:gd name="connsiteX0" fmla="*/ 0 w 752475"/>
                <a:gd name="connsiteY0" fmla="*/ 0 h 2085975"/>
                <a:gd name="connsiteX1" fmla="*/ 361950 w 752475"/>
                <a:gd name="connsiteY1" fmla="*/ 1371600 h 2085975"/>
                <a:gd name="connsiteX2" fmla="*/ 752475 w 752475"/>
                <a:gd name="connsiteY2" fmla="*/ 2085975 h 2085975"/>
                <a:gd name="connsiteX0" fmla="*/ 0 w 752475"/>
                <a:gd name="connsiteY0" fmla="*/ 0 h 2085975"/>
                <a:gd name="connsiteX1" fmla="*/ 361950 w 752475"/>
                <a:gd name="connsiteY1" fmla="*/ 1371600 h 2085975"/>
                <a:gd name="connsiteX2" fmla="*/ 752475 w 752475"/>
                <a:gd name="connsiteY2" fmla="*/ 2085975 h 2085975"/>
                <a:gd name="connsiteX0" fmla="*/ 0 w 571500"/>
                <a:gd name="connsiteY0" fmla="*/ 0 h 2057400"/>
                <a:gd name="connsiteX1" fmla="*/ 361950 w 571500"/>
                <a:gd name="connsiteY1" fmla="*/ 1371600 h 2057400"/>
                <a:gd name="connsiteX2" fmla="*/ 571500 w 571500"/>
                <a:gd name="connsiteY2" fmla="*/ 2057400 h 2057400"/>
                <a:gd name="connsiteX0" fmla="*/ 0 w 571500"/>
                <a:gd name="connsiteY0" fmla="*/ 0 h 2057400"/>
                <a:gd name="connsiteX1" fmla="*/ 390525 w 571500"/>
                <a:gd name="connsiteY1" fmla="*/ 1314450 h 2057400"/>
                <a:gd name="connsiteX2" fmla="*/ 571500 w 571500"/>
                <a:gd name="connsiteY2" fmla="*/ 2057400 h 2057400"/>
                <a:gd name="connsiteX0" fmla="*/ 0 w 571500"/>
                <a:gd name="connsiteY0" fmla="*/ 0 h 2057400"/>
                <a:gd name="connsiteX1" fmla="*/ 348708 w 571500"/>
                <a:gd name="connsiteY1" fmla="*/ 1419225 h 2057400"/>
                <a:gd name="connsiteX2" fmla="*/ 571500 w 571500"/>
                <a:gd name="connsiteY2" fmla="*/ 2057400 h 2057400"/>
                <a:gd name="connsiteX0" fmla="*/ 0 w 571500"/>
                <a:gd name="connsiteY0" fmla="*/ 0 h 2057400"/>
                <a:gd name="connsiteX1" fmla="*/ 348708 w 571500"/>
                <a:gd name="connsiteY1" fmla="*/ 1419225 h 2057400"/>
                <a:gd name="connsiteX2" fmla="*/ 571500 w 571500"/>
                <a:gd name="connsiteY2" fmla="*/ 2057400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0" h="2057400">
                  <a:moveTo>
                    <a:pt x="0" y="0"/>
                  </a:moveTo>
                  <a:cubicBezTo>
                    <a:pt x="292100" y="9525"/>
                    <a:pt x="199483" y="257175"/>
                    <a:pt x="348708" y="1419225"/>
                  </a:cubicBezTo>
                  <a:cubicBezTo>
                    <a:pt x="431413" y="2076450"/>
                    <a:pt x="571500" y="2019300"/>
                    <a:pt x="571500" y="2057400"/>
                  </a:cubicBezTo>
                </a:path>
              </a:pathLst>
            </a:cu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05908" y="1958196"/>
              <a:ext cx="163698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b="1" dirty="0" err="1" smtClean="0">
                  <a:solidFill>
                    <a:srgbClr val="00B050"/>
                  </a:solidFill>
                </a:rPr>
                <a:t>only</a:t>
              </a:r>
              <a:r>
                <a:rPr lang="de-DE" sz="1100" b="1" dirty="0" smtClean="0">
                  <a:solidFill>
                    <a:srgbClr val="00B050"/>
                  </a:solidFill>
                </a:rPr>
                <a:t> </a:t>
              </a:r>
              <a:r>
                <a:rPr lang="de-DE" sz="1100" b="1" dirty="0" smtClean="0">
                  <a:solidFill>
                    <a:srgbClr val="00B050"/>
                  </a:solidFill>
                </a:rPr>
                <a:t>FB </a:t>
              </a:r>
              <a:r>
                <a:rPr lang="de-DE" sz="1100" b="1" dirty="0" smtClean="0">
                  <a:solidFill>
                    <a:srgbClr val="00B050"/>
                  </a:solidFill>
                </a:rPr>
                <a:t>(</a:t>
              </a:r>
              <a:r>
                <a:rPr lang="de-DE" sz="1100" b="1" dirty="0" err="1" smtClean="0">
                  <a:solidFill>
                    <a:srgbClr val="00B050"/>
                  </a:solidFill>
                </a:rPr>
                <a:t>illustration</a:t>
              </a:r>
              <a:r>
                <a:rPr lang="de-DE" sz="1100" b="1" dirty="0" smtClean="0">
                  <a:solidFill>
                    <a:srgbClr val="00B050"/>
                  </a:solidFill>
                </a:rPr>
                <a:t>!) </a:t>
              </a:r>
              <a:endParaRPr lang="de-DE" sz="1100" b="1" dirty="0">
                <a:solidFill>
                  <a:srgbClr val="00B05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324475" y="1778360"/>
              <a:ext cx="781050" cy="2293352"/>
            </a:xfrm>
            <a:prstGeom prst="rect">
              <a:avLst/>
            </a:prstGeom>
            <a:noFill/>
            <a:ln w="127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386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7989"/>
            <a:ext cx="8229600" cy="490066"/>
          </a:xfrm>
        </p:spPr>
        <p:txBody>
          <a:bodyPr>
            <a:normAutofit/>
          </a:bodyPr>
          <a:lstStyle/>
          <a:p>
            <a:r>
              <a:rPr lang="en-US" dirty="0" smtClean="0"/>
              <a:t>RF GUN regulation using MTCA.4 LLRF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830225"/>
              </p:ext>
            </p:extLst>
          </p:nvPr>
        </p:nvGraphicFramePr>
        <p:xfrm>
          <a:off x="4716016" y="1124744"/>
          <a:ext cx="4262225" cy="14732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96595"/>
                <a:gridCol w="1260740"/>
                <a:gridCol w="170489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Regulation</a:t>
                      </a:r>
                      <a:r>
                        <a:rPr lang="en-US" sz="1400" baseline="0" dirty="0" smtClean="0"/>
                        <a:t> performance(</a:t>
                      </a:r>
                      <a:r>
                        <a:rPr lang="en-US" sz="1400" baseline="0" dirty="0" err="1" smtClean="0"/>
                        <a:t>rms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Intra pulse (flattop 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Pulse to pulse (960 consecutive</a:t>
                      </a:r>
                      <a:r>
                        <a:rPr lang="en-US" sz="1400" baseline="0" dirty="0" smtClean="0"/>
                        <a:t> pulses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Amplitude [%]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0.008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Phase [</a:t>
                      </a:r>
                      <a:r>
                        <a:rPr lang="en-US" sz="1400" dirty="0" err="1" smtClean="0"/>
                        <a:t>deg</a:t>
                      </a:r>
                      <a:r>
                        <a:rPr lang="en-US" sz="1400" dirty="0" smtClean="0"/>
                        <a:t>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0.076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08104" y="2708920"/>
            <a:ext cx="2849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Pulse to pulse fluctuation</a:t>
            </a:r>
          </a:p>
          <a:p>
            <a:r>
              <a:rPr lang="en-US" dirty="0"/>
              <a:t>d</a:t>
            </a:r>
            <a:r>
              <a:rPr lang="en-US" dirty="0" smtClean="0"/>
              <a:t>ue to temperature changes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1" y="4437112"/>
            <a:ext cx="54726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System identification performed (cross validated)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Found model and designed controller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Feedback gain </a:t>
            </a:r>
            <a:r>
              <a:rPr lang="en-US" sz="1400" dirty="0" smtClean="0"/>
              <a:t> </a:t>
            </a:r>
            <a:r>
              <a:rPr lang="en-US" sz="1400" dirty="0" smtClean="0"/>
              <a:t>not sufficient to achieve </a:t>
            </a:r>
            <a:r>
              <a:rPr lang="en-US" sz="1400" dirty="0" err="1" smtClean="0"/>
              <a:t>dP</a:t>
            </a:r>
            <a:r>
              <a:rPr lang="en-US" sz="1400" dirty="0" smtClean="0"/>
              <a:t> &lt; 0.01 </a:t>
            </a:r>
            <a:r>
              <a:rPr lang="en-US" sz="1400" dirty="0" err="1" smtClean="0"/>
              <a:t>deg</a:t>
            </a:r>
            <a:endParaRPr lang="en-US" sz="14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large loop latency compared to system bandwidth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Tested additional protection mechanism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Intended to run next friendly user period with this system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Integration in current operation panels/ tuning routines required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Used as a permanent monitoring system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Additional waveguide pickups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7" r="5647"/>
          <a:stretch/>
        </p:blipFill>
        <p:spPr>
          <a:xfrm>
            <a:off x="251520" y="980728"/>
            <a:ext cx="4320480" cy="329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 flipH="1">
            <a:off x="4644008" y="3104964"/>
            <a:ext cx="847150" cy="5400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11269" r="42872" b="19256"/>
          <a:stretch/>
        </p:blipFill>
        <p:spPr>
          <a:xfrm rot="5400000">
            <a:off x="6137338" y="3159806"/>
            <a:ext cx="2448272" cy="327469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57969" y="6038478"/>
            <a:ext cx="2920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Flash crate installation below Module ACC1 </a:t>
            </a:r>
            <a:endParaRPr lang="en-US" sz="1200" dirty="0">
              <a:solidFill>
                <a:schemeClr val="accent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323" y="3476829"/>
            <a:ext cx="1512167" cy="100811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724127" y="4581128"/>
            <a:ext cx="3096345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37467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dependencies </a:t>
            </a:r>
            <a:r>
              <a:rPr lang="en-US" dirty="0" smtClean="0">
                <a:sym typeface="Wingdings" panose="05000000000000000000" pitchFamily="2" charset="2"/>
              </a:rPr>
              <a:t> Impact to other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863601"/>
            <a:ext cx="8520113" cy="1689100"/>
          </a:xfrm>
        </p:spPr>
        <p:txBody>
          <a:bodyPr/>
          <a:lstStyle/>
          <a:p>
            <a:r>
              <a:rPr lang="en-US" sz="1800" dirty="0" smtClean="0"/>
              <a:t>Water regulation (strong coupling to RF performance)</a:t>
            </a:r>
          </a:p>
          <a:p>
            <a:pPr lvl="1"/>
            <a:r>
              <a:rPr lang="en-US" sz="1400" dirty="0" smtClean="0"/>
              <a:t>Detection in cavity detuning  </a:t>
            </a:r>
            <a:r>
              <a:rPr lang="en-US" sz="1400" dirty="0" smtClean="0">
                <a:sym typeface="Wingdings" panose="05000000000000000000" pitchFamily="2" charset="2"/>
              </a:rPr>
              <a:t> fast compensation  by </a:t>
            </a:r>
            <a:r>
              <a:rPr lang="en-US" sz="1400" dirty="0" smtClean="0"/>
              <a:t>HF pulse length variation</a:t>
            </a:r>
            <a:endParaRPr lang="en-US" sz="1400" dirty="0"/>
          </a:p>
          <a:p>
            <a:r>
              <a:rPr lang="en-US" sz="1800" dirty="0" smtClean="0"/>
              <a:t>Fast startup using frequency modulation in combination with FSM</a:t>
            </a:r>
          </a:p>
          <a:p>
            <a:pPr lvl="1"/>
            <a:r>
              <a:rPr lang="en-US" sz="1400" dirty="0" smtClean="0"/>
              <a:t>Tools exist, but not used for long time </a:t>
            </a:r>
            <a:r>
              <a:rPr lang="en-US" sz="1400" dirty="0" smtClean="0">
                <a:sym typeface="Wingdings" panose="05000000000000000000" pitchFamily="2" charset="2"/>
              </a:rPr>
              <a:t> continue this approach</a:t>
            </a:r>
            <a:endParaRPr lang="en-US" sz="1400" dirty="0" smtClean="0"/>
          </a:p>
          <a:p>
            <a:pPr lvl="1"/>
            <a:endParaRPr lang="en-US" sz="1400" dirty="0" smtClean="0"/>
          </a:p>
          <a:p>
            <a:endParaRPr lang="en-US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" t="4723" b="18194"/>
          <a:stretch/>
        </p:blipFill>
        <p:spPr>
          <a:xfrm>
            <a:off x="485776" y="2476500"/>
            <a:ext cx="5832040" cy="36004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 rot="10800000" flipV="1">
                <a:off x="6487501" y="2938999"/>
                <a:ext cx="12413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/>
                        <a:ea typeface="Cambria Math"/>
                      </a:rPr>
                      <m:t>Δ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(LLRF)</a:t>
                </a:r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6487501" y="2938999"/>
                <a:ext cx="1241376" cy="338554"/>
              </a:xfrm>
              <a:prstGeom prst="rect">
                <a:avLst/>
              </a:prstGeom>
              <a:blipFill rotWithShape="1">
                <a:blip r:embed="rId3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 rot="10800000" flipV="1">
            <a:off x="6419812" y="4031248"/>
            <a:ext cx="1241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SASE [</a:t>
            </a:r>
            <a:r>
              <a:rPr lang="en-US" dirty="0" err="1" smtClean="0"/>
              <a:t>uJ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6419812" y="4777325"/>
            <a:ext cx="1241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 (Water)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6419811" y="5548849"/>
            <a:ext cx="1555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 (Water inlet)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4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upgrades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DCM installation for ACC1 and ACC23</a:t>
            </a:r>
          </a:p>
          <a:p>
            <a:r>
              <a:rPr lang="en-US" dirty="0" smtClean="0"/>
              <a:t>Upgrade of the main </a:t>
            </a:r>
            <a:r>
              <a:rPr lang="en-US" dirty="0" smtClean="0"/>
              <a:t>controller card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smtClean="0"/>
              <a:t>higher processing power and </a:t>
            </a:r>
            <a:r>
              <a:rPr lang="en-US" dirty="0" smtClean="0"/>
              <a:t>increased resources</a:t>
            </a:r>
            <a:endParaRPr lang="en-US" dirty="0" smtClean="0"/>
          </a:p>
          <a:p>
            <a:pPr lvl="1"/>
            <a:r>
              <a:rPr lang="en-US" dirty="0" smtClean="0"/>
              <a:t>Implementation of additional software </a:t>
            </a:r>
            <a:r>
              <a:rPr lang="en-US" dirty="0" smtClean="0"/>
              <a:t>features </a:t>
            </a:r>
            <a:r>
              <a:rPr lang="en-US" dirty="0" smtClean="0"/>
              <a:t>like corrected forward and reflected readout</a:t>
            </a:r>
          </a:p>
          <a:p>
            <a:pPr lvl="1"/>
            <a:r>
              <a:rPr lang="en-US" dirty="0" smtClean="0"/>
              <a:t>Improved beam loading compensation module</a:t>
            </a:r>
          </a:p>
          <a:p>
            <a:pPr lvl="1"/>
            <a:r>
              <a:rPr lang="en-US" dirty="0" smtClean="0"/>
              <a:t>Beam based feedback </a:t>
            </a:r>
            <a:r>
              <a:rPr lang="en-US" dirty="0" smtClean="0"/>
              <a:t>integration</a:t>
            </a:r>
            <a:endParaRPr lang="en-US" dirty="0" smtClean="0"/>
          </a:p>
          <a:p>
            <a:pPr lvl="1"/>
            <a:r>
              <a:rPr lang="en-US" dirty="0" smtClean="0"/>
              <a:t>Online firmware failure detection </a:t>
            </a:r>
            <a:endParaRPr lang="en-US" dirty="0" smtClean="0"/>
          </a:p>
          <a:p>
            <a:r>
              <a:rPr lang="en-US" dirty="0" smtClean="0"/>
              <a:t>Installation of a reference stabilization box (REFM-opt)</a:t>
            </a:r>
          </a:p>
          <a:p>
            <a:pPr lvl="1"/>
            <a:r>
              <a:rPr lang="en-US" dirty="0" smtClean="0"/>
              <a:t>Long term stabilization using the optical synchronization system</a:t>
            </a:r>
            <a:endParaRPr lang="en-US" dirty="0"/>
          </a:p>
          <a:p>
            <a:r>
              <a:rPr lang="en-US" dirty="0" smtClean="0"/>
              <a:t>Changing </a:t>
            </a:r>
            <a:r>
              <a:rPr lang="en-US" dirty="0"/>
              <a:t>of property </a:t>
            </a:r>
            <a:r>
              <a:rPr lang="en-US" dirty="0" smtClean="0"/>
              <a:t>naming </a:t>
            </a:r>
            <a:r>
              <a:rPr lang="en-US" dirty="0" smtClean="0">
                <a:sym typeface="Wingdings" panose="05000000000000000000" pitchFamily="2" charset="2"/>
              </a:rPr>
              <a:t> effects large number of properties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To be negotiated /communicated with other users of these properties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As early as possible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445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200400" y="5719313"/>
            <a:ext cx="49519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1"/>
                </a:solidFill>
              </a:rPr>
              <a:t>Example: FLASH.RF/LLRF.CONTROLLER/C1.M1.ACC1/PROBE.AMPL </a:t>
            </a:r>
          </a:p>
          <a:p>
            <a:r>
              <a:rPr lang="en-US" sz="11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           </a:t>
            </a:r>
            <a:r>
              <a:rPr lang="en-US" sz="1100" dirty="0" smtClean="0">
                <a:solidFill>
                  <a:schemeClr val="accent1"/>
                </a:solidFill>
              </a:rPr>
              <a:t> FLASH.RF/LLRF.CONTROLLER/C1.M1.ACC1/PROBE.AMPL.TD</a:t>
            </a:r>
            <a:endParaRPr lang="en-US" sz="11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3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1.5 years operation of FLASH SC modules with MTCA.4 LLRF system</a:t>
            </a:r>
          </a:p>
          <a:p>
            <a:pPr lvl="1"/>
            <a:r>
              <a:rPr lang="en-US" dirty="0" smtClean="0"/>
              <a:t>Short term performance achieved </a:t>
            </a:r>
            <a:r>
              <a:rPr lang="en-US" dirty="0" smtClean="0">
                <a:sym typeface="Wingdings" panose="05000000000000000000" pitchFamily="2" charset="2"/>
              </a:rPr>
              <a:t> Improvement in regulation performance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System is operating stable (main issues found and </a:t>
            </a:r>
            <a:r>
              <a:rPr lang="en-US" dirty="0" err="1" smtClean="0">
                <a:sym typeface="Wingdings" panose="05000000000000000000" pitchFamily="2" charset="2"/>
              </a:rPr>
              <a:t>bugfixed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Continue further upgrade of the system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Software development, further automation routines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Upgrade of hardware components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Integration of long term stability improving modules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Next milestone  Switching to RF gun operation with MTCA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Performance improve expected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Test have been made also at XFEL gun, operation of PITZ gun</a:t>
            </a:r>
          </a:p>
          <a:p>
            <a:r>
              <a:rPr lang="en-US" dirty="0" smtClean="0"/>
              <a:t> Further reducing LLRF related downtime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3638" y="5532524"/>
            <a:ext cx="4245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Thanks for your attention</a:t>
            </a:r>
            <a:endParaRPr lang="en-US" sz="2800" dirty="0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98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Process 13"/>
          <p:cNvSpPr/>
          <p:nvPr/>
        </p:nvSpPr>
        <p:spPr bwMode="auto">
          <a:xfrm>
            <a:off x="5086350" y="4442663"/>
            <a:ext cx="3790952" cy="1548562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1" name="Flowchart: Process 10"/>
          <p:cNvSpPr/>
          <p:nvPr/>
        </p:nvSpPr>
        <p:spPr bwMode="auto">
          <a:xfrm>
            <a:off x="5391150" y="2762250"/>
            <a:ext cx="3486152" cy="1381125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6" name="Flowchart: Process 5"/>
          <p:cNvSpPr/>
          <p:nvPr/>
        </p:nvSpPr>
        <p:spPr bwMode="auto">
          <a:xfrm>
            <a:off x="5391150" y="1143000"/>
            <a:ext cx="3486152" cy="1381125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digital LLRF@DESY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876300"/>
            <a:ext cx="5064126" cy="5743575"/>
          </a:xfrm>
        </p:spPr>
        <p:txBody>
          <a:bodyPr/>
          <a:lstStyle/>
          <a:p>
            <a:r>
              <a:rPr lang="en-US" sz="1600" dirty="0" smtClean="0"/>
              <a:t>DSP based LLRF </a:t>
            </a:r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en-US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monitoring system</a:t>
            </a:r>
            <a:endParaRPr lang="en-US" sz="1600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Basic controller functionality</a:t>
            </a:r>
          </a:p>
          <a:p>
            <a:pPr lvl="1"/>
            <a:r>
              <a:rPr lang="en-US" dirty="0" smtClean="0"/>
              <a:t>Feedback and feed forward drive</a:t>
            </a:r>
          </a:p>
          <a:p>
            <a:pPr lvl="1"/>
            <a:r>
              <a:rPr lang="en-US" dirty="0" smtClean="0"/>
              <a:t>Main digital VS feedback concept</a:t>
            </a:r>
          </a:p>
          <a:p>
            <a:r>
              <a:rPr lang="en-US" sz="1600" dirty="0" smtClean="0"/>
              <a:t>VME based LLRF </a:t>
            </a:r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en-US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backup system</a:t>
            </a:r>
            <a:endParaRPr lang="en-US" sz="1600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Integration complex controller structure</a:t>
            </a:r>
          </a:p>
          <a:p>
            <a:pPr lvl="1"/>
            <a:r>
              <a:rPr lang="en-US" dirty="0" smtClean="0"/>
              <a:t>Beam based feedback system</a:t>
            </a:r>
          </a:p>
          <a:p>
            <a:pPr lvl="1"/>
            <a:r>
              <a:rPr lang="en-US" dirty="0" smtClean="0"/>
              <a:t>Restructuring server + firmware layout</a:t>
            </a:r>
          </a:p>
          <a:p>
            <a:r>
              <a:rPr lang="en-US" sz="1600" dirty="0" smtClean="0"/>
              <a:t>Switching to MTCA.4</a:t>
            </a:r>
          </a:p>
          <a:p>
            <a:pPr lvl="1"/>
            <a:r>
              <a:rPr lang="en-US" dirty="0" smtClean="0"/>
              <a:t>Layout change (ADC + main controller)</a:t>
            </a:r>
          </a:p>
          <a:p>
            <a:pPr lvl="1"/>
            <a:r>
              <a:rPr lang="en-US" dirty="0" smtClean="0"/>
              <a:t>September 2011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test setup ACC1</a:t>
            </a:r>
          </a:p>
          <a:p>
            <a:pPr lvl="1"/>
            <a:r>
              <a:rPr lang="en-US" dirty="0" smtClean="0"/>
              <a:t>Permanent FLASH operation since Aug</a:t>
            </a:r>
            <a:r>
              <a:rPr lang="en-US" dirty="0" smtClean="0"/>
              <a:t>. 2013</a:t>
            </a:r>
            <a:endParaRPr lang="en-US" dirty="0" smtClean="0"/>
          </a:p>
          <a:p>
            <a:pPr lvl="1"/>
            <a:r>
              <a:rPr lang="en-US" dirty="0" smtClean="0"/>
              <a:t>Implementation of all commissioned software components from SIMCON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568" y="1443039"/>
            <a:ext cx="1488904" cy="83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2" y="1295400"/>
            <a:ext cx="1455738" cy="113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570" y="3001564"/>
            <a:ext cx="1350580" cy="104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445" y="2993230"/>
            <a:ext cx="1934817" cy="1064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Content Placeholder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9" r="7136" b="5283"/>
          <a:stretch/>
        </p:blipFill>
        <p:spPr bwMode="auto">
          <a:xfrm>
            <a:off x="5124771" y="4537912"/>
            <a:ext cx="2255200" cy="130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570" y="4684856"/>
            <a:ext cx="1324502" cy="101366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 bwMode="auto">
          <a:xfrm>
            <a:off x="594776" y="6019798"/>
            <a:ext cx="338674" cy="142875"/>
          </a:xfrm>
          <a:prstGeom prst="rightArrow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215" y="5937346"/>
            <a:ext cx="2997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 smtClean="0"/>
              <a:t>Known procedures, new features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35474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/>
          <p:cNvSpPr/>
          <p:nvPr/>
        </p:nvSpPr>
        <p:spPr bwMode="auto">
          <a:xfrm>
            <a:off x="226405" y="843643"/>
            <a:ext cx="8616144" cy="143733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Freeform 73"/>
          <p:cNvSpPr/>
          <p:nvPr/>
        </p:nvSpPr>
        <p:spPr bwMode="auto">
          <a:xfrm>
            <a:off x="226405" y="1021618"/>
            <a:ext cx="7962375" cy="516687"/>
          </a:xfrm>
          <a:custGeom>
            <a:avLst/>
            <a:gdLst>
              <a:gd name="connsiteX0" fmla="*/ 5115881 w 5115881"/>
              <a:gd name="connsiteY0" fmla="*/ 305933 h 581273"/>
              <a:gd name="connsiteX1" fmla="*/ 3035536 w 5115881"/>
              <a:gd name="connsiteY1" fmla="*/ 292336 h 581273"/>
              <a:gd name="connsiteX2" fmla="*/ 2919962 w 5115881"/>
              <a:gd name="connsiteY2" fmla="*/ 50989 h 581273"/>
              <a:gd name="connsiteX3" fmla="*/ 2807786 w 5115881"/>
              <a:gd name="connsiteY3" fmla="*/ 50989 h 581273"/>
              <a:gd name="connsiteX4" fmla="*/ 2712607 w 5115881"/>
              <a:gd name="connsiteY4" fmla="*/ 295736 h 581273"/>
              <a:gd name="connsiteX5" fmla="*/ 1040173 w 5115881"/>
              <a:gd name="connsiteY5" fmla="*/ 305933 h 581273"/>
              <a:gd name="connsiteX6" fmla="*/ 914400 w 5115881"/>
              <a:gd name="connsiteY6" fmla="*/ 81582 h 581273"/>
              <a:gd name="connsiteX7" fmla="*/ 727441 w 5115881"/>
              <a:gd name="connsiteY7" fmla="*/ 581273 h 581273"/>
              <a:gd name="connsiteX8" fmla="*/ 611866 w 5115881"/>
              <a:gd name="connsiteY8" fmla="*/ 302534 h 581273"/>
              <a:gd name="connsiteX9" fmla="*/ 200556 w 5115881"/>
              <a:gd name="connsiteY9" fmla="*/ 0 h 581273"/>
              <a:gd name="connsiteX10" fmla="*/ 0 w 5115881"/>
              <a:gd name="connsiteY10" fmla="*/ 101978 h 581273"/>
              <a:gd name="connsiteX0" fmla="*/ 5115881 w 5115881"/>
              <a:gd name="connsiteY0" fmla="*/ 305933 h 581273"/>
              <a:gd name="connsiteX1" fmla="*/ 3538028 w 5115881"/>
              <a:gd name="connsiteY1" fmla="*/ 295735 h 581273"/>
              <a:gd name="connsiteX2" fmla="*/ 2919962 w 5115881"/>
              <a:gd name="connsiteY2" fmla="*/ 50989 h 581273"/>
              <a:gd name="connsiteX3" fmla="*/ 2807786 w 5115881"/>
              <a:gd name="connsiteY3" fmla="*/ 50989 h 581273"/>
              <a:gd name="connsiteX4" fmla="*/ 2712607 w 5115881"/>
              <a:gd name="connsiteY4" fmla="*/ 295736 h 581273"/>
              <a:gd name="connsiteX5" fmla="*/ 1040173 w 5115881"/>
              <a:gd name="connsiteY5" fmla="*/ 305933 h 581273"/>
              <a:gd name="connsiteX6" fmla="*/ 914400 w 5115881"/>
              <a:gd name="connsiteY6" fmla="*/ 81582 h 581273"/>
              <a:gd name="connsiteX7" fmla="*/ 727441 w 5115881"/>
              <a:gd name="connsiteY7" fmla="*/ 581273 h 581273"/>
              <a:gd name="connsiteX8" fmla="*/ 611866 w 5115881"/>
              <a:gd name="connsiteY8" fmla="*/ 302534 h 581273"/>
              <a:gd name="connsiteX9" fmla="*/ 200556 w 5115881"/>
              <a:gd name="connsiteY9" fmla="*/ 0 h 581273"/>
              <a:gd name="connsiteX10" fmla="*/ 0 w 5115881"/>
              <a:gd name="connsiteY10" fmla="*/ 101978 h 581273"/>
              <a:gd name="connsiteX0" fmla="*/ 5115881 w 5115881"/>
              <a:gd name="connsiteY0" fmla="*/ 305933 h 581273"/>
              <a:gd name="connsiteX1" fmla="*/ 3538028 w 5115881"/>
              <a:gd name="connsiteY1" fmla="*/ 295735 h 581273"/>
              <a:gd name="connsiteX2" fmla="*/ 3422454 w 5115881"/>
              <a:gd name="connsiteY2" fmla="*/ 57787 h 581273"/>
              <a:gd name="connsiteX3" fmla="*/ 2807786 w 5115881"/>
              <a:gd name="connsiteY3" fmla="*/ 50989 h 581273"/>
              <a:gd name="connsiteX4" fmla="*/ 2712607 w 5115881"/>
              <a:gd name="connsiteY4" fmla="*/ 295736 h 581273"/>
              <a:gd name="connsiteX5" fmla="*/ 1040173 w 5115881"/>
              <a:gd name="connsiteY5" fmla="*/ 305933 h 581273"/>
              <a:gd name="connsiteX6" fmla="*/ 914400 w 5115881"/>
              <a:gd name="connsiteY6" fmla="*/ 81582 h 581273"/>
              <a:gd name="connsiteX7" fmla="*/ 727441 w 5115881"/>
              <a:gd name="connsiteY7" fmla="*/ 581273 h 581273"/>
              <a:gd name="connsiteX8" fmla="*/ 611866 w 5115881"/>
              <a:gd name="connsiteY8" fmla="*/ 302534 h 581273"/>
              <a:gd name="connsiteX9" fmla="*/ 200556 w 5115881"/>
              <a:gd name="connsiteY9" fmla="*/ 0 h 581273"/>
              <a:gd name="connsiteX10" fmla="*/ 0 w 5115881"/>
              <a:gd name="connsiteY10" fmla="*/ 101978 h 581273"/>
              <a:gd name="connsiteX0" fmla="*/ 5115881 w 5115881"/>
              <a:gd name="connsiteY0" fmla="*/ 305933 h 581273"/>
              <a:gd name="connsiteX1" fmla="*/ 3538028 w 5115881"/>
              <a:gd name="connsiteY1" fmla="*/ 295735 h 581273"/>
              <a:gd name="connsiteX2" fmla="*/ 3422454 w 5115881"/>
              <a:gd name="connsiteY2" fmla="*/ 57787 h 581273"/>
              <a:gd name="connsiteX3" fmla="*/ 3120359 w 5115881"/>
              <a:gd name="connsiteY3" fmla="*/ 54389 h 581273"/>
              <a:gd name="connsiteX4" fmla="*/ 2712607 w 5115881"/>
              <a:gd name="connsiteY4" fmla="*/ 295736 h 581273"/>
              <a:gd name="connsiteX5" fmla="*/ 1040173 w 5115881"/>
              <a:gd name="connsiteY5" fmla="*/ 305933 h 581273"/>
              <a:gd name="connsiteX6" fmla="*/ 914400 w 5115881"/>
              <a:gd name="connsiteY6" fmla="*/ 81582 h 581273"/>
              <a:gd name="connsiteX7" fmla="*/ 727441 w 5115881"/>
              <a:gd name="connsiteY7" fmla="*/ 581273 h 581273"/>
              <a:gd name="connsiteX8" fmla="*/ 611866 w 5115881"/>
              <a:gd name="connsiteY8" fmla="*/ 302534 h 581273"/>
              <a:gd name="connsiteX9" fmla="*/ 200556 w 5115881"/>
              <a:gd name="connsiteY9" fmla="*/ 0 h 581273"/>
              <a:gd name="connsiteX10" fmla="*/ 0 w 5115881"/>
              <a:gd name="connsiteY10" fmla="*/ 101978 h 581273"/>
              <a:gd name="connsiteX0" fmla="*/ 5115881 w 5115881"/>
              <a:gd name="connsiteY0" fmla="*/ 305933 h 581273"/>
              <a:gd name="connsiteX1" fmla="*/ 3538028 w 5115881"/>
              <a:gd name="connsiteY1" fmla="*/ 295735 h 581273"/>
              <a:gd name="connsiteX2" fmla="*/ 3422454 w 5115881"/>
              <a:gd name="connsiteY2" fmla="*/ 57787 h 581273"/>
              <a:gd name="connsiteX3" fmla="*/ 3120359 w 5115881"/>
              <a:gd name="connsiteY3" fmla="*/ 54389 h 581273"/>
              <a:gd name="connsiteX4" fmla="*/ 3088487 w 5115881"/>
              <a:gd name="connsiteY4" fmla="*/ 285538 h 581273"/>
              <a:gd name="connsiteX5" fmla="*/ 1040173 w 5115881"/>
              <a:gd name="connsiteY5" fmla="*/ 305933 h 581273"/>
              <a:gd name="connsiteX6" fmla="*/ 914400 w 5115881"/>
              <a:gd name="connsiteY6" fmla="*/ 81582 h 581273"/>
              <a:gd name="connsiteX7" fmla="*/ 727441 w 5115881"/>
              <a:gd name="connsiteY7" fmla="*/ 581273 h 581273"/>
              <a:gd name="connsiteX8" fmla="*/ 611866 w 5115881"/>
              <a:gd name="connsiteY8" fmla="*/ 302534 h 581273"/>
              <a:gd name="connsiteX9" fmla="*/ 200556 w 5115881"/>
              <a:gd name="connsiteY9" fmla="*/ 0 h 581273"/>
              <a:gd name="connsiteX10" fmla="*/ 0 w 5115881"/>
              <a:gd name="connsiteY10" fmla="*/ 101978 h 581273"/>
              <a:gd name="connsiteX0" fmla="*/ 5115881 w 5115881"/>
              <a:gd name="connsiteY0" fmla="*/ 305933 h 581273"/>
              <a:gd name="connsiteX1" fmla="*/ 3538028 w 5115881"/>
              <a:gd name="connsiteY1" fmla="*/ 295735 h 581273"/>
              <a:gd name="connsiteX2" fmla="*/ 3422454 w 5115881"/>
              <a:gd name="connsiteY2" fmla="*/ 57787 h 581273"/>
              <a:gd name="connsiteX3" fmla="*/ 3239058 w 5115881"/>
              <a:gd name="connsiteY3" fmla="*/ 54389 h 581273"/>
              <a:gd name="connsiteX4" fmla="*/ 3088487 w 5115881"/>
              <a:gd name="connsiteY4" fmla="*/ 285538 h 581273"/>
              <a:gd name="connsiteX5" fmla="*/ 1040173 w 5115881"/>
              <a:gd name="connsiteY5" fmla="*/ 305933 h 581273"/>
              <a:gd name="connsiteX6" fmla="*/ 914400 w 5115881"/>
              <a:gd name="connsiteY6" fmla="*/ 81582 h 581273"/>
              <a:gd name="connsiteX7" fmla="*/ 727441 w 5115881"/>
              <a:gd name="connsiteY7" fmla="*/ 581273 h 581273"/>
              <a:gd name="connsiteX8" fmla="*/ 611866 w 5115881"/>
              <a:gd name="connsiteY8" fmla="*/ 302534 h 581273"/>
              <a:gd name="connsiteX9" fmla="*/ 200556 w 5115881"/>
              <a:gd name="connsiteY9" fmla="*/ 0 h 581273"/>
              <a:gd name="connsiteX10" fmla="*/ 0 w 5115881"/>
              <a:gd name="connsiteY10" fmla="*/ 101978 h 581273"/>
              <a:gd name="connsiteX0" fmla="*/ 5115881 w 5115881"/>
              <a:gd name="connsiteY0" fmla="*/ 305933 h 581273"/>
              <a:gd name="connsiteX1" fmla="*/ 3538028 w 5115881"/>
              <a:gd name="connsiteY1" fmla="*/ 295735 h 581273"/>
              <a:gd name="connsiteX2" fmla="*/ 3378932 w 5115881"/>
              <a:gd name="connsiteY2" fmla="*/ 57787 h 581273"/>
              <a:gd name="connsiteX3" fmla="*/ 3239058 w 5115881"/>
              <a:gd name="connsiteY3" fmla="*/ 54389 h 581273"/>
              <a:gd name="connsiteX4" fmla="*/ 3088487 w 5115881"/>
              <a:gd name="connsiteY4" fmla="*/ 285538 h 581273"/>
              <a:gd name="connsiteX5" fmla="*/ 1040173 w 5115881"/>
              <a:gd name="connsiteY5" fmla="*/ 305933 h 581273"/>
              <a:gd name="connsiteX6" fmla="*/ 914400 w 5115881"/>
              <a:gd name="connsiteY6" fmla="*/ 81582 h 581273"/>
              <a:gd name="connsiteX7" fmla="*/ 727441 w 5115881"/>
              <a:gd name="connsiteY7" fmla="*/ 581273 h 581273"/>
              <a:gd name="connsiteX8" fmla="*/ 611866 w 5115881"/>
              <a:gd name="connsiteY8" fmla="*/ 302534 h 581273"/>
              <a:gd name="connsiteX9" fmla="*/ 200556 w 5115881"/>
              <a:gd name="connsiteY9" fmla="*/ 0 h 581273"/>
              <a:gd name="connsiteX10" fmla="*/ 0 w 5115881"/>
              <a:gd name="connsiteY10" fmla="*/ 101978 h 581273"/>
              <a:gd name="connsiteX0" fmla="*/ 5115881 w 5115881"/>
              <a:gd name="connsiteY0" fmla="*/ 305933 h 581273"/>
              <a:gd name="connsiteX1" fmla="*/ 3561767 w 5115881"/>
              <a:gd name="connsiteY1" fmla="*/ 295735 h 581273"/>
              <a:gd name="connsiteX2" fmla="*/ 3378932 w 5115881"/>
              <a:gd name="connsiteY2" fmla="*/ 57787 h 581273"/>
              <a:gd name="connsiteX3" fmla="*/ 3239058 w 5115881"/>
              <a:gd name="connsiteY3" fmla="*/ 54389 h 581273"/>
              <a:gd name="connsiteX4" fmla="*/ 3088487 w 5115881"/>
              <a:gd name="connsiteY4" fmla="*/ 285538 h 581273"/>
              <a:gd name="connsiteX5" fmla="*/ 1040173 w 5115881"/>
              <a:gd name="connsiteY5" fmla="*/ 305933 h 581273"/>
              <a:gd name="connsiteX6" fmla="*/ 914400 w 5115881"/>
              <a:gd name="connsiteY6" fmla="*/ 81582 h 581273"/>
              <a:gd name="connsiteX7" fmla="*/ 727441 w 5115881"/>
              <a:gd name="connsiteY7" fmla="*/ 581273 h 581273"/>
              <a:gd name="connsiteX8" fmla="*/ 611866 w 5115881"/>
              <a:gd name="connsiteY8" fmla="*/ 302534 h 581273"/>
              <a:gd name="connsiteX9" fmla="*/ 200556 w 5115881"/>
              <a:gd name="connsiteY9" fmla="*/ 0 h 581273"/>
              <a:gd name="connsiteX10" fmla="*/ 0 w 5115881"/>
              <a:gd name="connsiteY10" fmla="*/ 101978 h 581273"/>
              <a:gd name="connsiteX0" fmla="*/ 5115881 w 5115881"/>
              <a:gd name="connsiteY0" fmla="*/ 305933 h 581273"/>
              <a:gd name="connsiteX1" fmla="*/ 3561767 w 5115881"/>
              <a:gd name="connsiteY1" fmla="*/ 295735 h 581273"/>
              <a:gd name="connsiteX2" fmla="*/ 3422454 w 5115881"/>
              <a:gd name="connsiteY2" fmla="*/ 61187 h 581273"/>
              <a:gd name="connsiteX3" fmla="*/ 3239058 w 5115881"/>
              <a:gd name="connsiteY3" fmla="*/ 54389 h 581273"/>
              <a:gd name="connsiteX4" fmla="*/ 3088487 w 5115881"/>
              <a:gd name="connsiteY4" fmla="*/ 285538 h 581273"/>
              <a:gd name="connsiteX5" fmla="*/ 1040173 w 5115881"/>
              <a:gd name="connsiteY5" fmla="*/ 305933 h 581273"/>
              <a:gd name="connsiteX6" fmla="*/ 914400 w 5115881"/>
              <a:gd name="connsiteY6" fmla="*/ 81582 h 581273"/>
              <a:gd name="connsiteX7" fmla="*/ 727441 w 5115881"/>
              <a:gd name="connsiteY7" fmla="*/ 581273 h 581273"/>
              <a:gd name="connsiteX8" fmla="*/ 611866 w 5115881"/>
              <a:gd name="connsiteY8" fmla="*/ 302534 h 581273"/>
              <a:gd name="connsiteX9" fmla="*/ 200556 w 5115881"/>
              <a:gd name="connsiteY9" fmla="*/ 0 h 581273"/>
              <a:gd name="connsiteX10" fmla="*/ 0 w 5115881"/>
              <a:gd name="connsiteY10" fmla="*/ 101978 h 581273"/>
              <a:gd name="connsiteX0" fmla="*/ 5115881 w 5115881"/>
              <a:gd name="connsiteY0" fmla="*/ 305933 h 581273"/>
              <a:gd name="connsiteX1" fmla="*/ 3561767 w 5115881"/>
              <a:gd name="connsiteY1" fmla="*/ 295735 h 581273"/>
              <a:gd name="connsiteX2" fmla="*/ 3422454 w 5115881"/>
              <a:gd name="connsiteY2" fmla="*/ 61187 h 581273"/>
              <a:gd name="connsiteX3" fmla="*/ 3239058 w 5115881"/>
              <a:gd name="connsiteY3" fmla="*/ 64587 h 581273"/>
              <a:gd name="connsiteX4" fmla="*/ 3088487 w 5115881"/>
              <a:gd name="connsiteY4" fmla="*/ 285538 h 581273"/>
              <a:gd name="connsiteX5" fmla="*/ 1040173 w 5115881"/>
              <a:gd name="connsiteY5" fmla="*/ 305933 h 581273"/>
              <a:gd name="connsiteX6" fmla="*/ 914400 w 5115881"/>
              <a:gd name="connsiteY6" fmla="*/ 81582 h 581273"/>
              <a:gd name="connsiteX7" fmla="*/ 727441 w 5115881"/>
              <a:gd name="connsiteY7" fmla="*/ 581273 h 581273"/>
              <a:gd name="connsiteX8" fmla="*/ 611866 w 5115881"/>
              <a:gd name="connsiteY8" fmla="*/ 302534 h 581273"/>
              <a:gd name="connsiteX9" fmla="*/ 200556 w 5115881"/>
              <a:gd name="connsiteY9" fmla="*/ 0 h 581273"/>
              <a:gd name="connsiteX10" fmla="*/ 0 w 5115881"/>
              <a:gd name="connsiteY10" fmla="*/ 101978 h 581273"/>
              <a:gd name="connsiteX0" fmla="*/ 5115881 w 5115881"/>
              <a:gd name="connsiteY0" fmla="*/ 305933 h 581273"/>
              <a:gd name="connsiteX1" fmla="*/ 3561767 w 5115881"/>
              <a:gd name="connsiteY1" fmla="*/ 295735 h 581273"/>
              <a:gd name="connsiteX2" fmla="*/ 3422454 w 5115881"/>
              <a:gd name="connsiteY2" fmla="*/ 61187 h 581273"/>
              <a:gd name="connsiteX3" fmla="*/ 3239058 w 5115881"/>
              <a:gd name="connsiteY3" fmla="*/ 64587 h 581273"/>
              <a:gd name="connsiteX4" fmla="*/ 3116184 w 5115881"/>
              <a:gd name="connsiteY4" fmla="*/ 285538 h 581273"/>
              <a:gd name="connsiteX5" fmla="*/ 1040173 w 5115881"/>
              <a:gd name="connsiteY5" fmla="*/ 305933 h 581273"/>
              <a:gd name="connsiteX6" fmla="*/ 914400 w 5115881"/>
              <a:gd name="connsiteY6" fmla="*/ 81582 h 581273"/>
              <a:gd name="connsiteX7" fmla="*/ 727441 w 5115881"/>
              <a:gd name="connsiteY7" fmla="*/ 581273 h 581273"/>
              <a:gd name="connsiteX8" fmla="*/ 611866 w 5115881"/>
              <a:gd name="connsiteY8" fmla="*/ 302534 h 581273"/>
              <a:gd name="connsiteX9" fmla="*/ 200556 w 5115881"/>
              <a:gd name="connsiteY9" fmla="*/ 0 h 581273"/>
              <a:gd name="connsiteX10" fmla="*/ 0 w 5115881"/>
              <a:gd name="connsiteY10" fmla="*/ 101978 h 581273"/>
              <a:gd name="connsiteX0" fmla="*/ 5115881 w 5115881"/>
              <a:gd name="connsiteY0" fmla="*/ 305933 h 581273"/>
              <a:gd name="connsiteX1" fmla="*/ 3561767 w 5115881"/>
              <a:gd name="connsiteY1" fmla="*/ 295735 h 581273"/>
              <a:gd name="connsiteX2" fmla="*/ 3422454 w 5115881"/>
              <a:gd name="connsiteY2" fmla="*/ 61187 h 581273"/>
              <a:gd name="connsiteX3" fmla="*/ 3239058 w 5115881"/>
              <a:gd name="connsiteY3" fmla="*/ 64587 h 581273"/>
              <a:gd name="connsiteX4" fmla="*/ 3116184 w 5115881"/>
              <a:gd name="connsiteY4" fmla="*/ 285538 h 581273"/>
              <a:gd name="connsiteX5" fmla="*/ 1040174 w 5115881"/>
              <a:gd name="connsiteY5" fmla="*/ 295735 h 581273"/>
              <a:gd name="connsiteX6" fmla="*/ 914400 w 5115881"/>
              <a:gd name="connsiteY6" fmla="*/ 81582 h 581273"/>
              <a:gd name="connsiteX7" fmla="*/ 727441 w 5115881"/>
              <a:gd name="connsiteY7" fmla="*/ 581273 h 581273"/>
              <a:gd name="connsiteX8" fmla="*/ 611866 w 5115881"/>
              <a:gd name="connsiteY8" fmla="*/ 302534 h 581273"/>
              <a:gd name="connsiteX9" fmla="*/ 200556 w 5115881"/>
              <a:gd name="connsiteY9" fmla="*/ 0 h 581273"/>
              <a:gd name="connsiteX10" fmla="*/ 0 w 5115881"/>
              <a:gd name="connsiteY10" fmla="*/ 101978 h 581273"/>
              <a:gd name="connsiteX0" fmla="*/ 5115881 w 5115881"/>
              <a:gd name="connsiteY0" fmla="*/ 350123 h 625463"/>
              <a:gd name="connsiteX1" fmla="*/ 3561767 w 5115881"/>
              <a:gd name="connsiteY1" fmla="*/ 339925 h 625463"/>
              <a:gd name="connsiteX2" fmla="*/ 3422454 w 5115881"/>
              <a:gd name="connsiteY2" fmla="*/ 105377 h 625463"/>
              <a:gd name="connsiteX3" fmla="*/ 3239058 w 5115881"/>
              <a:gd name="connsiteY3" fmla="*/ 108777 h 625463"/>
              <a:gd name="connsiteX4" fmla="*/ 3116184 w 5115881"/>
              <a:gd name="connsiteY4" fmla="*/ 329728 h 625463"/>
              <a:gd name="connsiteX5" fmla="*/ 1040174 w 5115881"/>
              <a:gd name="connsiteY5" fmla="*/ 339925 h 625463"/>
              <a:gd name="connsiteX6" fmla="*/ 910444 w 5115881"/>
              <a:gd name="connsiteY6" fmla="*/ 0 h 625463"/>
              <a:gd name="connsiteX7" fmla="*/ 727441 w 5115881"/>
              <a:gd name="connsiteY7" fmla="*/ 625463 h 625463"/>
              <a:gd name="connsiteX8" fmla="*/ 611866 w 5115881"/>
              <a:gd name="connsiteY8" fmla="*/ 346724 h 625463"/>
              <a:gd name="connsiteX9" fmla="*/ 200556 w 5115881"/>
              <a:gd name="connsiteY9" fmla="*/ 44190 h 625463"/>
              <a:gd name="connsiteX10" fmla="*/ 0 w 5115881"/>
              <a:gd name="connsiteY10" fmla="*/ 146168 h 625463"/>
              <a:gd name="connsiteX0" fmla="*/ 5115881 w 5115881"/>
              <a:gd name="connsiteY0" fmla="*/ 350123 h 625463"/>
              <a:gd name="connsiteX1" fmla="*/ 3561767 w 5115881"/>
              <a:gd name="connsiteY1" fmla="*/ 339925 h 625463"/>
              <a:gd name="connsiteX2" fmla="*/ 3422454 w 5115881"/>
              <a:gd name="connsiteY2" fmla="*/ 105377 h 625463"/>
              <a:gd name="connsiteX3" fmla="*/ 3239058 w 5115881"/>
              <a:gd name="connsiteY3" fmla="*/ 108777 h 625463"/>
              <a:gd name="connsiteX4" fmla="*/ 3116184 w 5115881"/>
              <a:gd name="connsiteY4" fmla="*/ 329728 h 625463"/>
              <a:gd name="connsiteX5" fmla="*/ 1202396 w 5115881"/>
              <a:gd name="connsiteY5" fmla="*/ 339925 h 625463"/>
              <a:gd name="connsiteX6" fmla="*/ 910444 w 5115881"/>
              <a:gd name="connsiteY6" fmla="*/ 0 h 625463"/>
              <a:gd name="connsiteX7" fmla="*/ 727441 w 5115881"/>
              <a:gd name="connsiteY7" fmla="*/ 625463 h 625463"/>
              <a:gd name="connsiteX8" fmla="*/ 611866 w 5115881"/>
              <a:gd name="connsiteY8" fmla="*/ 346724 h 625463"/>
              <a:gd name="connsiteX9" fmla="*/ 200556 w 5115881"/>
              <a:gd name="connsiteY9" fmla="*/ 44190 h 625463"/>
              <a:gd name="connsiteX10" fmla="*/ 0 w 5115881"/>
              <a:gd name="connsiteY10" fmla="*/ 146168 h 625463"/>
              <a:gd name="connsiteX0" fmla="*/ 5115881 w 5115881"/>
              <a:gd name="connsiteY0" fmla="*/ 346724 h 622064"/>
              <a:gd name="connsiteX1" fmla="*/ 3561767 w 5115881"/>
              <a:gd name="connsiteY1" fmla="*/ 336526 h 622064"/>
              <a:gd name="connsiteX2" fmla="*/ 3422454 w 5115881"/>
              <a:gd name="connsiteY2" fmla="*/ 101978 h 622064"/>
              <a:gd name="connsiteX3" fmla="*/ 3239058 w 5115881"/>
              <a:gd name="connsiteY3" fmla="*/ 105378 h 622064"/>
              <a:gd name="connsiteX4" fmla="*/ 3116184 w 5115881"/>
              <a:gd name="connsiteY4" fmla="*/ 326329 h 622064"/>
              <a:gd name="connsiteX5" fmla="*/ 1202396 w 5115881"/>
              <a:gd name="connsiteY5" fmla="*/ 336526 h 622064"/>
              <a:gd name="connsiteX6" fmla="*/ 989576 w 5115881"/>
              <a:gd name="connsiteY6" fmla="*/ 0 h 622064"/>
              <a:gd name="connsiteX7" fmla="*/ 727441 w 5115881"/>
              <a:gd name="connsiteY7" fmla="*/ 622064 h 622064"/>
              <a:gd name="connsiteX8" fmla="*/ 611866 w 5115881"/>
              <a:gd name="connsiteY8" fmla="*/ 343325 h 622064"/>
              <a:gd name="connsiteX9" fmla="*/ 200556 w 5115881"/>
              <a:gd name="connsiteY9" fmla="*/ 40791 h 622064"/>
              <a:gd name="connsiteX10" fmla="*/ 0 w 5115881"/>
              <a:gd name="connsiteY10" fmla="*/ 142769 h 622064"/>
              <a:gd name="connsiteX0" fmla="*/ 5115881 w 5115881"/>
              <a:gd name="connsiteY0" fmla="*/ 346724 h 622064"/>
              <a:gd name="connsiteX1" fmla="*/ 3561767 w 5115881"/>
              <a:gd name="connsiteY1" fmla="*/ 336526 h 622064"/>
              <a:gd name="connsiteX2" fmla="*/ 3422454 w 5115881"/>
              <a:gd name="connsiteY2" fmla="*/ 101978 h 622064"/>
              <a:gd name="connsiteX3" fmla="*/ 3239058 w 5115881"/>
              <a:gd name="connsiteY3" fmla="*/ 105378 h 622064"/>
              <a:gd name="connsiteX4" fmla="*/ 3116184 w 5115881"/>
              <a:gd name="connsiteY4" fmla="*/ 326329 h 622064"/>
              <a:gd name="connsiteX5" fmla="*/ 1202396 w 5115881"/>
              <a:gd name="connsiteY5" fmla="*/ 336526 h 622064"/>
              <a:gd name="connsiteX6" fmla="*/ 989576 w 5115881"/>
              <a:gd name="connsiteY6" fmla="*/ 0 h 622064"/>
              <a:gd name="connsiteX7" fmla="*/ 727441 w 5115881"/>
              <a:gd name="connsiteY7" fmla="*/ 622064 h 622064"/>
              <a:gd name="connsiteX8" fmla="*/ 611866 w 5115881"/>
              <a:gd name="connsiteY8" fmla="*/ 343325 h 622064"/>
              <a:gd name="connsiteX9" fmla="*/ 200556 w 5115881"/>
              <a:gd name="connsiteY9" fmla="*/ 40791 h 622064"/>
              <a:gd name="connsiteX10" fmla="*/ 0 w 5115881"/>
              <a:gd name="connsiteY10" fmla="*/ 142769 h 622064"/>
              <a:gd name="connsiteX0" fmla="*/ 5115881 w 5115881"/>
              <a:gd name="connsiteY0" fmla="*/ 346724 h 516687"/>
              <a:gd name="connsiteX1" fmla="*/ 3561767 w 5115881"/>
              <a:gd name="connsiteY1" fmla="*/ 336526 h 516687"/>
              <a:gd name="connsiteX2" fmla="*/ 3422454 w 5115881"/>
              <a:gd name="connsiteY2" fmla="*/ 101978 h 516687"/>
              <a:gd name="connsiteX3" fmla="*/ 3239058 w 5115881"/>
              <a:gd name="connsiteY3" fmla="*/ 105378 h 516687"/>
              <a:gd name="connsiteX4" fmla="*/ 3116184 w 5115881"/>
              <a:gd name="connsiteY4" fmla="*/ 326329 h 516687"/>
              <a:gd name="connsiteX5" fmla="*/ 1202396 w 5115881"/>
              <a:gd name="connsiteY5" fmla="*/ 336526 h 516687"/>
              <a:gd name="connsiteX6" fmla="*/ 989576 w 5115881"/>
              <a:gd name="connsiteY6" fmla="*/ 0 h 516687"/>
              <a:gd name="connsiteX7" fmla="*/ 818444 w 5115881"/>
              <a:gd name="connsiteY7" fmla="*/ 516687 h 516687"/>
              <a:gd name="connsiteX8" fmla="*/ 611866 w 5115881"/>
              <a:gd name="connsiteY8" fmla="*/ 343325 h 516687"/>
              <a:gd name="connsiteX9" fmla="*/ 200556 w 5115881"/>
              <a:gd name="connsiteY9" fmla="*/ 40791 h 516687"/>
              <a:gd name="connsiteX10" fmla="*/ 0 w 5115881"/>
              <a:gd name="connsiteY10" fmla="*/ 142769 h 516687"/>
              <a:gd name="connsiteX0" fmla="*/ 5115881 w 5115881"/>
              <a:gd name="connsiteY0" fmla="*/ 346724 h 516687"/>
              <a:gd name="connsiteX1" fmla="*/ 3561767 w 5115881"/>
              <a:gd name="connsiteY1" fmla="*/ 336526 h 516687"/>
              <a:gd name="connsiteX2" fmla="*/ 3422454 w 5115881"/>
              <a:gd name="connsiteY2" fmla="*/ 101978 h 516687"/>
              <a:gd name="connsiteX3" fmla="*/ 3239058 w 5115881"/>
              <a:gd name="connsiteY3" fmla="*/ 105378 h 516687"/>
              <a:gd name="connsiteX4" fmla="*/ 3116184 w 5115881"/>
              <a:gd name="connsiteY4" fmla="*/ 326329 h 516687"/>
              <a:gd name="connsiteX5" fmla="*/ 1202396 w 5115881"/>
              <a:gd name="connsiteY5" fmla="*/ 336526 h 516687"/>
              <a:gd name="connsiteX6" fmla="*/ 989576 w 5115881"/>
              <a:gd name="connsiteY6" fmla="*/ 0 h 516687"/>
              <a:gd name="connsiteX7" fmla="*/ 818444 w 5115881"/>
              <a:gd name="connsiteY7" fmla="*/ 516687 h 516687"/>
              <a:gd name="connsiteX8" fmla="*/ 675172 w 5115881"/>
              <a:gd name="connsiteY8" fmla="*/ 292336 h 516687"/>
              <a:gd name="connsiteX9" fmla="*/ 200556 w 5115881"/>
              <a:gd name="connsiteY9" fmla="*/ 40791 h 516687"/>
              <a:gd name="connsiteX10" fmla="*/ 0 w 5115881"/>
              <a:gd name="connsiteY10" fmla="*/ 142769 h 516687"/>
              <a:gd name="connsiteX0" fmla="*/ 5115881 w 5115881"/>
              <a:gd name="connsiteY0" fmla="*/ 346724 h 516687"/>
              <a:gd name="connsiteX1" fmla="*/ 3561767 w 5115881"/>
              <a:gd name="connsiteY1" fmla="*/ 336526 h 516687"/>
              <a:gd name="connsiteX2" fmla="*/ 3422454 w 5115881"/>
              <a:gd name="connsiteY2" fmla="*/ 101978 h 516687"/>
              <a:gd name="connsiteX3" fmla="*/ 3239058 w 5115881"/>
              <a:gd name="connsiteY3" fmla="*/ 105378 h 516687"/>
              <a:gd name="connsiteX4" fmla="*/ 3116184 w 5115881"/>
              <a:gd name="connsiteY4" fmla="*/ 326329 h 516687"/>
              <a:gd name="connsiteX5" fmla="*/ 1202396 w 5115881"/>
              <a:gd name="connsiteY5" fmla="*/ 336526 h 516687"/>
              <a:gd name="connsiteX6" fmla="*/ 989576 w 5115881"/>
              <a:gd name="connsiteY6" fmla="*/ 0 h 516687"/>
              <a:gd name="connsiteX7" fmla="*/ 818444 w 5115881"/>
              <a:gd name="connsiteY7" fmla="*/ 516687 h 516687"/>
              <a:gd name="connsiteX8" fmla="*/ 675172 w 5115881"/>
              <a:gd name="connsiteY8" fmla="*/ 292336 h 516687"/>
              <a:gd name="connsiteX9" fmla="*/ 113510 w 5115881"/>
              <a:gd name="connsiteY9" fmla="*/ 326328 h 516687"/>
              <a:gd name="connsiteX10" fmla="*/ 0 w 5115881"/>
              <a:gd name="connsiteY10" fmla="*/ 142769 h 516687"/>
              <a:gd name="connsiteX0" fmla="*/ 5115881 w 5115881"/>
              <a:gd name="connsiteY0" fmla="*/ 346724 h 516687"/>
              <a:gd name="connsiteX1" fmla="*/ 3561767 w 5115881"/>
              <a:gd name="connsiteY1" fmla="*/ 336526 h 516687"/>
              <a:gd name="connsiteX2" fmla="*/ 3422454 w 5115881"/>
              <a:gd name="connsiteY2" fmla="*/ 101978 h 516687"/>
              <a:gd name="connsiteX3" fmla="*/ 3239058 w 5115881"/>
              <a:gd name="connsiteY3" fmla="*/ 105378 h 516687"/>
              <a:gd name="connsiteX4" fmla="*/ 3116184 w 5115881"/>
              <a:gd name="connsiteY4" fmla="*/ 326329 h 516687"/>
              <a:gd name="connsiteX5" fmla="*/ 1202396 w 5115881"/>
              <a:gd name="connsiteY5" fmla="*/ 336526 h 516687"/>
              <a:gd name="connsiteX6" fmla="*/ 989576 w 5115881"/>
              <a:gd name="connsiteY6" fmla="*/ 0 h 516687"/>
              <a:gd name="connsiteX7" fmla="*/ 818444 w 5115881"/>
              <a:gd name="connsiteY7" fmla="*/ 516687 h 516687"/>
              <a:gd name="connsiteX8" fmla="*/ 675172 w 5115881"/>
              <a:gd name="connsiteY8" fmla="*/ 322930 h 516687"/>
              <a:gd name="connsiteX9" fmla="*/ 113510 w 5115881"/>
              <a:gd name="connsiteY9" fmla="*/ 326328 h 516687"/>
              <a:gd name="connsiteX10" fmla="*/ 0 w 5115881"/>
              <a:gd name="connsiteY10" fmla="*/ 142769 h 516687"/>
              <a:gd name="connsiteX0" fmla="*/ 9466776 w 9466776"/>
              <a:gd name="connsiteY0" fmla="*/ 346724 h 516687"/>
              <a:gd name="connsiteX1" fmla="*/ 7912662 w 9466776"/>
              <a:gd name="connsiteY1" fmla="*/ 336526 h 516687"/>
              <a:gd name="connsiteX2" fmla="*/ 7773349 w 9466776"/>
              <a:gd name="connsiteY2" fmla="*/ 101978 h 516687"/>
              <a:gd name="connsiteX3" fmla="*/ 7589953 w 9466776"/>
              <a:gd name="connsiteY3" fmla="*/ 105378 h 516687"/>
              <a:gd name="connsiteX4" fmla="*/ 7467079 w 9466776"/>
              <a:gd name="connsiteY4" fmla="*/ 326329 h 516687"/>
              <a:gd name="connsiteX5" fmla="*/ 5553291 w 9466776"/>
              <a:gd name="connsiteY5" fmla="*/ 336526 h 516687"/>
              <a:gd name="connsiteX6" fmla="*/ 5340471 w 9466776"/>
              <a:gd name="connsiteY6" fmla="*/ 0 h 516687"/>
              <a:gd name="connsiteX7" fmla="*/ 5169339 w 9466776"/>
              <a:gd name="connsiteY7" fmla="*/ 516687 h 516687"/>
              <a:gd name="connsiteX8" fmla="*/ 5026067 w 9466776"/>
              <a:gd name="connsiteY8" fmla="*/ 322930 h 516687"/>
              <a:gd name="connsiteX9" fmla="*/ 4464405 w 9466776"/>
              <a:gd name="connsiteY9" fmla="*/ 326328 h 516687"/>
              <a:gd name="connsiteX10" fmla="*/ 0 w 9466776"/>
              <a:gd name="connsiteY10" fmla="*/ 414074 h 516687"/>
              <a:gd name="connsiteX0" fmla="*/ 9466776 w 9466776"/>
              <a:gd name="connsiteY0" fmla="*/ 346724 h 516687"/>
              <a:gd name="connsiteX1" fmla="*/ 7912662 w 9466776"/>
              <a:gd name="connsiteY1" fmla="*/ 336526 h 516687"/>
              <a:gd name="connsiteX2" fmla="*/ 7773349 w 9466776"/>
              <a:gd name="connsiteY2" fmla="*/ 101978 h 516687"/>
              <a:gd name="connsiteX3" fmla="*/ 7589953 w 9466776"/>
              <a:gd name="connsiteY3" fmla="*/ 105378 h 516687"/>
              <a:gd name="connsiteX4" fmla="*/ 7467079 w 9466776"/>
              <a:gd name="connsiteY4" fmla="*/ 326329 h 516687"/>
              <a:gd name="connsiteX5" fmla="*/ 5553291 w 9466776"/>
              <a:gd name="connsiteY5" fmla="*/ 336526 h 516687"/>
              <a:gd name="connsiteX6" fmla="*/ 5340471 w 9466776"/>
              <a:gd name="connsiteY6" fmla="*/ 0 h 516687"/>
              <a:gd name="connsiteX7" fmla="*/ 5169339 w 9466776"/>
              <a:gd name="connsiteY7" fmla="*/ 516687 h 516687"/>
              <a:gd name="connsiteX8" fmla="*/ 5026067 w 9466776"/>
              <a:gd name="connsiteY8" fmla="*/ 322930 h 516687"/>
              <a:gd name="connsiteX9" fmla="*/ 4464405 w 9466776"/>
              <a:gd name="connsiteY9" fmla="*/ 326328 h 516687"/>
              <a:gd name="connsiteX10" fmla="*/ 0 w 9466776"/>
              <a:gd name="connsiteY10" fmla="*/ 414074 h 516687"/>
              <a:gd name="connsiteX0" fmla="*/ 9466776 w 9466776"/>
              <a:gd name="connsiteY0" fmla="*/ 346724 h 516687"/>
              <a:gd name="connsiteX1" fmla="*/ 7912662 w 9466776"/>
              <a:gd name="connsiteY1" fmla="*/ 336526 h 516687"/>
              <a:gd name="connsiteX2" fmla="*/ 7773349 w 9466776"/>
              <a:gd name="connsiteY2" fmla="*/ 101978 h 516687"/>
              <a:gd name="connsiteX3" fmla="*/ 7589953 w 9466776"/>
              <a:gd name="connsiteY3" fmla="*/ 105378 h 516687"/>
              <a:gd name="connsiteX4" fmla="*/ 7467079 w 9466776"/>
              <a:gd name="connsiteY4" fmla="*/ 326329 h 516687"/>
              <a:gd name="connsiteX5" fmla="*/ 5553291 w 9466776"/>
              <a:gd name="connsiteY5" fmla="*/ 336526 h 516687"/>
              <a:gd name="connsiteX6" fmla="*/ 5340471 w 9466776"/>
              <a:gd name="connsiteY6" fmla="*/ 0 h 516687"/>
              <a:gd name="connsiteX7" fmla="*/ 5169339 w 9466776"/>
              <a:gd name="connsiteY7" fmla="*/ 516687 h 516687"/>
              <a:gd name="connsiteX8" fmla="*/ 5026067 w 9466776"/>
              <a:gd name="connsiteY8" fmla="*/ 322930 h 516687"/>
              <a:gd name="connsiteX9" fmla="*/ 4464405 w 9466776"/>
              <a:gd name="connsiteY9" fmla="*/ 326328 h 516687"/>
              <a:gd name="connsiteX10" fmla="*/ 0 w 9466776"/>
              <a:gd name="connsiteY10" fmla="*/ 414074 h 516687"/>
              <a:gd name="connsiteX0" fmla="*/ 9665003 w 9665003"/>
              <a:gd name="connsiteY0" fmla="*/ 346724 h 516687"/>
              <a:gd name="connsiteX1" fmla="*/ 8110889 w 9665003"/>
              <a:gd name="connsiteY1" fmla="*/ 336526 h 516687"/>
              <a:gd name="connsiteX2" fmla="*/ 7971576 w 9665003"/>
              <a:gd name="connsiteY2" fmla="*/ 101978 h 516687"/>
              <a:gd name="connsiteX3" fmla="*/ 7788180 w 9665003"/>
              <a:gd name="connsiteY3" fmla="*/ 105378 h 516687"/>
              <a:gd name="connsiteX4" fmla="*/ 7665306 w 9665003"/>
              <a:gd name="connsiteY4" fmla="*/ 326329 h 516687"/>
              <a:gd name="connsiteX5" fmla="*/ 5751518 w 9665003"/>
              <a:gd name="connsiteY5" fmla="*/ 336526 h 516687"/>
              <a:gd name="connsiteX6" fmla="*/ 5538698 w 9665003"/>
              <a:gd name="connsiteY6" fmla="*/ 0 h 516687"/>
              <a:gd name="connsiteX7" fmla="*/ 5367566 w 9665003"/>
              <a:gd name="connsiteY7" fmla="*/ 516687 h 516687"/>
              <a:gd name="connsiteX8" fmla="*/ 5224294 w 9665003"/>
              <a:gd name="connsiteY8" fmla="*/ 322930 h 516687"/>
              <a:gd name="connsiteX9" fmla="*/ 791271 w 9665003"/>
              <a:gd name="connsiteY9" fmla="*/ 346425 h 516687"/>
              <a:gd name="connsiteX10" fmla="*/ 198227 w 9665003"/>
              <a:gd name="connsiteY10" fmla="*/ 414074 h 516687"/>
              <a:gd name="connsiteX0" fmla="*/ 9466776 w 9466776"/>
              <a:gd name="connsiteY0" fmla="*/ 346724 h 516687"/>
              <a:gd name="connsiteX1" fmla="*/ 7912662 w 9466776"/>
              <a:gd name="connsiteY1" fmla="*/ 336526 h 516687"/>
              <a:gd name="connsiteX2" fmla="*/ 7773349 w 9466776"/>
              <a:gd name="connsiteY2" fmla="*/ 101978 h 516687"/>
              <a:gd name="connsiteX3" fmla="*/ 7589953 w 9466776"/>
              <a:gd name="connsiteY3" fmla="*/ 105378 h 516687"/>
              <a:gd name="connsiteX4" fmla="*/ 7467079 w 9466776"/>
              <a:gd name="connsiteY4" fmla="*/ 326329 h 516687"/>
              <a:gd name="connsiteX5" fmla="*/ 5553291 w 9466776"/>
              <a:gd name="connsiteY5" fmla="*/ 336526 h 516687"/>
              <a:gd name="connsiteX6" fmla="*/ 5340471 w 9466776"/>
              <a:gd name="connsiteY6" fmla="*/ 0 h 516687"/>
              <a:gd name="connsiteX7" fmla="*/ 5169339 w 9466776"/>
              <a:gd name="connsiteY7" fmla="*/ 516687 h 516687"/>
              <a:gd name="connsiteX8" fmla="*/ 5026067 w 9466776"/>
              <a:gd name="connsiteY8" fmla="*/ 322930 h 516687"/>
              <a:gd name="connsiteX9" fmla="*/ 593044 w 9466776"/>
              <a:gd name="connsiteY9" fmla="*/ 346425 h 516687"/>
              <a:gd name="connsiteX10" fmla="*/ 0 w 9466776"/>
              <a:gd name="connsiteY10" fmla="*/ 414074 h 516687"/>
              <a:gd name="connsiteX0" fmla="*/ 9466776 w 9466776"/>
              <a:gd name="connsiteY0" fmla="*/ 346724 h 516687"/>
              <a:gd name="connsiteX1" fmla="*/ 7912662 w 9466776"/>
              <a:gd name="connsiteY1" fmla="*/ 336526 h 516687"/>
              <a:gd name="connsiteX2" fmla="*/ 7773349 w 9466776"/>
              <a:gd name="connsiteY2" fmla="*/ 101978 h 516687"/>
              <a:gd name="connsiteX3" fmla="*/ 7589953 w 9466776"/>
              <a:gd name="connsiteY3" fmla="*/ 105378 h 516687"/>
              <a:gd name="connsiteX4" fmla="*/ 7467079 w 9466776"/>
              <a:gd name="connsiteY4" fmla="*/ 326329 h 516687"/>
              <a:gd name="connsiteX5" fmla="*/ 5553291 w 9466776"/>
              <a:gd name="connsiteY5" fmla="*/ 336526 h 516687"/>
              <a:gd name="connsiteX6" fmla="*/ 5340471 w 9466776"/>
              <a:gd name="connsiteY6" fmla="*/ 0 h 516687"/>
              <a:gd name="connsiteX7" fmla="*/ 5169339 w 9466776"/>
              <a:gd name="connsiteY7" fmla="*/ 516687 h 516687"/>
              <a:gd name="connsiteX8" fmla="*/ 5026067 w 9466776"/>
              <a:gd name="connsiteY8" fmla="*/ 322930 h 516687"/>
              <a:gd name="connsiteX9" fmla="*/ 593044 w 9466776"/>
              <a:gd name="connsiteY9" fmla="*/ 346425 h 516687"/>
              <a:gd name="connsiteX10" fmla="*/ 0 w 9466776"/>
              <a:gd name="connsiteY10" fmla="*/ 414074 h 516687"/>
              <a:gd name="connsiteX0" fmla="*/ 9267945 w 9267945"/>
              <a:gd name="connsiteY0" fmla="*/ 346724 h 516687"/>
              <a:gd name="connsiteX1" fmla="*/ 7713831 w 9267945"/>
              <a:gd name="connsiteY1" fmla="*/ 336526 h 516687"/>
              <a:gd name="connsiteX2" fmla="*/ 7574518 w 9267945"/>
              <a:gd name="connsiteY2" fmla="*/ 101978 h 516687"/>
              <a:gd name="connsiteX3" fmla="*/ 7391122 w 9267945"/>
              <a:gd name="connsiteY3" fmla="*/ 105378 h 516687"/>
              <a:gd name="connsiteX4" fmla="*/ 7268248 w 9267945"/>
              <a:gd name="connsiteY4" fmla="*/ 326329 h 516687"/>
              <a:gd name="connsiteX5" fmla="*/ 5354460 w 9267945"/>
              <a:gd name="connsiteY5" fmla="*/ 336526 h 516687"/>
              <a:gd name="connsiteX6" fmla="*/ 5141640 w 9267945"/>
              <a:gd name="connsiteY6" fmla="*/ 0 h 516687"/>
              <a:gd name="connsiteX7" fmla="*/ 4970508 w 9267945"/>
              <a:gd name="connsiteY7" fmla="*/ 516687 h 516687"/>
              <a:gd name="connsiteX8" fmla="*/ 4827236 w 9267945"/>
              <a:gd name="connsiteY8" fmla="*/ 322930 h 516687"/>
              <a:gd name="connsiteX9" fmla="*/ 394213 w 9267945"/>
              <a:gd name="connsiteY9" fmla="*/ 346425 h 516687"/>
              <a:gd name="connsiteX10" fmla="*/ 0 w 9267945"/>
              <a:gd name="connsiteY10" fmla="*/ 504509 h 51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67945" h="516687">
                <a:moveTo>
                  <a:pt x="9267945" y="346724"/>
                </a:moveTo>
                <a:lnTo>
                  <a:pt x="7713831" y="336526"/>
                </a:lnTo>
                <a:lnTo>
                  <a:pt x="7574518" y="101978"/>
                </a:lnTo>
                <a:lnTo>
                  <a:pt x="7391122" y="105378"/>
                </a:lnTo>
                <a:lnTo>
                  <a:pt x="7268248" y="326329"/>
                </a:lnTo>
                <a:lnTo>
                  <a:pt x="5354460" y="336526"/>
                </a:lnTo>
                <a:cubicBezTo>
                  <a:pt x="5283520" y="224351"/>
                  <a:pt x="5355018" y="333127"/>
                  <a:pt x="5141640" y="0"/>
                </a:cubicBezTo>
                <a:lnTo>
                  <a:pt x="4970508" y="516687"/>
                </a:lnTo>
                <a:lnTo>
                  <a:pt x="4827236" y="322930"/>
                </a:lnTo>
                <a:lnTo>
                  <a:pt x="394213" y="346425"/>
                </a:lnTo>
                <a:cubicBezTo>
                  <a:pt x="414856" y="365625"/>
                  <a:pt x="2748" y="495356"/>
                  <a:pt x="0" y="504509"/>
                </a:cubicBezTo>
              </a:path>
            </a:pathLst>
          </a:cu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124" y="122238"/>
            <a:ext cx="7991475" cy="458787"/>
          </a:xfrm>
        </p:spPr>
        <p:txBody>
          <a:bodyPr/>
          <a:lstStyle/>
          <a:p>
            <a:r>
              <a:rPr lang="en-US" dirty="0" smtClean="0"/>
              <a:t>MTCA LLRF Installations at FLASH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188780" y="1213757"/>
            <a:ext cx="462642" cy="27214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372657" y="1159328"/>
            <a:ext cx="758972" cy="381000"/>
            <a:chOff x="859972" y="3167743"/>
            <a:chExt cx="1024322" cy="381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Rounded Rectangle 12"/>
            <p:cNvSpPr/>
            <p:nvPr/>
          </p:nvSpPr>
          <p:spPr bwMode="auto">
            <a:xfrm>
              <a:off x="859972" y="3167743"/>
              <a:ext cx="936172" cy="381000"/>
            </a:xfrm>
            <a:prstGeom prst="roundRect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48122" y="3234816"/>
              <a:ext cx="9361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ACC1</a:t>
              </a:r>
              <a:endParaRPr lang="de-DE" sz="1200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8141276" y="1208901"/>
            <a:ext cx="563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GUN</a:t>
            </a:r>
            <a:endParaRPr lang="de-DE" sz="1200" dirty="0"/>
          </a:p>
        </p:txBody>
      </p:sp>
      <p:sp>
        <p:nvSpPr>
          <p:cNvPr id="48" name="Rounded Rectangle 47"/>
          <p:cNvSpPr/>
          <p:nvPr/>
        </p:nvSpPr>
        <p:spPr bwMode="auto">
          <a:xfrm>
            <a:off x="6927494" y="1213757"/>
            <a:ext cx="408587" cy="272143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667390" y="1172852"/>
            <a:ext cx="758972" cy="381000"/>
            <a:chOff x="859972" y="3167743"/>
            <a:chExt cx="1024322" cy="381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Rounded Rectangle 40"/>
            <p:cNvSpPr/>
            <p:nvPr/>
          </p:nvSpPr>
          <p:spPr bwMode="auto">
            <a:xfrm>
              <a:off x="859972" y="3167743"/>
              <a:ext cx="936172" cy="381000"/>
            </a:xfrm>
            <a:prstGeom prst="roundRect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48122" y="3234816"/>
              <a:ext cx="9361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ACC2</a:t>
              </a:r>
              <a:endParaRPr lang="de-DE" sz="12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917506" y="1172852"/>
            <a:ext cx="758972" cy="381000"/>
            <a:chOff x="859972" y="3167743"/>
            <a:chExt cx="1024322" cy="381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4" name="Rounded Rectangle 43"/>
            <p:cNvSpPr/>
            <p:nvPr/>
          </p:nvSpPr>
          <p:spPr bwMode="auto">
            <a:xfrm>
              <a:off x="859972" y="3167743"/>
              <a:ext cx="936172" cy="381000"/>
            </a:xfrm>
            <a:prstGeom prst="roundRect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48122" y="3234816"/>
              <a:ext cx="9361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ACC3</a:t>
              </a:r>
              <a:endParaRPr lang="de-DE" sz="1200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492143" y="1154470"/>
            <a:ext cx="758972" cy="381000"/>
            <a:chOff x="859972" y="3167743"/>
            <a:chExt cx="1024322" cy="381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7" name="Rounded Rectangle 76"/>
            <p:cNvSpPr/>
            <p:nvPr/>
          </p:nvSpPr>
          <p:spPr bwMode="auto">
            <a:xfrm>
              <a:off x="859972" y="3167743"/>
              <a:ext cx="936172" cy="381000"/>
            </a:xfrm>
            <a:prstGeom prst="roundRect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948122" y="3234816"/>
              <a:ext cx="9361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ACC4</a:t>
              </a:r>
              <a:endParaRPr lang="de-DE" sz="1200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742259" y="1154470"/>
            <a:ext cx="758972" cy="381000"/>
            <a:chOff x="859972" y="3167743"/>
            <a:chExt cx="1024322" cy="381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0" name="Rounded Rectangle 79"/>
            <p:cNvSpPr/>
            <p:nvPr/>
          </p:nvSpPr>
          <p:spPr bwMode="auto">
            <a:xfrm>
              <a:off x="859972" y="3167743"/>
              <a:ext cx="936172" cy="381000"/>
            </a:xfrm>
            <a:prstGeom prst="roundRect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948122" y="3234816"/>
              <a:ext cx="9361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ACC5</a:t>
              </a:r>
              <a:endParaRPr lang="de-DE" sz="1200" dirty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705211" y="1156900"/>
            <a:ext cx="758972" cy="381000"/>
            <a:chOff x="859972" y="3167743"/>
            <a:chExt cx="1024322" cy="381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3" name="Rounded Rectangle 82"/>
            <p:cNvSpPr/>
            <p:nvPr/>
          </p:nvSpPr>
          <p:spPr bwMode="auto">
            <a:xfrm>
              <a:off x="859972" y="3167743"/>
              <a:ext cx="936172" cy="381000"/>
            </a:xfrm>
            <a:prstGeom prst="roundRect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948122" y="3234816"/>
              <a:ext cx="9361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ACC6</a:t>
              </a:r>
              <a:endParaRPr lang="de-DE" sz="1200" dirty="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955327" y="1156900"/>
            <a:ext cx="758972" cy="381000"/>
            <a:chOff x="859972" y="3167743"/>
            <a:chExt cx="1024322" cy="381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6" name="Rounded Rectangle 85"/>
            <p:cNvSpPr/>
            <p:nvPr/>
          </p:nvSpPr>
          <p:spPr bwMode="auto">
            <a:xfrm>
              <a:off x="859972" y="3167743"/>
              <a:ext cx="936172" cy="381000"/>
            </a:xfrm>
            <a:prstGeom prst="roundRect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948122" y="3234816"/>
              <a:ext cx="9361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ACC7</a:t>
              </a:r>
              <a:endParaRPr lang="de-DE" sz="1200" dirty="0"/>
            </a:p>
          </p:txBody>
        </p:sp>
      </p:grpSp>
      <p:cxnSp>
        <p:nvCxnSpPr>
          <p:cNvPr id="107" name="Elbow Connector 106"/>
          <p:cNvCxnSpPr>
            <a:stCxn id="48" idx="2"/>
            <a:endCxn id="71" idx="1"/>
          </p:cNvCxnSpPr>
          <p:nvPr/>
        </p:nvCxnSpPr>
        <p:spPr bwMode="auto">
          <a:xfrm rot="16200000" flipH="1">
            <a:off x="6952478" y="1665209"/>
            <a:ext cx="497261" cy="138641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Elbow Connector 109"/>
          <p:cNvCxnSpPr>
            <a:stCxn id="13" idx="2"/>
            <a:endCxn id="71" idx="0"/>
          </p:cNvCxnSpPr>
          <p:nvPr/>
        </p:nvCxnSpPr>
        <p:spPr bwMode="auto">
          <a:xfrm rot="16200000" flipH="1">
            <a:off x="7545811" y="1714003"/>
            <a:ext cx="347414" cy="6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Elbow Connector 113"/>
          <p:cNvCxnSpPr>
            <a:stCxn id="11" idx="2"/>
            <a:endCxn id="71" idx="3"/>
          </p:cNvCxnSpPr>
          <p:nvPr/>
        </p:nvCxnSpPr>
        <p:spPr bwMode="auto">
          <a:xfrm rot="5400000">
            <a:off x="8045756" y="1608815"/>
            <a:ext cx="497261" cy="251431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Rectangle 123"/>
          <p:cNvSpPr/>
          <p:nvPr/>
        </p:nvSpPr>
        <p:spPr bwMode="auto">
          <a:xfrm>
            <a:off x="233059" y="2362136"/>
            <a:ext cx="2856028" cy="478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714299" y="2441892"/>
            <a:ext cx="1333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Hall 3 Annex</a:t>
            </a:r>
            <a:endParaRPr lang="en-US" dirty="0"/>
          </a:p>
        </p:txBody>
      </p:sp>
      <p:sp>
        <p:nvSpPr>
          <p:cNvPr id="126" name="Rectangle 125"/>
          <p:cNvSpPr/>
          <p:nvPr/>
        </p:nvSpPr>
        <p:spPr bwMode="auto">
          <a:xfrm>
            <a:off x="268902" y="2449338"/>
            <a:ext cx="1363443" cy="2880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7" name="Straight Connector 126"/>
          <p:cNvCxnSpPr/>
          <p:nvPr/>
        </p:nvCxnSpPr>
        <p:spPr bwMode="auto">
          <a:xfrm>
            <a:off x="955327" y="2462409"/>
            <a:ext cx="0" cy="2619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>
            <a:off x="1632345" y="2462409"/>
            <a:ext cx="0" cy="2619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1" name="TextBox 130"/>
          <p:cNvSpPr txBox="1"/>
          <p:nvPr/>
        </p:nvSpPr>
        <p:spPr>
          <a:xfrm>
            <a:off x="920479" y="2437392"/>
            <a:ext cx="76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ACC45</a:t>
            </a:r>
            <a:endParaRPr lang="de-DE" sz="1400" dirty="0"/>
          </a:p>
        </p:txBody>
      </p:sp>
      <p:sp>
        <p:nvSpPr>
          <p:cNvPr id="132" name="TextBox 131"/>
          <p:cNvSpPr txBox="1"/>
          <p:nvPr/>
        </p:nvSpPr>
        <p:spPr>
          <a:xfrm>
            <a:off x="250235" y="2433898"/>
            <a:ext cx="805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ACC67</a:t>
            </a:r>
            <a:endParaRPr lang="de-DE" sz="1400" dirty="0"/>
          </a:p>
        </p:txBody>
      </p:sp>
      <p:cxnSp>
        <p:nvCxnSpPr>
          <p:cNvPr id="134" name="Elbow Connector 133"/>
          <p:cNvCxnSpPr>
            <a:stCxn id="44" idx="2"/>
            <a:endCxn id="7" idx="1"/>
          </p:cNvCxnSpPr>
          <p:nvPr/>
        </p:nvCxnSpPr>
        <p:spPr bwMode="auto">
          <a:xfrm rot="5400000">
            <a:off x="5050052" y="1731157"/>
            <a:ext cx="391589" cy="36978"/>
          </a:xfrm>
          <a:prstGeom prst="bentConnector4">
            <a:avLst>
              <a:gd name="adj1" fmla="val 35585"/>
              <a:gd name="adj2" fmla="val 718205"/>
            </a:avLst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Elbow Connector 136"/>
          <p:cNvCxnSpPr>
            <a:stCxn id="41" idx="2"/>
            <a:endCxn id="7" idx="3"/>
          </p:cNvCxnSpPr>
          <p:nvPr/>
        </p:nvCxnSpPr>
        <p:spPr bwMode="auto">
          <a:xfrm rot="16200000" flipH="1">
            <a:off x="5874114" y="1693956"/>
            <a:ext cx="391589" cy="111379"/>
          </a:xfrm>
          <a:prstGeom prst="bentConnector4">
            <a:avLst>
              <a:gd name="adj1" fmla="val 35585"/>
              <a:gd name="adj2" fmla="val 516640"/>
            </a:avLst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Elbow Connector 141"/>
          <p:cNvCxnSpPr>
            <a:stCxn id="77" idx="2"/>
            <a:endCxn id="131" idx="0"/>
          </p:cNvCxnSpPr>
          <p:nvPr/>
        </p:nvCxnSpPr>
        <p:spPr bwMode="auto">
          <a:xfrm rot="5400000">
            <a:off x="2119603" y="718023"/>
            <a:ext cx="901922" cy="253681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Elbow Connector 144"/>
          <p:cNvCxnSpPr>
            <a:stCxn id="80" idx="2"/>
            <a:endCxn id="131" idx="0"/>
          </p:cNvCxnSpPr>
          <p:nvPr/>
        </p:nvCxnSpPr>
        <p:spPr bwMode="auto">
          <a:xfrm rot="5400000">
            <a:off x="1744661" y="1092965"/>
            <a:ext cx="901922" cy="178693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Elbow Connector 149"/>
          <p:cNvCxnSpPr>
            <a:stCxn id="86" idx="2"/>
            <a:endCxn id="132" idx="0"/>
          </p:cNvCxnSpPr>
          <p:nvPr/>
        </p:nvCxnSpPr>
        <p:spPr bwMode="auto">
          <a:xfrm rot="5400000">
            <a:off x="529651" y="1661393"/>
            <a:ext cx="895998" cy="64901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" name="Elbow Connector 151"/>
          <p:cNvCxnSpPr>
            <a:stCxn id="83" idx="2"/>
            <a:endCxn id="132" idx="0"/>
          </p:cNvCxnSpPr>
          <p:nvPr/>
        </p:nvCxnSpPr>
        <p:spPr bwMode="auto">
          <a:xfrm rot="5400000">
            <a:off x="904593" y="1286451"/>
            <a:ext cx="895998" cy="139889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49" y="2886556"/>
            <a:ext cx="2160270" cy="3238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Oval 3"/>
          <p:cNvSpPr/>
          <p:nvPr/>
        </p:nvSpPr>
        <p:spPr bwMode="auto">
          <a:xfrm>
            <a:off x="920480" y="3962246"/>
            <a:ext cx="1478388" cy="216280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227357" y="1832542"/>
            <a:ext cx="898241" cy="225797"/>
          </a:xfrm>
          <a:prstGeom prst="rect">
            <a:avLst/>
          </a:prstGeom>
          <a:solidFill>
            <a:srgbClr val="FFFF9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7270429" y="1887742"/>
            <a:ext cx="898241" cy="190838"/>
          </a:xfrm>
          <a:prstGeom prst="rect">
            <a:avLst/>
          </a:prstGeom>
          <a:solidFill>
            <a:srgbClr val="FFFF9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433898"/>
            <a:ext cx="2463201" cy="3692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218" y="2449338"/>
            <a:ext cx="2928938" cy="1952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6" name="Straight Arrow Connector 25"/>
          <p:cNvCxnSpPr/>
          <p:nvPr/>
        </p:nvCxnSpPr>
        <p:spPr bwMode="auto">
          <a:xfrm flipV="1">
            <a:off x="5153025" y="2078580"/>
            <a:ext cx="458138" cy="64573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Arrow Connector 89"/>
          <p:cNvCxnSpPr/>
          <p:nvPr/>
        </p:nvCxnSpPr>
        <p:spPr bwMode="auto">
          <a:xfrm flipH="1" flipV="1">
            <a:off x="7784801" y="2094255"/>
            <a:ext cx="58380" cy="686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597" y="4524833"/>
            <a:ext cx="2285060" cy="15233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4" name="TextBox 93"/>
          <p:cNvSpPr txBox="1"/>
          <p:nvPr/>
        </p:nvSpPr>
        <p:spPr>
          <a:xfrm>
            <a:off x="5294802" y="1800689"/>
            <a:ext cx="76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ACC23</a:t>
            </a:r>
            <a:endParaRPr lang="de-DE" sz="1400" dirty="0"/>
          </a:p>
        </p:txBody>
      </p:sp>
      <p:sp>
        <p:nvSpPr>
          <p:cNvPr id="95" name="TextBox 94"/>
          <p:cNvSpPr txBox="1"/>
          <p:nvPr/>
        </p:nvSpPr>
        <p:spPr>
          <a:xfrm>
            <a:off x="7249099" y="1832542"/>
            <a:ext cx="93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1-39-Gun</a:t>
            </a:r>
            <a:endParaRPr lang="de-DE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6877050" y="1257178"/>
            <a:ext cx="5894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ACC39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43047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LLRF control loop  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5" y="795277"/>
            <a:ext cx="9104702" cy="5415517"/>
          </a:xfrm>
        </p:spPr>
      </p:pic>
      <p:sp>
        <p:nvSpPr>
          <p:cNvPr id="3" name="Freeform 2"/>
          <p:cNvSpPr/>
          <p:nvPr/>
        </p:nvSpPr>
        <p:spPr bwMode="auto">
          <a:xfrm>
            <a:off x="4515895" y="902525"/>
            <a:ext cx="4473725" cy="4348516"/>
          </a:xfrm>
          <a:custGeom>
            <a:avLst/>
            <a:gdLst>
              <a:gd name="connsiteX0" fmla="*/ 0 w 4524499"/>
              <a:gd name="connsiteY0" fmla="*/ 118753 h 4358244"/>
              <a:gd name="connsiteX1" fmla="*/ 11875 w 4524499"/>
              <a:gd name="connsiteY1" fmla="*/ 380010 h 4358244"/>
              <a:gd name="connsiteX2" fmla="*/ 201881 w 4524499"/>
              <a:gd name="connsiteY2" fmla="*/ 1009402 h 4358244"/>
              <a:gd name="connsiteX3" fmla="*/ 712520 w 4524499"/>
              <a:gd name="connsiteY3" fmla="*/ 1888176 h 4358244"/>
              <a:gd name="connsiteX4" fmla="*/ 795647 w 4524499"/>
              <a:gd name="connsiteY4" fmla="*/ 4358244 h 4358244"/>
              <a:gd name="connsiteX5" fmla="*/ 4524499 w 4524499"/>
              <a:gd name="connsiteY5" fmla="*/ 4346369 h 4358244"/>
              <a:gd name="connsiteX6" fmla="*/ 4488873 w 4524499"/>
              <a:gd name="connsiteY6" fmla="*/ 1199407 h 4358244"/>
              <a:gd name="connsiteX7" fmla="*/ 4215740 w 4524499"/>
              <a:gd name="connsiteY7" fmla="*/ 1151906 h 4358244"/>
              <a:gd name="connsiteX8" fmla="*/ 4239491 w 4524499"/>
              <a:gd name="connsiteY8" fmla="*/ 510639 h 4358244"/>
              <a:gd name="connsiteX9" fmla="*/ 4096987 w 4524499"/>
              <a:gd name="connsiteY9" fmla="*/ 463137 h 4358244"/>
              <a:gd name="connsiteX10" fmla="*/ 4049486 w 4524499"/>
              <a:gd name="connsiteY10" fmla="*/ 35626 h 4358244"/>
              <a:gd name="connsiteX11" fmla="*/ 380010 w 4524499"/>
              <a:gd name="connsiteY11" fmla="*/ 0 h 4358244"/>
              <a:gd name="connsiteX12" fmla="*/ 0 w 4524499"/>
              <a:gd name="connsiteY12" fmla="*/ 118753 h 4358244"/>
              <a:gd name="connsiteX0" fmla="*/ 0 w 4524499"/>
              <a:gd name="connsiteY0" fmla="*/ 118753 h 4358244"/>
              <a:gd name="connsiteX1" fmla="*/ 11875 w 4524499"/>
              <a:gd name="connsiteY1" fmla="*/ 380010 h 4358244"/>
              <a:gd name="connsiteX2" fmla="*/ 65694 w 4524499"/>
              <a:gd name="connsiteY2" fmla="*/ 863487 h 4358244"/>
              <a:gd name="connsiteX3" fmla="*/ 712520 w 4524499"/>
              <a:gd name="connsiteY3" fmla="*/ 1888176 h 4358244"/>
              <a:gd name="connsiteX4" fmla="*/ 795647 w 4524499"/>
              <a:gd name="connsiteY4" fmla="*/ 4358244 h 4358244"/>
              <a:gd name="connsiteX5" fmla="*/ 4524499 w 4524499"/>
              <a:gd name="connsiteY5" fmla="*/ 4346369 h 4358244"/>
              <a:gd name="connsiteX6" fmla="*/ 4488873 w 4524499"/>
              <a:gd name="connsiteY6" fmla="*/ 1199407 h 4358244"/>
              <a:gd name="connsiteX7" fmla="*/ 4215740 w 4524499"/>
              <a:gd name="connsiteY7" fmla="*/ 1151906 h 4358244"/>
              <a:gd name="connsiteX8" fmla="*/ 4239491 w 4524499"/>
              <a:gd name="connsiteY8" fmla="*/ 510639 h 4358244"/>
              <a:gd name="connsiteX9" fmla="*/ 4096987 w 4524499"/>
              <a:gd name="connsiteY9" fmla="*/ 463137 h 4358244"/>
              <a:gd name="connsiteX10" fmla="*/ 4049486 w 4524499"/>
              <a:gd name="connsiteY10" fmla="*/ 35626 h 4358244"/>
              <a:gd name="connsiteX11" fmla="*/ 380010 w 4524499"/>
              <a:gd name="connsiteY11" fmla="*/ 0 h 4358244"/>
              <a:gd name="connsiteX12" fmla="*/ 0 w 4524499"/>
              <a:gd name="connsiteY12" fmla="*/ 118753 h 4358244"/>
              <a:gd name="connsiteX0" fmla="*/ 0 w 4524499"/>
              <a:gd name="connsiteY0" fmla="*/ 118753 h 4358244"/>
              <a:gd name="connsiteX1" fmla="*/ 11875 w 4524499"/>
              <a:gd name="connsiteY1" fmla="*/ 380010 h 4358244"/>
              <a:gd name="connsiteX2" fmla="*/ 65694 w 4524499"/>
              <a:gd name="connsiteY2" fmla="*/ 863487 h 4358244"/>
              <a:gd name="connsiteX3" fmla="*/ 712520 w 4524499"/>
              <a:gd name="connsiteY3" fmla="*/ 1888176 h 4358244"/>
              <a:gd name="connsiteX4" fmla="*/ 795647 w 4524499"/>
              <a:gd name="connsiteY4" fmla="*/ 4358244 h 4358244"/>
              <a:gd name="connsiteX5" fmla="*/ 4524499 w 4524499"/>
              <a:gd name="connsiteY5" fmla="*/ 4346369 h 4358244"/>
              <a:gd name="connsiteX6" fmla="*/ 4488873 w 4524499"/>
              <a:gd name="connsiteY6" fmla="*/ 1199407 h 4358244"/>
              <a:gd name="connsiteX7" fmla="*/ 4215740 w 4524499"/>
              <a:gd name="connsiteY7" fmla="*/ 1151906 h 4358244"/>
              <a:gd name="connsiteX8" fmla="*/ 4239491 w 4524499"/>
              <a:gd name="connsiteY8" fmla="*/ 510639 h 4358244"/>
              <a:gd name="connsiteX9" fmla="*/ 4096987 w 4524499"/>
              <a:gd name="connsiteY9" fmla="*/ 463137 h 4358244"/>
              <a:gd name="connsiteX10" fmla="*/ 4049486 w 4524499"/>
              <a:gd name="connsiteY10" fmla="*/ 35626 h 4358244"/>
              <a:gd name="connsiteX11" fmla="*/ 380010 w 4524499"/>
              <a:gd name="connsiteY11" fmla="*/ 0 h 4358244"/>
              <a:gd name="connsiteX12" fmla="*/ 0 w 4524499"/>
              <a:gd name="connsiteY12" fmla="*/ 118753 h 4358244"/>
              <a:gd name="connsiteX0" fmla="*/ 0 w 4524499"/>
              <a:gd name="connsiteY0" fmla="*/ 118753 h 4358244"/>
              <a:gd name="connsiteX1" fmla="*/ 11875 w 4524499"/>
              <a:gd name="connsiteY1" fmla="*/ 380010 h 4358244"/>
              <a:gd name="connsiteX2" fmla="*/ 65694 w 4524499"/>
              <a:gd name="connsiteY2" fmla="*/ 863487 h 4358244"/>
              <a:gd name="connsiteX3" fmla="*/ 712520 w 4524499"/>
              <a:gd name="connsiteY3" fmla="*/ 1888176 h 4358244"/>
              <a:gd name="connsiteX4" fmla="*/ 795647 w 4524499"/>
              <a:gd name="connsiteY4" fmla="*/ 4358244 h 4358244"/>
              <a:gd name="connsiteX5" fmla="*/ 4524499 w 4524499"/>
              <a:gd name="connsiteY5" fmla="*/ 4346369 h 4358244"/>
              <a:gd name="connsiteX6" fmla="*/ 4488873 w 4524499"/>
              <a:gd name="connsiteY6" fmla="*/ 1199407 h 4358244"/>
              <a:gd name="connsiteX7" fmla="*/ 4215740 w 4524499"/>
              <a:gd name="connsiteY7" fmla="*/ 1151906 h 4358244"/>
              <a:gd name="connsiteX8" fmla="*/ 4239491 w 4524499"/>
              <a:gd name="connsiteY8" fmla="*/ 510639 h 4358244"/>
              <a:gd name="connsiteX9" fmla="*/ 4096987 w 4524499"/>
              <a:gd name="connsiteY9" fmla="*/ 463137 h 4358244"/>
              <a:gd name="connsiteX10" fmla="*/ 4049486 w 4524499"/>
              <a:gd name="connsiteY10" fmla="*/ 35626 h 4358244"/>
              <a:gd name="connsiteX11" fmla="*/ 380010 w 4524499"/>
              <a:gd name="connsiteY11" fmla="*/ 0 h 4358244"/>
              <a:gd name="connsiteX12" fmla="*/ 0 w 4524499"/>
              <a:gd name="connsiteY12" fmla="*/ 118753 h 4358244"/>
              <a:gd name="connsiteX0" fmla="*/ 0 w 4524499"/>
              <a:gd name="connsiteY0" fmla="*/ 118753 h 4358244"/>
              <a:gd name="connsiteX1" fmla="*/ 11875 w 4524499"/>
              <a:gd name="connsiteY1" fmla="*/ 380010 h 4358244"/>
              <a:gd name="connsiteX2" fmla="*/ 785541 w 4524499"/>
              <a:gd name="connsiteY2" fmla="*/ 931581 h 4358244"/>
              <a:gd name="connsiteX3" fmla="*/ 712520 w 4524499"/>
              <a:gd name="connsiteY3" fmla="*/ 1888176 h 4358244"/>
              <a:gd name="connsiteX4" fmla="*/ 795647 w 4524499"/>
              <a:gd name="connsiteY4" fmla="*/ 4358244 h 4358244"/>
              <a:gd name="connsiteX5" fmla="*/ 4524499 w 4524499"/>
              <a:gd name="connsiteY5" fmla="*/ 4346369 h 4358244"/>
              <a:gd name="connsiteX6" fmla="*/ 4488873 w 4524499"/>
              <a:gd name="connsiteY6" fmla="*/ 1199407 h 4358244"/>
              <a:gd name="connsiteX7" fmla="*/ 4215740 w 4524499"/>
              <a:gd name="connsiteY7" fmla="*/ 1151906 h 4358244"/>
              <a:gd name="connsiteX8" fmla="*/ 4239491 w 4524499"/>
              <a:gd name="connsiteY8" fmla="*/ 510639 h 4358244"/>
              <a:gd name="connsiteX9" fmla="*/ 4096987 w 4524499"/>
              <a:gd name="connsiteY9" fmla="*/ 463137 h 4358244"/>
              <a:gd name="connsiteX10" fmla="*/ 4049486 w 4524499"/>
              <a:gd name="connsiteY10" fmla="*/ 35626 h 4358244"/>
              <a:gd name="connsiteX11" fmla="*/ 380010 w 4524499"/>
              <a:gd name="connsiteY11" fmla="*/ 0 h 4358244"/>
              <a:gd name="connsiteX12" fmla="*/ 0 w 4524499"/>
              <a:gd name="connsiteY12" fmla="*/ 118753 h 4358244"/>
              <a:gd name="connsiteX0" fmla="*/ 0 w 4524499"/>
              <a:gd name="connsiteY0" fmla="*/ 118753 h 4358244"/>
              <a:gd name="connsiteX1" fmla="*/ 55650 w 4524499"/>
              <a:gd name="connsiteY1" fmla="*/ 900440 h 4358244"/>
              <a:gd name="connsiteX2" fmla="*/ 785541 w 4524499"/>
              <a:gd name="connsiteY2" fmla="*/ 931581 h 4358244"/>
              <a:gd name="connsiteX3" fmla="*/ 712520 w 4524499"/>
              <a:gd name="connsiteY3" fmla="*/ 1888176 h 4358244"/>
              <a:gd name="connsiteX4" fmla="*/ 795647 w 4524499"/>
              <a:gd name="connsiteY4" fmla="*/ 4358244 h 4358244"/>
              <a:gd name="connsiteX5" fmla="*/ 4524499 w 4524499"/>
              <a:gd name="connsiteY5" fmla="*/ 4346369 h 4358244"/>
              <a:gd name="connsiteX6" fmla="*/ 4488873 w 4524499"/>
              <a:gd name="connsiteY6" fmla="*/ 1199407 h 4358244"/>
              <a:gd name="connsiteX7" fmla="*/ 4215740 w 4524499"/>
              <a:gd name="connsiteY7" fmla="*/ 1151906 h 4358244"/>
              <a:gd name="connsiteX8" fmla="*/ 4239491 w 4524499"/>
              <a:gd name="connsiteY8" fmla="*/ 510639 h 4358244"/>
              <a:gd name="connsiteX9" fmla="*/ 4096987 w 4524499"/>
              <a:gd name="connsiteY9" fmla="*/ 463137 h 4358244"/>
              <a:gd name="connsiteX10" fmla="*/ 4049486 w 4524499"/>
              <a:gd name="connsiteY10" fmla="*/ 35626 h 4358244"/>
              <a:gd name="connsiteX11" fmla="*/ 380010 w 4524499"/>
              <a:gd name="connsiteY11" fmla="*/ 0 h 4358244"/>
              <a:gd name="connsiteX12" fmla="*/ 0 w 4524499"/>
              <a:gd name="connsiteY12" fmla="*/ 118753 h 4358244"/>
              <a:gd name="connsiteX0" fmla="*/ 0 w 4480725"/>
              <a:gd name="connsiteY0" fmla="*/ 123617 h 4358244"/>
              <a:gd name="connsiteX1" fmla="*/ 11876 w 4480725"/>
              <a:gd name="connsiteY1" fmla="*/ 900440 h 4358244"/>
              <a:gd name="connsiteX2" fmla="*/ 741767 w 4480725"/>
              <a:gd name="connsiteY2" fmla="*/ 931581 h 4358244"/>
              <a:gd name="connsiteX3" fmla="*/ 668746 w 4480725"/>
              <a:gd name="connsiteY3" fmla="*/ 1888176 h 4358244"/>
              <a:gd name="connsiteX4" fmla="*/ 751873 w 4480725"/>
              <a:gd name="connsiteY4" fmla="*/ 4358244 h 4358244"/>
              <a:gd name="connsiteX5" fmla="*/ 4480725 w 4480725"/>
              <a:gd name="connsiteY5" fmla="*/ 4346369 h 4358244"/>
              <a:gd name="connsiteX6" fmla="*/ 4445099 w 4480725"/>
              <a:gd name="connsiteY6" fmla="*/ 1199407 h 4358244"/>
              <a:gd name="connsiteX7" fmla="*/ 4171966 w 4480725"/>
              <a:gd name="connsiteY7" fmla="*/ 1151906 h 4358244"/>
              <a:gd name="connsiteX8" fmla="*/ 4195717 w 4480725"/>
              <a:gd name="connsiteY8" fmla="*/ 510639 h 4358244"/>
              <a:gd name="connsiteX9" fmla="*/ 4053213 w 4480725"/>
              <a:gd name="connsiteY9" fmla="*/ 463137 h 4358244"/>
              <a:gd name="connsiteX10" fmla="*/ 4005712 w 4480725"/>
              <a:gd name="connsiteY10" fmla="*/ 35626 h 4358244"/>
              <a:gd name="connsiteX11" fmla="*/ 336236 w 4480725"/>
              <a:gd name="connsiteY11" fmla="*/ 0 h 4358244"/>
              <a:gd name="connsiteX12" fmla="*/ 0 w 4480725"/>
              <a:gd name="connsiteY12" fmla="*/ 123617 h 4358244"/>
              <a:gd name="connsiteX0" fmla="*/ 64 w 4480789"/>
              <a:gd name="connsiteY0" fmla="*/ 123617 h 4358244"/>
              <a:gd name="connsiteX1" fmla="*/ 11940 w 4480789"/>
              <a:gd name="connsiteY1" fmla="*/ 900440 h 4358244"/>
              <a:gd name="connsiteX2" fmla="*/ 741831 w 4480789"/>
              <a:gd name="connsiteY2" fmla="*/ 931581 h 4358244"/>
              <a:gd name="connsiteX3" fmla="*/ 668810 w 4480789"/>
              <a:gd name="connsiteY3" fmla="*/ 1888176 h 4358244"/>
              <a:gd name="connsiteX4" fmla="*/ 751937 w 4480789"/>
              <a:gd name="connsiteY4" fmla="*/ 4358244 h 4358244"/>
              <a:gd name="connsiteX5" fmla="*/ 4480789 w 4480789"/>
              <a:gd name="connsiteY5" fmla="*/ 4346369 h 4358244"/>
              <a:gd name="connsiteX6" fmla="*/ 4445163 w 4480789"/>
              <a:gd name="connsiteY6" fmla="*/ 1199407 h 4358244"/>
              <a:gd name="connsiteX7" fmla="*/ 4172030 w 4480789"/>
              <a:gd name="connsiteY7" fmla="*/ 1151906 h 4358244"/>
              <a:gd name="connsiteX8" fmla="*/ 4195781 w 4480789"/>
              <a:gd name="connsiteY8" fmla="*/ 510639 h 4358244"/>
              <a:gd name="connsiteX9" fmla="*/ 4053277 w 4480789"/>
              <a:gd name="connsiteY9" fmla="*/ 463137 h 4358244"/>
              <a:gd name="connsiteX10" fmla="*/ 4005776 w 4480789"/>
              <a:gd name="connsiteY10" fmla="*/ 35626 h 4358244"/>
              <a:gd name="connsiteX11" fmla="*/ 336300 w 4480789"/>
              <a:gd name="connsiteY11" fmla="*/ 0 h 4358244"/>
              <a:gd name="connsiteX12" fmla="*/ 64 w 4480789"/>
              <a:gd name="connsiteY12" fmla="*/ 123617 h 4358244"/>
              <a:gd name="connsiteX0" fmla="*/ 69 w 4480794"/>
              <a:gd name="connsiteY0" fmla="*/ 123617 h 4358244"/>
              <a:gd name="connsiteX1" fmla="*/ 11945 w 4480794"/>
              <a:gd name="connsiteY1" fmla="*/ 900440 h 4358244"/>
              <a:gd name="connsiteX2" fmla="*/ 741836 w 4480794"/>
              <a:gd name="connsiteY2" fmla="*/ 931581 h 4358244"/>
              <a:gd name="connsiteX3" fmla="*/ 668815 w 4480794"/>
              <a:gd name="connsiteY3" fmla="*/ 1888176 h 4358244"/>
              <a:gd name="connsiteX4" fmla="*/ 751942 w 4480794"/>
              <a:gd name="connsiteY4" fmla="*/ 4358244 h 4358244"/>
              <a:gd name="connsiteX5" fmla="*/ 4480794 w 4480794"/>
              <a:gd name="connsiteY5" fmla="*/ 4346369 h 4358244"/>
              <a:gd name="connsiteX6" fmla="*/ 4445168 w 4480794"/>
              <a:gd name="connsiteY6" fmla="*/ 1199407 h 4358244"/>
              <a:gd name="connsiteX7" fmla="*/ 4172035 w 4480794"/>
              <a:gd name="connsiteY7" fmla="*/ 1151906 h 4358244"/>
              <a:gd name="connsiteX8" fmla="*/ 4195786 w 4480794"/>
              <a:gd name="connsiteY8" fmla="*/ 510639 h 4358244"/>
              <a:gd name="connsiteX9" fmla="*/ 4053282 w 4480794"/>
              <a:gd name="connsiteY9" fmla="*/ 463137 h 4358244"/>
              <a:gd name="connsiteX10" fmla="*/ 4005781 w 4480794"/>
              <a:gd name="connsiteY10" fmla="*/ 35626 h 4358244"/>
              <a:gd name="connsiteX11" fmla="*/ 336305 w 4480794"/>
              <a:gd name="connsiteY11" fmla="*/ 0 h 4358244"/>
              <a:gd name="connsiteX12" fmla="*/ 69 w 4480794"/>
              <a:gd name="connsiteY12" fmla="*/ 123617 h 4358244"/>
              <a:gd name="connsiteX0" fmla="*/ 130 w 4480855"/>
              <a:gd name="connsiteY0" fmla="*/ 123617 h 4358244"/>
              <a:gd name="connsiteX1" fmla="*/ 7142 w 4480855"/>
              <a:gd name="connsiteY1" fmla="*/ 880984 h 4358244"/>
              <a:gd name="connsiteX2" fmla="*/ 741897 w 4480855"/>
              <a:gd name="connsiteY2" fmla="*/ 931581 h 4358244"/>
              <a:gd name="connsiteX3" fmla="*/ 668876 w 4480855"/>
              <a:gd name="connsiteY3" fmla="*/ 1888176 h 4358244"/>
              <a:gd name="connsiteX4" fmla="*/ 752003 w 4480855"/>
              <a:gd name="connsiteY4" fmla="*/ 4358244 h 4358244"/>
              <a:gd name="connsiteX5" fmla="*/ 4480855 w 4480855"/>
              <a:gd name="connsiteY5" fmla="*/ 4346369 h 4358244"/>
              <a:gd name="connsiteX6" fmla="*/ 4445229 w 4480855"/>
              <a:gd name="connsiteY6" fmla="*/ 1199407 h 4358244"/>
              <a:gd name="connsiteX7" fmla="*/ 4172096 w 4480855"/>
              <a:gd name="connsiteY7" fmla="*/ 1151906 h 4358244"/>
              <a:gd name="connsiteX8" fmla="*/ 4195847 w 4480855"/>
              <a:gd name="connsiteY8" fmla="*/ 510639 h 4358244"/>
              <a:gd name="connsiteX9" fmla="*/ 4053343 w 4480855"/>
              <a:gd name="connsiteY9" fmla="*/ 463137 h 4358244"/>
              <a:gd name="connsiteX10" fmla="*/ 4005842 w 4480855"/>
              <a:gd name="connsiteY10" fmla="*/ 35626 h 4358244"/>
              <a:gd name="connsiteX11" fmla="*/ 336366 w 4480855"/>
              <a:gd name="connsiteY11" fmla="*/ 0 h 4358244"/>
              <a:gd name="connsiteX12" fmla="*/ 130 w 4480855"/>
              <a:gd name="connsiteY12" fmla="*/ 123617 h 4358244"/>
              <a:gd name="connsiteX0" fmla="*/ 70 w 4480795"/>
              <a:gd name="connsiteY0" fmla="*/ 123617 h 4358244"/>
              <a:gd name="connsiteX1" fmla="*/ 7082 w 4480795"/>
              <a:gd name="connsiteY1" fmla="*/ 880984 h 4358244"/>
              <a:gd name="connsiteX2" fmla="*/ 741837 w 4480795"/>
              <a:gd name="connsiteY2" fmla="*/ 931581 h 4358244"/>
              <a:gd name="connsiteX3" fmla="*/ 668816 w 4480795"/>
              <a:gd name="connsiteY3" fmla="*/ 1888176 h 4358244"/>
              <a:gd name="connsiteX4" fmla="*/ 751943 w 4480795"/>
              <a:gd name="connsiteY4" fmla="*/ 4358244 h 4358244"/>
              <a:gd name="connsiteX5" fmla="*/ 4480795 w 4480795"/>
              <a:gd name="connsiteY5" fmla="*/ 4346369 h 4358244"/>
              <a:gd name="connsiteX6" fmla="*/ 4445169 w 4480795"/>
              <a:gd name="connsiteY6" fmla="*/ 1199407 h 4358244"/>
              <a:gd name="connsiteX7" fmla="*/ 4172036 w 4480795"/>
              <a:gd name="connsiteY7" fmla="*/ 1151906 h 4358244"/>
              <a:gd name="connsiteX8" fmla="*/ 4195787 w 4480795"/>
              <a:gd name="connsiteY8" fmla="*/ 510639 h 4358244"/>
              <a:gd name="connsiteX9" fmla="*/ 4053283 w 4480795"/>
              <a:gd name="connsiteY9" fmla="*/ 463137 h 4358244"/>
              <a:gd name="connsiteX10" fmla="*/ 4005782 w 4480795"/>
              <a:gd name="connsiteY10" fmla="*/ 35626 h 4358244"/>
              <a:gd name="connsiteX11" fmla="*/ 336306 w 4480795"/>
              <a:gd name="connsiteY11" fmla="*/ 0 h 4358244"/>
              <a:gd name="connsiteX12" fmla="*/ 70 w 4480795"/>
              <a:gd name="connsiteY12" fmla="*/ 123617 h 4358244"/>
              <a:gd name="connsiteX0" fmla="*/ 70 w 4480795"/>
              <a:gd name="connsiteY0" fmla="*/ 123617 h 4358244"/>
              <a:gd name="connsiteX1" fmla="*/ 7082 w 4480795"/>
              <a:gd name="connsiteY1" fmla="*/ 880984 h 4358244"/>
              <a:gd name="connsiteX2" fmla="*/ 741837 w 4480795"/>
              <a:gd name="connsiteY2" fmla="*/ 931581 h 4358244"/>
              <a:gd name="connsiteX3" fmla="*/ 668816 w 4480795"/>
              <a:gd name="connsiteY3" fmla="*/ 1888176 h 4358244"/>
              <a:gd name="connsiteX4" fmla="*/ 751943 w 4480795"/>
              <a:gd name="connsiteY4" fmla="*/ 4358244 h 4358244"/>
              <a:gd name="connsiteX5" fmla="*/ 4480795 w 4480795"/>
              <a:gd name="connsiteY5" fmla="*/ 4346369 h 4358244"/>
              <a:gd name="connsiteX6" fmla="*/ 4445169 w 4480795"/>
              <a:gd name="connsiteY6" fmla="*/ 1199407 h 4358244"/>
              <a:gd name="connsiteX7" fmla="*/ 4172036 w 4480795"/>
              <a:gd name="connsiteY7" fmla="*/ 1151906 h 4358244"/>
              <a:gd name="connsiteX8" fmla="*/ 4195787 w 4480795"/>
              <a:gd name="connsiteY8" fmla="*/ 510639 h 4358244"/>
              <a:gd name="connsiteX9" fmla="*/ 4053283 w 4480795"/>
              <a:gd name="connsiteY9" fmla="*/ 463137 h 4358244"/>
              <a:gd name="connsiteX10" fmla="*/ 4005782 w 4480795"/>
              <a:gd name="connsiteY10" fmla="*/ 35626 h 4358244"/>
              <a:gd name="connsiteX11" fmla="*/ 336306 w 4480795"/>
              <a:gd name="connsiteY11" fmla="*/ 0 h 4358244"/>
              <a:gd name="connsiteX12" fmla="*/ 70 w 4480795"/>
              <a:gd name="connsiteY12" fmla="*/ 123617 h 4358244"/>
              <a:gd name="connsiteX0" fmla="*/ 70 w 4480795"/>
              <a:gd name="connsiteY0" fmla="*/ 123617 h 4358244"/>
              <a:gd name="connsiteX1" fmla="*/ 7082 w 4480795"/>
              <a:gd name="connsiteY1" fmla="*/ 880984 h 4358244"/>
              <a:gd name="connsiteX2" fmla="*/ 639697 w 4480795"/>
              <a:gd name="connsiteY2" fmla="*/ 892670 h 4358244"/>
              <a:gd name="connsiteX3" fmla="*/ 668816 w 4480795"/>
              <a:gd name="connsiteY3" fmla="*/ 1888176 h 4358244"/>
              <a:gd name="connsiteX4" fmla="*/ 751943 w 4480795"/>
              <a:gd name="connsiteY4" fmla="*/ 4358244 h 4358244"/>
              <a:gd name="connsiteX5" fmla="*/ 4480795 w 4480795"/>
              <a:gd name="connsiteY5" fmla="*/ 4346369 h 4358244"/>
              <a:gd name="connsiteX6" fmla="*/ 4445169 w 4480795"/>
              <a:gd name="connsiteY6" fmla="*/ 1199407 h 4358244"/>
              <a:gd name="connsiteX7" fmla="*/ 4172036 w 4480795"/>
              <a:gd name="connsiteY7" fmla="*/ 1151906 h 4358244"/>
              <a:gd name="connsiteX8" fmla="*/ 4195787 w 4480795"/>
              <a:gd name="connsiteY8" fmla="*/ 510639 h 4358244"/>
              <a:gd name="connsiteX9" fmla="*/ 4053283 w 4480795"/>
              <a:gd name="connsiteY9" fmla="*/ 463137 h 4358244"/>
              <a:gd name="connsiteX10" fmla="*/ 4005782 w 4480795"/>
              <a:gd name="connsiteY10" fmla="*/ 35626 h 4358244"/>
              <a:gd name="connsiteX11" fmla="*/ 336306 w 4480795"/>
              <a:gd name="connsiteY11" fmla="*/ 0 h 4358244"/>
              <a:gd name="connsiteX12" fmla="*/ 70 w 4480795"/>
              <a:gd name="connsiteY12" fmla="*/ 123617 h 4358244"/>
              <a:gd name="connsiteX0" fmla="*/ 70 w 4480795"/>
              <a:gd name="connsiteY0" fmla="*/ 123617 h 4358244"/>
              <a:gd name="connsiteX1" fmla="*/ 7082 w 4480795"/>
              <a:gd name="connsiteY1" fmla="*/ 880984 h 4358244"/>
              <a:gd name="connsiteX2" fmla="*/ 639697 w 4480795"/>
              <a:gd name="connsiteY2" fmla="*/ 892670 h 4358244"/>
              <a:gd name="connsiteX3" fmla="*/ 668816 w 4480795"/>
              <a:gd name="connsiteY3" fmla="*/ 1888176 h 4358244"/>
              <a:gd name="connsiteX4" fmla="*/ 751943 w 4480795"/>
              <a:gd name="connsiteY4" fmla="*/ 4358244 h 4358244"/>
              <a:gd name="connsiteX5" fmla="*/ 4480795 w 4480795"/>
              <a:gd name="connsiteY5" fmla="*/ 4346369 h 4358244"/>
              <a:gd name="connsiteX6" fmla="*/ 4445169 w 4480795"/>
              <a:gd name="connsiteY6" fmla="*/ 1199407 h 4358244"/>
              <a:gd name="connsiteX7" fmla="*/ 4172036 w 4480795"/>
              <a:gd name="connsiteY7" fmla="*/ 1151906 h 4358244"/>
              <a:gd name="connsiteX8" fmla="*/ 4195787 w 4480795"/>
              <a:gd name="connsiteY8" fmla="*/ 510639 h 4358244"/>
              <a:gd name="connsiteX9" fmla="*/ 4053283 w 4480795"/>
              <a:gd name="connsiteY9" fmla="*/ 463137 h 4358244"/>
              <a:gd name="connsiteX10" fmla="*/ 4005782 w 4480795"/>
              <a:gd name="connsiteY10" fmla="*/ 35626 h 4358244"/>
              <a:gd name="connsiteX11" fmla="*/ 336306 w 4480795"/>
              <a:gd name="connsiteY11" fmla="*/ 0 h 4358244"/>
              <a:gd name="connsiteX12" fmla="*/ 70 w 4480795"/>
              <a:gd name="connsiteY12" fmla="*/ 123617 h 4358244"/>
              <a:gd name="connsiteX0" fmla="*/ 70 w 4480795"/>
              <a:gd name="connsiteY0" fmla="*/ 123617 h 4358244"/>
              <a:gd name="connsiteX1" fmla="*/ 7082 w 4480795"/>
              <a:gd name="connsiteY1" fmla="*/ 880984 h 4358244"/>
              <a:gd name="connsiteX2" fmla="*/ 639697 w 4480795"/>
              <a:gd name="connsiteY2" fmla="*/ 892670 h 4358244"/>
              <a:gd name="connsiteX3" fmla="*/ 668816 w 4480795"/>
              <a:gd name="connsiteY3" fmla="*/ 1888176 h 4358244"/>
              <a:gd name="connsiteX4" fmla="*/ 751943 w 4480795"/>
              <a:gd name="connsiteY4" fmla="*/ 4358244 h 4358244"/>
              <a:gd name="connsiteX5" fmla="*/ 4480795 w 4480795"/>
              <a:gd name="connsiteY5" fmla="*/ 4346369 h 4358244"/>
              <a:gd name="connsiteX6" fmla="*/ 4445169 w 4480795"/>
              <a:gd name="connsiteY6" fmla="*/ 1199407 h 4358244"/>
              <a:gd name="connsiteX7" fmla="*/ 4172036 w 4480795"/>
              <a:gd name="connsiteY7" fmla="*/ 1151906 h 4358244"/>
              <a:gd name="connsiteX8" fmla="*/ 4195787 w 4480795"/>
              <a:gd name="connsiteY8" fmla="*/ 510639 h 4358244"/>
              <a:gd name="connsiteX9" fmla="*/ 4053283 w 4480795"/>
              <a:gd name="connsiteY9" fmla="*/ 463137 h 4358244"/>
              <a:gd name="connsiteX10" fmla="*/ 4005782 w 4480795"/>
              <a:gd name="connsiteY10" fmla="*/ 35626 h 4358244"/>
              <a:gd name="connsiteX11" fmla="*/ 336306 w 4480795"/>
              <a:gd name="connsiteY11" fmla="*/ 0 h 4358244"/>
              <a:gd name="connsiteX12" fmla="*/ 70 w 4480795"/>
              <a:gd name="connsiteY12" fmla="*/ 123617 h 4358244"/>
              <a:gd name="connsiteX0" fmla="*/ 70 w 4480795"/>
              <a:gd name="connsiteY0" fmla="*/ 123617 h 4358244"/>
              <a:gd name="connsiteX1" fmla="*/ 7082 w 4480795"/>
              <a:gd name="connsiteY1" fmla="*/ 880984 h 4358244"/>
              <a:gd name="connsiteX2" fmla="*/ 639697 w 4480795"/>
              <a:gd name="connsiteY2" fmla="*/ 892670 h 4358244"/>
              <a:gd name="connsiteX3" fmla="*/ 668816 w 4480795"/>
              <a:gd name="connsiteY3" fmla="*/ 1888176 h 4358244"/>
              <a:gd name="connsiteX4" fmla="*/ 751943 w 4480795"/>
              <a:gd name="connsiteY4" fmla="*/ 4358244 h 4358244"/>
              <a:gd name="connsiteX5" fmla="*/ 4480795 w 4480795"/>
              <a:gd name="connsiteY5" fmla="*/ 4346369 h 4358244"/>
              <a:gd name="connsiteX6" fmla="*/ 4445169 w 4480795"/>
              <a:gd name="connsiteY6" fmla="*/ 1199407 h 4358244"/>
              <a:gd name="connsiteX7" fmla="*/ 4172036 w 4480795"/>
              <a:gd name="connsiteY7" fmla="*/ 1151906 h 4358244"/>
              <a:gd name="connsiteX8" fmla="*/ 4195787 w 4480795"/>
              <a:gd name="connsiteY8" fmla="*/ 510639 h 4358244"/>
              <a:gd name="connsiteX9" fmla="*/ 4053283 w 4480795"/>
              <a:gd name="connsiteY9" fmla="*/ 463137 h 4358244"/>
              <a:gd name="connsiteX10" fmla="*/ 4005782 w 4480795"/>
              <a:gd name="connsiteY10" fmla="*/ 35626 h 4358244"/>
              <a:gd name="connsiteX11" fmla="*/ 336306 w 4480795"/>
              <a:gd name="connsiteY11" fmla="*/ 0 h 4358244"/>
              <a:gd name="connsiteX12" fmla="*/ 70 w 4480795"/>
              <a:gd name="connsiteY12" fmla="*/ 123617 h 4358244"/>
              <a:gd name="connsiteX0" fmla="*/ 70 w 4480795"/>
              <a:gd name="connsiteY0" fmla="*/ 123617 h 4358244"/>
              <a:gd name="connsiteX1" fmla="*/ 7082 w 4480795"/>
              <a:gd name="connsiteY1" fmla="*/ 880984 h 4358244"/>
              <a:gd name="connsiteX2" fmla="*/ 639697 w 4480795"/>
              <a:gd name="connsiteY2" fmla="*/ 892670 h 4358244"/>
              <a:gd name="connsiteX3" fmla="*/ 668816 w 4480795"/>
              <a:gd name="connsiteY3" fmla="*/ 1888176 h 4358244"/>
              <a:gd name="connsiteX4" fmla="*/ 751943 w 4480795"/>
              <a:gd name="connsiteY4" fmla="*/ 4358244 h 4358244"/>
              <a:gd name="connsiteX5" fmla="*/ 4480795 w 4480795"/>
              <a:gd name="connsiteY5" fmla="*/ 4346369 h 4358244"/>
              <a:gd name="connsiteX6" fmla="*/ 4445169 w 4480795"/>
              <a:gd name="connsiteY6" fmla="*/ 1199407 h 4358244"/>
              <a:gd name="connsiteX7" fmla="*/ 4172036 w 4480795"/>
              <a:gd name="connsiteY7" fmla="*/ 1151906 h 4358244"/>
              <a:gd name="connsiteX8" fmla="*/ 4195787 w 4480795"/>
              <a:gd name="connsiteY8" fmla="*/ 510639 h 4358244"/>
              <a:gd name="connsiteX9" fmla="*/ 4053283 w 4480795"/>
              <a:gd name="connsiteY9" fmla="*/ 463137 h 4358244"/>
              <a:gd name="connsiteX10" fmla="*/ 4005782 w 4480795"/>
              <a:gd name="connsiteY10" fmla="*/ 35626 h 4358244"/>
              <a:gd name="connsiteX11" fmla="*/ 336306 w 4480795"/>
              <a:gd name="connsiteY11" fmla="*/ 0 h 4358244"/>
              <a:gd name="connsiteX12" fmla="*/ 70 w 4480795"/>
              <a:gd name="connsiteY12" fmla="*/ 123617 h 4358244"/>
              <a:gd name="connsiteX0" fmla="*/ 70 w 4480795"/>
              <a:gd name="connsiteY0" fmla="*/ 123617 h 4348516"/>
              <a:gd name="connsiteX1" fmla="*/ 7082 w 4480795"/>
              <a:gd name="connsiteY1" fmla="*/ 880984 h 4348516"/>
              <a:gd name="connsiteX2" fmla="*/ 639697 w 4480795"/>
              <a:gd name="connsiteY2" fmla="*/ 892670 h 4348516"/>
              <a:gd name="connsiteX3" fmla="*/ 668816 w 4480795"/>
              <a:gd name="connsiteY3" fmla="*/ 1888176 h 4348516"/>
              <a:gd name="connsiteX4" fmla="*/ 537934 w 4480795"/>
              <a:gd name="connsiteY4" fmla="*/ 4348516 h 4348516"/>
              <a:gd name="connsiteX5" fmla="*/ 4480795 w 4480795"/>
              <a:gd name="connsiteY5" fmla="*/ 4346369 h 4348516"/>
              <a:gd name="connsiteX6" fmla="*/ 4445169 w 4480795"/>
              <a:gd name="connsiteY6" fmla="*/ 1199407 h 4348516"/>
              <a:gd name="connsiteX7" fmla="*/ 4172036 w 4480795"/>
              <a:gd name="connsiteY7" fmla="*/ 1151906 h 4348516"/>
              <a:gd name="connsiteX8" fmla="*/ 4195787 w 4480795"/>
              <a:gd name="connsiteY8" fmla="*/ 510639 h 4348516"/>
              <a:gd name="connsiteX9" fmla="*/ 4053283 w 4480795"/>
              <a:gd name="connsiteY9" fmla="*/ 463137 h 4348516"/>
              <a:gd name="connsiteX10" fmla="*/ 4005782 w 4480795"/>
              <a:gd name="connsiteY10" fmla="*/ 35626 h 4348516"/>
              <a:gd name="connsiteX11" fmla="*/ 336306 w 4480795"/>
              <a:gd name="connsiteY11" fmla="*/ 0 h 4348516"/>
              <a:gd name="connsiteX12" fmla="*/ 70 w 4480795"/>
              <a:gd name="connsiteY12" fmla="*/ 123617 h 4348516"/>
              <a:gd name="connsiteX0" fmla="*/ 70 w 4480795"/>
              <a:gd name="connsiteY0" fmla="*/ 123617 h 4348516"/>
              <a:gd name="connsiteX1" fmla="*/ 7082 w 4480795"/>
              <a:gd name="connsiteY1" fmla="*/ 880984 h 4348516"/>
              <a:gd name="connsiteX2" fmla="*/ 639697 w 4480795"/>
              <a:gd name="connsiteY2" fmla="*/ 892670 h 4348516"/>
              <a:gd name="connsiteX3" fmla="*/ 668816 w 4480795"/>
              <a:gd name="connsiteY3" fmla="*/ 1888176 h 4348516"/>
              <a:gd name="connsiteX4" fmla="*/ 537934 w 4480795"/>
              <a:gd name="connsiteY4" fmla="*/ 4348516 h 4348516"/>
              <a:gd name="connsiteX5" fmla="*/ 4480795 w 4480795"/>
              <a:gd name="connsiteY5" fmla="*/ 4346369 h 4348516"/>
              <a:gd name="connsiteX6" fmla="*/ 4445169 w 4480795"/>
              <a:gd name="connsiteY6" fmla="*/ 1199407 h 4348516"/>
              <a:gd name="connsiteX7" fmla="*/ 4172036 w 4480795"/>
              <a:gd name="connsiteY7" fmla="*/ 1151906 h 4348516"/>
              <a:gd name="connsiteX8" fmla="*/ 4195787 w 4480795"/>
              <a:gd name="connsiteY8" fmla="*/ 510639 h 4348516"/>
              <a:gd name="connsiteX9" fmla="*/ 4053283 w 4480795"/>
              <a:gd name="connsiteY9" fmla="*/ 463137 h 4348516"/>
              <a:gd name="connsiteX10" fmla="*/ 4005782 w 4480795"/>
              <a:gd name="connsiteY10" fmla="*/ 35626 h 4348516"/>
              <a:gd name="connsiteX11" fmla="*/ 336306 w 4480795"/>
              <a:gd name="connsiteY11" fmla="*/ 0 h 4348516"/>
              <a:gd name="connsiteX12" fmla="*/ 70 w 4480795"/>
              <a:gd name="connsiteY12" fmla="*/ 123617 h 4348516"/>
              <a:gd name="connsiteX0" fmla="*/ 70 w 4480795"/>
              <a:gd name="connsiteY0" fmla="*/ 123617 h 4348516"/>
              <a:gd name="connsiteX1" fmla="*/ 7082 w 4480795"/>
              <a:gd name="connsiteY1" fmla="*/ 880984 h 4348516"/>
              <a:gd name="connsiteX2" fmla="*/ 639697 w 4480795"/>
              <a:gd name="connsiteY2" fmla="*/ 892670 h 4348516"/>
              <a:gd name="connsiteX3" fmla="*/ 586131 w 4480795"/>
              <a:gd name="connsiteY3" fmla="*/ 1912495 h 4348516"/>
              <a:gd name="connsiteX4" fmla="*/ 537934 w 4480795"/>
              <a:gd name="connsiteY4" fmla="*/ 4348516 h 4348516"/>
              <a:gd name="connsiteX5" fmla="*/ 4480795 w 4480795"/>
              <a:gd name="connsiteY5" fmla="*/ 4346369 h 4348516"/>
              <a:gd name="connsiteX6" fmla="*/ 4445169 w 4480795"/>
              <a:gd name="connsiteY6" fmla="*/ 1199407 h 4348516"/>
              <a:gd name="connsiteX7" fmla="*/ 4172036 w 4480795"/>
              <a:gd name="connsiteY7" fmla="*/ 1151906 h 4348516"/>
              <a:gd name="connsiteX8" fmla="*/ 4195787 w 4480795"/>
              <a:gd name="connsiteY8" fmla="*/ 510639 h 4348516"/>
              <a:gd name="connsiteX9" fmla="*/ 4053283 w 4480795"/>
              <a:gd name="connsiteY9" fmla="*/ 463137 h 4348516"/>
              <a:gd name="connsiteX10" fmla="*/ 4005782 w 4480795"/>
              <a:gd name="connsiteY10" fmla="*/ 35626 h 4348516"/>
              <a:gd name="connsiteX11" fmla="*/ 336306 w 4480795"/>
              <a:gd name="connsiteY11" fmla="*/ 0 h 4348516"/>
              <a:gd name="connsiteX12" fmla="*/ 70 w 4480795"/>
              <a:gd name="connsiteY12" fmla="*/ 123617 h 4348516"/>
              <a:gd name="connsiteX0" fmla="*/ 70 w 4480795"/>
              <a:gd name="connsiteY0" fmla="*/ 123617 h 4348516"/>
              <a:gd name="connsiteX1" fmla="*/ 7082 w 4480795"/>
              <a:gd name="connsiteY1" fmla="*/ 880984 h 4348516"/>
              <a:gd name="connsiteX2" fmla="*/ 639697 w 4480795"/>
              <a:gd name="connsiteY2" fmla="*/ 892670 h 4348516"/>
              <a:gd name="connsiteX3" fmla="*/ 586131 w 4480795"/>
              <a:gd name="connsiteY3" fmla="*/ 1912495 h 4348516"/>
              <a:gd name="connsiteX4" fmla="*/ 537934 w 4480795"/>
              <a:gd name="connsiteY4" fmla="*/ 4348516 h 4348516"/>
              <a:gd name="connsiteX5" fmla="*/ 4480795 w 4480795"/>
              <a:gd name="connsiteY5" fmla="*/ 4346369 h 4348516"/>
              <a:gd name="connsiteX6" fmla="*/ 4474352 w 4480795"/>
              <a:gd name="connsiteY6" fmla="*/ 985398 h 4348516"/>
              <a:gd name="connsiteX7" fmla="*/ 4172036 w 4480795"/>
              <a:gd name="connsiteY7" fmla="*/ 1151906 h 4348516"/>
              <a:gd name="connsiteX8" fmla="*/ 4195787 w 4480795"/>
              <a:gd name="connsiteY8" fmla="*/ 510639 h 4348516"/>
              <a:gd name="connsiteX9" fmla="*/ 4053283 w 4480795"/>
              <a:gd name="connsiteY9" fmla="*/ 463137 h 4348516"/>
              <a:gd name="connsiteX10" fmla="*/ 4005782 w 4480795"/>
              <a:gd name="connsiteY10" fmla="*/ 35626 h 4348516"/>
              <a:gd name="connsiteX11" fmla="*/ 336306 w 4480795"/>
              <a:gd name="connsiteY11" fmla="*/ 0 h 4348516"/>
              <a:gd name="connsiteX12" fmla="*/ 70 w 4480795"/>
              <a:gd name="connsiteY12" fmla="*/ 123617 h 4348516"/>
              <a:gd name="connsiteX0" fmla="*/ 70 w 4480795"/>
              <a:gd name="connsiteY0" fmla="*/ 123617 h 4348516"/>
              <a:gd name="connsiteX1" fmla="*/ 7082 w 4480795"/>
              <a:gd name="connsiteY1" fmla="*/ 880984 h 4348516"/>
              <a:gd name="connsiteX2" fmla="*/ 639697 w 4480795"/>
              <a:gd name="connsiteY2" fmla="*/ 892670 h 4348516"/>
              <a:gd name="connsiteX3" fmla="*/ 586131 w 4480795"/>
              <a:gd name="connsiteY3" fmla="*/ 1912495 h 4348516"/>
              <a:gd name="connsiteX4" fmla="*/ 537934 w 4480795"/>
              <a:gd name="connsiteY4" fmla="*/ 4348516 h 4348516"/>
              <a:gd name="connsiteX5" fmla="*/ 4480795 w 4480795"/>
              <a:gd name="connsiteY5" fmla="*/ 4346369 h 4348516"/>
              <a:gd name="connsiteX6" fmla="*/ 4474352 w 4480795"/>
              <a:gd name="connsiteY6" fmla="*/ 985398 h 4348516"/>
              <a:gd name="connsiteX7" fmla="*/ 4206083 w 4480795"/>
              <a:gd name="connsiteY7" fmla="*/ 991400 h 4348516"/>
              <a:gd name="connsiteX8" fmla="*/ 4195787 w 4480795"/>
              <a:gd name="connsiteY8" fmla="*/ 510639 h 4348516"/>
              <a:gd name="connsiteX9" fmla="*/ 4053283 w 4480795"/>
              <a:gd name="connsiteY9" fmla="*/ 463137 h 4348516"/>
              <a:gd name="connsiteX10" fmla="*/ 4005782 w 4480795"/>
              <a:gd name="connsiteY10" fmla="*/ 35626 h 4348516"/>
              <a:gd name="connsiteX11" fmla="*/ 336306 w 4480795"/>
              <a:gd name="connsiteY11" fmla="*/ 0 h 4348516"/>
              <a:gd name="connsiteX12" fmla="*/ 70 w 4480795"/>
              <a:gd name="connsiteY12" fmla="*/ 123617 h 4348516"/>
              <a:gd name="connsiteX0" fmla="*/ 70 w 4480795"/>
              <a:gd name="connsiteY0" fmla="*/ 123617 h 4348516"/>
              <a:gd name="connsiteX1" fmla="*/ 7082 w 4480795"/>
              <a:gd name="connsiteY1" fmla="*/ 880984 h 4348516"/>
              <a:gd name="connsiteX2" fmla="*/ 639697 w 4480795"/>
              <a:gd name="connsiteY2" fmla="*/ 892670 h 4348516"/>
              <a:gd name="connsiteX3" fmla="*/ 586131 w 4480795"/>
              <a:gd name="connsiteY3" fmla="*/ 1912495 h 4348516"/>
              <a:gd name="connsiteX4" fmla="*/ 537934 w 4480795"/>
              <a:gd name="connsiteY4" fmla="*/ 4348516 h 4348516"/>
              <a:gd name="connsiteX5" fmla="*/ 4480795 w 4480795"/>
              <a:gd name="connsiteY5" fmla="*/ 4346369 h 4348516"/>
              <a:gd name="connsiteX6" fmla="*/ 4474352 w 4480795"/>
              <a:gd name="connsiteY6" fmla="*/ 985398 h 4348516"/>
              <a:gd name="connsiteX7" fmla="*/ 4206083 w 4480795"/>
              <a:gd name="connsiteY7" fmla="*/ 991400 h 4348516"/>
              <a:gd name="connsiteX8" fmla="*/ 4210378 w 4480795"/>
              <a:gd name="connsiteY8" fmla="*/ 510639 h 4348516"/>
              <a:gd name="connsiteX9" fmla="*/ 4053283 w 4480795"/>
              <a:gd name="connsiteY9" fmla="*/ 463137 h 4348516"/>
              <a:gd name="connsiteX10" fmla="*/ 4005782 w 4480795"/>
              <a:gd name="connsiteY10" fmla="*/ 35626 h 4348516"/>
              <a:gd name="connsiteX11" fmla="*/ 336306 w 4480795"/>
              <a:gd name="connsiteY11" fmla="*/ 0 h 4348516"/>
              <a:gd name="connsiteX12" fmla="*/ 70 w 4480795"/>
              <a:gd name="connsiteY12" fmla="*/ 123617 h 4348516"/>
              <a:gd name="connsiteX0" fmla="*/ 70 w 4480795"/>
              <a:gd name="connsiteY0" fmla="*/ 123617 h 4348516"/>
              <a:gd name="connsiteX1" fmla="*/ 7082 w 4480795"/>
              <a:gd name="connsiteY1" fmla="*/ 880984 h 4348516"/>
              <a:gd name="connsiteX2" fmla="*/ 639697 w 4480795"/>
              <a:gd name="connsiteY2" fmla="*/ 892670 h 4348516"/>
              <a:gd name="connsiteX3" fmla="*/ 586131 w 4480795"/>
              <a:gd name="connsiteY3" fmla="*/ 1912495 h 4348516"/>
              <a:gd name="connsiteX4" fmla="*/ 537934 w 4480795"/>
              <a:gd name="connsiteY4" fmla="*/ 4348516 h 4348516"/>
              <a:gd name="connsiteX5" fmla="*/ 4480795 w 4480795"/>
              <a:gd name="connsiteY5" fmla="*/ 4346369 h 4348516"/>
              <a:gd name="connsiteX6" fmla="*/ 4474352 w 4480795"/>
              <a:gd name="connsiteY6" fmla="*/ 985398 h 4348516"/>
              <a:gd name="connsiteX7" fmla="*/ 4206083 w 4480795"/>
              <a:gd name="connsiteY7" fmla="*/ 991400 h 4348516"/>
              <a:gd name="connsiteX8" fmla="*/ 4210378 w 4480795"/>
              <a:gd name="connsiteY8" fmla="*/ 510639 h 4348516"/>
              <a:gd name="connsiteX9" fmla="*/ 4038692 w 4480795"/>
              <a:gd name="connsiteY9" fmla="*/ 511776 h 4348516"/>
              <a:gd name="connsiteX10" fmla="*/ 4005782 w 4480795"/>
              <a:gd name="connsiteY10" fmla="*/ 35626 h 4348516"/>
              <a:gd name="connsiteX11" fmla="*/ 336306 w 4480795"/>
              <a:gd name="connsiteY11" fmla="*/ 0 h 4348516"/>
              <a:gd name="connsiteX12" fmla="*/ 70 w 4480795"/>
              <a:gd name="connsiteY12" fmla="*/ 123617 h 4348516"/>
              <a:gd name="connsiteX0" fmla="*/ 70 w 4480795"/>
              <a:gd name="connsiteY0" fmla="*/ 123617 h 4348516"/>
              <a:gd name="connsiteX1" fmla="*/ 7082 w 4480795"/>
              <a:gd name="connsiteY1" fmla="*/ 880984 h 4348516"/>
              <a:gd name="connsiteX2" fmla="*/ 639697 w 4480795"/>
              <a:gd name="connsiteY2" fmla="*/ 892670 h 4348516"/>
              <a:gd name="connsiteX3" fmla="*/ 586131 w 4480795"/>
              <a:gd name="connsiteY3" fmla="*/ 1912495 h 4348516"/>
              <a:gd name="connsiteX4" fmla="*/ 537934 w 4480795"/>
              <a:gd name="connsiteY4" fmla="*/ 4348516 h 4348516"/>
              <a:gd name="connsiteX5" fmla="*/ 4480795 w 4480795"/>
              <a:gd name="connsiteY5" fmla="*/ 4346369 h 4348516"/>
              <a:gd name="connsiteX6" fmla="*/ 4474352 w 4480795"/>
              <a:gd name="connsiteY6" fmla="*/ 985398 h 4348516"/>
              <a:gd name="connsiteX7" fmla="*/ 4206083 w 4480795"/>
              <a:gd name="connsiteY7" fmla="*/ 991400 h 4348516"/>
              <a:gd name="connsiteX8" fmla="*/ 4215242 w 4480795"/>
              <a:gd name="connsiteY8" fmla="*/ 491184 h 4348516"/>
              <a:gd name="connsiteX9" fmla="*/ 4038692 w 4480795"/>
              <a:gd name="connsiteY9" fmla="*/ 511776 h 4348516"/>
              <a:gd name="connsiteX10" fmla="*/ 4005782 w 4480795"/>
              <a:gd name="connsiteY10" fmla="*/ 35626 h 4348516"/>
              <a:gd name="connsiteX11" fmla="*/ 336306 w 4480795"/>
              <a:gd name="connsiteY11" fmla="*/ 0 h 4348516"/>
              <a:gd name="connsiteX12" fmla="*/ 70 w 4480795"/>
              <a:gd name="connsiteY12" fmla="*/ 123617 h 4348516"/>
              <a:gd name="connsiteX0" fmla="*/ 70 w 4480795"/>
              <a:gd name="connsiteY0" fmla="*/ 123617 h 4348516"/>
              <a:gd name="connsiteX1" fmla="*/ 7082 w 4480795"/>
              <a:gd name="connsiteY1" fmla="*/ 880984 h 4348516"/>
              <a:gd name="connsiteX2" fmla="*/ 639697 w 4480795"/>
              <a:gd name="connsiteY2" fmla="*/ 892670 h 4348516"/>
              <a:gd name="connsiteX3" fmla="*/ 586131 w 4480795"/>
              <a:gd name="connsiteY3" fmla="*/ 1912495 h 4348516"/>
              <a:gd name="connsiteX4" fmla="*/ 537934 w 4480795"/>
              <a:gd name="connsiteY4" fmla="*/ 4348516 h 4348516"/>
              <a:gd name="connsiteX5" fmla="*/ 4480795 w 4480795"/>
              <a:gd name="connsiteY5" fmla="*/ 4346369 h 4348516"/>
              <a:gd name="connsiteX6" fmla="*/ 4474352 w 4480795"/>
              <a:gd name="connsiteY6" fmla="*/ 985398 h 4348516"/>
              <a:gd name="connsiteX7" fmla="*/ 4206083 w 4480795"/>
              <a:gd name="connsiteY7" fmla="*/ 991400 h 4348516"/>
              <a:gd name="connsiteX8" fmla="*/ 4215242 w 4480795"/>
              <a:gd name="connsiteY8" fmla="*/ 491184 h 4348516"/>
              <a:gd name="connsiteX9" fmla="*/ 4038692 w 4480795"/>
              <a:gd name="connsiteY9" fmla="*/ 472865 h 4348516"/>
              <a:gd name="connsiteX10" fmla="*/ 4005782 w 4480795"/>
              <a:gd name="connsiteY10" fmla="*/ 35626 h 4348516"/>
              <a:gd name="connsiteX11" fmla="*/ 336306 w 4480795"/>
              <a:gd name="connsiteY11" fmla="*/ 0 h 4348516"/>
              <a:gd name="connsiteX12" fmla="*/ 70 w 4480795"/>
              <a:gd name="connsiteY12" fmla="*/ 123617 h 4348516"/>
              <a:gd name="connsiteX0" fmla="*/ 70 w 4480795"/>
              <a:gd name="connsiteY0" fmla="*/ 123617 h 4348516"/>
              <a:gd name="connsiteX1" fmla="*/ 7082 w 4480795"/>
              <a:gd name="connsiteY1" fmla="*/ 880984 h 4348516"/>
              <a:gd name="connsiteX2" fmla="*/ 639697 w 4480795"/>
              <a:gd name="connsiteY2" fmla="*/ 892670 h 4348516"/>
              <a:gd name="connsiteX3" fmla="*/ 586131 w 4480795"/>
              <a:gd name="connsiteY3" fmla="*/ 1912495 h 4348516"/>
              <a:gd name="connsiteX4" fmla="*/ 537934 w 4480795"/>
              <a:gd name="connsiteY4" fmla="*/ 4348516 h 4348516"/>
              <a:gd name="connsiteX5" fmla="*/ 4480795 w 4480795"/>
              <a:gd name="connsiteY5" fmla="*/ 4346369 h 4348516"/>
              <a:gd name="connsiteX6" fmla="*/ 4474352 w 4480795"/>
              <a:gd name="connsiteY6" fmla="*/ 985398 h 4348516"/>
              <a:gd name="connsiteX7" fmla="*/ 4206083 w 4480795"/>
              <a:gd name="connsiteY7" fmla="*/ 991400 h 4348516"/>
              <a:gd name="connsiteX8" fmla="*/ 4215242 w 4480795"/>
              <a:gd name="connsiteY8" fmla="*/ 491184 h 4348516"/>
              <a:gd name="connsiteX9" fmla="*/ 4038692 w 4480795"/>
              <a:gd name="connsiteY9" fmla="*/ 472865 h 4348516"/>
              <a:gd name="connsiteX10" fmla="*/ 4078739 w 4480795"/>
              <a:gd name="connsiteY10" fmla="*/ 35626 h 4348516"/>
              <a:gd name="connsiteX11" fmla="*/ 336306 w 4480795"/>
              <a:gd name="connsiteY11" fmla="*/ 0 h 4348516"/>
              <a:gd name="connsiteX12" fmla="*/ 70 w 4480795"/>
              <a:gd name="connsiteY12" fmla="*/ 123617 h 4348516"/>
              <a:gd name="connsiteX0" fmla="*/ 17320 w 4473725"/>
              <a:gd name="connsiteY0" fmla="*/ 128481 h 4348516"/>
              <a:gd name="connsiteX1" fmla="*/ 12 w 4473725"/>
              <a:gd name="connsiteY1" fmla="*/ 880984 h 4348516"/>
              <a:gd name="connsiteX2" fmla="*/ 632627 w 4473725"/>
              <a:gd name="connsiteY2" fmla="*/ 892670 h 4348516"/>
              <a:gd name="connsiteX3" fmla="*/ 579061 w 4473725"/>
              <a:gd name="connsiteY3" fmla="*/ 1912495 h 4348516"/>
              <a:gd name="connsiteX4" fmla="*/ 530864 w 4473725"/>
              <a:gd name="connsiteY4" fmla="*/ 4348516 h 4348516"/>
              <a:gd name="connsiteX5" fmla="*/ 4473725 w 4473725"/>
              <a:gd name="connsiteY5" fmla="*/ 4346369 h 4348516"/>
              <a:gd name="connsiteX6" fmla="*/ 4467282 w 4473725"/>
              <a:gd name="connsiteY6" fmla="*/ 985398 h 4348516"/>
              <a:gd name="connsiteX7" fmla="*/ 4199013 w 4473725"/>
              <a:gd name="connsiteY7" fmla="*/ 991400 h 4348516"/>
              <a:gd name="connsiteX8" fmla="*/ 4208172 w 4473725"/>
              <a:gd name="connsiteY8" fmla="*/ 491184 h 4348516"/>
              <a:gd name="connsiteX9" fmla="*/ 4031622 w 4473725"/>
              <a:gd name="connsiteY9" fmla="*/ 472865 h 4348516"/>
              <a:gd name="connsiteX10" fmla="*/ 4071669 w 4473725"/>
              <a:gd name="connsiteY10" fmla="*/ 35626 h 4348516"/>
              <a:gd name="connsiteX11" fmla="*/ 329236 w 4473725"/>
              <a:gd name="connsiteY11" fmla="*/ 0 h 4348516"/>
              <a:gd name="connsiteX12" fmla="*/ 17320 w 4473725"/>
              <a:gd name="connsiteY12" fmla="*/ 128481 h 4348516"/>
              <a:gd name="connsiteX0" fmla="*/ 17320 w 4473725"/>
              <a:gd name="connsiteY0" fmla="*/ 186847 h 4348516"/>
              <a:gd name="connsiteX1" fmla="*/ 12 w 4473725"/>
              <a:gd name="connsiteY1" fmla="*/ 880984 h 4348516"/>
              <a:gd name="connsiteX2" fmla="*/ 632627 w 4473725"/>
              <a:gd name="connsiteY2" fmla="*/ 892670 h 4348516"/>
              <a:gd name="connsiteX3" fmla="*/ 579061 w 4473725"/>
              <a:gd name="connsiteY3" fmla="*/ 1912495 h 4348516"/>
              <a:gd name="connsiteX4" fmla="*/ 530864 w 4473725"/>
              <a:gd name="connsiteY4" fmla="*/ 4348516 h 4348516"/>
              <a:gd name="connsiteX5" fmla="*/ 4473725 w 4473725"/>
              <a:gd name="connsiteY5" fmla="*/ 4346369 h 4348516"/>
              <a:gd name="connsiteX6" fmla="*/ 4467282 w 4473725"/>
              <a:gd name="connsiteY6" fmla="*/ 985398 h 4348516"/>
              <a:gd name="connsiteX7" fmla="*/ 4199013 w 4473725"/>
              <a:gd name="connsiteY7" fmla="*/ 991400 h 4348516"/>
              <a:gd name="connsiteX8" fmla="*/ 4208172 w 4473725"/>
              <a:gd name="connsiteY8" fmla="*/ 491184 h 4348516"/>
              <a:gd name="connsiteX9" fmla="*/ 4031622 w 4473725"/>
              <a:gd name="connsiteY9" fmla="*/ 472865 h 4348516"/>
              <a:gd name="connsiteX10" fmla="*/ 4071669 w 4473725"/>
              <a:gd name="connsiteY10" fmla="*/ 35626 h 4348516"/>
              <a:gd name="connsiteX11" fmla="*/ 329236 w 4473725"/>
              <a:gd name="connsiteY11" fmla="*/ 0 h 4348516"/>
              <a:gd name="connsiteX12" fmla="*/ 17320 w 4473725"/>
              <a:gd name="connsiteY12" fmla="*/ 186847 h 434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73725" h="4348516">
                <a:moveTo>
                  <a:pt x="17320" y="186847"/>
                </a:moveTo>
                <a:cubicBezTo>
                  <a:pt x="16415" y="188005"/>
                  <a:pt x="5780" y="894418"/>
                  <a:pt x="12" y="880984"/>
                </a:cubicBezTo>
                <a:cubicBezTo>
                  <a:pt x="-3126" y="878395"/>
                  <a:pt x="635764" y="895259"/>
                  <a:pt x="632627" y="892670"/>
                </a:cubicBezTo>
                <a:cubicBezTo>
                  <a:pt x="624499" y="888902"/>
                  <a:pt x="582325" y="1921127"/>
                  <a:pt x="579061" y="1912495"/>
                </a:cubicBezTo>
                <a:cubicBezTo>
                  <a:pt x="572723" y="1918727"/>
                  <a:pt x="532338" y="3525160"/>
                  <a:pt x="530864" y="4348516"/>
                </a:cubicBezTo>
                <a:lnTo>
                  <a:pt x="4473725" y="4346369"/>
                </a:lnTo>
                <a:cubicBezTo>
                  <a:pt x="4471577" y="3226045"/>
                  <a:pt x="4469430" y="2105722"/>
                  <a:pt x="4467282" y="985398"/>
                </a:cubicBezTo>
                <a:lnTo>
                  <a:pt x="4199013" y="991400"/>
                </a:lnTo>
                <a:cubicBezTo>
                  <a:pt x="4200445" y="831146"/>
                  <a:pt x="4206740" y="651438"/>
                  <a:pt x="4208172" y="491184"/>
                </a:cubicBezTo>
                <a:lnTo>
                  <a:pt x="4031622" y="472865"/>
                </a:lnTo>
                <a:lnTo>
                  <a:pt x="4071669" y="35626"/>
                </a:lnTo>
                <a:lnTo>
                  <a:pt x="329236" y="0"/>
                </a:lnTo>
                <a:cubicBezTo>
                  <a:pt x="217157" y="41206"/>
                  <a:pt x="12667" y="204007"/>
                  <a:pt x="17320" y="186847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542312" y="1567543"/>
            <a:ext cx="419199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2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 bwMode="auto">
          <a:xfrm>
            <a:off x="5192973" y="5377218"/>
            <a:ext cx="3951027" cy="8256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" r="706"/>
          <a:stretch>
            <a:fillRect/>
          </a:stretch>
        </p:blipFill>
        <p:spPr bwMode="auto">
          <a:xfrm flipH="1" flipV="1">
            <a:off x="5192973" y="1702764"/>
            <a:ext cx="3534425" cy="165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230539" y="3094234"/>
            <a:ext cx="16385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 Modulator  (</a:t>
            </a:r>
            <a:r>
              <a:rPr lang="en-US" sz="10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uVM</a:t>
            </a:r>
            <a:r>
              <a:rPr lang="en-US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41373" y="3107581"/>
            <a:ext cx="151996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LLRF Controller (</a:t>
            </a:r>
            <a:r>
              <a:rPr lang="en-US" sz="10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uTC</a:t>
            </a:r>
            <a:r>
              <a:rPr lang="en-US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244207" y="3370198"/>
            <a:ext cx="3503090" cy="1696630"/>
            <a:chOff x="-1" y="1780248"/>
            <a:chExt cx="9144001" cy="4406113"/>
          </a:xfrm>
        </p:grpSpPr>
        <p:grpSp>
          <p:nvGrpSpPr>
            <p:cNvPr id="16" name="Group 15"/>
            <p:cNvGrpSpPr/>
            <p:nvPr/>
          </p:nvGrpSpPr>
          <p:grpSpPr>
            <a:xfrm>
              <a:off x="-1" y="1780248"/>
              <a:ext cx="9144001" cy="4406113"/>
              <a:chOff x="-1" y="1780248"/>
              <a:chExt cx="9144001" cy="4406113"/>
            </a:xfrm>
          </p:grpSpPr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1" y="2006319"/>
                <a:ext cx="9144001" cy="36766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Rectangle 23"/>
              <p:cNvSpPr/>
              <p:nvPr/>
            </p:nvSpPr>
            <p:spPr bwMode="auto">
              <a:xfrm>
                <a:off x="3843717" y="3657600"/>
                <a:ext cx="1165253" cy="2314322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1051965" y="5437848"/>
                <a:ext cx="3916545" cy="686474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0" y="5485052"/>
                <a:ext cx="3916545" cy="686474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4410159" y="5499887"/>
                <a:ext cx="791671" cy="686474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4733841" y="3661646"/>
                <a:ext cx="490917" cy="360096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0" y="2342644"/>
                <a:ext cx="280523" cy="3192307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1" y="1877351"/>
                <a:ext cx="469337" cy="325029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412694" y="1827451"/>
                <a:ext cx="8116311" cy="325029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3916545" y="1979851"/>
                <a:ext cx="1327094" cy="325029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4392625" y="2116067"/>
                <a:ext cx="762001" cy="325029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5184295" y="1920509"/>
                <a:ext cx="3182870" cy="325029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8860778" y="1959621"/>
                <a:ext cx="283221" cy="3502503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8779858" y="5592944"/>
                <a:ext cx="364142" cy="325029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9030712" y="5373110"/>
                <a:ext cx="113288" cy="325029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8649036" y="1780248"/>
                <a:ext cx="365491" cy="27378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8747490" y="4313055"/>
                <a:ext cx="217136" cy="1108609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8649037" y="4288779"/>
                <a:ext cx="217136" cy="200952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8647688" y="3924637"/>
                <a:ext cx="217136" cy="231972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8654431" y="3542963"/>
                <a:ext cx="217136" cy="231972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8646339" y="2257678"/>
                <a:ext cx="217136" cy="538121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8644990" y="2969776"/>
                <a:ext cx="217136" cy="132171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8651733" y="3251649"/>
                <a:ext cx="217136" cy="171282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218484" y="5297586"/>
                <a:ext cx="299406" cy="229274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241412" y="4754071"/>
                <a:ext cx="299406" cy="125426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215788" y="5052127"/>
                <a:ext cx="299406" cy="125426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231971" y="4313055"/>
                <a:ext cx="299406" cy="249504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223880" y="2896949"/>
                <a:ext cx="299406" cy="209043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169932" y="3099250"/>
                <a:ext cx="167236" cy="1220548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231972" y="2567872"/>
                <a:ext cx="299406" cy="125426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8639596" y="5230152"/>
                <a:ext cx="299406" cy="231972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 bwMode="auto">
            <a:xfrm>
              <a:off x="5049430" y="5543044"/>
              <a:ext cx="356050" cy="202301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201829" y="5591596"/>
              <a:ext cx="2849745" cy="202301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8003023" y="5614524"/>
              <a:ext cx="370884" cy="106546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8649037" y="5596992"/>
              <a:ext cx="370884" cy="106546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8813576" y="1979851"/>
              <a:ext cx="160491" cy="423483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8488546" y="1925904"/>
              <a:ext cx="186115" cy="20904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252452" y="4849979"/>
            <a:ext cx="1805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 Converter (DWC)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298917" y="4867148"/>
            <a:ext cx="13019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Digitizer (uDAQ)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057775" y="1702764"/>
            <a:ext cx="3810000" cy="3548277"/>
          </a:xfrm>
          <a:prstGeom prst="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224288" y="1794295"/>
            <a:ext cx="8503109" cy="3349852"/>
            <a:chOff x="224288" y="1794295"/>
            <a:chExt cx="8503109" cy="3349852"/>
          </a:xfrm>
        </p:grpSpPr>
        <p:sp>
          <p:nvSpPr>
            <p:cNvPr id="57" name="Rectangle 56"/>
            <p:cNvSpPr/>
            <p:nvPr/>
          </p:nvSpPr>
          <p:spPr bwMode="auto">
            <a:xfrm>
              <a:off x="4356340" y="2708694"/>
              <a:ext cx="431321" cy="368089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4356341" y="3108917"/>
              <a:ext cx="431320" cy="1004692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224288" y="2708694"/>
              <a:ext cx="914400" cy="863521"/>
            </a:xfrm>
            <a:prstGeom prst="rect">
              <a:avLst/>
            </a:prstGeom>
            <a:noFill/>
            <a:ln w="3810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5173844" y="1794295"/>
              <a:ext cx="3553553" cy="3349852"/>
              <a:chOff x="5173844" y="1794295"/>
              <a:chExt cx="3553553" cy="3349852"/>
            </a:xfrm>
          </p:grpSpPr>
          <p:sp>
            <p:nvSpPr>
              <p:cNvPr id="60" name="Rectangle 59"/>
              <p:cNvSpPr/>
              <p:nvPr/>
            </p:nvSpPr>
            <p:spPr bwMode="auto">
              <a:xfrm>
                <a:off x="5173845" y="3447058"/>
                <a:ext cx="1911549" cy="1697089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7085394" y="3450951"/>
                <a:ext cx="1642003" cy="1693195"/>
              </a:xfrm>
              <a:prstGeom prst="rect">
                <a:avLst/>
              </a:prstGeom>
              <a:noFill/>
              <a:ln w="28575" cap="flat" cmpd="sng" algn="ctr">
                <a:solidFill>
                  <a:srgbClr val="FF00FF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5173844" y="1794295"/>
                <a:ext cx="1825007" cy="1530204"/>
              </a:xfrm>
              <a:prstGeom prst="rect">
                <a:avLst/>
              </a:prstGeom>
              <a:noFill/>
              <a:ln w="38100" cap="flat" cmpd="sng" algn="ctr">
                <a:solidFill>
                  <a:srgbClr val="00B05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64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stability measurement results (in-loop regulation)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402737"/>
              </p:ext>
            </p:extLst>
          </p:nvPr>
        </p:nvGraphicFramePr>
        <p:xfrm>
          <a:off x="323528" y="4221088"/>
          <a:ext cx="8520114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1224136"/>
                <a:gridCol w="1080120"/>
                <a:gridCol w="1224136"/>
                <a:gridCol w="1224136"/>
                <a:gridCol w="1175298"/>
              </a:tblGrid>
              <a:tr h="310833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Stability</a:t>
                      </a:r>
                      <a:r>
                        <a:rPr lang="en-US" sz="1600" baseline="0" noProof="0" dirty="0" smtClean="0"/>
                        <a:t> (</a:t>
                      </a:r>
                      <a:r>
                        <a:rPr lang="en-US" sz="1600" baseline="0" noProof="0" dirty="0" err="1" smtClean="0"/>
                        <a:t>rms</a:t>
                      </a:r>
                      <a:r>
                        <a:rPr lang="en-US" sz="1600" baseline="0" noProof="0" dirty="0" smtClean="0"/>
                        <a:t>) @ 9MHz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ACC1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ACC39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ACC23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ACC45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ACC67</a:t>
                      </a:r>
                      <a:endParaRPr lang="en-US" sz="1600" noProof="0" dirty="0"/>
                    </a:p>
                  </a:txBody>
                  <a:tcPr/>
                </a:tc>
              </a:tr>
              <a:tr h="310833">
                <a:tc>
                  <a:txBody>
                    <a:bodyPr/>
                    <a:lstStyle/>
                    <a:p>
                      <a:r>
                        <a:rPr lang="en-US" sz="1600" noProof="0" dirty="0" err="1" smtClean="0"/>
                        <a:t>Ampl</a:t>
                      </a:r>
                      <a:r>
                        <a:rPr lang="en-US" sz="1600" noProof="0" dirty="0" smtClean="0"/>
                        <a:t>.</a:t>
                      </a:r>
                      <a:r>
                        <a:rPr lang="en-US" sz="1600" baseline="0" noProof="0" dirty="0" smtClean="0"/>
                        <a:t> Intra pulse [%]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0.0067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0.0266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0.0055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0.0079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0.0069</a:t>
                      </a:r>
                      <a:endParaRPr lang="en-US" sz="1600" noProof="0" dirty="0"/>
                    </a:p>
                  </a:txBody>
                  <a:tcPr/>
                </a:tc>
              </a:tr>
              <a:tr h="310833">
                <a:tc>
                  <a:txBody>
                    <a:bodyPr/>
                    <a:lstStyle/>
                    <a:p>
                      <a:r>
                        <a:rPr lang="en-US" sz="1600" noProof="0" dirty="0" err="1" smtClean="0"/>
                        <a:t>Ampl</a:t>
                      </a:r>
                      <a:r>
                        <a:rPr lang="en-US" sz="1600" noProof="0" dirty="0" smtClean="0"/>
                        <a:t>. pulse to pulse [%]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0.0017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0.0053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0.0012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0.0009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0.0019</a:t>
                      </a:r>
                      <a:endParaRPr lang="en-US" sz="1600" noProof="0" dirty="0"/>
                    </a:p>
                  </a:txBody>
                  <a:tcPr/>
                </a:tc>
              </a:tr>
              <a:tr h="310833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Phase</a:t>
                      </a:r>
                      <a:r>
                        <a:rPr lang="en-US" sz="1600" baseline="0" noProof="0" dirty="0" smtClean="0"/>
                        <a:t> Intra pulse [</a:t>
                      </a:r>
                      <a:r>
                        <a:rPr lang="en-US" sz="1600" baseline="0" noProof="0" dirty="0" err="1" smtClean="0"/>
                        <a:t>deg</a:t>
                      </a:r>
                      <a:r>
                        <a:rPr lang="en-US" sz="1600" baseline="0" noProof="0" dirty="0" smtClean="0"/>
                        <a:t>]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0.0100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0.0233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0.0074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0.0099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0.0089</a:t>
                      </a:r>
                      <a:endParaRPr lang="en-US" sz="1600" noProof="0" dirty="0"/>
                    </a:p>
                  </a:txBody>
                  <a:tcPr/>
                </a:tc>
              </a:tr>
              <a:tr h="310833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Phase pulse to pulse</a:t>
                      </a:r>
                      <a:r>
                        <a:rPr lang="en-US" sz="1600" baseline="0" noProof="0" dirty="0" smtClean="0"/>
                        <a:t> [</a:t>
                      </a:r>
                      <a:r>
                        <a:rPr lang="en-US" sz="1600" baseline="0" noProof="0" dirty="0" err="1" smtClean="0"/>
                        <a:t>deg</a:t>
                      </a:r>
                      <a:r>
                        <a:rPr lang="en-US" sz="1600" baseline="0" noProof="0" dirty="0" smtClean="0"/>
                        <a:t>]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0.0028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0.0108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0.0017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0.0023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0.0031</a:t>
                      </a:r>
                      <a:endParaRPr lang="en-US" sz="1600" noProof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1"/>
          <a:stretch/>
        </p:blipFill>
        <p:spPr>
          <a:xfrm>
            <a:off x="179512" y="802196"/>
            <a:ext cx="5651272" cy="31308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265873" y="802196"/>
            <a:ext cx="8631978" cy="3228555"/>
            <a:chOff x="179512" y="808179"/>
            <a:chExt cx="8631978" cy="322855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808179"/>
              <a:ext cx="4237478" cy="32285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085390" y="304651"/>
              <a:ext cx="3222572" cy="42296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265873" y="6021973"/>
            <a:ext cx="4873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Goal: &lt; 0.01% in amplitude and &lt; 0.01deg in phase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23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Performance measurement with </a:t>
            </a:r>
            <a:r>
              <a:rPr lang="en-GB" dirty="0" smtClean="0"/>
              <a:t>BAM (3DBC2)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" t="15709" r="3212" b="5757"/>
          <a:stretch/>
        </p:blipFill>
        <p:spPr>
          <a:xfrm rot="16200000" flipH="1" flipV="1">
            <a:off x="952270" y="266934"/>
            <a:ext cx="5572584" cy="6715126"/>
          </a:xfrm>
        </p:spPr>
      </p:pic>
      <p:grpSp>
        <p:nvGrpSpPr>
          <p:cNvPr id="15" name="Group 14"/>
          <p:cNvGrpSpPr/>
          <p:nvPr/>
        </p:nvGrpSpPr>
        <p:grpSpPr>
          <a:xfrm>
            <a:off x="3539990" y="2152650"/>
            <a:ext cx="5604010" cy="2637847"/>
            <a:chOff x="3539990" y="2152650"/>
            <a:chExt cx="5604010" cy="263784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9990" y="2152650"/>
              <a:ext cx="5604010" cy="2637847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 bwMode="auto">
            <a:xfrm flipV="1">
              <a:off x="3667125" y="4191000"/>
              <a:ext cx="5372100" cy="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8386482" y="3485571"/>
              <a:ext cx="6527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30 fs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V="1">
              <a:off x="3667125" y="2466975"/>
              <a:ext cx="5267325" cy="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Box 13"/>
            <p:cNvSpPr txBox="1"/>
            <p:nvPr/>
          </p:nvSpPr>
          <p:spPr>
            <a:xfrm>
              <a:off x="5796548" y="2473749"/>
              <a:ext cx="857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1 week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247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157537" y="3433763"/>
            <a:ext cx="5719763" cy="3019425"/>
            <a:chOff x="90487" y="3667124"/>
            <a:chExt cx="5719763" cy="3019425"/>
          </a:xfrm>
        </p:grpSpPr>
        <p:graphicFrame>
          <p:nvGraphicFramePr>
            <p:cNvPr id="7" name="Char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83566628"/>
                </p:ext>
              </p:extLst>
            </p:nvPr>
          </p:nvGraphicFramePr>
          <p:xfrm>
            <a:off x="90487" y="3667124"/>
            <a:ext cx="5719763" cy="30194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Rectangle 7"/>
            <p:cNvSpPr/>
            <p:nvPr/>
          </p:nvSpPr>
          <p:spPr bwMode="auto">
            <a:xfrm>
              <a:off x="2095501" y="3771900"/>
              <a:ext cx="3543300" cy="12668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statistics since week 35 / </a:t>
            </a:r>
            <a:r>
              <a:rPr lang="en-US" dirty="0" smtClean="0"/>
              <a:t> for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057275"/>
            <a:ext cx="3565525" cy="5257800"/>
          </a:xfrm>
        </p:spPr>
        <p:txBody>
          <a:bodyPr/>
          <a:lstStyle/>
          <a:p>
            <a:r>
              <a:rPr lang="en-US" sz="1600" dirty="0" smtClean="0"/>
              <a:t>Firmware</a:t>
            </a:r>
          </a:p>
          <a:p>
            <a:pPr lvl="1"/>
            <a:r>
              <a:rPr lang="en-US" sz="1400" dirty="0" smtClean="0"/>
              <a:t>Jumping phases after initialization </a:t>
            </a:r>
          </a:p>
          <a:p>
            <a:pPr lvl="1"/>
            <a:r>
              <a:rPr lang="en-US" sz="1400" dirty="0" smtClean="0"/>
              <a:t>LLL communication lost</a:t>
            </a:r>
          </a:p>
          <a:p>
            <a:r>
              <a:rPr lang="en-US" sz="1600" dirty="0" smtClean="0"/>
              <a:t>Operation</a:t>
            </a:r>
          </a:p>
          <a:p>
            <a:pPr lvl="1"/>
            <a:r>
              <a:rPr lang="en-US" sz="1400" dirty="0" smtClean="0"/>
              <a:t>Setting undesired values </a:t>
            </a:r>
          </a:p>
          <a:p>
            <a:pPr lvl="1"/>
            <a:r>
              <a:rPr lang="en-US" sz="1400" dirty="0" smtClean="0"/>
              <a:t>Rebooting wrong system MCH</a:t>
            </a:r>
          </a:p>
          <a:p>
            <a:r>
              <a:rPr lang="en-US" sz="1600" dirty="0" smtClean="0"/>
              <a:t>Automation</a:t>
            </a:r>
          </a:p>
          <a:p>
            <a:pPr lvl="1"/>
            <a:r>
              <a:rPr lang="en-US" sz="1400" dirty="0" smtClean="0"/>
              <a:t>Malfunction of routines</a:t>
            </a:r>
          </a:p>
          <a:p>
            <a:pPr lvl="1"/>
            <a:r>
              <a:rPr lang="en-US" sz="1400" dirty="0" smtClean="0"/>
              <a:t>Limiter adjustments</a:t>
            </a:r>
          </a:p>
          <a:p>
            <a:r>
              <a:rPr lang="en-US" sz="1600" dirty="0" smtClean="0"/>
              <a:t>Infrastructure</a:t>
            </a:r>
          </a:p>
          <a:p>
            <a:pPr lvl="1"/>
            <a:r>
              <a:rPr lang="en-US" sz="1400" dirty="0" smtClean="0"/>
              <a:t>Loosing Ethernet connection</a:t>
            </a:r>
          </a:p>
          <a:p>
            <a:pPr lvl="1"/>
            <a:r>
              <a:rPr lang="en-US" sz="1400" dirty="0" smtClean="0"/>
              <a:t>Inter crate communication</a:t>
            </a:r>
          </a:p>
          <a:p>
            <a:r>
              <a:rPr lang="en-US" sz="1600" dirty="0" smtClean="0"/>
              <a:t>Server</a:t>
            </a:r>
          </a:p>
          <a:p>
            <a:pPr lvl="1"/>
            <a:r>
              <a:rPr lang="en-US" sz="1400" dirty="0" smtClean="0"/>
              <a:t>Crashes or malfunction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3968574"/>
              </p:ext>
            </p:extLst>
          </p:nvPr>
        </p:nvGraphicFramePr>
        <p:xfrm>
          <a:off x="4257675" y="769144"/>
          <a:ext cx="4886324" cy="4060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>
            <a:off x="4600575" y="4695825"/>
            <a:ext cx="3867150" cy="533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9494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LLRF downtime statistic for 2014 (till now)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175" y="5438775"/>
            <a:ext cx="4841875" cy="904876"/>
          </a:xfrm>
        </p:spPr>
        <p:txBody>
          <a:bodyPr/>
          <a:lstStyle/>
          <a:p>
            <a:r>
              <a:rPr lang="en-US" dirty="0" smtClean="0"/>
              <a:t>Biggest issue was ACC39 </a:t>
            </a:r>
          </a:p>
          <a:p>
            <a:pPr lvl="1"/>
            <a:r>
              <a:rPr lang="en-US" dirty="0" smtClean="0"/>
              <a:t>DWC failure (Hardware)</a:t>
            </a:r>
          </a:p>
          <a:p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98849"/>
              </p:ext>
            </p:extLst>
          </p:nvPr>
        </p:nvGraphicFramePr>
        <p:xfrm>
          <a:off x="180975" y="866775"/>
          <a:ext cx="7210425" cy="4514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9394597"/>
              </p:ext>
            </p:extLst>
          </p:nvPr>
        </p:nvGraphicFramePr>
        <p:xfrm>
          <a:off x="3590926" y="2609850"/>
          <a:ext cx="5314950" cy="328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95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2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0</TotalTime>
  <Words>1871</Words>
  <Application>Microsoft Office PowerPoint</Application>
  <PresentationFormat>On-screen Show (4:3)</PresentationFormat>
  <Paragraphs>347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2_DESY_Vortrag_3-1</vt:lpstr>
      <vt:lpstr>DESY European XFEL</vt:lpstr>
      <vt:lpstr>Recent Progress on LLRF Developments at FLASH</vt:lpstr>
      <vt:lpstr>Overview</vt:lpstr>
      <vt:lpstr>Evaluation of digital LLRF@DESY</vt:lpstr>
      <vt:lpstr>MTCA LLRF Installations at FLASH</vt:lpstr>
      <vt:lpstr>LLRF control loop   </vt:lpstr>
      <vt:lpstr>RF stability measurement results (in-loop regulation)</vt:lpstr>
      <vt:lpstr>Performance measurement with BAM (3DBC2)</vt:lpstr>
      <vt:lpstr>Operation statistics since week 35 /  for 2013</vt:lpstr>
      <vt:lpstr>Internal LLRF downtime statistic for 2014 (till now)</vt:lpstr>
      <vt:lpstr>Review of the system issues</vt:lpstr>
      <vt:lpstr>LLRF digitalization and data processing</vt:lpstr>
      <vt:lpstr>Procedure for system upgrade / test</vt:lpstr>
      <vt:lpstr>Piezo failure and conclusion</vt:lpstr>
      <vt:lpstr>Piezo control and automation</vt:lpstr>
      <vt:lpstr>Impact of piezo activation during operation</vt:lpstr>
      <vt:lpstr>Long term stability and drifts</vt:lpstr>
      <vt:lpstr>Reference tracking – long term measurement</vt:lpstr>
      <vt:lpstr>Reference tracking – long term measurement</vt:lpstr>
      <vt:lpstr>Lesson learned</vt:lpstr>
      <vt:lpstr>Drift compensation module (DCM)</vt:lpstr>
      <vt:lpstr>Measurements on XFEL conditions</vt:lpstr>
      <vt:lpstr>ACC1 operation with XFEL parameters</vt:lpstr>
      <vt:lpstr>Multi beam line mode of operation (FLASH2)</vt:lpstr>
      <vt:lpstr>Gradient variation intra-pulse</vt:lpstr>
      <vt:lpstr>RF GUN regulation using MTCA.4 LLRF</vt:lpstr>
      <vt:lpstr>RF dependencies  Impact to other systems</vt:lpstr>
      <vt:lpstr>Planned upgrades</vt:lpstr>
      <vt:lpstr>Conclusion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christian.schmidt@desy.de</dc:creator>
  <cp:lastModifiedBy>Schmidt, Christian</cp:lastModifiedBy>
  <cp:revision>679</cp:revision>
  <cp:lastPrinted>2014-11-24T16:57:43Z</cp:lastPrinted>
  <dcterms:created xsi:type="dcterms:W3CDTF">2008-04-14T12:45:38Z</dcterms:created>
  <dcterms:modified xsi:type="dcterms:W3CDTF">2014-11-25T13:11:15Z</dcterms:modified>
</cp:coreProperties>
</file>