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3" r:id="rId2"/>
    <p:sldId id="279" r:id="rId3"/>
    <p:sldId id="267" r:id="rId4"/>
    <p:sldId id="268" r:id="rId5"/>
    <p:sldId id="293" r:id="rId6"/>
    <p:sldId id="274" r:id="rId7"/>
    <p:sldId id="278" r:id="rId8"/>
    <p:sldId id="330" r:id="rId9"/>
    <p:sldId id="312" r:id="rId10"/>
    <p:sldId id="301" r:id="rId11"/>
    <p:sldId id="303" r:id="rId12"/>
    <p:sldId id="306" r:id="rId13"/>
    <p:sldId id="311" r:id="rId14"/>
    <p:sldId id="307" r:id="rId15"/>
    <p:sldId id="304" r:id="rId16"/>
    <p:sldId id="305" r:id="rId17"/>
    <p:sldId id="308" r:id="rId18"/>
    <p:sldId id="310" r:id="rId19"/>
    <p:sldId id="313" r:id="rId20"/>
    <p:sldId id="317" r:id="rId21"/>
    <p:sldId id="333" r:id="rId22"/>
    <p:sldId id="318" r:id="rId23"/>
    <p:sldId id="319" r:id="rId24"/>
    <p:sldId id="322" r:id="rId25"/>
    <p:sldId id="320" r:id="rId26"/>
    <p:sldId id="323" r:id="rId27"/>
    <p:sldId id="324" r:id="rId28"/>
    <p:sldId id="325" r:id="rId29"/>
    <p:sldId id="326" r:id="rId30"/>
    <p:sldId id="327" r:id="rId31"/>
    <p:sldId id="329" r:id="rId32"/>
    <p:sldId id="328" r:id="rId33"/>
    <p:sldId id="332" r:id="rId34"/>
    <p:sldId id="331" r:id="rId35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C43FF"/>
    <a:srgbClr val="9C9E9F"/>
    <a:srgbClr val="FFFFFF"/>
    <a:srgbClr val="DDDDDD"/>
    <a:srgbClr val="00A5EB"/>
    <a:srgbClr val="FFCC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3" autoAdjust="0"/>
    <p:restoredTop sz="96197" autoAdjust="0"/>
  </p:normalViewPr>
  <p:slideViewPr>
    <p:cSldViewPr snapToGrid="0">
      <p:cViewPr varScale="1">
        <p:scale>
          <a:sx n="126" d="100"/>
          <a:sy n="126" d="100"/>
        </p:scale>
        <p:origin x="-1500" y="-8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216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smtClean="0">
                <a:solidFill>
                  <a:schemeClr val="bg2"/>
                </a:solidFill>
              </a:rPr>
              <a:t>Sven</a:t>
            </a:r>
            <a:r>
              <a:rPr lang="en-GB" sz="900" b="1" baseline="0" dirty="0" smtClean="0">
                <a:solidFill>
                  <a:schemeClr val="bg2"/>
                </a:solidFill>
              </a:rPr>
              <a:t> Ackermann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FEL seminar </a:t>
            </a:r>
            <a:r>
              <a:rPr lang="en-US" sz="900" b="0" kern="1200" baseline="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900" smtClean="0">
                <a:solidFill>
                  <a:schemeClr val="bg2"/>
                </a:solidFill>
              </a:rPr>
              <a:t>|  2013-04-23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smtClean="0">
                <a:solidFill>
                  <a:schemeClr val="bg2"/>
                </a:solidFill>
              </a:rPr>
              <a:t>Slide </a:t>
            </a:r>
            <a:fld id="{9CF3698C-BB6B-42E9-B529-3BCF46D40F1F}" type="slidenum">
              <a:rPr lang="en-GB" sz="900" b="1" smtClean="0">
                <a:solidFill>
                  <a:schemeClr val="bg2"/>
                </a:solidFill>
              </a:rPr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FLASH II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/>
              <a:t>The results from FLASH II </a:t>
            </a:r>
            <a:r>
              <a:rPr lang="en-US" dirty="0" smtClean="0"/>
              <a:t>tests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Sven Ackermann</a:t>
            </a:r>
          </a:p>
          <a:p>
            <a:r>
              <a:rPr lang="de-DE" dirty="0" smtClean="0"/>
              <a:t>FEL </a:t>
            </a:r>
            <a:r>
              <a:rPr lang="de-DE" dirty="0" err="1" smtClean="0"/>
              <a:t>seminar</a:t>
            </a:r>
            <a:endParaRPr lang="de-DE" dirty="0" smtClean="0"/>
          </a:p>
          <a:p>
            <a:r>
              <a:rPr lang="de-DE" dirty="0" smtClean="0"/>
              <a:t>Hamburg, </a:t>
            </a:r>
            <a:r>
              <a:rPr lang="de-DE" dirty="0" smtClean="0"/>
              <a:t>April</a:t>
            </a:r>
            <a:r>
              <a:rPr lang="de-DE" dirty="0" smtClean="0"/>
              <a:t> </a:t>
            </a:r>
            <a:r>
              <a:rPr lang="de-DE" dirty="0" smtClean="0"/>
              <a:t>23</a:t>
            </a:r>
            <a:r>
              <a:rPr lang="de-DE" baseline="30000" dirty="0" smtClean="0"/>
              <a:t>th</a:t>
            </a:r>
            <a:r>
              <a:rPr lang="de-DE" dirty="0" smtClean="0"/>
              <a:t>, 2013</a:t>
            </a:r>
          </a:p>
        </p:txBody>
      </p:sp>
      <p:pic>
        <p:nvPicPr>
          <p:cNvPr id="1026" name="Picture 2" descr="http://www.chemie.uni-hamburg.de/lexi/gsc1chem/index_/UHH_LOGO_NE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42" y="6009791"/>
            <a:ext cx="2143171" cy="6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7915" y="1317900"/>
            <a:ext cx="4108149" cy="290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" name="Picture 2" descr="http://www.helmholtz-berlin.de/media/media/allgemein/logos/logo_2010/hzb_logo_cmy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56" y="5857374"/>
            <a:ext cx="1970224" cy="10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2115967" y="5675326"/>
            <a:ext cx="5146513" cy="11826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> </a:t>
            </a:r>
            <a:r>
              <a:rPr lang="de-DE" dirty="0" err="1" smtClean="0"/>
              <a:t>centered</a:t>
            </a:r>
            <a:r>
              <a:rPr lang="de-DE" dirty="0" smtClean="0"/>
              <a:t> on </a:t>
            </a:r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cathode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ttfinfo.desy.de/TTFelog/data/2013/07/14.02_M/2013-02-14T09:18:27-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374780"/>
            <a:ext cx="4183063" cy="39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tfinfo.desy.de/TTFelog/data/2013/07/14.02_M/2013-02-14T09:21:16-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374021"/>
            <a:ext cx="4184650" cy="40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 flipH="1">
            <a:off x="4597400" y="1352550"/>
            <a:ext cx="4222750" cy="311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LASER 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 flipH="1">
            <a:off x="234950" y="1352550"/>
            <a:ext cx="4222750" cy="311150"/>
          </a:xfrm>
          <a:prstGeom prst="rect">
            <a:avLst/>
          </a:prstGeom>
          <a:solidFill>
            <a:srgbClr val="BC4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LASER 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06" y="742965"/>
            <a:ext cx="5540304" cy="422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Putting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trains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same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0"/>
          <a:stretch/>
        </p:blipFill>
        <p:spPr bwMode="auto">
          <a:xfrm>
            <a:off x="130556" y="767390"/>
            <a:ext cx="4678836" cy="417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ussdiagramm: Daten 5"/>
          <p:cNvSpPr/>
          <p:nvPr/>
        </p:nvSpPr>
        <p:spPr bwMode="auto">
          <a:xfrm>
            <a:off x="4404945" y="742965"/>
            <a:ext cx="1072661" cy="4199971"/>
          </a:xfrm>
          <a:prstGeom prst="flowChartInputOutp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Geschweifte Klammer links 6"/>
          <p:cNvSpPr/>
          <p:nvPr/>
        </p:nvSpPr>
        <p:spPr bwMode="auto">
          <a:xfrm rot="16200000">
            <a:off x="2168217" y="3610153"/>
            <a:ext cx="465164" cy="2918053"/>
          </a:xfrm>
          <a:prstGeom prst="leftBrace">
            <a:avLst>
              <a:gd name="adj1" fmla="val 10118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29969" y="5310554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 </a:t>
            </a:r>
            <a:r>
              <a:rPr lang="de-DE" dirty="0" err="1" smtClean="0"/>
              <a:t>bunches</a:t>
            </a:r>
            <a:endParaRPr lang="en-US" dirty="0"/>
          </a:p>
        </p:txBody>
      </p:sp>
      <p:sp>
        <p:nvSpPr>
          <p:cNvPr id="14" name="Geschweifte Klammer links 13"/>
          <p:cNvSpPr/>
          <p:nvPr/>
        </p:nvSpPr>
        <p:spPr bwMode="auto">
          <a:xfrm rot="16200000">
            <a:off x="6625422" y="4145988"/>
            <a:ext cx="465164" cy="1863969"/>
          </a:xfrm>
          <a:prstGeom prst="leftBrace">
            <a:avLst>
              <a:gd name="adj1" fmla="val 10118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99345" y="5319347"/>
            <a:ext cx="1517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0 </a:t>
            </a:r>
            <a:r>
              <a:rPr lang="de-DE" dirty="0" err="1" smtClean="0"/>
              <a:t>bunches</a:t>
            </a:r>
            <a:endParaRPr lang="en-US" dirty="0"/>
          </a:p>
        </p:txBody>
      </p:sp>
      <p:sp>
        <p:nvSpPr>
          <p:cNvPr id="16" name="Geschweifte Klammer links 15"/>
          <p:cNvSpPr/>
          <p:nvPr/>
        </p:nvSpPr>
        <p:spPr bwMode="auto">
          <a:xfrm rot="16200000">
            <a:off x="4660342" y="4036083"/>
            <a:ext cx="465164" cy="2066194"/>
          </a:xfrm>
          <a:prstGeom prst="leftBrace">
            <a:avLst>
              <a:gd name="adj1" fmla="val 10118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06940" y="5319347"/>
            <a:ext cx="117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50 µs </a:t>
            </a:r>
            <a:r>
              <a:rPr lang="de-DE" dirty="0" err="1" smtClean="0"/>
              <a:t>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Same </a:t>
            </a:r>
            <a:r>
              <a:rPr lang="de-DE" dirty="0" err="1" smtClean="0"/>
              <a:t>lasing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ttfinfo.desy.de/TTFelog/data/2013/02/12.01_n/2013-01-13T05:52:12-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6" r="11756"/>
          <a:stretch/>
        </p:blipFill>
        <p:spPr bwMode="auto">
          <a:xfrm>
            <a:off x="213630" y="1712686"/>
            <a:ext cx="8791705" cy="33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compressions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en-US" dirty="0"/>
          </a:p>
        </p:txBody>
      </p:sp>
      <p:pic>
        <p:nvPicPr>
          <p:cNvPr id="9218" name="Picture 2" descr="http://ttfinfo.desy.de/TTFelog/data/2013/02/11.01_n/2013-01-12T05:37:49-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3" r="47798"/>
          <a:stretch/>
        </p:blipFill>
        <p:spPr bwMode="auto">
          <a:xfrm>
            <a:off x="2408566" y="1457066"/>
            <a:ext cx="4413148" cy="3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13878" y="1488734"/>
            <a:ext cx="1481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charge!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charges</a:t>
            </a:r>
            <a:r>
              <a:rPr lang="de-DE" dirty="0" smtClean="0"/>
              <a:t> – different </a:t>
            </a:r>
            <a:r>
              <a:rPr lang="de-DE" dirty="0" err="1" smtClean="0"/>
              <a:t>lasing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ttfinfo.desy.de/TTFelog/data/2013/02/12.01_n/2013-01-13T06:20:26-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1" r="9661"/>
          <a:stretch/>
        </p:blipFill>
        <p:spPr bwMode="auto">
          <a:xfrm>
            <a:off x="0" y="2904981"/>
            <a:ext cx="8911771" cy="32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tfinfo.desy.de/TTFelog/data/2013/02/12.01_n/2013-01-13T06:16:26-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3485366" y="913802"/>
            <a:ext cx="5426405" cy="33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trains</a:t>
            </a:r>
            <a:r>
              <a:rPr lang="de-DE" dirty="0"/>
              <a:t> </a:t>
            </a:r>
            <a:r>
              <a:rPr lang="de-DE" dirty="0" err="1" smtClean="0"/>
              <a:t>lasing</a:t>
            </a:r>
            <a:r>
              <a:rPr lang="de-DE" dirty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Ce:YAG</a:t>
            </a:r>
            <a:endParaRPr lang="en-US" dirty="0"/>
          </a:p>
        </p:txBody>
      </p:sp>
      <p:pic>
        <p:nvPicPr>
          <p:cNvPr id="3074" name="Picture 2" descr="http://ttfinfo.desy.de/TTFelog/data/2013/02/12.01_n/2013-01-13T02:07:21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2" y="1328469"/>
            <a:ext cx="4981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tfinfo.desy.de/TTFelog/data/2013/02/12.01_n/2013-01-13T02:07:57-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23" y="3796882"/>
            <a:ext cx="2417852" cy="23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tfinfo.desy.de/TTFelog/data/2013/02/12.01_n/2013-01-13T02:08:21-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23" y="1086929"/>
            <a:ext cx="2417852" cy="23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33212" y="917652"/>
            <a:ext cx="498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/>
              <a:t>lasers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cathode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967023" y="748375"/>
            <a:ext cx="241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LASER 1 </a:t>
            </a:r>
            <a:r>
              <a:rPr lang="de-DE" dirty="0" err="1" smtClean="0"/>
              <a:t>only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967023" y="3458328"/>
            <a:ext cx="241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LASER 2 </a:t>
            </a:r>
            <a:r>
              <a:rPr lang="de-DE" dirty="0" err="1" smtClean="0"/>
              <a:t>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tfinfo.desy.de/TTFelog/data/2013/02/12.01_n/2013-01-13T02:15:16-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2"/>
          <a:stretch/>
        </p:blipFill>
        <p:spPr bwMode="auto">
          <a:xfrm>
            <a:off x="5961579" y="1077078"/>
            <a:ext cx="2423295" cy="23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tfinfo.desy.de/TTFelog/data/2013/02/12.01_n/2013-01-13T02:15:02-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6"/>
          <a:stretch/>
        </p:blipFill>
        <p:spPr bwMode="auto">
          <a:xfrm>
            <a:off x="5967023" y="3796882"/>
            <a:ext cx="2417852" cy="23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tfinfo.desy.de/TTFelog/data/2013/02/12.01_n/2013-01-13T02:14:29-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" b="23400"/>
          <a:stretch/>
        </p:blipFill>
        <p:spPr bwMode="auto">
          <a:xfrm>
            <a:off x="233211" y="1328469"/>
            <a:ext cx="4981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SASE-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trains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33212" y="917652"/>
            <a:ext cx="498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lasers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cathode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967023" y="748375"/>
            <a:ext cx="241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LASER 1 </a:t>
            </a:r>
            <a:r>
              <a:rPr lang="de-DE" dirty="0" err="1" smtClean="0"/>
              <a:t>only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967023" y="3458328"/>
            <a:ext cx="241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LASER 2 </a:t>
            </a:r>
            <a:r>
              <a:rPr lang="de-DE" dirty="0" err="1" smtClean="0"/>
              <a:t>only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409372" y="2796853"/>
            <a:ext cx="4963885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2000" dirty="0" err="1" smtClean="0"/>
              <a:t>Spectrometer</a:t>
            </a:r>
            <a:r>
              <a:rPr lang="de-DE" sz="2000" dirty="0" smtClean="0"/>
              <a:t> was not </a:t>
            </a:r>
            <a:r>
              <a:rPr lang="de-DE" sz="2000" dirty="0" err="1" smtClean="0"/>
              <a:t>functional</a:t>
            </a:r>
            <a:r>
              <a:rPr lang="de-DE" sz="2000" dirty="0" smtClean="0"/>
              <a:t> due </a:t>
            </a:r>
            <a:r>
              <a:rPr lang="de-DE" sz="2000" dirty="0" err="1" smtClean="0"/>
              <a:t>to</a:t>
            </a:r>
            <a:r>
              <a:rPr lang="de-DE" sz="2000" dirty="0"/>
              <a:t> </a:t>
            </a:r>
            <a:r>
              <a:rPr lang="de-DE" sz="2000" dirty="0" err="1" smtClean="0"/>
              <a:t>software</a:t>
            </a:r>
            <a:r>
              <a:rPr lang="de-DE" sz="2000" dirty="0" smtClean="0"/>
              <a:t> </a:t>
            </a:r>
            <a:r>
              <a:rPr lang="de-DE" sz="2000" dirty="0" err="1" smtClean="0"/>
              <a:t>reasons</a:t>
            </a:r>
            <a:r>
              <a:rPr lang="de-DE" sz="2000" dirty="0" smtClean="0"/>
              <a:t>. </a:t>
            </a:r>
            <a:r>
              <a:rPr lang="de-DE" sz="2000" dirty="0" err="1" smtClean="0"/>
              <a:t>Therefore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spectrometer</a:t>
            </a:r>
            <a:r>
              <a:rPr lang="de-DE" sz="2000" dirty="0" smtClean="0"/>
              <a:t> </a:t>
            </a:r>
            <a:r>
              <a:rPr lang="de-DE" sz="2000" dirty="0" err="1" smtClean="0"/>
              <a:t>camera</a:t>
            </a:r>
            <a:r>
              <a:rPr lang="de-DE" sz="2000" dirty="0" smtClean="0"/>
              <a:t> </a:t>
            </a:r>
            <a:r>
              <a:rPr lang="de-DE" sz="2000" dirty="0" err="1" smtClean="0"/>
              <a:t>images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shown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90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Varying</a:t>
            </a:r>
            <a:r>
              <a:rPr lang="de-DE" dirty="0" smtClean="0"/>
              <a:t> </a:t>
            </a:r>
            <a:r>
              <a:rPr lang="de-DE" dirty="0" err="1" smtClean="0"/>
              <a:t>gradients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flat top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18857" y="977900"/>
            <a:ext cx="4883831" cy="4792663"/>
          </a:xfrm>
        </p:spPr>
        <p:txBody>
          <a:bodyPr/>
          <a:lstStyle/>
          <a:p>
            <a:r>
              <a:rPr lang="de-DE" dirty="0" err="1" smtClean="0"/>
              <a:t>Changed</a:t>
            </a:r>
            <a:r>
              <a:rPr lang="de-DE" dirty="0" smtClean="0"/>
              <a:t> ACC1 </a:t>
            </a:r>
            <a:r>
              <a:rPr lang="de-DE" dirty="0" err="1" smtClean="0"/>
              <a:t>and</a:t>
            </a:r>
            <a:r>
              <a:rPr lang="de-DE" dirty="0" smtClean="0"/>
              <a:t> ACC39 for </a:t>
            </a:r>
            <a:r>
              <a:rPr lang="de-DE" dirty="0" err="1" smtClean="0"/>
              <a:t>compression</a:t>
            </a:r>
            <a:endParaRPr lang="de-DE" dirty="0" smtClean="0"/>
          </a:p>
          <a:p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in ACC4/5 for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photon</a:t>
            </a:r>
            <a:r>
              <a:rPr lang="de-DE" dirty="0" smtClean="0"/>
              <a:t> </a:t>
            </a:r>
            <a:r>
              <a:rPr lang="de-DE" dirty="0" err="1" smtClean="0"/>
              <a:t>wavelength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(FLASH1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undulators)</a:t>
            </a:r>
            <a:endParaRPr lang="en-US" dirty="0"/>
          </a:p>
        </p:txBody>
      </p:sp>
      <p:pic>
        <p:nvPicPr>
          <p:cNvPr id="7170" name="Picture 2" descr="http://ttfinfo.desy.de/TTFelog/data/2013/02/12.01_n/2013-01-13T06:20:56-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5" t="70289" r="49618" b="-70289"/>
          <a:stretch/>
        </p:blipFill>
        <p:spPr bwMode="auto">
          <a:xfrm>
            <a:off x="0" y="3668484"/>
            <a:ext cx="3747407" cy="82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tfinfo.desy.de/TTFelog/data/2013/02/12.01_n/2013-01-13T06:21:18-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3" r="50000"/>
          <a:stretch/>
        </p:blipFill>
        <p:spPr bwMode="auto">
          <a:xfrm>
            <a:off x="127907" y="864279"/>
            <a:ext cx="3619500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ttfinfo.desy.de/TTFelog/data/2013/02/12.01_n/2013-01-13T06:04:29-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7"/>
          <a:stretch/>
        </p:blipFill>
        <p:spPr bwMode="auto">
          <a:xfrm>
            <a:off x="5976852" y="3796882"/>
            <a:ext cx="2406039" cy="23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tfinfo.desy.de/TTFelog/data/2013/02/12.01_n/2013-01-13T06:04:22-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6"/>
          <a:stretch/>
        </p:blipFill>
        <p:spPr bwMode="auto">
          <a:xfrm>
            <a:off x="5967024" y="1077079"/>
            <a:ext cx="2417850" cy="23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tfinfo.desy.de/TTFelog/data/2013/02/12.01_n/2013-01-13T06:04:14-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2"/>
          <a:stretch/>
        </p:blipFill>
        <p:spPr bwMode="auto">
          <a:xfrm>
            <a:off x="233212" y="1363339"/>
            <a:ext cx="4981575" cy="47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SASE-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 smtClean="0"/>
              <a:t>trains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33212" y="917652"/>
            <a:ext cx="498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lasers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cathode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967023" y="748375"/>
            <a:ext cx="241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LASER 1 </a:t>
            </a:r>
            <a:r>
              <a:rPr lang="de-DE" dirty="0" err="1" smtClean="0"/>
              <a:t>only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967023" y="3458328"/>
            <a:ext cx="241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LASER 2 </a:t>
            </a:r>
            <a:r>
              <a:rPr lang="de-DE" dirty="0" err="1" smtClean="0"/>
              <a:t>only</a:t>
            </a:r>
            <a:endParaRPr lang="en-US" dirty="0"/>
          </a:p>
        </p:txBody>
      </p:sp>
      <p:sp>
        <p:nvSpPr>
          <p:cNvPr id="3" name="Geschweifte Klammer links 2"/>
          <p:cNvSpPr/>
          <p:nvPr/>
        </p:nvSpPr>
        <p:spPr bwMode="auto">
          <a:xfrm rot="16200000">
            <a:off x="2264323" y="3381252"/>
            <a:ext cx="255877" cy="575381"/>
          </a:xfrm>
          <a:prstGeom prst="leftBrace">
            <a:avLst>
              <a:gd name="adj1" fmla="val 25000"/>
              <a:gd name="adj2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0076" y="3848555"/>
            <a:ext cx="4144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Symbol" pitchFamily="18" charset="2"/>
              </a:rPr>
              <a:t>D</a:t>
            </a:r>
            <a:r>
              <a:rPr lang="de-DE" sz="2800" dirty="0" err="1" smtClean="0"/>
              <a:t>E</a:t>
            </a:r>
            <a:r>
              <a:rPr lang="de-DE" sz="2800" baseline="-25000" dirty="0" err="1" smtClean="0"/>
              <a:t>beam</a:t>
            </a:r>
            <a:r>
              <a:rPr lang="de-DE" sz="2800" dirty="0" smtClean="0"/>
              <a:t> ~ 7 </a:t>
            </a:r>
            <a:r>
              <a:rPr lang="de-DE" sz="2800" dirty="0" err="1" smtClean="0"/>
              <a:t>MeV</a:t>
            </a:r>
            <a:r>
              <a:rPr lang="de-DE" sz="2800" dirty="0" smtClean="0"/>
              <a:t> (1%)</a:t>
            </a:r>
          </a:p>
          <a:p>
            <a:r>
              <a:rPr lang="de-DE" sz="2800" dirty="0" smtClean="0">
                <a:latin typeface="Symbol" pitchFamily="18" charset="2"/>
              </a:rPr>
              <a:t>Dl</a:t>
            </a:r>
            <a:r>
              <a:rPr lang="de-DE" sz="2800" dirty="0" smtClean="0"/>
              <a:t> ~ 0.27 </a:t>
            </a:r>
            <a:r>
              <a:rPr lang="de-DE" sz="2800" dirty="0" err="1" smtClean="0"/>
              <a:t>nm</a:t>
            </a:r>
            <a:r>
              <a:rPr lang="de-DE" sz="2800" dirty="0" smtClean="0"/>
              <a:t> (2%)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67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trains</a:t>
            </a:r>
            <a:r>
              <a:rPr lang="de-DE" dirty="0" smtClean="0"/>
              <a:t> –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dirty="0" err="1" smtClean="0"/>
              <a:t>Produced</a:t>
            </a:r>
            <a:r>
              <a:rPr lang="de-DE" sz="2000" dirty="0" smtClean="0"/>
              <a:t> 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trains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30 </a:t>
            </a:r>
            <a:r>
              <a:rPr lang="de-DE" sz="2000" dirty="0" err="1"/>
              <a:t>and</a:t>
            </a:r>
            <a:r>
              <a:rPr lang="de-DE" sz="2000" dirty="0"/>
              <a:t> 20 </a:t>
            </a:r>
            <a:r>
              <a:rPr lang="de-DE" sz="2000" dirty="0" err="1"/>
              <a:t>bunches</a:t>
            </a:r>
            <a:r>
              <a:rPr lang="de-DE" sz="2000" dirty="0"/>
              <a:t>,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lasing</a:t>
            </a:r>
            <a:endParaRPr lang="de-DE" sz="2000" dirty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dirty="0"/>
              <a:t>Same </a:t>
            </a:r>
            <a:r>
              <a:rPr lang="de-DE" sz="2000" dirty="0" err="1"/>
              <a:t>charge</a:t>
            </a:r>
            <a:r>
              <a:rPr lang="de-DE" sz="2000" dirty="0"/>
              <a:t>, </a:t>
            </a:r>
            <a:r>
              <a:rPr lang="de-DE" sz="2000" dirty="0" err="1"/>
              <a:t>compression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led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same </a:t>
            </a:r>
            <a:r>
              <a:rPr lang="de-DE" sz="2000" dirty="0" err="1"/>
              <a:t>photon</a:t>
            </a:r>
            <a:r>
              <a:rPr lang="de-DE" sz="2000" dirty="0"/>
              <a:t> pulse </a:t>
            </a:r>
            <a:r>
              <a:rPr lang="de-DE" sz="2000" dirty="0" err="1" smtClean="0"/>
              <a:t>energy</a:t>
            </a:r>
            <a:endParaRPr lang="de-DE" sz="2000" dirty="0" smtClean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dirty="0" smtClean="0"/>
              <a:t>Different </a:t>
            </a: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charges</a:t>
            </a:r>
            <a:r>
              <a:rPr lang="de-DE" sz="2000" dirty="0"/>
              <a:t> </a:t>
            </a:r>
            <a:endParaRPr lang="de-DE" sz="2000" dirty="0" smtClean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dirty="0"/>
              <a:t>Different RF </a:t>
            </a:r>
            <a:r>
              <a:rPr lang="de-DE" sz="2000" dirty="0" err="1" smtClean="0"/>
              <a:t>settings</a:t>
            </a:r>
            <a:endParaRPr lang="de-DE" sz="2000" dirty="0" smtClean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dirty="0"/>
              <a:t>Lasers </a:t>
            </a:r>
            <a:r>
              <a:rPr lang="de-DE" sz="2000" dirty="0" err="1" smtClean="0"/>
              <a:t>interchangeable</a:t>
            </a:r>
            <a:endParaRPr lang="de-DE" sz="2000" dirty="0" smtClean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tools</a:t>
            </a:r>
            <a:r>
              <a:rPr lang="de-DE" sz="2000" dirty="0" smtClean="0"/>
              <a:t> </a:t>
            </a:r>
            <a:r>
              <a:rPr lang="de-DE" sz="2000" dirty="0" err="1"/>
              <a:t>work</a:t>
            </a:r>
            <a:r>
              <a:rPr lang="de-DE" sz="2000" dirty="0"/>
              <a:t> on a </a:t>
            </a:r>
            <a:r>
              <a:rPr lang="de-DE" sz="2000" dirty="0" err="1"/>
              <a:t>averaging</a:t>
            </a:r>
            <a:r>
              <a:rPr lang="de-DE" sz="2000" dirty="0"/>
              <a:t> </a:t>
            </a:r>
            <a:r>
              <a:rPr lang="de-DE" sz="2000" dirty="0" err="1"/>
              <a:t>basis</a:t>
            </a:r>
            <a:r>
              <a:rPr lang="de-DE" sz="2000" dirty="0"/>
              <a:t>, </a:t>
            </a:r>
            <a:r>
              <a:rPr lang="de-DE" sz="2000" dirty="0" err="1"/>
              <a:t>strange</a:t>
            </a:r>
            <a:r>
              <a:rPr lang="de-DE" sz="2000" dirty="0"/>
              <a:t> </a:t>
            </a:r>
            <a:r>
              <a:rPr lang="de-DE" sz="2000" dirty="0" err="1"/>
              <a:t>behaviour</a:t>
            </a:r>
            <a:r>
              <a:rPr lang="de-DE" sz="2000" dirty="0"/>
              <a:t> </a:t>
            </a:r>
            <a:r>
              <a:rPr lang="de-DE" sz="2000" dirty="0" err="1"/>
              <a:t>shown</a:t>
            </a:r>
            <a:r>
              <a:rPr lang="de-DE" sz="2000" dirty="0"/>
              <a:t> for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pattern</a:t>
            </a:r>
            <a:r>
              <a:rPr lang="de-DE" sz="2000" dirty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(30 / 50 </a:t>
            </a:r>
            <a:r>
              <a:rPr lang="de-DE" sz="2000" dirty="0" err="1" smtClean="0"/>
              <a:t>missing</a:t>
            </a:r>
            <a:r>
              <a:rPr lang="de-DE" sz="2000" dirty="0" smtClean="0"/>
              <a:t> / 20).</a:t>
            </a:r>
            <a:endParaRPr lang="de-DE" sz="2000" dirty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endParaRPr lang="de-DE" dirty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endParaRPr lang="de-DE" dirty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endParaRPr lang="de-DE" dirty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4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for FLASH II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44475" y="2311401"/>
            <a:ext cx="8520113" cy="1701800"/>
          </a:xfrm>
        </p:spPr>
        <p:txBody>
          <a:bodyPr/>
          <a:lstStyle/>
          <a:p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photon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beam time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by</a:t>
            </a:r>
            <a:r>
              <a:rPr lang="de-DE" dirty="0" smtClean="0"/>
              <a:t> fast </a:t>
            </a:r>
            <a:r>
              <a:rPr lang="de-DE" dirty="0" err="1" smtClean="0"/>
              <a:t>switching</a:t>
            </a:r>
            <a:endParaRPr lang="de-DE" dirty="0" smtClean="0"/>
          </a:p>
          <a:p>
            <a:r>
              <a:rPr lang="de-DE" dirty="0" smtClean="0"/>
              <a:t>Variable </a:t>
            </a:r>
            <a:r>
              <a:rPr lang="de-DE" dirty="0" err="1" smtClean="0"/>
              <a:t>gap</a:t>
            </a:r>
            <a:r>
              <a:rPr lang="de-DE" dirty="0" smtClean="0"/>
              <a:t> undulators </a:t>
            </a:r>
            <a:r>
              <a:rPr lang="de-DE" dirty="0" err="1" smtClean="0"/>
              <a:t>offer</a:t>
            </a:r>
            <a:r>
              <a:rPr lang="de-DE" dirty="0" smtClean="0"/>
              <a:t> flexible, fast </a:t>
            </a:r>
            <a:r>
              <a:rPr lang="de-DE" dirty="0" err="1" smtClean="0"/>
              <a:t>and</a:t>
            </a:r>
            <a:r>
              <a:rPr lang="de-DE" dirty="0" smtClean="0"/>
              <a:t> easy </a:t>
            </a:r>
            <a:r>
              <a:rPr lang="de-DE" dirty="0" err="1" smtClean="0"/>
              <a:t>way</a:t>
            </a:r>
            <a:r>
              <a:rPr lang="de-DE" dirty="0" smtClean="0"/>
              <a:t> for </a:t>
            </a:r>
            <a:r>
              <a:rPr lang="de-DE" dirty="0" err="1" smtClean="0"/>
              <a:t>wavelength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largely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beam </a:t>
            </a:r>
            <a:r>
              <a:rPr lang="de-DE" dirty="0" err="1" smtClean="0"/>
              <a:t>energy</a:t>
            </a:r>
            <a:endParaRPr lang="de-DE" dirty="0" smtClean="0"/>
          </a:p>
          <a:p>
            <a:r>
              <a:rPr lang="de-DE" dirty="0" err="1" smtClean="0"/>
              <a:t>Seeding</a:t>
            </a:r>
            <a:r>
              <a:rPr lang="de-DE" dirty="0" smtClean="0"/>
              <a:t> for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photon</a:t>
            </a:r>
            <a:r>
              <a:rPr lang="de-DE" dirty="0" smtClean="0"/>
              <a:t> beam </a:t>
            </a:r>
            <a:r>
              <a:rPr lang="de-DE" dirty="0" err="1" smtClean="0"/>
              <a:t>quality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783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mismatched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 smtClean="0"/>
              <a:t> (2012-04-14)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Match </a:t>
            </a:r>
            <a:r>
              <a:rPr lang="de-DE" dirty="0" err="1" smtClean="0"/>
              <a:t>optics</a:t>
            </a:r>
            <a:r>
              <a:rPr lang="de-DE" dirty="0" smtClean="0"/>
              <a:t> in </a:t>
            </a:r>
            <a:r>
              <a:rPr lang="de-DE" dirty="0" err="1" smtClean="0"/>
              <a:t>linac</a:t>
            </a:r>
            <a:endParaRPr lang="de-DE" dirty="0" smtClean="0"/>
          </a:p>
          <a:p>
            <a:r>
              <a:rPr lang="de-DE" dirty="0" smtClean="0"/>
              <a:t>Change </a:t>
            </a:r>
            <a:r>
              <a:rPr lang="de-DE" dirty="0" err="1" smtClean="0"/>
              <a:t>quads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energies</a:t>
            </a:r>
            <a:r>
              <a:rPr lang="de-DE" dirty="0" smtClean="0"/>
              <a:t> (+/- 50 MV)</a:t>
            </a:r>
          </a:p>
          <a:p>
            <a:r>
              <a:rPr lang="de-DE" dirty="0" err="1" smtClean="0"/>
              <a:t>Observe</a:t>
            </a:r>
            <a:r>
              <a:rPr lang="de-DE" dirty="0" smtClean="0"/>
              <a:t> SASE</a:t>
            </a:r>
          </a:p>
          <a:p>
            <a:endParaRPr lang="de-DE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932" y="2415284"/>
            <a:ext cx="8825500" cy="21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</p:pic>
      <p:sp>
        <p:nvSpPr>
          <p:cNvPr id="6" name="Gewitterblitz 5"/>
          <p:cNvSpPr/>
          <p:nvPr/>
        </p:nvSpPr>
        <p:spPr bwMode="auto">
          <a:xfrm>
            <a:off x="5818909" y="1989127"/>
            <a:ext cx="763260" cy="944628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Gewitterblitz 6"/>
          <p:cNvSpPr/>
          <p:nvPr/>
        </p:nvSpPr>
        <p:spPr bwMode="auto">
          <a:xfrm>
            <a:off x="3160096" y="2141527"/>
            <a:ext cx="763260" cy="944628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Gewitterblitz 7"/>
          <p:cNvSpPr/>
          <p:nvPr/>
        </p:nvSpPr>
        <p:spPr bwMode="auto">
          <a:xfrm>
            <a:off x="4051825" y="2131821"/>
            <a:ext cx="763260" cy="944628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mismatched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 smtClean="0"/>
              <a:t> (2012-04-14)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5" y="753554"/>
            <a:ext cx="7366446" cy="30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5" y="3605331"/>
            <a:ext cx="5052669" cy="290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340066" y="4972522"/>
            <a:ext cx="740589" cy="169277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83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9" b="22203"/>
          <a:stretch/>
        </p:blipFill>
        <p:spPr bwMode="auto">
          <a:xfrm>
            <a:off x="115435" y="783771"/>
            <a:ext cx="7344908" cy="547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5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SASE after </a:t>
            </a:r>
            <a:r>
              <a:rPr lang="de-DE" dirty="0" err="1" smtClean="0"/>
              <a:t>matching</a:t>
            </a:r>
            <a:endParaRPr lang="en-US" dirty="0"/>
          </a:p>
        </p:txBody>
      </p:sp>
      <p:pic>
        <p:nvPicPr>
          <p:cNvPr id="15362" name="Picture 2" descr="http://ttfinfo.desy.de/TTFelog/data/2012/15/14.04_a/2012-04-14T19:53:08-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4" r="42954"/>
          <a:stretch/>
        </p:blipFill>
        <p:spPr bwMode="auto">
          <a:xfrm>
            <a:off x="1262743" y="809268"/>
            <a:ext cx="6763656" cy="54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Optics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for </a:t>
            </a:r>
            <a:r>
              <a:rPr lang="de-DE" dirty="0" smtClean="0"/>
              <a:t>+0 </a:t>
            </a:r>
            <a:r>
              <a:rPr lang="de-DE" dirty="0"/>
              <a:t>MV - Transmission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9" r="6133"/>
          <a:stretch/>
        </p:blipFill>
        <p:spPr bwMode="auto">
          <a:xfrm>
            <a:off x="-2" y="1420912"/>
            <a:ext cx="9144002" cy="40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Optics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for </a:t>
            </a:r>
            <a:r>
              <a:rPr lang="de-DE" dirty="0" smtClean="0"/>
              <a:t>+50 </a:t>
            </a:r>
            <a:r>
              <a:rPr lang="de-DE" dirty="0"/>
              <a:t>MV - Transmission</a:t>
            </a:r>
            <a:endParaRPr lang="en-US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6" r="6493"/>
          <a:stretch/>
        </p:blipFill>
        <p:spPr bwMode="auto">
          <a:xfrm>
            <a:off x="0" y="1467279"/>
            <a:ext cx="9105967" cy="396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Optics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for </a:t>
            </a:r>
            <a:r>
              <a:rPr lang="de-DE" dirty="0" smtClean="0"/>
              <a:t>+50 </a:t>
            </a:r>
            <a:r>
              <a:rPr lang="de-DE" dirty="0"/>
              <a:t>MV - </a:t>
            </a:r>
            <a:r>
              <a:rPr lang="de-DE" dirty="0" err="1" smtClean="0"/>
              <a:t>Optics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ttfinfo.desy.de/TTFelog/data/2012/15/14.04_a/2012-04-14T21:50:56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725"/>
            <a:ext cx="7779657" cy="55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than</a:t>
            </a:r>
            <a:r>
              <a:rPr lang="de-DE" dirty="0" smtClean="0"/>
              <a:t> 80% </a:t>
            </a:r>
            <a:r>
              <a:rPr lang="de-DE" dirty="0" err="1" smtClean="0"/>
              <a:t>of</a:t>
            </a:r>
            <a:r>
              <a:rPr lang="de-DE" dirty="0" smtClean="0"/>
              <a:t> SASE </a:t>
            </a:r>
            <a:r>
              <a:rPr lang="de-DE" dirty="0" err="1" smtClean="0"/>
              <a:t>recovered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ttfinfo.desy.de/TTFelog/data/2012/15/14.04_a/2012-04-14T22:05:40-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6" r="43583"/>
          <a:stretch/>
        </p:blipFill>
        <p:spPr bwMode="auto">
          <a:xfrm>
            <a:off x="1215118" y="899884"/>
            <a:ext cx="6448425" cy="52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mismatched</a:t>
            </a:r>
            <a:r>
              <a:rPr lang="de-DE" dirty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 –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Mismatched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 for 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deviations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-50 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+50 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studied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was limited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transverse</a:t>
            </a:r>
            <a:r>
              <a:rPr lang="de-DE" dirty="0" smtClean="0"/>
              <a:t> </a:t>
            </a:r>
            <a:r>
              <a:rPr lang="de-DE" dirty="0" err="1" smtClean="0"/>
              <a:t>collimator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endParaRPr lang="de-DE" dirty="0" smtClean="0"/>
          </a:p>
          <a:p>
            <a:r>
              <a:rPr lang="de-DE" dirty="0" smtClean="0"/>
              <a:t>Transmission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lasing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unaffected</a:t>
            </a:r>
            <a:endParaRPr lang="de-DE" dirty="0" smtClean="0"/>
          </a:p>
          <a:p>
            <a:r>
              <a:rPr lang="de-DE" dirty="0" err="1" smtClean="0"/>
              <a:t>Mismatched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 smtClean="0"/>
              <a:t>upstream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ECOL, for </a:t>
            </a:r>
            <a:r>
              <a:rPr lang="de-DE" dirty="0" err="1" smtClean="0"/>
              <a:t>example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energies</a:t>
            </a:r>
            <a:r>
              <a:rPr lang="de-DE" dirty="0" smtClean="0"/>
              <a:t> for FLASH1 </a:t>
            </a:r>
            <a:r>
              <a:rPr lang="de-DE" dirty="0" err="1" smtClean="0"/>
              <a:t>and</a:t>
            </a:r>
            <a:r>
              <a:rPr lang="de-DE" dirty="0" smtClean="0"/>
              <a:t> FLASH2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seem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problematic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charges</a:t>
            </a:r>
            <a:r>
              <a:rPr lang="de-DE" dirty="0" smtClean="0"/>
              <a:t> (2012-04-13)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Establish</a:t>
            </a:r>
            <a:r>
              <a:rPr lang="de-DE" dirty="0" smtClean="0"/>
              <a:t> SASE</a:t>
            </a:r>
          </a:p>
          <a:p>
            <a:r>
              <a:rPr lang="de-DE" dirty="0" err="1" smtClean="0"/>
              <a:t>Vary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endParaRPr lang="de-DE" dirty="0" smtClean="0"/>
          </a:p>
          <a:p>
            <a:r>
              <a:rPr lang="de-DE" dirty="0" err="1" smtClean="0"/>
              <a:t>Measure</a:t>
            </a:r>
            <a:r>
              <a:rPr lang="de-DE" dirty="0" smtClean="0"/>
              <a:t> SASE </a:t>
            </a:r>
            <a:r>
              <a:rPr lang="de-DE" dirty="0" err="1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7" y="2737494"/>
            <a:ext cx="8825500" cy="21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FLASH </a:t>
            </a:r>
            <a:r>
              <a:rPr lang="de-DE" dirty="0" err="1" smtClean="0"/>
              <a:t>facility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8" name="Freihandform 7"/>
          <p:cNvSpPr/>
          <p:nvPr/>
        </p:nvSpPr>
        <p:spPr bwMode="auto">
          <a:xfrm>
            <a:off x="4299260" y="3386282"/>
            <a:ext cx="4406900" cy="1479550"/>
          </a:xfrm>
          <a:custGeom>
            <a:avLst/>
            <a:gdLst>
              <a:gd name="connsiteX0" fmla="*/ 161925 w 4406900"/>
              <a:gd name="connsiteY0" fmla="*/ 311150 h 1479550"/>
              <a:gd name="connsiteX1" fmla="*/ 161925 w 4406900"/>
              <a:gd name="connsiteY1" fmla="*/ 3175 h 1479550"/>
              <a:gd name="connsiteX2" fmla="*/ 314325 w 4406900"/>
              <a:gd name="connsiteY2" fmla="*/ 0 h 1479550"/>
              <a:gd name="connsiteX3" fmla="*/ 336550 w 4406900"/>
              <a:gd name="connsiteY3" fmla="*/ 276225 h 1479550"/>
              <a:gd name="connsiteX4" fmla="*/ 403225 w 4406900"/>
              <a:gd name="connsiteY4" fmla="*/ 276225 h 1479550"/>
              <a:gd name="connsiteX5" fmla="*/ 495300 w 4406900"/>
              <a:gd name="connsiteY5" fmla="*/ 212725 h 1479550"/>
              <a:gd name="connsiteX6" fmla="*/ 593725 w 4406900"/>
              <a:gd name="connsiteY6" fmla="*/ 247650 h 1479550"/>
              <a:gd name="connsiteX7" fmla="*/ 2060575 w 4406900"/>
              <a:gd name="connsiteY7" fmla="*/ 415925 h 1479550"/>
              <a:gd name="connsiteX8" fmla="*/ 4406900 w 4406900"/>
              <a:gd name="connsiteY8" fmla="*/ 844550 h 1479550"/>
              <a:gd name="connsiteX9" fmla="*/ 4298950 w 4406900"/>
              <a:gd name="connsiteY9" fmla="*/ 1479550 h 1479550"/>
              <a:gd name="connsiteX10" fmla="*/ 0 w 4406900"/>
              <a:gd name="connsiteY10" fmla="*/ 974725 h 1479550"/>
              <a:gd name="connsiteX11" fmla="*/ 161925 w 4406900"/>
              <a:gd name="connsiteY11" fmla="*/ 311150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6900" h="1479550">
                <a:moveTo>
                  <a:pt x="161925" y="311150"/>
                </a:moveTo>
                <a:lnTo>
                  <a:pt x="161925" y="3175"/>
                </a:lnTo>
                <a:lnTo>
                  <a:pt x="314325" y="0"/>
                </a:lnTo>
                <a:lnTo>
                  <a:pt x="336550" y="276225"/>
                </a:lnTo>
                <a:lnTo>
                  <a:pt x="403225" y="276225"/>
                </a:lnTo>
                <a:lnTo>
                  <a:pt x="495300" y="212725"/>
                </a:lnTo>
                <a:lnTo>
                  <a:pt x="593725" y="247650"/>
                </a:lnTo>
                <a:lnTo>
                  <a:pt x="2060575" y="415925"/>
                </a:lnTo>
                <a:lnTo>
                  <a:pt x="4406900" y="844550"/>
                </a:lnTo>
                <a:lnTo>
                  <a:pt x="4298950" y="1479550"/>
                </a:lnTo>
                <a:lnTo>
                  <a:pt x="0" y="974725"/>
                </a:lnTo>
                <a:lnTo>
                  <a:pt x="161925" y="31115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4435478" y="3514551"/>
            <a:ext cx="20002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hteck 8"/>
          <p:cNvSpPr/>
          <p:nvPr/>
        </p:nvSpPr>
        <p:spPr bwMode="auto">
          <a:xfrm>
            <a:off x="6004235" y="3054495"/>
            <a:ext cx="704850" cy="1857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1359" name="Gewinkelte Verbindung 441358"/>
          <p:cNvCxnSpPr/>
          <p:nvPr/>
        </p:nvCxnSpPr>
        <p:spPr bwMode="auto">
          <a:xfrm rot="5400000">
            <a:off x="380983" y="2514618"/>
            <a:ext cx="894546" cy="848792"/>
          </a:xfrm>
          <a:prstGeom prst="bentConnector3">
            <a:avLst>
              <a:gd name="adj1" fmla="val 8748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1367" name="Gewinkelte Verbindung 441366"/>
          <p:cNvCxnSpPr/>
          <p:nvPr/>
        </p:nvCxnSpPr>
        <p:spPr bwMode="auto">
          <a:xfrm rot="16200000" flipV="1">
            <a:off x="589389" y="3873608"/>
            <a:ext cx="784860" cy="307123"/>
          </a:xfrm>
          <a:prstGeom prst="bentConnector3">
            <a:avLst>
              <a:gd name="adj1" fmla="val 800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1374" name="Gewinkelte Verbindung 441373"/>
          <p:cNvCxnSpPr/>
          <p:nvPr/>
        </p:nvCxnSpPr>
        <p:spPr bwMode="auto">
          <a:xfrm rot="5400000">
            <a:off x="2191850" y="2128690"/>
            <a:ext cx="1283162" cy="1232022"/>
          </a:xfrm>
          <a:prstGeom prst="bentConnector3">
            <a:avLst>
              <a:gd name="adj1" fmla="val 660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" name="Gewinkelte Verbindung 1024"/>
          <p:cNvCxnSpPr/>
          <p:nvPr/>
        </p:nvCxnSpPr>
        <p:spPr bwMode="auto">
          <a:xfrm rot="16200000" flipV="1">
            <a:off x="2612451" y="3917889"/>
            <a:ext cx="1120141" cy="553842"/>
          </a:xfrm>
          <a:prstGeom prst="bentConnector3">
            <a:avLst>
              <a:gd name="adj1" fmla="val 867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Gewinkelte Verbindung 1034"/>
          <p:cNvCxnSpPr>
            <a:stCxn id="18" idx="0"/>
          </p:cNvCxnSpPr>
          <p:nvPr/>
        </p:nvCxnSpPr>
        <p:spPr bwMode="auto">
          <a:xfrm rot="16200000" flipH="1" flipV="1">
            <a:off x="3536614" y="1265199"/>
            <a:ext cx="2615449" cy="1626719"/>
          </a:xfrm>
          <a:prstGeom prst="bentConnector3">
            <a:avLst>
              <a:gd name="adj1" fmla="val 783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0" name="Gewinkelte Verbindung 1039"/>
          <p:cNvCxnSpPr/>
          <p:nvPr/>
        </p:nvCxnSpPr>
        <p:spPr bwMode="auto">
          <a:xfrm rot="5400000" flipH="1" flipV="1">
            <a:off x="5336618" y="3955819"/>
            <a:ext cx="1341121" cy="698963"/>
          </a:xfrm>
          <a:prstGeom prst="bentConnector3">
            <a:avLst>
              <a:gd name="adj1" fmla="val 784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3" name="Gewinkelte Verbindung 1042"/>
          <p:cNvCxnSpPr/>
          <p:nvPr/>
        </p:nvCxnSpPr>
        <p:spPr bwMode="auto">
          <a:xfrm rot="5400000">
            <a:off x="6751235" y="2095585"/>
            <a:ext cx="2013412" cy="275882"/>
          </a:xfrm>
          <a:prstGeom prst="bentConnector3">
            <a:avLst>
              <a:gd name="adj1" fmla="val 825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6" name="Gewinkelte Verbindung 1045"/>
          <p:cNvCxnSpPr/>
          <p:nvPr/>
        </p:nvCxnSpPr>
        <p:spPr bwMode="auto">
          <a:xfrm rot="5400000" flipH="1" flipV="1">
            <a:off x="7350271" y="4317511"/>
            <a:ext cx="1508760" cy="417538"/>
          </a:xfrm>
          <a:prstGeom prst="bentConnector3">
            <a:avLst>
              <a:gd name="adj1" fmla="val 8585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29648" r="45064" b="29648"/>
          <a:stretch/>
        </p:blipFill>
        <p:spPr>
          <a:xfrm>
            <a:off x="230456" y="4134814"/>
            <a:ext cx="2044390" cy="196261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30870" r="9686"/>
          <a:stretch/>
        </p:blipFill>
        <p:spPr>
          <a:xfrm>
            <a:off x="2427246" y="4134814"/>
            <a:ext cx="2044391" cy="197519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3" t="15223"/>
          <a:stretch/>
        </p:blipFill>
        <p:spPr>
          <a:xfrm>
            <a:off x="4620906" y="770835"/>
            <a:ext cx="2073583" cy="196260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5"/>
          <a:stretch/>
        </p:blipFill>
        <p:spPr>
          <a:xfrm>
            <a:off x="4620906" y="4140555"/>
            <a:ext cx="2073582" cy="196945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t="1322" r="5913"/>
          <a:stretch/>
        </p:blipFill>
        <p:spPr>
          <a:xfrm>
            <a:off x="6873687" y="774885"/>
            <a:ext cx="2044390" cy="19626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r="6600"/>
          <a:stretch/>
        </p:blipFill>
        <p:spPr>
          <a:xfrm>
            <a:off x="2427247" y="770835"/>
            <a:ext cx="2044390" cy="19666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2" t="22654" r="10831"/>
          <a:stretch/>
        </p:blipFill>
        <p:spPr>
          <a:xfrm>
            <a:off x="230456" y="774872"/>
            <a:ext cx="2044391" cy="1962615"/>
          </a:xfrm>
          <a:prstGeom prst="rect">
            <a:avLst/>
          </a:prstGeom>
        </p:spPr>
      </p:pic>
      <p:pic>
        <p:nvPicPr>
          <p:cNvPr id="1029" name="Picture 5" descr="http://bilder.desy.de:9080/DESYmediabank/ConvertAssets/2007-12-08_FV-10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 t="2188" r="7782" b="1"/>
          <a:stretch/>
        </p:blipFill>
        <p:spPr bwMode="auto">
          <a:xfrm>
            <a:off x="6873687" y="4126057"/>
            <a:ext cx="2044390" cy="19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Charge – </a:t>
            </a:r>
            <a:r>
              <a:rPr lang="de-DE" dirty="0" err="1" smtClean="0"/>
              <a:t>Bunchlength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9" y="977900"/>
            <a:ext cx="7775084" cy="4792663"/>
          </a:xfrm>
        </p:spPr>
      </p:pic>
    </p:spTree>
    <p:extLst>
      <p:ext uri="{BB962C8B-B14F-4D97-AF65-F5344CB8AC3E}">
        <p14:creationId xmlns:p14="http://schemas.microsoft.com/office/powerpoint/2010/main" val="22714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Charge – </a:t>
            </a:r>
            <a:r>
              <a:rPr lang="de-DE" dirty="0" err="1" smtClean="0"/>
              <a:t>Bunchlength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9" y="977900"/>
            <a:ext cx="7775084" cy="4792663"/>
          </a:xfrm>
        </p:spPr>
      </p:pic>
    </p:spTree>
    <p:extLst>
      <p:ext uri="{BB962C8B-B14F-4D97-AF65-F5344CB8AC3E}">
        <p14:creationId xmlns:p14="http://schemas.microsoft.com/office/powerpoint/2010/main" val="1413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Charge – SASE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dependence</a:t>
            </a:r>
            <a:r>
              <a:rPr lang="de-DE" dirty="0" smtClean="0"/>
              <a:t>	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276386"/>
              </p:ext>
            </p:extLst>
          </p:nvPr>
        </p:nvGraphicFramePr>
        <p:xfrm>
          <a:off x="282575" y="977900"/>
          <a:ext cx="85201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038"/>
                <a:gridCol w="2840038"/>
                <a:gridCol w="284003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Charge [</a:t>
                      </a:r>
                      <a:r>
                        <a:rPr lang="de-DE" dirty="0" err="1" smtClean="0"/>
                        <a:t>pC</a:t>
                      </a:r>
                      <a:r>
                        <a:rPr lang="de-DE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SASE [µJ] @ 700 </a:t>
                      </a:r>
                      <a:r>
                        <a:rPr lang="de-DE" dirty="0" err="1" smtClean="0"/>
                        <a:t>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SASE [µJ] @ 1090 </a:t>
                      </a:r>
                      <a:r>
                        <a:rPr lang="de-DE" dirty="0" err="1" smtClean="0"/>
                        <a:t>MeV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165/110*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80/100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30/55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34643"/>
              </p:ext>
            </p:extLst>
          </p:nvPr>
        </p:nvGraphicFramePr>
        <p:xfrm>
          <a:off x="320513" y="3562382"/>
          <a:ext cx="850537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1"/>
                <a:gridCol w="1596571"/>
                <a:gridCol w="2365829"/>
                <a:gridCol w="281577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RF </a:t>
                      </a:r>
                      <a:r>
                        <a:rPr lang="de-DE" dirty="0" err="1" smtClean="0"/>
                        <a:t>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Phase [°]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Amplitude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Transition time [µs]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- 8.0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- 0.04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50***</a:t>
                      </a:r>
                      <a:r>
                        <a:rPr lang="de-DE" baseline="0" dirty="0" smtClean="0"/>
                        <a:t> for 5°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ACC1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+/- 0.3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+/-</a:t>
                      </a:r>
                      <a:r>
                        <a:rPr lang="de-DE" baseline="0" dirty="0" smtClean="0"/>
                        <a:t> 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 50**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ACC39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+/- 1.0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+/-0.6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 50**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ACC23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+/-</a:t>
                      </a:r>
                      <a:r>
                        <a:rPr lang="de-DE" baseline="0" dirty="0" smtClean="0"/>
                        <a:t> 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- 2.2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 50**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27232" y="3095358"/>
            <a:ext cx="5012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 Due </a:t>
            </a:r>
            <a:r>
              <a:rPr lang="de-DE" dirty="0" err="1" smtClean="0"/>
              <a:t>to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r>
              <a:rPr lang="de-DE" dirty="0" smtClean="0"/>
              <a:t> was </a:t>
            </a:r>
            <a:r>
              <a:rPr lang="de-DE" dirty="0" err="1" smtClean="0"/>
              <a:t>done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87167" y="5463729"/>
            <a:ext cx="753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** Design </a:t>
            </a:r>
            <a:r>
              <a:rPr lang="de-DE" dirty="0" err="1" smtClean="0"/>
              <a:t>performance</a:t>
            </a:r>
            <a:r>
              <a:rPr lang="de-DE" dirty="0" smtClean="0"/>
              <a:t> for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was </a:t>
            </a:r>
            <a:r>
              <a:rPr lang="de-DE" dirty="0" err="1" smtClean="0"/>
              <a:t>switching</a:t>
            </a:r>
            <a:r>
              <a:rPr lang="de-DE" dirty="0" smtClean="0"/>
              <a:t> time </a:t>
            </a:r>
            <a:r>
              <a:rPr lang="de-DE" dirty="0" err="1" smtClean="0"/>
              <a:t>of</a:t>
            </a:r>
            <a:r>
              <a:rPr lang="de-DE" dirty="0" smtClean="0"/>
              <a:t> 50 µs max.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tests</a:t>
            </a:r>
            <a:r>
              <a:rPr lang="de-DE" dirty="0" smtClean="0"/>
              <a:t> in 2013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Explore</a:t>
            </a:r>
            <a:r>
              <a:rPr lang="de-DE" dirty="0" smtClean="0"/>
              <a:t> larger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r>
              <a:rPr lang="de-DE" dirty="0" smtClean="0"/>
              <a:t> </a:t>
            </a:r>
            <a:r>
              <a:rPr lang="de-DE" dirty="0" err="1" smtClean="0"/>
              <a:t>ranges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flat top. This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en-US" dirty="0" smtClean="0"/>
              <a:t>necessary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seeding</a:t>
            </a:r>
            <a:r>
              <a:rPr lang="de-DE" dirty="0" smtClean="0"/>
              <a:t> </a:t>
            </a:r>
            <a:r>
              <a:rPr lang="de-DE" dirty="0" err="1" smtClean="0"/>
              <a:t>option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FLASH2.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modified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LFF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endParaRPr lang="de-DE" dirty="0" smtClean="0"/>
          </a:p>
          <a:p>
            <a:r>
              <a:rPr lang="de-DE" dirty="0" smtClean="0"/>
              <a:t>Charge </a:t>
            </a:r>
            <a:r>
              <a:rPr lang="de-DE" dirty="0" err="1" smtClean="0"/>
              <a:t>dependency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repeated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lasers</a:t>
            </a:r>
            <a:endParaRPr lang="de-DE" dirty="0" smtClean="0"/>
          </a:p>
          <a:p>
            <a:r>
              <a:rPr lang="de-DE" dirty="0" smtClean="0"/>
              <a:t>Tools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r>
              <a:rPr lang="de-DE" dirty="0" smtClean="0"/>
              <a:t>/</a:t>
            </a:r>
            <a:r>
              <a:rPr lang="de-DE" dirty="0" err="1" smtClean="0"/>
              <a:t>modified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dual flat top </a:t>
            </a:r>
            <a:r>
              <a:rPr lang="de-DE" dirty="0" err="1" smtClean="0"/>
              <a:t>operation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61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for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These FLASH II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endParaRPr lang="de-DE" dirty="0" smtClean="0"/>
          </a:p>
          <a:p>
            <a:pPr lvl="1"/>
            <a:r>
              <a:rPr lang="de-DE" dirty="0" smtClean="0"/>
              <a:t>S. Ackermann</a:t>
            </a:r>
          </a:p>
          <a:p>
            <a:pPr lvl="1"/>
            <a:r>
              <a:rPr lang="de-DE" dirty="0" smtClean="0"/>
              <a:t>V. </a:t>
            </a:r>
            <a:r>
              <a:rPr lang="de-DE" dirty="0" err="1" smtClean="0"/>
              <a:t>Ayvazyan</a:t>
            </a:r>
            <a:endParaRPr lang="de-DE" dirty="0" smtClean="0"/>
          </a:p>
          <a:p>
            <a:pPr lvl="1"/>
            <a:r>
              <a:rPr lang="de-DE" dirty="0" smtClean="0"/>
              <a:t>B. Faatz</a:t>
            </a:r>
          </a:p>
          <a:p>
            <a:pPr lvl="1"/>
            <a:r>
              <a:rPr lang="de-DE" dirty="0" smtClean="0"/>
              <a:t>K. Klose</a:t>
            </a:r>
          </a:p>
          <a:p>
            <a:pPr lvl="1"/>
            <a:r>
              <a:rPr lang="de-DE" dirty="0" smtClean="0"/>
              <a:t>M. Scholz</a:t>
            </a:r>
          </a:p>
          <a:p>
            <a:pPr lvl="1"/>
            <a:r>
              <a:rPr lang="de-DE" dirty="0" smtClean="0"/>
              <a:t>S. Schreiber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FLASH II Project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1074542"/>
            <a:ext cx="8520113" cy="47926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7" y="2737494"/>
            <a:ext cx="8825500" cy="21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7" y="745182"/>
            <a:ext cx="8825500" cy="21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</p:pic>
      <p:sp>
        <p:nvSpPr>
          <p:cNvPr id="7" name="Freihandform 6"/>
          <p:cNvSpPr/>
          <p:nvPr/>
        </p:nvSpPr>
        <p:spPr bwMode="auto">
          <a:xfrm>
            <a:off x="4299260" y="3386282"/>
            <a:ext cx="4406900" cy="1479550"/>
          </a:xfrm>
          <a:custGeom>
            <a:avLst/>
            <a:gdLst>
              <a:gd name="connsiteX0" fmla="*/ 161925 w 4406900"/>
              <a:gd name="connsiteY0" fmla="*/ 311150 h 1479550"/>
              <a:gd name="connsiteX1" fmla="*/ 161925 w 4406900"/>
              <a:gd name="connsiteY1" fmla="*/ 3175 h 1479550"/>
              <a:gd name="connsiteX2" fmla="*/ 314325 w 4406900"/>
              <a:gd name="connsiteY2" fmla="*/ 0 h 1479550"/>
              <a:gd name="connsiteX3" fmla="*/ 336550 w 4406900"/>
              <a:gd name="connsiteY3" fmla="*/ 276225 h 1479550"/>
              <a:gd name="connsiteX4" fmla="*/ 403225 w 4406900"/>
              <a:gd name="connsiteY4" fmla="*/ 276225 h 1479550"/>
              <a:gd name="connsiteX5" fmla="*/ 495300 w 4406900"/>
              <a:gd name="connsiteY5" fmla="*/ 212725 h 1479550"/>
              <a:gd name="connsiteX6" fmla="*/ 593725 w 4406900"/>
              <a:gd name="connsiteY6" fmla="*/ 247650 h 1479550"/>
              <a:gd name="connsiteX7" fmla="*/ 2060575 w 4406900"/>
              <a:gd name="connsiteY7" fmla="*/ 415925 h 1479550"/>
              <a:gd name="connsiteX8" fmla="*/ 4406900 w 4406900"/>
              <a:gd name="connsiteY8" fmla="*/ 844550 h 1479550"/>
              <a:gd name="connsiteX9" fmla="*/ 4298950 w 4406900"/>
              <a:gd name="connsiteY9" fmla="*/ 1479550 h 1479550"/>
              <a:gd name="connsiteX10" fmla="*/ 0 w 4406900"/>
              <a:gd name="connsiteY10" fmla="*/ 974725 h 1479550"/>
              <a:gd name="connsiteX11" fmla="*/ 161925 w 4406900"/>
              <a:gd name="connsiteY11" fmla="*/ 311150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6900" h="1479550">
                <a:moveTo>
                  <a:pt x="161925" y="311150"/>
                </a:moveTo>
                <a:lnTo>
                  <a:pt x="161925" y="3175"/>
                </a:lnTo>
                <a:lnTo>
                  <a:pt x="314325" y="0"/>
                </a:lnTo>
                <a:lnTo>
                  <a:pt x="336550" y="276225"/>
                </a:lnTo>
                <a:lnTo>
                  <a:pt x="403225" y="276225"/>
                </a:lnTo>
                <a:lnTo>
                  <a:pt x="495300" y="212725"/>
                </a:lnTo>
                <a:lnTo>
                  <a:pt x="593725" y="247650"/>
                </a:lnTo>
                <a:lnTo>
                  <a:pt x="2060575" y="415925"/>
                </a:lnTo>
                <a:lnTo>
                  <a:pt x="4406900" y="844550"/>
                </a:lnTo>
                <a:lnTo>
                  <a:pt x="4298950" y="1479550"/>
                </a:lnTo>
                <a:lnTo>
                  <a:pt x="0" y="974725"/>
                </a:lnTo>
                <a:lnTo>
                  <a:pt x="161925" y="31115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4435478" y="3514551"/>
            <a:ext cx="20002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hteck 8"/>
          <p:cNvSpPr/>
          <p:nvPr/>
        </p:nvSpPr>
        <p:spPr bwMode="auto">
          <a:xfrm>
            <a:off x="6004235" y="3054495"/>
            <a:ext cx="704850" cy="1857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59093E-6 L 1.66667E-6 -0.291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 II – Parameters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5270" y="1089410"/>
            <a:ext cx="8520113" cy="47926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7" y="745182"/>
            <a:ext cx="8825500" cy="21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62473"/>
              </p:ext>
            </p:extLst>
          </p:nvPr>
        </p:nvGraphicFramePr>
        <p:xfrm>
          <a:off x="404809" y="2162717"/>
          <a:ext cx="362449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49"/>
                <a:gridCol w="1812249"/>
              </a:tblGrid>
              <a:tr h="321604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Electron</a:t>
                      </a:r>
                      <a:r>
                        <a:rPr lang="en-US" sz="1600" baseline="0" dirty="0" smtClean="0"/>
                        <a:t> beam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16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450…1250 MeV</a:t>
                      </a:r>
                      <a:endParaRPr lang="en-US" sz="1600" dirty="0"/>
                    </a:p>
                  </a:txBody>
                  <a:tcPr/>
                </a:tc>
              </a:tr>
              <a:tr h="3216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Norm. emittance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1…3 mm mrad</a:t>
                      </a:r>
                      <a:endParaRPr lang="en-US" sz="1600" dirty="0"/>
                    </a:p>
                  </a:txBody>
                  <a:tcPr/>
                </a:tc>
              </a:tr>
              <a:tr h="3216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spread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500 keV</a:t>
                      </a:r>
                      <a:endParaRPr lang="en-US" sz="1600" dirty="0"/>
                    </a:p>
                  </a:txBody>
                  <a:tcPr/>
                </a:tc>
              </a:tr>
              <a:tr h="32160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Peak current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2.5</a:t>
                      </a:r>
                      <a:r>
                        <a:rPr lang="de-DE" sz="1600" baseline="0" dirty="0" smtClean="0"/>
                        <a:t> kA</a:t>
                      </a:r>
                      <a:endParaRPr lang="en-US" sz="1600" dirty="0"/>
                    </a:p>
                  </a:txBody>
                  <a:tcPr/>
                </a:tc>
              </a:tr>
              <a:tr h="32160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Bunch</a:t>
                      </a:r>
                      <a:r>
                        <a:rPr lang="de-DE" sz="1600" dirty="0" smtClean="0"/>
                        <a:t> charge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</a:t>
                      </a:r>
                      <a:r>
                        <a:rPr lang="de-DE" sz="1600" baseline="0" dirty="0" smtClean="0"/>
                        <a:t> … 1000 pC</a:t>
                      </a:r>
                      <a:endParaRPr lang="en-US" sz="1600" dirty="0"/>
                    </a:p>
                  </a:txBody>
                  <a:tcPr/>
                </a:tc>
              </a:tr>
              <a:tr h="32160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Bunch spacing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 … 25 µs</a:t>
                      </a:r>
                    </a:p>
                    <a:p>
                      <a:r>
                        <a:rPr lang="de-DE" sz="1600" dirty="0" smtClean="0"/>
                        <a:t>1 MHz … 40 kHz</a:t>
                      </a:r>
                      <a:endParaRPr lang="en-US" sz="1600" dirty="0"/>
                    </a:p>
                  </a:txBody>
                  <a:tcPr/>
                </a:tc>
              </a:tr>
              <a:tr h="32160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Repetition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 Hz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50708"/>
              </p:ext>
            </p:extLst>
          </p:nvPr>
        </p:nvGraphicFramePr>
        <p:xfrm>
          <a:off x="4330855" y="3138950"/>
          <a:ext cx="430437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127"/>
                <a:gridCol w="1037422"/>
                <a:gridCol w="1425822"/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Undulator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FLASH1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FLASH2</a:t>
                      </a:r>
                      <a:endParaRPr lang="en-US" sz="1600" dirty="0"/>
                    </a:p>
                  </a:txBody>
                  <a:tcPr/>
                </a:tc>
              </a:tr>
              <a:tr h="28181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Period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27.3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31.4 mm</a:t>
                      </a:r>
                      <a:endParaRPr lang="en-US" sz="1600" dirty="0"/>
                    </a:p>
                  </a:txBody>
                  <a:tcPr/>
                </a:tc>
              </a:tr>
              <a:tr h="18338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Segment </a:t>
                      </a:r>
                      <a:r>
                        <a:rPr lang="de-DE" sz="1600" dirty="0" err="1" smtClean="0"/>
                        <a:t>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4.5 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2.5 m</a:t>
                      </a:r>
                      <a:endParaRPr lang="en-US" sz="1600" dirty="0"/>
                    </a:p>
                  </a:txBody>
                  <a:tcPr/>
                </a:tc>
              </a:tr>
              <a:tr h="28181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Segments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12</a:t>
                      </a:r>
                      <a:r>
                        <a:rPr lang="de-DE" sz="1600" baseline="0" dirty="0" smtClean="0"/>
                        <a:t> (14)</a:t>
                      </a:r>
                      <a:endParaRPr lang="en-US" sz="1600" dirty="0"/>
                    </a:p>
                  </a:txBody>
                  <a:tcPr/>
                </a:tc>
              </a:tr>
              <a:tr h="28181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fixed</a:t>
                      </a:r>
                      <a:r>
                        <a:rPr lang="de-DE" sz="1600" baseline="0" dirty="0" smtClean="0"/>
                        <a:t> </a:t>
                      </a:r>
                    </a:p>
                    <a:p>
                      <a:r>
                        <a:rPr lang="de-DE" sz="1600" baseline="0" dirty="0" smtClean="0"/>
                        <a:t>12mm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variable </a:t>
                      </a:r>
                    </a:p>
                    <a:p>
                      <a:r>
                        <a:rPr lang="de-DE" sz="1600" dirty="0" smtClean="0"/>
                        <a:t>min.</a:t>
                      </a:r>
                      <a:r>
                        <a:rPr lang="de-DE" sz="1600" baseline="0" dirty="0" smtClean="0"/>
                        <a:t> 9mm</a:t>
                      </a:r>
                      <a:endParaRPr lang="de-DE" sz="1600" dirty="0" smtClean="0"/>
                    </a:p>
                  </a:txBody>
                  <a:tcPr/>
                </a:tc>
              </a:tr>
              <a:tr h="281813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Focusing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FODO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FODO</a:t>
                      </a:r>
                      <a:endParaRPr lang="en-US" sz="1600" dirty="0"/>
                    </a:p>
                  </a:txBody>
                  <a:tcPr/>
                </a:tc>
              </a:tr>
              <a:tr h="1420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K-Parameter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&lt;1.95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8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 II – </a:t>
            </a:r>
            <a:r>
              <a:rPr lang="en-US" dirty="0" smtClean="0"/>
              <a:t>Wavelength</a:t>
            </a:r>
            <a:r>
              <a:rPr lang="de-DE" dirty="0" smtClean="0"/>
              <a:t> </a:t>
            </a:r>
            <a:r>
              <a:rPr lang="en-US" dirty="0" err="1" smtClean="0"/>
              <a:t>tunability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5270" y="1089410"/>
            <a:ext cx="8520113" cy="47926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7" y="745182"/>
            <a:ext cx="8825500" cy="21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790648"/>
              </p:ext>
            </p:extLst>
          </p:nvPr>
        </p:nvGraphicFramePr>
        <p:xfrm>
          <a:off x="4639142" y="3285892"/>
          <a:ext cx="44127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618"/>
                <a:gridCol w="1515384"/>
                <a:gridCol w="1635748"/>
              </a:tblGrid>
              <a:tr h="624591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Electron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Wavelength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at</a:t>
                      </a:r>
                      <a:r>
                        <a:rPr lang="de-DE" baseline="0" dirty="0" smtClean="0"/>
                        <a:t> FLASH1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Wavelength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at</a:t>
                      </a:r>
                      <a:r>
                        <a:rPr lang="de-DE" dirty="0" smtClean="0"/>
                        <a:t> FLASH2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0.7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</a:t>
                      </a:r>
                      <a:r>
                        <a:rPr lang="de-DE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12.9 </a:t>
                      </a:r>
                      <a:r>
                        <a:rPr lang="de-DE" dirty="0" err="1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… 40 </a:t>
                      </a:r>
                      <a:r>
                        <a:rPr lang="de-DE" dirty="0" err="1" smtClean="0"/>
                        <a:t>nm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1.0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</a:t>
                      </a:r>
                      <a:r>
                        <a:rPr lang="de-DE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6.5 </a:t>
                      </a:r>
                      <a:r>
                        <a:rPr lang="de-DE" dirty="0" err="1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 … 20 </a:t>
                      </a:r>
                      <a:r>
                        <a:rPr lang="de-DE" dirty="0" err="1" smtClean="0"/>
                        <a:t>nm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 </a:t>
                      </a:r>
                      <a:r>
                        <a:rPr lang="de-DE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4.1 </a:t>
                      </a:r>
                      <a:r>
                        <a:rPr lang="de-DE" dirty="0" err="1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r>
                        <a:rPr lang="de-DE" baseline="0" dirty="0" smtClean="0"/>
                        <a:t> … 13.5 </a:t>
                      </a:r>
                      <a:r>
                        <a:rPr lang="de-DE" baseline="0" dirty="0" err="1" smtClean="0"/>
                        <a:t>nm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t="4082" r="6661"/>
          <a:stretch/>
        </p:blipFill>
        <p:spPr bwMode="auto">
          <a:xfrm>
            <a:off x="92577" y="2622242"/>
            <a:ext cx="4566719" cy="345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 II – Timing </a:t>
            </a:r>
            <a:r>
              <a:rPr lang="de-DE" dirty="0" err="1" smtClean="0"/>
              <a:t>pattern</a:t>
            </a:r>
            <a:r>
              <a:rPr lang="de-DE" dirty="0" smtClean="0"/>
              <a:t> (</a:t>
            </a:r>
            <a:r>
              <a:rPr lang="de-DE" dirty="0" err="1" smtClean="0"/>
              <a:t>example</a:t>
            </a:r>
            <a:r>
              <a:rPr lang="de-DE" dirty="0" smtClean="0"/>
              <a:t>)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266715" y="2362997"/>
            <a:ext cx="0" cy="24589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 bwMode="auto">
          <a:xfrm>
            <a:off x="954963" y="2813020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098765" y="2813021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242566" y="2813020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386368" y="2813018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530169" y="2813017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1676039" y="2813020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1819840" y="2813019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1963642" y="2813017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107442" y="2813015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2251244" y="2813016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3401331" y="3992712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3544374" y="399271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2970100" y="399269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hteck 55"/>
          <p:cNvSpPr/>
          <p:nvPr/>
        </p:nvSpPr>
        <p:spPr bwMode="auto">
          <a:xfrm>
            <a:off x="3113143" y="3992702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3256187" y="399270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5788499" y="2820544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5932301" y="2820545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6076102" y="2820544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6219904" y="2820542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6363705" y="2820541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6509575" y="2820544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6653376" y="2820543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6797178" y="2820541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6940978" y="2820539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7084780" y="2820540"/>
            <a:ext cx="45719" cy="18511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Bogen 88"/>
          <p:cNvSpPr/>
          <p:nvPr/>
        </p:nvSpPr>
        <p:spPr bwMode="auto">
          <a:xfrm rot="16200000">
            <a:off x="-489939" y="4028726"/>
            <a:ext cx="2866230" cy="1265428"/>
          </a:xfrm>
          <a:prstGeom prst="arc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0" name="Gerade Verbindung 89"/>
          <p:cNvCxnSpPr/>
          <p:nvPr/>
        </p:nvCxnSpPr>
        <p:spPr bwMode="auto">
          <a:xfrm>
            <a:off x="916784" y="3228324"/>
            <a:ext cx="1451131" cy="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Bogen 90"/>
          <p:cNvSpPr/>
          <p:nvPr/>
        </p:nvSpPr>
        <p:spPr bwMode="auto">
          <a:xfrm rot="10800000">
            <a:off x="3757612" y="2742289"/>
            <a:ext cx="1713975" cy="1923625"/>
          </a:xfrm>
          <a:prstGeom prst="arc">
            <a:avLst>
              <a:gd name="adj1" fmla="val 16200000"/>
              <a:gd name="adj2" fmla="val 21589940"/>
            </a:avLst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Geschweifte Klammer rechts 92"/>
          <p:cNvSpPr/>
          <p:nvPr/>
        </p:nvSpPr>
        <p:spPr bwMode="auto">
          <a:xfrm rot="5400000">
            <a:off x="1702065" y="3386643"/>
            <a:ext cx="2036006" cy="4906707"/>
          </a:xfrm>
          <a:prstGeom prst="rightBrace">
            <a:avLst>
              <a:gd name="adj1" fmla="val 0"/>
              <a:gd name="adj2" fmla="val 50609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98" name="Bogen 97"/>
          <p:cNvSpPr/>
          <p:nvPr/>
        </p:nvSpPr>
        <p:spPr bwMode="auto">
          <a:xfrm rot="10800000">
            <a:off x="2349428" y="2742293"/>
            <a:ext cx="846210" cy="973503"/>
          </a:xfrm>
          <a:prstGeom prst="arc">
            <a:avLst>
              <a:gd name="adj1" fmla="val 16200000"/>
              <a:gd name="adj2" fmla="val 21589940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9" name="Gerade Verbindung 98"/>
          <p:cNvCxnSpPr>
            <a:stCxn id="98" idx="0"/>
          </p:cNvCxnSpPr>
          <p:nvPr/>
        </p:nvCxnSpPr>
        <p:spPr bwMode="auto">
          <a:xfrm>
            <a:off x="2772533" y="3715796"/>
            <a:ext cx="9850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Bogen 101"/>
          <p:cNvSpPr/>
          <p:nvPr/>
        </p:nvSpPr>
        <p:spPr bwMode="auto">
          <a:xfrm rot="16200000">
            <a:off x="4352893" y="4060885"/>
            <a:ext cx="2866230" cy="1201111"/>
          </a:xfrm>
          <a:prstGeom prst="arc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3" name="Gerade Verbindung 102"/>
          <p:cNvCxnSpPr/>
          <p:nvPr/>
        </p:nvCxnSpPr>
        <p:spPr bwMode="auto">
          <a:xfrm>
            <a:off x="5788499" y="3228324"/>
            <a:ext cx="1413915" cy="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Bogen 103"/>
          <p:cNvSpPr/>
          <p:nvPr/>
        </p:nvSpPr>
        <p:spPr bwMode="auto">
          <a:xfrm rot="10800000">
            <a:off x="7199167" y="2742293"/>
            <a:ext cx="846210" cy="973503"/>
          </a:xfrm>
          <a:prstGeom prst="arc">
            <a:avLst>
              <a:gd name="adj1" fmla="val 16200000"/>
              <a:gd name="adj2" fmla="val 21589940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5" name="Gerade Verbindung 104"/>
          <p:cNvCxnSpPr/>
          <p:nvPr/>
        </p:nvCxnSpPr>
        <p:spPr bwMode="auto">
          <a:xfrm>
            <a:off x="7623419" y="3715796"/>
            <a:ext cx="9839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Geschweifte Klammer rechts 105"/>
          <p:cNvSpPr/>
          <p:nvPr/>
        </p:nvSpPr>
        <p:spPr bwMode="auto">
          <a:xfrm rot="16200000">
            <a:off x="490536" y="2316045"/>
            <a:ext cx="230934" cy="621562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111" name="Bogen 110"/>
          <p:cNvSpPr/>
          <p:nvPr/>
        </p:nvSpPr>
        <p:spPr bwMode="auto">
          <a:xfrm rot="16200000">
            <a:off x="2383460" y="4370746"/>
            <a:ext cx="1057743" cy="582821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3" name="Gerade Verbindung 112"/>
          <p:cNvCxnSpPr>
            <a:endCxn id="117" idx="2"/>
          </p:cNvCxnSpPr>
          <p:nvPr/>
        </p:nvCxnSpPr>
        <p:spPr bwMode="auto">
          <a:xfrm flipV="1">
            <a:off x="2895003" y="4129829"/>
            <a:ext cx="781079" cy="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Bogen 116"/>
          <p:cNvSpPr/>
          <p:nvPr/>
        </p:nvSpPr>
        <p:spPr bwMode="auto">
          <a:xfrm rot="10800000">
            <a:off x="3676080" y="3592495"/>
            <a:ext cx="1040700" cy="1071622"/>
          </a:xfrm>
          <a:prstGeom prst="arc">
            <a:avLst>
              <a:gd name="adj1" fmla="val 16200000"/>
              <a:gd name="adj2" fmla="val 2158994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hteck 117"/>
          <p:cNvSpPr/>
          <p:nvPr/>
        </p:nvSpPr>
        <p:spPr bwMode="auto">
          <a:xfrm>
            <a:off x="8279537" y="3992732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hteck 118"/>
          <p:cNvSpPr/>
          <p:nvPr/>
        </p:nvSpPr>
        <p:spPr bwMode="auto">
          <a:xfrm>
            <a:off x="8422580" y="399273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7848306" y="399271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hteck 120"/>
          <p:cNvSpPr/>
          <p:nvPr/>
        </p:nvSpPr>
        <p:spPr bwMode="auto">
          <a:xfrm>
            <a:off x="7991349" y="3992722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hteck 121"/>
          <p:cNvSpPr/>
          <p:nvPr/>
        </p:nvSpPr>
        <p:spPr bwMode="auto">
          <a:xfrm>
            <a:off x="8134393" y="3992727"/>
            <a:ext cx="45719" cy="6789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Bogen 128"/>
          <p:cNvSpPr/>
          <p:nvPr/>
        </p:nvSpPr>
        <p:spPr bwMode="auto">
          <a:xfrm rot="16200000">
            <a:off x="7246872" y="4378294"/>
            <a:ext cx="1057743" cy="582821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0" name="Gerade Verbindung 129"/>
          <p:cNvCxnSpPr/>
          <p:nvPr/>
        </p:nvCxnSpPr>
        <p:spPr bwMode="auto">
          <a:xfrm>
            <a:off x="7766035" y="4138243"/>
            <a:ext cx="770217" cy="25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194972" y="2224497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92D050"/>
                </a:solidFill>
              </a:rPr>
              <a:t>500 µs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1212759" y="2214430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accent1"/>
                </a:solidFill>
              </a:rPr>
              <a:t>500 µs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2207718" y="2224497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92D050"/>
                </a:solidFill>
              </a:rPr>
              <a:t>50 µs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2853016" y="2214430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250</a:t>
            </a:r>
            <a:r>
              <a:rPr lang="de-DE" sz="1200" dirty="0" smtClean="0"/>
              <a:t> </a:t>
            </a:r>
            <a:r>
              <a:rPr lang="de-DE" sz="1200" dirty="0" smtClean="0">
                <a:solidFill>
                  <a:srgbClr val="FF0000"/>
                </a:solidFill>
              </a:rPr>
              <a:t>µs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4471217" y="2224496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98.2 </a:t>
            </a:r>
            <a:r>
              <a:rPr lang="de-DE" sz="1200" dirty="0" err="1" smtClean="0"/>
              <a:t>ms</a:t>
            </a:r>
            <a:endParaRPr lang="en-US" sz="1200" dirty="0"/>
          </a:p>
        </p:txBody>
      </p:sp>
      <p:sp>
        <p:nvSpPr>
          <p:cNvPr id="75" name="Textfeld 74"/>
          <p:cNvSpPr txBox="1"/>
          <p:nvPr/>
        </p:nvSpPr>
        <p:spPr>
          <a:xfrm>
            <a:off x="3772306" y="2214429"/>
            <a:ext cx="826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92D050"/>
                </a:solidFill>
              </a:rPr>
              <a:t>500 µs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4686299" y="2662577"/>
            <a:ext cx="466726" cy="199958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-54302" y="1269333"/>
            <a:ext cx="132495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200" dirty="0" smtClean="0">
                <a:solidFill>
                  <a:srgbClr val="92D050"/>
                </a:solidFill>
              </a:rPr>
              <a:t>RF </a:t>
            </a:r>
            <a:r>
              <a:rPr lang="de-DE" sz="1200" dirty="0" err="1" smtClean="0">
                <a:solidFill>
                  <a:srgbClr val="92D050"/>
                </a:solidFill>
              </a:rPr>
              <a:t>fililing</a:t>
            </a:r>
            <a:r>
              <a:rPr lang="de-DE" sz="1200" dirty="0" smtClean="0">
                <a:solidFill>
                  <a:srgbClr val="92D050"/>
                </a:solidFill>
              </a:rPr>
              <a:t> time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47340" y="1054647"/>
            <a:ext cx="1349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/>
                </a:solidFill>
              </a:rPr>
              <a:t>FLASH1</a:t>
            </a:r>
          </a:p>
          <a:p>
            <a:pPr algn="ctr"/>
            <a:r>
              <a:rPr lang="de-DE" sz="1200" dirty="0" smtClean="0"/>
              <a:t>500 </a:t>
            </a:r>
            <a:r>
              <a:rPr lang="de-DE" sz="1200" dirty="0" err="1" smtClean="0"/>
              <a:t>bunches</a:t>
            </a:r>
            <a:endParaRPr lang="de-DE" sz="1200" dirty="0" smtClean="0"/>
          </a:p>
          <a:p>
            <a:pPr algn="ctr"/>
            <a:r>
              <a:rPr lang="de-DE" sz="1200" dirty="0" smtClean="0"/>
              <a:t>1 </a:t>
            </a:r>
            <a:r>
              <a:rPr lang="de-DE" sz="1200" dirty="0" err="1" smtClean="0"/>
              <a:t>nC</a:t>
            </a:r>
            <a:endParaRPr lang="de-DE" sz="1200" dirty="0" smtClean="0"/>
          </a:p>
          <a:p>
            <a:pPr algn="ctr"/>
            <a:r>
              <a:rPr lang="de-DE" sz="1200" dirty="0" smtClean="0"/>
              <a:t>High </a:t>
            </a:r>
            <a:r>
              <a:rPr lang="de-DE" sz="1200" dirty="0" err="1" smtClean="0"/>
              <a:t>compress</a:t>
            </a:r>
            <a:r>
              <a:rPr lang="de-DE" sz="1200" dirty="0" smtClean="0"/>
              <a:t>.</a:t>
            </a:r>
          </a:p>
          <a:p>
            <a:pPr algn="ctr"/>
            <a:r>
              <a:rPr lang="de-DE" sz="1200" dirty="0" smtClean="0"/>
              <a:t>High </a:t>
            </a:r>
            <a:r>
              <a:rPr lang="de-DE" sz="1200" dirty="0" err="1" smtClean="0"/>
              <a:t>energy</a:t>
            </a:r>
            <a:endParaRPr lang="de-DE" sz="1200" dirty="0" smtClean="0"/>
          </a:p>
        </p:txBody>
      </p:sp>
      <p:sp>
        <p:nvSpPr>
          <p:cNvPr id="82" name="Textfeld 81"/>
          <p:cNvSpPr txBox="1"/>
          <p:nvPr/>
        </p:nvSpPr>
        <p:spPr>
          <a:xfrm>
            <a:off x="2604234" y="1054646"/>
            <a:ext cx="1349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FLASH2</a:t>
            </a:r>
          </a:p>
          <a:p>
            <a:pPr algn="ctr"/>
            <a:r>
              <a:rPr lang="de-DE" sz="1200" dirty="0" smtClean="0"/>
              <a:t>250 </a:t>
            </a:r>
            <a:r>
              <a:rPr lang="de-DE" sz="1200" dirty="0" err="1" smtClean="0"/>
              <a:t>bunches</a:t>
            </a:r>
            <a:endParaRPr lang="de-DE" sz="1200" dirty="0" smtClean="0"/>
          </a:p>
          <a:p>
            <a:pPr algn="ctr"/>
            <a:r>
              <a:rPr lang="de-DE" sz="1200" dirty="0" smtClean="0"/>
              <a:t>0.3 </a:t>
            </a:r>
            <a:r>
              <a:rPr lang="de-DE" sz="1200" dirty="0" err="1" smtClean="0"/>
              <a:t>nC</a:t>
            </a:r>
            <a:endParaRPr lang="de-DE" sz="1200" dirty="0" smtClean="0"/>
          </a:p>
          <a:p>
            <a:pPr algn="ctr"/>
            <a:r>
              <a:rPr lang="de-DE" sz="1200" dirty="0" smtClean="0"/>
              <a:t>Low </a:t>
            </a:r>
            <a:r>
              <a:rPr lang="de-DE" sz="1200" dirty="0" err="1" smtClean="0"/>
              <a:t>compress</a:t>
            </a:r>
            <a:r>
              <a:rPr lang="de-DE" sz="1200" dirty="0" smtClean="0"/>
              <a:t>.</a:t>
            </a:r>
          </a:p>
          <a:p>
            <a:pPr algn="ctr"/>
            <a:r>
              <a:rPr lang="de-DE" sz="1200" dirty="0" smtClean="0"/>
              <a:t>Low </a:t>
            </a:r>
            <a:r>
              <a:rPr lang="de-DE" sz="1200" dirty="0" err="1" smtClean="0"/>
              <a:t>energy</a:t>
            </a:r>
            <a:endParaRPr lang="de-DE" sz="1200" dirty="0" smtClean="0"/>
          </a:p>
        </p:txBody>
      </p:sp>
      <p:sp>
        <p:nvSpPr>
          <p:cNvPr id="83" name="Textfeld 82"/>
          <p:cNvSpPr txBox="1"/>
          <p:nvPr/>
        </p:nvSpPr>
        <p:spPr>
          <a:xfrm rot="16200000">
            <a:off x="1934247" y="1269334"/>
            <a:ext cx="132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92D050"/>
                </a:solidFill>
              </a:rPr>
              <a:t>RF </a:t>
            </a:r>
            <a:r>
              <a:rPr lang="de-DE" sz="1200" dirty="0" err="1" smtClean="0">
                <a:solidFill>
                  <a:srgbClr val="92D050"/>
                </a:solidFill>
              </a:rPr>
              <a:t>change</a:t>
            </a:r>
            <a:r>
              <a:rPr lang="de-DE" sz="1200" dirty="0" smtClean="0">
                <a:solidFill>
                  <a:srgbClr val="92D050"/>
                </a:solidFill>
              </a:rPr>
              <a:t> time</a:t>
            </a:r>
          </a:p>
        </p:txBody>
      </p:sp>
      <p:sp>
        <p:nvSpPr>
          <p:cNvPr id="84" name="Textfeld 83"/>
          <p:cNvSpPr txBox="1"/>
          <p:nvPr/>
        </p:nvSpPr>
        <p:spPr>
          <a:xfrm rot="16200000">
            <a:off x="3409856" y="1200377"/>
            <a:ext cx="145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92D050"/>
                </a:solidFill>
              </a:rPr>
              <a:t>RF </a:t>
            </a:r>
            <a:r>
              <a:rPr lang="de-DE" sz="1200" dirty="0" err="1" smtClean="0">
                <a:solidFill>
                  <a:srgbClr val="92D050"/>
                </a:solidFill>
              </a:rPr>
              <a:t>emptying</a:t>
            </a:r>
            <a:r>
              <a:rPr lang="de-DE" sz="1200" dirty="0" smtClean="0">
                <a:solidFill>
                  <a:srgbClr val="92D050"/>
                </a:solidFill>
              </a:rPr>
              <a:t> time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2323682" y="5981598"/>
            <a:ext cx="826406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accent2"/>
                </a:solidFill>
              </a:rPr>
              <a:t>100 </a:t>
            </a:r>
            <a:r>
              <a:rPr lang="de-DE" sz="1200" dirty="0" err="1" smtClean="0">
                <a:solidFill>
                  <a:schemeClr val="accent2"/>
                </a:solidFill>
              </a:rPr>
              <a:t>ms</a:t>
            </a:r>
            <a:r>
              <a:rPr lang="de-DE" sz="1200" dirty="0" smtClean="0">
                <a:solidFill>
                  <a:schemeClr val="accent2"/>
                </a:solidFill>
              </a:rPr>
              <a:t> 10 Hz</a:t>
            </a:r>
          </a:p>
          <a:p>
            <a:pPr algn="ctr"/>
            <a:endParaRPr lang="de-DE" sz="1200" dirty="0"/>
          </a:p>
          <a:p>
            <a:pPr algn="ctr"/>
            <a:endParaRPr lang="de-DE" sz="1200" dirty="0" smtClean="0"/>
          </a:p>
          <a:p>
            <a:pPr algn="ctr"/>
            <a:endParaRPr lang="de-DE" sz="1200" dirty="0" smtClean="0"/>
          </a:p>
        </p:txBody>
      </p:sp>
      <p:sp>
        <p:nvSpPr>
          <p:cNvPr id="96" name="Geschweifte Klammer rechts 95"/>
          <p:cNvSpPr/>
          <p:nvPr/>
        </p:nvSpPr>
        <p:spPr bwMode="auto">
          <a:xfrm rot="16200000">
            <a:off x="1499809" y="1946265"/>
            <a:ext cx="230934" cy="1363378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97" name="Geschweifte Klammer rechts 96"/>
          <p:cNvSpPr/>
          <p:nvPr/>
        </p:nvSpPr>
        <p:spPr bwMode="auto">
          <a:xfrm rot="16200000">
            <a:off x="2518715" y="2315403"/>
            <a:ext cx="230934" cy="622848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100" name="Geschweifte Klammer rechts 99"/>
          <p:cNvSpPr/>
          <p:nvPr/>
        </p:nvSpPr>
        <p:spPr bwMode="auto">
          <a:xfrm rot="16200000">
            <a:off x="3164631" y="2316826"/>
            <a:ext cx="230934" cy="619992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2" name="Geschweifte Klammer rechts 111"/>
          <p:cNvSpPr/>
          <p:nvPr/>
        </p:nvSpPr>
        <p:spPr bwMode="auto">
          <a:xfrm rot="16200000">
            <a:off x="4023665" y="2098703"/>
            <a:ext cx="230934" cy="1056236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4209608" y="1052489"/>
            <a:ext cx="134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 smtClean="0"/>
              <a:t>No</a:t>
            </a:r>
            <a:r>
              <a:rPr lang="de-DE" sz="1200" b="1" dirty="0" smtClean="0"/>
              <a:t> RF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modules</a:t>
            </a:r>
            <a:endParaRPr lang="de-DE" sz="1200" b="1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5479207" y="1261843"/>
            <a:ext cx="354789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– </a:t>
            </a:r>
            <a:r>
              <a:rPr lang="de-DE" sz="2000" b="1" dirty="0" err="1" smtClean="0">
                <a:solidFill>
                  <a:schemeClr val="accent1"/>
                </a:solidFill>
              </a:rPr>
              <a:t>Bunch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charge</a:t>
            </a:r>
            <a:r>
              <a:rPr lang="de-DE" sz="2000" b="1" dirty="0" smtClean="0">
                <a:solidFill>
                  <a:schemeClr val="accent1"/>
                </a:solidFill>
              </a:rPr>
              <a:t> FLASH1</a:t>
            </a:r>
            <a:endParaRPr lang="de-DE" sz="2000" b="1" dirty="0">
              <a:solidFill>
                <a:schemeClr val="accent1"/>
              </a:solidFill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– </a:t>
            </a:r>
            <a:r>
              <a:rPr lang="de-DE" sz="2000" b="1" dirty="0" err="1" smtClean="0">
                <a:solidFill>
                  <a:srgbClr val="FF0000"/>
                </a:solidFill>
              </a:rPr>
              <a:t>Bunch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charge</a:t>
            </a:r>
            <a:r>
              <a:rPr lang="de-DE" sz="2000" b="1" dirty="0" smtClean="0">
                <a:solidFill>
                  <a:srgbClr val="FF0000"/>
                </a:solidFill>
              </a:rPr>
              <a:t> FLASH2</a:t>
            </a:r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>
                <a:solidFill>
                  <a:srgbClr val="92D050"/>
                </a:solidFill>
              </a:rPr>
              <a:t>– </a:t>
            </a:r>
            <a:r>
              <a:rPr lang="de-DE" sz="2000" b="1" dirty="0" smtClean="0">
                <a:solidFill>
                  <a:srgbClr val="92D050"/>
                </a:solidFill>
              </a:rPr>
              <a:t>RF </a:t>
            </a:r>
            <a:r>
              <a:rPr lang="de-DE" sz="2000" b="1" dirty="0" err="1" smtClean="0">
                <a:solidFill>
                  <a:srgbClr val="92D050"/>
                </a:solidFill>
              </a:rPr>
              <a:t>signal</a:t>
            </a:r>
            <a:r>
              <a:rPr lang="de-DE" sz="2000" b="1" dirty="0" smtClean="0">
                <a:solidFill>
                  <a:srgbClr val="92D050"/>
                </a:solidFill>
              </a:rPr>
              <a:t> (e.g. Amplitude)</a:t>
            </a:r>
            <a:endParaRPr lang="de-DE" sz="2000" b="1" dirty="0">
              <a:solidFill>
                <a:srgbClr val="92D050"/>
              </a:solidFill>
            </a:endParaRPr>
          </a:p>
          <a:p>
            <a:r>
              <a:rPr lang="de-DE" sz="2000" b="1" dirty="0">
                <a:solidFill>
                  <a:srgbClr val="7030A0"/>
                </a:solidFill>
              </a:rPr>
              <a:t>– </a:t>
            </a:r>
            <a:r>
              <a:rPr lang="de-DE" sz="2000" b="1" dirty="0" smtClean="0">
                <a:solidFill>
                  <a:srgbClr val="7030A0"/>
                </a:solidFill>
              </a:rPr>
              <a:t>Kicker </a:t>
            </a:r>
            <a:r>
              <a:rPr lang="de-DE" sz="2000" b="1" dirty="0" err="1" smtClean="0">
                <a:solidFill>
                  <a:srgbClr val="7030A0"/>
                </a:solidFill>
              </a:rPr>
              <a:t>amplitude</a:t>
            </a:r>
            <a:endParaRPr lang="de-DE" sz="2000" b="1" dirty="0">
              <a:solidFill>
                <a:srgbClr val="7030A0"/>
              </a:solidFill>
            </a:endParaRPr>
          </a:p>
        </p:txBody>
      </p:sp>
      <p:sp>
        <p:nvSpPr>
          <p:cNvPr id="128" name="Geschweifte Klammer rechts 127"/>
          <p:cNvSpPr/>
          <p:nvPr/>
        </p:nvSpPr>
        <p:spPr bwMode="auto">
          <a:xfrm rot="5400000">
            <a:off x="2659642" y="4720815"/>
            <a:ext cx="230934" cy="340995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2" name="Geschweifte Klammer rechts 131"/>
          <p:cNvSpPr/>
          <p:nvPr/>
        </p:nvSpPr>
        <p:spPr bwMode="auto">
          <a:xfrm rot="5400000">
            <a:off x="3182987" y="4558364"/>
            <a:ext cx="230934" cy="665902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6" name="Geschweifte Klammer rechts 135"/>
          <p:cNvSpPr/>
          <p:nvPr/>
        </p:nvSpPr>
        <p:spPr bwMode="auto">
          <a:xfrm rot="5400000">
            <a:off x="3810048" y="4620399"/>
            <a:ext cx="230934" cy="541827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 rot="16200000">
            <a:off x="2267065" y="5337481"/>
            <a:ext cx="1011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7030A0"/>
                </a:solidFill>
              </a:rPr>
              <a:t>Kicker </a:t>
            </a:r>
            <a:r>
              <a:rPr lang="de-DE" sz="1200" dirty="0" err="1" smtClean="0">
                <a:solidFill>
                  <a:srgbClr val="7030A0"/>
                </a:solidFill>
              </a:rPr>
              <a:t>rise</a:t>
            </a:r>
            <a:endParaRPr lang="de-DE" sz="1200" dirty="0" smtClean="0">
              <a:solidFill>
                <a:srgbClr val="7030A0"/>
              </a:solidFill>
            </a:endParaRPr>
          </a:p>
        </p:txBody>
      </p:sp>
      <p:sp>
        <p:nvSpPr>
          <p:cNvPr id="138" name="Textfeld 137"/>
          <p:cNvSpPr txBox="1"/>
          <p:nvPr/>
        </p:nvSpPr>
        <p:spPr>
          <a:xfrm rot="16200000">
            <a:off x="2793509" y="5281566"/>
            <a:ext cx="101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7030A0"/>
                </a:solidFill>
              </a:rPr>
              <a:t>Kicker </a:t>
            </a:r>
            <a:r>
              <a:rPr lang="de-DE" sz="1200" dirty="0" err="1" smtClean="0">
                <a:solidFill>
                  <a:srgbClr val="7030A0"/>
                </a:solidFill>
              </a:rPr>
              <a:t>flattop</a:t>
            </a:r>
            <a:endParaRPr lang="de-DE" sz="1200" dirty="0" smtClean="0">
              <a:solidFill>
                <a:srgbClr val="7030A0"/>
              </a:solidFill>
            </a:endParaRPr>
          </a:p>
        </p:txBody>
      </p:sp>
      <p:sp>
        <p:nvSpPr>
          <p:cNvPr id="139" name="Textfeld 138"/>
          <p:cNvSpPr txBox="1"/>
          <p:nvPr/>
        </p:nvSpPr>
        <p:spPr>
          <a:xfrm rot="16200000">
            <a:off x="3419898" y="5373897"/>
            <a:ext cx="1011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7030A0"/>
                </a:solidFill>
              </a:rPr>
              <a:t>Kicker fall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166353" y="4662160"/>
            <a:ext cx="8436627" cy="75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8422580" y="4775848"/>
            <a:ext cx="50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LASER1 </a:t>
            </a:r>
            <a:r>
              <a:rPr lang="de-DE" sz="1800" dirty="0" err="1" smtClean="0"/>
              <a:t>and</a:t>
            </a:r>
            <a:r>
              <a:rPr lang="de-DE" sz="1800" dirty="0" smtClean="0"/>
              <a:t> LASER2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both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functional</a:t>
            </a:r>
            <a:endParaRPr lang="de-DE" sz="1800" dirty="0" smtClean="0"/>
          </a:p>
          <a:p>
            <a:pPr lvl="1"/>
            <a:r>
              <a:rPr lang="de-DE" sz="1400" dirty="0" smtClean="0"/>
              <a:t>Different </a:t>
            </a:r>
            <a:r>
              <a:rPr lang="de-DE" sz="1400" dirty="0" err="1" smtClean="0"/>
              <a:t>charges</a:t>
            </a:r>
            <a:r>
              <a:rPr lang="de-DE" sz="1400" dirty="0" smtClean="0"/>
              <a:t>, </a:t>
            </a:r>
            <a:r>
              <a:rPr lang="de-DE" sz="1400" dirty="0" err="1" smtClean="0"/>
              <a:t>repetition</a:t>
            </a:r>
            <a:r>
              <a:rPr lang="de-DE" sz="1400" dirty="0" smtClean="0"/>
              <a:t> </a:t>
            </a:r>
            <a:r>
              <a:rPr lang="de-DE" sz="1400" dirty="0" err="1" smtClean="0"/>
              <a:t>rates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bunch</a:t>
            </a:r>
            <a:r>
              <a:rPr lang="de-DE" sz="1400" dirty="0" smtClean="0"/>
              <a:t> </a:t>
            </a:r>
            <a:r>
              <a:rPr lang="de-DE" sz="1400" dirty="0" err="1" smtClean="0"/>
              <a:t>numbers</a:t>
            </a:r>
            <a:r>
              <a:rPr lang="de-DE" sz="1400" dirty="0" smtClean="0"/>
              <a:t> </a:t>
            </a:r>
            <a:r>
              <a:rPr lang="de-DE" sz="1400" dirty="0" err="1" smtClean="0"/>
              <a:t>could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generated</a:t>
            </a:r>
            <a:endParaRPr lang="de-DE" sz="1400" dirty="0" smtClean="0"/>
          </a:p>
          <a:p>
            <a:r>
              <a:rPr lang="de-DE" sz="1800" dirty="0" smtClean="0"/>
              <a:t>LLRF dual flat top </a:t>
            </a:r>
            <a:r>
              <a:rPr lang="de-DE" sz="1800" dirty="0" err="1" smtClean="0"/>
              <a:t>tests</a:t>
            </a:r>
            <a:r>
              <a:rPr lang="de-DE" sz="1800" dirty="0" smtClean="0"/>
              <a:t> </a:t>
            </a:r>
            <a:r>
              <a:rPr lang="de-DE" sz="1800" dirty="0" err="1" smtClean="0"/>
              <a:t>have</a:t>
            </a:r>
            <a:r>
              <a:rPr lang="de-DE" sz="1800" dirty="0" smtClean="0"/>
              <a:t> </a:t>
            </a:r>
            <a:r>
              <a:rPr lang="de-DE" sz="1800" dirty="0" err="1" smtClean="0"/>
              <a:t>been</a:t>
            </a:r>
            <a:r>
              <a:rPr lang="de-DE" sz="1800" dirty="0" smtClean="0"/>
              <a:t> </a:t>
            </a:r>
            <a:r>
              <a:rPr lang="de-DE" sz="1800" dirty="0" err="1" smtClean="0"/>
              <a:t>successfull</a:t>
            </a:r>
            <a:endParaRPr lang="de-DE" sz="1800" dirty="0" smtClean="0"/>
          </a:p>
          <a:p>
            <a:pPr lvl="1"/>
            <a:r>
              <a:rPr lang="de-DE" sz="1400" dirty="0" err="1" smtClean="0"/>
              <a:t>Both</a:t>
            </a:r>
            <a:r>
              <a:rPr lang="de-DE" sz="1400" dirty="0" smtClean="0"/>
              <a:t> flat </a:t>
            </a:r>
            <a:r>
              <a:rPr lang="de-DE" sz="1400" dirty="0" err="1" smtClean="0"/>
              <a:t>tops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controllable</a:t>
            </a:r>
            <a:endParaRPr lang="de-DE" sz="1400" dirty="0"/>
          </a:p>
          <a:p>
            <a:pPr lvl="1"/>
            <a:r>
              <a:rPr lang="de-DE" sz="1400" dirty="0" smtClean="0"/>
              <a:t>Slow FB </a:t>
            </a:r>
            <a:r>
              <a:rPr lang="de-DE" sz="1400" dirty="0" err="1" smtClean="0"/>
              <a:t>working</a:t>
            </a:r>
            <a:r>
              <a:rPr lang="de-DE" sz="1400" dirty="0" smtClean="0"/>
              <a:t> (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long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bunch</a:t>
            </a:r>
            <a:r>
              <a:rPr lang="de-DE" sz="1400" dirty="0" smtClean="0"/>
              <a:t> </a:t>
            </a:r>
            <a:r>
              <a:rPr lang="de-DE" sz="1400" dirty="0" err="1" smtClean="0"/>
              <a:t>number</a:t>
            </a:r>
            <a:r>
              <a:rPr lang="de-DE" sz="1400" dirty="0" smtClean="0"/>
              <a:t> </a:t>
            </a:r>
            <a:r>
              <a:rPr lang="de-DE" sz="1400" dirty="0" err="1" smtClean="0"/>
              <a:t>stays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same)</a:t>
            </a:r>
          </a:p>
          <a:p>
            <a:pPr lvl="1"/>
            <a:r>
              <a:rPr lang="de-DE" sz="1400" dirty="0" smtClean="0"/>
              <a:t>The LFF was </a:t>
            </a:r>
            <a:r>
              <a:rPr lang="de-DE" sz="1400" dirty="0" err="1" smtClean="0"/>
              <a:t>only</a:t>
            </a:r>
            <a:r>
              <a:rPr lang="de-DE" sz="1400" dirty="0" smtClean="0"/>
              <a:t> </a:t>
            </a:r>
            <a:r>
              <a:rPr lang="de-DE" sz="1400" dirty="0" err="1" smtClean="0"/>
              <a:t>working</a:t>
            </a:r>
            <a:r>
              <a:rPr lang="de-DE" sz="1400" dirty="0" smtClean="0"/>
              <a:t> for a </a:t>
            </a:r>
            <a:r>
              <a:rPr lang="de-DE" sz="1400" dirty="0" err="1" smtClean="0"/>
              <a:t>single</a:t>
            </a:r>
            <a:r>
              <a:rPr lang="de-DE" sz="1400" dirty="0" smtClean="0"/>
              <a:t> flat top.</a:t>
            </a:r>
          </a:p>
          <a:p>
            <a:pPr lvl="1"/>
            <a:r>
              <a:rPr lang="de-DE" sz="1400" dirty="0" err="1" smtClean="0"/>
              <a:t>Using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second</a:t>
            </a:r>
            <a:r>
              <a:rPr lang="de-DE" sz="1400" dirty="0" smtClean="0"/>
              <a:t> flat top </a:t>
            </a:r>
            <a:r>
              <a:rPr lang="de-DE" sz="1400" dirty="0" err="1" smtClean="0"/>
              <a:t>the</a:t>
            </a:r>
            <a:r>
              <a:rPr lang="de-DE" sz="1400" dirty="0" smtClean="0"/>
              <a:t> LFF </a:t>
            </a:r>
            <a:r>
              <a:rPr lang="de-DE" sz="1400" dirty="0" err="1" smtClean="0"/>
              <a:t>had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switched</a:t>
            </a:r>
            <a:r>
              <a:rPr lang="de-DE" sz="1400" dirty="0" smtClean="0"/>
              <a:t> off,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produces</a:t>
            </a:r>
            <a:r>
              <a:rPr lang="de-DE" sz="1400" dirty="0" smtClean="0"/>
              <a:t> </a:t>
            </a:r>
            <a:r>
              <a:rPr lang="de-DE" sz="1400" dirty="0" err="1" smtClean="0"/>
              <a:t>harmonics</a:t>
            </a:r>
            <a:r>
              <a:rPr lang="de-DE" sz="1400" dirty="0" smtClean="0"/>
              <a:t> </a:t>
            </a:r>
            <a:r>
              <a:rPr lang="de-DE" sz="1400" dirty="0" err="1" smtClean="0"/>
              <a:t>which</a:t>
            </a:r>
            <a:r>
              <a:rPr lang="de-DE" sz="1400" dirty="0" smtClean="0"/>
              <a:t> </a:t>
            </a:r>
            <a:r>
              <a:rPr lang="de-DE" sz="1400" dirty="0" err="1" smtClean="0"/>
              <a:t>wont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damped</a:t>
            </a:r>
            <a:r>
              <a:rPr lang="de-DE" sz="1400" dirty="0" smtClean="0"/>
              <a:t> </a:t>
            </a:r>
            <a:r>
              <a:rPr lang="de-DE" sz="1400" dirty="0" err="1" smtClean="0"/>
              <a:t>otherwise</a:t>
            </a:r>
            <a:r>
              <a:rPr lang="de-DE" sz="1400" dirty="0" smtClean="0"/>
              <a:t>.</a:t>
            </a:r>
          </a:p>
          <a:p>
            <a:r>
              <a:rPr lang="de-DE" sz="1800" dirty="0" err="1" smtClean="0"/>
              <a:t>Optics</a:t>
            </a:r>
            <a:r>
              <a:rPr lang="de-DE" sz="1800" dirty="0" smtClean="0"/>
              <a:t> </a:t>
            </a:r>
            <a:r>
              <a:rPr lang="de-DE" sz="1800" dirty="0" err="1" smtClean="0"/>
              <a:t>mismatch</a:t>
            </a:r>
            <a:r>
              <a:rPr lang="de-DE" sz="1800" dirty="0" smtClean="0"/>
              <a:t> 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end </a:t>
            </a:r>
            <a:r>
              <a:rPr lang="de-DE" sz="1800" dirty="0" err="1" smtClean="0"/>
              <a:t>of</a:t>
            </a:r>
            <a:r>
              <a:rPr lang="de-DE" sz="1800" dirty="0" smtClean="0"/>
              <a:t> ACC7 </a:t>
            </a:r>
            <a:r>
              <a:rPr lang="de-DE" sz="1800" dirty="0" err="1" smtClean="0"/>
              <a:t>and</a:t>
            </a:r>
            <a:r>
              <a:rPr lang="de-DE" sz="1800" dirty="0" smtClean="0"/>
              <a:t> „</a:t>
            </a:r>
            <a:r>
              <a:rPr lang="de-DE" sz="1800" dirty="0" err="1" smtClean="0"/>
              <a:t>kicker</a:t>
            </a:r>
            <a:r>
              <a:rPr lang="de-DE" sz="1800" dirty="0" smtClean="0"/>
              <a:t>“ </a:t>
            </a:r>
            <a:r>
              <a:rPr lang="de-DE" sz="1800" dirty="0" err="1" smtClean="0"/>
              <a:t>have</a:t>
            </a:r>
            <a:r>
              <a:rPr lang="de-DE" sz="1800" dirty="0" smtClean="0"/>
              <a:t> </a:t>
            </a:r>
            <a:r>
              <a:rPr lang="de-DE" sz="1800" dirty="0" err="1" smtClean="0"/>
              <a:t>been</a:t>
            </a:r>
            <a:r>
              <a:rPr lang="de-DE" sz="1800" dirty="0" smtClean="0"/>
              <a:t> </a:t>
            </a:r>
            <a:r>
              <a:rPr lang="de-DE" sz="1800" dirty="0" err="1" smtClean="0"/>
              <a:t>studied</a:t>
            </a:r>
            <a:endParaRPr lang="de-DE" sz="1800" dirty="0" smtClean="0"/>
          </a:p>
          <a:p>
            <a:pPr lvl="1"/>
            <a:r>
              <a:rPr lang="de-DE" sz="1400" dirty="0" err="1" smtClean="0"/>
              <a:t>Simulated</a:t>
            </a:r>
            <a:r>
              <a:rPr lang="de-DE" sz="1400" dirty="0" smtClean="0"/>
              <a:t> </a:t>
            </a:r>
            <a:r>
              <a:rPr lang="de-DE" sz="1400" dirty="0" err="1" smtClean="0"/>
              <a:t>gradient</a:t>
            </a:r>
            <a:r>
              <a:rPr lang="de-DE" sz="1400" dirty="0" smtClean="0"/>
              <a:t> </a:t>
            </a:r>
            <a:r>
              <a:rPr lang="de-DE" sz="1400" dirty="0" err="1" smtClean="0"/>
              <a:t>changes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50 </a:t>
            </a:r>
            <a:r>
              <a:rPr lang="de-DE" sz="1400" dirty="0" err="1" smtClean="0"/>
              <a:t>MeV</a:t>
            </a:r>
            <a:r>
              <a:rPr lang="de-DE" sz="1400" dirty="0" smtClean="0"/>
              <a:t> in </a:t>
            </a:r>
            <a:r>
              <a:rPr lang="de-DE" sz="1400" dirty="0" err="1" smtClean="0"/>
              <a:t>either</a:t>
            </a:r>
            <a:r>
              <a:rPr lang="de-DE" sz="1400" dirty="0" smtClean="0"/>
              <a:t> </a:t>
            </a:r>
            <a:r>
              <a:rPr lang="de-DE" sz="1400" dirty="0" err="1" smtClean="0"/>
              <a:t>direction</a:t>
            </a:r>
            <a:r>
              <a:rPr lang="de-DE" sz="1400" dirty="0" smtClean="0"/>
              <a:t> </a:t>
            </a:r>
            <a:r>
              <a:rPr lang="de-DE" sz="1400" dirty="0" err="1" smtClean="0"/>
              <a:t>did</a:t>
            </a:r>
            <a:r>
              <a:rPr lang="de-DE" sz="1400" dirty="0" smtClean="0"/>
              <a:t> </a:t>
            </a:r>
            <a:r>
              <a:rPr lang="de-DE" sz="1400" dirty="0" err="1" smtClean="0"/>
              <a:t>affect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SASE </a:t>
            </a:r>
            <a:r>
              <a:rPr lang="de-DE" sz="1400" dirty="0" err="1" smtClean="0"/>
              <a:t>level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around</a:t>
            </a:r>
            <a:r>
              <a:rPr lang="de-DE" sz="1400" dirty="0" smtClean="0"/>
              <a:t> 10% </a:t>
            </a:r>
            <a:r>
              <a:rPr lang="de-DE" sz="1400" dirty="0" err="1" smtClean="0"/>
              <a:t>to</a:t>
            </a:r>
            <a:r>
              <a:rPr lang="de-DE" sz="1400" dirty="0" smtClean="0"/>
              <a:t> 20%.</a:t>
            </a:r>
          </a:p>
          <a:p>
            <a:pPr lvl="1"/>
            <a:r>
              <a:rPr lang="de-DE" sz="1400" dirty="0" err="1" smtClean="0"/>
              <a:t>Increase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losses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collimator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measureable</a:t>
            </a:r>
            <a:r>
              <a:rPr lang="de-DE" sz="1400" dirty="0" smtClean="0"/>
              <a:t>, but </a:t>
            </a:r>
            <a:r>
              <a:rPr lang="de-DE" sz="1400" dirty="0" err="1" smtClean="0"/>
              <a:t>acceptable</a:t>
            </a:r>
            <a:r>
              <a:rPr lang="de-DE" sz="1400" dirty="0" smtClean="0"/>
              <a:t>.</a:t>
            </a:r>
          </a:p>
          <a:p>
            <a:r>
              <a:rPr lang="de-DE" sz="1800" dirty="0" smtClean="0"/>
              <a:t>Charge </a:t>
            </a:r>
            <a:r>
              <a:rPr lang="de-DE" sz="1800" dirty="0" err="1" smtClean="0"/>
              <a:t>dependencies</a:t>
            </a:r>
            <a:r>
              <a:rPr lang="de-DE" sz="1800" dirty="0" smtClean="0"/>
              <a:t> </a:t>
            </a:r>
            <a:r>
              <a:rPr lang="de-DE" sz="1800" dirty="0" err="1" smtClean="0"/>
              <a:t>were</a:t>
            </a:r>
            <a:r>
              <a:rPr lang="de-DE" sz="1800" dirty="0" smtClean="0"/>
              <a:t> </a:t>
            </a:r>
            <a:r>
              <a:rPr lang="de-DE" sz="1800" dirty="0" err="1" smtClean="0"/>
              <a:t>investigated</a:t>
            </a:r>
            <a:endParaRPr lang="de-DE" sz="1800" dirty="0" smtClean="0"/>
          </a:p>
          <a:p>
            <a:pPr lvl="1"/>
            <a:r>
              <a:rPr lang="de-DE" sz="1400" dirty="0" smtClean="0"/>
              <a:t>The </a:t>
            </a:r>
            <a:r>
              <a:rPr lang="de-DE" sz="1400" dirty="0" err="1" smtClean="0"/>
              <a:t>needed</a:t>
            </a:r>
            <a:r>
              <a:rPr lang="de-DE" sz="1400" dirty="0" smtClean="0"/>
              <a:t> </a:t>
            </a:r>
            <a:r>
              <a:rPr lang="de-DE" sz="1400" dirty="0" err="1" smtClean="0"/>
              <a:t>changes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RF </a:t>
            </a:r>
            <a:r>
              <a:rPr lang="de-DE" sz="1400" dirty="0" err="1" smtClean="0"/>
              <a:t>parameters</a:t>
            </a:r>
            <a:r>
              <a:rPr lang="de-DE" sz="1400" dirty="0" smtClean="0"/>
              <a:t> fit </a:t>
            </a:r>
            <a:r>
              <a:rPr lang="de-DE" sz="1400" dirty="0" err="1" smtClean="0"/>
              <a:t>inside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transistion</a:t>
            </a:r>
            <a:r>
              <a:rPr lang="de-DE" sz="1400" dirty="0" smtClean="0"/>
              <a:t> time </a:t>
            </a:r>
            <a:r>
              <a:rPr lang="de-DE" sz="1400" dirty="0" err="1" smtClean="0"/>
              <a:t>window</a:t>
            </a:r>
            <a:endParaRPr lang="de-DE" sz="1400" dirty="0" smtClean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trains</a:t>
            </a:r>
            <a:r>
              <a:rPr lang="de-DE" dirty="0" smtClean="0"/>
              <a:t> (2013-01-13)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Adjust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UV </a:t>
            </a:r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lasers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cathode</a:t>
            </a:r>
            <a:endParaRPr lang="de-DE" dirty="0" smtClean="0"/>
          </a:p>
          <a:p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lasers</a:t>
            </a:r>
            <a:endParaRPr lang="de-DE" dirty="0" smtClean="0"/>
          </a:p>
          <a:p>
            <a:r>
              <a:rPr lang="de-DE" dirty="0" err="1" smtClean="0"/>
              <a:t>Establish</a:t>
            </a:r>
            <a:r>
              <a:rPr lang="de-DE" dirty="0" smtClean="0"/>
              <a:t> SASE</a:t>
            </a:r>
          </a:p>
          <a:p>
            <a:r>
              <a:rPr lang="de-DE" dirty="0" smtClean="0"/>
              <a:t>Change:</a:t>
            </a:r>
          </a:p>
          <a:p>
            <a:pPr lvl="1"/>
            <a:r>
              <a:rPr lang="de-DE" dirty="0" err="1" smtClean="0"/>
              <a:t>Energy</a:t>
            </a:r>
            <a:endParaRPr lang="de-DE" dirty="0" smtClean="0"/>
          </a:p>
          <a:p>
            <a:pPr lvl="1"/>
            <a:r>
              <a:rPr lang="de-DE" dirty="0" err="1" smtClean="0"/>
              <a:t>Compression</a:t>
            </a:r>
            <a:endParaRPr lang="de-DE" dirty="0" smtClean="0"/>
          </a:p>
          <a:p>
            <a:pPr lvl="1"/>
            <a:r>
              <a:rPr lang="de-DE" dirty="0" smtClean="0"/>
              <a:t>Charge</a:t>
            </a:r>
          </a:p>
        </p:txBody>
      </p:sp>
    </p:spTree>
    <p:extLst>
      <p:ext uri="{BB962C8B-B14F-4D97-AF65-F5344CB8AC3E}">
        <p14:creationId xmlns:p14="http://schemas.microsoft.com/office/powerpoint/2010/main" val="18408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 (3)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 (3)</Template>
  <TotalTime>0</TotalTime>
  <Words>1011</Words>
  <Application>Microsoft Office PowerPoint</Application>
  <PresentationFormat>Bildschirmpräsentation (4:3)</PresentationFormat>
  <Paragraphs>228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PPT-Vorlage_de (3)</vt:lpstr>
      <vt:lpstr>FLASH II.</vt:lpstr>
      <vt:lpstr>Motivation for FLASH II.</vt:lpstr>
      <vt:lpstr>The FLASH facility.</vt:lpstr>
      <vt:lpstr>The FLASH II Project.</vt:lpstr>
      <vt:lpstr>FLASH II – Parameters.</vt:lpstr>
      <vt:lpstr>FLASH II – Wavelength tunability.</vt:lpstr>
      <vt:lpstr>FLASH II – Timing pattern (example).</vt:lpstr>
      <vt:lpstr>Summary of the tests.</vt:lpstr>
      <vt:lpstr>Test with two bunch trains (2013-01-13)</vt:lpstr>
      <vt:lpstr>Starting with both beams centered on virtual cathode.</vt:lpstr>
      <vt:lpstr>Putting both bunch trains to same bunch charge.</vt:lpstr>
      <vt:lpstr>Same lasing</vt:lpstr>
      <vt:lpstr>Different compressions are possible</vt:lpstr>
      <vt:lpstr>Different charges – different lasing</vt:lpstr>
      <vt:lpstr>Both bunch trains lasing on Ce:YAG</vt:lpstr>
      <vt:lpstr>SASE-spectra of both bunch trains</vt:lpstr>
      <vt:lpstr>Varying gradients of second flat top</vt:lpstr>
      <vt:lpstr>SASE-spectra of both bunch trains</vt:lpstr>
      <vt:lpstr>Test with two bunch trains – Lessons learned</vt:lpstr>
      <vt:lpstr>Simulation of mismatched optics (2012-04-14) </vt:lpstr>
      <vt:lpstr>Simulation of mismatched optics (2012-04-14) </vt:lpstr>
      <vt:lpstr>Measurements of injector optics</vt:lpstr>
      <vt:lpstr>SASE after matching</vt:lpstr>
      <vt:lpstr>Optics set for +0 MV - Transmission</vt:lpstr>
      <vt:lpstr>Optics set for +50 MV - Transmission</vt:lpstr>
      <vt:lpstr>Optics set for +50 MV - Optics</vt:lpstr>
      <vt:lpstr>More than 80% of SASE recovered</vt:lpstr>
      <vt:lpstr>Simulation of mismatched optics – Lessons learned </vt:lpstr>
      <vt:lpstr>Different charges (2012-04-13)</vt:lpstr>
      <vt:lpstr>Charge – Bunchlength relation</vt:lpstr>
      <vt:lpstr>Charge – Bunchlength relation</vt:lpstr>
      <vt:lpstr>Charge – SASE energy dependence </vt:lpstr>
      <vt:lpstr>Further tests in 2013.</vt:lpstr>
      <vt:lpstr>Thanks for your attention!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II</dc:title>
  <dc:creator>Ackermann, Sven</dc:creator>
  <cp:lastModifiedBy>Ackermann, Sven</cp:lastModifiedBy>
  <cp:revision>119</cp:revision>
  <dcterms:created xsi:type="dcterms:W3CDTF">2013-02-21T09:52:58Z</dcterms:created>
  <dcterms:modified xsi:type="dcterms:W3CDTF">2013-05-13T08:00:31Z</dcterms:modified>
</cp:coreProperties>
</file>