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1" r:id="rId4"/>
    <p:sldId id="309" r:id="rId5"/>
    <p:sldId id="283" r:id="rId6"/>
    <p:sldId id="284" r:id="rId7"/>
    <p:sldId id="285" r:id="rId8"/>
    <p:sldId id="288" r:id="rId9"/>
    <p:sldId id="289" r:id="rId10"/>
    <p:sldId id="290" r:id="rId11"/>
    <p:sldId id="287" r:id="rId12"/>
    <p:sldId id="291" r:id="rId13"/>
    <p:sldId id="310" r:id="rId14"/>
    <p:sldId id="297" r:id="rId15"/>
    <p:sldId id="298" r:id="rId16"/>
    <p:sldId id="312" r:id="rId17"/>
    <p:sldId id="311" r:id="rId18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973">
          <p15:clr>
            <a:srgbClr val="A4A3A4"/>
          </p15:clr>
        </p15:guide>
        <p15:guide id="8" pos="7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5895" autoAdjust="0"/>
  </p:normalViewPr>
  <p:slideViewPr>
    <p:cSldViewPr snapToGrid="0" showGuides="1">
      <p:cViewPr varScale="1">
        <p:scale>
          <a:sx n="135" d="100"/>
          <a:sy n="135" d="100"/>
        </p:scale>
        <p:origin x="200" y="520"/>
      </p:cViewPr>
      <p:guideLst>
        <p:guide orient="horz" pos="1275"/>
        <p:guide pos="3727"/>
        <p:guide pos="3953"/>
        <p:guide pos="7287"/>
        <p:guide pos="393"/>
        <p:guide orient="horz" pos="3725"/>
        <p:guide pos="3973"/>
        <p:guide pos="7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28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2855736782901E-2"/>
          <c:y val="0.15767634854771784"/>
          <c:w val="0.95481967097862763"/>
          <c:h val="0.474046284380657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PLoss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34A-AC4B-B482-99E0AFA572D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E34A-AC4B-B482-99E0AFA572D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34A-AC4B-B482-99E0AFA572D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34A-AC4B-B482-99E0AFA572D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34A-AC4B-B482-99E0AFA572D2}"/>
              </c:ext>
            </c:extLst>
          </c:dPt>
          <c:dPt>
            <c:idx val="5"/>
            <c:bubble3D val="0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34A-AC4B-B482-99E0AFA572D2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E34A-AC4B-B482-99E0AFA572D2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E34A-AC4B-B482-99E0AFA572D2}"/>
              </c:ext>
            </c:extLst>
          </c:dPt>
          <c:dPt>
            <c:idx val="8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E34A-AC4B-B482-99E0AFA572D2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E34A-AC4B-B482-99E0AFA572D2}"/>
              </c:ext>
            </c:extLst>
          </c:dPt>
          <c:dPt>
            <c:idx val="10"/>
            <c:bubble3D val="0"/>
            <c:spPr>
              <a:solidFill>
                <a:srgbClr val="00B05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E34A-AC4B-B482-99E0AFA572D2}"/>
              </c:ext>
            </c:extLst>
          </c:dPt>
          <c:dLbls>
            <c:dLbl>
              <c:idx val="1"/>
              <c:layout>
                <c:manualLayout>
                  <c:x val="-0.11220952029536026"/>
                  <c:y val="5.50637785092875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4A-AC4B-B482-99E0AFA572D2}"/>
                </c:ext>
              </c:extLst>
            </c:dLbl>
            <c:dLbl>
              <c:idx val="8"/>
              <c:layout>
                <c:manualLayout>
                  <c:x val="4.6187697001375295E-2"/>
                  <c:y val="-4.3360275099929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4A-AC4B-B482-99E0AFA572D2}"/>
                </c:ext>
              </c:extLst>
            </c:dLbl>
            <c:dLbl>
              <c:idx val="9"/>
              <c:layout>
                <c:manualLayout>
                  <c:x val="1.5921157056619163E-2"/>
                  <c:y val="-4.44568539854220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4A-AC4B-B482-99E0AFA572D2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COL</c:v>
                </c:pt>
                <c:pt idx="1">
                  <c:v>CAV</c:v>
                </c:pt>
                <c:pt idx="2">
                  <c:v>TDS</c:v>
                </c:pt>
                <c:pt idx="3">
                  <c:v>BPMA</c:v>
                </c:pt>
                <c:pt idx="4">
                  <c:v>OTRA</c:v>
                </c:pt>
                <c:pt idx="5">
                  <c:v>BPMR</c:v>
                </c:pt>
                <c:pt idx="6">
                  <c:v>TORAO</c:v>
                </c:pt>
                <c:pt idx="7">
                  <c:v>KICK</c:v>
                </c:pt>
                <c:pt idx="8">
                  <c:v>PIP20</c:v>
                </c:pt>
                <c:pt idx="9">
                  <c:v>PUMCL</c:v>
                </c:pt>
                <c:pt idx="10">
                  <c:v>FLANG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</c:v>
                </c:pt>
                <c:pt idx="1">
                  <c:v>42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10</c:v>
                </c:pt>
                <c:pt idx="8">
                  <c:v>14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4A-AC4B-B482-99E0AFA572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739933736573401"/>
          <c:y val="0.70898365859393364"/>
          <c:w val="0.64911001383346645"/>
          <c:h val="0.22756113331765812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400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50AC80-9589-41A1-8ED2-EC2076B0E8E8}" type="datetimeFigureOut">
              <a:rPr lang="de-DE" smtClean="0"/>
              <a:t>10.01.20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492030-5346-4222-B1C0-77ABA51E04BA}" type="datetimeFigureOut">
              <a:rPr lang="de-DE" smtClean="0"/>
              <a:t>10.01.20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82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r="10105"/>
          <a:stretch/>
        </p:blipFill>
        <p:spPr bwMode="auto">
          <a:xfrm>
            <a:off x="10153135" y="1532650"/>
            <a:ext cx="2038865" cy="7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93" y="2297015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36" y="206238"/>
            <a:ext cx="145271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4F132-3939-5949-8160-E737D824DCF0}"/>
              </a:ext>
            </a:extLst>
          </p:cNvPr>
          <p:cNvSpPr txBox="1"/>
          <p:nvPr userDrawn="1"/>
        </p:nvSpPr>
        <p:spPr>
          <a:xfrm>
            <a:off x="1409075" y="46469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9B3F8-1588-D64F-80DC-921D5A75823E}"/>
              </a:ext>
            </a:extLst>
          </p:cNvPr>
          <p:cNvSpPr txBox="1"/>
          <p:nvPr userDrawn="1"/>
        </p:nvSpPr>
        <p:spPr>
          <a:xfrm>
            <a:off x="7078717" y="44143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260390"/>
            <a:ext cx="10944224" cy="4793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b="0" dirty="0"/>
              <a:t>Beam Dynamics up to SASE3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Igor </a:t>
            </a:r>
            <a:r>
              <a:rPr lang="en-US" sz="900" dirty="0" err="1"/>
              <a:t>Zagorodnov</a:t>
            </a:r>
            <a:r>
              <a:rPr lang="en-US" sz="900" dirty="0"/>
              <a:t>, 22.12.2019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58" y="6102584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9.tif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emf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6.png"/><Relationship Id="rId7" Type="http://schemas.openxmlformats.org/officeDocument/2006/relationships/image" Target="../media/image18.png"/><Relationship Id="rId12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emf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9.tif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.emf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10" Type="http://schemas.openxmlformats.org/officeDocument/2006/relationships/image" Target="../media/image9.tiff"/><Relationship Id="rId4" Type="http://schemas.openxmlformats.org/officeDocument/2006/relationships/image" Target="../media/image10.png"/><Relationship Id="rId9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0.png"/><Relationship Id="rId11" Type="http://schemas.openxmlformats.org/officeDocument/2006/relationships/image" Target="../media/image9.tif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.emf"/><Relationship Id="rId4" Type="http://schemas.openxmlformats.org/officeDocument/2006/relationships/image" Target="../media/image90.png"/><Relationship Id="rId9" Type="http://schemas.openxmlformats.org/officeDocument/2006/relationships/image" Target="../media/image14.png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.emf"/><Relationship Id="rId5" Type="http://schemas.openxmlformats.org/officeDocument/2006/relationships/image" Target="../media/image18.png"/><Relationship Id="rId10" Type="http://schemas.openxmlformats.org/officeDocument/2006/relationships/image" Target="../media/image9.tiff"/><Relationship Id="rId4" Type="http://schemas.openxmlformats.org/officeDocument/2006/relationships/image" Target="../media/image17.png"/><Relationship Id="rId9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30.wmf"/><Relationship Id="rId26" Type="http://schemas.openxmlformats.org/officeDocument/2006/relationships/image" Target="../media/image35.png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0.bin"/><Relationship Id="rId25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40.png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image" Target="../media/image36.png"/><Relationship Id="rId30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41.tiff"/><Relationship Id="rId3" Type="http://schemas.openxmlformats.org/officeDocument/2006/relationships/image" Target="../media/image38.png"/><Relationship Id="rId7" Type="http://schemas.openxmlformats.org/officeDocument/2006/relationships/image" Target="NULL"/><Relationship Id="rId12" Type="http://schemas.openxmlformats.org/officeDocument/2006/relationships/image" Target="../media/image40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39.tiff"/><Relationship Id="rId5" Type="http://schemas.openxmlformats.org/officeDocument/2006/relationships/image" Target="NULL"/><Relationship Id="rId10" Type="http://schemas.openxmlformats.org/officeDocument/2006/relationships/image" Target="../media/image51.png"/><Relationship Id="rId4" Type="http://schemas.openxmlformats.org/officeDocument/2006/relationships/image" Target="NUL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NULL"/><Relationship Id="rId7" Type="http://schemas.openxmlformats.org/officeDocument/2006/relationships/image" Target="../media/image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tiff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411" y="1934091"/>
            <a:ext cx="8845577" cy="642638"/>
          </a:xfrm>
        </p:spPr>
        <p:txBody>
          <a:bodyPr/>
          <a:lstStyle/>
          <a:p>
            <a:pPr algn="ctr"/>
            <a:r>
              <a:rPr lang="en-US" sz="3600" b="0" dirty="0"/>
              <a:t>Beam Dynamics up to SASE3 for 250 </a:t>
            </a:r>
            <a:r>
              <a:rPr lang="en-US" sz="3600" b="0" dirty="0" err="1"/>
              <a:t>pC</a:t>
            </a:r>
            <a:r>
              <a:rPr lang="en-US" sz="3600" b="0" dirty="0"/>
              <a:t> compressed to 5 kA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7110" y="3208059"/>
            <a:ext cx="2552580" cy="1191264"/>
          </a:xfrm>
        </p:spPr>
        <p:txBody>
          <a:bodyPr/>
          <a:lstStyle/>
          <a:p>
            <a:pPr algn="ctr"/>
            <a:r>
              <a:rPr lang="en-US" dirty="0"/>
              <a:t>Igor </a:t>
            </a:r>
            <a:r>
              <a:rPr lang="en-US" dirty="0" err="1"/>
              <a:t>Zagorodnov</a:t>
            </a:r>
            <a:endParaRPr lang="en-US" dirty="0"/>
          </a:p>
          <a:p>
            <a:pPr algn="ctr"/>
            <a:r>
              <a:rPr lang="en-US" dirty="0"/>
              <a:t>DESY, Hamburg</a:t>
            </a:r>
          </a:p>
          <a:p>
            <a:pPr algn="ctr"/>
            <a:r>
              <a:rPr lang="en-US" dirty="0"/>
              <a:t>December 22, 2019</a:t>
            </a:r>
          </a:p>
        </p:txBody>
      </p:sp>
    </p:spTree>
    <p:extLst>
      <p:ext uri="{BB962C8B-B14F-4D97-AF65-F5344CB8AC3E}">
        <p14:creationId xmlns:p14="http://schemas.microsoft.com/office/powerpoint/2010/main" val="371508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DB813C1-B43F-8746-B73C-F5E3FA339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672084"/>
                  </p:ext>
                </p:extLst>
              </p:nvPr>
            </p:nvGraphicFramePr>
            <p:xfrm>
              <a:off x="2699879" y="1455683"/>
              <a:ext cx="6201729" cy="479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9868">
                      <a:extLst>
                        <a:ext uri="{9D8B030D-6E8A-4147-A177-3AD203B41FA5}">
                          <a16:colId xmlns:a16="http://schemas.microsoft.com/office/drawing/2014/main" val="240804940"/>
                        </a:ext>
                      </a:extLst>
                    </a:gridCol>
                    <a:gridCol w="1762443">
                      <a:extLst>
                        <a:ext uri="{9D8B030D-6E8A-4147-A177-3AD203B41FA5}">
                          <a16:colId xmlns:a16="http://schemas.microsoft.com/office/drawing/2014/main" val="845721469"/>
                        </a:ext>
                      </a:extLst>
                    </a:gridCol>
                    <a:gridCol w="2959418">
                      <a:extLst>
                        <a:ext uri="{9D8B030D-6E8A-4147-A177-3AD203B41FA5}">
                          <a16:colId xmlns:a16="http://schemas.microsoft.com/office/drawing/2014/main" val="269275016"/>
                        </a:ext>
                      </a:extLst>
                    </a:gridCol>
                  </a:tblGrid>
                  <a:tr h="32224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250 </a:t>
                          </a:r>
                          <a:r>
                            <a:rPr lang="en-US" sz="2000" dirty="0" err="1"/>
                            <a:t>pC</a:t>
                          </a:r>
                          <a:r>
                            <a:rPr lang="en-US" sz="2000" dirty="0"/>
                            <a:t>, 5 kA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real setup (29.04.2019)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3849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2769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56,1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45142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53393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0885911"/>
                      </a:ext>
                    </a:extLst>
                  </a:tr>
                  <a:tr h="40600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56,2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238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179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81080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56,3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, mm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2295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411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/>
                            <a:t>, 1/m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759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/>
                            <a:t>, 1/m/m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900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110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DB813C1-B43F-8746-B73C-F5E3FA339B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69672084"/>
                  </p:ext>
                </p:extLst>
              </p:nvPr>
            </p:nvGraphicFramePr>
            <p:xfrm>
              <a:off x="2699879" y="1455683"/>
              <a:ext cx="6201729" cy="47946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9868">
                      <a:extLst>
                        <a:ext uri="{9D8B030D-6E8A-4147-A177-3AD203B41FA5}">
                          <a16:colId xmlns:a16="http://schemas.microsoft.com/office/drawing/2014/main" val="240804940"/>
                        </a:ext>
                      </a:extLst>
                    </a:gridCol>
                    <a:gridCol w="1762443">
                      <a:extLst>
                        <a:ext uri="{9D8B030D-6E8A-4147-A177-3AD203B41FA5}">
                          <a16:colId xmlns:a16="http://schemas.microsoft.com/office/drawing/2014/main" val="845721469"/>
                        </a:ext>
                      </a:extLst>
                    </a:gridCol>
                    <a:gridCol w="2959418">
                      <a:extLst>
                        <a:ext uri="{9D8B030D-6E8A-4147-A177-3AD203B41FA5}">
                          <a16:colId xmlns:a16="http://schemas.microsoft.com/office/drawing/2014/main" val="269275016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250 </a:t>
                          </a:r>
                          <a:r>
                            <a:rPr lang="en-US" sz="2000" dirty="0" err="1"/>
                            <a:t>pC</a:t>
                          </a:r>
                          <a:r>
                            <a:rPr lang="en-US" sz="2000" dirty="0"/>
                            <a:t>, 5 kA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real setup (29.04.2019)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238495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106250" r="-319658" b="-10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276915"/>
                      </a:ext>
                    </a:extLst>
                  </a:tr>
                  <a:tr h="40951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206250" r="-319658" b="-9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45142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316129" r="-319658" b="-8387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533938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403125" r="-319658" b="-7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0885911"/>
                      </a:ext>
                    </a:extLst>
                  </a:tr>
                  <a:tr h="40951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503125" r="-319658" b="-6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1238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622581" r="-319658" b="-5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91795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700000" r="-319658" b="-4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8108072"/>
                      </a:ext>
                    </a:extLst>
                  </a:tr>
                  <a:tr h="40951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800000" r="-319658" b="-3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22954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929032" r="-319658" b="-225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74115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996875" r="-319658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775929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855" t="-1132258" r="-319658" b="-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900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110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161">
            <a:extLst>
              <a:ext uri="{FF2B5EF4-FFF2-40B4-BE49-F238E27FC236}">
                <a16:creationId xmlns:a16="http://schemas.microsoft.com/office/drawing/2014/main" id="{FACA69A7-D2C3-F048-86D1-8BD52B66618C}"/>
              </a:ext>
            </a:extLst>
          </p:cNvPr>
          <p:cNvSpPr txBox="1">
            <a:spLocks/>
          </p:cNvSpPr>
          <p:nvPr/>
        </p:nvSpPr>
        <p:spPr>
          <a:xfrm>
            <a:off x="678917" y="1089106"/>
            <a:ext cx="6876915" cy="366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 Longitudinal dynamics parameters</a:t>
            </a:r>
          </a:p>
        </p:txBody>
      </p:sp>
    </p:spTree>
    <p:extLst>
      <p:ext uri="{BB962C8B-B14F-4D97-AF65-F5344CB8AC3E}">
        <p14:creationId xmlns:p14="http://schemas.microsoft.com/office/powerpoint/2010/main" val="6836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19145A1A-D915-A94E-8AF1-BFE39549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79" y="1105744"/>
            <a:ext cx="5184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2"/>
                </a:solidFill>
                <a:latin typeface="+mn-lt"/>
              </a:rPr>
              <a:t>Analytical solution without self-fields </a:t>
            </a:r>
          </a:p>
        </p:txBody>
      </p:sp>
      <p:graphicFrame>
        <p:nvGraphicFramePr>
          <p:cNvPr id="20" name="Object 8">
            <a:extLst>
              <a:ext uri="{FF2B5EF4-FFF2-40B4-BE49-F238E27FC236}">
                <a16:creationId xmlns:a16="http://schemas.microsoft.com/office/drawing/2014/main" id="{7B7B3ACB-3FEC-AE4F-ACC9-3830822E4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923659"/>
              </p:ext>
            </p:extLst>
          </p:nvPr>
        </p:nvGraphicFramePr>
        <p:xfrm>
          <a:off x="1706988" y="1678107"/>
          <a:ext cx="1857357" cy="47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Equation" r:id="rId3" imgW="888614" imgH="266584" progId="Equation.DSMT4">
                  <p:embed/>
                </p:oleObj>
              </mc:Choice>
              <mc:Fallback>
                <p:oleObj name="Equation" r:id="rId3" imgW="888614" imgH="266584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988" y="1678107"/>
                        <a:ext cx="1857357" cy="476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9">
            <a:extLst>
              <a:ext uri="{FF2B5EF4-FFF2-40B4-BE49-F238E27FC236}">
                <a16:creationId xmlns:a16="http://schemas.microsoft.com/office/drawing/2014/main" id="{518A2DE1-720F-AC4B-9598-C7B85F70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7" y="2447221"/>
            <a:ext cx="3403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2"/>
                </a:solidFill>
                <a:latin typeface="+mn-lt"/>
              </a:rPr>
              <a:t>Solution with self-fields </a:t>
            </a:r>
          </a:p>
        </p:txBody>
      </p:sp>
      <p:graphicFrame>
        <p:nvGraphicFramePr>
          <p:cNvPr id="22" name="Object 10">
            <a:extLst>
              <a:ext uri="{FF2B5EF4-FFF2-40B4-BE49-F238E27FC236}">
                <a16:creationId xmlns:a16="http://schemas.microsoft.com/office/drawing/2014/main" id="{BE5B9F71-BD76-E942-9F3B-3AA9A682B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63220"/>
              </p:ext>
            </p:extLst>
          </p:nvPr>
        </p:nvGraphicFramePr>
        <p:xfrm>
          <a:off x="1665364" y="3676370"/>
          <a:ext cx="1619542" cy="519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5" imgW="609600" imgH="228600" progId="Equation.DSMT4">
                  <p:embed/>
                </p:oleObj>
              </mc:Choice>
              <mc:Fallback>
                <p:oleObj name="Equation" r:id="rId5" imgW="609600" imgH="228600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364" y="3676370"/>
                        <a:ext cx="1619542" cy="519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B26E223A-CE21-B140-9D42-3E79B24CB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29682"/>
              </p:ext>
            </p:extLst>
          </p:nvPr>
        </p:nvGraphicFramePr>
        <p:xfrm>
          <a:off x="8890550" y="5325325"/>
          <a:ext cx="1994683" cy="493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7" imgW="926698" imgH="266584" progId="Equation.DSMT4">
                  <p:embed/>
                </p:oleObj>
              </mc:Choice>
              <mc:Fallback>
                <p:oleObj name="Equation" r:id="rId7" imgW="926698" imgH="266584" progId="Equation.DSMT4">
                  <p:embed/>
                  <p:pic>
                    <p:nvPicPr>
                      <p:cNvPr id="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550" y="5325325"/>
                        <a:ext cx="1994683" cy="493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2">
            <a:extLst>
              <a:ext uri="{FF2B5EF4-FFF2-40B4-BE49-F238E27FC236}">
                <a16:creationId xmlns:a16="http://schemas.microsoft.com/office/drawing/2014/main" id="{F20F9430-92D3-C14D-92FB-FE4486F68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38" y="2891744"/>
            <a:ext cx="41873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nonlinear operator </a:t>
            </a:r>
          </a:p>
          <a:p>
            <a:pPr eaLnBrk="1" hangingPunct="1"/>
            <a:r>
              <a:rPr lang="en-US" sz="2000" dirty="0">
                <a:latin typeface="+mn-lt"/>
              </a:rPr>
              <a:t>(numerical tracking with self-fields) </a:t>
            </a:r>
          </a:p>
        </p:txBody>
      </p:sp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B7A6EE29-CB72-374E-8E43-9BEE88FA8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821281"/>
              </p:ext>
            </p:extLst>
          </p:nvPr>
        </p:nvGraphicFramePr>
        <p:xfrm>
          <a:off x="8877280" y="4886731"/>
          <a:ext cx="2241576" cy="41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9" imgW="1066800" imgH="228600" progId="Equation.DSMT4">
                  <p:embed/>
                </p:oleObj>
              </mc:Choice>
              <mc:Fallback>
                <p:oleObj name="Equation" r:id="rId9" imgW="1066800" imgH="228600" progId="Equation.DSMT4">
                  <p:embed/>
                  <p:pic>
                    <p:nvPicPr>
                      <p:cNvPr id="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280" y="4886731"/>
                        <a:ext cx="2241576" cy="41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>
            <a:extLst>
              <a:ext uri="{FF2B5EF4-FFF2-40B4-BE49-F238E27FC236}">
                <a16:creationId xmlns:a16="http://schemas.microsoft.com/office/drawing/2014/main" id="{C7D62553-A2B7-7E44-8714-B2173764D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8819"/>
              </p:ext>
            </p:extLst>
          </p:nvPr>
        </p:nvGraphicFramePr>
        <p:xfrm>
          <a:off x="185057" y="4941107"/>
          <a:ext cx="4873949" cy="63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11" imgW="2171700" imgH="330200" progId="Equation.DSMT4">
                  <p:embed/>
                </p:oleObj>
              </mc:Choice>
              <mc:Fallback>
                <p:oleObj name="Equation" r:id="rId11" imgW="2171700" imgH="330200" progId="Equation.DSMT4">
                  <p:embed/>
                  <p:pic>
                    <p:nvPicPr>
                      <p:cNvPr id="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057" y="4941107"/>
                        <a:ext cx="4873949" cy="635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utoShape 17">
            <a:extLst>
              <a:ext uri="{FF2B5EF4-FFF2-40B4-BE49-F238E27FC236}">
                <a16:creationId xmlns:a16="http://schemas.microsoft.com/office/drawing/2014/main" id="{BF45BF7A-322E-A047-80F9-39F3D2A3B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713" y="4361549"/>
            <a:ext cx="258808" cy="414357"/>
          </a:xfrm>
          <a:prstGeom prst="downArrow">
            <a:avLst>
              <a:gd name="adj1" fmla="val 50000"/>
              <a:gd name="adj2" fmla="val 466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" name="AutoShape 18">
            <a:extLst>
              <a:ext uri="{FF2B5EF4-FFF2-40B4-BE49-F238E27FC236}">
                <a16:creationId xmlns:a16="http://schemas.microsoft.com/office/drawing/2014/main" id="{E6EBCF06-BFBB-1247-A2D1-01807962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885" y="4349966"/>
            <a:ext cx="599676" cy="258635"/>
          </a:xfrm>
          <a:prstGeom prst="rightArrow">
            <a:avLst>
              <a:gd name="adj1" fmla="val 50000"/>
              <a:gd name="adj2" fmla="val 497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8AF3C867-E847-4B4A-9728-9C8CA8B1B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296" y="3864228"/>
            <a:ext cx="22653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numerical tracking</a:t>
            </a:r>
          </a:p>
        </p:txBody>
      </p:sp>
      <p:sp>
        <p:nvSpPr>
          <p:cNvPr id="34" name="Text Box 22">
            <a:extLst>
              <a:ext uri="{FF2B5EF4-FFF2-40B4-BE49-F238E27FC236}">
                <a16:creationId xmlns:a16="http://schemas.microsoft.com/office/drawing/2014/main" id="{AD88A553-35B9-4E40-93B9-EAFDE9D49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330" y="4941107"/>
            <a:ext cx="2521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analytical correction </a:t>
            </a:r>
          </a:p>
          <a:p>
            <a:pPr eaLnBrk="1" hangingPunct="1"/>
            <a:r>
              <a:rPr lang="en-US" sz="2000" dirty="0">
                <a:latin typeface="+mn-lt"/>
              </a:rPr>
              <a:t>of RF parameters</a:t>
            </a:r>
          </a:p>
        </p:txBody>
      </p:sp>
      <p:graphicFrame>
        <p:nvGraphicFramePr>
          <p:cNvPr id="35" name="Object 23">
            <a:extLst>
              <a:ext uri="{FF2B5EF4-FFF2-40B4-BE49-F238E27FC236}">
                <a16:creationId xmlns:a16="http://schemas.microsoft.com/office/drawing/2014/main" id="{31737BCC-4FED-E244-8616-E993BC850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222172"/>
              </p:ext>
            </p:extLst>
          </p:nvPr>
        </p:nvGraphicFramePr>
        <p:xfrm>
          <a:off x="8784055" y="3823896"/>
          <a:ext cx="1944867" cy="41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13" imgW="914400" imgH="228600" progId="Equation.DSMT4">
                  <p:embed/>
                </p:oleObj>
              </mc:Choice>
              <mc:Fallback>
                <p:oleObj name="Equation" r:id="rId13" imgW="914400" imgH="228600" progId="Equation.DSMT4">
                  <p:embed/>
                  <p:pic>
                    <p:nvPicPr>
                      <p:cNvPr id="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4055" y="3823896"/>
                        <a:ext cx="1944867" cy="417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4">
            <a:extLst>
              <a:ext uri="{FF2B5EF4-FFF2-40B4-BE49-F238E27FC236}">
                <a16:creationId xmlns:a16="http://schemas.microsoft.com/office/drawing/2014/main" id="{6CE85568-CDFA-2341-A58D-EC4CB3328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385442"/>
              </p:ext>
            </p:extLst>
          </p:nvPr>
        </p:nvGraphicFramePr>
        <p:xfrm>
          <a:off x="8784055" y="4358092"/>
          <a:ext cx="2106484" cy="4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15" imgW="1002865" imgH="228501" progId="Equation.DSMT4">
                  <p:embed/>
                </p:oleObj>
              </mc:Choice>
              <mc:Fallback>
                <p:oleObj name="Equation" r:id="rId15" imgW="1002865" imgH="228501" progId="Equation.DSMT4">
                  <p:embed/>
                  <p:pic>
                    <p:nvPicPr>
                      <p:cNvPr id="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4055" y="4358092"/>
                        <a:ext cx="2106484" cy="4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6">
            <a:extLst>
              <a:ext uri="{FF2B5EF4-FFF2-40B4-BE49-F238E27FC236}">
                <a16:creationId xmlns:a16="http://schemas.microsoft.com/office/drawing/2014/main" id="{57D08FB0-9882-5542-B087-42D4EC66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267" y="4359804"/>
            <a:ext cx="5266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residual in parameters</a:t>
            </a:r>
          </a:p>
        </p:txBody>
      </p:sp>
      <p:graphicFrame>
        <p:nvGraphicFramePr>
          <p:cNvPr id="39" name="Object 28">
            <a:extLst>
              <a:ext uri="{FF2B5EF4-FFF2-40B4-BE49-F238E27FC236}">
                <a16:creationId xmlns:a16="http://schemas.microsoft.com/office/drawing/2014/main" id="{A50906C4-E6F1-3D4C-99F1-58EA0EAE4C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92921"/>
              </p:ext>
            </p:extLst>
          </p:nvPr>
        </p:nvGraphicFramePr>
        <p:xfrm>
          <a:off x="7351252" y="1055927"/>
          <a:ext cx="1010883" cy="247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17" imgW="647700" imgH="1854200" progId="Equation.DSMT4">
                  <p:embed/>
                </p:oleObj>
              </mc:Choice>
              <mc:Fallback>
                <p:oleObj name="Equation" r:id="rId17" imgW="647700" imgH="1854200" progId="Equation.DSMT4">
                  <p:embed/>
                  <p:pic>
                    <p:nvPicPr>
                      <p:cNvPr id="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252" y="1055927"/>
                        <a:ext cx="1010883" cy="2476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9">
            <a:extLst>
              <a:ext uri="{FF2B5EF4-FFF2-40B4-BE49-F238E27FC236}">
                <a16:creationId xmlns:a16="http://schemas.microsoft.com/office/drawing/2014/main" id="{447064CA-87A5-B445-AA5A-ABCCF6EA4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615267"/>
              </p:ext>
            </p:extLst>
          </p:nvPr>
        </p:nvGraphicFramePr>
        <p:xfrm>
          <a:off x="5565580" y="1049442"/>
          <a:ext cx="1022233" cy="254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19" imgW="634680" imgH="1854000" progId="Equation.DSMT4">
                  <p:embed/>
                </p:oleObj>
              </mc:Choice>
              <mc:Fallback>
                <p:oleObj name="Equation" r:id="rId19" imgW="634680" imgH="1854000" progId="Equation.DSMT4">
                  <p:embed/>
                  <p:pic>
                    <p:nvPicPr>
                      <p:cNvPr id="2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580" y="1049442"/>
                        <a:ext cx="1022233" cy="2548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31">
            <a:extLst>
              <a:ext uri="{FF2B5EF4-FFF2-40B4-BE49-F238E27FC236}">
                <a16:creationId xmlns:a16="http://schemas.microsoft.com/office/drawing/2014/main" id="{3FC4A6C8-C077-EC4B-810B-8300E6D82CE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39253" y="2034771"/>
            <a:ext cx="222074" cy="482897"/>
          </a:xfrm>
          <a:prstGeom prst="downArrow">
            <a:avLst>
              <a:gd name="adj1" fmla="val 50000"/>
              <a:gd name="adj2" fmla="val 46646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3" name="Text Box 183">
            <a:extLst>
              <a:ext uri="{FF2B5EF4-FFF2-40B4-BE49-F238E27FC236}">
                <a16:creationId xmlns:a16="http://schemas.microsoft.com/office/drawing/2014/main" id="{95FC8982-0672-CF4D-8EE7-FB37E1F7A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1443" y="1293143"/>
            <a:ext cx="32153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I.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M.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Dohlus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 Semi-Analytical Modelling of Multistage Bunch Compression with Collective Effects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</a:p>
          <a:p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Phys. Rev.  STAB, 2011. 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0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p:sp>
        <p:nvSpPr>
          <p:cNvPr id="4" name="Content Placeholder 161">
            <a:extLst>
              <a:ext uri="{FF2B5EF4-FFF2-40B4-BE49-F238E27FC236}">
                <a16:creationId xmlns:a16="http://schemas.microsoft.com/office/drawing/2014/main" id="{B84EA674-5567-2041-9549-BA4B737B3879}"/>
              </a:ext>
            </a:extLst>
          </p:cNvPr>
          <p:cNvSpPr txBox="1">
            <a:spLocks/>
          </p:cNvSpPr>
          <p:nvPr/>
        </p:nvSpPr>
        <p:spPr>
          <a:xfrm>
            <a:off x="874622" y="3883703"/>
            <a:ext cx="10457408" cy="71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 In the simulations we use the laser heater in the injector to provide </a:t>
            </a:r>
            <a:r>
              <a:rPr lang="en-US" sz="2400" b="1" dirty="0"/>
              <a:t>2.2 MeV </a:t>
            </a:r>
            <a:r>
              <a:rPr lang="en-US" sz="2400" dirty="0"/>
              <a:t>slice energy spread after the full compression (after BC2).  This corresponds to the minimal energy spread as found in microbunching studies done by M. </a:t>
            </a:r>
            <a:r>
              <a:rPr lang="en-US" sz="2400" dirty="0" err="1"/>
              <a:t>Dohlus</a:t>
            </a:r>
            <a:r>
              <a:rPr lang="en-US" sz="2400" dirty="0"/>
              <a:t> (next slide).</a:t>
            </a:r>
          </a:p>
        </p:txBody>
      </p:sp>
      <p:sp>
        <p:nvSpPr>
          <p:cNvPr id="6" name="Content Placeholder 161">
            <a:extLst>
              <a:ext uri="{FF2B5EF4-FFF2-40B4-BE49-F238E27FC236}">
                <a16:creationId xmlns:a16="http://schemas.microsoft.com/office/drawing/2014/main" id="{880C9B33-065E-F941-8356-1C4D01138C35}"/>
              </a:ext>
            </a:extLst>
          </p:cNvPr>
          <p:cNvSpPr txBox="1">
            <a:spLocks/>
          </p:cNvSpPr>
          <p:nvPr/>
        </p:nvSpPr>
        <p:spPr>
          <a:xfrm>
            <a:off x="874622" y="1237738"/>
            <a:ext cx="9992417" cy="71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 The RF tolerances for 10% change of the global 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E37EE14-D29D-6949-B221-A48502C1E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650081"/>
                  </p:ext>
                </p:extLst>
              </p:nvPr>
            </p:nvGraphicFramePr>
            <p:xfrm>
              <a:off x="1241425" y="2024476"/>
              <a:ext cx="9763190" cy="14187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9005">
                      <a:extLst>
                        <a:ext uri="{9D8B030D-6E8A-4147-A177-3AD203B41FA5}">
                          <a16:colId xmlns:a16="http://schemas.microsoft.com/office/drawing/2014/main" val="1073401589"/>
                        </a:ext>
                      </a:extLst>
                    </a:gridCol>
                    <a:gridCol w="1098913">
                      <a:extLst>
                        <a:ext uri="{9D8B030D-6E8A-4147-A177-3AD203B41FA5}">
                          <a16:colId xmlns:a16="http://schemas.microsoft.com/office/drawing/2014/main" val="1114944794"/>
                        </a:ext>
                      </a:extLst>
                    </a:gridCol>
                    <a:gridCol w="860742">
                      <a:extLst>
                        <a:ext uri="{9D8B030D-6E8A-4147-A177-3AD203B41FA5}">
                          <a16:colId xmlns:a16="http://schemas.microsoft.com/office/drawing/2014/main" val="3157267807"/>
                        </a:ext>
                      </a:extLst>
                    </a:gridCol>
                    <a:gridCol w="1131344">
                      <a:extLst>
                        <a:ext uri="{9D8B030D-6E8A-4147-A177-3AD203B41FA5}">
                          <a16:colId xmlns:a16="http://schemas.microsoft.com/office/drawing/2014/main" val="4221189754"/>
                        </a:ext>
                      </a:extLst>
                    </a:gridCol>
                    <a:gridCol w="860742">
                      <a:extLst>
                        <a:ext uri="{9D8B030D-6E8A-4147-A177-3AD203B41FA5}">
                          <a16:colId xmlns:a16="http://schemas.microsoft.com/office/drawing/2014/main" val="93888561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51805386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1797342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9157303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34158126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𝟏𝟏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𝝋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𝝋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𝝋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  <m:sup>
                                    <m:r>
                                      <a:rPr lang="de-DE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𝝋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941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5530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250 </a:t>
                          </a:r>
                          <a:r>
                            <a:rPr lang="en-US" sz="2400" dirty="0" err="1"/>
                            <a:t>pC</a:t>
                          </a:r>
                          <a:r>
                            <a:rPr lang="en-US" sz="2400" dirty="0"/>
                            <a:t>, 5 kA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4402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2E37EE14-D29D-6949-B221-A48502C1E3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650081"/>
                  </p:ext>
                </p:extLst>
              </p:nvPr>
            </p:nvGraphicFramePr>
            <p:xfrm>
              <a:off x="1241425" y="2024476"/>
              <a:ext cx="9763190" cy="14187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9005">
                      <a:extLst>
                        <a:ext uri="{9D8B030D-6E8A-4147-A177-3AD203B41FA5}">
                          <a16:colId xmlns:a16="http://schemas.microsoft.com/office/drawing/2014/main" val="1073401589"/>
                        </a:ext>
                      </a:extLst>
                    </a:gridCol>
                    <a:gridCol w="1098913">
                      <a:extLst>
                        <a:ext uri="{9D8B030D-6E8A-4147-A177-3AD203B41FA5}">
                          <a16:colId xmlns:a16="http://schemas.microsoft.com/office/drawing/2014/main" val="1114944794"/>
                        </a:ext>
                      </a:extLst>
                    </a:gridCol>
                    <a:gridCol w="860742">
                      <a:extLst>
                        <a:ext uri="{9D8B030D-6E8A-4147-A177-3AD203B41FA5}">
                          <a16:colId xmlns:a16="http://schemas.microsoft.com/office/drawing/2014/main" val="3157267807"/>
                        </a:ext>
                      </a:extLst>
                    </a:gridCol>
                    <a:gridCol w="1131344">
                      <a:extLst>
                        <a:ext uri="{9D8B030D-6E8A-4147-A177-3AD203B41FA5}">
                          <a16:colId xmlns:a16="http://schemas.microsoft.com/office/drawing/2014/main" val="4221189754"/>
                        </a:ext>
                      </a:extLst>
                    </a:gridCol>
                    <a:gridCol w="860742">
                      <a:extLst>
                        <a:ext uri="{9D8B030D-6E8A-4147-A177-3AD203B41FA5}">
                          <a16:colId xmlns:a16="http://schemas.microsoft.com/office/drawing/2014/main" val="93888561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51805386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11797342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191573038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341581269"/>
                        </a:ext>
                      </a:extLst>
                    </a:gridCol>
                  </a:tblGrid>
                  <a:tr h="504317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500" r="-587356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83824" t="-2500" r="-651471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369663" t="-2500" r="-397753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614706" t="-2500" r="-420588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684507" t="-2500" r="-302817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773611" t="-2500" r="-198611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885915" t="-2500" r="-101408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985915" t="-2500" r="-1408" b="-2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411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/>
                            <a:t>MV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/>
                            <a:t>deg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553046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250 </a:t>
                          </a:r>
                          <a:r>
                            <a:rPr lang="en-US" sz="2400" dirty="0" err="1"/>
                            <a:t>pC</a:t>
                          </a:r>
                          <a:r>
                            <a:rPr lang="en-US" sz="2400" dirty="0"/>
                            <a:t>, 5 kA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04402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2899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54C36A5-3D7A-F440-9ECE-F99D2208D608}"/>
              </a:ext>
            </a:extLst>
          </p:cNvPr>
          <p:cNvGrpSpPr/>
          <p:nvPr/>
        </p:nvGrpSpPr>
        <p:grpSpPr>
          <a:xfrm>
            <a:off x="236007" y="1452837"/>
            <a:ext cx="7988968" cy="4776911"/>
            <a:chOff x="1242646" y="1010278"/>
            <a:chExt cx="9127522" cy="53332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A374ED-CEAA-AD4B-8BB0-D4F78BDD4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646" y="1010278"/>
              <a:ext cx="9127522" cy="53332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F69B7F-5DB6-9144-868B-59D98793715F}"/>
                </a:ext>
              </a:extLst>
            </p:cNvPr>
            <p:cNvSpPr txBox="1"/>
            <p:nvPr/>
          </p:nvSpPr>
          <p:spPr>
            <a:xfrm>
              <a:off x="6244390" y="1528010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US" sz="2400" dirty="0">
                  <a:solidFill>
                    <a:srgbClr val="FF0000"/>
                  </a:solidFill>
                </a:rPr>
                <a:t>2.2 MeV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6009688-D09C-A94F-960D-8492AB474EBF}"/>
              </a:ext>
            </a:extLst>
          </p:cNvPr>
          <p:cNvSpPr/>
          <p:nvPr/>
        </p:nvSpPr>
        <p:spPr>
          <a:xfrm>
            <a:off x="4613841" y="2326067"/>
            <a:ext cx="200085" cy="193976"/>
          </a:xfrm>
          <a:prstGeom prst="ellipse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8464F36-04FF-C246-8D3D-2B53E7D13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24590"/>
              </p:ext>
            </p:extLst>
          </p:nvPr>
        </p:nvGraphicFramePr>
        <p:xfrm>
          <a:off x="7597422" y="4020836"/>
          <a:ext cx="4418809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331">
                  <a:extLst>
                    <a:ext uri="{9D8B030D-6E8A-4147-A177-3AD203B41FA5}">
                      <a16:colId xmlns:a16="http://schemas.microsoft.com/office/drawing/2014/main" val="660727583"/>
                    </a:ext>
                  </a:extLst>
                </a:gridCol>
                <a:gridCol w="2082478">
                  <a:extLst>
                    <a:ext uri="{9D8B030D-6E8A-4147-A177-3AD203B41FA5}">
                      <a16:colId xmlns:a16="http://schemas.microsoft.com/office/drawing/2014/main" val="317116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Spread,  </a:t>
                      </a:r>
                      <a:r>
                        <a:rPr lang="en-US" sz="2400" dirty="0" err="1"/>
                        <a:t>keV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9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Before SASE1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569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Before SASE2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14417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C1B4F2F7-8D2F-F04B-9B03-4481A2610F6E}"/>
              </a:ext>
            </a:extLst>
          </p:cNvPr>
          <p:cNvSpPr txBox="1">
            <a:spLocks/>
          </p:cNvSpPr>
          <p:nvPr/>
        </p:nvSpPr>
        <p:spPr>
          <a:xfrm>
            <a:off x="584324" y="622759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RF tolerances, collective effects and the choice of the working point</a:t>
            </a:r>
            <a:endParaRPr lang="en-US" dirty="0"/>
          </a:p>
        </p:txBody>
      </p:sp>
      <p:sp>
        <p:nvSpPr>
          <p:cNvPr id="16" name="Content Placeholder 161">
            <a:extLst>
              <a:ext uri="{FF2B5EF4-FFF2-40B4-BE49-F238E27FC236}">
                <a16:creationId xmlns:a16="http://schemas.microsoft.com/office/drawing/2014/main" id="{843F1368-121B-374A-86A9-C28145A0A581}"/>
              </a:ext>
            </a:extLst>
          </p:cNvPr>
          <p:cNvSpPr txBox="1">
            <a:spLocks/>
          </p:cNvSpPr>
          <p:nvPr/>
        </p:nvSpPr>
        <p:spPr>
          <a:xfrm>
            <a:off x="482753" y="1093750"/>
            <a:ext cx="10610363" cy="71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2400" dirty="0"/>
              <a:t> Microbunching. Minimal slice energy spread at the working point of 5 kA</a:t>
            </a:r>
          </a:p>
        </p:txBody>
      </p:sp>
      <p:sp>
        <p:nvSpPr>
          <p:cNvPr id="19" name="Content Placeholder 161">
            <a:extLst>
              <a:ext uri="{FF2B5EF4-FFF2-40B4-BE49-F238E27FC236}">
                <a16:creationId xmlns:a16="http://schemas.microsoft.com/office/drawing/2014/main" id="{3354972C-E62C-574B-9717-CFA4390E59A8}"/>
              </a:ext>
            </a:extLst>
          </p:cNvPr>
          <p:cNvSpPr txBox="1">
            <a:spLocks/>
          </p:cNvSpPr>
          <p:nvPr/>
        </p:nvSpPr>
        <p:spPr>
          <a:xfrm>
            <a:off x="7732732" y="3302661"/>
            <a:ext cx="4283499" cy="71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en-US" dirty="0"/>
              <a:t> Quantum fluctuations.  Spread due to ISR only negligible.</a:t>
            </a:r>
          </a:p>
        </p:txBody>
      </p:sp>
      <p:sp>
        <p:nvSpPr>
          <p:cNvPr id="25" name="Content Placeholder 161">
            <a:extLst>
              <a:ext uri="{FF2B5EF4-FFF2-40B4-BE49-F238E27FC236}">
                <a16:creationId xmlns:a16="http://schemas.microsoft.com/office/drawing/2014/main" id="{57693063-FE3C-4F41-B161-D0E26724ADB4}"/>
              </a:ext>
            </a:extLst>
          </p:cNvPr>
          <p:cNvSpPr txBox="1">
            <a:spLocks/>
          </p:cNvSpPr>
          <p:nvPr/>
        </p:nvSpPr>
        <p:spPr>
          <a:xfrm>
            <a:off x="7688620" y="1797382"/>
            <a:ext cx="4327611" cy="71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en-US" dirty="0"/>
              <a:t> The results are obtained by M. </a:t>
            </a:r>
            <a:r>
              <a:rPr lang="en-US" dirty="0" err="1"/>
              <a:t>Dohlus</a:t>
            </a:r>
            <a:r>
              <a:rPr lang="en-US" dirty="0"/>
              <a:t> numerically by tracking of real number of electrons (periodic model).</a:t>
            </a:r>
          </a:p>
        </p:txBody>
      </p:sp>
    </p:spTree>
    <p:extLst>
      <p:ext uri="{BB962C8B-B14F-4D97-AF65-F5344CB8AC3E}">
        <p14:creationId xmlns:p14="http://schemas.microsoft.com/office/powerpoint/2010/main" val="37340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69FD61B-7643-CA40-80E6-81AB8A36E5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6684" r="9064" b="2967"/>
          <a:stretch/>
        </p:blipFill>
        <p:spPr>
          <a:xfrm>
            <a:off x="3294194" y="2406596"/>
            <a:ext cx="6651084" cy="420752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D2913E-BD5D-1140-B47E-1E5C984DD4DD}"/>
              </a:ext>
            </a:extLst>
          </p:cNvPr>
          <p:cNvGrpSpPr/>
          <p:nvPr/>
        </p:nvGrpSpPr>
        <p:grpSpPr>
          <a:xfrm>
            <a:off x="584324" y="905793"/>
            <a:ext cx="10499494" cy="1498600"/>
            <a:chOff x="1060406" y="1355982"/>
            <a:chExt cx="10499494" cy="14986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47D1F7F-6052-1B4B-8097-5065235FC724}"/>
                </a:ext>
              </a:extLst>
            </p:cNvPr>
            <p:cNvSpPr/>
            <p:nvPr/>
          </p:nvSpPr>
          <p:spPr>
            <a:xfrm>
              <a:off x="2625139" y="2064238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E00A30-08E5-CF49-BDC3-ECA38ED69044}"/>
                </a:ext>
              </a:extLst>
            </p:cNvPr>
            <p:cNvGrpSpPr/>
            <p:nvPr/>
          </p:nvGrpSpPr>
          <p:grpSpPr>
            <a:xfrm>
              <a:off x="2649912" y="2089588"/>
              <a:ext cx="164905" cy="391052"/>
              <a:chOff x="2159071" y="1581056"/>
              <a:chExt cx="235682" cy="468667"/>
            </a:xfrm>
          </p:grpSpPr>
          <p:sp>
            <p:nvSpPr>
              <p:cNvPr id="94" name="Rectangle 53">
                <a:extLst>
                  <a:ext uri="{FF2B5EF4-FFF2-40B4-BE49-F238E27FC236}">
                    <a16:creationId xmlns:a16="http://schemas.microsoft.com/office/drawing/2014/main" id="{41DBF537-F0C8-DF45-9C87-17EB2546E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Line 92">
                <a:extLst>
                  <a:ext uri="{FF2B5EF4-FFF2-40B4-BE49-F238E27FC236}">
                    <a16:creationId xmlns:a16="http://schemas.microsoft.com/office/drawing/2014/main" id="{81C63868-4FBD-6447-A10F-104396B1C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Rectangle 53">
                <a:extLst>
                  <a:ext uri="{FF2B5EF4-FFF2-40B4-BE49-F238E27FC236}">
                    <a16:creationId xmlns:a16="http://schemas.microsoft.com/office/drawing/2014/main" id="{DFBD8499-714F-0041-97AB-25D16F6FC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08D3B1-7484-994B-9896-B80D3CDD6916}"/>
                </a:ext>
              </a:extLst>
            </p:cNvPr>
            <p:cNvCxnSpPr/>
            <p:nvPr/>
          </p:nvCxnSpPr>
          <p:spPr>
            <a:xfrm flipH="1">
              <a:off x="2574799" y="2422191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9816DE-75A5-4D4A-98EA-23B2BD1C72E9}"/>
                </a:ext>
              </a:extLst>
            </p:cNvPr>
            <p:cNvGrpSpPr/>
            <p:nvPr/>
          </p:nvGrpSpPr>
          <p:grpSpPr>
            <a:xfrm>
              <a:off x="7516195" y="2020334"/>
              <a:ext cx="409333" cy="487020"/>
              <a:chOff x="7331018" y="1493790"/>
              <a:chExt cx="409333" cy="48702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7633029-A3BF-3148-A7DB-58896B4DEAB6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867FE2A-A51E-9449-8728-CE819DF67804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C8974F54-2B5B-4E45-BBD9-FAC516605D2A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BECE278-1BF5-4048-B9E1-5D067A82E415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91" name="Rectangle 53">
                    <a:extLst>
                      <a:ext uri="{FF2B5EF4-FFF2-40B4-BE49-F238E27FC236}">
                        <a16:creationId xmlns:a16="http://schemas.microsoft.com/office/drawing/2014/main" id="{15E0A9D1-898C-CE44-A105-8D318774CB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92" name="Line 92">
                    <a:extLst>
                      <a:ext uri="{FF2B5EF4-FFF2-40B4-BE49-F238E27FC236}">
                        <a16:creationId xmlns:a16="http://schemas.microsoft.com/office/drawing/2014/main" id="{F5FCFFA3-4B5E-724B-A989-C6F0F3FC3F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Rectangle 53">
                    <a:extLst>
                      <a:ext uri="{FF2B5EF4-FFF2-40B4-BE49-F238E27FC236}">
                        <a16:creationId xmlns:a16="http://schemas.microsoft.com/office/drawing/2014/main" id="{50D31425-4A9C-B14F-85D5-608B7FF0D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71D1B96-6C4E-C64D-B07D-03F930E9B09C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CD1A2BC6-0A48-8445-9872-D1BB8AAFA973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F30151-6BEF-FE4A-B052-E58F527A6041}"/>
                </a:ext>
              </a:extLst>
            </p:cNvPr>
            <p:cNvGrpSpPr/>
            <p:nvPr/>
          </p:nvGrpSpPr>
          <p:grpSpPr>
            <a:xfrm>
              <a:off x="2838087" y="1851943"/>
              <a:ext cx="597406" cy="411075"/>
              <a:chOff x="179512" y="2951136"/>
              <a:chExt cx="707710" cy="464755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C1EA2EEC-866A-A841-AC10-BC79EBB94700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tangle 175">
                <a:extLst>
                  <a:ext uri="{FF2B5EF4-FFF2-40B4-BE49-F238E27FC236}">
                    <a16:creationId xmlns:a16="http://schemas.microsoft.com/office/drawing/2014/main" id="{D2A4AA71-7952-9748-9883-78BE18AA2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Rectangle 176">
                <a:extLst>
                  <a:ext uri="{FF2B5EF4-FFF2-40B4-BE49-F238E27FC236}">
                    <a16:creationId xmlns:a16="http://schemas.microsoft.com/office/drawing/2014/main" id="{6CB6CD5B-AFA4-E14A-921D-091157003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Rectangle 177">
                <a:extLst>
                  <a:ext uri="{FF2B5EF4-FFF2-40B4-BE49-F238E27FC236}">
                    <a16:creationId xmlns:a16="http://schemas.microsoft.com/office/drawing/2014/main" id="{3EBDACB4-6B3B-A04A-8B51-DC0C8E919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180">
                <a:extLst>
                  <a:ext uri="{FF2B5EF4-FFF2-40B4-BE49-F238E27FC236}">
                    <a16:creationId xmlns:a16="http://schemas.microsoft.com/office/drawing/2014/main" id="{3BF93EEE-F90B-9F49-B243-44587CD95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Line 181">
                <a:extLst>
                  <a:ext uri="{FF2B5EF4-FFF2-40B4-BE49-F238E27FC236}">
                    <a16:creationId xmlns:a16="http://schemas.microsoft.com/office/drawing/2014/main" id="{B09F617C-D440-4842-920E-2EDAA6E23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Line 182">
                <a:extLst>
                  <a:ext uri="{FF2B5EF4-FFF2-40B4-BE49-F238E27FC236}">
                    <a16:creationId xmlns:a16="http://schemas.microsoft.com/office/drawing/2014/main" id="{1B7156BA-3352-3946-8B03-E7C6AD5EC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183">
                <a:extLst>
                  <a:ext uri="{FF2B5EF4-FFF2-40B4-BE49-F238E27FC236}">
                    <a16:creationId xmlns:a16="http://schemas.microsoft.com/office/drawing/2014/main" id="{C172DAEB-5749-8642-B227-5234D8756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FBE56D7-3BD9-9947-9788-EF12F9770F53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175">
                <a:extLst>
                  <a:ext uri="{FF2B5EF4-FFF2-40B4-BE49-F238E27FC236}">
                    <a16:creationId xmlns:a16="http://schemas.microsoft.com/office/drawing/2014/main" id="{1EE92FAC-145A-DE4D-8FF5-833215E6F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0A89C6-0356-6047-9FF4-604E08E5BEF9}"/>
                </a:ext>
              </a:extLst>
            </p:cNvPr>
            <p:cNvGrpSpPr/>
            <p:nvPr/>
          </p:nvGrpSpPr>
          <p:grpSpPr>
            <a:xfrm>
              <a:off x="2242777" y="2225670"/>
              <a:ext cx="360084" cy="268929"/>
              <a:chOff x="221368" y="3482462"/>
              <a:chExt cx="707710" cy="464755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BF70CDCE-2A8C-DE47-8DD9-B71C67473B49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tangle 175">
                <a:extLst>
                  <a:ext uri="{FF2B5EF4-FFF2-40B4-BE49-F238E27FC236}">
                    <a16:creationId xmlns:a16="http://schemas.microsoft.com/office/drawing/2014/main" id="{46C2502F-CCC3-0E45-A932-D36C8509E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Rectangle 176">
                <a:extLst>
                  <a:ext uri="{FF2B5EF4-FFF2-40B4-BE49-F238E27FC236}">
                    <a16:creationId xmlns:a16="http://schemas.microsoft.com/office/drawing/2014/main" id="{953CD02A-12F7-C043-913B-ECD5589E3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Rectangle 177">
                <a:extLst>
                  <a:ext uri="{FF2B5EF4-FFF2-40B4-BE49-F238E27FC236}">
                    <a16:creationId xmlns:a16="http://schemas.microsoft.com/office/drawing/2014/main" id="{9517E4B8-B560-7042-9859-8853FAAA5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180">
                <a:extLst>
                  <a:ext uri="{FF2B5EF4-FFF2-40B4-BE49-F238E27FC236}">
                    <a16:creationId xmlns:a16="http://schemas.microsoft.com/office/drawing/2014/main" id="{6E523ED0-9881-1D49-9F4A-5CB35FCD5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181">
                <a:extLst>
                  <a:ext uri="{FF2B5EF4-FFF2-40B4-BE49-F238E27FC236}">
                    <a16:creationId xmlns:a16="http://schemas.microsoft.com/office/drawing/2014/main" id="{0C48D00E-49C4-FB48-87CC-6B6A890FF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Line 182">
                <a:extLst>
                  <a:ext uri="{FF2B5EF4-FFF2-40B4-BE49-F238E27FC236}">
                    <a16:creationId xmlns:a16="http://schemas.microsoft.com/office/drawing/2014/main" id="{DB94C32E-E40C-CF4B-BD24-F75A00D3E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183">
                <a:extLst>
                  <a:ext uri="{FF2B5EF4-FFF2-40B4-BE49-F238E27FC236}">
                    <a16:creationId xmlns:a16="http://schemas.microsoft.com/office/drawing/2014/main" id="{E5F2521A-7208-C144-B36D-6AA5373A0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E1D2384-FA2B-754C-BE64-2BE33DEAB3B9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75">
                <a:extLst>
                  <a:ext uri="{FF2B5EF4-FFF2-40B4-BE49-F238E27FC236}">
                    <a16:creationId xmlns:a16="http://schemas.microsoft.com/office/drawing/2014/main" id="{E80D0E6E-D003-C946-B434-2F76A33EF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AF55CC-66D2-A448-A8E8-974CE09E693D}"/>
                </a:ext>
              </a:extLst>
            </p:cNvPr>
            <p:cNvCxnSpPr/>
            <p:nvPr/>
          </p:nvCxnSpPr>
          <p:spPr>
            <a:xfrm flipH="1" flipV="1">
              <a:off x="1538034" y="2417212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80FD2036-1FD2-B240-92DD-5DC14A36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06" y="2227380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991FB3-8D80-0641-944D-7E0C9FE37D2C}"/>
                </a:ext>
              </a:extLst>
            </p:cNvPr>
            <p:cNvGrpSpPr/>
            <p:nvPr/>
          </p:nvGrpSpPr>
          <p:grpSpPr>
            <a:xfrm>
              <a:off x="3435493" y="1785679"/>
              <a:ext cx="1072240" cy="537339"/>
              <a:chOff x="3571768" y="3771613"/>
              <a:chExt cx="1072240" cy="53733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578E016-C2EC-5946-B3BF-3794438C2808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3" name="Picture 2">
                  <a:extLst>
                    <a:ext uri="{FF2B5EF4-FFF2-40B4-BE49-F238E27FC236}">
                      <a16:creationId xmlns:a16="http://schemas.microsoft.com/office/drawing/2014/main" id="{275A3D58-3B0E-C545-938E-696B510B59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4" name="Picture 2">
                  <a:extLst>
                    <a:ext uri="{FF2B5EF4-FFF2-40B4-BE49-F238E27FC236}">
                      <a16:creationId xmlns:a16="http://schemas.microsoft.com/office/drawing/2014/main" id="{510B6DEA-43E5-D544-A81C-ED08730F5B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E7EBE6E-51F8-564B-95EF-E1D7F50A4B04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129137-C35D-0940-A958-182BC01877E7}"/>
                </a:ext>
              </a:extLst>
            </p:cNvPr>
            <p:cNvGrpSpPr/>
            <p:nvPr/>
          </p:nvGrpSpPr>
          <p:grpSpPr>
            <a:xfrm>
              <a:off x="4386835" y="1845477"/>
              <a:ext cx="597406" cy="411075"/>
              <a:chOff x="179512" y="2951136"/>
              <a:chExt cx="707710" cy="464755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7F42C0EB-B562-2843-AE10-92610AA6D77A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tangle 175">
                <a:extLst>
                  <a:ext uri="{FF2B5EF4-FFF2-40B4-BE49-F238E27FC236}">
                    <a16:creationId xmlns:a16="http://schemas.microsoft.com/office/drawing/2014/main" id="{C9DAF865-C094-914B-A7F2-FD094E408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Rectangle 176">
                <a:extLst>
                  <a:ext uri="{FF2B5EF4-FFF2-40B4-BE49-F238E27FC236}">
                    <a16:creationId xmlns:a16="http://schemas.microsoft.com/office/drawing/2014/main" id="{679E6D08-6CB1-D347-82B9-CAF0BC5C4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Rectangle 177">
                <a:extLst>
                  <a:ext uri="{FF2B5EF4-FFF2-40B4-BE49-F238E27FC236}">
                    <a16:creationId xmlns:a16="http://schemas.microsoft.com/office/drawing/2014/main" id="{38CE3169-B9FD-9641-922F-0C8037755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Line 180">
                <a:extLst>
                  <a:ext uri="{FF2B5EF4-FFF2-40B4-BE49-F238E27FC236}">
                    <a16:creationId xmlns:a16="http://schemas.microsoft.com/office/drawing/2014/main" id="{7686B811-30C2-3247-BBC8-D2FF1A1F8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Line 181">
                <a:extLst>
                  <a:ext uri="{FF2B5EF4-FFF2-40B4-BE49-F238E27FC236}">
                    <a16:creationId xmlns:a16="http://schemas.microsoft.com/office/drawing/2014/main" id="{987A97DC-AFDA-BF4F-B9FD-192141F0E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Line 182">
                <a:extLst>
                  <a:ext uri="{FF2B5EF4-FFF2-40B4-BE49-F238E27FC236}">
                    <a16:creationId xmlns:a16="http://schemas.microsoft.com/office/drawing/2014/main" id="{5E8B1992-9785-B24B-B944-6EA0B7285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Line 183">
                <a:extLst>
                  <a:ext uri="{FF2B5EF4-FFF2-40B4-BE49-F238E27FC236}">
                    <a16:creationId xmlns:a16="http://schemas.microsoft.com/office/drawing/2014/main" id="{062B6C8D-27FD-584F-AD3C-867D14FA7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5A16853-9DC4-A54A-B8C6-9C44E95D5EBC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175">
                <a:extLst>
                  <a:ext uri="{FF2B5EF4-FFF2-40B4-BE49-F238E27FC236}">
                    <a16:creationId xmlns:a16="http://schemas.microsoft.com/office/drawing/2014/main" id="{CFB8578C-B89E-5949-AE65-E23BBFA4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FCE1E2-BAD9-7849-B33B-FAB1A0FADF6E}"/>
                </a:ext>
              </a:extLst>
            </p:cNvPr>
            <p:cNvGrpSpPr/>
            <p:nvPr/>
          </p:nvGrpSpPr>
          <p:grpSpPr>
            <a:xfrm>
              <a:off x="4956445" y="1773852"/>
              <a:ext cx="1072240" cy="537339"/>
              <a:chOff x="3571768" y="3771613"/>
              <a:chExt cx="1072240" cy="53733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017D155-F7D5-804D-947C-C1FA012A267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49" name="Picture 2">
                  <a:extLst>
                    <a:ext uri="{FF2B5EF4-FFF2-40B4-BE49-F238E27FC236}">
                      <a16:creationId xmlns:a16="http://schemas.microsoft.com/office/drawing/2014/main" id="{1F87EE57-FEE5-C648-A1D8-C4AC21B40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36839A12-4471-3142-AF86-E8B8B3AF99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BB46CF3-0582-F540-9A01-B3B6C9A2335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58C2F0-AE3D-A841-A98B-E2314AF95E2C}"/>
                </a:ext>
              </a:extLst>
            </p:cNvPr>
            <p:cNvGrpSpPr/>
            <p:nvPr/>
          </p:nvGrpSpPr>
          <p:grpSpPr>
            <a:xfrm>
              <a:off x="5881250" y="1834258"/>
              <a:ext cx="597406" cy="411075"/>
              <a:chOff x="179512" y="2951136"/>
              <a:chExt cx="707710" cy="46475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28AD324A-D726-F04C-9767-82E39DFF6928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tangle 175">
                <a:extLst>
                  <a:ext uri="{FF2B5EF4-FFF2-40B4-BE49-F238E27FC236}">
                    <a16:creationId xmlns:a16="http://schemas.microsoft.com/office/drawing/2014/main" id="{2D421B4B-0A9D-854B-B697-1250DE049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Rectangle 176">
                <a:extLst>
                  <a:ext uri="{FF2B5EF4-FFF2-40B4-BE49-F238E27FC236}">
                    <a16:creationId xmlns:a16="http://schemas.microsoft.com/office/drawing/2014/main" id="{94665E5D-4782-7347-B4C2-AEA962EB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Rectangle 177">
                <a:extLst>
                  <a:ext uri="{FF2B5EF4-FFF2-40B4-BE49-F238E27FC236}">
                    <a16:creationId xmlns:a16="http://schemas.microsoft.com/office/drawing/2014/main" id="{F961223E-9CC7-C349-B114-A44BCAA4A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180">
                <a:extLst>
                  <a:ext uri="{FF2B5EF4-FFF2-40B4-BE49-F238E27FC236}">
                    <a16:creationId xmlns:a16="http://schemas.microsoft.com/office/drawing/2014/main" id="{507E5ACE-C437-8A41-8F07-C76665F7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Line 181">
                <a:extLst>
                  <a:ext uri="{FF2B5EF4-FFF2-40B4-BE49-F238E27FC236}">
                    <a16:creationId xmlns:a16="http://schemas.microsoft.com/office/drawing/2014/main" id="{C021FB5E-140D-5348-AFE7-2A07BE9E7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Line 182">
                <a:extLst>
                  <a:ext uri="{FF2B5EF4-FFF2-40B4-BE49-F238E27FC236}">
                    <a16:creationId xmlns:a16="http://schemas.microsoft.com/office/drawing/2014/main" id="{C0C251C0-2213-B647-B64A-28320E4B1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Line 183">
                <a:extLst>
                  <a:ext uri="{FF2B5EF4-FFF2-40B4-BE49-F238E27FC236}">
                    <a16:creationId xmlns:a16="http://schemas.microsoft.com/office/drawing/2014/main" id="{939C8C8A-8288-104A-9B22-9259456AD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5172F80-CA17-E84B-9931-3A7580301BFB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175">
                <a:extLst>
                  <a:ext uri="{FF2B5EF4-FFF2-40B4-BE49-F238E27FC236}">
                    <a16:creationId xmlns:a16="http://schemas.microsoft.com/office/drawing/2014/main" id="{99B5C3FC-B996-324F-9C6E-58234CAB1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7FBF31-DB33-424B-8BE3-B886CE2216D4}"/>
                </a:ext>
              </a:extLst>
            </p:cNvPr>
            <p:cNvGrpSpPr/>
            <p:nvPr/>
          </p:nvGrpSpPr>
          <p:grpSpPr>
            <a:xfrm>
              <a:off x="6479498" y="1771125"/>
              <a:ext cx="1072240" cy="537339"/>
              <a:chOff x="3571768" y="3771613"/>
              <a:chExt cx="1072240" cy="53733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7F51CF8-C5CF-8547-B6F0-2D9456A4449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35" name="Picture 2">
                  <a:extLst>
                    <a:ext uri="{FF2B5EF4-FFF2-40B4-BE49-F238E27FC236}">
                      <a16:creationId xmlns:a16="http://schemas.microsoft.com/office/drawing/2014/main" id="{F5F6C5E6-EF76-A147-93E4-B7BCCCFCA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2">
                  <a:extLst>
                    <a:ext uri="{FF2B5EF4-FFF2-40B4-BE49-F238E27FC236}">
                      <a16:creationId xmlns:a16="http://schemas.microsoft.com/office/drawing/2014/main" id="{C1DC3A5A-64EB-5D4A-8E2D-F4EE190ACA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492CA8A-A467-6D4E-A558-6D540F15304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F4BBCD8-DE53-0D4A-BD73-F9C5C5078B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75458" y="2054349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28C344C-1F9A-BD4B-8FF3-D067796000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78309" y="2172231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76E5A-8F91-3A45-864E-66B1F9C36148}"/>
                </a:ext>
              </a:extLst>
            </p:cNvPr>
            <p:cNvSpPr txBox="1"/>
            <p:nvPr/>
          </p:nvSpPr>
          <p:spPr>
            <a:xfrm>
              <a:off x="6389362" y="1455441"/>
              <a:ext cx="116237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dirty="0"/>
                <a:t>main </a:t>
              </a:r>
              <a:r>
                <a:rPr lang="en-US" sz="1600" dirty="0" err="1"/>
                <a:t>linac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8AFF124-0D89-C343-84BB-4FD6D1FEFDA0}"/>
                    </a:ext>
                  </a:extLst>
                </p:cNvPr>
                <p:cNvSpPr txBox="1"/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FFB18-EF8A-E74B-91A2-2644CC743B38}"/>
                    </a:ext>
                  </a:extLst>
                </p:cNvPr>
                <p:cNvSpPr txBox="1"/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C8CF9D-F0E7-F144-B12A-AF84A11DAC43}"/>
                    </a:ext>
                  </a:extLst>
                </p:cNvPr>
                <p:cNvSpPr txBox="1"/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DE07852-8492-F547-B06A-D4065343566A}"/>
                    </a:ext>
                  </a:extLst>
                </p:cNvPr>
                <p:cNvSpPr txBox="1"/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CC8805-ACCB-3346-A86B-BC95EC171BFA}"/>
                    </a:ext>
                  </a:extLst>
                </p:cNvPr>
                <p:cNvSpPr txBox="1"/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4474CA1-F531-2F4C-ADE0-68A60FF6B0F3}"/>
                    </a:ext>
                  </a:extLst>
                </p:cNvPr>
                <p:cNvSpPr txBox="1"/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A911-A73A-B74F-93D1-354F9889B023}"/>
                </a:ext>
              </a:extLst>
            </p:cNvPr>
            <p:cNvSpPr txBox="1"/>
            <p:nvPr/>
          </p:nvSpPr>
          <p:spPr>
            <a:xfrm>
              <a:off x="7464683" y="170505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11"/>
                </a:buBlip>
              </a:pPr>
              <a:endParaRPr lang="en-US" sz="1400" err="1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D799B92-CD21-344F-A31E-113F7446B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90"/>
            <a:stretch/>
          </p:blipFill>
          <p:spPr>
            <a:xfrm>
              <a:off x="7932823" y="1355982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8D58A6-883B-5E42-9BDB-81CC68B64681}"/>
                </a:ext>
              </a:extLst>
            </p:cNvPr>
            <p:cNvSpPr txBox="1"/>
            <p:nvPr/>
          </p:nvSpPr>
          <p:spPr>
            <a:xfrm>
              <a:off x="8304032" y="2496836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 dirty="0"/>
                <a:t>SASE1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Beam dynamics for 5 kA (Gun →  entrance of the laser heater)</a:t>
            </a:r>
          </a:p>
        </p:txBody>
      </p:sp>
      <p:sp>
        <p:nvSpPr>
          <p:cNvPr id="97" name="Down Arrow 96">
            <a:extLst>
              <a:ext uri="{FF2B5EF4-FFF2-40B4-BE49-F238E27FC236}">
                <a16:creationId xmlns:a16="http://schemas.microsoft.com/office/drawing/2014/main" id="{6A449FA9-08F9-BB4B-B401-4F11B3878B14}"/>
              </a:ext>
            </a:extLst>
          </p:cNvPr>
          <p:cNvSpPr/>
          <p:nvPr/>
        </p:nvSpPr>
        <p:spPr>
          <a:xfrm>
            <a:off x="1711439" y="2045995"/>
            <a:ext cx="188298" cy="371161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75564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9D2913E-BD5D-1140-B47E-1E5C984DD4DD}"/>
              </a:ext>
            </a:extLst>
          </p:cNvPr>
          <p:cNvGrpSpPr/>
          <p:nvPr/>
        </p:nvGrpSpPr>
        <p:grpSpPr>
          <a:xfrm>
            <a:off x="584324" y="872738"/>
            <a:ext cx="10499494" cy="1653770"/>
            <a:chOff x="1060406" y="1355982"/>
            <a:chExt cx="10499494" cy="165377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47D1F7F-6052-1B4B-8097-5065235FC724}"/>
                </a:ext>
              </a:extLst>
            </p:cNvPr>
            <p:cNvSpPr/>
            <p:nvPr/>
          </p:nvSpPr>
          <p:spPr>
            <a:xfrm>
              <a:off x="2625139" y="2064238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E00A30-08E5-CF49-BDC3-ECA38ED69044}"/>
                </a:ext>
              </a:extLst>
            </p:cNvPr>
            <p:cNvGrpSpPr/>
            <p:nvPr/>
          </p:nvGrpSpPr>
          <p:grpSpPr>
            <a:xfrm>
              <a:off x="2649912" y="2089588"/>
              <a:ext cx="164905" cy="391052"/>
              <a:chOff x="2159071" y="1581056"/>
              <a:chExt cx="235682" cy="468667"/>
            </a:xfrm>
          </p:grpSpPr>
          <p:sp>
            <p:nvSpPr>
              <p:cNvPr id="94" name="Rectangle 53">
                <a:extLst>
                  <a:ext uri="{FF2B5EF4-FFF2-40B4-BE49-F238E27FC236}">
                    <a16:creationId xmlns:a16="http://schemas.microsoft.com/office/drawing/2014/main" id="{41DBF537-F0C8-DF45-9C87-17EB2546E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Line 92">
                <a:extLst>
                  <a:ext uri="{FF2B5EF4-FFF2-40B4-BE49-F238E27FC236}">
                    <a16:creationId xmlns:a16="http://schemas.microsoft.com/office/drawing/2014/main" id="{81C63868-4FBD-6447-A10F-104396B1C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Rectangle 53">
                <a:extLst>
                  <a:ext uri="{FF2B5EF4-FFF2-40B4-BE49-F238E27FC236}">
                    <a16:creationId xmlns:a16="http://schemas.microsoft.com/office/drawing/2014/main" id="{DFBD8499-714F-0041-97AB-25D16F6FC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08D3B1-7484-994B-9896-B80D3CDD6916}"/>
                </a:ext>
              </a:extLst>
            </p:cNvPr>
            <p:cNvCxnSpPr/>
            <p:nvPr/>
          </p:nvCxnSpPr>
          <p:spPr>
            <a:xfrm flipH="1">
              <a:off x="2574799" y="2422191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9816DE-75A5-4D4A-98EA-23B2BD1C72E9}"/>
                </a:ext>
              </a:extLst>
            </p:cNvPr>
            <p:cNvGrpSpPr/>
            <p:nvPr/>
          </p:nvGrpSpPr>
          <p:grpSpPr>
            <a:xfrm>
              <a:off x="7516195" y="2020334"/>
              <a:ext cx="409333" cy="487020"/>
              <a:chOff x="7331018" y="1493790"/>
              <a:chExt cx="409333" cy="48702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7633029-A3BF-3148-A7DB-58896B4DEAB6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867FE2A-A51E-9449-8728-CE819DF67804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C8974F54-2B5B-4E45-BBD9-FAC516605D2A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BECE278-1BF5-4048-B9E1-5D067A82E415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91" name="Rectangle 53">
                    <a:extLst>
                      <a:ext uri="{FF2B5EF4-FFF2-40B4-BE49-F238E27FC236}">
                        <a16:creationId xmlns:a16="http://schemas.microsoft.com/office/drawing/2014/main" id="{15E0A9D1-898C-CE44-A105-8D318774CB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92" name="Line 92">
                    <a:extLst>
                      <a:ext uri="{FF2B5EF4-FFF2-40B4-BE49-F238E27FC236}">
                        <a16:creationId xmlns:a16="http://schemas.microsoft.com/office/drawing/2014/main" id="{F5FCFFA3-4B5E-724B-A989-C6F0F3FC3F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Rectangle 53">
                    <a:extLst>
                      <a:ext uri="{FF2B5EF4-FFF2-40B4-BE49-F238E27FC236}">
                        <a16:creationId xmlns:a16="http://schemas.microsoft.com/office/drawing/2014/main" id="{50D31425-4A9C-B14F-85D5-608B7FF0D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71D1B96-6C4E-C64D-B07D-03F930E9B09C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CD1A2BC6-0A48-8445-9872-D1BB8AAFA973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F30151-6BEF-FE4A-B052-E58F527A6041}"/>
                </a:ext>
              </a:extLst>
            </p:cNvPr>
            <p:cNvGrpSpPr/>
            <p:nvPr/>
          </p:nvGrpSpPr>
          <p:grpSpPr>
            <a:xfrm>
              <a:off x="2838087" y="1851943"/>
              <a:ext cx="597406" cy="411075"/>
              <a:chOff x="179512" y="2951136"/>
              <a:chExt cx="707710" cy="464755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C1EA2EEC-866A-A841-AC10-BC79EBB94700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tangle 175">
                <a:extLst>
                  <a:ext uri="{FF2B5EF4-FFF2-40B4-BE49-F238E27FC236}">
                    <a16:creationId xmlns:a16="http://schemas.microsoft.com/office/drawing/2014/main" id="{D2A4AA71-7952-9748-9883-78BE18AA2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Rectangle 176">
                <a:extLst>
                  <a:ext uri="{FF2B5EF4-FFF2-40B4-BE49-F238E27FC236}">
                    <a16:creationId xmlns:a16="http://schemas.microsoft.com/office/drawing/2014/main" id="{6CB6CD5B-AFA4-E14A-921D-091157003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Rectangle 177">
                <a:extLst>
                  <a:ext uri="{FF2B5EF4-FFF2-40B4-BE49-F238E27FC236}">
                    <a16:creationId xmlns:a16="http://schemas.microsoft.com/office/drawing/2014/main" id="{3EBDACB4-6B3B-A04A-8B51-DC0C8E919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180">
                <a:extLst>
                  <a:ext uri="{FF2B5EF4-FFF2-40B4-BE49-F238E27FC236}">
                    <a16:creationId xmlns:a16="http://schemas.microsoft.com/office/drawing/2014/main" id="{3BF93EEE-F90B-9F49-B243-44587CD95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Line 181">
                <a:extLst>
                  <a:ext uri="{FF2B5EF4-FFF2-40B4-BE49-F238E27FC236}">
                    <a16:creationId xmlns:a16="http://schemas.microsoft.com/office/drawing/2014/main" id="{B09F617C-D440-4842-920E-2EDAA6E23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Line 182">
                <a:extLst>
                  <a:ext uri="{FF2B5EF4-FFF2-40B4-BE49-F238E27FC236}">
                    <a16:creationId xmlns:a16="http://schemas.microsoft.com/office/drawing/2014/main" id="{1B7156BA-3352-3946-8B03-E7C6AD5EC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183">
                <a:extLst>
                  <a:ext uri="{FF2B5EF4-FFF2-40B4-BE49-F238E27FC236}">
                    <a16:creationId xmlns:a16="http://schemas.microsoft.com/office/drawing/2014/main" id="{C172DAEB-5749-8642-B227-5234D8756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FBE56D7-3BD9-9947-9788-EF12F9770F53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175">
                <a:extLst>
                  <a:ext uri="{FF2B5EF4-FFF2-40B4-BE49-F238E27FC236}">
                    <a16:creationId xmlns:a16="http://schemas.microsoft.com/office/drawing/2014/main" id="{1EE92FAC-145A-DE4D-8FF5-833215E6F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0A89C6-0356-6047-9FF4-604E08E5BEF9}"/>
                </a:ext>
              </a:extLst>
            </p:cNvPr>
            <p:cNvGrpSpPr/>
            <p:nvPr/>
          </p:nvGrpSpPr>
          <p:grpSpPr>
            <a:xfrm>
              <a:off x="2242777" y="2225670"/>
              <a:ext cx="360084" cy="268929"/>
              <a:chOff x="221368" y="3482462"/>
              <a:chExt cx="707710" cy="464755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BF70CDCE-2A8C-DE47-8DD9-B71C67473B49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tangle 175">
                <a:extLst>
                  <a:ext uri="{FF2B5EF4-FFF2-40B4-BE49-F238E27FC236}">
                    <a16:creationId xmlns:a16="http://schemas.microsoft.com/office/drawing/2014/main" id="{46C2502F-CCC3-0E45-A932-D36C8509E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Rectangle 176">
                <a:extLst>
                  <a:ext uri="{FF2B5EF4-FFF2-40B4-BE49-F238E27FC236}">
                    <a16:creationId xmlns:a16="http://schemas.microsoft.com/office/drawing/2014/main" id="{953CD02A-12F7-C043-913B-ECD5589E3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Rectangle 177">
                <a:extLst>
                  <a:ext uri="{FF2B5EF4-FFF2-40B4-BE49-F238E27FC236}">
                    <a16:creationId xmlns:a16="http://schemas.microsoft.com/office/drawing/2014/main" id="{9517E4B8-B560-7042-9859-8853FAAA5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180">
                <a:extLst>
                  <a:ext uri="{FF2B5EF4-FFF2-40B4-BE49-F238E27FC236}">
                    <a16:creationId xmlns:a16="http://schemas.microsoft.com/office/drawing/2014/main" id="{6E523ED0-9881-1D49-9F4A-5CB35FCD5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181">
                <a:extLst>
                  <a:ext uri="{FF2B5EF4-FFF2-40B4-BE49-F238E27FC236}">
                    <a16:creationId xmlns:a16="http://schemas.microsoft.com/office/drawing/2014/main" id="{0C48D00E-49C4-FB48-87CC-6B6A890FF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Line 182">
                <a:extLst>
                  <a:ext uri="{FF2B5EF4-FFF2-40B4-BE49-F238E27FC236}">
                    <a16:creationId xmlns:a16="http://schemas.microsoft.com/office/drawing/2014/main" id="{DB94C32E-E40C-CF4B-BD24-F75A00D3E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183">
                <a:extLst>
                  <a:ext uri="{FF2B5EF4-FFF2-40B4-BE49-F238E27FC236}">
                    <a16:creationId xmlns:a16="http://schemas.microsoft.com/office/drawing/2014/main" id="{E5F2521A-7208-C144-B36D-6AA5373A0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E1D2384-FA2B-754C-BE64-2BE33DEAB3B9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75">
                <a:extLst>
                  <a:ext uri="{FF2B5EF4-FFF2-40B4-BE49-F238E27FC236}">
                    <a16:creationId xmlns:a16="http://schemas.microsoft.com/office/drawing/2014/main" id="{E80D0E6E-D003-C946-B434-2F76A33EF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AF55CC-66D2-A448-A8E8-974CE09E693D}"/>
                </a:ext>
              </a:extLst>
            </p:cNvPr>
            <p:cNvCxnSpPr/>
            <p:nvPr/>
          </p:nvCxnSpPr>
          <p:spPr>
            <a:xfrm flipH="1" flipV="1">
              <a:off x="1538034" y="2417212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80FD2036-1FD2-B240-92DD-5DC14A36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06" y="2227380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991FB3-8D80-0641-944D-7E0C9FE37D2C}"/>
                </a:ext>
              </a:extLst>
            </p:cNvPr>
            <p:cNvGrpSpPr/>
            <p:nvPr/>
          </p:nvGrpSpPr>
          <p:grpSpPr>
            <a:xfrm>
              <a:off x="3435493" y="1785679"/>
              <a:ext cx="1072240" cy="537339"/>
              <a:chOff x="3571768" y="3771613"/>
              <a:chExt cx="1072240" cy="53733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578E016-C2EC-5946-B3BF-3794438C2808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3" name="Picture 2">
                  <a:extLst>
                    <a:ext uri="{FF2B5EF4-FFF2-40B4-BE49-F238E27FC236}">
                      <a16:creationId xmlns:a16="http://schemas.microsoft.com/office/drawing/2014/main" id="{275A3D58-3B0E-C545-938E-696B510B59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4" name="Picture 2">
                  <a:extLst>
                    <a:ext uri="{FF2B5EF4-FFF2-40B4-BE49-F238E27FC236}">
                      <a16:creationId xmlns:a16="http://schemas.microsoft.com/office/drawing/2014/main" id="{510B6DEA-43E5-D544-A81C-ED08730F5B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E7EBE6E-51F8-564B-95EF-E1D7F50A4B04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129137-C35D-0940-A958-182BC01877E7}"/>
                </a:ext>
              </a:extLst>
            </p:cNvPr>
            <p:cNvGrpSpPr/>
            <p:nvPr/>
          </p:nvGrpSpPr>
          <p:grpSpPr>
            <a:xfrm>
              <a:off x="4386835" y="1845477"/>
              <a:ext cx="597406" cy="411075"/>
              <a:chOff x="179512" y="2951136"/>
              <a:chExt cx="707710" cy="464755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7F42C0EB-B562-2843-AE10-92610AA6D77A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tangle 175">
                <a:extLst>
                  <a:ext uri="{FF2B5EF4-FFF2-40B4-BE49-F238E27FC236}">
                    <a16:creationId xmlns:a16="http://schemas.microsoft.com/office/drawing/2014/main" id="{C9DAF865-C094-914B-A7F2-FD094E408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Rectangle 176">
                <a:extLst>
                  <a:ext uri="{FF2B5EF4-FFF2-40B4-BE49-F238E27FC236}">
                    <a16:creationId xmlns:a16="http://schemas.microsoft.com/office/drawing/2014/main" id="{679E6D08-6CB1-D347-82B9-CAF0BC5C4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Rectangle 177">
                <a:extLst>
                  <a:ext uri="{FF2B5EF4-FFF2-40B4-BE49-F238E27FC236}">
                    <a16:creationId xmlns:a16="http://schemas.microsoft.com/office/drawing/2014/main" id="{38CE3169-B9FD-9641-922F-0C8037755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Line 180">
                <a:extLst>
                  <a:ext uri="{FF2B5EF4-FFF2-40B4-BE49-F238E27FC236}">
                    <a16:creationId xmlns:a16="http://schemas.microsoft.com/office/drawing/2014/main" id="{7686B811-30C2-3247-BBC8-D2FF1A1F8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Line 181">
                <a:extLst>
                  <a:ext uri="{FF2B5EF4-FFF2-40B4-BE49-F238E27FC236}">
                    <a16:creationId xmlns:a16="http://schemas.microsoft.com/office/drawing/2014/main" id="{987A97DC-AFDA-BF4F-B9FD-192141F0E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Line 182">
                <a:extLst>
                  <a:ext uri="{FF2B5EF4-FFF2-40B4-BE49-F238E27FC236}">
                    <a16:creationId xmlns:a16="http://schemas.microsoft.com/office/drawing/2014/main" id="{5E8B1992-9785-B24B-B944-6EA0B7285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Line 183">
                <a:extLst>
                  <a:ext uri="{FF2B5EF4-FFF2-40B4-BE49-F238E27FC236}">
                    <a16:creationId xmlns:a16="http://schemas.microsoft.com/office/drawing/2014/main" id="{062B6C8D-27FD-584F-AD3C-867D14FA7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5A16853-9DC4-A54A-B8C6-9C44E95D5EBC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175">
                <a:extLst>
                  <a:ext uri="{FF2B5EF4-FFF2-40B4-BE49-F238E27FC236}">
                    <a16:creationId xmlns:a16="http://schemas.microsoft.com/office/drawing/2014/main" id="{CFB8578C-B89E-5949-AE65-E23BBFA4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FCE1E2-BAD9-7849-B33B-FAB1A0FADF6E}"/>
                </a:ext>
              </a:extLst>
            </p:cNvPr>
            <p:cNvGrpSpPr/>
            <p:nvPr/>
          </p:nvGrpSpPr>
          <p:grpSpPr>
            <a:xfrm>
              <a:off x="4956445" y="1773852"/>
              <a:ext cx="1072240" cy="537339"/>
              <a:chOff x="3571768" y="3771613"/>
              <a:chExt cx="1072240" cy="53733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017D155-F7D5-804D-947C-C1FA012A267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49" name="Picture 2">
                  <a:extLst>
                    <a:ext uri="{FF2B5EF4-FFF2-40B4-BE49-F238E27FC236}">
                      <a16:creationId xmlns:a16="http://schemas.microsoft.com/office/drawing/2014/main" id="{1F87EE57-FEE5-C648-A1D8-C4AC21B40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36839A12-4471-3142-AF86-E8B8B3AF99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BB46CF3-0582-F540-9A01-B3B6C9A2335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58C2F0-AE3D-A841-A98B-E2314AF95E2C}"/>
                </a:ext>
              </a:extLst>
            </p:cNvPr>
            <p:cNvGrpSpPr/>
            <p:nvPr/>
          </p:nvGrpSpPr>
          <p:grpSpPr>
            <a:xfrm>
              <a:off x="5881250" y="1834258"/>
              <a:ext cx="597406" cy="411075"/>
              <a:chOff x="179512" y="2951136"/>
              <a:chExt cx="707710" cy="46475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28AD324A-D726-F04C-9767-82E39DFF6928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tangle 175">
                <a:extLst>
                  <a:ext uri="{FF2B5EF4-FFF2-40B4-BE49-F238E27FC236}">
                    <a16:creationId xmlns:a16="http://schemas.microsoft.com/office/drawing/2014/main" id="{2D421B4B-0A9D-854B-B697-1250DE049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Rectangle 176">
                <a:extLst>
                  <a:ext uri="{FF2B5EF4-FFF2-40B4-BE49-F238E27FC236}">
                    <a16:creationId xmlns:a16="http://schemas.microsoft.com/office/drawing/2014/main" id="{94665E5D-4782-7347-B4C2-AEA962EB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Rectangle 177">
                <a:extLst>
                  <a:ext uri="{FF2B5EF4-FFF2-40B4-BE49-F238E27FC236}">
                    <a16:creationId xmlns:a16="http://schemas.microsoft.com/office/drawing/2014/main" id="{F961223E-9CC7-C349-B114-A44BCAA4A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180">
                <a:extLst>
                  <a:ext uri="{FF2B5EF4-FFF2-40B4-BE49-F238E27FC236}">
                    <a16:creationId xmlns:a16="http://schemas.microsoft.com/office/drawing/2014/main" id="{507E5ACE-C437-8A41-8F07-C76665F7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Line 181">
                <a:extLst>
                  <a:ext uri="{FF2B5EF4-FFF2-40B4-BE49-F238E27FC236}">
                    <a16:creationId xmlns:a16="http://schemas.microsoft.com/office/drawing/2014/main" id="{C021FB5E-140D-5348-AFE7-2A07BE9E7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Line 182">
                <a:extLst>
                  <a:ext uri="{FF2B5EF4-FFF2-40B4-BE49-F238E27FC236}">
                    <a16:creationId xmlns:a16="http://schemas.microsoft.com/office/drawing/2014/main" id="{C0C251C0-2213-B647-B64A-28320E4B1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Line 183">
                <a:extLst>
                  <a:ext uri="{FF2B5EF4-FFF2-40B4-BE49-F238E27FC236}">
                    <a16:creationId xmlns:a16="http://schemas.microsoft.com/office/drawing/2014/main" id="{939C8C8A-8288-104A-9B22-9259456AD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5172F80-CA17-E84B-9931-3A7580301BFB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175">
                <a:extLst>
                  <a:ext uri="{FF2B5EF4-FFF2-40B4-BE49-F238E27FC236}">
                    <a16:creationId xmlns:a16="http://schemas.microsoft.com/office/drawing/2014/main" id="{99B5C3FC-B996-324F-9C6E-58234CAB1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7FBF31-DB33-424B-8BE3-B886CE2216D4}"/>
                </a:ext>
              </a:extLst>
            </p:cNvPr>
            <p:cNvGrpSpPr/>
            <p:nvPr/>
          </p:nvGrpSpPr>
          <p:grpSpPr>
            <a:xfrm>
              <a:off x="6479498" y="1771125"/>
              <a:ext cx="1072240" cy="537339"/>
              <a:chOff x="3571768" y="3771613"/>
              <a:chExt cx="1072240" cy="53733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7F51CF8-C5CF-8547-B6F0-2D9456A4449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35" name="Picture 2">
                  <a:extLst>
                    <a:ext uri="{FF2B5EF4-FFF2-40B4-BE49-F238E27FC236}">
                      <a16:creationId xmlns:a16="http://schemas.microsoft.com/office/drawing/2014/main" id="{F5F6C5E6-EF76-A147-93E4-B7BCCCFCA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2">
                  <a:extLst>
                    <a:ext uri="{FF2B5EF4-FFF2-40B4-BE49-F238E27FC236}">
                      <a16:creationId xmlns:a16="http://schemas.microsoft.com/office/drawing/2014/main" id="{C1DC3A5A-64EB-5D4A-8E2D-F4EE190ACA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492CA8A-A467-6D4E-A558-6D540F15304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F4BBCD8-DE53-0D4A-BD73-F9C5C5078B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75458" y="2054349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28C344C-1F9A-BD4B-8FF3-D067796000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78309" y="2172231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76E5A-8F91-3A45-864E-66B1F9C36148}"/>
                </a:ext>
              </a:extLst>
            </p:cNvPr>
            <p:cNvSpPr txBox="1"/>
            <p:nvPr/>
          </p:nvSpPr>
          <p:spPr>
            <a:xfrm>
              <a:off x="6389362" y="1455441"/>
              <a:ext cx="116237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dirty="0"/>
                <a:t>main </a:t>
              </a:r>
              <a:r>
                <a:rPr lang="en-US" sz="1600" dirty="0" err="1"/>
                <a:t>linac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8AFF124-0D89-C343-84BB-4FD6D1FEFDA0}"/>
                    </a:ext>
                  </a:extLst>
                </p:cNvPr>
                <p:cNvSpPr txBox="1"/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FFB18-EF8A-E74B-91A2-2644CC743B38}"/>
                    </a:ext>
                  </a:extLst>
                </p:cNvPr>
                <p:cNvSpPr txBox="1"/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C8CF9D-F0E7-F144-B12A-AF84A11DAC43}"/>
                    </a:ext>
                  </a:extLst>
                </p:cNvPr>
                <p:cNvSpPr txBox="1"/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DE07852-8492-F547-B06A-D4065343566A}"/>
                    </a:ext>
                  </a:extLst>
                </p:cNvPr>
                <p:cNvSpPr txBox="1"/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CC8805-ACCB-3346-A86B-BC95EC171BFA}"/>
                    </a:ext>
                  </a:extLst>
                </p:cNvPr>
                <p:cNvSpPr txBox="1"/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4474CA1-F531-2F4C-ADE0-68A60FF6B0F3}"/>
                    </a:ext>
                  </a:extLst>
                </p:cNvPr>
                <p:cNvSpPr txBox="1"/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A911-A73A-B74F-93D1-354F9889B023}"/>
                </a:ext>
              </a:extLst>
            </p:cNvPr>
            <p:cNvSpPr txBox="1"/>
            <p:nvPr/>
          </p:nvSpPr>
          <p:spPr>
            <a:xfrm>
              <a:off x="7464683" y="170505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11"/>
                </a:buBlip>
              </a:pPr>
              <a:endParaRPr lang="en-US" sz="1400" err="1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D799B92-CD21-344F-A31E-113F7446B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90"/>
            <a:stretch/>
          </p:blipFill>
          <p:spPr>
            <a:xfrm>
              <a:off x="7932823" y="1355982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8D58A6-883B-5E42-9BDB-81CC68B64681}"/>
                </a:ext>
              </a:extLst>
            </p:cNvPr>
            <p:cNvSpPr txBox="1"/>
            <p:nvPr/>
          </p:nvSpPr>
          <p:spPr>
            <a:xfrm>
              <a:off x="9761142" y="2699411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 dirty="0"/>
                <a:t>SASE3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Beam dynamics for 5 kA (entrance of SASE1)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D042C1D-AFAE-4948-836C-8038D58059D3}"/>
              </a:ext>
            </a:extLst>
          </p:cNvPr>
          <p:cNvSpPr txBox="1"/>
          <p:nvPr/>
        </p:nvSpPr>
        <p:spPr>
          <a:xfrm>
            <a:off x="7729114" y="1981971"/>
            <a:ext cx="854722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b="1" dirty="0"/>
              <a:t>SASE1</a:t>
            </a:r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id="{A2640CCF-5A7B-6946-87D5-5376548C8800}"/>
              </a:ext>
            </a:extLst>
          </p:cNvPr>
          <p:cNvSpPr/>
          <p:nvPr/>
        </p:nvSpPr>
        <p:spPr>
          <a:xfrm>
            <a:off x="7626629" y="2013099"/>
            <a:ext cx="188341" cy="406135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DACCBE3A-FD28-1F4A-95B8-7D395CF79C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7495" r="815" b="2731"/>
          <a:stretch/>
        </p:blipFill>
        <p:spPr>
          <a:xfrm>
            <a:off x="3163206" y="2428173"/>
            <a:ext cx="7382032" cy="42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7C3AFFB-FACB-0F4D-8629-BD0E055A4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5914" r="2130" b="3050"/>
          <a:stretch/>
        </p:blipFill>
        <p:spPr>
          <a:xfrm>
            <a:off x="3172417" y="2390113"/>
            <a:ext cx="7184776" cy="42357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D2913E-BD5D-1140-B47E-1E5C984DD4DD}"/>
              </a:ext>
            </a:extLst>
          </p:cNvPr>
          <p:cNvGrpSpPr/>
          <p:nvPr/>
        </p:nvGrpSpPr>
        <p:grpSpPr>
          <a:xfrm>
            <a:off x="584324" y="872738"/>
            <a:ext cx="10499494" cy="1653770"/>
            <a:chOff x="1060406" y="1355982"/>
            <a:chExt cx="10499494" cy="165377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47D1F7F-6052-1B4B-8097-5065235FC724}"/>
                </a:ext>
              </a:extLst>
            </p:cNvPr>
            <p:cNvSpPr/>
            <p:nvPr/>
          </p:nvSpPr>
          <p:spPr>
            <a:xfrm>
              <a:off x="2625139" y="2064238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E00A30-08E5-CF49-BDC3-ECA38ED69044}"/>
                </a:ext>
              </a:extLst>
            </p:cNvPr>
            <p:cNvGrpSpPr/>
            <p:nvPr/>
          </p:nvGrpSpPr>
          <p:grpSpPr>
            <a:xfrm>
              <a:off x="2649912" y="2089588"/>
              <a:ext cx="164905" cy="391052"/>
              <a:chOff x="2159071" y="1581056"/>
              <a:chExt cx="235682" cy="468667"/>
            </a:xfrm>
          </p:grpSpPr>
          <p:sp>
            <p:nvSpPr>
              <p:cNvPr id="94" name="Rectangle 53">
                <a:extLst>
                  <a:ext uri="{FF2B5EF4-FFF2-40B4-BE49-F238E27FC236}">
                    <a16:creationId xmlns:a16="http://schemas.microsoft.com/office/drawing/2014/main" id="{41DBF537-F0C8-DF45-9C87-17EB2546E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Line 92">
                <a:extLst>
                  <a:ext uri="{FF2B5EF4-FFF2-40B4-BE49-F238E27FC236}">
                    <a16:creationId xmlns:a16="http://schemas.microsoft.com/office/drawing/2014/main" id="{81C63868-4FBD-6447-A10F-104396B1C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" name="Rectangle 53">
                <a:extLst>
                  <a:ext uri="{FF2B5EF4-FFF2-40B4-BE49-F238E27FC236}">
                    <a16:creationId xmlns:a16="http://schemas.microsoft.com/office/drawing/2014/main" id="{DFBD8499-714F-0041-97AB-25D16F6FC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08D3B1-7484-994B-9896-B80D3CDD6916}"/>
                </a:ext>
              </a:extLst>
            </p:cNvPr>
            <p:cNvCxnSpPr/>
            <p:nvPr/>
          </p:nvCxnSpPr>
          <p:spPr>
            <a:xfrm flipH="1">
              <a:off x="2574799" y="2422191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9816DE-75A5-4D4A-98EA-23B2BD1C72E9}"/>
                </a:ext>
              </a:extLst>
            </p:cNvPr>
            <p:cNvGrpSpPr/>
            <p:nvPr/>
          </p:nvGrpSpPr>
          <p:grpSpPr>
            <a:xfrm>
              <a:off x="7516195" y="2020334"/>
              <a:ext cx="409333" cy="487020"/>
              <a:chOff x="7331018" y="1493790"/>
              <a:chExt cx="409333" cy="487020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7633029-A3BF-3148-A7DB-58896B4DEAB6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867FE2A-A51E-9449-8728-CE819DF67804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C8974F54-2B5B-4E45-BBD9-FAC516605D2A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BECE278-1BF5-4048-B9E1-5D067A82E415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91" name="Rectangle 53">
                    <a:extLst>
                      <a:ext uri="{FF2B5EF4-FFF2-40B4-BE49-F238E27FC236}">
                        <a16:creationId xmlns:a16="http://schemas.microsoft.com/office/drawing/2014/main" id="{15E0A9D1-898C-CE44-A105-8D318774CB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92" name="Line 92">
                    <a:extLst>
                      <a:ext uri="{FF2B5EF4-FFF2-40B4-BE49-F238E27FC236}">
                        <a16:creationId xmlns:a16="http://schemas.microsoft.com/office/drawing/2014/main" id="{F5FCFFA3-4B5E-724B-A989-C6F0F3FC3F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" name="Rectangle 53">
                    <a:extLst>
                      <a:ext uri="{FF2B5EF4-FFF2-40B4-BE49-F238E27FC236}">
                        <a16:creationId xmlns:a16="http://schemas.microsoft.com/office/drawing/2014/main" id="{50D31425-4A9C-B14F-85D5-608B7FF0D8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71D1B96-6C4E-C64D-B07D-03F930E9B09C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CD1A2BC6-0A48-8445-9872-D1BB8AAFA973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0F30151-6BEF-FE4A-B052-E58F527A6041}"/>
                </a:ext>
              </a:extLst>
            </p:cNvPr>
            <p:cNvGrpSpPr/>
            <p:nvPr/>
          </p:nvGrpSpPr>
          <p:grpSpPr>
            <a:xfrm>
              <a:off x="2838087" y="1851943"/>
              <a:ext cx="597406" cy="411075"/>
              <a:chOff x="179512" y="2951136"/>
              <a:chExt cx="707710" cy="464755"/>
            </a:xfrm>
          </p:grpSpPr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C1EA2EEC-866A-A841-AC10-BC79EBB94700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tangle 175">
                <a:extLst>
                  <a:ext uri="{FF2B5EF4-FFF2-40B4-BE49-F238E27FC236}">
                    <a16:creationId xmlns:a16="http://schemas.microsoft.com/office/drawing/2014/main" id="{D2A4AA71-7952-9748-9883-78BE18AA2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Rectangle 176">
                <a:extLst>
                  <a:ext uri="{FF2B5EF4-FFF2-40B4-BE49-F238E27FC236}">
                    <a16:creationId xmlns:a16="http://schemas.microsoft.com/office/drawing/2014/main" id="{6CB6CD5B-AFA4-E14A-921D-091157003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Rectangle 177">
                <a:extLst>
                  <a:ext uri="{FF2B5EF4-FFF2-40B4-BE49-F238E27FC236}">
                    <a16:creationId xmlns:a16="http://schemas.microsoft.com/office/drawing/2014/main" id="{3EBDACB4-6B3B-A04A-8B51-DC0C8E919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180">
                <a:extLst>
                  <a:ext uri="{FF2B5EF4-FFF2-40B4-BE49-F238E27FC236}">
                    <a16:creationId xmlns:a16="http://schemas.microsoft.com/office/drawing/2014/main" id="{3BF93EEE-F90B-9F49-B243-44587CD95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" name="Line 181">
                <a:extLst>
                  <a:ext uri="{FF2B5EF4-FFF2-40B4-BE49-F238E27FC236}">
                    <a16:creationId xmlns:a16="http://schemas.microsoft.com/office/drawing/2014/main" id="{B09F617C-D440-4842-920E-2EDAA6E23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" name="Line 182">
                <a:extLst>
                  <a:ext uri="{FF2B5EF4-FFF2-40B4-BE49-F238E27FC236}">
                    <a16:creationId xmlns:a16="http://schemas.microsoft.com/office/drawing/2014/main" id="{1B7156BA-3352-3946-8B03-E7C6AD5EC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Line 183">
                <a:extLst>
                  <a:ext uri="{FF2B5EF4-FFF2-40B4-BE49-F238E27FC236}">
                    <a16:creationId xmlns:a16="http://schemas.microsoft.com/office/drawing/2014/main" id="{C172DAEB-5749-8642-B227-5234D8756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FBE56D7-3BD9-9947-9788-EF12F9770F53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175">
                <a:extLst>
                  <a:ext uri="{FF2B5EF4-FFF2-40B4-BE49-F238E27FC236}">
                    <a16:creationId xmlns:a16="http://schemas.microsoft.com/office/drawing/2014/main" id="{1EE92FAC-145A-DE4D-8FF5-833215E6F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0A89C6-0356-6047-9FF4-604E08E5BEF9}"/>
                </a:ext>
              </a:extLst>
            </p:cNvPr>
            <p:cNvGrpSpPr/>
            <p:nvPr/>
          </p:nvGrpSpPr>
          <p:grpSpPr>
            <a:xfrm>
              <a:off x="2242777" y="2225670"/>
              <a:ext cx="360084" cy="268929"/>
              <a:chOff x="221368" y="3482462"/>
              <a:chExt cx="707710" cy="464755"/>
            </a:xfrm>
          </p:grpSpPr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BF70CDCE-2A8C-DE47-8DD9-B71C67473B49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tangle 175">
                <a:extLst>
                  <a:ext uri="{FF2B5EF4-FFF2-40B4-BE49-F238E27FC236}">
                    <a16:creationId xmlns:a16="http://schemas.microsoft.com/office/drawing/2014/main" id="{46C2502F-CCC3-0E45-A932-D36C8509E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Rectangle 176">
                <a:extLst>
                  <a:ext uri="{FF2B5EF4-FFF2-40B4-BE49-F238E27FC236}">
                    <a16:creationId xmlns:a16="http://schemas.microsoft.com/office/drawing/2014/main" id="{953CD02A-12F7-C043-913B-ECD5589E3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Rectangle 177">
                <a:extLst>
                  <a:ext uri="{FF2B5EF4-FFF2-40B4-BE49-F238E27FC236}">
                    <a16:creationId xmlns:a16="http://schemas.microsoft.com/office/drawing/2014/main" id="{9517E4B8-B560-7042-9859-8853FAAA5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180">
                <a:extLst>
                  <a:ext uri="{FF2B5EF4-FFF2-40B4-BE49-F238E27FC236}">
                    <a16:creationId xmlns:a16="http://schemas.microsoft.com/office/drawing/2014/main" id="{6E523ED0-9881-1D49-9F4A-5CB35FCD5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" name="Line 181">
                <a:extLst>
                  <a:ext uri="{FF2B5EF4-FFF2-40B4-BE49-F238E27FC236}">
                    <a16:creationId xmlns:a16="http://schemas.microsoft.com/office/drawing/2014/main" id="{0C48D00E-49C4-FB48-87CC-6B6A890FF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Line 182">
                <a:extLst>
                  <a:ext uri="{FF2B5EF4-FFF2-40B4-BE49-F238E27FC236}">
                    <a16:creationId xmlns:a16="http://schemas.microsoft.com/office/drawing/2014/main" id="{DB94C32E-E40C-CF4B-BD24-F75A00D3E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" name="Line 183">
                <a:extLst>
                  <a:ext uri="{FF2B5EF4-FFF2-40B4-BE49-F238E27FC236}">
                    <a16:creationId xmlns:a16="http://schemas.microsoft.com/office/drawing/2014/main" id="{E5F2521A-7208-C144-B36D-6AA5373A0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E1D2384-FA2B-754C-BE64-2BE33DEAB3B9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175">
                <a:extLst>
                  <a:ext uri="{FF2B5EF4-FFF2-40B4-BE49-F238E27FC236}">
                    <a16:creationId xmlns:a16="http://schemas.microsoft.com/office/drawing/2014/main" id="{E80D0E6E-D003-C946-B434-2F76A33EF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AF55CC-66D2-A448-A8E8-974CE09E693D}"/>
                </a:ext>
              </a:extLst>
            </p:cNvPr>
            <p:cNvCxnSpPr/>
            <p:nvPr/>
          </p:nvCxnSpPr>
          <p:spPr>
            <a:xfrm flipH="1" flipV="1">
              <a:off x="1538034" y="2417212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80FD2036-1FD2-B240-92DD-5DC14A36A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06" y="2227380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991FB3-8D80-0641-944D-7E0C9FE37D2C}"/>
                </a:ext>
              </a:extLst>
            </p:cNvPr>
            <p:cNvGrpSpPr/>
            <p:nvPr/>
          </p:nvGrpSpPr>
          <p:grpSpPr>
            <a:xfrm>
              <a:off x="3435493" y="1785679"/>
              <a:ext cx="1072240" cy="537339"/>
              <a:chOff x="3571768" y="3771613"/>
              <a:chExt cx="1072240" cy="537339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578E016-C2EC-5946-B3BF-3794438C2808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3" name="Picture 2">
                  <a:extLst>
                    <a:ext uri="{FF2B5EF4-FFF2-40B4-BE49-F238E27FC236}">
                      <a16:creationId xmlns:a16="http://schemas.microsoft.com/office/drawing/2014/main" id="{275A3D58-3B0E-C545-938E-696B510B59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4" name="Picture 2">
                  <a:extLst>
                    <a:ext uri="{FF2B5EF4-FFF2-40B4-BE49-F238E27FC236}">
                      <a16:creationId xmlns:a16="http://schemas.microsoft.com/office/drawing/2014/main" id="{510B6DEA-43E5-D544-A81C-ED08730F5B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E7EBE6E-51F8-564B-95EF-E1D7F50A4B04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129137-C35D-0940-A958-182BC01877E7}"/>
                </a:ext>
              </a:extLst>
            </p:cNvPr>
            <p:cNvGrpSpPr/>
            <p:nvPr/>
          </p:nvGrpSpPr>
          <p:grpSpPr>
            <a:xfrm>
              <a:off x="4386835" y="1845477"/>
              <a:ext cx="597406" cy="411075"/>
              <a:chOff x="179512" y="2951136"/>
              <a:chExt cx="707710" cy="464755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7F42C0EB-B562-2843-AE10-92610AA6D77A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tangle 175">
                <a:extLst>
                  <a:ext uri="{FF2B5EF4-FFF2-40B4-BE49-F238E27FC236}">
                    <a16:creationId xmlns:a16="http://schemas.microsoft.com/office/drawing/2014/main" id="{C9DAF865-C094-914B-A7F2-FD094E408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Rectangle 176">
                <a:extLst>
                  <a:ext uri="{FF2B5EF4-FFF2-40B4-BE49-F238E27FC236}">
                    <a16:creationId xmlns:a16="http://schemas.microsoft.com/office/drawing/2014/main" id="{679E6D08-6CB1-D347-82B9-CAF0BC5C4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Rectangle 177">
                <a:extLst>
                  <a:ext uri="{FF2B5EF4-FFF2-40B4-BE49-F238E27FC236}">
                    <a16:creationId xmlns:a16="http://schemas.microsoft.com/office/drawing/2014/main" id="{38CE3169-B9FD-9641-922F-0C8037755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Line 180">
                <a:extLst>
                  <a:ext uri="{FF2B5EF4-FFF2-40B4-BE49-F238E27FC236}">
                    <a16:creationId xmlns:a16="http://schemas.microsoft.com/office/drawing/2014/main" id="{7686B811-30C2-3247-BBC8-D2FF1A1F8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Line 181">
                <a:extLst>
                  <a:ext uri="{FF2B5EF4-FFF2-40B4-BE49-F238E27FC236}">
                    <a16:creationId xmlns:a16="http://schemas.microsoft.com/office/drawing/2014/main" id="{987A97DC-AFDA-BF4F-B9FD-192141F0E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Line 182">
                <a:extLst>
                  <a:ext uri="{FF2B5EF4-FFF2-40B4-BE49-F238E27FC236}">
                    <a16:creationId xmlns:a16="http://schemas.microsoft.com/office/drawing/2014/main" id="{5E8B1992-9785-B24B-B944-6EA0B7285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Line 183">
                <a:extLst>
                  <a:ext uri="{FF2B5EF4-FFF2-40B4-BE49-F238E27FC236}">
                    <a16:creationId xmlns:a16="http://schemas.microsoft.com/office/drawing/2014/main" id="{062B6C8D-27FD-584F-AD3C-867D14FA7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5A16853-9DC4-A54A-B8C6-9C44E95D5EBC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175">
                <a:extLst>
                  <a:ext uri="{FF2B5EF4-FFF2-40B4-BE49-F238E27FC236}">
                    <a16:creationId xmlns:a16="http://schemas.microsoft.com/office/drawing/2014/main" id="{CFB8578C-B89E-5949-AE65-E23BBFA4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AFCE1E2-BAD9-7849-B33B-FAB1A0FADF6E}"/>
                </a:ext>
              </a:extLst>
            </p:cNvPr>
            <p:cNvGrpSpPr/>
            <p:nvPr/>
          </p:nvGrpSpPr>
          <p:grpSpPr>
            <a:xfrm>
              <a:off x="4956445" y="1773852"/>
              <a:ext cx="1072240" cy="537339"/>
              <a:chOff x="3571768" y="3771613"/>
              <a:chExt cx="1072240" cy="537339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017D155-F7D5-804D-947C-C1FA012A267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49" name="Picture 2">
                  <a:extLst>
                    <a:ext uri="{FF2B5EF4-FFF2-40B4-BE49-F238E27FC236}">
                      <a16:creationId xmlns:a16="http://schemas.microsoft.com/office/drawing/2014/main" id="{1F87EE57-FEE5-C648-A1D8-C4AC21B40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0" name="Picture 2">
                  <a:extLst>
                    <a:ext uri="{FF2B5EF4-FFF2-40B4-BE49-F238E27FC236}">
                      <a16:creationId xmlns:a16="http://schemas.microsoft.com/office/drawing/2014/main" id="{36839A12-4471-3142-AF86-E8B8B3AF99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BB46CF3-0582-F540-9A01-B3B6C9A2335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58C2F0-AE3D-A841-A98B-E2314AF95E2C}"/>
                </a:ext>
              </a:extLst>
            </p:cNvPr>
            <p:cNvGrpSpPr/>
            <p:nvPr/>
          </p:nvGrpSpPr>
          <p:grpSpPr>
            <a:xfrm>
              <a:off x="5881250" y="1834258"/>
              <a:ext cx="597406" cy="411075"/>
              <a:chOff x="179512" y="2951136"/>
              <a:chExt cx="707710" cy="46475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28AD324A-D726-F04C-9767-82E39DFF6928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Rectangle 175">
                <a:extLst>
                  <a:ext uri="{FF2B5EF4-FFF2-40B4-BE49-F238E27FC236}">
                    <a16:creationId xmlns:a16="http://schemas.microsoft.com/office/drawing/2014/main" id="{2D421B4B-0A9D-854B-B697-1250DE049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Rectangle 176">
                <a:extLst>
                  <a:ext uri="{FF2B5EF4-FFF2-40B4-BE49-F238E27FC236}">
                    <a16:creationId xmlns:a16="http://schemas.microsoft.com/office/drawing/2014/main" id="{94665E5D-4782-7347-B4C2-AEA962EB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Rectangle 177">
                <a:extLst>
                  <a:ext uri="{FF2B5EF4-FFF2-40B4-BE49-F238E27FC236}">
                    <a16:creationId xmlns:a16="http://schemas.microsoft.com/office/drawing/2014/main" id="{F961223E-9CC7-C349-B114-A44BCAA4A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180">
                <a:extLst>
                  <a:ext uri="{FF2B5EF4-FFF2-40B4-BE49-F238E27FC236}">
                    <a16:creationId xmlns:a16="http://schemas.microsoft.com/office/drawing/2014/main" id="{507E5ACE-C437-8A41-8F07-C76665F76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Line 181">
                <a:extLst>
                  <a:ext uri="{FF2B5EF4-FFF2-40B4-BE49-F238E27FC236}">
                    <a16:creationId xmlns:a16="http://schemas.microsoft.com/office/drawing/2014/main" id="{C021FB5E-140D-5348-AFE7-2A07BE9E7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Line 182">
                <a:extLst>
                  <a:ext uri="{FF2B5EF4-FFF2-40B4-BE49-F238E27FC236}">
                    <a16:creationId xmlns:a16="http://schemas.microsoft.com/office/drawing/2014/main" id="{C0C251C0-2213-B647-B64A-28320E4B1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Line 183">
                <a:extLst>
                  <a:ext uri="{FF2B5EF4-FFF2-40B4-BE49-F238E27FC236}">
                    <a16:creationId xmlns:a16="http://schemas.microsoft.com/office/drawing/2014/main" id="{939C8C8A-8288-104A-9B22-9259456AD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5172F80-CA17-E84B-9931-3A7580301BFB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175">
                <a:extLst>
                  <a:ext uri="{FF2B5EF4-FFF2-40B4-BE49-F238E27FC236}">
                    <a16:creationId xmlns:a16="http://schemas.microsoft.com/office/drawing/2014/main" id="{99B5C3FC-B996-324F-9C6E-58234CAB1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7FBF31-DB33-424B-8BE3-B886CE2216D4}"/>
                </a:ext>
              </a:extLst>
            </p:cNvPr>
            <p:cNvGrpSpPr/>
            <p:nvPr/>
          </p:nvGrpSpPr>
          <p:grpSpPr>
            <a:xfrm>
              <a:off x="6479498" y="1771125"/>
              <a:ext cx="1072240" cy="537339"/>
              <a:chOff x="3571768" y="3771613"/>
              <a:chExt cx="1072240" cy="53733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7F51CF8-C5CF-8547-B6F0-2D9456A44499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35" name="Picture 2">
                  <a:extLst>
                    <a:ext uri="{FF2B5EF4-FFF2-40B4-BE49-F238E27FC236}">
                      <a16:creationId xmlns:a16="http://schemas.microsoft.com/office/drawing/2014/main" id="{F5F6C5E6-EF76-A147-93E4-B7BCCCFCA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2">
                  <a:extLst>
                    <a:ext uri="{FF2B5EF4-FFF2-40B4-BE49-F238E27FC236}">
                      <a16:creationId xmlns:a16="http://schemas.microsoft.com/office/drawing/2014/main" id="{C1DC3A5A-64EB-5D4A-8E2D-F4EE190ACA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492CA8A-A467-6D4E-A558-6D540F153045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F4BBCD8-DE53-0D4A-BD73-F9C5C5078B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75458" y="2054349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28C344C-1F9A-BD4B-8FF3-D067796000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78309" y="2172231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D76E5A-8F91-3A45-864E-66B1F9C36148}"/>
                </a:ext>
              </a:extLst>
            </p:cNvPr>
            <p:cNvSpPr txBox="1"/>
            <p:nvPr/>
          </p:nvSpPr>
          <p:spPr>
            <a:xfrm>
              <a:off x="6389362" y="1455441"/>
              <a:ext cx="116237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dirty="0"/>
                <a:t>main </a:t>
              </a:r>
              <a:r>
                <a:rPr lang="en-US" sz="1600" dirty="0" err="1"/>
                <a:t>linac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8AFF124-0D89-C343-84BB-4FD6D1FEFDA0}"/>
                    </a:ext>
                  </a:extLst>
                </p:cNvPr>
                <p:cNvSpPr txBox="1"/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FFB18-EF8A-E74B-91A2-2644CC743B38}"/>
                    </a:ext>
                  </a:extLst>
                </p:cNvPr>
                <p:cNvSpPr txBox="1"/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C8CF9D-F0E7-F144-B12A-AF84A11DAC43}"/>
                    </a:ext>
                  </a:extLst>
                </p:cNvPr>
                <p:cNvSpPr txBox="1"/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DE07852-8492-F547-B06A-D4065343566A}"/>
                    </a:ext>
                  </a:extLst>
                </p:cNvPr>
                <p:cNvSpPr txBox="1"/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CC8805-ACCB-3346-A86B-BC95EC171BFA}"/>
                    </a:ext>
                  </a:extLst>
                </p:cNvPr>
                <p:cNvSpPr txBox="1"/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4474CA1-F531-2F4C-ADE0-68A60FF6B0F3}"/>
                    </a:ext>
                  </a:extLst>
                </p:cNvPr>
                <p:cNvSpPr txBox="1"/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A911-A73A-B74F-93D1-354F9889B023}"/>
                </a:ext>
              </a:extLst>
            </p:cNvPr>
            <p:cNvSpPr txBox="1"/>
            <p:nvPr/>
          </p:nvSpPr>
          <p:spPr>
            <a:xfrm>
              <a:off x="7464683" y="170505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11"/>
                </a:buBlip>
              </a:pPr>
              <a:endParaRPr lang="en-US" sz="1400" err="1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D799B92-CD21-344F-A31E-113F7446B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90"/>
            <a:stretch/>
          </p:blipFill>
          <p:spPr>
            <a:xfrm>
              <a:off x="7932823" y="1355982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8D58A6-883B-5E42-9BDB-81CC68B64681}"/>
                </a:ext>
              </a:extLst>
            </p:cNvPr>
            <p:cNvSpPr txBox="1"/>
            <p:nvPr/>
          </p:nvSpPr>
          <p:spPr>
            <a:xfrm>
              <a:off x="9761142" y="2699411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 dirty="0"/>
                <a:t>SASE3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584678"/>
            <a:ext cx="11500839" cy="387519"/>
          </a:xfrm>
        </p:spPr>
        <p:txBody>
          <a:bodyPr/>
          <a:lstStyle/>
          <a:p>
            <a:r>
              <a:rPr lang="en-US" dirty="0"/>
              <a:t>Beam dynamics for 5 kA (entrance of SASE3, SASE1 closed with </a:t>
            </a:r>
            <a:r>
              <a:rPr lang="de-DE" dirty="0" err="1"/>
              <a:t>with</a:t>
            </a:r>
            <a:r>
              <a:rPr lang="de-DE" dirty="0"/>
              <a:t> K=3.9</a:t>
            </a:r>
            <a:r>
              <a:rPr lang="en-US" dirty="0"/>
              <a:t>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D042C1D-AFAE-4948-836C-8038D58059D3}"/>
              </a:ext>
            </a:extLst>
          </p:cNvPr>
          <p:cNvSpPr txBox="1"/>
          <p:nvPr/>
        </p:nvSpPr>
        <p:spPr>
          <a:xfrm>
            <a:off x="7729114" y="1981971"/>
            <a:ext cx="854722" cy="310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b="1" dirty="0"/>
              <a:t>SASE1</a:t>
            </a:r>
          </a:p>
        </p:txBody>
      </p:sp>
      <p:sp>
        <p:nvSpPr>
          <p:cNvPr id="100" name="Down Arrow 99">
            <a:extLst>
              <a:ext uri="{FF2B5EF4-FFF2-40B4-BE49-F238E27FC236}">
                <a16:creationId xmlns:a16="http://schemas.microsoft.com/office/drawing/2014/main" id="{A2640CCF-5A7B-6946-87D5-5376548C8800}"/>
              </a:ext>
            </a:extLst>
          </p:cNvPr>
          <p:cNvSpPr/>
          <p:nvPr/>
        </p:nvSpPr>
        <p:spPr>
          <a:xfrm>
            <a:off x="9158623" y="2070106"/>
            <a:ext cx="188341" cy="406135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475868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Wake at SASE3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98864A8-27BE-2B49-A0E9-321A05356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04" y="1010278"/>
            <a:ext cx="6183605" cy="525174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3869061-42A1-5F47-AE6C-A977CDB30ED2}"/>
              </a:ext>
            </a:extLst>
          </p:cNvPr>
          <p:cNvSpPr txBox="1"/>
          <p:nvPr/>
        </p:nvSpPr>
        <p:spPr>
          <a:xfrm>
            <a:off x="1753386" y="129618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W [kV/m]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C7CFE15-B955-6B4F-9029-DF680CC1CFF1}"/>
              </a:ext>
            </a:extLst>
          </p:cNvPr>
          <p:cNvSpPr txBox="1"/>
          <p:nvPr/>
        </p:nvSpPr>
        <p:spPr>
          <a:xfrm>
            <a:off x="7297918" y="5919514"/>
            <a:ext cx="914400" cy="3425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s [𝞵m]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DA958C8-5C54-5D4C-9000-09BAA414EA2D}"/>
              </a:ext>
            </a:extLst>
          </p:cNvPr>
          <p:cNvSpPr txBox="1"/>
          <p:nvPr/>
        </p:nvSpPr>
        <p:spPr>
          <a:xfrm>
            <a:off x="6383518" y="186650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I [</a:t>
            </a:r>
            <a:r>
              <a:rPr lang="en-US" sz="1400" dirty="0" err="1"/>
              <a:t>a.u</a:t>
            </a:r>
            <a:r>
              <a:rPr lang="en-US" sz="1400" dirty="0"/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46175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Layout, optics, technical constraints</a:t>
            </a:r>
          </a:p>
          <a:p>
            <a:r>
              <a:rPr lang="en-US" dirty="0"/>
              <a:t>Numerical approach</a:t>
            </a:r>
          </a:p>
          <a:p>
            <a:r>
              <a:rPr lang="en-US" dirty="0"/>
              <a:t>RF tolerances, collective effects and the choice of the working point</a:t>
            </a:r>
          </a:p>
          <a:p>
            <a:r>
              <a:rPr lang="en-US" dirty="0"/>
              <a:t>Beam dynamics up to SASE3 for 250 </a:t>
            </a:r>
            <a:r>
              <a:rPr lang="en-US" dirty="0" err="1"/>
              <a:t>pC</a:t>
            </a:r>
            <a:r>
              <a:rPr lang="en-US" dirty="0"/>
              <a:t> compressed to 5 kA (SASE1 closed with </a:t>
            </a:r>
            <a:r>
              <a:rPr lang="de-DE" dirty="0" err="1"/>
              <a:t>with</a:t>
            </a:r>
            <a:r>
              <a:rPr lang="de-DE" dirty="0"/>
              <a:t> K=3.9 </a:t>
            </a:r>
            <a:r>
              <a:rPr lang="en-US" dirty="0"/>
              <a:t>but not lasing)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9C946-9A73-B04C-8F47-56FC18982D51}"/>
              </a:ext>
            </a:extLst>
          </p:cNvPr>
          <p:cNvSpPr txBox="1"/>
          <p:nvPr/>
        </p:nvSpPr>
        <p:spPr>
          <a:xfrm>
            <a:off x="2247900" y="4572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14130-49DC-284B-BEE3-2B7002F53C99}"/>
              </a:ext>
            </a:extLst>
          </p:cNvPr>
          <p:cNvSpPr txBox="1"/>
          <p:nvPr/>
        </p:nvSpPr>
        <p:spPr>
          <a:xfrm>
            <a:off x="1076325" y="43815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8F260-467E-DA49-8C36-0F8588C054B4}"/>
              </a:ext>
            </a:extLst>
          </p:cNvPr>
          <p:cNvSpPr txBox="1"/>
          <p:nvPr/>
        </p:nvSpPr>
        <p:spPr>
          <a:xfrm>
            <a:off x="6772275" y="4953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5A944-655A-A241-BB31-5D8A31070F8B}"/>
              </a:ext>
            </a:extLst>
          </p:cNvPr>
          <p:cNvSpPr txBox="1"/>
          <p:nvPr/>
        </p:nvSpPr>
        <p:spPr>
          <a:xfrm>
            <a:off x="1673817" y="46494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5925C-E58B-E144-83EF-55D30973D863}"/>
              </a:ext>
            </a:extLst>
          </p:cNvPr>
          <p:cNvSpPr txBox="1"/>
          <p:nvPr/>
        </p:nvSpPr>
        <p:spPr>
          <a:xfrm>
            <a:off x="1363851" y="46494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03015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5" y="623232"/>
            <a:ext cx="10956924" cy="387519"/>
          </a:xfrm>
        </p:spPr>
        <p:txBody>
          <a:bodyPr/>
          <a:lstStyle/>
          <a:p>
            <a:r>
              <a:rPr lang="en-US" dirty="0"/>
              <a:t>Layout, optics, technical constraints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4566552-551C-9E46-A076-09C330702BC7}"/>
              </a:ext>
            </a:extLst>
          </p:cNvPr>
          <p:cNvGrpSpPr/>
          <p:nvPr/>
        </p:nvGrpSpPr>
        <p:grpSpPr>
          <a:xfrm>
            <a:off x="328387" y="1003773"/>
            <a:ext cx="11231513" cy="2217228"/>
            <a:chOff x="336599" y="1099751"/>
            <a:chExt cx="11231513" cy="221722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7D8B064-35BE-7043-8585-C27B0194B047}"/>
                </a:ext>
              </a:extLst>
            </p:cNvPr>
            <p:cNvSpPr/>
            <p:nvPr/>
          </p:nvSpPr>
          <p:spPr>
            <a:xfrm>
              <a:off x="2633351" y="2160216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300299-D47D-7E46-9107-4E204217496C}"/>
                </a:ext>
              </a:extLst>
            </p:cNvPr>
            <p:cNvGrpSpPr/>
            <p:nvPr/>
          </p:nvGrpSpPr>
          <p:grpSpPr>
            <a:xfrm>
              <a:off x="2658124" y="2185566"/>
              <a:ext cx="164905" cy="391052"/>
              <a:chOff x="2159071" y="1581056"/>
              <a:chExt cx="235682" cy="468667"/>
            </a:xfrm>
          </p:grpSpPr>
          <p:sp>
            <p:nvSpPr>
              <p:cNvPr id="111" name="Rectangle 53">
                <a:extLst>
                  <a:ext uri="{FF2B5EF4-FFF2-40B4-BE49-F238E27FC236}">
                    <a16:creationId xmlns:a16="http://schemas.microsoft.com/office/drawing/2014/main" id="{EEB20CC7-2342-964F-8736-91E379EA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92">
                <a:extLst>
                  <a:ext uri="{FF2B5EF4-FFF2-40B4-BE49-F238E27FC236}">
                    <a16:creationId xmlns:a16="http://schemas.microsoft.com/office/drawing/2014/main" id="{EF22D70C-74E1-4246-8AEF-62B62E479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Rectangle 53">
                <a:extLst>
                  <a:ext uri="{FF2B5EF4-FFF2-40B4-BE49-F238E27FC236}">
                    <a16:creationId xmlns:a16="http://schemas.microsoft.com/office/drawing/2014/main" id="{79B7208C-A5CF-D746-9021-E884E13D8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2E222E-4442-B54A-B846-10A7D2E1F36B}"/>
                </a:ext>
              </a:extLst>
            </p:cNvPr>
            <p:cNvCxnSpPr/>
            <p:nvPr/>
          </p:nvCxnSpPr>
          <p:spPr>
            <a:xfrm flipH="1">
              <a:off x="2583011" y="2518169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20871F-9487-E941-8CF0-79073EAF499C}"/>
                </a:ext>
              </a:extLst>
            </p:cNvPr>
            <p:cNvGrpSpPr/>
            <p:nvPr/>
          </p:nvGrpSpPr>
          <p:grpSpPr>
            <a:xfrm>
              <a:off x="7524407" y="2116312"/>
              <a:ext cx="409333" cy="487020"/>
              <a:chOff x="7331018" y="1493790"/>
              <a:chExt cx="409333" cy="48702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A1FAE69-02B7-D64E-8139-71105D4ADAD0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4FFB88F-FD56-154D-8504-45355F53F7A5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20727F3A-1135-E046-9565-AB5EC473AED3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AA716FC-357E-3E4E-ABA3-C103051505E8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108" name="Rectangle 53">
                    <a:extLst>
                      <a:ext uri="{FF2B5EF4-FFF2-40B4-BE49-F238E27FC236}">
                        <a16:creationId xmlns:a16="http://schemas.microsoft.com/office/drawing/2014/main" id="{C938C1B1-91F9-0343-A4FC-EAC22C4EDC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9" name="Line 92">
                    <a:extLst>
                      <a:ext uri="{FF2B5EF4-FFF2-40B4-BE49-F238E27FC236}">
                        <a16:creationId xmlns:a16="http://schemas.microsoft.com/office/drawing/2014/main" id="{416B1E36-020E-2241-AC42-1B97E9DAB9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0" name="Rectangle 53">
                    <a:extLst>
                      <a:ext uri="{FF2B5EF4-FFF2-40B4-BE49-F238E27FC236}">
                        <a16:creationId xmlns:a16="http://schemas.microsoft.com/office/drawing/2014/main" id="{1CDD2168-827C-FE46-AFC2-0059323BEA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BF97CBC-EA63-144F-9B97-910CD4681EE2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41FA6B65-3259-B94B-8B23-ED614FC64064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66DB09-2C19-A94B-B354-A865A612C880}"/>
                </a:ext>
              </a:extLst>
            </p:cNvPr>
            <p:cNvGrpSpPr/>
            <p:nvPr/>
          </p:nvGrpSpPr>
          <p:grpSpPr>
            <a:xfrm>
              <a:off x="2846299" y="1947921"/>
              <a:ext cx="597406" cy="411075"/>
              <a:chOff x="179512" y="2951136"/>
              <a:chExt cx="707710" cy="464755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18502CFF-76B8-034B-8613-E1D604C6D52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tangle 175">
                <a:extLst>
                  <a:ext uri="{FF2B5EF4-FFF2-40B4-BE49-F238E27FC236}">
                    <a16:creationId xmlns:a16="http://schemas.microsoft.com/office/drawing/2014/main" id="{DECBA175-4E6C-3840-ADED-73E0F3D97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Rectangle 176">
                <a:extLst>
                  <a:ext uri="{FF2B5EF4-FFF2-40B4-BE49-F238E27FC236}">
                    <a16:creationId xmlns:a16="http://schemas.microsoft.com/office/drawing/2014/main" id="{C3CFDE76-55AA-2D4E-A8EC-6AA1E0100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Rectangle 177">
                <a:extLst>
                  <a:ext uri="{FF2B5EF4-FFF2-40B4-BE49-F238E27FC236}">
                    <a16:creationId xmlns:a16="http://schemas.microsoft.com/office/drawing/2014/main" id="{9C4218ED-4069-EE4A-91DA-7B3D6FFC2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180">
                <a:extLst>
                  <a:ext uri="{FF2B5EF4-FFF2-40B4-BE49-F238E27FC236}">
                    <a16:creationId xmlns:a16="http://schemas.microsoft.com/office/drawing/2014/main" id="{B4017767-EA2D-4D4F-B00E-26CBBBFCC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181">
                <a:extLst>
                  <a:ext uri="{FF2B5EF4-FFF2-40B4-BE49-F238E27FC236}">
                    <a16:creationId xmlns:a16="http://schemas.microsoft.com/office/drawing/2014/main" id="{13B1BCDE-AE59-F54D-83DA-91C9F0997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Line 182">
                <a:extLst>
                  <a:ext uri="{FF2B5EF4-FFF2-40B4-BE49-F238E27FC236}">
                    <a16:creationId xmlns:a16="http://schemas.microsoft.com/office/drawing/2014/main" id="{02BAC079-AA79-2846-888E-4161EB33E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Line 183">
                <a:extLst>
                  <a:ext uri="{FF2B5EF4-FFF2-40B4-BE49-F238E27FC236}">
                    <a16:creationId xmlns:a16="http://schemas.microsoft.com/office/drawing/2014/main" id="{EDB8428B-B179-B942-BE53-422714BAC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2B026EB-875B-BD41-AF8B-5B691273981D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75">
                <a:extLst>
                  <a:ext uri="{FF2B5EF4-FFF2-40B4-BE49-F238E27FC236}">
                    <a16:creationId xmlns:a16="http://schemas.microsoft.com/office/drawing/2014/main" id="{78F1A320-AFD8-4045-B007-786284D81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EAD636-09CD-A549-9D62-82C29F602A7F}"/>
                </a:ext>
              </a:extLst>
            </p:cNvPr>
            <p:cNvGrpSpPr/>
            <p:nvPr/>
          </p:nvGrpSpPr>
          <p:grpSpPr>
            <a:xfrm>
              <a:off x="2250989" y="2321648"/>
              <a:ext cx="360084" cy="268929"/>
              <a:chOff x="221368" y="3482462"/>
              <a:chExt cx="707710" cy="464755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AA0E63D8-CA87-A94E-9E5D-58F2938AACC2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tangle 175">
                <a:extLst>
                  <a:ext uri="{FF2B5EF4-FFF2-40B4-BE49-F238E27FC236}">
                    <a16:creationId xmlns:a16="http://schemas.microsoft.com/office/drawing/2014/main" id="{8635A41B-7FC9-C04B-82E8-F8E20C8FB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Rectangle 176">
                <a:extLst>
                  <a:ext uri="{FF2B5EF4-FFF2-40B4-BE49-F238E27FC236}">
                    <a16:creationId xmlns:a16="http://schemas.microsoft.com/office/drawing/2014/main" id="{B05FCAB7-37AE-9747-BDFD-31A079A54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Rectangle 177">
                <a:extLst>
                  <a:ext uri="{FF2B5EF4-FFF2-40B4-BE49-F238E27FC236}">
                    <a16:creationId xmlns:a16="http://schemas.microsoft.com/office/drawing/2014/main" id="{BD6D0533-4D30-4841-A43A-4B6330095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Line 180">
                <a:extLst>
                  <a:ext uri="{FF2B5EF4-FFF2-40B4-BE49-F238E27FC236}">
                    <a16:creationId xmlns:a16="http://schemas.microsoft.com/office/drawing/2014/main" id="{7BE21F73-A841-1445-8FB2-D3E7A78E4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Line 181">
                <a:extLst>
                  <a:ext uri="{FF2B5EF4-FFF2-40B4-BE49-F238E27FC236}">
                    <a16:creationId xmlns:a16="http://schemas.microsoft.com/office/drawing/2014/main" id="{D3BB3401-69DF-C24B-A614-FCEA642D0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Line 182">
                <a:extLst>
                  <a:ext uri="{FF2B5EF4-FFF2-40B4-BE49-F238E27FC236}">
                    <a16:creationId xmlns:a16="http://schemas.microsoft.com/office/drawing/2014/main" id="{50028E62-57FA-4E42-BF92-B0FACCC16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Line 183">
                <a:extLst>
                  <a:ext uri="{FF2B5EF4-FFF2-40B4-BE49-F238E27FC236}">
                    <a16:creationId xmlns:a16="http://schemas.microsoft.com/office/drawing/2014/main" id="{4B87F573-DF74-7242-B3D6-7BC8B911A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354A014-286E-3240-92F0-1ACB58125955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175">
                <a:extLst>
                  <a:ext uri="{FF2B5EF4-FFF2-40B4-BE49-F238E27FC236}">
                    <a16:creationId xmlns:a16="http://schemas.microsoft.com/office/drawing/2014/main" id="{26939B15-16DD-774A-BD53-092A5B830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B5A4A-8D8D-4E4C-B47B-1C21A2347F4E}"/>
                </a:ext>
              </a:extLst>
            </p:cNvPr>
            <p:cNvCxnSpPr/>
            <p:nvPr/>
          </p:nvCxnSpPr>
          <p:spPr>
            <a:xfrm flipH="1" flipV="1">
              <a:off x="1546246" y="2513190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4C00610D-84FA-CB46-ABE4-0E54EC626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18" y="2323358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B08618-7220-2A49-B609-5987BECB9DAC}"/>
                </a:ext>
              </a:extLst>
            </p:cNvPr>
            <p:cNvGrpSpPr/>
            <p:nvPr/>
          </p:nvGrpSpPr>
          <p:grpSpPr>
            <a:xfrm>
              <a:off x="3443705" y="1881657"/>
              <a:ext cx="1072240" cy="537339"/>
              <a:chOff x="3571768" y="3771613"/>
              <a:chExt cx="1072240" cy="537339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5EB6513-B023-4C4C-9F1D-2FFA30837091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80" name="Picture 2">
                  <a:extLst>
                    <a:ext uri="{FF2B5EF4-FFF2-40B4-BE49-F238E27FC236}">
                      <a16:creationId xmlns:a16="http://schemas.microsoft.com/office/drawing/2014/main" id="{F1C7E627-9565-D54A-9D06-DA0A0955A1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2">
                  <a:extLst>
                    <a:ext uri="{FF2B5EF4-FFF2-40B4-BE49-F238E27FC236}">
                      <a16:creationId xmlns:a16="http://schemas.microsoft.com/office/drawing/2014/main" id="{07B09259-FE8C-444C-BB2F-218A7517B0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8897F91-B5CF-8C4D-A7CA-39F2F99CA0F0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CBAC11-B1C9-3542-96B5-F52495236191}"/>
                </a:ext>
              </a:extLst>
            </p:cNvPr>
            <p:cNvGrpSpPr/>
            <p:nvPr/>
          </p:nvGrpSpPr>
          <p:grpSpPr>
            <a:xfrm>
              <a:off x="4395047" y="1941455"/>
              <a:ext cx="597406" cy="411075"/>
              <a:chOff x="179512" y="2951136"/>
              <a:chExt cx="707710" cy="464755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A70D18DA-C64A-C944-8A34-EB035B0BCB92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tangle 175">
                <a:extLst>
                  <a:ext uri="{FF2B5EF4-FFF2-40B4-BE49-F238E27FC236}">
                    <a16:creationId xmlns:a16="http://schemas.microsoft.com/office/drawing/2014/main" id="{49285651-6C0B-F345-B285-95B450E9B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Rectangle 176">
                <a:extLst>
                  <a:ext uri="{FF2B5EF4-FFF2-40B4-BE49-F238E27FC236}">
                    <a16:creationId xmlns:a16="http://schemas.microsoft.com/office/drawing/2014/main" id="{95724CA4-B4E0-8F4F-A7E5-069D3E2E5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Rectangle 177">
                <a:extLst>
                  <a:ext uri="{FF2B5EF4-FFF2-40B4-BE49-F238E27FC236}">
                    <a16:creationId xmlns:a16="http://schemas.microsoft.com/office/drawing/2014/main" id="{9F38A7CC-7D35-474B-8DD0-9711BF9DE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Line 180">
                <a:extLst>
                  <a:ext uri="{FF2B5EF4-FFF2-40B4-BE49-F238E27FC236}">
                    <a16:creationId xmlns:a16="http://schemas.microsoft.com/office/drawing/2014/main" id="{6C66893D-0E4C-914D-8903-456353B38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181">
                <a:extLst>
                  <a:ext uri="{FF2B5EF4-FFF2-40B4-BE49-F238E27FC236}">
                    <a16:creationId xmlns:a16="http://schemas.microsoft.com/office/drawing/2014/main" id="{C51516FC-34BF-A948-A055-B27304AD3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182">
                <a:extLst>
                  <a:ext uri="{FF2B5EF4-FFF2-40B4-BE49-F238E27FC236}">
                    <a16:creationId xmlns:a16="http://schemas.microsoft.com/office/drawing/2014/main" id="{4DF99970-A05F-BD4D-85C5-4F689F448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183">
                <a:extLst>
                  <a:ext uri="{FF2B5EF4-FFF2-40B4-BE49-F238E27FC236}">
                    <a16:creationId xmlns:a16="http://schemas.microsoft.com/office/drawing/2014/main" id="{7BAA2CC9-EED2-2D46-991D-ED81D8A4E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B88F19B-B5E1-D04E-B6FD-574EA0D1CE66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175">
                <a:extLst>
                  <a:ext uri="{FF2B5EF4-FFF2-40B4-BE49-F238E27FC236}">
                    <a16:creationId xmlns:a16="http://schemas.microsoft.com/office/drawing/2014/main" id="{AAC48064-06FC-0F4C-BC0B-33B98C8E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A35DAC-ABD2-3D45-B5E7-449CFAB05717}"/>
                </a:ext>
              </a:extLst>
            </p:cNvPr>
            <p:cNvGrpSpPr/>
            <p:nvPr/>
          </p:nvGrpSpPr>
          <p:grpSpPr>
            <a:xfrm>
              <a:off x="4964657" y="1869830"/>
              <a:ext cx="1072240" cy="537339"/>
              <a:chOff x="3571768" y="3771613"/>
              <a:chExt cx="1072240" cy="537339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699905D-B178-6244-B5BB-5394A149FF94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6" name="Picture 2">
                  <a:extLst>
                    <a:ext uri="{FF2B5EF4-FFF2-40B4-BE49-F238E27FC236}">
                      <a16:creationId xmlns:a16="http://schemas.microsoft.com/office/drawing/2014/main" id="{A9ED6587-11D7-164F-AA2C-BFAE4B06D5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2">
                  <a:extLst>
                    <a:ext uri="{FF2B5EF4-FFF2-40B4-BE49-F238E27FC236}">
                      <a16:creationId xmlns:a16="http://schemas.microsoft.com/office/drawing/2014/main" id="{251465B2-DA01-074C-882D-52E163A2FF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37594A5-3EB9-4A4A-9327-B17384D3CB6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8C1AAAD-FFDA-2448-8B55-2C7201986A54}"/>
                </a:ext>
              </a:extLst>
            </p:cNvPr>
            <p:cNvGrpSpPr/>
            <p:nvPr/>
          </p:nvGrpSpPr>
          <p:grpSpPr>
            <a:xfrm>
              <a:off x="5889462" y="1930236"/>
              <a:ext cx="597406" cy="411075"/>
              <a:chOff x="179512" y="2951136"/>
              <a:chExt cx="707710" cy="464755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957A01D7-704A-A44F-92C4-39EA0FBF2CF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tangle 175">
                <a:extLst>
                  <a:ext uri="{FF2B5EF4-FFF2-40B4-BE49-F238E27FC236}">
                    <a16:creationId xmlns:a16="http://schemas.microsoft.com/office/drawing/2014/main" id="{8185A64F-438F-4F47-9BA7-98F259D64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Rectangle 176">
                <a:extLst>
                  <a:ext uri="{FF2B5EF4-FFF2-40B4-BE49-F238E27FC236}">
                    <a16:creationId xmlns:a16="http://schemas.microsoft.com/office/drawing/2014/main" id="{D44617DD-1EEA-A143-9D61-CE9FF1649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Rectangle 177">
                <a:extLst>
                  <a:ext uri="{FF2B5EF4-FFF2-40B4-BE49-F238E27FC236}">
                    <a16:creationId xmlns:a16="http://schemas.microsoft.com/office/drawing/2014/main" id="{66817BE3-5FD4-304F-8F0C-5D4B5CF8E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180">
                <a:extLst>
                  <a:ext uri="{FF2B5EF4-FFF2-40B4-BE49-F238E27FC236}">
                    <a16:creationId xmlns:a16="http://schemas.microsoft.com/office/drawing/2014/main" id="{AB122EA9-A156-3645-97F9-82A86C79A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Line 181">
                <a:extLst>
                  <a:ext uri="{FF2B5EF4-FFF2-40B4-BE49-F238E27FC236}">
                    <a16:creationId xmlns:a16="http://schemas.microsoft.com/office/drawing/2014/main" id="{05E74E29-B1C4-B842-9B05-F9EB3AABB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182">
                <a:extLst>
                  <a:ext uri="{FF2B5EF4-FFF2-40B4-BE49-F238E27FC236}">
                    <a16:creationId xmlns:a16="http://schemas.microsoft.com/office/drawing/2014/main" id="{33E753EA-4FF6-1640-B5C8-76E3E9B6F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183">
                <a:extLst>
                  <a:ext uri="{FF2B5EF4-FFF2-40B4-BE49-F238E27FC236}">
                    <a16:creationId xmlns:a16="http://schemas.microsoft.com/office/drawing/2014/main" id="{F554518C-F5D3-1E4A-A6EA-8F1249489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C6D28C4-48B7-FC43-B938-A93079040A7F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175">
                <a:extLst>
                  <a:ext uri="{FF2B5EF4-FFF2-40B4-BE49-F238E27FC236}">
                    <a16:creationId xmlns:a16="http://schemas.microsoft.com/office/drawing/2014/main" id="{00E70692-FC1F-7242-9986-EDC9AB59F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B10FF26-DAB9-104C-ABEB-DDDABFC576EA}"/>
                </a:ext>
              </a:extLst>
            </p:cNvPr>
            <p:cNvGrpSpPr/>
            <p:nvPr/>
          </p:nvGrpSpPr>
          <p:grpSpPr>
            <a:xfrm>
              <a:off x="6487710" y="1867103"/>
              <a:ext cx="1072240" cy="537339"/>
              <a:chOff x="3571768" y="3771613"/>
              <a:chExt cx="1072240" cy="53733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C39FDB4-04CA-7C4E-9D70-3E225A1D7F0D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52" name="Picture 2">
                  <a:extLst>
                    <a:ext uri="{FF2B5EF4-FFF2-40B4-BE49-F238E27FC236}">
                      <a16:creationId xmlns:a16="http://schemas.microsoft.com/office/drawing/2014/main" id="{59961B5F-8479-E04D-A3F6-3F1498438D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2">
                  <a:extLst>
                    <a:ext uri="{FF2B5EF4-FFF2-40B4-BE49-F238E27FC236}">
                      <a16:creationId xmlns:a16="http://schemas.microsoft.com/office/drawing/2014/main" id="{A621E8B1-BC5F-184C-8263-67713385D5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02DDE71-06C8-194B-8428-619F4707EAE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7715AA83-045A-3B44-A347-B9BB0B520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83670" y="2150327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5134ED8-C4F5-A141-ADE1-B3BE21FBC8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86521" y="2268209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4F274F-B231-C447-8067-8D05F3B5451E}"/>
                </a:ext>
              </a:extLst>
            </p:cNvPr>
            <p:cNvSpPr txBox="1"/>
            <p:nvPr/>
          </p:nvSpPr>
          <p:spPr>
            <a:xfrm>
              <a:off x="3294790" y="1378634"/>
              <a:ext cx="1316258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4 accelerator 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modules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5633D8-7C1A-F14D-806A-32BFFF95FAF5}"/>
                </a:ext>
              </a:extLst>
            </p:cNvPr>
            <p:cNvSpPr txBox="1"/>
            <p:nvPr/>
          </p:nvSpPr>
          <p:spPr>
            <a:xfrm>
              <a:off x="4835327" y="1378172"/>
              <a:ext cx="1420453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12 accelerator 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modules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3DB0A7-CD57-8F40-8BBE-71926D6FFF3E}"/>
                </a:ext>
              </a:extLst>
            </p:cNvPr>
            <p:cNvSpPr txBox="1"/>
            <p:nvPr/>
          </p:nvSpPr>
          <p:spPr>
            <a:xfrm>
              <a:off x="6618333" y="1378634"/>
              <a:ext cx="599844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main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 err="1"/>
                <a:t>linac</a:t>
              </a:r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502A90-150B-4D4F-BE79-4BFE25A7210E}"/>
                </a:ext>
              </a:extLst>
            </p:cNvPr>
            <p:cNvSpPr txBox="1"/>
            <p:nvPr/>
          </p:nvSpPr>
          <p:spPr>
            <a:xfrm>
              <a:off x="909424" y="1396453"/>
              <a:ext cx="1348492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3</a:t>
              </a:r>
              <a:r>
                <a:rPr lang="en-US" sz="1600" baseline="30000"/>
                <a:t>rd</a:t>
              </a:r>
              <a:r>
                <a:rPr lang="en-US" sz="1600"/>
                <a:t> harmonic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C397B4C-8F61-484F-A708-EF4F5F67FAF8}"/>
                </a:ext>
              </a:extLst>
            </p:cNvPr>
            <p:cNvCxnSpPr/>
            <p:nvPr/>
          </p:nvCxnSpPr>
          <p:spPr>
            <a:xfrm flipH="1">
              <a:off x="7785031" y="1741170"/>
              <a:ext cx="8368" cy="2809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1F5BE73-05CA-1540-96A6-FC77FBD03FA6}"/>
                </a:ext>
              </a:extLst>
            </p:cNvPr>
            <p:cNvCxnSpPr/>
            <p:nvPr/>
          </p:nvCxnSpPr>
          <p:spPr>
            <a:xfrm>
              <a:off x="1789604" y="1687753"/>
              <a:ext cx="299718" cy="4526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06706F-83E5-4643-A7A3-E908B4EB65C8}"/>
                </a:ext>
              </a:extLst>
            </p:cNvPr>
            <p:cNvSpPr txBox="1"/>
            <p:nvPr/>
          </p:nvSpPr>
          <p:spPr>
            <a:xfrm>
              <a:off x="1357327" y="2788629"/>
              <a:ext cx="73199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laser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heater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08E2D6C-021F-F349-9100-ECD1DD75929B}"/>
                </a:ext>
              </a:extLst>
            </p:cNvPr>
            <p:cNvCxnSpPr/>
            <p:nvPr/>
          </p:nvCxnSpPr>
          <p:spPr>
            <a:xfrm>
              <a:off x="2719956" y="1748569"/>
              <a:ext cx="0" cy="266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ACC289-70B8-C54E-BA23-4D52A846BDB1}"/>
                </a:ext>
              </a:extLst>
            </p:cNvPr>
            <p:cNvCxnSpPr/>
            <p:nvPr/>
          </p:nvCxnSpPr>
          <p:spPr>
            <a:xfrm flipV="1">
              <a:off x="2023613" y="2670303"/>
              <a:ext cx="313223" cy="2986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0E6255-104E-D644-B890-1D1911B7DDAF}"/>
                </a:ext>
              </a:extLst>
            </p:cNvPr>
            <p:cNvSpPr txBox="1"/>
            <p:nvPr/>
          </p:nvSpPr>
          <p:spPr>
            <a:xfrm>
              <a:off x="2432382" y="1396453"/>
              <a:ext cx="742511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dogleg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/>
                <p:nvPr/>
              </p:nvSpPr>
              <p:spPr>
                <a:xfrm>
                  <a:off x="2925155" y="2425699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155" y="2425699"/>
                  <a:ext cx="606768" cy="3103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A52931-887A-7340-BB66-83A906347971}"/>
                </a:ext>
              </a:extLst>
            </p:cNvPr>
            <p:cNvSpPr txBox="1"/>
            <p:nvPr/>
          </p:nvSpPr>
          <p:spPr>
            <a:xfrm>
              <a:off x="3862450" y="2867952"/>
              <a:ext cx="1802161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bunch compressors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549433D-0C8A-3B4E-BA1D-FB1B6A82358C}"/>
                </a:ext>
              </a:extLst>
            </p:cNvPr>
            <p:cNvCxnSpPr/>
            <p:nvPr/>
          </p:nvCxnSpPr>
          <p:spPr>
            <a:xfrm flipV="1">
              <a:off x="5640844" y="2642160"/>
              <a:ext cx="313223" cy="2986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66268C-B767-2740-A157-04911F4F32C6}"/>
                </a:ext>
              </a:extLst>
            </p:cNvPr>
            <p:cNvCxnSpPr/>
            <p:nvPr/>
          </p:nvCxnSpPr>
          <p:spPr>
            <a:xfrm flipH="1" flipV="1">
              <a:off x="3437939" y="2594206"/>
              <a:ext cx="449176" cy="3135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F198A08-55D2-8F4D-8852-09C6DD855F5B}"/>
                </a:ext>
              </a:extLst>
            </p:cNvPr>
            <p:cNvCxnSpPr/>
            <p:nvPr/>
          </p:nvCxnSpPr>
          <p:spPr>
            <a:xfrm flipV="1">
              <a:off x="4675393" y="2721250"/>
              <a:ext cx="0" cy="2198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/>
                <p:nvPr/>
              </p:nvSpPr>
              <p:spPr>
                <a:xfrm>
                  <a:off x="1419503" y="1099751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9503" y="1099751"/>
                  <a:ext cx="444865" cy="3103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C1E24C-0BF1-4540-AE30-B08083CB2DF0}"/>
                </a:ext>
              </a:extLst>
            </p:cNvPr>
            <p:cNvSpPr txBox="1"/>
            <p:nvPr/>
          </p:nvSpPr>
          <p:spPr>
            <a:xfrm>
              <a:off x="336599" y="1667275"/>
              <a:ext cx="109939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booster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0C7224E-255B-6D40-B160-B26A0C4F4384}"/>
                </a:ext>
              </a:extLst>
            </p:cNvPr>
            <p:cNvCxnSpPr/>
            <p:nvPr/>
          </p:nvCxnSpPr>
          <p:spPr>
            <a:xfrm>
              <a:off x="1208808" y="1906522"/>
              <a:ext cx="383886" cy="2722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/>
                <p:nvPr/>
              </p:nvSpPr>
              <p:spPr>
                <a:xfrm>
                  <a:off x="3656711" y="1120487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711" y="1120487"/>
                  <a:ext cx="444865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/>
                <p:nvPr/>
              </p:nvSpPr>
              <p:spPr>
                <a:xfrm>
                  <a:off x="5418411" y="1110106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11" y="1110106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/>
                <p:nvPr/>
              </p:nvSpPr>
              <p:spPr>
                <a:xfrm>
                  <a:off x="4454797" y="245086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797" y="2450861"/>
                  <a:ext cx="606768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/>
                <p:nvPr/>
              </p:nvSpPr>
              <p:spPr>
                <a:xfrm>
                  <a:off x="5934565" y="2450862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565" y="2450862"/>
                  <a:ext cx="606768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F86B32B-9E08-C148-9422-9B01F5B039FA}"/>
                </a:ext>
              </a:extLst>
            </p:cNvPr>
            <p:cNvSpPr txBox="1"/>
            <p:nvPr/>
          </p:nvSpPr>
          <p:spPr>
            <a:xfrm>
              <a:off x="7472895" y="180102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9"/>
                </a:buBlip>
              </a:pPr>
              <a:endParaRPr lang="en-US" sz="1400" err="1"/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307B210-9272-2245-82CF-AA44F215D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90"/>
            <a:stretch/>
          </p:blipFill>
          <p:spPr>
            <a:xfrm>
              <a:off x="7941035" y="1451960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69FF94-5ED1-C34F-96BE-05358784ED8C}"/>
                </a:ext>
              </a:extLst>
            </p:cNvPr>
            <p:cNvSpPr txBox="1"/>
            <p:nvPr/>
          </p:nvSpPr>
          <p:spPr>
            <a:xfrm>
              <a:off x="8338001" y="2640219"/>
              <a:ext cx="706347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EBC95AD-CAD5-AC49-9E4E-E5ABB393710E}"/>
                </a:ext>
              </a:extLst>
            </p:cNvPr>
            <p:cNvSpPr txBox="1"/>
            <p:nvPr/>
          </p:nvSpPr>
          <p:spPr>
            <a:xfrm>
              <a:off x="9483476" y="2752569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5986B92-321F-E44B-852D-B12E740B6F74}"/>
                </a:ext>
              </a:extLst>
            </p:cNvPr>
            <p:cNvSpPr txBox="1"/>
            <p:nvPr/>
          </p:nvSpPr>
          <p:spPr>
            <a:xfrm>
              <a:off x="8213408" y="1849875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F1A027-3362-F941-940E-7F29A57B9C4D}"/>
                </a:ext>
              </a:extLst>
            </p:cNvPr>
            <p:cNvSpPr txBox="1"/>
            <p:nvPr/>
          </p:nvSpPr>
          <p:spPr>
            <a:xfrm>
              <a:off x="7337304" y="1369790"/>
              <a:ext cx="1025410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collimator</a:t>
              </a:r>
            </a:p>
          </p:txBody>
        </p:sp>
      </p:grpSp>
      <p:sp>
        <p:nvSpPr>
          <p:cNvPr id="162" name="Content Placeholder 161">
            <a:extLst>
              <a:ext uri="{FF2B5EF4-FFF2-40B4-BE49-F238E27FC236}">
                <a16:creationId xmlns:a16="http://schemas.microsoft.com/office/drawing/2014/main" id="{07137AD4-01F3-1545-9AA6-05DBDD6A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27" y="3293783"/>
            <a:ext cx="11857444" cy="3161446"/>
          </a:xfrm>
        </p:spPr>
        <p:txBody>
          <a:bodyPr/>
          <a:lstStyle/>
          <a:p>
            <a:r>
              <a:rPr lang="en-US" sz="2400" dirty="0"/>
              <a:t> the injector contains a </a:t>
            </a:r>
            <a:r>
              <a:rPr lang="en-US" sz="2400" b="1" dirty="0"/>
              <a:t>high harmonic module </a:t>
            </a:r>
            <a:r>
              <a:rPr lang="en-US" sz="2400" dirty="0"/>
              <a:t>to linearize the longitudinal phase space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 there are </a:t>
            </a:r>
            <a:r>
              <a:rPr lang="en-US" sz="2400" b="1" dirty="0"/>
              <a:t>three bunch compressors </a:t>
            </a:r>
            <a:r>
              <a:rPr lang="en-US" sz="2400" dirty="0"/>
              <a:t>to compress the bunch to several kA’s  and to mitigate collective effects</a:t>
            </a:r>
          </a:p>
          <a:p>
            <a:r>
              <a:rPr lang="en-US" sz="2400" dirty="0"/>
              <a:t> the </a:t>
            </a:r>
            <a:r>
              <a:rPr lang="en-US" sz="2400" b="1" dirty="0"/>
              <a:t>design optics </a:t>
            </a:r>
            <a:r>
              <a:rPr lang="en-US" sz="2400" dirty="0"/>
              <a:t>has a special phase advance between the bunch compressors to reduce effects due to coherent synchrotron radiation (CSR) kicks at them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503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5" y="623232"/>
            <a:ext cx="10956924" cy="387519"/>
          </a:xfrm>
        </p:spPr>
        <p:txBody>
          <a:bodyPr/>
          <a:lstStyle/>
          <a:p>
            <a:r>
              <a:rPr lang="en-US" dirty="0"/>
              <a:t>Layout, optics, technical constraints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4566552-551C-9E46-A076-09C330702BC7}"/>
              </a:ext>
            </a:extLst>
          </p:cNvPr>
          <p:cNvGrpSpPr/>
          <p:nvPr/>
        </p:nvGrpSpPr>
        <p:grpSpPr>
          <a:xfrm>
            <a:off x="328387" y="1003773"/>
            <a:ext cx="11231513" cy="2217228"/>
            <a:chOff x="336599" y="1099751"/>
            <a:chExt cx="11231513" cy="221722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7D8B064-35BE-7043-8585-C27B0194B047}"/>
                </a:ext>
              </a:extLst>
            </p:cNvPr>
            <p:cNvSpPr/>
            <p:nvPr/>
          </p:nvSpPr>
          <p:spPr>
            <a:xfrm>
              <a:off x="2633351" y="2160216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300299-D47D-7E46-9107-4E204217496C}"/>
                </a:ext>
              </a:extLst>
            </p:cNvPr>
            <p:cNvGrpSpPr/>
            <p:nvPr/>
          </p:nvGrpSpPr>
          <p:grpSpPr>
            <a:xfrm>
              <a:off x="2658124" y="2185566"/>
              <a:ext cx="164905" cy="391052"/>
              <a:chOff x="2159071" y="1581056"/>
              <a:chExt cx="235682" cy="468667"/>
            </a:xfrm>
          </p:grpSpPr>
          <p:sp>
            <p:nvSpPr>
              <p:cNvPr id="111" name="Rectangle 53">
                <a:extLst>
                  <a:ext uri="{FF2B5EF4-FFF2-40B4-BE49-F238E27FC236}">
                    <a16:creationId xmlns:a16="http://schemas.microsoft.com/office/drawing/2014/main" id="{EEB20CC7-2342-964F-8736-91E379EA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92">
                <a:extLst>
                  <a:ext uri="{FF2B5EF4-FFF2-40B4-BE49-F238E27FC236}">
                    <a16:creationId xmlns:a16="http://schemas.microsoft.com/office/drawing/2014/main" id="{EF22D70C-74E1-4246-8AEF-62B62E479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Rectangle 53">
                <a:extLst>
                  <a:ext uri="{FF2B5EF4-FFF2-40B4-BE49-F238E27FC236}">
                    <a16:creationId xmlns:a16="http://schemas.microsoft.com/office/drawing/2014/main" id="{79B7208C-A5CF-D746-9021-E884E13D8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2E222E-4442-B54A-B846-10A7D2E1F36B}"/>
                </a:ext>
              </a:extLst>
            </p:cNvPr>
            <p:cNvCxnSpPr/>
            <p:nvPr/>
          </p:nvCxnSpPr>
          <p:spPr>
            <a:xfrm flipH="1">
              <a:off x="2583011" y="2518169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20871F-9487-E941-8CF0-79073EAF499C}"/>
                </a:ext>
              </a:extLst>
            </p:cNvPr>
            <p:cNvGrpSpPr/>
            <p:nvPr/>
          </p:nvGrpSpPr>
          <p:grpSpPr>
            <a:xfrm>
              <a:off x="7524407" y="2116312"/>
              <a:ext cx="409333" cy="487020"/>
              <a:chOff x="7331018" y="1493790"/>
              <a:chExt cx="409333" cy="48702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A1FAE69-02B7-D64E-8139-71105D4ADAD0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4FFB88F-FD56-154D-8504-45355F53F7A5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20727F3A-1135-E046-9565-AB5EC473AED3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AA716FC-357E-3E4E-ABA3-C103051505E8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108" name="Rectangle 53">
                    <a:extLst>
                      <a:ext uri="{FF2B5EF4-FFF2-40B4-BE49-F238E27FC236}">
                        <a16:creationId xmlns:a16="http://schemas.microsoft.com/office/drawing/2014/main" id="{C938C1B1-91F9-0343-A4FC-EAC22C4EDC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9" name="Line 92">
                    <a:extLst>
                      <a:ext uri="{FF2B5EF4-FFF2-40B4-BE49-F238E27FC236}">
                        <a16:creationId xmlns:a16="http://schemas.microsoft.com/office/drawing/2014/main" id="{416B1E36-020E-2241-AC42-1B97E9DAB9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0" name="Rectangle 53">
                    <a:extLst>
                      <a:ext uri="{FF2B5EF4-FFF2-40B4-BE49-F238E27FC236}">
                        <a16:creationId xmlns:a16="http://schemas.microsoft.com/office/drawing/2014/main" id="{1CDD2168-827C-FE46-AFC2-0059323BEA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BF97CBC-EA63-144F-9B97-910CD4681EE2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41FA6B65-3259-B94B-8B23-ED614FC64064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66DB09-2C19-A94B-B354-A865A612C880}"/>
                </a:ext>
              </a:extLst>
            </p:cNvPr>
            <p:cNvGrpSpPr/>
            <p:nvPr/>
          </p:nvGrpSpPr>
          <p:grpSpPr>
            <a:xfrm>
              <a:off x="2846299" y="1947921"/>
              <a:ext cx="597406" cy="411075"/>
              <a:chOff x="179512" y="2951136"/>
              <a:chExt cx="707710" cy="464755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18502CFF-76B8-034B-8613-E1D604C6D52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tangle 175">
                <a:extLst>
                  <a:ext uri="{FF2B5EF4-FFF2-40B4-BE49-F238E27FC236}">
                    <a16:creationId xmlns:a16="http://schemas.microsoft.com/office/drawing/2014/main" id="{DECBA175-4E6C-3840-ADED-73E0F3D97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Rectangle 176">
                <a:extLst>
                  <a:ext uri="{FF2B5EF4-FFF2-40B4-BE49-F238E27FC236}">
                    <a16:creationId xmlns:a16="http://schemas.microsoft.com/office/drawing/2014/main" id="{C3CFDE76-55AA-2D4E-A8EC-6AA1E0100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Rectangle 177">
                <a:extLst>
                  <a:ext uri="{FF2B5EF4-FFF2-40B4-BE49-F238E27FC236}">
                    <a16:creationId xmlns:a16="http://schemas.microsoft.com/office/drawing/2014/main" id="{9C4218ED-4069-EE4A-91DA-7B3D6FFC2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180">
                <a:extLst>
                  <a:ext uri="{FF2B5EF4-FFF2-40B4-BE49-F238E27FC236}">
                    <a16:creationId xmlns:a16="http://schemas.microsoft.com/office/drawing/2014/main" id="{B4017767-EA2D-4D4F-B00E-26CBBBFCC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181">
                <a:extLst>
                  <a:ext uri="{FF2B5EF4-FFF2-40B4-BE49-F238E27FC236}">
                    <a16:creationId xmlns:a16="http://schemas.microsoft.com/office/drawing/2014/main" id="{13B1BCDE-AE59-F54D-83DA-91C9F0997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Line 182">
                <a:extLst>
                  <a:ext uri="{FF2B5EF4-FFF2-40B4-BE49-F238E27FC236}">
                    <a16:creationId xmlns:a16="http://schemas.microsoft.com/office/drawing/2014/main" id="{02BAC079-AA79-2846-888E-4161EB33E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Line 183">
                <a:extLst>
                  <a:ext uri="{FF2B5EF4-FFF2-40B4-BE49-F238E27FC236}">
                    <a16:creationId xmlns:a16="http://schemas.microsoft.com/office/drawing/2014/main" id="{EDB8428B-B179-B942-BE53-422714BAC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2B026EB-875B-BD41-AF8B-5B691273981D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75">
                <a:extLst>
                  <a:ext uri="{FF2B5EF4-FFF2-40B4-BE49-F238E27FC236}">
                    <a16:creationId xmlns:a16="http://schemas.microsoft.com/office/drawing/2014/main" id="{78F1A320-AFD8-4045-B007-786284D81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EAD636-09CD-A549-9D62-82C29F602A7F}"/>
                </a:ext>
              </a:extLst>
            </p:cNvPr>
            <p:cNvGrpSpPr/>
            <p:nvPr/>
          </p:nvGrpSpPr>
          <p:grpSpPr>
            <a:xfrm>
              <a:off x="2250989" y="2321648"/>
              <a:ext cx="360084" cy="268929"/>
              <a:chOff x="221368" y="3482462"/>
              <a:chExt cx="707710" cy="464755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AA0E63D8-CA87-A94E-9E5D-58F2938AACC2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tangle 175">
                <a:extLst>
                  <a:ext uri="{FF2B5EF4-FFF2-40B4-BE49-F238E27FC236}">
                    <a16:creationId xmlns:a16="http://schemas.microsoft.com/office/drawing/2014/main" id="{8635A41B-7FC9-C04B-82E8-F8E20C8FB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Rectangle 176">
                <a:extLst>
                  <a:ext uri="{FF2B5EF4-FFF2-40B4-BE49-F238E27FC236}">
                    <a16:creationId xmlns:a16="http://schemas.microsoft.com/office/drawing/2014/main" id="{B05FCAB7-37AE-9747-BDFD-31A079A54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Rectangle 177">
                <a:extLst>
                  <a:ext uri="{FF2B5EF4-FFF2-40B4-BE49-F238E27FC236}">
                    <a16:creationId xmlns:a16="http://schemas.microsoft.com/office/drawing/2014/main" id="{BD6D0533-4D30-4841-A43A-4B6330095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Line 180">
                <a:extLst>
                  <a:ext uri="{FF2B5EF4-FFF2-40B4-BE49-F238E27FC236}">
                    <a16:creationId xmlns:a16="http://schemas.microsoft.com/office/drawing/2014/main" id="{7BE21F73-A841-1445-8FB2-D3E7A78E4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Line 181">
                <a:extLst>
                  <a:ext uri="{FF2B5EF4-FFF2-40B4-BE49-F238E27FC236}">
                    <a16:creationId xmlns:a16="http://schemas.microsoft.com/office/drawing/2014/main" id="{D3BB3401-69DF-C24B-A614-FCEA642D0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Line 182">
                <a:extLst>
                  <a:ext uri="{FF2B5EF4-FFF2-40B4-BE49-F238E27FC236}">
                    <a16:creationId xmlns:a16="http://schemas.microsoft.com/office/drawing/2014/main" id="{50028E62-57FA-4E42-BF92-B0FACCC16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Line 183">
                <a:extLst>
                  <a:ext uri="{FF2B5EF4-FFF2-40B4-BE49-F238E27FC236}">
                    <a16:creationId xmlns:a16="http://schemas.microsoft.com/office/drawing/2014/main" id="{4B87F573-DF74-7242-B3D6-7BC8B911A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354A014-286E-3240-92F0-1ACB58125955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175">
                <a:extLst>
                  <a:ext uri="{FF2B5EF4-FFF2-40B4-BE49-F238E27FC236}">
                    <a16:creationId xmlns:a16="http://schemas.microsoft.com/office/drawing/2014/main" id="{26939B15-16DD-774A-BD53-092A5B830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B5A4A-8D8D-4E4C-B47B-1C21A2347F4E}"/>
                </a:ext>
              </a:extLst>
            </p:cNvPr>
            <p:cNvCxnSpPr/>
            <p:nvPr/>
          </p:nvCxnSpPr>
          <p:spPr>
            <a:xfrm flipH="1" flipV="1">
              <a:off x="1546246" y="2513190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4C00610D-84FA-CB46-ABE4-0E54EC626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618" y="2323358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B08618-7220-2A49-B609-5987BECB9DAC}"/>
                </a:ext>
              </a:extLst>
            </p:cNvPr>
            <p:cNvGrpSpPr/>
            <p:nvPr/>
          </p:nvGrpSpPr>
          <p:grpSpPr>
            <a:xfrm>
              <a:off x="3443705" y="1881657"/>
              <a:ext cx="1072240" cy="537339"/>
              <a:chOff x="3571768" y="3771613"/>
              <a:chExt cx="1072240" cy="537339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5EB6513-B023-4C4C-9F1D-2FFA30837091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80" name="Picture 2">
                  <a:extLst>
                    <a:ext uri="{FF2B5EF4-FFF2-40B4-BE49-F238E27FC236}">
                      <a16:creationId xmlns:a16="http://schemas.microsoft.com/office/drawing/2014/main" id="{F1C7E627-9565-D54A-9D06-DA0A0955A1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2">
                  <a:extLst>
                    <a:ext uri="{FF2B5EF4-FFF2-40B4-BE49-F238E27FC236}">
                      <a16:creationId xmlns:a16="http://schemas.microsoft.com/office/drawing/2014/main" id="{07B09259-FE8C-444C-BB2F-218A7517B0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8897F91-B5CF-8C4D-A7CA-39F2F99CA0F0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CBAC11-B1C9-3542-96B5-F52495236191}"/>
                </a:ext>
              </a:extLst>
            </p:cNvPr>
            <p:cNvGrpSpPr/>
            <p:nvPr/>
          </p:nvGrpSpPr>
          <p:grpSpPr>
            <a:xfrm>
              <a:off x="4395047" y="1941455"/>
              <a:ext cx="597406" cy="411075"/>
              <a:chOff x="179512" y="2951136"/>
              <a:chExt cx="707710" cy="464755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A70D18DA-C64A-C944-8A34-EB035B0BCB92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tangle 175">
                <a:extLst>
                  <a:ext uri="{FF2B5EF4-FFF2-40B4-BE49-F238E27FC236}">
                    <a16:creationId xmlns:a16="http://schemas.microsoft.com/office/drawing/2014/main" id="{49285651-6C0B-F345-B285-95B450E9B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Rectangle 176">
                <a:extLst>
                  <a:ext uri="{FF2B5EF4-FFF2-40B4-BE49-F238E27FC236}">
                    <a16:creationId xmlns:a16="http://schemas.microsoft.com/office/drawing/2014/main" id="{95724CA4-B4E0-8F4F-A7E5-069D3E2E5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Rectangle 177">
                <a:extLst>
                  <a:ext uri="{FF2B5EF4-FFF2-40B4-BE49-F238E27FC236}">
                    <a16:creationId xmlns:a16="http://schemas.microsoft.com/office/drawing/2014/main" id="{9F38A7CC-7D35-474B-8DD0-9711BF9DE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Line 180">
                <a:extLst>
                  <a:ext uri="{FF2B5EF4-FFF2-40B4-BE49-F238E27FC236}">
                    <a16:creationId xmlns:a16="http://schemas.microsoft.com/office/drawing/2014/main" id="{6C66893D-0E4C-914D-8903-456353B38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181">
                <a:extLst>
                  <a:ext uri="{FF2B5EF4-FFF2-40B4-BE49-F238E27FC236}">
                    <a16:creationId xmlns:a16="http://schemas.microsoft.com/office/drawing/2014/main" id="{C51516FC-34BF-A948-A055-B27304AD3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182">
                <a:extLst>
                  <a:ext uri="{FF2B5EF4-FFF2-40B4-BE49-F238E27FC236}">
                    <a16:creationId xmlns:a16="http://schemas.microsoft.com/office/drawing/2014/main" id="{4DF99970-A05F-BD4D-85C5-4F689F448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183">
                <a:extLst>
                  <a:ext uri="{FF2B5EF4-FFF2-40B4-BE49-F238E27FC236}">
                    <a16:creationId xmlns:a16="http://schemas.microsoft.com/office/drawing/2014/main" id="{7BAA2CC9-EED2-2D46-991D-ED81D8A4E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B88F19B-B5E1-D04E-B6FD-574EA0D1CE66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175">
                <a:extLst>
                  <a:ext uri="{FF2B5EF4-FFF2-40B4-BE49-F238E27FC236}">
                    <a16:creationId xmlns:a16="http://schemas.microsoft.com/office/drawing/2014/main" id="{AAC48064-06FC-0F4C-BC0B-33B98C8E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A35DAC-ABD2-3D45-B5E7-449CFAB05717}"/>
                </a:ext>
              </a:extLst>
            </p:cNvPr>
            <p:cNvGrpSpPr/>
            <p:nvPr/>
          </p:nvGrpSpPr>
          <p:grpSpPr>
            <a:xfrm>
              <a:off x="4964657" y="1869830"/>
              <a:ext cx="1072240" cy="537339"/>
              <a:chOff x="3571768" y="3771613"/>
              <a:chExt cx="1072240" cy="537339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699905D-B178-6244-B5BB-5394A149FF94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6" name="Picture 2">
                  <a:extLst>
                    <a:ext uri="{FF2B5EF4-FFF2-40B4-BE49-F238E27FC236}">
                      <a16:creationId xmlns:a16="http://schemas.microsoft.com/office/drawing/2014/main" id="{A9ED6587-11D7-164F-AA2C-BFAE4B06D5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2">
                  <a:extLst>
                    <a:ext uri="{FF2B5EF4-FFF2-40B4-BE49-F238E27FC236}">
                      <a16:creationId xmlns:a16="http://schemas.microsoft.com/office/drawing/2014/main" id="{251465B2-DA01-074C-882D-52E163A2FF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37594A5-3EB9-4A4A-9327-B17384D3CB6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8C1AAAD-FFDA-2448-8B55-2C7201986A54}"/>
                </a:ext>
              </a:extLst>
            </p:cNvPr>
            <p:cNvGrpSpPr/>
            <p:nvPr/>
          </p:nvGrpSpPr>
          <p:grpSpPr>
            <a:xfrm>
              <a:off x="5889462" y="1930236"/>
              <a:ext cx="597406" cy="411075"/>
              <a:chOff x="179512" y="2951136"/>
              <a:chExt cx="707710" cy="464755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957A01D7-704A-A44F-92C4-39EA0FBF2CF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tangle 175">
                <a:extLst>
                  <a:ext uri="{FF2B5EF4-FFF2-40B4-BE49-F238E27FC236}">
                    <a16:creationId xmlns:a16="http://schemas.microsoft.com/office/drawing/2014/main" id="{8185A64F-438F-4F47-9BA7-98F259D64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Rectangle 176">
                <a:extLst>
                  <a:ext uri="{FF2B5EF4-FFF2-40B4-BE49-F238E27FC236}">
                    <a16:creationId xmlns:a16="http://schemas.microsoft.com/office/drawing/2014/main" id="{D44617DD-1EEA-A143-9D61-CE9FF1649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Rectangle 177">
                <a:extLst>
                  <a:ext uri="{FF2B5EF4-FFF2-40B4-BE49-F238E27FC236}">
                    <a16:creationId xmlns:a16="http://schemas.microsoft.com/office/drawing/2014/main" id="{66817BE3-5FD4-304F-8F0C-5D4B5CF8E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180">
                <a:extLst>
                  <a:ext uri="{FF2B5EF4-FFF2-40B4-BE49-F238E27FC236}">
                    <a16:creationId xmlns:a16="http://schemas.microsoft.com/office/drawing/2014/main" id="{AB122EA9-A156-3645-97F9-82A86C79A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Line 181">
                <a:extLst>
                  <a:ext uri="{FF2B5EF4-FFF2-40B4-BE49-F238E27FC236}">
                    <a16:creationId xmlns:a16="http://schemas.microsoft.com/office/drawing/2014/main" id="{05E74E29-B1C4-B842-9B05-F9EB3AABB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182">
                <a:extLst>
                  <a:ext uri="{FF2B5EF4-FFF2-40B4-BE49-F238E27FC236}">
                    <a16:creationId xmlns:a16="http://schemas.microsoft.com/office/drawing/2014/main" id="{33E753EA-4FF6-1640-B5C8-76E3E9B6F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183">
                <a:extLst>
                  <a:ext uri="{FF2B5EF4-FFF2-40B4-BE49-F238E27FC236}">
                    <a16:creationId xmlns:a16="http://schemas.microsoft.com/office/drawing/2014/main" id="{F554518C-F5D3-1E4A-A6EA-8F1249489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C6D28C4-48B7-FC43-B938-A93079040A7F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175">
                <a:extLst>
                  <a:ext uri="{FF2B5EF4-FFF2-40B4-BE49-F238E27FC236}">
                    <a16:creationId xmlns:a16="http://schemas.microsoft.com/office/drawing/2014/main" id="{00E70692-FC1F-7242-9986-EDC9AB59F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B10FF26-DAB9-104C-ABEB-DDDABFC576EA}"/>
                </a:ext>
              </a:extLst>
            </p:cNvPr>
            <p:cNvGrpSpPr/>
            <p:nvPr/>
          </p:nvGrpSpPr>
          <p:grpSpPr>
            <a:xfrm>
              <a:off x="6487710" y="1867103"/>
              <a:ext cx="1072240" cy="537339"/>
              <a:chOff x="3571768" y="3771613"/>
              <a:chExt cx="1072240" cy="53733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C39FDB4-04CA-7C4E-9D70-3E225A1D7F0D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52" name="Picture 2">
                  <a:extLst>
                    <a:ext uri="{FF2B5EF4-FFF2-40B4-BE49-F238E27FC236}">
                      <a16:creationId xmlns:a16="http://schemas.microsoft.com/office/drawing/2014/main" id="{59961B5F-8479-E04D-A3F6-3F1498438D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2">
                  <a:extLst>
                    <a:ext uri="{FF2B5EF4-FFF2-40B4-BE49-F238E27FC236}">
                      <a16:creationId xmlns:a16="http://schemas.microsoft.com/office/drawing/2014/main" id="{A621E8B1-BC5F-184C-8263-67713385D5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02DDE71-06C8-194B-8428-619F4707EAE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7715AA83-045A-3B44-A347-B9BB0B520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83670" y="2150327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5134ED8-C4F5-A141-ADE1-B3BE21FBC8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86521" y="2268209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4F274F-B231-C447-8067-8D05F3B5451E}"/>
                </a:ext>
              </a:extLst>
            </p:cNvPr>
            <p:cNvSpPr txBox="1"/>
            <p:nvPr/>
          </p:nvSpPr>
          <p:spPr>
            <a:xfrm>
              <a:off x="3294790" y="1378634"/>
              <a:ext cx="1316258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4 accelerator 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modules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5633D8-7C1A-F14D-806A-32BFFF95FAF5}"/>
                </a:ext>
              </a:extLst>
            </p:cNvPr>
            <p:cNvSpPr txBox="1"/>
            <p:nvPr/>
          </p:nvSpPr>
          <p:spPr>
            <a:xfrm>
              <a:off x="4835327" y="1378172"/>
              <a:ext cx="1420453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12 accelerator 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modules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3DB0A7-CD57-8F40-8BBE-71926D6FFF3E}"/>
                </a:ext>
              </a:extLst>
            </p:cNvPr>
            <p:cNvSpPr txBox="1"/>
            <p:nvPr/>
          </p:nvSpPr>
          <p:spPr>
            <a:xfrm>
              <a:off x="6618333" y="1378634"/>
              <a:ext cx="599844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main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 err="1"/>
                <a:t>linac</a:t>
              </a:r>
              <a:endParaRPr lang="en-US" sz="16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502A90-150B-4D4F-BE79-4BFE25A7210E}"/>
                </a:ext>
              </a:extLst>
            </p:cNvPr>
            <p:cNvSpPr txBox="1"/>
            <p:nvPr/>
          </p:nvSpPr>
          <p:spPr>
            <a:xfrm>
              <a:off x="909424" y="1396453"/>
              <a:ext cx="1348492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3</a:t>
              </a:r>
              <a:r>
                <a:rPr lang="en-US" sz="1600" baseline="30000"/>
                <a:t>rd</a:t>
              </a:r>
              <a:r>
                <a:rPr lang="en-US" sz="1600"/>
                <a:t> harmonic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C397B4C-8F61-484F-A708-EF4F5F67FAF8}"/>
                </a:ext>
              </a:extLst>
            </p:cNvPr>
            <p:cNvCxnSpPr/>
            <p:nvPr/>
          </p:nvCxnSpPr>
          <p:spPr>
            <a:xfrm flipH="1">
              <a:off x="7785031" y="1741170"/>
              <a:ext cx="8368" cy="2809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1F5BE73-05CA-1540-96A6-FC77FBD03FA6}"/>
                </a:ext>
              </a:extLst>
            </p:cNvPr>
            <p:cNvCxnSpPr/>
            <p:nvPr/>
          </p:nvCxnSpPr>
          <p:spPr>
            <a:xfrm>
              <a:off x="1789604" y="1687753"/>
              <a:ext cx="299718" cy="4526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06706F-83E5-4643-A7A3-E908B4EB65C8}"/>
                </a:ext>
              </a:extLst>
            </p:cNvPr>
            <p:cNvSpPr txBox="1"/>
            <p:nvPr/>
          </p:nvSpPr>
          <p:spPr>
            <a:xfrm>
              <a:off x="1357327" y="2788629"/>
              <a:ext cx="73199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laser</a:t>
              </a:r>
            </a:p>
            <a:p>
              <a:pPr algn="ctr">
                <a:lnSpc>
                  <a:spcPts val="1700"/>
                </a:lnSpc>
              </a:pPr>
              <a:r>
                <a:rPr lang="en-US" sz="1600"/>
                <a:t>heater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08E2D6C-021F-F349-9100-ECD1DD75929B}"/>
                </a:ext>
              </a:extLst>
            </p:cNvPr>
            <p:cNvCxnSpPr/>
            <p:nvPr/>
          </p:nvCxnSpPr>
          <p:spPr>
            <a:xfrm>
              <a:off x="2719956" y="1748569"/>
              <a:ext cx="0" cy="266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4ACC289-70B8-C54E-BA23-4D52A846BDB1}"/>
                </a:ext>
              </a:extLst>
            </p:cNvPr>
            <p:cNvCxnSpPr/>
            <p:nvPr/>
          </p:nvCxnSpPr>
          <p:spPr>
            <a:xfrm flipV="1">
              <a:off x="2023613" y="2670303"/>
              <a:ext cx="313223" cy="2986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0E6255-104E-D644-B890-1D1911B7DDAF}"/>
                </a:ext>
              </a:extLst>
            </p:cNvPr>
            <p:cNvSpPr txBox="1"/>
            <p:nvPr/>
          </p:nvSpPr>
          <p:spPr>
            <a:xfrm>
              <a:off x="2432382" y="1396453"/>
              <a:ext cx="742511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dogleg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/>
                <p:nvPr/>
              </p:nvSpPr>
              <p:spPr>
                <a:xfrm>
                  <a:off x="2925155" y="2425699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155" y="2425699"/>
                  <a:ext cx="606768" cy="3103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5A52931-887A-7340-BB66-83A906347971}"/>
                </a:ext>
              </a:extLst>
            </p:cNvPr>
            <p:cNvSpPr txBox="1"/>
            <p:nvPr/>
          </p:nvSpPr>
          <p:spPr>
            <a:xfrm>
              <a:off x="3862450" y="2867952"/>
              <a:ext cx="1802161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bunch compressors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549433D-0C8A-3B4E-BA1D-FB1B6A82358C}"/>
                </a:ext>
              </a:extLst>
            </p:cNvPr>
            <p:cNvCxnSpPr/>
            <p:nvPr/>
          </p:nvCxnSpPr>
          <p:spPr>
            <a:xfrm flipV="1">
              <a:off x="5640844" y="2642160"/>
              <a:ext cx="313223" cy="2986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66268C-B767-2740-A157-04911F4F32C6}"/>
                </a:ext>
              </a:extLst>
            </p:cNvPr>
            <p:cNvCxnSpPr/>
            <p:nvPr/>
          </p:nvCxnSpPr>
          <p:spPr>
            <a:xfrm flipH="1" flipV="1">
              <a:off x="3437939" y="2594206"/>
              <a:ext cx="449176" cy="3135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F198A08-55D2-8F4D-8852-09C6DD855F5B}"/>
                </a:ext>
              </a:extLst>
            </p:cNvPr>
            <p:cNvCxnSpPr/>
            <p:nvPr/>
          </p:nvCxnSpPr>
          <p:spPr>
            <a:xfrm flipV="1">
              <a:off x="4675393" y="2721250"/>
              <a:ext cx="0" cy="2198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/>
                <p:nvPr/>
              </p:nvSpPr>
              <p:spPr>
                <a:xfrm>
                  <a:off x="1419503" y="1099751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9503" y="1099751"/>
                  <a:ext cx="444865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C1E24C-0BF1-4540-AE30-B08083CB2DF0}"/>
                </a:ext>
              </a:extLst>
            </p:cNvPr>
            <p:cNvSpPr txBox="1"/>
            <p:nvPr/>
          </p:nvSpPr>
          <p:spPr>
            <a:xfrm>
              <a:off x="336599" y="1667275"/>
              <a:ext cx="109939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booster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0C7224E-255B-6D40-B160-B26A0C4F4384}"/>
                </a:ext>
              </a:extLst>
            </p:cNvPr>
            <p:cNvCxnSpPr/>
            <p:nvPr/>
          </p:nvCxnSpPr>
          <p:spPr>
            <a:xfrm>
              <a:off x="1208808" y="1906522"/>
              <a:ext cx="383886" cy="2722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/>
                <p:nvPr/>
              </p:nvSpPr>
              <p:spPr>
                <a:xfrm>
                  <a:off x="3656711" y="1120487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6711" y="1120487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/>
                <p:nvPr/>
              </p:nvSpPr>
              <p:spPr>
                <a:xfrm>
                  <a:off x="5418411" y="1110106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11" y="1110106"/>
                  <a:ext cx="444865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/>
                <p:nvPr/>
              </p:nvSpPr>
              <p:spPr>
                <a:xfrm>
                  <a:off x="4454797" y="245086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797" y="2450861"/>
                  <a:ext cx="606768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/>
                <p:nvPr/>
              </p:nvSpPr>
              <p:spPr>
                <a:xfrm>
                  <a:off x="5934565" y="2450862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565" y="2450862"/>
                  <a:ext cx="606768" cy="3103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F86B32B-9E08-C148-9422-9B01F5B039FA}"/>
                </a:ext>
              </a:extLst>
            </p:cNvPr>
            <p:cNvSpPr txBox="1"/>
            <p:nvPr/>
          </p:nvSpPr>
          <p:spPr>
            <a:xfrm>
              <a:off x="7472895" y="1801028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10"/>
                </a:buBlip>
              </a:pPr>
              <a:endParaRPr lang="en-US" sz="1400" err="1"/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307B210-9272-2245-82CF-AA44F215D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490"/>
            <a:stretch/>
          </p:blipFill>
          <p:spPr>
            <a:xfrm>
              <a:off x="7941035" y="1451960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69FF94-5ED1-C34F-96BE-05358784ED8C}"/>
                </a:ext>
              </a:extLst>
            </p:cNvPr>
            <p:cNvSpPr txBox="1"/>
            <p:nvPr/>
          </p:nvSpPr>
          <p:spPr>
            <a:xfrm>
              <a:off x="8338001" y="2640219"/>
              <a:ext cx="706347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EBC95AD-CAD5-AC49-9E4E-E5ABB393710E}"/>
                </a:ext>
              </a:extLst>
            </p:cNvPr>
            <p:cNvSpPr txBox="1"/>
            <p:nvPr/>
          </p:nvSpPr>
          <p:spPr>
            <a:xfrm>
              <a:off x="9483476" y="2752569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5986B92-321F-E44B-852D-B12E740B6F74}"/>
                </a:ext>
              </a:extLst>
            </p:cNvPr>
            <p:cNvSpPr txBox="1"/>
            <p:nvPr/>
          </p:nvSpPr>
          <p:spPr>
            <a:xfrm>
              <a:off x="8213408" y="1849875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F1A027-3362-F941-940E-7F29A57B9C4D}"/>
                </a:ext>
              </a:extLst>
            </p:cNvPr>
            <p:cNvSpPr txBox="1"/>
            <p:nvPr/>
          </p:nvSpPr>
          <p:spPr>
            <a:xfrm>
              <a:off x="7337304" y="1369790"/>
              <a:ext cx="1025410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/>
                <a:t>collimator</a:t>
              </a:r>
            </a:p>
          </p:txBody>
        </p:sp>
      </p:grp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643964DB-1117-D141-8EA0-B815FD087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75148"/>
              </p:ext>
            </p:extLst>
          </p:nvPr>
        </p:nvGraphicFramePr>
        <p:xfrm>
          <a:off x="104193" y="3228264"/>
          <a:ext cx="65694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410468400"/>
                    </a:ext>
                  </a:extLst>
                </a:gridCol>
                <a:gridCol w="749824">
                  <a:extLst>
                    <a:ext uri="{9D8B030D-6E8A-4147-A177-3AD203B41FA5}">
                      <a16:colId xmlns:a16="http://schemas.microsoft.com/office/drawing/2014/main" val="3337715598"/>
                    </a:ext>
                  </a:extLst>
                </a:gridCol>
                <a:gridCol w="749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17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Section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booster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r>
                        <a:rPr lang="en-US" sz="1800" baseline="30000" dirty="0"/>
                        <a:t>rd</a:t>
                      </a:r>
                      <a:r>
                        <a:rPr lang="en-US" sz="1800" dirty="0"/>
                        <a:t> harmonic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L3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Maximal voltage,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C746D11C-0ABB-3041-8461-4198C14580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0766" y="3232398"/>
          <a:ext cx="526542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410468400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3337715598"/>
                    </a:ext>
                  </a:extLst>
                </a:gridCol>
              </a:tblGrid>
              <a:tr h="298172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Section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BC3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|r56|,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30-90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20-80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10-60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ontent Placeholder 161">
                <a:extLst>
                  <a:ext uri="{FF2B5EF4-FFF2-40B4-BE49-F238E27FC236}">
                    <a16:creationId xmlns:a16="http://schemas.microsoft.com/office/drawing/2014/main" id="{9EE574FD-A16D-C748-A304-848B4B17A5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547" y="4300286"/>
                <a:ext cx="4953852" cy="1610657"/>
              </a:xfrm>
            </p:spPr>
            <p:txBody>
              <a:bodyPr/>
              <a:lstStyle/>
              <a:p>
                <a:pPr lvl="1"/>
                <a:r>
                  <a:rPr lang="en-US" sz="2400" dirty="0"/>
                  <a:t> high beam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energy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00000"/>
                  </a:lnSpc>
                </a:pPr>
                <a:r>
                  <a:rPr lang="en-US" sz="2400" dirty="0"/>
                  <a:t> high peak current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100000"/>
                  </a:lnSpc>
                </a:pPr>
                <a:r>
                  <a:rPr lang="en-US" sz="2400" dirty="0"/>
                  <a:t> small emittance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 low energy spread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17" name="Content Placeholder 161">
                <a:extLst>
                  <a:ext uri="{FF2B5EF4-FFF2-40B4-BE49-F238E27FC236}">
                    <a16:creationId xmlns:a16="http://schemas.microsoft.com/office/drawing/2014/main" id="{9EE574FD-A16D-C748-A304-848B4B17A5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547" y="4300286"/>
                <a:ext cx="4953852" cy="1610657"/>
              </a:xfrm>
              <a:blipFill>
                <a:blip r:embed="rId12"/>
                <a:stretch>
                  <a:fillRect t="-3937" b="-6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8" name="Object 22">
            <a:extLst>
              <a:ext uri="{FF2B5EF4-FFF2-40B4-BE49-F238E27FC236}">
                <a16:creationId xmlns:a16="http://schemas.microsoft.com/office/drawing/2014/main" id="{B7C96EFC-5719-D04F-9E1A-39C395B22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30380"/>
              </p:ext>
            </p:extLst>
          </p:nvPr>
        </p:nvGraphicFramePr>
        <p:xfrm>
          <a:off x="6364252" y="4014425"/>
          <a:ext cx="1248235" cy="112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13" imgW="9359900" imgH="8483600" progId="Equation.DSMT4">
                  <p:embed/>
                </p:oleObj>
              </mc:Choice>
              <mc:Fallback>
                <p:oleObj name="Equation" r:id="rId13" imgW="9359900" imgH="8483600" progId="Equation.DSMT4">
                  <p:embed/>
                  <p:pic>
                    <p:nvPicPr>
                      <p:cNvPr id="4109" name="Object 22">
                        <a:extLst>
                          <a:ext uri="{FF2B5EF4-FFF2-40B4-BE49-F238E27FC236}">
                            <a16:creationId xmlns:a16="http://schemas.microsoft.com/office/drawing/2014/main" id="{F25A287D-5EB5-AA4D-B190-6B0220AA09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252" y="4014425"/>
                        <a:ext cx="1248235" cy="112769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7">
            <a:extLst>
              <a:ext uri="{FF2B5EF4-FFF2-40B4-BE49-F238E27FC236}">
                <a16:creationId xmlns:a16="http://schemas.microsoft.com/office/drawing/2014/main" id="{F403FBB6-7F9C-4545-8E85-40BF8D01C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267537"/>
              </p:ext>
            </p:extLst>
          </p:nvPr>
        </p:nvGraphicFramePr>
        <p:xfrm>
          <a:off x="6274032" y="5142121"/>
          <a:ext cx="2941062" cy="958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15" imgW="26911300" imgH="8775700" progId="Equation.DSMT4">
                  <p:embed/>
                </p:oleObj>
              </mc:Choice>
              <mc:Fallback>
                <p:oleObj name="Equation" r:id="rId15" imgW="26911300" imgH="8775700" progId="Equation.DSMT4">
                  <p:embed/>
                  <p:pic>
                    <p:nvPicPr>
                      <p:cNvPr id="4104" name="Object 17">
                        <a:extLst>
                          <a:ext uri="{FF2B5EF4-FFF2-40B4-BE49-F238E27FC236}">
                            <a16:creationId xmlns:a16="http://schemas.microsoft.com/office/drawing/2014/main" id="{83268A78-CCD1-0642-9838-543EBB02B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032" y="5142121"/>
                        <a:ext cx="2941062" cy="95837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75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Numerical approach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740E64-7CAA-0D4F-A797-48946CA7070E}"/>
              </a:ext>
            </a:extLst>
          </p:cNvPr>
          <p:cNvGrpSpPr/>
          <p:nvPr/>
        </p:nvGrpSpPr>
        <p:grpSpPr>
          <a:xfrm>
            <a:off x="677346" y="892875"/>
            <a:ext cx="10499494" cy="1610950"/>
            <a:chOff x="1060406" y="1355982"/>
            <a:chExt cx="10499494" cy="161095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7D8B064-35BE-7043-8585-C27B0194B047}"/>
                </a:ext>
              </a:extLst>
            </p:cNvPr>
            <p:cNvSpPr/>
            <p:nvPr/>
          </p:nvSpPr>
          <p:spPr>
            <a:xfrm>
              <a:off x="2625139" y="2064238"/>
              <a:ext cx="224312" cy="47436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300299-D47D-7E46-9107-4E204217496C}"/>
                </a:ext>
              </a:extLst>
            </p:cNvPr>
            <p:cNvGrpSpPr/>
            <p:nvPr/>
          </p:nvGrpSpPr>
          <p:grpSpPr>
            <a:xfrm>
              <a:off x="2649912" y="2089588"/>
              <a:ext cx="164905" cy="391052"/>
              <a:chOff x="2159071" y="1581056"/>
              <a:chExt cx="235682" cy="468667"/>
            </a:xfrm>
          </p:grpSpPr>
          <p:sp>
            <p:nvSpPr>
              <p:cNvPr id="111" name="Rectangle 53">
                <a:extLst>
                  <a:ext uri="{FF2B5EF4-FFF2-40B4-BE49-F238E27FC236}">
                    <a16:creationId xmlns:a16="http://schemas.microsoft.com/office/drawing/2014/main" id="{EEB20CC7-2342-964F-8736-91E379EAC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071" y="1872748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2" name="Line 92">
                <a:extLst>
                  <a:ext uri="{FF2B5EF4-FFF2-40B4-BE49-F238E27FC236}">
                    <a16:creationId xmlns:a16="http://schemas.microsoft.com/office/drawing/2014/main" id="{EF22D70C-74E1-4246-8AEF-62B62E479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4081" y="1599865"/>
                <a:ext cx="190672" cy="3570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3" name="Rectangle 53">
                <a:extLst>
                  <a:ext uri="{FF2B5EF4-FFF2-40B4-BE49-F238E27FC236}">
                    <a16:creationId xmlns:a16="http://schemas.microsoft.com/office/drawing/2014/main" id="{79B7208C-A5CF-D746-9021-E884E13D8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9743" y="1581056"/>
                <a:ext cx="45010" cy="1769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2E222E-4442-B54A-B846-10A7D2E1F36B}"/>
                </a:ext>
              </a:extLst>
            </p:cNvPr>
            <p:cNvCxnSpPr/>
            <p:nvPr/>
          </p:nvCxnSpPr>
          <p:spPr>
            <a:xfrm flipH="1">
              <a:off x="2574799" y="2422191"/>
              <a:ext cx="751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20871F-9487-E941-8CF0-79073EAF499C}"/>
                </a:ext>
              </a:extLst>
            </p:cNvPr>
            <p:cNvGrpSpPr/>
            <p:nvPr/>
          </p:nvGrpSpPr>
          <p:grpSpPr>
            <a:xfrm>
              <a:off x="7516195" y="2020334"/>
              <a:ext cx="409333" cy="487020"/>
              <a:chOff x="7331018" y="1493790"/>
              <a:chExt cx="409333" cy="48702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A1FAE69-02B7-D64E-8139-71105D4ADAD0}"/>
                  </a:ext>
                </a:extLst>
              </p:cNvPr>
              <p:cNvSpPr/>
              <p:nvPr/>
            </p:nvSpPr>
            <p:spPr>
              <a:xfrm flipV="1">
                <a:off x="7510619" y="1696389"/>
                <a:ext cx="41009" cy="1067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4FFB88F-FD56-154D-8504-45355F53F7A5}"/>
                  </a:ext>
                </a:extLst>
              </p:cNvPr>
              <p:cNvGrpSpPr/>
              <p:nvPr/>
            </p:nvGrpSpPr>
            <p:grpSpPr>
              <a:xfrm flipV="1">
                <a:off x="7331018" y="1493790"/>
                <a:ext cx="409333" cy="487020"/>
                <a:chOff x="2051720" y="1550675"/>
                <a:chExt cx="456344" cy="568511"/>
              </a:xfrm>
            </p:grpSpPr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20727F3A-1135-E046-9565-AB5EC473AED3}"/>
                    </a:ext>
                  </a:extLst>
                </p:cNvPr>
                <p:cNvSpPr/>
                <p:nvPr/>
              </p:nvSpPr>
              <p:spPr>
                <a:xfrm>
                  <a:off x="2123666" y="1550675"/>
                  <a:ext cx="320586" cy="568511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8AA716FC-357E-3E4E-ABA3-C103051505E8}"/>
                    </a:ext>
                  </a:extLst>
                </p:cNvPr>
                <p:cNvGrpSpPr/>
                <p:nvPr/>
              </p:nvGrpSpPr>
              <p:grpSpPr>
                <a:xfrm>
                  <a:off x="2159071" y="1581056"/>
                  <a:ext cx="235682" cy="468667"/>
                  <a:chOff x="2159071" y="1581056"/>
                  <a:chExt cx="235682" cy="468667"/>
                </a:xfrm>
              </p:grpSpPr>
              <p:sp>
                <p:nvSpPr>
                  <p:cNvPr id="108" name="Rectangle 53">
                    <a:extLst>
                      <a:ext uri="{FF2B5EF4-FFF2-40B4-BE49-F238E27FC236}">
                        <a16:creationId xmlns:a16="http://schemas.microsoft.com/office/drawing/2014/main" id="{C938C1B1-91F9-0343-A4FC-EAC22C4EDC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9071" y="1872748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109" name="Line 92">
                    <a:extLst>
                      <a:ext uri="{FF2B5EF4-FFF2-40B4-BE49-F238E27FC236}">
                        <a16:creationId xmlns:a16="http://schemas.microsoft.com/office/drawing/2014/main" id="{416B1E36-020E-2241-AC42-1B97E9DAB9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04081" y="1599865"/>
                    <a:ext cx="190672" cy="3570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10" name="Rectangle 53">
                    <a:extLst>
                      <a:ext uri="{FF2B5EF4-FFF2-40B4-BE49-F238E27FC236}">
                        <a16:creationId xmlns:a16="http://schemas.microsoft.com/office/drawing/2014/main" id="{1CDD2168-827C-FE46-AFC2-0059323BEA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9743" y="1581056"/>
                    <a:ext cx="45010" cy="176975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BF97CBC-EA63-144F-9B97-910CD4681EE2}"/>
                    </a:ext>
                  </a:extLst>
                </p:cNvPr>
                <p:cNvCxnSpPr/>
                <p:nvPr/>
              </p:nvCxnSpPr>
              <p:spPr>
                <a:xfrm flipV="1">
                  <a:off x="2394753" y="1669544"/>
                  <a:ext cx="1133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41FA6B65-3259-B94B-8B23-ED614FC64064}"/>
                    </a:ext>
                  </a:extLst>
                </p:cNvPr>
                <p:cNvCxnSpPr/>
                <p:nvPr/>
              </p:nvCxnSpPr>
              <p:spPr>
                <a:xfrm flipH="1">
                  <a:off x="2051720" y="1979674"/>
                  <a:ext cx="107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66DB09-2C19-A94B-B354-A865A612C880}"/>
                </a:ext>
              </a:extLst>
            </p:cNvPr>
            <p:cNvGrpSpPr/>
            <p:nvPr/>
          </p:nvGrpSpPr>
          <p:grpSpPr>
            <a:xfrm>
              <a:off x="2838087" y="1851943"/>
              <a:ext cx="597406" cy="411075"/>
              <a:chOff x="179512" y="2951136"/>
              <a:chExt cx="707710" cy="464755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18502CFF-76B8-034B-8613-E1D604C6D52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tangle 175">
                <a:extLst>
                  <a:ext uri="{FF2B5EF4-FFF2-40B4-BE49-F238E27FC236}">
                    <a16:creationId xmlns:a16="http://schemas.microsoft.com/office/drawing/2014/main" id="{DECBA175-4E6C-3840-ADED-73E0F3D97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Rectangle 176">
                <a:extLst>
                  <a:ext uri="{FF2B5EF4-FFF2-40B4-BE49-F238E27FC236}">
                    <a16:creationId xmlns:a16="http://schemas.microsoft.com/office/drawing/2014/main" id="{C3CFDE76-55AA-2D4E-A8EC-6AA1E0100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Rectangle 177">
                <a:extLst>
                  <a:ext uri="{FF2B5EF4-FFF2-40B4-BE49-F238E27FC236}">
                    <a16:creationId xmlns:a16="http://schemas.microsoft.com/office/drawing/2014/main" id="{9C4218ED-4069-EE4A-91DA-7B3D6FFC2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180">
                <a:extLst>
                  <a:ext uri="{FF2B5EF4-FFF2-40B4-BE49-F238E27FC236}">
                    <a16:creationId xmlns:a16="http://schemas.microsoft.com/office/drawing/2014/main" id="{B4017767-EA2D-4D4F-B00E-26CBBBFCC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7" name="Line 181">
                <a:extLst>
                  <a:ext uri="{FF2B5EF4-FFF2-40B4-BE49-F238E27FC236}">
                    <a16:creationId xmlns:a16="http://schemas.microsoft.com/office/drawing/2014/main" id="{13B1BCDE-AE59-F54D-83DA-91C9F0997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" name="Line 182">
                <a:extLst>
                  <a:ext uri="{FF2B5EF4-FFF2-40B4-BE49-F238E27FC236}">
                    <a16:creationId xmlns:a16="http://schemas.microsoft.com/office/drawing/2014/main" id="{02BAC079-AA79-2846-888E-4161EB33E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9" name="Line 183">
                <a:extLst>
                  <a:ext uri="{FF2B5EF4-FFF2-40B4-BE49-F238E27FC236}">
                    <a16:creationId xmlns:a16="http://schemas.microsoft.com/office/drawing/2014/main" id="{EDB8428B-B179-B942-BE53-422714BAC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2B026EB-875B-BD41-AF8B-5B691273981D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75">
                <a:extLst>
                  <a:ext uri="{FF2B5EF4-FFF2-40B4-BE49-F238E27FC236}">
                    <a16:creationId xmlns:a16="http://schemas.microsoft.com/office/drawing/2014/main" id="{78F1A320-AFD8-4045-B007-786284D81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EAD636-09CD-A549-9D62-82C29F602A7F}"/>
                </a:ext>
              </a:extLst>
            </p:cNvPr>
            <p:cNvGrpSpPr/>
            <p:nvPr/>
          </p:nvGrpSpPr>
          <p:grpSpPr>
            <a:xfrm>
              <a:off x="2242777" y="2225670"/>
              <a:ext cx="360084" cy="268929"/>
              <a:chOff x="221368" y="3482462"/>
              <a:chExt cx="707710" cy="464755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AA0E63D8-CA87-A94E-9E5D-58F2938AACC2}"/>
                  </a:ext>
                </a:extLst>
              </p:cNvPr>
              <p:cNvSpPr/>
              <p:nvPr/>
            </p:nvSpPr>
            <p:spPr>
              <a:xfrm>
                <a:off x="297901" y="3482462"/>
                <a:ext cx="559955" cy="464755"/>
              </a:xfrm>
              <a:prstGeom prst="round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tangle 175">
                <a:extLst>
                  <a:ext uri="{FF2B5EF4-FFF2-40B4-BE49-F238E27FC236}">
                    <a16:creationId xmlns:a16="http://schemas.microsoft.com/office/drawing/2014/main" id="{8635A41B-7FC9-C04B-82E8-F8E20C8FB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492" y="3727524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Rectangle 176">
                <a:extLst>
                  <a:ext uri="{FF2B5EF4-FFF2-40B4-BE49-F238E27FC236}">
                    <a16:creationId xmlns:a16="http://schemas.microsoft.com/office/drawing/2014/main" id="{B05FCAB7-37AE-9747-BDFD-31A079A54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851" y="3516126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Rectangle 177">
                <a:extLst>
                  <a:ext uri="{FF2B5EF4-FFF2-40B4-BE49-F238E27FC236}">
                    <a16:creationId xmlns:a16="http://schemas.microsoft.com/office/drawing/2014/main" id="{BD6D0533-4D30-4841-A43A-4B6330095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221" y="3512955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Line 180">
                <a:extLst>
                  <a:ext uri="{FF2B5EF4-FFF2-40B4-BE49-F238E27FC236}">
                    <a16:creationId xmlns:a16="http://schemas.microsoft.com/office/drawing/2014/main" id="{7BE21F73-A841-1445-8FB2-D3E7A78E4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694" y="3607027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" name="Line 181">
                <a:extLst>
                  <a:ext uri="{FF2B5EF4-FFF2-40B4-BE49-F238E27FC236}">
                    <a16:creationId xmlns:a16="http://schemas.microsoft.com/office/drawing/2014/main" id="{D3BB3401-69DF-C24B-A614-FCEA642D06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053" y="3613369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Line 182">
                <a:extLst>
                  <a:ext uri="{FF2B5EF4-FFF2-40B4-BE49-F238E27FC236}">
                    <a16:creationId xmlns:a16="http://schemas.microsoft.com/office/drawing/2014/main" id="{50028E62-57FA-4E42-BF92-B0FACCC16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440" y="3611255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" name="Line 183">
                <a:extLst>
                  <a:ext uri="{FF2B5EF4-FFF2-40B4-BE49-F238E27FC236}">
                    <a16:creationId xmlns:a16="http://schemas.microsoft.com/office/drawing/2014/main" id="{4B87F573-DF74-7242-B3D6-7BC8B911A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8774" y="3820539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354A014-286E-3240-92F0-1ACB58125955}"/>
                  </a:ext>
                </a:extLst>
              </p:cNvPr>
              <p:cNvCxnSpPr/>
              <p:nvPr/>
            </p:nvCxnSpPr>
            <p:spPr>
              <a:xfrm flipH="1">
                <a:off x="221368" y="3833223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Rectangle 175">
                <a:extLst>
                  <a:ext uri="{FF2B5EF4-FFF2-40B4-BE49-F238E27FC236}">
                    <a16:creationId xmlns:a16="http://schemas.microsoft.com/office/drawing/2014/main" id="{26939B15-16DD-774A-BD53-092A5B830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" y="3733483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EB5A4A-8D8D-4E4C-B47B-1C21A2347F4E}"/>
                </a:ext>
              </a:extLst>
            </p:cNvPr>
            <p:cNvCxnSpPr/>
            <p:nvPr/>
          </p:nvCxnSpPr>
          <p:spPr>
            <a:xfrm flipH="1" flipV="1">
              <a:off x="1538034" y="2417212"/>
              <a:ext cx="705938" cy="97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4C00610D-84FA-CB46-ABE4-0E54EC626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0406" y="2227380"/>
              <a:ext cx="477626" cy="317607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de-DE" sz="1600" b="1" err="1"/>
                <a:t>gun</a:t>
              </a:r>
              <a:endParaRPr lang="de-DE" sz="1600" b="1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B08618-7220-2A49-B609-5987BECB9DAC}"/>
                </a:ext>
              </a:extLst>
            </p:cNvPr>
            <p:cNvGrpSpPr/>
            <p:nvPr/>
          </p:nvGrpSpPr>
          <p:grpSpPr>
            <a:xfrm>
              <a:off x="3435493" y="1785679"/>
              <a:ext cx="1072240" cy="537339"/>
              <a:chOff x="3571768" y="3771613"/>
              <a:chExt cx="1072240" cy="537339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35EB6513-B023-4C4C-9F1D-2FFA30837091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80" name="Picture 2">
                  <a:extLst>
                    <a:ext uri="{FF2B5EF4-FFF2-40B4-BE49-F238E27FC236}">
                      <a16:creationId xmlns:a16="http://schemas.microsoft.com/office/drawing/2014/main" id="{F1C7E627-9565-D54A-9D06-DA0A0955A1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2">
                  <a:extLst>
                    <a:ext uri="{FF2B5EF4-FFF2-40B4-BE49-F238E27FC236}">
                      <a16:creationId xmlns:a16="http://schemas.microsoft.com/office/drawing/2014/main" id="{07B09259-FE8C-444C-BB2F-218A7517B0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8897F91-B5CF-8C4D-A7CA-39F2F99CA0F0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CBAC11-B1C9-3542-96B5-F52495236191}"/>
                </a:ext>
              </a:extLst>
            </p:cNvPr>
            <p:cNvGrpSpPr/>
            <p:nvPr/>
          </p:nvGrpSpPr>
          <p:grpSpPr>
            <a:xfrm>
              <a:off x="4386835" y="1845477"/>
              <a:ext cx="597406" cy="411075"/>
              <a:chOff x="179512" y="2951136"/>
              <a:chExt cx="707710" cy="464755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A70D18DA-C64A-C944-8A34-EB035B0BCB92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tangle 175">
                <a:extLst>
                  <a:ext uri="{FF2B5EF4-FFF2-40B4-BE49-F238E27FC236}">
                    <a16:creationId xmlns:a16="http://schemas.microsoft.com/office/drawing/2014/main" id="{49285651-6C0B-F345-B285-95B450E9B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Rectangle 176">
                <a:extLst>
                  <a:ext uri="{FF2B5EF4-FFF2-40B4-BE49-F238E27FC236}">
                    <a16:creationId xmlns:a16="http://schemas.microsoft.com/office/drawing/2014/main" id="{95724CA4-B4E0-8F4F-A7E5-069D3E2E5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Rectangle 177">
                <a:extLst>
                  <a:ext uri="{FF2B5EF4-FFF2-40B4-BE49-F238E27FC236}">
                    <a16:creationId xmlns:a16="http://schemas.microsoft.com/office/drawing/2014/main" id="{9F38A7CC-7D35-474B-8DD0-9711BF9DE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Line 180">
                <a:extLst>
                  <a:ext uri="{FF2B5EF4-FFF2-40B4-BE49-F238E27FC236}">
                    <a16:creationId xmlns:a16="http://schemas.microsoft.com/office/drawing/2014/main" id="{6C66893D-0E4C-914D-8903-456353B38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" name="Line 181">
                <a:extLst>
                  <a:ext uri="{FF2B5EF4-FFF2-40B4-BE49-F238E27FC236}">
                    <a16:creationId xmlns:a16="http://schemas.microsoft.com/office/drawing/2014/main" id="{C51516FC-34BF-A948-A055-B27304AD3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" name="Line 182">
                <a:extLst>
                  <a:ext uri="{FF2B5EF4-FFF2-40B4-BE49-F238E27FC236}">
                    <a16:creationId xmlns:a16="http://schemas.microsoft.com/office/drawing/2014/main" id="{4DF99970-A05F-BD4D-85C5-4F689F448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" name="Line 183">
                <a:extLst>
                  <a:ext uri="{FF2B5EF4-FFF2-40B4-BE49-F238E27FC236}">
                    <a16:creationId xmlns:a16="http://schemas.microsoft.com/office/drawing/2014/main" id="{7BAA2CC9-EED2-2D46-991D-ED81D8A4E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B88F19B-B5E1-D04E-B6FD-574EA0D1CE66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175">
                <a:extLst>
                  <a:ext uri="{FF2B5EF4-FFF2-40B4-BE49-F238E27FC236}">
                    <a16:creationId xmlns:a16="http://schemas.microsoft.com/office/drawing/2014/main" id="{AAC48064-06FC-0F4C-BC0B-33B98C8E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A35DAC-ABD2-3D45-B5E7-449CFAB05717}"/>
                </a:ext>
              </a:extLst>
            </p:cNvPr>
            <p:cNvGrpSpPr/>
            <p:nvPr/>
          </p:nvGrpSpPr>
          <p:grpSpPr>
            <a:xfrm>
              <a:off x="4956445" y="1773852"/>
              <a:ext cx="1072240" cy="537339"/>
              <a:chOff x="3571768" y="3771613"/>
              <a:chExt cx="1072240" cy="537339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699905D-B178-6244-B5BB-5394A149FF94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66" name="Picture 2">
                  <a:extLst>
                    <a:ext uri="{FF2B5EF4-FFF2-40B4-BE49-F238E27FC236}">
                      <a16:creationId xmlns:a16="http://schemas.microsoft.com/office/drawing/2014/main" id="{A9ED6587-11D7-164F-AA2C-BFAE4B06D5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2">
                  <a:extLst>
                    <a:ext uri="{FF2B5EF4-FFF2-40B4-BE49-F238E27FC236}">
                      <a16:creationId xmlns:a16="http://schemas.microsoft.com/office/drawing/2014/main" id="{251465B2-DA01-074C-882D-52E163A2FF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37594A5-3EB9-4A4A-9327-B17384D3CB6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8C1AAAD-FFDA-2448-8B55-2C7201986A54}"/>
                </a:ext>
              </a:extLst>
            </p:cNvPr>
            <p:cNvGrpSpPr/>
            <p:nvPr/>
          </p:nvGrpSpPr>
          <p:grpSpPr>
            <a:xfrm>
              <a:off x="5881250" y="1834258"/>
              <a:ext cx="597406" cy="411075"/>
              <a:chOff x="179512" y="2951136"/>
              <a:chExt cx="707710" cy="464755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957A01D7-704A-A44F-92C4-39EA0FBF2CF1}"/>
                  </a:ext>
                </a:extLst>
              </p:cNvPr>
              <p:cNvSpPr/>
              <p:nvPr/>
            </p:nvSpPr>
            <p:spPr>
              <a:xfrm>
                <a:off x="256045" y="2951136"/>
                <a:ext cx="559955" cy="46475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tangle 175">
                <a:extLst>
                  <a:ext uri="{FF2B5EF4-FFF2-40B4-BE49-F238E27FC236}">
                    <a16:creationId xmlns:a16="http://schemas.microsoft.com/office/drawing/2014/main" id="{8185A64F-438F-4F47-9BA7-98F259D64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636" y="3196198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Rectangle 176">
                <a:extLst>
                  <a:ext uri="{FF2B5EF4-FFF2-40B4-BE49-F238E27FC236}">
                    <a16:creationId xmlns:a16="http://schemas.microsoft.com/office/drawing/2014/main" id="{D44617DD-1EEA-A143-9D61-CE9FF1649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95" y="2984800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Rectangle 177">
                <a:extLst>
                  <a:ext uri="{FF2B5EF4-FFF2-40B4-BE49-F238E27FC236}">
                    <a16:creationId xmlns:a16="http://schemas.microsoft.com/office/drawing/2014/main" id="{66817BE3-5FD4-304F-8F0C-5D4B5CF8E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365" y="2981629"/>
                <a:ext cx="74204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Line 180">
                <a:extLst>
                  <a:ext uri="{FF2B5EF4-FFF2-40B4-BE49-F238E27FC236}">
                    <a16:creationId xmlns:a16="http://schemas.microsoft.com/office/drawing/2014/main" id="{AB122EA9-A156-3645-97F9-82A86C79A0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838" y="3075701"/>
                <a:ext cx="56155" cy="226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Line 181">
                <a:extLst>
                  <a:ext uri="{FF2B5EF4-FFF2-40B4-BE49-F238E27FC236}">
                    <a16:creationId xmlns:a16="http://schemas.microsoft.com/office/drawing/2014/main" id="{05E74E29-B1C4-B842-9B05-F9EB3AABB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197" y="3082043"/>
                <a:ext cx="6417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Line 182">
                <a:extLst>
                  <a:ext uri="{FF2B5EF4-FFF2-40B4-BE49-F238E27FC236}">
                    <a16:creationId xmlns:a16="http://schemas.microsoft.com/office/drawing/2014/main" id="{33E753EA-4FF6-1640-B5C8-76E3E9B6F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584" y="3079929"/>
                <a:ext cx="50138" cy="2092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Line 183">
                <a:extLst>
                  <a:ext uri="{FF2B5EF4-FFF2-40B4-BE49-F238E27FC236}">
                    <a16:creationId xmlns:a16="http://schemas.microsoft.com/office/drawing/2014/main" id="{F554518C-F5D3-1E4A-A6EA-8F12494892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918" y="3289213"/>
                <a:ext cx="1103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C6D28C4-48B7-FC43-B938-A93079040A7F}"/>
                  </a:ext>
                </a:extLst>
              </p:cNvPr>
              <p:cNvCxnSpPr/>
              <p:nvPr/>
            </p:nvCxnSpPr>
            <p:spPr>
              <a:xfrm flipH="1">
                <a:off x="179512" y="3301897"/>
                <a:ext cx="138197" cy="5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175">
                <a:extLst>
                  <a:ext uri="{FF2B5EF4-FFF2-40B4-BE49-F238E27FC236}">
                    <a16:creationId xmlns:a16="http://schemas.microsoft.com/office/drawing/2014/main" id="{00E70692-FC1F-7242-9986-EDC9AB59F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22" y="3202157"/>
                <a:ext cx="73202" cy="184973"/>
              </a:xfrm>
              <a:prstGeom prst="rect">
                <a:avLst/>
              </a:prstGeom>
              <a:solidFill>
                <a:srgbClr val="04E1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B10FF26-DAB9-104C-ABEB-DDDABFC576EA}"/>
                </a:ext>
              </a:extLst>
            </p:cNvPr>
            <p:cNvGrpSpPr/>
            <p:nvPr/>
          </p:nvGrpSpPr>
          <p:grpSpPr>
            <a:xfrm>
              <a:off x="6479498" y="1771125"/>
              <a:ext cx="1072240" cy="537339"/>
              <a:chOff x="3571768" y="3771613"/>
              <a:chExt cx="1072240" cy="53733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C39FDB4-04CA-7C4E-9D70-3E225A1D7F0D}"/>
                  </a:ext>
                </a:extLst>
              </p:cNvPr>
              <p:cNvGrpSpPr/>
              <p:nvPr/>
            </p:nvGrpSpPr>
            <p:grpSpPr>
              <a:xfrm>
                <a:off x="3571768" y="3771613"/>
                <a:ext cx="922188" cy="537339"/>
                <a:chOff x="3571768" y="3771613"/>
                <a:chExt cx="922188" cy="537339"/>
              </a:xfrm>
            </p:grpSpPr>
            <p:pic>
              <p:nvPicPr>
                <p:cNvPr id="52" name="Picture 2">
                  <a:extLst>
                    <a:ext uri="{FF2B5EF4-FFF2-40B4-BE49-F238E27FC236}">
                      <a16:creationId xmlns:a16="http://schemas.microsoft.com/office/drawing/2014/main" id="{59961B5F-8479-E04D-A3F6-3F1498438D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>
                  <a:off x="3571768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2">
                  <a:extLst>
                    <a:ext uri="{FF2B5EF4-FFF2-40B4-BE49-F238E27FC236}">
                      <a16:creationId xmlns:a16="http://schemas.microsoft.com/office/drawing/2014/main" id="{A621E8B1-BC5F-184C-8263-67713385D5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8819"/>
                <a:stretch/>
              </p:blipFill>
              <p:spPr bwMode="auto">
                <a:xfrm flipH="1">
                  <a:off x="4067944" y="3771613"/>
                  <a:ext cx="426012" cy="5373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02DDE71-06C8-194B-8428-619F4707EAE3}"/>
                  </a:ext>
                </a:extLst>
              </p:cNvPr>
              <p:cNvCxnSpPr/>
              <p:nvPr/>
            </p:nvCxnSpPr>
            <p:spPr>
              <a:xfrm flipV="1">
                <a:off x="4493956" y="4142541"/>
                <a:ext cx="150052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7715AA83-045A-3B44-A347-B9BB0B5209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575458" y="2054349"/>
              <a:ext cx="375932" cy="548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5134ED8-C4F5-A141-ADE1-B3BE21FBC8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0" r="82335"/>
            <a:stretch/>
          </p:blipFill>
          <p:spPr bwMode="auto">
            <a:xfrm>
              <a:off x="1978309" y="2172231"/>
              <a:ext cx="244252" cy="35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3DB0A7-CD57-8F40-8BBE-71926D6FFF3E}"/>
                </a:ext>
              </a:extLst>
            </p:cNvPr>
            <p:cNvSpPr txBox="1"/>
            <p:nvPr/>
          </p:nvSpPr>
          <p:spPr>
            <a:xfrm>
              <a:off x="6389362" y="1455441"/>
              <a:ext cx="116237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dirty="0"/>
                <a:t>main </a:t>
              </a:r>
              <a:r>
                <a:rPr lang="en-US" sz="1600" dirty="0" err="1"/>
                <a:t>linac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/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5192D35-876A-CD48-827E-49AACAC36C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43" y="2329721"/>
                  <a:ext cx="606768" cy="3103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/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3982231-5A4C-2A4A-9906-86DE396508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948" y="1732180"/>
                  <a:ext cx="444865" cy="3103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/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162E35-CC40-B546-BE08-32D0CBCDC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0276" y="1460784"/>
                  <a:ext cx="444865" cy="3103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/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140CB09-C899-CB4F-A265-28A05FEA9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3441" y="1460783"/>
                  <a:ext cx="444865" cy="3103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/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7FC7EFB-89DB-DA40-B47D-132038CFE0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6585" y="2354883"/>
                  <a:ext cx="606768" cy="3103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/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7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600" b="1" i="1" smtClean="0">
                                <a:latin typeface="Cambria Math" charset="0"/>
                              </a:rPr>
                              <m:t>𝑩𝑪</m:t>
                            </m:r>
                          </m:e>
                          <m:sub>
                            <m:r>
                              <a:rPr lang="de-DE" sz="1600" b="1" i="1" smtClean="0">
                                <a:latin typeface="Cambria Math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600" b="1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5BBC3A6-A3CA-D04E-BDC4-37F5D1195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353" y="2354884"/>
                  <a:ext cx="606768" cy="3103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F86B32B-9E08-C148-9422-9B01F5B039FA}"/>
                </a:ext>
              </a:extLst>
            </p:cNvPr>
            <p:cNvSpPr txBox="1"/>
            <p:nvPr/>
          </p:nvSpPr>
          <p:spPr>
            <a:xfrm>
              <a:off x="7464683" y="1705050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269875" indent="-269875">
                <a:lnSpc>
                  <a:spcPct val="112000"/>
                </a:lnSpc>
                <a:buBlip>
                  <a:blip r:embed="rId9"/>
                </a:buBlip>
              </a:pPr>
              <a:endParaRPr lang="en-US" sz="1400" err="1"/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307B210-9272-2245-82CF-AA44F215D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90"/>
            <a:stretch/>
          </p:blipFill>
          <p:spPr>
            <a:xfrm>
              <a:off x="7932823" y="1355982"/>
              <a:ext cx="3627077" cy="14986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69FF94-5ED1-C34F-96BE-05358784ED8C}"/>
                </a:ext>
              </a:extLst>
            </p:cNvPr>
            <p:cNvSpPr txBox="1"/>
            <p:nvPr/>
          </p:nvSpPr>
          <p:spPr>
            <a:xfrm>
              <a:off x="8329789" y="2544241"/>
              <a:ext cx="706347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EBC95AD-CAD5-AC49-9E4E-E5ABB393710E}"/>
                </a:ext>
              </a:extLst>
            </p:cNvPr>
            <p:cNvSpPr txBox="1"/>
            <p:nvPr/>
          </p:nvSpPr>
          <p:spPr>
            <a:xfrm>
              <a:off x="9475264" y="2656591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SASE3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5986B92-321F-E44B-852D-B12E740B6F74}"/>
                </a:ext>
              </a:extLst>
            </p:cNvPr>
            <p:cNvSpPr txBox="1"/>
            <p:nvPr/>
          </p:nvSpPr>
          <p:spPr>
            <a:xfrm>
              <a:off x="8205196" y="1753897"/>
              <a:ext cx="854722" cy="310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1600" b="1"/>
                <a:t>SASE2</a:t>
              </a:r>
            </a:p>
          </p:txBody>
        </p:sp>
      </p:grp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02F1983B-69FC-A544-BD2A-FAC1F6ACF8F9}"/>
              </a:ext>
            </a:extLst>
          </p:cNvPr>
          <p:cNvSpPr/>
          <p:nvPr/>
        </p:nvSpPr>
        <p:spPr>
          <a:xfrm>
            <a:off x="700022" y="2632603"/>
            <a:ext cx="7246707" cy="361507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6F4FE42-9EFA-284E-8D0D-FA6DB25F9332}"/>
              </a:ext>
            </a:extLst>
          </p:cNvPr>
          <p:cNvSpPr/>
          <p:nvPr/>
        </p:nvSpPr>
        <p:spPr>
          <a:xfrm>
            <a:off x="615073" y="2696706"/>
            <a:ext cx="577325" cy="21898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7EFA692-0507-694C-85C8-8F9E3C7BCB79}"/>
              </a:ext>
            </a:extLst>
          </p:cNvPr>
          <p:cNvSpPr txBox="1"/>
          <p:nvPr/>
        </p:nvSpPr>
        <p:spPr>
          <a:xfrm>
            <a:off x="1154972" y="2369522"/>
            <a:ext cx="914400" cy="3896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/>
              <a:t>6.5 MeV, I ~ A’s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DC5F215-5720-5241-8113-7D5144400257}"/>
              </a:ext>
            </a:extLst>
          </p:cNvPr>
          <p:cNvSpPr txBox="1"/>
          <p:nvPr/>
        </p:nvSpPr>
        <p:spPr>
          <a:xfrm>
            <a:off x="8046559" y="2634674"/>
            <a:ext cx="914400" cy="3896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b="1" dirty="0">
                <a:solidFill>
                  <a:srgbClr val="FF0000"/>
                </a:solidFill>
              </a:rPr>
              <a:t>14 GeV, I ~  5 kA’s</a:t>
            </a:r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68B47FF2-F4AE-3C44-8E2F-1B80A254B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65" y="3024298"/>
            <a:ext cx="4633178" cy="1684288"/>
          </a:xfrm>
        </p:spPr>
        <p:txBody>
          <a:bodyPr/>
          <a:lstStyle/>
          <a:p>
            <a:r>
              <a:rPr lang="de-DE" b="1" dirty="0"/>
              <a:t>Krack3</a:t>
            </a:r>
            <a:endParaRPr lang="en-US" dirty="0"/>
          </a:p>
          <a:p>
            <a:pPr lvl="1"/>
            <a:r>
              <a:rPr lang="en-US" dirty="0"/>
              <a:t>cathode physics</a:t>
            </a:r>
          </a:p>
          <a:p>
            <a:pPr lvl="1"/>
            <a:r>
              <a:rPr lang="en-US" dirty="0"/>
              <a:t>external fields by field maps</a:t>
            </a:r>
          </a:p>
          <a:p>
            <a:pPr lvl="1"/>
            <a:r>
              <a:rPr lang="en-US" dirty="0"/>
              <a:t>self-fields with 2D/3D Poisson equation</a:t>
            </a:r>
          </a:p>
          <a:p>
            <a:pPr lvl="1"/>
            <a:r>
              <a:rPr lang="en-US" dirty="0"/>
              <a:t>particle motion with finite-difference method</a:t>
            </a:r>
          </a:p>
          <a:p>
            <a:pPr lvl="1"/>
            <a:r>
              <a:rPr lang="en-US" dirty="0"/>
              <a:t>cathode through mirror charge</a:t>
            </a:r>
          </a:p>
          <a:p>
            <a:pPr lvl="1"/>
            <a:r>
              <a:rPr lang="en-US" dirty="0"/>
              <a:t>no chamber (no wakes)</a:t>
            </a:r>
          </a:p>
          <a:p>
            <a:pPr marL="357187" lvl="1" indent="0">
              <a:buNone/>
            </a:pPr>
            <a:endParaRPr lang="en-US" dirty="0"/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951925AF-7DDF-2340-A1F8-1D45314CD46C}"/>
              </a:ext>
            </a:extLst>
          </p:cNvPr>
          <p:cNvSpPr txBox="1">
            <a:spLocks/>
          </p:cNvSpPr>
          <p:nvPr/>
        </p:nvSpPr>
        <p:spPr>
          <a:xfrm>
            <a:off x="4670293" y="3076101"/>
            <a:ext cx="4633178" cy="1684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 </a:t>
            </a:r>
            <a:r>
              <a:rPr lang="de-DE" b="1" dirty="0" err="1"/>
              <a:t>Ocelot</a:t>
            </a:r>
            <a:r>
              <a:rPr lang="de-DE" b="1" dirty="0"/>
              <a:t>*</a:t>
            </a:r>
            <a:endParaRPr lang="en-US" dirty="0"/>
          </a:p>
          <a:p>
            <a:pPr lvl="1"/>
            <a:r>
              <a:rPr lang="en-US" dirty="0"/>
              <a:t>external RF fields analytically</a:t>
            </a:r>
          </a:p>
          <a:p>
            <a:pPr lvl="1"/>
            <a:r>
              <a:rPr lang="en-US" dirty="0"/>
              <a:t>self-fields with 3D Poisson equation</a:t>
            </a:r>
          </a:p>
          <a:p>
            <a:pPr lvl="1"/>
            <a:r>
              <a:rPr lang="en-US" dirty="0"/>
              <a:t>CSR fields with 1D projected model</a:t>
            </a:r>
          </a:p>
          <a:p>
            <a:pPr lvl="1"/>
            <a:r>
              <a:rPr lang="en-US" dirty="0"/>
              <a:t>particle motion with transport matrices of second order</a:t>
            </a:r>
          </a:p>
          <a:p>
            <a:pPr lvl="1"/>
            <a:r>
              <a:rPr lang="en-US" dirty="0"/>
              <a:t>Chamber with wakes</a:t>
            </a:r>
          </a:p>
          <a:p>
            <a:pPr lvl="1"/>
            <a:r>
              <a:rPr lang="en-US" dirty="0"/>
              <a:t>ISR effects</a:t>
            </a:r>
          </a:p>
          <a:p>
            <a:pPr marL="357187" lvl="1" indent="0">
              <a:buFontTx/>
              <a:buNone/>
            </a:pPr>
            <a:endParaRPr lang="en-US" dirty="0"/>
          </a:p>
        </p:txBody>
      </p:sp>
      <p:sp>
        <p:nvSpPr>
          <p:cNvPr id="114" name="Text Box 183">
            <a:extLst>
              <a:ext uri="{FF2B5EF4-FFF2-40B4-BE49-F238E27FC236}">
                <a16:creationId xmlns:a16="http://schemas.microsoft.com/office/drawing/2014/main" id="{EA37CE7C-0249-A849-AB8C-3704998F6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919" y="3459786"/>
            <a:ext cx="328108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*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S.Tomin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I.Agapov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M.Dohlus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I.Zagorodnov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Ocelot as  framework for beam dynamics simulations of x-ray sources, in Proceedings of IPAC 2017, WEPAB031</a:t>
            </a:r>
            <a:endParaRPr lang="en-GB" sz="20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>
            <a:extLst>
              <a:ext uri="{FF2B5EF4-FFF2-40B4-BE49-F238E27FC236}">
                <a16:creationId xmlns:a16="http://schemas.microsoft.com/office/drawing/2014/main" id="{D60BB320-C0BA-B543-A320-5284F75D3305}"/>
              </a:ext>
            </a:extLst>
          </p:cNvPr>
          <p:cNvSpPr txBox="1"/>
          <p:nvPr/>
        </p:nvSpPr>
        <p:spPr>
          <a:xfrm>
            <a:off x="0" y="3032003"/>
            <a:ext cx="5982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 particle creates fields, test particle  gets the integrated kick</a:t>
            </a:r>
            <a:r>
              <a:rPr lang="en-US" sz="2000" dirty="0">
                <a:cs typeface="Times New Roman" panose="02020603050405020304" pitchFamily="18" charset="0"/>
                <a:sym typeface="Symbol"/>
              </a:rPr>
              <a:t>. Wakes are calculated analytically and with electromagnetic code </a:t>
            </a:r>
            <a:r>
              <a:rPr lang="en-US" sz="2000" b="1" dirty="0">
                <a:cs typeface="Times New Roman" panose="02020603050405020304" pitchFamily="18" charset="0"/>
                <a:sym typeface="Symbol"/>
              </a:rPr>
              <a:t>ECHO</a:t>
            </a:r>
            <a:r>
              <a:rPr lang="en-US" sz="2000" dirty="0">
                <a:cs typeface="Times New Roman" panose="02020603050405020304" pitchFamily="18" charset="0"/>
                <a:sym typeface="Symbol"/>
              </a:rPr>
              <a:t>*.</a:t>
            </a:r>
            <a:endParaRPr lang="de-DE" sz="2000" dirty="0"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Numerical approach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237797-7C80-1541-95C8-E6668C35D4BE}"/>
              </a:ext>
            </a:extLst>
          </p:cNvPr>
          <p:cNvGrpSpPr/>
          <p:nvPr/>
        </p:nvGrpSpPr>
        <p:grpSpPr>
          <a:xfrm>
            <a:off x="584324" y="1185391"/>
            <a:ext cx="4158157" cy="1759287"/>
            <a:chOff x="584324" y="1185391"/>
            <a:chExt cx="5400000" cy="2134611"/>
          </a:xfrm>
        </p:grpSpPr>
        <p:pic>
          <p:nvPicPr>
            <p:cNvPr id="122" name="Picture 5">
              <a:extLst>
                <a:ext uri="{FF2B5EF4-FFF2-40B4-BE49-F238E27FC236}">
                  <a16:creationId xmlns:a16="http://schemas.microsoft.com/office/drawing/2014/main" id="{AC66580E-0612-9B4C-92FA-7C11988D5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24" y="2343093"/>
              <a:ext cx="5400000" cy="976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7">
              <a:extLst>
                <a:ext uri="{FF2B5EF4-FFF2-40B4-BE49-F238E27FC236}">
                  <a16:creationId xmlns:a16="http://schemas.microsoft.com/office/drawing/2014/main" id="{D5D6B392-A707-3346-95DA-FC8E91D92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24" y="1185391"/>
              <a:ext cx="5400000" cy="977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A7656F7C-04D3-4548-9719-AC254D5A9A26}"/>
              </a:ext>
            </a:extLst>
          </p:cNvPr>
          <p:cNvSpPr txBox="1"/>
          <p:nvPr/>
        </p:nvSpPr>
        <p:spPr>
          <a:xfrm>
            <a:off x="2632255" y="140861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energy density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F042E2B-F1FF-CF44-B5F7-FACBF5AADAA5}"/>
              </a:ext>
            </a:extLst>
          </p:cNvPr>
          <p:cNvGrpSpPr/>
          <p:nvPr/>
        </p:nvGrpSpPr>
        <p:grpSpPr>
          <a:xfrm>
            <a:off x="5154800" y="745179"/>
            <a:ext cx="4363787" cy="3402400"/>
            <a:chOff x="4307006" y="1988690"/>
            <a:chExt cx="4363787" cy="3402400"/>
          </a:xfrm>
        </p:grpSpPr>
        <p:graphicFrame>
          <p:nvGraphicFramePr>
            <p:cNvPr id="131" name="Object 1">
              <a:extLst>
                <a:ext uri="{FF2B5EF4-FFF2-40B4-BE49-F238E27FC236}">
                  <a16:creationId xmlns:a16="http://schemas.microsoft.com/office/drawing/2014/main" id="{0B1E0AA2-05C1-8D42-B5BA-B4D7FFA1E9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156501"/>
                </p:ext>
              </p:extLst>
            </p:nvPr>
          </p:nvGraphicFramePr>
          <p:xfrm>
            <a:off x="4388572" y="1988690"/>
            <a:ext cx="4240650" cy="3402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4BA09E7-9EE1-6546-B2CB-733C9BBCE4CB}"/>
                </a:ext>
              </a:extLst>
            </p:cNvPr>
            <p:cNvSpPr txBox="1"/>
            <p:nvPr/>
          </p:nvSpPr>
          <p:spPr>
            <a:xfrm>
              <a:off x="6920379" y="3221840"/>
              <a:ext cx="893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cavities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FE92A9C-3D8D-4543-971D-89C7735ABB77}"/>
                </a:ext>
              </a:extLst>
            </p:cNvPr>
            <p:cNvSpPr txBox="1"/>
            <p:nvPr/>
          </p:nvSpPr>
          <p:spPr>
            <a:xfrm>
              <a:off x="5671727" y="2043115"/>
              <a:ext cx="176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2"/>
                  </a:solidFill>
                </a:rPr>
                <a:t>energy loss</a:t>
              </a:r>
              <a:endParaRPr lang="de-DE" sz="200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115B96A-B164-B94A-BF39-330C3717A916}"/>
                </a:ext>
              </a:extLst>
            </p:cNvPr>
            <p:cNvSpPr txBox="1"/>
            <p:nvPr/>
          </p:nvSpPr>
          <p:spPr>
            <a:xfrm>
              <a:off x="7356007" y="2142959"/>
              <a:ext cx="1314786" cy="399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Times New Roman" pitchFamily="18" charset="0"/>
                </a:rPr>
                <a:t>collimators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573D3FE-A804-2540-85DE-2BB3FC80F1BF}"/>
                </a:ext>
              </a:extLst>
            </p:cNvPr>
            <p:cNvSpPr txBox="1"/>
            <p:nvPr/>
          </p:nvSpPr>
          <p:spPr>
            <a:xfrm>
              <a:off x="4307006" y="2142959"/>
              <a:ext cx="1491178" cy="399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cs typeface="Times New Roman" pitchFamily="18" charset="0"/>
                </a:rPr>
                <a:t>“warm” pipe</a:t>
              </a: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5F4BDC1C-FE97-014D-88AA-D39BDC3DC776}"/>
              </a:ext>
            </a:extLst>
          </p:cNvPr>
          <p:cNvSpPr txBox="1"/>
          <p:nvPr/>
        </p:nvSpPr>
        <p:spPr>
          <a:xfrm>
            <a:off x="9303227" y="1237627"/>
            <a:ext cx="30043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about 2000 components:</a:t>
            </a:r>
          </a:p>
          <a:p>
            <a:r>
              <a:rPr lang="en-US" sz="2000" dirty="0"/>
              <a:t>824 cavities </a:t>
            </a:r>
          </a:p>
          <a:p>
            <a:r>
              <a:rPr lang="en-US" sz="2000" dirty="0"/>
              <a:t>500 flanges</a:t>
            </a:r>
          </a:p>
          <a:p>
            <a:r>
              <a:rPr lang="en-US" sz="2000" dirty="0"/>
              <a:t>220 BPMs (5 types)</a:t>
            </a:r>
          </a:p>
          <a:p>
            <a:r>
              <a:rPr lang="en-US" sz="2000" dirty="0"/>
              <a:t>  78 pumps</a:t>
            </a:r>
          </a:p>
          <a:p>
            <a:r>
              <a:rPr lang="en-US" sz="2000" dirty="0"/>
              <a:t>  20 OTR screens</a:t>
            </a:r>
          </a:p>
          <a:p>
            <a:r>
              <a:rPr lang="en-US" sz="2000" dirty="0"/>
              <a:t>    7 collimators</a:t>
            </a:r>
          </a:p>
          <a:p>
            <a:r>
              <a:rPr lang="en-US" sz="2000" dirty="0"/>
              <a:t>    5 BAMs</a:t>
            </a:r>
          </a:p>
          <a:p>
            <a:r>
              <a:rPr lang="en-US" sz="2000" dirty="0"/>
              <a:t>    3 kickers</a:t>
            </a:r>
          </a:p>
          <a:p>
            <a:r>
              <a:rPr lang="en-US" sz="2000" dirty="0"/>
              <a:t>        warm pipes, …</a:t>
            </a:r>
          </a:p>
        </p:txBody>
      </p:sp>
      <p:sp>
        <p:nvSpPr>
          <p:cNvPr id="137" name="Content Placeholder 161">
            <a:extLst>
              <a:ext uri="{FF2B5EF4-FFF2-40B4-BE49-F238E27FC236}">
                <a16:creationId xmlns:a16="http://schemas.microsoft.com/office/drawing/2014/main" id="{6F865ED9-632B-F641-82EB-3F3B933D3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39" y="4064363"/>
            <a:ext cx="11501811" cy="2192715"/>
          </a:xfrm>
        </p:spPr>
        <p:txBody>
          <a:bodyPr/>
          <a:lstStyle/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update of transverse    wakes: length &lt;&lt; </a:t>
            </a:r>
            <a:r>
              <a:rPr lang="en-US" dirty="0" err="1"/>
              <a:t>betatron</a:t>
            </a:r>
            <a:r>
              <a:rPr lang="en-US" dirty="0"/>
              <a:t> wavelength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 update of longitudinal wakes: length &lt;&lt; wavelength of longitudinal oscillations 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in accelerator effects due to transverse wakes are minor; effects due to longitudinal wakes are essential </a:t>
            </a:r>
            <a:r>
              <a:rPr lang="en-US" dirty="0">
                <a:sym typeface="Symbol"/>
              </a:rPr>
              <a:t> long. phase space and compression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EEA57F-DB61-8546-AD7A-5FE335AE787D}"/>
              </a:ext>
            </a:extLst>
          </p:cNvPr>
          <p:cNvSpPr txBox="1"/>
          <p:nvPr/>
        </p:nvSpPr>
        <p:spPr>
          <a:xfrm>
            <a:off x="9433236" y="672617"/>
            <a:ext cx="252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= 1nC, </a:t>
            </a:r>
            <a:r>
              <a:rPr lang="en-US" sz="2000" i="1" dirty="0" err="1"/>
              <a:t>I</a:t>
            </a:r>
            <a:r>
              <a:rPr lang="en-US" sz="2000" baseline="-25000" dirty="0" err="1"/>
              <a:t>peak</a:t>
            </a:r>
            <a:r>
              <a:rPr lang="en-US" sz="2000" dirty="0"/>
              <a:t> = 5 kA</a:t>
            </a:r>
            <a:endParaRPr lang="de-DE" sz="2000" dirty="0"/>
          </a:p>
        </p:txBody>
      </p:sp>
      <p:sp>
        <p:nvSpPr>
          <p:cNvPr id="17" name="Text Box 183">
            <a:extLst>
              <a:ext uri="{FF2B5EF4-FFF2-40B4-BE49-F238E27FC236}">
                <a16:creationId xmlns:a16="http://schemas.microsoft.com/office/drawing/2014/main" id="{18E8ADA0-8A79-324D-A08D-F81858364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74" y="5416542"/>
            <a:ext cx="11747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*I.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T. Weiland, TE/TM field solver for particle beam simulations without numerical Cherenkov radiation, Phys. Rev. STAB 8, 042001 (2005)</a:t>
            </a:r>
            <a:endParaRPr lang="en-GB" sz="20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5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p:sp>
        <p:nvSpPr>
          <p:cNvPr id="95" name="Text Box 10">
            <a:extLst>
              <a:ext uri="{FF2B5EF4-FFF2-40B4-BE49-F238E27FC236}">
                <a16:creationId xmlns:a16="http://schemas.microsoft.com/office/drawing/2014/main" id="{F2F074A5-0159-CE4D-B473-FAA79DA8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929" y="1115453"/>
            <a:ext cx="8546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Working point (11 parameters of longitudinal beam dynamics)</a:t>
            </a:r>
          </a:p>
        </p:txBody>
      </p:sp>
      <p:sp>
        <p:nvSpPr>
          <p:cNvPr id="96" name="Text Box 11">
            <a:extLst>
              <a:ext uri="{FF2B5EF4-FFF2-40B4-BE49-F238E27FC236}">
                <a16:creationId xmlns:a16="http://schemas.microsoft.com/office/drawing/2014/main" id="{51811E6D-15CB-C94A-8A45-E7B34BCD1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085" y="4853608"/>
            <a:ext cx="395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What is the optimal choice?</a:t>
            </a:r>
          </a:p>
        </p:txBody>
      </p:sp>
      <p:grpSp>
        <p:nvGrpSpPr>
          <p:cNvPr id="98" name="Group 106">
            <a:extLst>
              <a:ext uri="{FF2B5EF4-FFF2-40B4-BE49-F238E27FC236}">
                <a16:creationId xmlns:a16="http://schemas.microsoft.com/office/drawing/2014/main" id="{C86B1CA2-7EA6-FD45-925A-13656E0A70A1}"/>
              </a:ext>
            </a:extLst>
          </p:cNvPr>
          <p:cNvGrpSpPr>
            <a:grpSpLocks/>
          </p:cNvGrpSpPr>
          <p:nvPr/>
        </p:nvGrpSpPr>
        <p:grpSpPr bwMode="auto">
          <a:xfrm>
            <a:off x="584324" y="1460407"/>
            <a:ext cx="8870950" cy="1954212"/>
            <a:chOff x="0" y="813"/>
            <a:chExt cx="5588" cy="1231"/>
          </a:xfrm>
        </p:grpSpPr>
        <p:sp>
          <p:nvSpPr>
            <p:cNvPr id="99" name="AutoShape 107">
              <a:extLst>
                <a:ext uri="{FF2B5EF4-FFF2-40B4-BE49-F238E27FC236}">
                  <a16:creationId xmlns:a16="http://schemas.microsoft.com/office/drawing/2014/main" id="{D96D7EB0-242A-144C-B202-FBCDA35CC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" y="1071"/>
              <a:ext cx="136" cy="29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08">
              <a:extLst>
                <a:ext uri="{FF2B5EF4-FFF2-40B4-BE49-F238E27FC236}">
                  <a16:creationId xmlns:a16="http://schemas.microsoft.com/office/drawing/2014/main" id="{63CE4D27-9B90-A94C-8E04-D87EEFB49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" y="120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109">
              <a:extLst>
                <a:ext uri="{FF2B5EF4-FFF2-40B4-BE49-F238E27FC236}">
                  <a16:creationId xmlns:a16="http://schemas.microsoft.com/office/drawing/2014/main" id="{5BCCAC28-01FD-954E-BCF3-729C34405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026"/>
              <a:ext cx="267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10">
              <a:extLst>
                <a:ext uri="{FF2B5EF4-FFF2-40B4-BE49-F238E27FC236}">
                  <a16:creationId xmlns:a16="http://schemas.microsoft.com/office/drawing/2014/main" id="{788F7638-8F21-1E47-909C-CED4A054C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207"/>
              <a:ext cx="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" name="Object 111">
              <a:extLst>
                <a:ext uri="{FF2B5EF4-FFF2-40B4-BE49-F238E27FC236}">
                  <a16:creationId xmlns:a16="http://schemas.microsoft.com/office/drawing/2014/main" id="{9D33B798-178A-EA4E-9F1D-E4DC7D04265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" y="1117"/>
            <a:ext cx="291" cy="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35" name="Equation" r:id="rId3" imgW="317160" imgH="241200" progId="Equation.DSMT4">
                    <p:embed/>
                  </p:oleObj>
                </mc:Choice>
                <mc:Fallback>
                  <p:oleObj name="Equation" r:id="rId3" imgW="317160" imgH="241200" progId="Equation.DSMT4">
                    <p:embed/>
                    <p:pic>
                      <p:nvPicPr>
                        <p:cNvPr id="17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" y="1117"/>
                          <a:ext cx="291" cy="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12">
              <a:extLst>
                <a:ext uri="{FF2B5EF4-FFF2-40B4-BE49-F238E27FC236}">
                  <a16:creationId xmlns:a16="http://schemas.microsoft.com/office/drawing/2014/main" id="{4D69497E-420C-CF4A-ADA0-2F27C0262DC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813"/>
            <a:ext cx="302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36" name="Equation" r:id="rId5" imgW="317160" imgH="177480" progId="Equation.DSMT4">
                    <p:embed/>
                  </p:oleObj>
                </mc:Choice>
                <mc:Fallback>
                  <p:oleObj name="Equation" r:id="rId5" imgW="317160" imgH="177480" progId="Equation.DSMT4">
                    <p:embed/>
                    <p:pic>
                      <p:nvPicPr>
                        <p:cNvPr id="18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13"/>
                          <a:ext cx="302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AutoShape 113">
              <a:extLst>
                <a:ext uri="{FF2B5EF4-FFF2-40B4-BE49-F238E27FC236}">
                  <a16:creationId xmlns:a16="http://schemas.microsoft.com/office/drawing/2014/main" id="{403F8523-4CD7-AB4A-B0A3-D1984861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026"/>
              <a:ext cx="267" cy="38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6" name="Object 114">
              <a:extLst>
                <a:ext uri="{FF2B5EF4-FFF2-40B4-BE49-F238E27FC236}">
                  <a16:creationId xmlns:a16="http://schemas.microsoft.com/office/drawing/2014/main" id="{FB4906CF-8C57-D54B-81CB-B88A1654D1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0" y="1117"/>
            <a:ext cx="28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37" name="Equation" r:id="rId7" imgW="317160" imgH="241200" progId="Equation.DSMT4">
                    <p:embed/>
                  </p:oleObj>
                </mc:Choice>
                <mc:Fallback>
                  <p:oleObj name="Equation" r:id="rId7" imgW="317160" imgH="241200" progId="Equation.DSMT4">
                    <p:embed/>
                    <p:pic>
                      <p:nvPicPr>
                        <p:cNvPr id="20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" y="1117"/>
                          <a:ext cx="28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" name="AutoShape 115">
              <a:extLst>
                <a:ext uri="{FF2B5EF4-FFF2-40B4-BE49-F238E27FC236}">
                  <a16:creationId xmlns:a16="http://schemas.microsoft.com/office/drawing/2014/main" id="{2E5FD1D0-47E3-324B-950A-230E85090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1660"/>
              <a:ext cx="334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8" name="Object 116">
              <a:extLst>
                <a:ext uri="{FF2B5EF4-FFF2-40B4-BE49-F238E27FC236}">
                  <a16:creationId xmlns:a16="http://schemas.microsoft.com/office/drawing/2014/main" id="{97B0AE51-3BBE-7B41-A843-0FDA27AF64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29" y="1752"/>
            <a:ext cx="24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38" name="Equation" r:id="rId9" imgW="253800" imgH="228600" progId="Equation.DSMT4">
                    <p:embed/>
                  </p:oleObj>
                </mc:Choice>
                <mc:Fallback>
                  <p:oleObj name="Equation" r:id="rId9" imgW="253800" imgH="228600" progId="Equation.DSMT4">
                    <p:embed/>
                    <p:pic>
                      <p:nvPicPr>
                        <p:cNvPr id="22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" y="1752"/>
                          <a:ext cx="24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AutoShape 117">
              <a:extLst>
                <a:ext uri="{FF2B5EF4-FFF2-40B4-BE49-F238E27FC236}">
                  <a16:creationId xmlns:a16="http://schemas.microsoft.com/office/drawing/2014/main" id="{9A56C978-82A9-8A43-945B-5F469108B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1" y="1636"/>
              <a:ext cx="519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0" name="Object 118">
              <a:extLst>
                <a:ext uri="{FF2B5EF4-FFF2-40B4-BE49-F238E27FC236}">
                  <a16:creationId xmlns:a16="http://schemas.microsoft.com/office/drawing/2014/main" id="{453BD72A-A267-9945-A422-685015132F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88" y="1734"/>
            <a:ext cx="231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39" name="Equation" r:id="rId11" imgW="241200" imgH="228600" progId="Equation.DSMT4">
                    <p:embed/>
                  </p:oleObj>
                </mc:Choice>
                <mc:Fallback>
                  <p:oleObj name="Equation" r:id="rId11" imgW="241200" imgH="228600" progId="Equation.DSMT4">
                    <p:embed/>
                    <p:pic>
                      <p:nvPicPr>
                        <p:cNvPr id="24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" y="1734"/>
                          <a:ext cx="231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AutoShape 119">
              <a:extLst>
                <a:ext uri="{FF2B5EF4-FFF2-40B4-BE49-F238E27FC236}">
                  <a16:creationId xmlns:a16="http://schemas.microsoft.com/office/drawing/2014/main" id="{F1B7D76B-D997-DB4C-8CD7-A9CED1D1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" y="1641"/>
              <a:ext cx="719" cy="384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20">
              <a:extLst>
                <a:ext uri="{FF2B5EF4-FFF2-40B4-BE49-F238E27FC236}">
                  <a16:creationId xmlns:a16="http://schemas.microsoft.com/office/drawing/2014/main" id="{59802D8D-B8C3-474E-A8C0-923842E71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0" y="1838"/>
              <a:ext cx="55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3" name="Object 121">
              <a:extLst>
                <a:ext uri="{FF2B5EF4-FFF2-40B4-BE49-F238E27FC236}">
                  <a16:creationId xmlns:a16="http://schemas.microsoft.com/office/drawing/2014/main" id="{0E18EA09-7361-8F40-B7AF-03BC6C644A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99" y="1718"/>
            <a:ext cx="242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0" name="Equation" r:id="rId13" imgW="253800" imgH="228600" progId="Equation.DSMT4">
                    <p:embed/>
                  </p:oleObj>
                </mc:Choice>
                <mc:Fallback>
                  <p:oleObj name="Equation" r:id="rId13" imgW="253800" imgH="228600" progId="Equation.DSMT4">
                    <p:embed/>
                    <p:pic>
                      <p:nvPicPr>
                        <p:cNvPr id="27" name="Object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" y="1718"/>
                          <a:ext cx="242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4" name="Group 122">
              <a:extLst>
                <a:ext uri="{FF2B5EF4-FFF2-40B4-BE49-F238E27FC236}">
                  <a16:creationId xmlns:a16="http://schemas.microsoft.com/office/drawing/2014/main" id="{103F3975-2DBA-1541-A84D-B967B99F3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4" y="1660"/>
              <a:ext cx="522" cy="217"/>
              <a:chOff x="1694" y="1537"/>
              <a:chExt cx="583" cy="378"/>
            </a:xfrm>
          </p:grpSpPr>
          <p:sp>
            <p:nvSpPr>
              <p:cNvPr id="249" name="Rectangle 123">
                <a:extLst>
                  <a:ext uri="{FF2B5EF4-FFF2-40B4-BE49-F238E27FC236}">
                    <a16:creationId xmlns:a16="http://schemas.microsoft.com/office/drawing/2014/main" id="{302D022D-238E-5542-9EBF-562472F2D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" y="17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124">
                <a:extLst>
                  <a:ext uri="{FF2B5EF4-FFF2-40B4-BE49-F238E27FC236}">
                    <a16:creationId xmlns:a16="http://schemas.microsoft.com/office/drawing/2014/main" id="{1D69BF5E-5EB5-FF40-9218-216E76170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15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25">
                <a:extLst>
                  <a:ext uri="{FF2B5EF4-FFF2-40B4-BE49-F238E27FC236}">
                    <a16:creationId xmlns:a16="http://schemas.microsoft.com/office/drawing/2014/main" id="{6F557351-4267-8C45-88E0-BF310F9D1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" y="1537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126">
                <a:extLst>
                  <a:ext uri="{FF2B5EF4-FFF2-40B4-BE49-F238E27FC236}">
                    <a16:creationId xmlns:a16="http://schemas.microsoft.com/office/drawing/2014/main" id="{BC160313-73B3-0F41-8659-ECD4F78C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728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Line 127">
                <a:extLst>
                  <a:ext uri="{FF2B5EF4-FFF2-40B4-BE49-F238E27FC236}">
                    <a16:creationId xmlns:a16="http://schemas.microsoft.com/office/drawing/2014/main" id="{22FF74AB-E47B-DB4C-A1C4-3FB4336E4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" y="1846"/>
                <a:ext cx="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28">
                <a:extLst>
                  <a:ext uri="{FF2B5EF4-FFF2-40B4-BE49-F238E27FC236}">
                    <a16:creationId xmlns:a16="http://schemas.microsoft.com/office/drawing/2014/main" id="{777E52AB-DDC6-CD47-8B03-3ADD7C5A0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3" y="1626"/>
                <a:ext cx="56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129">
                <a:extLst>
                  <a:ext uri="{FF2B5EF4-FFF2-40B4-BE49-F238E27FC236}">
                    <a16:creationId xmlns:a16="http://schemas.microsoft.com/office/drawing/2014/main" id="{78C4C3EB-9373-CF4E-8A76-D2E879701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632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30">
                <a:extLst>
                  <a:ext uri="{FF2B5EF4-FFF2-40B4-BE49-F238E27FC236}">
                    <a16:creationId xmlns:a16="http://schemas.microsoft.com/office/drawing/2014/main" id="{64FABC45-8C6E-3A40-AB38-E7DF3ECE7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3" y="1630"/>
                <a:ext cx="5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31">
                <a:extLst>
                  <a:ext uri="{FF2B5EF4-FFF2-40B4-BE49-F238E27FC236}">
                    <a16:creationId xmlns:a16="http://schemas.microsoft.com/office/drawing/2014/main" id="{D6C82B55-3C16-614B-9A29-A29DFD10E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" y="1828"/>
                <a:ext cx="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32">
                <a:extLst>
                  <a:ext uri="{FF2B5EF4-FFF2-40B4-BE49-F238E27FC236}">
                    <a16:creationId xmlns:a16="http://schemas.microsoft.com/office/drawing/2014/main" id="{F9A302C7-CBE9-C544-980D-F7926E2A5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4" y="18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133">
              <a:extLst>
                <a:ext uri="{FF2B5EF4-FFF2-40B4-BE49-F238E27FC236}">
                  <a16:creationId xmlns:a16="http://schemas.microsoft.com/office/drawing/2014/main" id="{FC6BA009-423D-6148-A3E5-6E41657026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2" y="1672"/>
              <a:ext cx="522" cy="217"/>
              <a:chOff x="1694" y="1537"/>
              <a:chExt cx="583" cy="378"/>
            </a:xfrm>
          </p:grpSpPr>
          <p:sp>
            <p:nvSpPr>
              <p:cNvPr id="239" name="Rectangle 134">
                <a:extLst>
                  <a:ext uri="{FF2B5EF4-FFF2-40B4-BE49-F238E27FC236}">
                    <a16:creationId xmlns:a16="http://schemas.microsoft.com/office/drawing/2014/main" id="{C59EECB1-0FC2-AC44-9F0B-649EDB3C1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0" y="17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135">
                <a:extLst>
                  <a:ext uri="{FF2B5EF4-FFF2-40B4-BE49-F238E27FC236}">
                    <a16:creationId xmlns:a16="http://schemas.microsoft.com/office/drawing/2014/main" id="{B1DD3E03-CE3F-1748-9BFE-C5B9DD675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" y="1540"/>
                <a:ext cx="73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36">
                <a:extLst>
                  <a:ext uri="{FF2B5EF4-FFF2-40B4-BE49-F238E27FC236}">
                    <a16:creationId xmlns:a16="http://schemas.microsoft.com/office/drawing/2014/main" id="{B327CDD0-2BCA-EA42-9DB1-1EB7CCAF9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" y="1537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137">
                <a:extLst>
                  <a:ext uri="{FF2B5EF4-FFF2-40B4-BE49-F238E27FC236}">
                    <a16:creationId xmlns:a16="http://schemas.microsoft.com/office/drawing/2014/main" id="{B5A26B9A-7C27-F34C-B503-FB2B7DD8A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1728"/>
                <a:ext cx="74" cy="175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Line 138">
                <a:extLst>
                  <a:ext uri="{FF2B5EF4-FFF2-40B4-BE49-F238E27FC236}">
                    <a16:creationId xmlns:a16="http://schemas.microsoft.com/office/drawing/2014/main" id="{D267BD0A-A259-2E4C-9A33-1A7C679A4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" y="1846"/>
                <a:ext cx="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39">
                <a:extLst>
                  <a:ext uri="{FF2B5EF4-FFF2-40B4-BE49-F238E27FC236}">
                    <a16:creationId xmlns:a16="http://schemas.microsoft.com/office/drawing/2014/main" id="{274A59E2-6BB5-3D4C-9BF7-43B1E8FC6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3" y="1626"/>
                <a:ext cx="56" cy="2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140">
                <a:extLst>
                  <a:ext uri="{FF2B5EF4-FFF2-40B4-BE49-F238E27FC236}">
                    <a16:creationId xmlns:a16="http://schemas.microsoft.com/office/drawing/2014/main" id="{EF1F9683-C96F-F74D-91A2-8A362EA98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632"/>
                <a:ext cx="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41">
                <a:extLst>
                  <a:ext uri="{FF2B5EF4-FFF2-40B4-BE49-F238E27FC236}">
                    <a16:creationId xmlns:a16="http://schemas.microsoft.com/office/drawing/2014/main" id="{23F57DC1-CA56-BC41-BFE2-BAFF5259B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3" y="1630"/>
                <a:ext cx="50" cy="1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42">
                <a:extLst>
                  <a:ext uri="{FF2B5EF4-FFF2-40B4-BE49-F238E27FC236}">
                    <a16:creationId xmlns:a16="http://schemas.microsoft.com/office/drawing/2014/main" id="{D2D3A58A-9305-F94C-B4D4-0AD24E3A1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" y="1828"/>
                <a:ext cx="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43">
                <a:extLst>
                  <a:ext uri="{FF2B5EF4-FFF2-40B4-BE49-F238E27FC236}">
                    <a16:creationId xmlns:a16="http://schemas.microsoft.com/office/drawing/2014/main" id="{B4725B06-C23D-2C4F-8C2D-BECB51FF8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4" y="1846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6" name="Group 144">
              <a:extLst>
                <a:ext uri="{FF2B5EF4-FFF2-40B4-BE49-F238E27FC236}">
                  <a16:creationId xmlns:a16="http://schemas.microsoft.com/office/drawing/2014/main" id="{79043C9B-9011-A84B-96AE-61BF7717B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2" y="852"/>
              <a:ext cx="1485" cy="1067"/>
              <a:chOff x="882" y="852"/>
              <a:chExt cx="1485" cy="1067"/>
            </a:xfrm>
          </p:grpSpPr>
          <p:sp>
            <p:nvSpPr>
              <p:cNvPr id="119" name="Rectangle 145">
                <a:extLst>
                  <a:ext uri="{FF2B5EF4-FFF2-40B4-BE49-F238E27FC236}">
                    <a16:creationId xmlns:a16="http://schemas.microsoft.com/office/drawing/2014/main" id="{B467544F-AC68-0F4B-B85D-C5CD7E596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" y="1131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0" name="Group 146">
                <a:extLst>
                  <a:ext uri="{FF2B5EF4-FFF2-40B4-BE49-F238E27FC236}">
                    <a16:creationId xmlns:a16="http://schemas.microsoft.com/office/drawing/2014/main" id="{D412AF16-9F5D-C54E-8E26-4391DF69D5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2" y="1062"/>
                <a:ext cx="377" cy="176"/>
                <a:chOff x="1694" y="1537"/>
                <a:chExt cx="583" cy="378"/>
              </a:xfrm>
            </p:grpSpPr>
            <p:sp>
              <p:nvSpPr>
                <p:cNvPr id="229" name="Rectangle 147">
                  <a:extLst>
                    <a:ext uri="{FF2B5EF4-FFF2-40B4-BE49-F238E27FC236}">
                      <a16:creationId xmlns:a16="http://schemas.microsoft.com/office/drawing/2014/main" id="{E2256216-4178-3141-A9BD-66CDC8FFB0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0" y="17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148">
                  <a:extLst>
                    <a:ext uri="{FF2B5EF4-FFF2-40B4-BE49-F238E27FC236}">
                      <a16:creationId xmlns:a16="http://schemas.microsoft.com/office/drawing/2014/main" id="{82FC55F9-EA94-0245-861E-46E7E34F4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15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149">
                  <a:extLst>
                    <a:ext uri="{FF2B5EF4-FFF2-40B4-BE49-F238E27FC236}">
                      <a16:creationId xmlns:a16="http://schemas.microsoft.com/office/drawing/2014/main" id="{C5B5FD37-8BDB-E046-9891-4F3406C5B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1537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150">
                  <a:extLst>
                    <a:ext uri="{FF2B5EF4-FFF2-40B4-BE49-F238E27FC236}">
                      <a16:creationId xmlns:a16="http://schemas.microsoft.com/office/drawing/2014/main" id="{07178AE1-1AE9-DC4A-AE66-FAF4FC6BF9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" y="1728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Line 151">
                  <a:extLst>
                    <a:ext uri="{FF2B5EF4-FFF2-40B4-BE49-F238E27FC236}">
                      <a16:creationId xmlns:a16="http://schemas.microsoft.com/office/drawing/2014/main" id="{279D8CC7-C83B-684B-9E45-85B37B6B6B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7" y="1846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152">
                  <a:extLst>
                    <a:ext uri="{FF2B5EF4-FFF2-40B4-BE49-F238E27FC236}">
                      <a16:creationId xmlns:a16="http://schemas.microsoft.com/office/drawing/2014/main" id="{02826603-ADB0-3545-B9BB-AAA6F43A88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43" y="1626"/>
                  <a:ext cx="56" cy="2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153">
                  <a:extLst>
                    <a:ext uri="{FF2B5EF4-FFF2-40B4-BE49-F238E27FC236}">
                      <a16:creationId xmlns:a16="http://schemas.microsoft.com/office/drawing/2014/main" id="{808790DC-18F0-744E-AA33-B447A409AC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1632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154">
                  <a:extLst>
                    <a:ext uri="{FF2B5EF4-FFF2-40B4-BE49-F238E27FC236}">
                      <a16:creationId xmlns:a16="http://schemas.microsoft.com/office/drawing/2014/main" id="{6D3E9BFE-F712-9740-922E-4C525F2AA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3" y="1630"/>
                  <a:ext cx="5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55">
                  <a:extLst>
                    <a:ext uri="{FF2B5EF4-FFF2-40B4-BE49-F238E27FC236}">
                      <a16:creationId xmlns:a16="http://schemas.microsoft.com/office/drawing/2014/main" id="{0347E05D-71E9-994B-9CDC-9EB3310C0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4" y="1828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156">
                  <a:extLst>
                    <a:ext uri="{FF2B5EF4-FFF2-40B4-BE49-F238E27FC236}">
                      <a16:creationId xmlns:a16="http://schemas.microsoft.com/office/drawing/2014/main" id="{79D9DA41-8BDE-EA48-967D-5827619F3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4" y="1846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1" name="Line 157">
                <a:extLst>
                  <a:ext uri="{FF2B5EF4-FFF2-40B4-BE49-F238E27FC236}">
                    <a16:creationId xmlns:a16="http://schemas.microsoft.com/office/drawing/2014/main" id="{87850467-C78C-504B-969F-B0BAB0496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9" y="1196"/>
                <a:ext cx="198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58">
                <a:extLst>
                  <a:ext uri="{FF2B5EF4-FFF2-40B4-BE49-F238E27FC236}">
                    <a16:creationId xmlns:a16="http://schemas.microsoft.com/office/drawing/2014/main" id="{01FE2D3B-C8FF-4F44-BB77-B6B5EFE12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" y="1207"/>
                <a:ext cx="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Rectangle 159">
                <a:extLst>
                  <a:ext uri="{FF2B5EF4-FFF2-40B4-BE49-F238E27FC236}">
                    <a16:creationId xmlns:a16="http://schemas.microsoft.com/office/drawing/2014/main" id="{D83871D2-B592-3248-8F8D-2E0F57624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9" y="1789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160">
                <a:extLst>
                  <a:ext uri="{FF2B5EF4-FFF2-40B4-BE49-F238E27FC236}">
                    <a16:creationId xmlns:a16="http://schemas.microsoft.com/office/drawing/2014/main" id="{003D5011-A830-CB4A-A9AD-6E9C7C1B2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" y="1206"/>
                <a:ext cx="285" cy="6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Rectangle 161">
                <a:extLst>
                  <a:ext uri="{FF2B5EF4-FFF2-40B4-BE49-F238E27FC236}">
                    <a16:creationId xmlns:a16="http://schemas.microsoft.com/office/drawing/2014/main" id="{927FAF40-2611-F746-A704-F291F046E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" y="1337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62">
                <a:extLst>
                  <a:ext uri="{FF2B5EF4-FFF2-40B4-BE49-F238E27FC236}">
                    <a16:creationId xmlns:a16="http://schemas.microsoft.com/office/drawing/2014/main" id="{C858C1F3-8C74-494D-8735-A194B2DAB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" y="1574"/>
                <a:ext cx="45" cy="13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50" name="Object 163">
                <a:extLst>
                  <a:ext uri="{FF2B5EF4-FFF2-40B4-BE49-F238E27FC236}">
                    <a16:creationId xmlns:a16="http://schemas.microsoft.com/office/drawing/2014/main" id="{E7019A7D-5FDD-AA44-9EDE-DB96096432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71" y="852"/>
              <a:ext cx="242" cy="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41" name="Equation" r:id="rId15" imgW="253800" imgH="164880" progId="Equation.DSMT4">
                      <p:embed/>
                    </p:oleObj>
                  </mc:Choice>
                  <mc:Fallback>
                    <p:oleObj name="Equation" r:id="rId15" imgW="253800" imgH="164880" progId="Equation.DSMT4">
                      <p:embed/>
                      <p:pic>
                        <p:nvPicPr>
                          <p:cNvPr id="41" name="Object 16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1" y="852"/>
                            <a:ext cx="242" cy="1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" name="Object 164">
                <a:extLst>
                  <a:ext uri="{FF2B5EF4-FFF2-40B4-BE49-F238E27FC236}">
                    <a16:creationId xmlns:a16="http://schemas.microsoft.com/office/drawing/2014/main" id="{5DABE32C-E845-2247-9482-432B1E72B9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14" y="1507"/>
              <a:ext cx="242" cy="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42" name="Equation" r:id="rId17" imgW="253800" imgH="164880" progId="Equation.DSMT4">
                      <p:embed/>
                    </p:oleObj>
                  </mc:Choice>
                  <mc:Fallback>
                    <p:oleObj name="Equation" r:id="rId17" imgW="253800" imgH="164880" progId="Equation.DSMT4">
                      <p:embed/>
                      <p:pic>
                        <p:nvPicPr>
                          <p:cNvPr id="42" name="Object 1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4" y="1507"/>
                            <a:ext cx="242" cy="1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" name="Object 165">
                <a:extLst>
                  <a:ext uri="{FF2B5EF4-FFF2-40B4-BE49-F238E27FC236}">
                    <a16:creationId xmlns:a16="http://schemas.microsoft.com/office/drawing/2014/main" id="{163591FF-B8BC-3A4F-AF67-D7EA82D3E33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04" y="1466"/>
              <a:ext cx="278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643" name="Equation" r:id="rId19" imgW="291960" imgH="228600" progId="Equation.DSMT4">
                      <p:embed/>
                    </p:oleObj>
                  </mc:Choice>
                  <mc:Fallback>
                    <p:oleObj name="Equation" r:id="rId19" imgW="291960" imgH="228600" progId="Equation.DSMT4">
                      <p:embed/>
                      <p:pic>
                        <p:nvPicPr>
                          <p:cNvPr id="43" name="Object 1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4" y="1466"/>
                            <a:ext cx="278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54" name="Group 166">
                <a:extLst>
                  <a:ext uri="{FF2B5EF4-FFF2-40B4-BE49-F238E27FC236}">
                    <a16:creationId xmlns:a16="http://schemas.microsoft.com/office/drawing/2014/main" id="{C4C38B57-D473-2D44-86B0-5C698409D5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45" y="1684"/>
                <a:ext cx="522" cy="217"/>
                <a:chOff x="1694" y="1537"/>
                <a:chExt cx="583" cy="378"/>
              </a:xfrm>
            </p:grpSpPr>
            <p:sp>
              <p:nvSpPr>
                <p:cNvPr id="155" name="Rectangle 167">
                  <a:extLst>
                    <a:ext uri="{FF2B5EF4-FFF2-40B4-BE49-F238E27FC236}">
                      <a16:creationId xmlns:a16="http://schemas.microsoft.com/office/drawing/2014/main" id="{3F7C7470-D56D-5049-8605-7AB7C3923C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0" y="17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Rectangle 168">
                  <a:extLst>
                    <a:ext uri="{FF2B5EF4-FFF2-40B4-BE49-F238E27FC236}">
                      <a16:creationId xmlns:a16="http://schemas.microsoft.com/office/drawing/2014/main" id="{01F3CCCA-3938-0641-B86A-4466C24CC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0" y="1540"/>
                  <a:ext cx="73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Rectangle 169">
                  <a:extLst>
                    <a:ext uri="{FF2B5EF4-FFF2-40B4-BE49-F238E27FC236}">
                      <a16:creationId xmlns:a16="http://schemas.microsoft.com/office/drawing/2014/main" id="{A249E12D-4F43-BD4A-95B7-CA80F4F9CF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1537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Rectangle 170">
                  <a:extLst>
                    <a:ext uri="{FF2B5EF4-FFF2-40B4-BE49-F238E27FC236}">
                      <a16:creationId xmlns:a16="http://schemas.microsoft.com/office/drawing/2014/main" id="{C389CB92-B49A-9A42-8555-69BB02B9B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1" y="1728"/>
                  <a:ext cx="74" cy="175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Line 171">
                  <a:extLst>
                    <a:ext uri="{FF2B5EF4-FFF2-40B4-BE49-F238E27FC236}">
                      <a16:creationId xmlns:a16="http://schemas.microsoft.com/office/drawing/2014/main" id="{33B85225-DAC9-174E-90AD-8A32E26BB5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37" y="1846"/>
                  <a:ext cx="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72">
                  <a:extLst>
                    <a:ext uri="{FF2B5EF4-FFF2-40B4-BE49-F238E27FC236}">
                      <a16:creationId xmlns:a16="http://schemas.microsoft.com/office/drawing/2014/main" id="{FD2305BF-4717-0147-A39D-2BD72E9B67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43" y="1626"/>
                  <a:ext cx="56" cy="2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173">
                  <a:extLst>
                    <a:ext uri="{FF2B5EF4-FFF2-40B4-BE49-F238E27FC236}">
                      <a16:creationId xmlns:a16="http://schemas.microsoft.com/office/drawing/2014/main" id="{DD94F85A-612E-664A-B4F0-EC41BE7356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3" y="1632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174">
                  <a:extLst>
                    <a:ext uri="{FF2B5EF4-FFF2-40B4-BE49-F238E27FC236}">
                      <a16:creationId xmlns:a16="http://schemas.microsoft.com/office/drawing/2014/main" id="{17C78F13-6610-7C4A-883C-EF47B3DCB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3" y="1630"/>
                  <a:ext cx="50" cy="1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175">
                  <a:extLst>
                    <a:ext uri="{FF2B5EF4-FFF2-40B4-BE49-F238E27FC236}">
                      <a16:creationId xmlns:a16="http://schemas.microsoft.com/office/drawing/2014/main" id="{88BFABCE-1B4A-B944-9743-CBF83196BB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4" y="1828"/>
                  <a:ext cx="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176">
                  <a:extLst>
                    <a:ext uri="{FF2B5EF4-FFF2-40B4-BE49-F238E27FC236}">
                      <a16:creationId xmlns:a16="http://schemas.microsoft.com/office/drawing/2014/main" id="{F6932FB3-26ED-A24F-8125-DA7F4E3FC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4" y="1846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117" name="Object 177">
              <a:extLst>
                <a:ext uri="{FF2B5EF4-FFF2-40B4-BE49-F238E27FC236}">
                  <a16:creationId xmlns:a16="http://schemas.microsoft.com/office/drawing/2014/main" id="{39392487-23BB-C247-AE2F-462CD7522C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53" y="1470"/>
            <a:ext cx="302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4" name="Equation" r:id="rId21" imgW="317160" imgH="228600" progId="Equation.DSMT4">
                    <p:embed/>
                  </p:oleObj>
                </mc:Choice>
                <mc:Fallback>
                  <p:oleObj name="Equation" r:id="rId21" imgW="317160" imgH="228600" progId="Equation.DSMT4">
                    <p:embed/>
                    <p:pic>
                      <p:nvPicPr>
                        <p:cNvPr id="31" name="Object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3" y="1470"/>
                          <a:ext cx="302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178">
              <a:extLst>
                <a:ext uri="{FF2B5EF4-FFF2-40B4-BE49-F238E27FC236}">
                  <a16:creationId xmlns:a16="http://schemas.microsoft.com/office/drawing/2014/main" id="{E9FE0F39-C115-374C-A2FB-9BC7289872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34" y="1433"/>
            <a:ext cx="290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5" name="Equation" r:id="rId23" imgW="304560" imgH="228600" progId="Equation.DSMT4">
                    <p:embed/>
                  </p:oleObj>
                </mc:Choice>
                <mc:Fallback>
                  <p:oleObj name="Equation" r:id="rId23" imgW="304560" imgH="228600" progId="Equation.DSMT4">
                    <p:embed/>
                    <p:pic>
                      <p:nvPicPr>
                        <p:cNvPr id="32" name="Object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4" y="1433"/>
                          <a:ext cx="290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0" name="Text Box 183">
            <a:extLst>
              <a:ext uri="{FF2B5EF4-FFF2-40B4-BE49-F238E27FC236}">
                <a16:creationId xmlns:a16="http://schemas.microsoft.com/office/drawing/2014/main" id="{13029CAA-BD56-6B4F-92B8-63679A5A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91" y="5467490"/>
            <a:ext cx="107602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I.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Zagorodnov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M.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Dohlus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cs typeface="Times New Roman" pitchFamily="18" charset="0"/>
              </a:rPr>
              <a:t>S.Tomin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GB" sz="2000" i="1" dirty="0">
                <a:solidFill>
                  <a:schemeClr val="accent1"/>
                </a:solidFill>
                <a:cs typeface="Times New Roman" pitchFamily="18" charset="0"/>
              </a:rPr>
              <a:t>Accelerator Beam Dynamics at the European XFEL</a:t>
            </a:r>
            <a:r>
              <a:rPr lang="en-GB" sz="2000" dirty="0">
                <a:solidFill>
                  <a:schemeClr val="accent1"/>
                </a:solidFill>
                <a:cs typeface="Times New Roman" pitchFamily="18" charset="0"/>
              </a:rPr>
              <a:t>, Phys. Rev.  STAB, 2019.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606A14-9E5A-7740-85DD-3188C2ADF5ED}"/>
                  </a:ext>
                </a:extLst>
              </p:cNvPr>
              <p:cNvSpPr txBox="1"/>
              <p:nvPr/>
            </p:nvSpPr>
            <p:spPr>
              <a:xfrm>
                <a:off x="3227358" y="3422078"/>
                <a:ext cx="708397" cy="1110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=130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de-DE" sz="2000" b="0" dirty="0"/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56,1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606A14-9E5A-7740-85DD-3188C2ADF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58" y="3422078"/>
                <a:ext cx="708397" cy="1110573"/>
              </a:xfrm>
              <a:prstGeom prst="rect">
                <a:avLst/>
              </a:prstGeom>
              <a:blipFill>
                <a:blip r:embed="rId25"/>
                <a:stretch>
                  <a:fillRect l="-10526" r="-1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AC92CA9-9DC9-294E-830A-C8AB88A22F54}"/>
                  </a:ext>
                </a:extLst>
              </p:cNvPr>
              <p:cNvSpPr txBox="1"/>
              <p:nvPr/>
            </p:nvSpPr>
            <p:spPr>
              <a:xfrm>
                <a:off x="5012035" y="3419103"/>
                <a:ext cx="708397" cy="1110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=700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de-DE" sz="2000" b="0" dirty="0"/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56,2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000" dirty="0" err="1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AC92CA9-9DC9-294E-830A-C8AB88A22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035" y="3419103"/>
                <a:ext cx="708397" cy="1110573"/>
              </a:xfrm>
              <a:prstGeom prst="rect">
                <a:avLst/>
              </a:prstGeom>
              <a:blipFill>
                <a:blip r:embed="rId26"/>
                <a:stretch>
                  <a:fillRect l="-12500" r="-1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3114148-5FDE-564C-8CED-A9EF15E51778}"/>
                  </a:ext>
                </a:extLst>
              </p:cNvPr>
              <p:cNvSpPr txBox="1"/>
              <p:nvPr/>
            </p:nvSpPr>
            <p:spPr>
              <a:xfrm>
                <a:off x="6866936" y="3419103"/>
                <a:ext cx="676476" cy="1110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=2400 </m:t>
                      </m:r>
                      <m:r>
                        <m:rPr>
                          <m:nor/>
                        </m:rPr>
                        <a:rPr lang="de-DE" sz="2000" b="0" i="0" smtClean="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de-DE" sz="2000" b="0" dirty="0"/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56,3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de-DE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final</m:t>
                          </m:r>
                        </m:sub>
                      </m:sSub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de-DE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gun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12000"/>
                  </a:lnSpc>
                </a:pPr>
                <a:endParaRPr lang="de-DE" sz="2000" b="0" dirty="0"/>
              </a:p>
              <a:p>
                <a:pPr>
                  <a:lnSpc>
                    <a:spcPct val="112000"/>
                  </a:lnSpc>
                </a:pPr>
                <a:endParaRPr lang="en-US" sz="2000" dirty="0"/>
              </a:p>
              <a:p>
                <a:pPr>
                  <a:lnSpc>
                    <a:spcPct val="112000"/>
                  </a:lnSpc>
                </a:pPr>
                <a:endParaRPr lang="en-US" sz="2000" dirty="0" err="1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3114148-5FDE-564C-8CED-A9EF15E5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936" y="3419103"/>
                <a:ext cx="676476" cy="1110573"/>
              </a:xfrm>
              <a:prstGeom prst="rect">
                <a:avLst/>
              </a:prstGeom>
              <a:blipFill>
                <a:blip r:embed="rId27"/>
                <a:stretch>
                  <a:fillRect l="-12963" r="-174074" b="-4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CB3B655-FEF1-1A4D-A8A4-88F0C34D4196}"/>
                  </a:ext>
                </a:extLst>
              </p:cNvPr>
              <p:cNvSpPr txBox="1"/>
              <p:nvPr/>
            </p:nvSpPr>
            <p:spPr>
              <a:xfrm>
                <a:off x="7137463" y="1721631"/>
                <a:ext cx="1178048" cy="402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DE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de-DE" sz="2400" b="0" dirty="0"/>
              </a:p>
              <a:p>
                <a:pPr>
                  <a:lnSpc>
                    <a:spcPct val="112000"/>
                  </a:lnSpc>
                </a:pPr>
                <a:endParaRPr lang="en-US" sz="2400" dirty="0"/>
              </a:p>
              <a:p>
                <a:pPr>
                  <a:lnSpc>
                    <a:spcPct val="112000"/>
                  </a:lnSpc>
                </a:pPr>
                <a:endParaRPr lang="en-US" sz="2400" dirty="0" err="1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CB3B655-FEF1-1A4D-A8A4-88F0C34D4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463" y="1721631"/>
                <a:ext cx="1178048" cy="402845"/>
              </a:xfrm>
              <a:prstGeom prst="rect">
                <a:avLst/>
              </a:prstGeom>
              <a:blipFill>
                <a:blip r:embed="rId28"/>
                <a:stretch>
                  <a:fillRect t="-31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Content Placeholder 161">
            <a:extLst>
              <a:ext uri="{FF2B5EF4-FFF2-40B4-BE49-F238E27FC236}">
                <a16:creationId xmlns:a16="http://schemas.microsoft.com/office/drawing/2014/main" id="{1B9297D7-3FA1-AC4C-B201-1980BF834544}"/>
              </a:ext>
            </a:extLst>
          </p:cNvPr>
          <p:cNvSpPr txBox="1">
            <a:spLocks/>
          </p:cNvSpPr>
          <p:nvPr/>
        </p:nvSpPr>
        <p:spPr>
          <a:xfrm>
            <a:off x="123724" y="3399637"/>
            <a:ext cx="2940275" cy="1076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0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energy in BC: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deflecting radius: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compression factor: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7AE99608-0DD6-9A4B-96E9-41C3B35F1CD8}"/>
              </a:ext>
            </a:extLst>
          </p:cNvPr>
          <p:cNvSpPr/>
          <p:nvPr/>
        </p:nvSpPr>
        <p:spPr>
          <a:xfrm>
            <a:off x="7280089" y="2183392"/>
            <a:ext cx="314325" cy="555352"/>
          </a:xfrm>
          <a:prstGeom prst="downArrow">
            <a:avLst/>
          </a:prstGeom>
          <a:solidFill>
            <a:srgbClr val="C0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122" name="Content Placeholder 161">
            <a:extLst>
              <a:ext uri="{FF2B5EF4-FFF2-40B4-BE49-F238E27FC236}">
                <a16:creationId xmlns:a16="http://schemas.microsoft.com/office/drawing/2014/main" id="{3D7F5E92-CE03-2E44-B2A5-94788E12039F}"/>
              </a:ext>
            </a:extLst>
          </p:cNvPr>
          <p:cNvSpPr txBox="1">
            <a:spLocks/>
          </p:cNvSpPr>
          <p:nvPr/>
        </p:nvSpPr>
        <p:spPr>
          <a:xfrm>
            <a:off x="8024018" y="1721631"/>
            <a:ext cx="4147829" cy="1076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9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0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the first and the second derivatives of the global compression </a:t>
            </a:r>
          </a:p>
        </p:txBody>
      </p:sp>
    </p:spTree>
    <p:extLst>
      <p:ext uri="{BB962C8B-B14F-4D97-AF65-F5344CB8AC3E}">
        <p14:creationId xmlns:p14="http://schemas.microsoft.com/office/powerpoint/2010/main" val="161006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569672-09DE-1348-89C2-ADA46523BF07}"/>
              </a:ext>
            </a:extLst>
          </p:cNvPr>
          <p:cNvGrpSpPr/>
          <p:nvPr/>
        </p:nvGrpSpPr>
        <p:grpSpPr>
          <a:xfrm>
            <a:off x="363794" y="1296549"/>
            <a:ext cx="8889566" cy="3727735"/>
            <a:chOff x="464043" y="692605"/>
            <a:chExt cx="11052767" cy="45585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F397187-F033-C74D-94BC-EFA16EEC4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642" y="725611"/>
              <a:ext cx="5752168" cy="44297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920543-8418-EF42-9C5A-D424ACD45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043" y="725611"/>
              <a:ext cx="5740435" cy="4420688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5AD7D1-3252-3347-A338-54A621DD5972}"/>
                </a:ext>
              </a:extLst>
            </p:cNvPr>
            <p:cNvSpPr/>
            <p:nvPr/>
          </p:nvSpPr>
          <p:spPr>
            <a:xfrm>
              <a:off x="2536135" y="1924201"/>
              <a:ext cx="113015" cy="1232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9D4F882-A20D-FE4E-BD8C-257A0B281FB3}"/>
                </a:ext>
              </a:extLst>
            </p:cNvPr>
            <p:cNvSpPr/>
            <p:nvPr/>
          </p:nvSpPr>
          <p:spPr>
            <a:xfrm>
              <a:off x="7836734" y="1924201"/>
              <a:ext cx="113015" cy="12329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30A6A3-5BC3-DE49-8291-851F8A021384}"/>
                    </a:ext>
                  </a:extLst>
                </p:cNvPr>
                <p:cNvSpPr txBox="1"/>
                <p:nvPr/>
              </p:nvSpPr>
              <p:spPr>
                <a:xfrm>
                  <a:off x="5374747" y="4974143"/>
                  <a:ext cx="2792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4747" y="4974143"/>
                  <a:ext cx="27924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222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FECC6D-9077-2140-98D5-F1B0DBA67FA9}"/>
                </a:ext>
              </a:extLst>
            </p:cNvPr>
            <p:cNvSpPr txBox="1"/>
            <p:nvPr/>
          </p:nvSpPr>
          <p:spPr>
            <a:xfrm>
              <a:off x="670942" y="98702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65BAC8E-F2EE-FF49-A54A-CE75B8BDCCF3}"/>
                    </a:ext>
                  </a:extLst>
                </p:cNvPr>
                <p:cNvSpPr txBox="1"/>
                <p:nvPr/>
              </p:nvSpPr>
              <p:spPr>
                <a:xfrm>
                  <a:off x="10677712" y="4974143"/>
                  <a:ext cx="2792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7712" y="4974143"/>
                  <a:ext cx="279243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222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45DDC28-5CB9-5E41-A3B7-DD1E7F17823D}"/>
                    </a:ext>
                  </a:extLst>
                </p:cNvPr>
                <p:cNvSpPr txBox="1"/>
                <p:nvPr/>
              </p:nvSpPr>
              <p:spPr>
                <a:xfrm>
                  <a:off x="2592643" y="697593"/>
                  <a:ext cx="1268681" cy="3435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56</m:t>
                          </m:r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dirty="0"/>
                    <a:t>=-40 mm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2643" y="697593"/>
                  <a:ext cx="1268681" cy="34355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327" t="-8772" r="-10577" b="-350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8BBA4F4-8A77-9041-98A3-1751CF623E2B}"/>
                    </a:ext>
                  </a:extLst>
                </p:cNvPr>
                <p:cNvSpPr txBox="1"/>
                <p:nvPr/>
              </p:nvSpPr>
              <p:spPr>
                <a:xfrm>
                  <a:off x="664113" y="974592"/>
                  <a:ext cx="258246" cy="5657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113" y="974592"/>
                  <a:ext cx="258246" cy="5657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E91ABB6-87FA-DD4D-96C1-9C542AE3DBB6}"/>
                    </a:ext>
                  </a:extLst>
                </p:cNvPr>
                <p:cNvSpPr txBox="1"/>
                <p:nvPr/>
              </p:nvSpPr>
              <p:spPr>
                <a:xfrm>
                  <a:off x="5993895" y="1003353"/>
                  <a:ext cx="258246" cy="5657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895" y="1003353"/>
                  <a:ext cx="258246" cy="5657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CB0E7FF-9BA7-4F4C-8E09-952B369125BA}"/>
                    </a:ext>
                  </a:extLst>
                </p:cNvPr>
                <p:cNvSpPr txBox="1"/>
                <p:nvPr/>
              </p:nvSpPr>
              <p:spPr>
                <a:xfrm>
                  <a:off x="7939720" y="692605"/>
                  <a:ext cx="1268681" cy="3349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charset="0"/>
                            </a:rPr>
                            <m:t>56</m:t>
                          </m:r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a14:m>
                  <a:r>
                    <a:rPr lang="en-US" dirty="0"/>
                    <a:t>=-60 mm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9720" y="692605"/>
                  <a:ext cx="1268681" cy="33496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306" t="-9091" r="-10048" b="-3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39AE83-E8EA-3A4E-91E1-ED51AC058DB8}"/>
                  </a:ext>
                </a:extLst>
              </p:cNvPr>
              <p:cNvSpPr/>
              <p:nvPr/>
            </p:nvSpPr>
            <p:spPr>
              <a:xfrm>
                <a:off x="72578" y="5437539"/>
                <a:ext cx="11826498" cy="711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The RF tolerance of the booster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000" dirty="0"/>
                  <a:t> for two different compaction factors in BC1 for 500 </a:t>
                </a:r>
                <a:r>
                  <a:rPr lang="en-US" sz="2000" dirty="0" err="1"/>
                  <a:t>pC</a:t>
                </a:r>
                <a:r>
                  <a:rPr lang="en-US" sz="2000" dirty="0"/>
                  <a:t>, 5 kA. The red point shows the working point. The dashed black lines show the limits of available RF voltage.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39AE83-E8EA-3A4E-91E1-ED51AC058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8" y="5437539"/>
                <a:ext cx="11826498" cy="711413"/>
              </a:xfrm>
              <a:prstGeom prst="rect">
                <a:avLst/>
              </a:prstGeom>
              <a:blipFill>
                <a:blip r:embed="rId9"/>
                <a:stretch>
                  <a:fillRect l="-536" t="-1754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A0DC8C-7991-1047-9C7F-241773E9D706}"/>
                  </a:ext>
                </a:extLst>
              </p:cNvPr>
              <p:cNvSpPr/>
              <p:nvPr/>
            </p:nvSpPr>
            <p:spPr>
              <a:xfrm>
                <a:off x="9343043" y="3035238"/>
                <a:ext cx="284895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We always show the tolerances for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 </m:t>
                      </m:r>
                    </m:oMath>
                  </m:oMathPara>
                </a14:m>
                <a:endParaRPr lang="de-DE" sz="2000" b="0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which means that the total compression deviation is restricted by 10 %.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1A0DC8C-7991-1047-9C7F-241773E9D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3043" y="3035238"/>
                <a:ext cx="2848957" cy="2246769"/>
              </a:xfrm>
              <a:prstGeom prst="rect">
                <a:avLst/>
              </a:prstGeom>
              <a:blipFill>
                <a:blip r:embed="rId10"/>
                <a:stretch>
                  <a:fillRect l="-2222" t="-1124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C635192-04CB-664A-8AF4-1EDA8DA471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3028" y="2540653"/>
            <a:ext cx="1916060" cy="4389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92C23-483F-394F-835D-C3842DA956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67842" y="2100744"/>
            <a:ext cx="1865003" cy="3842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6C661C-7C38-D94C-9D29-88884CCCCE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0512" y="1296549"/>
            <a:ext cx="2119664" cy="7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24" y="622759"/>
            <a:ext cx="10956924" cy="387519"/>
          </a:xfrm>
        </p:spPr>
        <p:txBody>
          <a:bodyPr/>
          <a:lstStyle/>
          <a:p>
            <a:r>
              <a:rPr lang="en-US" dirty="0"/>
              <a:t>RF tolerances, collective effects and the choice of the working point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67D009-974E-EA48-B951-E4EC26395018}"/>
              </a:ext>
            </a:extLst>
          </p:cNvPr>
          <p:cNvGrpSpPr/>
          <p:nvPr/>
        </p:nvGrpSpPr>
        <p:grpSpPr>
          <a:xfrm>
            <a:off x="237506" y="1163470"/>
            <a:ext cx="7075636" cy="4999824"/>
            <a:chOff x="2415654" y="1392072"/>
            <a:chExt cx="5363570" cy="403590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B8F8997-4953-E44F-97A2-36702B57BCE7}"/>
                </a:ext>
              </a:extLst>
            </p:cNvPr>
            <p:cNvGrpSpPr/>
            <p:nvPr/>
          </p:nvGrpSpPr>
          <p:grpSpPr>
            <a:xfrm>
              <a:off x="2415654" y="1392072"/>
              <a:ext cx="5363570" cy="4035908"/>
              <a:chOff x="2415654" y="1392072"/>
              <a:chExt cx="5363570" cy="4035908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0330155-EC92-5C4F-82EC-D24075E365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8" t="8048" r="6351"/>
              <a:stretch/>
            </p:blipFill>
            <p:spPr>
              <a:xfrm>
                <a:off x="2415654" y="1392072"/>
                <a:ext cx="5363570" cy="403590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25A95E7-9444-D34A-9711-D5284E2A28E7}"/>
                      </a:ext>
                    </a:extLst>
                  </p:cNvPr>
                  <p:cNvSpPr txBox="1"/>
                  <p:nvPr/>
                </p:nvSpPr>
                <p:spPr>
                  <a:xfrm>
                    <a:off x="3599469" y="2042481"/>
                    <a:ext cx="405371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9469" y="2042481"/>
                    <a:ext cx="405371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6418" r="-8955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6AD6685-1AE5-4C4C-814E-C11BC403C5EB}"/>
                      </a:ext>
                    </a:extLst>
                  </p:cNvPr>
                  <p:cNvSpPr txBox="1"/>
                  <p:nvPr/>
                </p:nvSpPr>
                <p:spPr>
                  <a:xfrm>
                    <a:off x="4328932" y="2525488"/>
                    <a:ext cx="4368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28932" y="2525488"/>
                    <a:ext cx="436851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1111" r="-5556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A44375E-2717-0745-999B-36CCEA46981D}"/>
                      </a:ext>
                    </a:extLst>
                  </p:cNvPr>
                  <p:cNvSpPr txBox="1"/>
                  <p:nvPr/>
                </p:nvSpPr>
                <p:spPr>
                  <a:xfrm>
                    <a:off x="5912863" y="2795993"/>
                    <a:ext cx="4368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2863" y="2795993"/>
                    <a:ext cx="436851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2500" r="-4167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6DF559C-F4D0-0F42-895D-23D9791E68A2}"/>
                </a:ext>
              </a:extLst>
            </p:cNvPr>
            <p:cNvSpPr txBox="1"/>
            <p:nvPr/>
          </p:nvSpPr>
          <p:spPr>
            <a:xfrm>
              <a:off x="3518446" y="1697170"/>
              <a:ext cx="81048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/>
                <a:t>dogleg</a:t>
              </a:r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2633DDB-CC70-9745-BA0D-4BCA427E6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564" y="1402239"/>
            <a:ext cx="4515627" cy="1185352"/>
          </a:xfrm>
          <a:prstGeom prst="rect">
            <a:avLst/>
          </a:prstGeom>
        </p:spPr>
      </p:pic>
      <p:sp>
        <p:nvSpPr>
          <p:cNvPr id="12" name="Content Placeholder 161">
            <a:extLst>
              <a:ext uri="{FF2B5EF4-FFF2-40B4-BE49-F238E27FC236}">
                <a16:creationId xmlns:a16="http://schemas.microsoft.com/office/drawing/2014/main" id="{85DD4CA9-977B-724E-BE9A-CC87A627495F}"/>
              </a:ext>
            </a:extLst>
          </p:cNvPr>
          <p:cNvSpPr txBox="1">
            <a:spLocks/>
          </p:cNvSpPr>
          <p:nvPr/>
        </p:nvSpPr>
        <p:spPr>
          <a:xfrm>
            <a:off x="7313142" y="2890466"/>
            <a:ext cx="4751486" cy="24128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8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the space charge parameters relate the space charge forces to the averaged focusing in the magnetic lattice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at the chosen working point the de-</a:t>
            </a:r>
            <a:r>
              <a:rPr lang="en-US" dirty="0" err="1"/>
              <a:t>focussing</a:t>
            </a:r>
            <a:r>
              <a:rPr lang="en-US" dirty="0"/>
              <a:t> due to the space charge forces is less than the focusing of the quadrupoles</a:t>
            </a:r>
          </a:p>
        </p:txBody>
      </p:sp>
    </p:spTree>
    <p:extLst>
      <p:ext uri="{BB962C8B-B14F-4D97-AF65-F5344CB8AC3E}">
        <p14:creationId xmlns:p14="http://schemas.microsoft.com/office/powerpoint/2010/main" val="162228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template-european-xfel-DESY-ne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template-european-xfel-DESY-new</Template>
  <TotalTime>2169</TotalTime>
  <Words>1180</Words>
  <Application>Microsoft Macintosh PowerPoint</Application>
  <PresentationFormat>Widescreen</PresentationFormat>
  <Paragraphs>294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Symbol</vt:lpstr>
      <vt:lpstr>Times New Roman</vt:lpstr>
      <vt:lpstr>template-european-xfel-DESY-new</vt:lpstr>
      <vt:lpstr>Equation</vt:lpstr>
      <vt:lpstr>Beam Dynamics up to SASE3 for 250 pC compressed to 5 kA </vt:lpstr>
      <vt:lpstr>Outline</vt:lpstr>
      <vt:lpstr>Layout, optics, technical constraints</vt:lpstr>
      <vt:lpstr>Layout, optics, technical constraints</vt:lpstr>
      <vt:lpstr>Numerical approach</vt:lpstr>
      <vt:lpstr>Numerical approach</vt:lpstr>
      <vt:lpstr>RF tolerances, collective effects and the choice of the working point</vt:lpstr>
      <vt:lpstr>RF tolerances, collective effects and the choice of the working point</vt:lpstr>
      <vt:lpstr>RF tolerances, collective effects and the choice of the working point</vt:lpstr>
      <vt:lpstr>RF tolerances, collective effects and the choice of the working point</vt:lpstr>
      <vt:lpstr>RF tolerances, collective effects and the choice of the working point</vt:lpstr>
      <vt:lpstr>RF tolerances, collective effects and the choice of the working point</vt:lpstr>
      <vt:lpstr>PowerPoint Presentation</vt:lpstr>
      <vt:lpstr>Beam dynamics for 5 kA (Gun →  entrance of the laser heater)</vt:lpstr>
      <vt:lpstr>Beam dynamics for 5 kA (entrance of SASE1)</vt:lpstr>
      <vt:lpstr>Beam dynamics for 5 kA (entrance of SASE3, SASE1 closed with with K=3.9)</vt:lpstr>
      <vt:lpstr>Wake at SASE3</vt:lpstr>
    </vt:vector>
  </TitlesOfParts>
  <Company>DESY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Control and Diagnostics with Passive Wakefield Structure at the European XFEL</dc:title>
  <dc:creator>Zagorodnov, Igor</dc:creator>
  <cp:lastModifiedBy>Igor Zagorodnov</cp:lastModifiedBy>
  <cp:revision>306</cp:revision>
  <cp:lastPrinted>2018-12-05T13:25:33Z</cp:lastPrinted>
  <dcterms:created xsi:type="dcterms:W3CDTF">2018-04-17T11:00:39Z</dcterms:created>
  <dcterms:modified xsi:type="dcterms:W3CDTF">2020-01-10T12:55:20Z</dcterms:modified>
</cp:coreProperties>
</file>