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1" r:id="rId4"/>
    <p:sldId id="309" r:id="rId5"/>
    <p:sldId id="283" r:id="rId6"/>
    <p:sldId id="284" r:id="rId7"/>
    <p:sldId id="285" r:id="rId8"/>
    <p:sldId id="288" r:id="rId9"/>
    <p:sldId id="289" r:id="rId10"/>
    <p:sldId id="290" r:id="rId11"/>
    <p:sldId id="287" r:id="rId12"/>
    <p:sldId id="291" r:id="rId13"/>
    <p:sldId id="297" r:id="rId14"/>
    <p:sldId id="298" r:id="rId15"/>
    <p:sldId id="312" r:id="rId16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973">
          <p15:clr>
            <a:srgbClr val="A4A3A4"/>
          </p15:clr>
        </p15:guide>
        <p15:guide id="8" pos="7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0" autoAdjust="0"/>
    <p:restoredTop sz="85895" autoAdjust="0"/>
  </p:normalViewPr>
  <p:slideViewPr>
    <p:cSldViewPr snapToGrid="0" showGuides="1">
      <p:cViewPr varScale="1">
        <p:scale>
          <a:sx n="151" d="100"/>
          <a:sy n="151" d="100"/>
        </p:scale>
        <p:origin x="808" y="192"/>
      </p:cViewPr>
      <p:guideLst>
        <p:guide orient="horz" pos="1275"/>
        <p:guide pos="3727"/>
        <p:guide pos="3953"/>
        <p:guide pos="7287"/>
        <p:guide pos="393"/>
        <p:guide orient="horz" pos="3725"/>
        <p:guide pos="3973"/>
        <p:guide pos="7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2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855736782901E-2"/>
          <c:y val="0.15767634854771784"/>
          <c:w val="0.95481967097862763"/>
          <c:h val="0.474046284380657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PLoss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4A-AC4B-B482-99E0AFA572D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34A-AC4B-B482-99E0AFA572D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34A-AC4B-B482-99E0AFA572D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34A-AC4B-B482-99E0AFA572D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34A-AC4B-B482-99E0AFA572D2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34A-AC4B-B482-99E0AFA572D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34A-AC4B-B482-99E0AFA572D2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34A-AC4B-B482-99E0AFA572D2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E34A-AC4B-B482-99E0AFA572D2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E34A-AC4B-B482-99E0AFA572D2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E34A-AC4B-B482-99E0AFA572D2}"/>
              </c:ext>
            </c:extLst>
          </c:dPt>
          <c:dLbls>
            <c:dLbl>
              <c:idx val="1"/>
              <c:layout>
                <c:manualLayout>
                  <c:x val="-0.11220952029536026"/>
                  <c:y val="5.5063778509287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4A-AC4B-B482-99E0AFA572D2}"/>
                </c:ext>
              </c:extLst>
            </c:dLbl>
            <c:dLbl>
              <c:idx val="8"/>
              <c:layout>
                <c:manualLayout>
                  <c:x val="4.6187697001375295E-2"/>
                  <c:y val="-4.3360275099929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4A-AC4B-B482-99E0AFA572D2}"/>
                </c:ext>
              </c:extLst>
            </c:dLbl>
            <c:dLbl>
              <c:idx val="9"/>
              <c:layout>
                <c:manualLayout>
                  <c:x val="1.5921157056619163E-2"/>
                  <c:y val="-4.44568539854220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4A-AC4B-B482-99E0AFA572D2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COL</c:v>
                </c:pt>
                <c:pt idx="1">
                  <c:v>CAV</c:v>
                </c:pt>
                <c:pt idx="2">
                  <c:v>TDS</c:v>
                </c:pt>
                <c:pt idx="3">
                  <c:v>BPMA</c:v>
                </c:pt>
                <c:pt idx="4">
                  <c:v>OTRA</c:v>
                </c:pt>
                <c:pt idx="5">
                  <c:v>BPMR</c:v>
                </c:pt>
                <c:pt idx="6">
                  <c:v>TORAO</c:v>
                </c:pt>
                <c:pt idx="7">
                  <c:v>KICK</c:v>
                </c:pt>
                <c:pt idx="8">
                  <c:v>PIP20</c:v>
                </c:pt>
                <c:pt idx="9">
                  <c:v>PUMCL</c:v>
                </c:pt>
                <c:pt idx="10">
                  <c:v>FLANG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</c:v>
                </c:pt>
                <c:pt idx="1">
                  <c:v>42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10</c:v>
                </c:pt>
                <c:pt idx="8">
                  <c:v>14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4A-AC4B-B482-99E0AFA572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739933736573401"/>
          <c:y val="0.70898365859393364"/>
          <c:w val="0.64911001383346645"/>
          <c:h val="0.22756113331765812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400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50AC80-9589-41A1-8ED2-EC2076B0E8E8}" type="datetimeFigureOut">
              <a:rPr lang="de-DE" smtClean="0"/>
              <a:t>31.01.20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492030-5346-4222-B1C0-77ABA51E04BA}" type="datetimeFigureOut">
              <a:rPr lang="de-DE" smtClean="0"/>
              <a:t>31.01.20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10153135" y="15326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3" y="2297015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6" y="206238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4F132-3939-5949-8160-E737D824DCF0}"/>
              </a:ext>
            </a:extLst>
          </p:cNvPr>
          <p:cNvSpPr txBox="1"/>
          <p:nvPr userDrawn="1"/>
        </p:nvSpPr>
        <p:spPr>
          <a:xfrm>
            <a:off x="1409075" y="46469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9B3F8-1588-D64F-80DC-921D5A75823E}"/>
              </a:ext>
            </a:extLst>
          </p:cNvPr>
          <p:cNvSpPr txBox="1"/>
          <p:nvPr userDrawn="1"/>
        </p:nvSpPr>
        <p:spPr>
          <a:xfrm>
            <a:off x="7078717" y="44143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="0" dirty="0"/>
              <a:t>Beam Dynamics up to SASE3 for 100 </a:t>
            </a:r>
            <a:r>
              <a:rPr lang="en-US" sz="900" b="0" dirty="0" err="1"/>
              <a:t>pC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Igor </a:t>
            </a:r>
            <a:r>
              <a:rPr lang="en-US" sz="900" dirty="0" err="1"/>
              <a:t>Zagorodnov</a:t>
            </a:r>
            <a:r>
              <a:rPr lang="en-US" sz="900" dirty="0"/>
              <a:t>, 31.01.2020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5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7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9.tiff"/><Relationship Id="rId4" Type="http://schemas.openxmlformats.org/officeDocument/2006/relationships/image" Target="../media/image10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0.png"/><Relationship Id="rId11" Type="http://schemas.openxmlformats.org/officeDocument/2006/relationships/image" Target="../media/image9.tif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.emf"/><Relationship Id="rId4" Type="http://schemas.openxmlformats.org/officeDocument/2006/relationships/image" Target="../media/image90.png"/><Relationship Id="rId9" Type="http://schemas.openxmlformats.org/officeDocument/2006/relationships/image" Target="../media/image14.png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emf"/><Relationship Id="rId5" Type="http://schemas.openxmlformats.org/officeDocument/2006/relationships/image" Target="../media/image18.png"/><Relationship Id="rId10" Type="http://schemas.openxmlformats.org/officeDocument/2006/relationships/image" Target="../media/image9.tiff"/><Relationship Id="rId4" Type="http://schemas.openxmlformats.org/officeDocument/2006/relationships/image" Target="../media/image17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0.wmf"/><Relationship Id="rId26" Type="http://schemas.openxmlformats.org/officeDocument/2006/relationships/image" Target="../media/image35.png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0.png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image" Target="../media/image36.png"/><Relationship Id="rId30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1.tiff"/><Relationship Id="rId3" Type="http://schemas.openxmlformats.org/officeDocument/2006/relationships/image" Target="../media/image38.png"/><Relationship Id="rId7" Type="http://schemas.openxmlformats.org/officeDocument/2006/relationships/image" Target="NULL"/><Relationship Id="rId12" Type="http://schemas.openxmlformats.org/officeDocument/2006/relationships/image" Target="../media/image40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9.tiff"/><Relationship Id="rId5" Type="http://schemas.openxmlformats.org/officeDocument/2006/relationships/image" Target="NULL"/><Relationship Id="rId10" Type="http://schemas.openxmlformats.org/officeDocument/2006/relationships/image" Target="../media/image51.png"/><Relationship Id="rId4" Type="http://schemas.openxmlformats.org/officeDocument/2006/relationships/image" Target="NUL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NULL"/><Relationship Id="rId7" Type="http://schemas.openxmlformats.org/officeDocument/2006/relationships/image" Target="../media/image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411" y="1934091"/>
            <a:ext cx="8845577" cy="642638"/>
          </a:xfrm>
        </p:spPr>
        <p:txBody>
          <a:bodyPr/>
          <a:lstStyle/>
          <a:p>
            <a:pPr algn="ctr"/>
            <a:r>
              <a:rPr lang="en-US" sz="3600" b="0" dirty="0"/>
              <a:t>Beam Dynamics up to SASE3 for 100 </a:t>
            </a:r>
            <a:r>
              <a:rPr lang="en-US" sz="3600" b="0" dirty="0" err="1"/>
              <a:t>pC</a:t>
            </a:r>
            <a:r>
              <a:rPr lang="en-US" sz="3600" b="0" dirty="0"/>
              <a:t> compressed to 5 kA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7110" y="3208059"/>
            <a:ext cx="2552580" cy="1191264"/>
          </a:xfrm>
        </p:spPr>
        <p:txBody>
          <a:bodyPr/>
          <a:lstStyle/>
          <a:p>
            <a:pPr algn="ctr"/>
            <a:r>
              <a:rPr lang="en-US" dirty="0"/>
              <a:t>Igor </a:t>
            </a:r>
            <a:r>
              <a:rPr lang="en-US" dirty="0" err="1"/>
              <a:t>Zagorodnov</a:t>
            </a:r>
            <a:endParaRPr lang="en-US" dirty="0"/>
          </a:p>
          <a:p>
            <a:pPr algn="ctr"/>
            <a:r>
              <a:rPr lang="en-US" dirty="0"/>
              <a:t>DESY, Hamburg</a:t>
            </a:r>
          </a:p>
          <a:p>
            <a:pPr algn="ctr"/>
            <a:r>
              <a:rPr lang="en-US" dirty="0"/>
              <a:t>January 31, 2020</a:t>
            </a:r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B813C1-B43F-8746-B73C-F5E3FA339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922165"/>
                  </p:ext>
                </p:extLst>
              </p:nvPr>
            </p:nvGraphicFramePr>
            <p:xfrm>
              <a:off x="2217278" y="1534511"/>
              <a:ext cx="6201729" cy="479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68">
                      <a:extLst>
                        <a:ext uri="{9D8B030D-6E8A-4147-A177-3AD203B41FA5}">
                          <a16:colId xmlns:a16="http://schemas.microsoft.com/office/drawing/2014/main" val="240804940"/>
                        </a:ext>
                      </a:extLst>
                    </a:gridCol>
                    <a:gridCol w="1762443">
                      <a:extLst>
                        <a:ext uri="{9D8B030D-6E8A-4147-A177-3AD203B41FA5}">
                          <a16:colId xmlns:a16="http://schemas.microsoft.com/office/drawing/2014/main" val="1852124552"/>
                        </a:ext>
                      </a:extLst>
                    </a:gridCol>
                    <a:gridCol w="2959418">
                      <a:extLst>
                        <a:ext uri="{9D8B030D-6E8A-4147-A177-3AD203B41FA5}">
                          <a16:colId xmlns:a16="http://schemas.microsoft.com/office/drawing/2014/main" val="269275016"/>
                        </a:ext>
                      </a:extLst>
                    </a:gridCol>
                  </a:tblGrid>
                  <a:tr h="32224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100 </a:t>
                          </a:r>
                          <a:r>
                            <a:rPr lang="en-US" sz="2000" dirty="0" err="1"/>
                            <a:t>pC</a:t>
                          </a:r>
                          <a:r>
                            <a:rPr lang="en-US" sz="20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real setup (29.04.2019)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38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276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4514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533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0885911"/>
                      </a:ext>
                    </a:extLst>
                  </a:tr>
                  <a:tr h="40600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238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179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108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229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862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411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/>
                            <a:t>, 1/m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759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/>
                            <a:t>, 1/m/m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10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B813C1-B43F-8746-B73C-F5E3FA339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922165"/>
                  </p:ext>
                </p:extLst>
              </p:nvPr>
            </p:nvGraphicFramePr>
            <p:xfrm>
              <a:off x="2217278" y="1534511"/>
              <a:ext cx="6201729" cy="479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68">
                      <a:extLst>
                        <a:ext uri="{9D8B030D-6E8A-4147-A177-3AD203B41FA5}">
                          <a16:colId xmlns:a16="http://schemas.microsoft.com/office/drawing/2014/main" val="240804940"/>
                        </a:ext>
                      </a:extLst>
                    </a:gridCol>
                    <a:gridCol w="1762443">
                      <a:extLst>
                        <a:ext uri="{9D8B030D-6E8A-4147-A177-3AD203B41FA5}">
                          <a16:colId xmlns:a16="http://schemas.microsoft.com/office/drawing/2014/main" val="1852124552"/>
                        </a:ext>
                      </a:extLst>
                    </a:gridCol>
                    <a:gridCol w="2959418">
                      <a:extLst>
                        <a:ext uri="{9D8B030D-6E8A-4147-A177-3AD203B41FA5}">
                          <a16:colId xmlns:a16="http://schemas.microsoft.com/office/drawing/2014/main" val="2692750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100 </a:t>
                          </a:r>
                          <a:r>
                            <a:rPr lang="en-US" sz="2000" dirty="0" err="1"/>
                            <a:t>pC</a:t>
                          </a:r>
                          <a:r>
                            <a:rPr lang="en-US" sz="20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real setup (29.04.2019)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38495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103125" r="-319658" b="-10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276915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203125" r="-319658" b="-9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45142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312903" r="-319658" b="-8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53393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400000" r="-319658" b="-7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0885911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500000" r="-319658" b="-6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238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619355" r="-319658" b="-5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1795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696875" r="-319658" b="-4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108072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796875" r="-319658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2295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925806" r="-319658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862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4115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993750" r="-3196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7592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1129032" r="-319658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10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61">
            <a:extLst>
              <a:ext uri="{FF2B5EF4-FFF2-40B4-BE49-F238E27FC236}">
                <a16:creationId xmlns:a16="http://schemas.microsoft.com/office/drawing/2014/main" id="{FACA69A7-D2C3-F048-86D1-8BD52B66618C}"/>
              </a:ext>
            </a:extLst>
          </p:cNvPr>
          <p:cNvSpPr txBox="1">
            <a:spLocks/>
          </p:cNvSpPr>
          <p:nvPr/>
        </p:nvSpPr>
        <p:spPr>
          <a:xfrm>
            <a:off x="678917" y="1089106"/>
            <a:ext cx="6876915" cy="366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Longitudinal dynamics parameters</a:t>
            </a:r>
          </a:p>
        </p:txBody>
      </p:sp>
    </p:spTree>
    <p:extLst>
      <p:ext uri="{BB962C8B-B14F-4D97-AF65-F5344CB8AC3E}">
        <p14:creationId xmlns:p14="http://schemas.microsoft.com/office/powerpoint/2010/main" val="6836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9145A1A-D915-A94E-8AF1-BFE39549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9" y="1105744"/>
            <a:ext cx="5184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2"/>
                </a:solidFill>
                <a:latin typeface="+mn-lt"/>
              </a:rPr>
              <a:t>Analytical solution without self-fields </a:t>
            </a:r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7B7B3ACB-3FEC-AE4F-ACC9-3830822E4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23659"/>
              </p:ext>
            </p:extLst>
          </p:nvPr>
        </p:nvGraphicFramePr>
        <p:xfrm>
          <a:off x="1706988" y="1678107"/>
          <a:ext cx="1857357" cy="4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3" imgW="888614" imgH="266584" progId="Equation.DSMT4">
                  <p:embed/>
                </p:oleObj>
              </mc:Choice>
              <mc:Fallback>
                <p:oleObj name="Equation" r:id="rId3" imgW="888614" imgH="266584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988" y="1678107"/>
                        <a:ext cx="1857357" cy="476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>
            <a:extLst>
              <a:ext uri="{FF2B5EF4-FFF2-40B4-BE49-F238E27FC236}">
                <a16:creationId xmlns:a16="http://schemas.microsoft.com/office/drawing/2014/main" id="{518A2DE1-720F-AC4B-9598-C7B85F70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7" y="2447221"/>
            <a:ext cx="3403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2"/>
                </a:solidFill>
                <a:latin typeface="+mn-lt"/>
              </a:rPr>
              <a:t>Solution with self-fields </a:t>
            </a:r>
          </a:p>
        </p:txBody>
      </p:sp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BE5B9F71-BD76-E942-9F3B-3AA9A682B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63220"/>
              </p:ext>
            </p:extLst>
          </p:nvPr>
        </p:nvGraphicFramePr>
        <p:xfrm>
          <a:off x="1665364" y="3676370"/>
          <a:ext cx="1619542" cy="51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364" y="3676370"/>
                        <a:ext cx="1619542" cy="519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B26E223A-CE21-B140-9D42-3E79B24C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29682"/>
              </p:ext>
            </p:extLst>
          </p:nvPr>
        </p:nvGraphicFramePr>
        <p:xfrm>
          <a:off x="8890550" y="5325325"/>
          <a:ext cx="1994683" cy="49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7" imgW="926698" imgH="266584" progId="Equation.DSMT4">
                  <p:embed/>
                </p:oleObj>
              </mc:Choice>
              <mc:Fallback>
                <p:oleObj name="Equation" r:id="rId7" imgW="926698" imgH="266584" progId="Equation.DSMT4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550" y="5325325"/>
                        <a:ext cx="1994683" cy="493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2">
            <a:extLst>
              <a:ext uri="{FF2B5EF4-FFF2-40B4-BE49-F238E27FC236}">
                <a16:creationId xmlns:a16="http://schemas.microsoft.com/office/drawing/2014/main" id="{F20F9430-92D3-C14D-92FB-FE4486F6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38" y="2891744"/>
            <a:ext cx="4187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nonlinear operator </a:t>
            </a:r>
          </a:p>
          <a:p>
            <a:pPr eaLnBrk="1" hangingPunct="1"/>
            <a:r>
              <a:rPr lang="en-US" sz="2000" dirty="0">
                <a:latin typeface="+mn-lt"/>
              </a:rPr>
              <a:t>(numerical tracking with self-fields) </a:t>
            </a:r>
          </a:p>
        </p:txBody>
      </p:sp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B7A6EE29-CB72-374E-8E43-9BEE88FA8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21281"/>
              </p:ext>
            </p:extLst>
          </p:nvPr>
        </p:nvGraphicFramePr>
        <p:xfrm>
          <a:off x="8877280" y="4886731"/>
          <a:ext cx="2241576" cy="4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9" imgW="1066800" imgH="228600" progId="Equation.DSMT4">
                  <p:embed/>
                </p:oleObj>
              </mc:Choice>
              <mc:Fallback>
                <p:oleObj name="Equation" r:id="rId9" imgW="1066800" imgH="228600" progId="Equation.DSMT4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280" y="4886731"/>
                        <a:ext cx="2241576" cy="4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>
            <a:extLst>
              <a:ext uri="{FF2B5EF4-FFF2-40B4-BE49-F238E27FC236}">
                <a16:creationId xmlns:a16="http://schemas.microsoft.com/office/drawing/2014/main" id="{C7D62553-A2B7-7E44-8714-B2173764D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8819"/>
              </p:ext>
            </p:extLst>
          </p:nvPr>
        </p:nvGraphicFramePr>
        <p:xfrm>
          <a:off x="185057" y="4941107"/>
          <a:ext cx="4873949" cy="63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quation" r:id="rId11" imgW="2171700" imgH="330200" progId="Equation.DSMT4">
                  <p:embed/>
                </p:oleObj>
              </mc:Choice>
              <mc:Fallback>
                <p:oleObj name="Equation" r:id="rId11" imgW="2171700" imgH="33020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57" y="4941107"/>
                        <a:ext cx="4873949" cy="63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7">
            <a:extLst>
              <a:ext uri="{FF2B5EF4-FFF2-40B4-BE49-F238E27FC236}">
                <a16:creationId xmlns:a16="http://schemas.microsoft.com/office/drawing/2014/main" id="{BF45BF7A-322E-A047-80F9-39F3D2A3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13" y="4361549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" name="AutoShape 18">
            <a:extLst>
              <a:ext uri="{FF2B5EF4-FFF2-40B4-BE49-F238E27FC236}">
                <a16:creationId xmlns:a16="http://schemas.microsoft.com/office/drawing/2014/main" id="{E6EBCF06-BFBB-1247-A2D1-0180796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885" y="4349966"/>
            <a:ext cx="599676" cy="258635"/>
          </a:xfrm>
          <a:prstGeom prst="rightArrow">
            <a:avLst>
              <a:gd name="adj1" fmla="val 50000"/>
              <a:gd name="adj2" fmla="val 497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8AF3C867-E847-4B4A-9728-9C8CA8B1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296" y="3864228"/>
            <a:ext cx="22653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numerical tracking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AD88A553-35B9-4E40-93B9-EAFDE9D4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330" y="4941107"/>
            <a:ext cx="2521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analytical correction </a:t>
            </a:r>
          </a:p>
          <a:p>
            <a:pPr eaLnBrk="1" hangingPunct="1"/>
            <a:r>
              <a:rPr lang="en-US" sz="2000" dirty="0">
                <a:latin typeface="+mn-lt"/>
              </a:rPr>
              <a:t>of RF parameters</a:t>
            </a:r>
          </a:p>
        </p:txBody>
      </p:sp>
      <p:graphicFrame>
        <p:nvGraphicFramePr>
          <p:cNvPr id="35" name="Object 23">
            <a:extLst>
              <a:ext uri="{FF2B5EF4-FFF2-40B4-BE49-F238E27FC236}">
                <a16:creationId xmlns:a16="http://schemas.microsoft.com/office/drawing/2014/main" id="{31737BCC-4FED-E244-8616-E993BC850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22172"/>
              </p:ext>
            </p:extLst>
          </p:nvPr>
        </p:nvGraphicFramePr>
        <p:xfrm>
          <a:off x="8784055" y="3823896"/>
          <a:ext cx="1944867" cy="41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13" imgW="914400" imgH="228600" progId="Equation.DSMT4">
                  <p:embed/>
                </p:oleObj>
              </mc:Choice>
              <mc:Fallback>
                <p:oleObj name="Equation" r:id="rId13" imgW="914400" imgH="228600" progId="Equation.DSMT4">
                  <p:embed/>
                  <p:pic>
                    <p:nvPicPr>
                      <p:cNvPr id="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055" y="3823896"/>
                        <a:ext cx="1944867" cy="41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4">
            <a:extLst>
              <a:ext uri="{FF2B5EF4-FFF2-40B4-BE49-F238E27FC236}">
                <a16:creationId xmlns:a16="http://schemas.microsoft.com/office/drawing/2014/main" id="{6CE85568-CDFA-2341-A58D-EC4CB3328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85442"/>
              </p:ext>
            </p:extLst>
          </p:nvPr>
        </p:nvGraphicFramePr>
        <p:xfrm>
          <a:off x="8784055" y="4358092"/>
          <a:ext cx="2106484" cy="4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15" imgW="1002865" imgH="228501" progId="Equation.DSMT4">
                  <p:embed/>
                </p:oleObj>
              </mc:Choice>
              <mc:Fallback>
                <p:oleObj name="Equation" r:id="rId15" imgW="1002865" imgH="228501" progId="Equation.DSMT4">
                  <p:embed/>
                  <p:pic>
                    <p:nvPicPr>
                      <p:cNvPr id="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055" y="4358092"/>
                        <a:ext cx="2106484" cy="4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6">
            <a:extLst>
              <a:ext uri="{FF2B5EF4-FFF2-40B4-BE49-F238E27FC236}">
                <a16:creationId xmlns:a16="http://schemas.microsoft.com/office/drawing/2014/main" id="{57D08FB0-9882-5542-B087-42D4EC66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267" y="4359804"/>
            <a:ext cx="526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residual in parameters</a:t>
            </a:r>
          </a:p>
        </p:txBody>
      </p:sp>
      <p:graphicFrame>
        <p:nvGraphicFramePr>
          <p:cNvPr id="39" name="Object 28">
            <a:extLst>
              <a:ext uri="{FF2B5EF4-FFF2-40B4-BE49-F238E27FC236}">
                <a16:creationId xmlns:a16="http://schemas.microsoft.com/office/drawing/2014/main" id="{A50906C4-E6F1-3D4C-99F1-58EA0EAE4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92921"/>
              </p:ext>
            </p:extLst>
          </p:nvPr>
        </p:nvGraphicFramePr>
        <p:xfrm>
          <a:off x="7351252" y="1055927"/>
          <a:ext cx="1010883" cy="247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" name="Equation" r:id="rId17" imgW="647700" imgH="1854200" progId="Equation.DSMT4">
                  <p:embed/>
                </p:oleObj>
              </mc:Choice>
              <mc:Fallback>
                <p:oleObj name="Equation" r:id="rId17" imgW="647700" imgH="185420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252" y="1055927"/>
                        <a:ext cx="1010883" cy="247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>
            <a:extLst>
              <a:ext uri="{FF2B5EF4-FFF2-40B4-BE49-F238E27FC236}">
                <a16:creationId xmlns:a16="http://schemas.microsoft.com/office/drawing/2014/main" id="{447064CA-87A5-B445-AA5A-ABCCF6EA4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15267"/>
              </p:ext>
            </p:extLst>
          </p:nvPr>
        </p:nvGraphicFramePr>
        <p:xfrm>
          <a:off x="5565580" y="1049442"/>
          <a:ext cx="1022233" cy="254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Equation" r:id="rId19" imgW="634680" imgH="1854000" progId="Equation.DSMT4">
                  <p:embed/>
                </p:oleObj>
              </mc:Choice>
              <mc:Fallback>
                <p:oleObj name="Equation" r:id="rId19" imgW="634680" imgH="1854000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580" y="1049442"/>
                        <a:ext cx="1022233" cy="254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31">
            <a:extLst>
              <a:ext uri="{FF2B5EF4-FFF2-40B4-BE49-F238E27FC236}">
                <a16:creationId xmlns:a16="http://schemas.microsoft.com/office/drawing/2014/main" id="{3FC4A6C8-C077-EC4B-810B-8300E6D82C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39253" y="2034771"/>
            <a:ext cx="222074" cy="48289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3" name="Text Box 183">
            <a:extLst>
              <a:ext uri="{FF2B5EF4-FFF2-40B4-BE49-F238E27FC236}">
                <a16:creationId xmlns:a16="http://schemas.microsoft.com/office/drawing/2014/main" id="{95FC8982-0672-CF4D-8EE7-FB37E1F7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443" y="1293143"/>
            <a:ext cx="32153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M.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 Semi-Analytical Modelling of Multistage Bunch Compression with Collective Effects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</a:p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Phys. Rev.  STAB, 2011.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0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4" name="Content Placeholder 161">
            <a:extLst>
              <a:ext uri="{FF2B5EF4-FFF2-40B4-BE49-F238E27FC236}">
                <a16:creationId xmlns:a16="http://schemas.microsoft.com/office/drawing/2014/main" id="{B84EA674-5567-2041-9549-BA4B737B3879}"/>
              </a:ext>
            </a:extLst>
          </p:cNvPr>
          <p:cNvSpPr txBox="1">
            <a:spLocks/>
          </p:cNvSpPr>
          <p:nvPr/>
        </p:nvSpPr>
        <p:spPr>
          <a:xfrm>
            <a:off x="874622" y="3883703"/>
            <a:ext cx="10457408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In the simulations we use the laser heater in the injector to provide </a:t>
            </a:r>
            <a:r>
              <a:rPr lang="en-US" sz="2400" b="1" dirty="0"/>
              <a:t>2.4 MeV </a:t>
            </a:r>
            <a:r>
              <a:rPr lang="en-US" sz="2400" dirty="0"/>
              <a:t>slice energy spread after the full compression (after BC2).</a:t>
            </a:r>
          </a:p>
        </p:txBody>
      </p:sp>
      <p:sp>
        <p:nvSpPr>
          <p:cNvPr id="6" name="Content Placeholder 161">
            <a:extLst>
              <a:ext uri="{FF2B5EF4-FFF2-40B4-BE49-F238E27FC236}">
                <a16:creationId xmlns:a16="http://schemas.microsoft.com/office/drawing/2014/main" id="{880C9B33-065E-F941-8356-1C4D01138C35}"/>
              </a:ext>
            </a:extLst>
          </p:cNvPr>
          <p:cNvSpPr txBox="1">
            <a:spLocks/>
          </p:cNvSpPr>
          <p:nvPr/>
        </p:nvSpPr>
        <p:spPr>
          <a:xfrm>
            <a:off x="874622" y="1237738"/>
            <a:ext cx="9992417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The RF tolerances for 10% change of the global compression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E37EE14-D29D-6949-B221-A48502C1E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61364"/>
                  </p:ext>
                </p:extLst>
              </p:nvPr>
            </p:nvGraphicFramePr>
            <p:xfrm>
              <a:off x="1241425" y="2024476"/>
              <a:ext cx="9763190" cy="14187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9005">
                      <a:extLst>
                        <a:ext uri="{9D8B030D-6E8A-4147-A177-3AD203B41FA5}">
                          <a16:colId xmlns:a16="http://schemas.microsoft.com/office/drawing/2014/main" val="1073401589"/>
                        </a:ext>
                      </a:extLst>
                    </a:gridCol>
                    <a:gridCol w="1098913">
                      <a:extLst>
                        <a:ext uri="{9D8B030D-6E8A-4147-A177-3AD203B41FA5}">
                          <a16:colId xmlns:a16="http://schemas.microsoft.com/office/drawing/2014/main" val="111494479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3157267807"/>
                        </a:ext>
                      </a:extLst>
                    </a:gridCol>
                    <a:gridCol w="1131344">
                      <a:extLst>
                        <a:ext uri="{9D8B030D-6E8A-4147-A177-3AD203B41FA5}">
                          <a16:colId xmlns:a16="http://schemas.microsoft.com/office/drawing/2014/main" val="422118975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9388856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5180538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1797342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9157303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341581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41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5530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100 </a:t>
                          </a:r>
                          <a:r>
                            <a:rPr lang="en-US" sz="2400" dirty="0" err="1"/>
                            <a:t>pC</a:t>
                          </a:r>
                          <a:r>
                            <a:rPr lang="en-US" sz="24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4402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E37EE14-D29D-6949-B221-A48502C1E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61364"/>
                  </p:ext>
                </p:extLst>
              </p:nvPr>
            </p:nvGraphicFramePr>
            <p:xfrm>
              <a:off x="1241425" y="2024476"/>
              <a:ext cx="9763190" cy="14187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9005">
                      <a:extLst>
                        <a:ext uri="{9D8B030D-6E8A-4147-A177-3AD203B41FA5}">
                          <a16:colId xmlns:a16="http://schemas.microsoft.com/office/drawing/2014/main" val="1073401589"/>
                        </a:ext>
                      </a:extLst>
                    </a:gridCol>
                    <a:gridCol w="1098913">
                      <a:extLst>
                        <a:ext uri="{9D8B030D-6E8A-4147-A177-3AD203B41FA5}">
                          <a16:colId xmlns:a16="http://schemas.microsoft.com/office/drawing/2014/main" val="111494479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3157267807"/>
                        </a:ext>
                      </a:extLst>
                    </a:gridCol>
                    <a:gridCol w="1131344">
                      <a:extLst>
                        <a:ext uri="{9D8B030D-6E8A-4147-A177-3AD203B41FA5}">
                          <a16:colId xmlns:a16="http://schemas.microsoft.com/office/drawing/2014/main" val="422118975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9388856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5180538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1797342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9157303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341581269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500" r="-587356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83824" t="-2500" r="-651471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69663" t="-2500" r="-397753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614706" t="-2500" r="-42058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684507" t="-2500" r="-302817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73611" t="-2500" r="-198611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885915" t="-2500" r="-10140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985915" t="-2500" r="-1408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411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55304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100 </a:t>
                          </a:r>
                          <a:r>
                            <a:rPr lang="en-US" sz="2400" dirty="0" err="1"/>
                            <a:t>pC</a:t>
                          </a:r>
                          <a:r>
                            <a:rPr lang="en-US" sz="24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4402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899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905793"/>
            <a:ext cx="10499494" cy="1498600"/>
            <a:chOff x="1060406" y="1355982"/>
            <a:chExt cx="10499494" cy="14986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8304032" y="2496836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Beam dynamics for 5 kA (Gun →  entrance of the laser heater)</a:t>
            </a:r>
          </a:p>
        </p:txBody>
      </p:sp>
      <p:sp>
        <p:nvSpPr>
          <p:cNvPr id="97" name="Down Arrow 96">
            <a:extLst>
              <a:ext uri="{FF2B5EF4-FFF2-40B4-BE49-F238E27FC236}">
                <a16:creationId xmlns:a16="http://schemas.microsoft.com/office/drawing/2014/main" id="{6A449FA9-08F9-BB4B-B401-4F11B3878B14}"/>
              </a:ext>
            </a:extLst>
          </p:cNvPr>
          <p:cNvSpPr/>
          <p:nvPr/>
        </p:nvSpPr>
        <p:spPr>
          <a:xfrm>
            <a:off x="1711439" y="2045995"/>
            <a:ext cx="188298" cy="371161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56CD2D-0181-B440-9245-48782F83DF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072" r="8705" b="4459"/>
          <a:stretch/>
        </p:blipFill>
        <p:spPr>
          <a:xfrm>
            <a:off x="2975141" y="2191373"/>
            <a:ext cx="5748442" cy="42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872738"/>
            <a:ext cx="10499494" cy="1653770"/>
            <a:chOff x="1060406" y="1355982"/>
            <a:chExt cx="10499494" cy="165377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9761142" y="269941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Beam dynamics for 5 kA (entrance of SASE1)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042C1D-AFAE-4948-836C-8038D58059D3}"/>
              </a:ext>
            </a:extLst>
          </p:cNvPr>
          <p:cNvSpPr txBox="1"/>
          <p:nvPr/>
        </p:nvSpPr>
        <p:spPr>
          <a:xfrm>
            <a:off x="7729114" y="1981971"/>
            <a:ext cx="85472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SASE1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2640CCF-5A7B-6946-87D5-5376548C8800}"/>
              </a:ext>
            </a:extLst>
          </p:cNvPr>
          <p:cNvSpPr/>
          <p:nvPr/>
        </p:nvSpPr>
        <p:spPr>
          <a:xfrm>
            <a:off x="7626629" y="2013099"/>
            <a:ext cx="188341" cy="406135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62F76C-3E98-4F4F-B6DC-4560DDE89F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7391" r="7592" b="2716"/>
          <a:stretch/>
        </p:blipFill>
        <p:spPr>
          <a:xfrm>
            <a:off x="3294195" y="2416828"/>
            <a:ext cx="6540430" cy="42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872738"/>
            <a:ext cx="10499494" cy="1653770"/>
            <a:chOff x="1060406" y="1355982"/>
            <a:chExt cx="10499494" cy="165377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9761142" y="269941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584678"/>
            <a:ext cx="11500839" cy="387519"/>
          </a:xfrm>
        </p:spPr>
        <p:txBody>
          <a:bodyPr/>
          <a:lstStyle/>
          <a:p>
            <a:r>
              <a:rPr lang="en-US" dirty="0"/>
              <a:t>Beam dynamics for 5 kA (entrance of SASE3, SASE1 closed with </a:t>
            </a:r>
            <a:r>
              <a:rPr lang="de-DE" dirty="0" err="1"/>
              <a:t>with</a:t>
            </a:r>
            <a:r>
              <a:rPr lang="de-DE" dirty="0"/>
              <a:t> K=3.9</a:t>
            </a:r>
            <a:r>
              <a:rPr lang="en-US" dirty="0"/>
              <a:t>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042C1D-AFAE-4948-836C-8038D58059D3}"/>
              </a:ext>
            </a:extLst>
          </p:cNvPr>
          <p:cNvSpPr txBox="1"/>
          <p:nvPr/>
        </p:nvSpPr>
        <p:spPr>
          <a:xfrm>
            <a:off x="7729114" y="1981971"/>
            <a:ext cx="85472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SASE1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2640CCF-5A7B-6946-87D5-5376548C8800}"/>
              </a:ext>
            </a:extLst>
          </p:cNvPr>
          <p:cNvSpPr/>
          <p:nvPr/>
        </p:nvSpPr>
        <p:spPr>
          <a:xfrm>
            <a:off x="9158623" y="2070106"/>
            <a:ext cx="188341" cy="406135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81D7ED-CBCE-E147-ADD9-F5D18B1CA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6596" r="8042" b="4005"/>
          <a:stretch/>
        </p:blipFill>
        <p:spPr>
          <a:xfrm>
            <a:off x="2867993" y="2366152"/>
            <a:ext cx="6313052" cy="39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Layout, optics, technical constraints</a:t>
            </a:r>
          </a:p>
          <a:p>
            <a:r>
              <a:rPr lang="en-US" dirty="0"/>
              <a:t>Numerical approach</a:t>
            </a:r>
          </a:p>
          <a:p>
            <a:r>
              <a:rPr lang="en-US" dirty="0"/>
              <a:t>RF tolerances, collective effects and the choice of the working point</a:t>
            </a:r>
          </a:p>
          <a:p>
            <a:r>
              <a:rPr lang="en-US" dirty="0"/>
              <a:t>Beam dynamics up to SASE3 for 100 </a:t>
            </a:r>
            <a:r>
              <a:rPr lang="en-US" dirty="0" err="1"/>
              <a:t>pC</a:t>
            </a:r>
            <a:r>
              <a:rPr lang="en-US" dirty="0"/>
              <a:t> compressed to 5 kA (SASE1 closed with </a:t>
            </a:r>
            <a:r>
              <a:rPr lang="de-DE" dirty="0" err="1"/>
              <a:t>with</a:t>
            </a:r>
            <a:r>
              <a:rPr lang="de-DE" dirty="0"/>
              <a:t> K=3.9 </a:t>
            </a:r>
            <a:r>
              <a:rPr lang="en-US" dirty="0"/>
              <a:t>but not lasing)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9C946-9A73-B04C-8F47-56FC18982D51}"/>
              </a:ext>
            </a:extLst>
          </p:cNvPr>
          <p:cNvSpPr txBox="1"/>
          <p:nvPr/>
        </p:nvSpPr>
        <p:spPr>
          <a:xfrm>
            <a:off x="2247900" y="4572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14130-49DC-284B-BEE3-2B7002F53C99}"/>
              </a:ext>
            </a:extLst>
          </p:cNvPr>
          <p:cNvSpPr txBox="1"/>
          <p:nvPr/>
        </p:nvSpPr>
        <p:spPr>
          <a:xfrm>
            <a:off x="1076325" y="43815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8F260-467E-DA49-8C36-0F8588C054B4}"/>
              </a:ext>
            </a:extLst>
          </p:cNvPr>
          <p:cNvSpPr txBox="1"/>
          <p:nvPr/>
        </p:nvSpPr>
        <p:spPr>
          <a:xfrm>
            <a:off x="6772275" y="4953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5A944-655A-A241-BB31-5D8A31070F8B}"/>
              </a:ext>
            </a:extLst>
          </p:cNvPr>
          <p:cNvSpPr txBox="1"/>
          <p:nvPr/>
        </p:nvSpPr>
        <p:spPr>
          <a:xfrm>
            <a:off x="1673817" y="4649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5925C-E58B-E144-83EF-55D30973D863}"/>
              </a:ext>
            </a:extLst>
          </p:cNvPr>
          <p:cNvSpPr txBox="1"/>
          <p:nvPr/>
        </p:nvSpPr>
        <p:spPr>
          <a:xfrm>
            <a:off x="1363851" y="4649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301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5" y="623232"/>
            <a:ext cx="10956924" cy="387519"/>
          </a:xfrm>
        </p:spPr>
        <p:txBody>
          <a:bodyPr/>
          <a:lstStyle/>
          <a:p>
            <a:r>
              <a:rPr lang="en-US" dirty="0"/>
              <a:t>Layout, optics, technical constraints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566552-551C-9E46-A076-09C330702BC7}"/>
              </a:ext>
            </a:extLst>
          </p:cNvPr>
          <p:cNvGrpSpPr/>
          <p:nvPr/>
        </p:nvGrpSpPr>
        <p:grpSpPr>
          <a:xfrm>
            <a:off x="328387" y="1003773"/>
            <a:ext cx="11231513" cy="2217228"/>
            <a:chOff x="336599" y="1099751"/>
            <a:chExt cx="11231513" cy="22172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33351" y="2160216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58124" y="2185566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83011" y="2518169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24407" y="2116312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46299" y="1947921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50989" y="2321648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46246" y="2513190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18" y="2323358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43705" y="1881657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95047" y="1941455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64657" y="1869830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9462" y="1930236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87710" y="1867103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83670" y="2150327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86521" y="2268209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274F-B231-C447-8067-8D05F3B5451E}"/>
                </a:ext>
              </a:extLst>
            </p:cNvPr>
            <p:cNvSpPr txBox="1"/>
            <p:nvPr/>
          </p:nvSpPr>
          <p:spPr>
            <a:xfrm>
              <a:off x="3294790" y="1378634"/>
              <a:ext cx="1316258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4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5633D8-7C1A-F14D-806A-32BFFF95FAF5}"/>
                </a:ext>
              </a:extLst>
            </p:cNvPr>
            <p:cNvSpPr txBox="1"/>
            <p:nvPr/>
          </p:nvSpPr>
          <p:spPr>
            <a:xfrm>
              <a:off x="4835327" y="1378172"/>
              <a:ext cx="1420453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12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618333" y="1378634"/>
              <a:ext cx="599844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main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 err="1"/>
                <a:t>linac</a:t>
              </a:r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502A90-150B-4D4F-BE79-4BFE25A7210E}"/>
                </a:ext>
              </a:extLst>
            </p:cNvPr>
            <p:cNvSpPr txBox="1"/>
            <p:nvPr/>
          </p:nvSpPr>
          <p:spPr>
            <a:xfrm>
              <a:off x="909424" y="1396453"/>
              <a:ext cx="134849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3</a:t>
              </a:r>
              <a:r>
                <a:rPr lang="en-US" sz="1600" baseline="30000"/>
                <a:t>rd</a:t>
              </a:r>
              <a:r>
                <a:rPr lang="en-US" sz="1600"/>
                <a:t> harmonic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397B4C-8F61-484F-A708-EF4F5F67FAF8}"/>
                </a:ext>
              </a:extLst>
            </p:cNvPr>
            <p:cNvCxnSpPr/>
            <p:nvPr/>
          </p:nvCxnSpPr>
          <p:spPr>
            <a:xfrm flipH="1">
              <a:off x="7785031" y="1741170"/>
              <a:ext cx="8368" cy="2809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F5BE73-05CA-1540-96A6-FC77FBD03FA6}"/>
                </a:ext>
              </a:extLst>
            </p:cNvPr>
            <p:cNvCxnSpPr/>
            <p:nvPr/>
          </p:nvCxnSpPr>
          <p:spPr>
            <a:xfrm>
              <a:off x="1789604" y="1687753"/>
              <a:ext cx="299718" cy="45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06706F-83E5-4643-A7A3-E908B4EB65C8}"/>
                </a:ext>
              </a:extLst>
            </p:cNvPr>
            <p:cNvSpPr txBox="1"/>
            <p:nvPr/>
          </p:nvSpPr>
          <p:spPr>
            <a:xfrm>
              <a:off x="1357327" y="2788629"/>
              <a:ext cx="73199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laser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heater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8E2D6C-021F-F349-9100-ECD1DD75929B}"/>
                </a:ext>
              </a:extLst>
            </p:cNvPr>
            <p:cNvCxnSpPr/>
            <p:nvPr/>
          </p:nvCxnSpPr>
          <p:spPr>
            <a:xfrm>
              <a:off x="2719956" y="1748569"/>
              <a:ext cx="0" cy="26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ACC289-70B8-C54E-BA23-4D52A846BDB1}"/>
                </a:ext>
              </a:extLst>
            </p:cNvPr>
            <p:cNvCxnSpPr/>
            <p:nvPr/>
          </p:nvCxnSpPr>
          <p:spPr>
            <a:xfrm flipV="1">
              <a:off x="2023613" y="2670303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0E6255-104E-D644-B890-1D1911B7DDAF}"/>
                </a:ext>
              </a:extLst>
            </p:cNvPr>
            <p:cNvSpPr txBox="1"/>
            <p:nvPr/>
          </p:nvSpPr>
          <p:spPr>
            <a:xfrm>
              <a:off x="2432382" y="1396453"/>
              <a:ext cx="74251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dogleg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A52931-887A-7340-BB66-83A906347971}"/>
                </a:ext>
              </a:extLst>
            </p:cNvPr>
            <p:cNvSpPr txBox="1"/>
            <p:nvPr/>
          </p:nvSpPr>
          <p:spPr>
            <a:xfrm>
              <a:off x="3862450" y="2867952"/>
              <a:ext cx="180216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bunch compressors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49433D-0C8A-3B4E-BA1D-FB1B6A82358C}"/>
                </a:ext>
              </a:extLst>
            </p:cNvPr>
            <p:cNvCxnSpPr/>
            <p:nvPr/>
          </p:nvCxnSpPr>
          <p:spPr>
            <a:xfrm flipV="1">
              <a:off x="5640844" y="2642160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6268C-B767-2740-A157-04911F4F32C6}"/>
                </a:ext>
              </a:extLst>
            </p:cNvPr>
            <p:cNvCxnSpPr/>
            <p:nvPr/>
          </p:nvCxnSpPr>
          <p:spPr>
            <a:xfrm flipH="1" flipV="1">
              <a:off x="3437939" y="2594206"/>
              <a:ext cx="449176" cy="313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198A08-55D2-8F4D-8852-09C6DD855F5B}"/>
                </a:ext>
              </a:extLst>
            </p:cNvPr>
            <p:cNvCxnSpPr/>
            <p:nvPr/>
          </p:nvCxnSpPr>
          <p:spPr>
            <a:xfrm flipV="1">
              <a:off x="4675393" y="2721250"/>
              <a:ext cx="0" cy="219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1E24C-0BF1-4540-AE30-B08083CB2DF0}"/>
                </a:ext>
              </a:extLst>
            </p:cNvPr>
            <p:cNvSpPr txBox="1"/>
            <p:nvPr/>
          </p:nvSpPr>
          <p:spPr>
            <a:xfrm>
              <a:off x="336599" y="1667275"/>
              <a:ext cx="109939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booster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0C7224E-255B-6D40-B160-B26A0C4F4384}"/>
                </a:ext>
              </a:extLst>
            </p:cNvPr>
            <p:cNvCxnSpPr/>
            <p:nvPr/>
          </p:nvCxnSpPr>
          <p:spPr>
            <a:xfrm>
              <a:off x="1208808" y="1906522"/>
              <a:ext cx="383886" cy="272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72895" y="18010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9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0"/>
            <a:stretch/>
          </p:blipFill>
          <p:spPr>
            <a:xfrm>
              <a:off x="7941035" y="1451960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38001" y="2640219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83476" y="2752569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13408" y="1849875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1A027-3362-F941-940E-7F29A57B9C4D}"/>
                </a:ext>
              </a:extLst>
            </p:cNvPr>
            <p:cNvSpPr txBox="1"/>
            <p:nvPr/>
          </p:nvSpPr>
          <p:spPr>
            <a:xfrm>
              <a:off x="7337304" y="1369790"/>
              <a:ext cx="1025410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collimator</a:t>
              </a:r>
            </a:p>
          </p:txBody>
        </p:sp>
      </p:grpSp>
      <p:sp>
        <p:nvSpPr>
          <p:cNvPr id="162" name="Content Placeholder 161">
            <a:extLst>
              <a:ext uri="{FF2B5EF4-FFF2-40B4-BE49-F238E27FC236}">
                <a16:creationId xmlns:a16="http://schemas.microsoft.com/office/drawing/2014/main" id="{07137AD4-01F3-1545-9AA6-05DBDD6A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27" y="3293783"/>
            <a:ext cx="11857444" cy="3161446"/>
          </a:xfrm>
        </p:spPr>
        <p:txBody>
          <a:bodyPr/>
          <a:lstStyle/>
          <a:p>
            <a:r>
              <a:rPr lang="en-US" sz="2400" dirty="0"/>
              <a:t> the injector contains a </a:t>
            </a:r>
            <a:r>
              <a:rPr lang="en-US" sz="2400" b="1" dirty="0"/>
              <a:t>high harmonic module </a:t>
            </a:r>
            <a:r>
              <a:rPr lang="en-US" sz="2400" dirty="0"/>
              <a:t>to linearize the longitudinal phase space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 there are </a:t>
            </a:r>
            <a:r>
              <a:rPr lang="en-US" sz="2400" b="1" dirty="0"/>
              <a:t>three bunch compressors </a:t>
            </a:r>
            <a:r>
              <a:rPr lang="en-US" sz="2400" dirty="0"/>
              <a:t>to compress the bunch to several kA’s  and to mitigate collective effects</a:t>
            </a:r>
          </a:p>
          <a:p>
            <a:r>
              <a:rPr lang="en-US" sz="2400" dirty="0"/>
              <a:t> the </a:t>
            </a:r>
            <a:r>
              <a:rPr lang="en-US" sz="2400" b="1" dirty="0"/>
              <a:t>design optics </a:t>
            </a:r>
            <a:r>
              <a:rPr lang="en-US" sz="2400" dirty="0"/>
              <a:t>has a special phase advance between the bunch compressors to reduce effects due to coherent synchrotron radiation (CSR) kicks at them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03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5" y="623232"/>
            <a:ext cx="10956924" cy="387519"/>
          </a:xfrm>
        </p:spPr>
        <p:txBody>
          <a:bodyPr/>
          <a:lstStyle/>
          <a:p>
            <a:r>
              <a:rPr lang="en-US" dirty="0"/>
              <a:t>Layout, optics, technical constraints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566552-551C-9E46-A076-09C330702BC7}"/>
              </a:ext>
            </a:extLst>
          </p:cNvPr>
          <p:cNvGrpSpPr/>
          <p:nvPr/>
        </p:nvGrpSpPr>
        <p:grpSpPr>
          <a:xfrm>
            <a:off x="328387" y="1003773"/>
            <a:ext cx="11231513" cy="2217228"/>
            <a:chOff x="336599" y="1099751"/>
            <a:chExt cx="11231513" cy="22172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33351" y="2160216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58124" y="2185566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83011" y="2518169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24407" y="2116312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46299" y="1947921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50989" y="2321648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46246" y="2513190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18" y="2323358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43705" y="1881657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95047" y="1941455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64657" y="1869830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9462" y="1930236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87710" y="1867103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83670" y="2150327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86521" y="2268209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274F-B231-C447-8067-8D05F3B5451E}"/>
                </a:ext>
              </a:extLst>
            </p:cNvPr>
            <p:cNvSpPr txBox="1"/>
            <p:nvPr/>
          </p:nvSpPr>
          <p:spPr>
            <a:xfrm>
              <a:off x="3294790" y="1378634"/>
              <a:ext cx="1316258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4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5633D8-7C1A-F14D-806A-32BFFF95FAF5}"/>
                </a:ext>
              </a:extLst>
            </p:cNvPr>
            <p:cNvSpPr txBox="1"/>
            <p:nvPr/>
          </p:nvSpPr>
          <p:spPr>
            <a:xfrm>
              <a:off x="4835327" y="1378172"/>
              <a:ext cx="1420453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12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618333" y="1378634"/>
              <a:ext cx="599844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main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 err="1"/>
                <a:t>linac</a:t>
              </a:r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502A90-150B-4D4F-BE79-4BFE25A7210E}"/>
                </a:ext>
              </a:extLst>
            </p:cNvPr>
            <p:cNvSpPr txBox="1"/>
            <p:nvPr/>
          </p:nvSpPr>
          <p:spPr>
            <a:xfrm>
              <a:off x="909424" y="1396453"/>
              <a:ext cx="134849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3</a:t>
              </a:r>
              <a:r>
                <a:rPr lang="en-US" sz="1600" baseline="30000"/>
                <a:t>rd</a:t>
              </a:r>
              <a:r>
                <a:rPr lang="en-US" sz="1600"/>
                <a:t> harmonic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397B4C-8F61-484F-A708-EF4F5F67FAF8}"/>
                </a:ext>
              </a:extLst>
            </p:cNvPr>
            <p:cNvCxnSpPr/>
            <p:nvPr/>
          </p:nvCxnSpPr>
          <p:spPr>
            <a:xfrm flipH="1">
              <a:off x="7785031" y="1741170"/>
              <a:ext cx="8368" cy="2809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F5BE73-05CA-1540-96A6-FC77FBD03FA6}"/>
                </a:ext>
              </a:extLst>
            </p:cNvPr>
            <p:cNvCxnSpPr/>
            <p:nvPr/>
          </p:nvCxnSpPr>
          <p:spPr>
            <a:xfrm>
              <a:off x="1789604" y="1687753"/>
              <a:ext cx="299718" cy="45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06706F-83E5-4643-A7A3-E908B4EB65C8}"/>
                </a:ext>
              </a:extLst>
            </p:cNvPr>
            <p:cNvSpPr txBox="1"/>
            <p:nvPr/>
          </p:nvSpPr>
          <p:spPr>
            <a:xfrm>
              <a:off x="1357327" y="2788629"/>
              <a:ext cx="73199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laser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heater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8E2D6C-021F-F349-9100-ECD1DD75929B}"/>
                </a:ext>
              </a:extLst>
            </p:cNvPr>
            <p:cNvCxnSpPr/>
            <p:nvPr/>
          </p:nvCxnSpPr>
          <p:spPr>
            <a:xfrm>
              <a:off x="2719956" y="1748569"/>
              <a:ext cx="0" cy="26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ACC289-70B8-C54E-BA23-4D52A846BDB1}"/>
                </a:ext>
              </a:extLst>
            </p:cNvPr>
            <p:cNvCxnSpPr/>
            <p:nvPr/>
          </p:nvCxnSpPr>
          <p:spPr>
            <a:xfrm flipV="1">
              <a:off x="2023613" y="2670303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0E6255-104E-D644-B890-1D1911B7DDAF}"/>
                </a:ext>
              </a:extLst>
            </p:cNvPr>
            <p:cNvSpPr txBox="1"/>
            <p:nvPr/>
          </p:nvSpPr>
          <p:spPr>
            <a:xfrm>
              <a:off x="2432382" y="1396453"/>
              <a:ext cx="74251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dogleg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A52931-887A-7340-BB66-83A906347971}"/>
                </a:ext>
              </a:extLst>
            </p:cNvPr>
            <p:cNvSpPr txBox="1"/>
            <p:nvPr/>
          </p:nvSpPr>
          <p:spPr>
            <a:xfrm>
              <a:off x="3862450" y="2867952"/>
              <a:ext cx="180216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bunch compressors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49433D-0C8A-3B4E-BA1D-FB1B6A82358C}"/>
                </a:ext>
              </a:extLst>
            </p:cNvPr>
            <p:cNvCxnSpPr/>
            <p:nvPr/>
          </p:nvCxnSpPr>
          <p:spPr>
            <a:xfrm flipV="1">
              <a:off x="5640844" y="2642160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6268C-B767-2740-A157-04911F4F32C6}"/>
                </a:ext>
              </a:extLst>
            </p:cNvPr>
            <p:cNvCxnSpPr/>
            <p:nvPr/>
          </p:nvCxnSpPr>
          <p:spPr>
            <a:xfrm flipH="1" flipV="1">
              <a:off x="3437939" y="2594206"/>
              <a:ext cx="449176" cy="313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198A08-55D2-8F4D-8852-09C6DD855F5B}"/>
                </a:ext>
              </a:extLst>
            </p:cNvPr>
            <p:cNvCxnSpPr/>
            <p:nvPr/>
          </p:nvCxnSpPr>
          <p:spPr>
            <a:xfrm flipV="1">
              <a:off x="4675393" y="2721250"/>
              <a:ext cx="0" cy="219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1E24C-0BF1-4540-AE30-B08083CB2DF0}"/>
                </a:ext>
              </a:extLst>
            </p:cNvPr>
            <p:cNvSpPr txBox="1"/>
            <p:nvPr/>
          </p:nvSpPr>
          <p:spPr>
            <a:xfrm>
              <a:off x="336599" y="1667275"/>
              <a:ext cx="109939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booster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0C7224E-255B-6D40-B160-B26A0C4F4384}"/>
                </a:ext>
              </a:extLst>
            </p:cNvPr>
            <p:cNvCxnSpPr/>
            <p:nvPr/>
          </p:nvCxnSpPr>
          <p:spPr>
            <a:xfrm>
              <a:off x="1208808" y="1906522"/>
              <a:ext cx="383886" cy="272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72895" y="18010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0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90"/>
            <a:stretch/>
          </p:blipFill>
          <p:spPr>
            <a:xfrm>
              <a:off x="7941035" y="1451960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38001" y="2640219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83476" y="2752569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13408" y="1849875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1A027-3362-F941-940E-7F29A57B9C4D}"/>
                </a:ext>
              </a:extLst>
            </p:cNvPr>
            <p:cNvSpPr txBox="1"/>
            <p:nvPr/>
          </p:nvSpPr>
          <p:spPr>
            <a:xfrm>
              <a:off x="7337304" y="1369790"/>
              <a:ext cx="1025410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collimator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643964DB-1117-D141-8EA0-B815FD087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75148"/>
              </p:ext>
            </p:extLst>
          </p:nvPr>
        </p:nvGraphicFramePr>
        <p:xfrm>
          <a:off x="104193" y="3228264"/>
          <a:ext cx="6569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410468400"/>
                    </a:ext>
                  </a:extLst>
                </a:gridCol>
                <a:gridCol w="749824">
                  <a:extLst>
                    <a:ext uri="{9D8B030D-6E8A-4147-A177-3AD203B41FA5}">
                      <a16:colId xmlns:a16="http://schemas.microsoft.com/office/drawing/2014/main" val="3337715598"/>
                    </a:ext>
                  </a:extLst>
                </a:gridCol>
                <a:gridCol w="74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harmonic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Maximal voltage,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C746D11C-0ABB-3041-8461-4198C14580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0766" y="3232398"/>
          <a:ext cx="526542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41046840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3337715598"/>
                    </a:ext>
                  </a:extLst>
                </a:gridCol>
              </a:tblGrid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|r56|,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161">
                <a:extLst>
                  <a:ext uri="{FF2B5EF4-FFF2-40B4-BE49-F238E27FC236}">
                    <a16:creationId xmlns:a16="http://schemas.microsoft.com/office/drawing/2014/main" id="{9EE574FD-A16D-C748-A304-848B4B17A5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547" y="4300286"/>
                <a:ext cx="4953852" cy="1610657"/>
              </a:xfrm>
            </p:spPr>
            <p:txBody>
              <a:bodyPr/>
              <a:lstStyle/>
              <a:p>
                <a:pPr lvl="1"/>
                <a:r>
                  <a:rPr lang="en-US" sz="2400" dirty="0"/>
                  <a:t> high beam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energy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400" dirty="0"/>
                  <a:t> high peak current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400" dirty="0"/>
                  <a:t> small emittance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low energy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7" name="Content Placeholder 161">
                <a:extLst>
                  <a:ext uri="{FF2B5EF4-FFF2-40B4-BE49-F238E27FC236}">
                    <a16:creationId xmlns:a16="http://schemas.microsoft.com/office/drawing/2014/main" id="{9EE574FD-A16D-C748-A304-848B4B17A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547" y="4300286"/>
                <a:ext cx="4953852" cy="1610657"/>
              </a:xfrm>
              <a:blipFill>
                <a:blip r:embed="rId12"/>
                <a:stretch>
                  <a:fillRect t="-3937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8" name="Object 22">
            <a:extLst>
              <a:ext uri="{FF2B5EF4-FFF2-40B4-BE49-F238E27FC236}">
                <a16:creationId xmlns:a16="http://schemas.microsoft.com/office/drawing/2014/main" id="{B7C96EFC-5719-D04F-9E1A-39C395B22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0380"/>
              </p:ext>
            </p:extLst>
          </p:nvPr>
        </p:nvGraphicFramePr>
        <p:xfrm>
          <a:off x="6364252" y="4014425"/>
          <a:ext cx="1248235" cy="112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13" imgW="9359900" imgH="8483600" progId="Equation.DSMT4">
                  <p:embed/>
                </p:oleObj>
              </mc:Choice>
              <mc:Fallback>
                <p:oleObj name="Equation" r:id="rId13" imgW="9359900" imgH="8483600" progId="Equation.DSMT4">
                  <p:embed/>
                  <p:pic>
                    <p:nvPicPr>
                      <p:cNvPr id="4109" name="Object 22">
                        <a:extLst>
                          <a:ext uri="{FF2B5EF4-FFF2-40B4-BE49-F238E27FC236}">
                            <a16:creationId xmlns:a16="http://schemas.microsoft.com/office/drawing/2014/main" id="{F25A287D-5EB5-AA4D-B190-6B0220AA0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52" y="4014425"/>
                        <a:ext cx="1248235" cy="112769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7">
            <a:extLst>
              <a:ext uri="{FF2B5EF4-FFF2-40B4-BE49-F238E27FC236}">
                <a16:creationId xmlns:a16="http://schemas.microsoft.com/office/drawing/2014/main" id="{F403FBB6-7F9C-4545-8E85-40BF8D01C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67537"/>
              </p:ext>
            </p:extLst>
          </p:nvPr>
        </p:nvGraphicFramePr>
        <p:xfrm>
          <a:off x="6274032" y="5142121"/>
          <a:ext cx="2941062" cy="95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15" imgW="26911300" imgH="8775700" progId="Equation.DSMT4">
                  <p:embed/>
                </p:oleObj>
              </mc:Choice>
              <mc:Fallback>
                <p:oleObj name="Equation" r:id="rId15" imgW="26911300" imgH="8775700" progId="Equation.DSMT4">
                  <p:embed/>
                  <p:pic>
                    <p:nvPicPr>
                      <p:cNvPr id="4104" name="Object 17">
                        <a:extLst>
                          <a:ext uri="{FF2B5EF4-FFF2-40B4-BE49-F238E27FC236}">
                            <a16:creationId xmlns:a16="http://schemas.microsoft.com/office/drawing/2014/main" id="{83268A78-CCD1-0642-9838-543EBB02B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032" y="5142121"/>
                        <a:ext cx="2941062" cy="9583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75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Numerical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740E64-7CAA-0D4F-A797-48946CA7070E}"/>
              </a:ext>
            </a:extLst>
          </p:cNvPr>
          <p:cNvGrpSpPr/>
          <p:nvPr/>
        </p:nvGrpSpPr>
        <p:grpSpPr>
          <a:xfrm>
            <a:off x="677346" y="892875"/>
            <a:ext cx="10499494" cy="1610950"/>
            <a:chOff x="1060406" y="1355982"/>
            <a:chExt cx="10499494" cy="161095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9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29789" y="2544241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75264" y="265659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05196" y="1753897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</p:grp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02F1983B-69FC-A544-BD2A-FAC1F6ACF8F9}"/>
              </a:ext>
            </a:extLst>
          </p:cNvPr>
          <p:cNvSpPr/>
          <p:nvPr/>
        </p:nvSpPr>
        <p:spPr>
          <a:xfrm>
            <a:off x="700022" y="2632603"/>
            <a:ext cx="7246707" cy="36150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6F4FE42-9EFA-284E-8D0D-FA6DB25F9332}"/>
              </a:ext>
            </a:extLst>
          </p:cNvPr>
          <p:cNvSpPr/>
          <p:nvPr/>
        </p:nvSpPr>
        <p:spPr>
          <a:xfrm>
            <a:off x="615073" y="2696706"/>
            <a:ext cx="577325" cy="2189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EFA692-0507-694C-85C8-8F9E3C7BCB79}"/>
              </a:ext>
            </a:extLst>
          </p:cNvPr>
          <p:cNvSpPr txBox="1"/>
          <p:nvPr/>
        </p:nvSpPr>
        <p:spPr>
          <a:xfrm>
            <a:off x="1154972" y="2369522"/>
            <a:ext cx="914400" cy="3896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/>
              <a:t>6.5 MeV, I ~ A’s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DC5F215-5720-5241-8113-7D5144400257}"/>
              </a:ext>
            </a:extLst>
          </p:cNvPr>
          <p:cNvSpPr txBox="1"/>
          <p:nvPr/>
        </p:nvSpPr>
        <p:spPr>
          <a:xfrm>
            <a:off x="8046559" y="2634674"/>
            <a:ext cx="914400" cy="3896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>
                <a:solidFill>
                  <a:srgbClr val="FF0000"/>
                </a:solidFill>
              </a:rPr>
              <a:t>14 GeV, I ~  5 kA’s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68B47FF2-F4AE-3C44-8E2F-1B80A254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5" y="3024298"/>
            <a:ext cx="4633178" cy="1684288"/>
          </a:xfrm>
        </p:spPr>
        <p:txBody>
          <a:bodyPr/>
          <a:lstStyle/>
          <a:p>
            <a:r>
              <a:rPr lang="de-DE" b="1" dirty="0"/>
              <a:t>Krack3</a:t>
            </a:r>
            <a:endParaRPr lang="en-US" dirty="0"/>
          </a:p>
          <a:p>
            <a:pPr lvl="1"/>
            <a:r>
              <a:rPr lang="en-US" dirty="0"/>
              <a:t>cathode physics</a:t>
            </a:r>
          </a:p>
          <a:p>
            <a:pPr lvl="1"/>
            <a:r>
              <a:rPr lang="en-US" dirty="0"/>
              <a:t>external fields by field maps</a:t>
            </a:r>
          </a:p>
          <a:p>
            <a:pPr lvl="1"/>
            <a:r>
              <a:rPr lang="en-US" dirty="0"/>
              <a:t>self-fields with 2D/3D Poisson equation</a:t>
            </a:r>
          </a:p>
          <a:p>
            <a:pPr lvl="1"/>
            <a:r>
              <a:rPr lang="en-US" dirty="0"/>
              <a:t>particle motion with finite-difference method</a:t>
            </a:r>
          </a:p>
          <a:p>
            <a:pPr lvl="1"/>
            <a:r>
              <a:rPr lang="en-US" dirty="0"/>
              <a:t>cathode through mirror charge</a:t>
            </a:r>
          </a:p>
          <a:p>
            <a:pPr lvl="1"/>
            <a:r>
              <a:rPr lang="en-US" dirty="0"/>
              <a:t>no chamber (no wakes)</a:t>
            </a:r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951925AF-7DDF-2340-A1F8-1D45314CD46C}"/>
              </a:ext>
            </a:extLst>
          </p:cNvPr>
          <p:cNvSpPr txBox="1">
            <a:spLocks/>
          </p:cNvSpPr>
          <p:nvPr/>
        </p:nvSpPr>
        <p:spPr>
          <a:xfrm>
            <a:off x="4670293" y="3076101"/>
            <a:ext cx="4633178" cy="1684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 </a:t>
            </a:r>
            <a:r>
              <a:rPr lang="de-DE" b="1" dirty="0" err="1"/>
              <a:t>Ocelot</a:t>
            </a:r>
            <a:r>
              <a:rPr lang="de-DE" b="1" dirty="0"/>
              <a:t>*</a:t>
            </a:r>
            <a:endParaRPr lang="en-US" dirty="0"/>
          </a:p>
          <a:p>
            <a:pPr lvl="1"/>
            <a:r>
              <a:rPr lang="en-US" dirty="0"/>
              <a:t>external RF fields analytically</a:t>
            </a:r>
          </a:p>
          <a:p>
            <a:pPr lvl="1"/>
            <a:r>
              <a:rPr lang="en-US" dirty="0"/>
              <a:t>self-fields with 3D Poisson equation</a:t>
            </a:r>
          </a:p>
          <a:p>
            <a:pPr lvl="1"/>
            <a:r>
              <a:rPr lang="en-US" dirty="0"/>
              <a:t>CSR fields with 1D projected model</a:t>
            </a:r>
          </a:p>
          <a:p>
            <a:pPr lvl="1"/>
            <a:r>
              <a:rPr lang="en-US" dirty="0"/>
              <a:t>particle motion with transport matrices of second order</a:t>
            </a:r>
          </a:p>
          <a:p>
            <a:pPr lvl="1"/>
            <a:r>
              <a:rPr lang="en-US" dirty="0"/>
              <a:t>Chamber with wakes</a:t>
            </a:r>
          </a:p>
          <a:p>
            <a:pPr lvl="1"/>
            <a:r>
              <a:rPr lang="en-US" dirty="0"/>
              <a:t>ISR effects</a:t>
            </a:r>
          </a:p>
          <a:p>
            <a:pPr marL="357187" lvl="1" indent="0">
              <a:buFontTx/>
              <a:buNone/>
            </a:pPr>
            <a:endParaRPr lang="en-US" dirty="0"/>
          </a:p>
        </p:txBody>
      </p:sp>
      <p:sp>
        <p:nvSpPr>
          <p:cNvPr id="114" name="Text Box 183">
            <a:extLst>
              <a:ext uri="{FF2B5EF4-FFF2-40B4-BE49-F238E27FC236}">
                <a16:creationId xmlns:a16="http://schemas.microsoft.com/office/drawing/2014/main" id="{EA37CE7C-0249-A849-AB8C-3704998F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919" y="3459786"/>
            <a:ext cx="32810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*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S.Tomin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I.Agapov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M.Dohlus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I.Zagorodnov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Ocelot as  framework for beam dynamics simulations of x-ray sources, in Proceedings of IPAC 2017, WEPAB031</a:t>
            </a:r>
            <a:endParaRPr lang="en-GB" sz="20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>
            <a:extLst>
              <a:ext uri="{FF2B5EF4-FFF2-40B4-BE49-F238E27FC236}">
                <a16:creationId xmlns:a16="http://schemas.microsoft.com/office/drawing/2014/main" id="{D60BB320-C0BA-B543-A320-5284F75D3305}"/>
              </a:ext>
            </a:extLst>
          </p:cNvPr>
          <p:cNvSpPr txBox="1"/>
          <p:nvPr/>
        </p:nvSpPr>
        <p:spPr>
          <a:xfrm>
            <a:off x="0" y="3032003"/>
            <a:ext cx="598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particle creates fields, test particle  gets the integrated kick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. Wakes are calculated analytically and with electromagnetic code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ECHO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*.</a:t>
            </a:r>
            <a:endParaRPr lang="de-DE" sz="2000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Numerical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37797-7C80-1541-95C8-E6668C35D4BE}"/>
              </a:ext>
            </a:extLst>
          </p:cNvPr>
          <p:cNvGrpSpPr/>
          <p:nvPr/>
        </p:nvGrpSpPr>
        <p:grpSpPr>
          <a:xfrm>
            <a:off x="584324" y="1185391"/>
            <a:ext cx="4158157" cy="1759287"/>
            <a:chOff x="584324" y="1185391"/>
            <a:chExt cx="5400000" cy="2134611"/>
          </a:xfrm>
        </p:grpSpPr>
        <p:pic>
          <p:nvPicPr>
            <p:cNvPr id="122" name="Picture 5">
              <a:extLst>
                <a:ext uri="{FF2B5EF4-FFF2-40B4-BE49-F238E27FC236}">
                  <a16:creationId xmlns:a16="http://schemas.microsoft.com/office/drawing/2014/main" id="{AC66580E-0612-9B4C-92FA-7C11988D5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24" y="2343093"/>
              <a:ext cx="5400000" cy="97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7">
              <a:extLst>
                <a:ext uri="{FF2B5EF4-FFF2-40B4-BE49-F238E27FC236}">
                  <a16:creationId xmlns:a16="http://schemas.microsoft.com/office/drawing/2014/main" id="{D5D6B392-A707-3346-95DA-FC8E91D92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24" y="1185391"/>
              <a:ext cx="5400000" cy="977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A7656F7C-04D3-4548-9719-AC254D5A9A26}"/>
              </a:ext>
            </a:extLst>
          </p:cNvPr>
          <p:cNvSpPr txBox="1"/>
          <p:nvPr/>
        </p:nvSpPr>
        <p:spPr>
          <a:xfrm>
            <a:off x="2632255" y="140861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energy density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F042E2B-F1FF-CF44-B5F7-FACBF5AADAA5}"/>
              </a:ext>
            </a:extLst>
          </p:cNvPr>
          <p:cNvGrpSpPr/>
          <p:nvPr/>
        </p:nvGrpSpPr>
        <p:grpSpPr>
          <a:xfrm>
            <a:off x="5154800" y="745179"/>
            <a:ext cx="4363787" cy="3402400"/>
            <a:chOff x="4307006" y="1988690"/>
            <a:chExt cx="4363787" cy="3402400"/>
          </a:xfrm>
        </p:grpSpPr>
        <p:graphicFrame>
          <p:nvGraphicFramePr>
            <p:cNvPr id="131" name="Object 1">
              <a:extLst>
                <a:ext uri="{FF2B5EF4-FFF2-40B4-BE49-F238E27FC236}">
                  <a16:creationId xmlns:a16="http://schemas.microsoft.com/office/drawing/2014/main" id="{0B1E0AA2-05C1-8D42-B5BA-B4D7FFA1E9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56501"/>
                </p:ext>
              </p:extLst>
            </p:nvPr>
          </p:nvGraphicFramePr>
          <p:xfrm>
            <a:off x="4388572" y="1988690"/>
            <a:ext cx="4240650" cy="340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4BA09E7-9EE1-6546-B2CB-733C9BBCE4CB}"/>
                </a:ext>
              </a:extLst>
            </p:cNvPr>
            <p:cNvSpPr txBox="1"/>
            <p:nvPr/>
          </p:nvSpPr>
          <p:spPr>
            <a:xfrm>
              <a:off x="6920379" y="3221840"/>
              <a:ext cx="893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cavities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FE92A9C-3D8D-4543-971D-89C7735ABB77}"/>
                </a:ext>
              </a:extLst>
            </p:cNvPr>
            <p:cNvSpPr txBox="1"/>
            <p:nvPr/>
          </p:nvSpPr>
          <p:spPr>
            <a:xfrm>
              <a:off x="5671727" y="2043115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energy loss</a:t>
              </a:r>
              <a:endParaRPr lang="de-DE" sz="20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115B96A-B164-B94A-BF39-330C3717A916}"/>
                </a:ext>
              </a:extLst>
            </p:cNvPr>
            <p:cNvSpPr txBox="1"/>
            <p:nvPr/>
          </p:nvSpPr>
          <p:spPr>
            <a:xfrm>
              <a:off x="7356007" y="2142959"/>
              <a:ext cx="1314786" cy="399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itchFamily="18" charset="0"/>
                </a:rPr>
                <a:t>collimators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73D3FE-A804-2540-85DE-2BB3FC80F1BF}"/>
                </a:ext>
              </a:extLst>
            </p:cNvPr>
            <p:cNvSpPr txBox="1"/>
            <p:nvPr/>
          </p:nvSpPr>
          <p:spPr>
            <a:xfrm>
              <a:off x="4307006" y="2142959"/>
              <a:ext cx="1491178" cy="399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itchFamily="18" charset="0"/>
                </a:rPr>
                <a:t>“warm” pipe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F4BDC1C-FE97-014D-88AA-D39BDC3DC776}"/>
              </a:ext>
            </a:extLst>
          </p:cNvPr>
          <p:cNvSpPr txBox="1"/>
          <p:nvPr/>
        </p:nvSpPr>
        <p:spPr>
          <a:xfrm>
            <a:off x="9303227" y="1237627"/>
            <a:ext cx="30043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about 2000 components:</a:t>
            </a:r>
          </a:p>
          <a:p>
            <a:r>
              <a:rPr lang="en-US" sz="2000" dirty="0"/>
              <a:t>824 cavities </a:t>
            </a:r>
          </a:p>
          <a:p>
            <a:r>
              <a:rPr lang="en-US" sz="2000" dirty="0"/>
              <a:t>500 flanges</a:t>
            </a:r>
          </a:p>
          <a:p>
            <a:r>
              <a:rPr lang="en-US" sz="2000" dirty="0"/>
              <a:t>220 BPMs (5 types)</a:t>
            </a:r>
          </a:p>
          <a:p>
            <a:r>
              <a:rPr lang="en-US" sz="2000" dirty="0"/>
              <a:t>  78 pumps</a:t>
            </a:r>
          </a:p>
          <a:p>
            <a:r>
              <a:rPr lang="en-US" sz="2000" dirty="0"/>
              <a:t>  20 OTR screens</a:t>
            </a:r>
          </a:p>
          <a:p>
            <a:r>
              <a:rPr lang="en-US" sz="2000" dirty="0"/>
              <a:t>    7 collimators</a:t>
            </a:r>
          </a:p>
          <a:p>
            <a:r>
              <a:rPr lang="en-US" sz="2000" dirty="0"/>
              <a:t>    5 BAMs</a:t>
            </a:r>
          </a:p>
          <a:p>
            <a:r>
              <a:rPr lang="en-US" sz="2000" dirty="0"/>
              <a:t>    3 kickers</a:t>
            </a:r>
          </a:p>
          <a:p>
            <a:r>
              <a:rPr lang="en-US" sz="2000" dirty="0"/>
              <a:t>        warm pipes, …</a:t>
            </a:r>
          </a:p>
        </p:txBody>
      </p:sp>
      <p:sp>
        <p:nvSpPr>
          <p:cNvPr id="137" name="Content Placeholder 161">
            <a:extLst>
              <a:ext uri="{FF2B5EF4-FFF2-40B4-BE49-F238E27FC236}">
                <a16:creationId xmlns:a16="http://schemas.microsoft.com/office/drawing/2014/main" id="{6F865ED9-632B-F641-82EB-3F3B933D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39" y="4064363"/>
            <a:ext cx="11501811" cy="2192715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update of transverse    wakes: length &lt;&lt; </a:t>
            </a:r>
            <a:r>
              <a:rPr lang="en-US" dirty="0" err="1"/>
              <a:t>betatron</a:t>
            </a:r>
            <a:r>
              <a:rPr lang="en-US" dirty="0"/>
              <a:t> wavelength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 update of longitudinal wakes: length &lt;&lt; wavelength of longitudinal oscillations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in accelerator effects due to transverse wakes are minor; effects due to longitudinal wakes are essential </a:t>
            </a:r>
            <a:r>
              <a:rPr lang="en-US" dirty="0">
                <a:sym typeface="Symbol"/>
              </a:rPr>
              <a:t> long. phase space and compression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EA57F-DB61-8546-AD7A-5FE335AE787D}"/>
              </a:ext>
            </a:extLst>
          </p:cNvPr>
          <p:cNvSpPr txBox="1"/>
          <p:nvPr/>
        </p:nvSpPr>
        <p:spPr>
          <a:xfrm>
            <a:off x="9433236" y="672617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= 1nC, </a:t>
            </a:r>
            <a:r>
              <a:rPr lang="en-US" sz="2000" i="1" dirty="0" err="1"/>
              <a:t>I</a:t>
            </a:r>
            <a:r>
              <a:rPr lang="en-US" sz="2000" baseline="-25000" dirty="0" err="1"/>
              <a:t>peak</a:t>
            </a:r>
            <a:r>
              <a:rPr lang="en-US" sz="2000" dirty="0"/>
              <a:t> = 5 kA</a:t>
            </a:r>
            <a:endParaRPr lang="de-DE" sz="2000" dirty="0"/>
          </a:p>
        </p:txBody>
      </p:sp>
      <p:sp>
        <p:nvSpPr>
          <p:cNvPr id="17" name="Text Box 183">
            <a:extLst>
              <a:ext uri="{FF2B5EF4-FFF2-40B4-BE49-F238E27FC236}">
                <a16:creationId xmlns:a16="http://schemas.microsoft.com/office/drawing/2014/main" id="{18E8ADA0-8A79-324D-A08D-F8185836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74" y="5416542"/>
            <a:ext cx="11747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*I.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T. Weiland, TE/TM field solver for particle beam simulations without numerical Cherenkov radiation, Phys. Rev. STAB 8, 042001 (2005)</a:t>
            </a:r>
            <a:endParaRPr lang="en-GB" sz="20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95" name="Text Box 10">
            <a:extLst>
              <a:ext uri="{FF2B5EF4-FFF2-40B4-BE49-F238E27FC236}">
                <a16:creationId xmlns:a16="http://schemas.microsoft.com/office/drawing/2014/main" id="{F2F074A5-0159-CE4D-B473-FAA79DA8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929" y="1115453"/>
            <a:ext cx="8546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Working point (11 parameters of longitudinal beam dynamics)</a:t>
            </a: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51811E6D-15CB-C94A-8A45-E7B34BCD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085" y="4853608"/>
            <a:ext cx="395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is the optimal choice?</a:t>
            </a:r>
          </a:p>
        </p:txBody>
      </p:sp>
      <p:grpSp>
        <p:nvGrpSpPr>
          <p:cNvPr id="98" name="Group 106">
            <a:extLst>
              <a:ext uri="{FF2B5EF4-FFF2-40B4-BE49-F238E27FC236}">
                <a16:creationId xmlns:a16="http://schemas.microsoft.com/office/drawing/2014/main" id="{C86B1CA2-7EA6-FD45-925A-13656E0A70A1}"/>
              </a:ext>
            </a:extLst>
          </p:cNvPr>
          <p:cNvGrpSpPr>
            <a:grpSpLocks/>
          </p:cNvGrpSpPr>
          <p:nvPr/>
        </p:nvGrpSpPr>
        <p:grpSpPr bwMode="auto">
          <a:xfrm>
            <a:off x="584324" y="1460407"/>
            <a:ext cx="8870950" cy="1954212"/>
            <a:chOff x="0" y="813"/>
            <a:chExt cx="5588" cy="1231"/>
          </a:xfrm>
        </p:grpSpPr>
        <p:sp>
          <p:nvSpPr>
            <p:cNvPr id="99" name="AutoShape 107">
              <a:extLst>
                <a:ext uri="{FF2B5EF4-FFF2-40B4-BE49-F238E27FC236}">
                  <a16:creationId xmlns:a16="http://schemas.microsoft.com/office/drawing/2014/main" id="{D96D7EB0-242A-144C-B202-FBCDA35C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071"/>
              <a:ext cx="136" cy="2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08">
              <a:extLst>
                <a:ext uri="{FF2B5EF4-FFF2-40B4-BE49-F238E27FC236}">
                  <a16:creationId xmlns:a16="http://schemas.microsoft.com/office/drawing/2014/main" id="{63CE4D27-9B90-A94C-8E04-D87EEFB49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20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109">
              <a:extLst>
                <a:ext uri="{FF2B5EF4-FFF2-40B4-BE49-F238E27FC236}">
                  <a16:creationId xmlns:a16="http://schemas.microsoft.com/office/drawing/2014/main" id="{5BCCAC28-01FD-954E-BCF3-729C34405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0">
              <a:extLst>
                <a:ext uri="{FF2B5EF4-FFF2-40B4-BE49-F238E27FC236}">
                  <a16:creationId xmlns:a16="http://schemas.microsoft.com/office/drawing/2014/main" id="{788F7638-8F21-1E47-909C-CED4A054C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207"/>
              <a:ext cx="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11">
              <a:extLst>
                <a:ext uri="{FF2B5EF4-FFF2-40B4-BE49-F238E27FC236}">
                  <a16:creationId xmlns:a16="http://schemas.microsoft.com/office/drawing/2014/main" id="{9D33B798-178A-EA4E-9F1D-E4DC7D0426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" y="1117"/>
            <a:ext cx="2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8" name="Equation" r:id="rId3" imgW="317160" imgH="241200" progId="Equation.DSMT4">
                    <p:embed/>
                  </p:oleObj>
                </mc:Choice>
                <mc:Fallback>
                  <p:oleObj name="Equation" r:id="rId3" imgW="317160" imgH="241200" progId="Equation.DSMT4">
                    <p:embed/>
                    <p:pic>
                      <p:nvPicPr>
                        <p:cNvPr id="17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1117"/>
                          <a:ext cx="2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12">
              <a:extLst>
                <a:ext uri="{FF2B5EF4-FFF2-40B4-BE49-F238E27FC236}">
                  <a16:creationId xmlns:a16="http://schemas.microsoft.com/office/drawing/2014/main" id="{4D69497E-420C-CF4A-ADA0-2F27C0262D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813"/>
            <a:ext cx="30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69" name="Equation" r:id="rId5" imgW="317160" imgH="177480" progId="Equation.DSMT4">
                    <p:embed/>
                  </p:oleObj>
                </mc:Choice>
                <mc:Fallback>
                  <p:oleObj name="Equation" r:id="rId5" imgW="317160" imgH="177480" progId="Equation.DSMT4">
                    <p:embed/>
                    <p:pic>
                      <p:nvPicPr>
                        <p:cNvPr id="18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13"/>
                          <a:ext cx="302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AutoShape 113">
              <a:extLst>
                <a:ext uri="{FF2B5EF4-FFF2-40B4-BE49-F238E27FC236}">
                  <a16:creationId xmlns:a16="http://schemas.microsoft.com/office/drawing/2014/main" id="{403F8523-4CD7-AB4A-B0A3-D1984861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6" name="Object 114">
              <a:extLst>
                <a:ext uri="{FF2B5EF4-FFF2-40B4-BE49-F238E27FC236}">
                  <a16:creationId xmlns:a16="http://schemas.microsoft.com/office/drawing/2014/main" id="{FB4906CF-8C57-D54B-81CB-B88A1654D1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" y="1117"/>
            <a:ext cx="28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0" name="Equation" r:id="rId7" imgW="317160" imgH="241200" progId="Equation.DSMT4">
                    <p:embed/>
                  </p:oleObj>
                </mc:Choice>
                <mc:Fallback>
                  <p:oleObj name="Equation" r:id="rId7" imgW="317160" imgH="241200" progId="Equation.DSMT4">
                    <p:embed/>
                    <p:pic>
                      <p:nvPicPr>
                        <p:cNvPr id="2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1117"/>
                          <a:ext cx="28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AutoShape 115">
              <a:extLst>
                <a:ext uri="{FF2B5EF4-FFF2-40B4-BE49-F238E27FC236}">
                  <a16:creationId xmlns:a16="http://schemas.microsoft.com/office/drawing/2014/main" id="{2E5FD1D0-47E3-324B-950A-230E8509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660"/>
              <a:ext cx="334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8" name="Object 116">
              <a:extLst>
                <a:ext uri="{FF2B5EF4-FFF2-40B4-BE49-F238E27FC236}">
                  <a16:creationId xmlns:a16="http://schemas.microsoft.com/office/drawing/2014/main" id="{97B0AE51-3BBE-7B41-A843-0FDA27AF64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9" y="1752"/>
            <a:ext cx="24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1" name="Equation" r:id="rId9" imgW="253800" imgH="228600" progId="Equation.DSMT4">
                    <p:embed/>
                  </p:oleObj>
                </mc:Choice>
                <mc:Fallback>
                  <p:oleObj name="Equation" r:id="rId9" imgW="253800" imgH="228600" progId="Equation.DSMT4">
                    <p:embed/>
                    <p:pic>
                      <p:nvPicPr>
                        <p:cNvPr id="22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752"/>
                          <a:ext cx="24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AutoShape 117">
              <a:extLst>
                <a:ext uri="{FF2B5EF4-FFF2-40B4-BE49-F238E27FC236}">
                  <a16:creationId xmlns:a16="http://schemas.microsoft.com/office/drawing/2014/main" id="{9A56C978-82A9-8A43-945B-5F469108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1636"/>
              <a:ext cx="5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0" name="Object 118">
              <a:extLst>
                <a:ext uri="{FF2B5EF4-FFF2-40B4-BE49-F238E27FC236}">
                  <a16:creationId xmlns:a16="http://schemas.microsoft.com/office/drawing/2014/main" id="{453BD72A-A267-9945-A422-685015132F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8" y="1734"/>
            <a:ext cx="231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2" name="Equation" r:id="rId11" imgW="241200" imgH="228600" progId="Equation.DSMT4">
                    <p:embed/>
                  </p:oleObj>
                </mc:Choice>
                <mc:Fallback>
                  <p:oleObj name="Equation" r:id="rId11" imgW="241200" imgH="228600" progId="Equation.DSMT4">
                    <p:embed/>
                    <p:pic>
                      <p:nvPicPr>
                        <p:cNvPr id="24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1734"/>
                          <a:ext cx="231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AutoShape 119">
              <a:extLst>
                <a:ext uri="{FF2B5EF4-FFF2-40B4-BE49-F238E27FC236}">
                  <a16:creationId xmlns:a16="http://schemas.microsoft.com/office/drawing/2014/main" id="{F1B7D76B-D997-DB4C-8CD7-A9CED1D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1641"/>
              <a:ext cx="7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20">
              <a:extLst>
                <a:ext uri="{FF2B5EF4-FFF2-40B4-BE49-F238E27FC236}">
                  <a16:creationId xmlns:a16="http://schemas.microsoft.com/office/drawing/2014/main" id="{59802D8D-B8C3-474E-A8C0-923842E7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" y="1838"/>
              <a:ext cx="5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3" name="Object 121">
              <a:extLst>
                <a:ext uri="{FF2B5EF4-FFF2-40B4-BE49-F238E27FC236}">
                  <a16:creationId xmlns:a16="http://schemas.microsoft.com/office/drawing/2014/main" id="{0E18EA09-7361-8F40-B7AF-03BC6C644A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9" y="1718"/>
            <a:ext cx="24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3" name="Equation" r:id="rId13" imgW="253800" imgH="228600" progId="Equation.DSMT4">
                    <p:embed/>
                  </p:oleObj>
                </mc:Choice>
                <mc:Fallback>
                  <p:oleObj name="Equation" r:id="rId13" imgW="253800" imgH="228600" progId="Equation.DSMT4">
                    <p:embed/>
                    <p:pic>
                      <p:nvPicPr>
                        <p:cNvPr id="27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1718"/>
                          <a:ext cx="24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4" name="Group 122">
              <a:extLst>
                <a:ext uri="{FF2B5EF4-FFF2-40B4-BE49-F238E27FC236}">
                  <a16:creationId xmlns:a16="http://schemas.microsoft.com/office/drawing/2014/main" id="{103F3975-2DBA-1541-A84D-B967B99F3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" y="1660"/>
              <a:ext cx="522" cy="217"/>
              <a:chOff x="1694" y="1537"/>
              <a:chExt cx="583" cy="378"/>
            </a:xfrm>
          </p:grpSpPr>
          <p:sp>
            <p:nvSpPr>
              <p:cNvPr id="249" name="Rectangle 123">
                <a:extLst>
                  <a:ext uri="{FF2B5EF4-FFF2-40B4-BE49-F238E27FC236}">
                    <a16:creationId xmlns:a16="http://schemas.microsoft.com/office/drawing/2014/main" id="{302D022D-238E-5542-9EBF-562472F2D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24">
                <a:extLst>
                  <a:ext uri="{FF2B5EF4-FFF2-40B4-BE49-F238E27FC236}">
                    <a16:creationId xmlns:a16="http://schemas.microsoft.com/office/drawing/2014/main" id="{1D69BF5E-5EB5-FF40-9218-216E76170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25">
                <a:extLst>
                  <a:ext uri="{FF2B5EF4-FFF2-40B4-BE49-F238E27FC236}">
                    <a16:creationId xmlns:a16="http://schemas.microsoft.com/office/drawing/2014/main" id="{6F557351-4267-8C45-88E0-BF310F9D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26">
                <a:extLst>
                  <a:ext uri="{FF2B5EF4-FFF2-40B4-BE49-F238E27FC236}">
                    <a16:creationId xmlns:a16="http://schemas.microsoft.com/office/drawing/2014/main" id="{BC160313-73B3-0F41-8659-ECD4F78C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127">
                <a:extLst>
                  <a:ext uri="{FF2B5EF4-FFF2-40B4-BE49-F238E27FC236}">
                    <a16:creationId xmlns:a16="http://schemas.microsoft.com/office/drawing/2014/main" id="{22FF74AB-E47B-DB4C-A1C4-3FB4336E4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28">
                <a:extLst>
                  <a:ext uri="{FF2B5EF4-FFF2-40B4-BE49-F238E27FC236}">
                    <a16:creationId xmlns:a16="http://schemas.microsoft.com/office/drawing/2014/main" id="{777E52AB-DDC6-CD47-8B03-3ADD7C5A0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129">
                <a:extLst>
                  <a:ext uri="{FF2B5EF4-FFF2-40B4-BE49-F238E27FC236}">
                    <a16:creationId xmlns:a16="http://schemas.microsoft.com/office/drawing/2014/main" id="{78C4C3EB-9373-CF4E-8A76-D2E879701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30">
                <a:extLst>
                  <a:ext uri="{FF2B5EF4-FFF2-40B4-BE49-F238E27FC236}">
                    <a16:creationId xmlns:a16="http://schemas.microsoft.com/office/drawing/2014/main" id="{64FABC45-8C6E-3A40-AB38-E7DF3ECE7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31">
                <a:extLst>
                  <a:ext uri="{FF2B5EF4-FFF2-40B4-BE49-F238E27FC236}">
                    <a16:creationId xmlns:a16="http://schemas.microsoft.com/office/drawing/2014/main" id="{D6C82B55-3C16-614B-9A29-A29DFD10E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32">
                <a:extLst>
                  <a:ext uri="{FF2B5EF4-FFF2-40B4-BE49-F238E27FC236}">
                    <a16:creationId xmlns:a16="http://schemas.microsoft.com/office/drawing/2014/main" id="{F9A302C7-CBE9-C544-980D-F7926E2A5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33">
              <a:extLst>
                <a:ext uri="{FF2B5EF4-FFF2-40B4-BE49-F238E27FC236}">
                  <a16:creationId xmlns:a16="http://schemas.microsoft.com/office/drawing/2014/main" id="{FC6BA009-423D-6148-A3E5-6E4165702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1672"/>
              <a:ext cx="522" cy="217"/>
              <a:chOff x="1694" y="1537"/>
              <a:chExt cx="583" cy="378"/>
            </a:xfrm>
          </p:grpSpPr>
          <p:sp>
            <p:nvSpPr>
              <p:cNvPr id="239" name="Rectangle 134">
                <a:extLst>
                  <a:ext uri="{FF2B5EF4-FFF2-40B4-BE49-F238E27FC236}">
                    <a16:creationId xmlns:a16="http://schemas.microsoft.com/office/drawing/2014/main" id="{C59EECB1-0FC2-AC44-9F0B-649EDB3C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35">
                <a:extLst>
                  <a:ext uri="{FF2B5EF4-FFF2-40B4-BE49-F238E27FC236}">
                    <a16:creationId xmlns:a16="http://schemas.microsoft.com/office/drawing/2014/main" id="{B1DD3E03-CE3F-1748-9BFE-C5B9DD675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36">
                <a:extLst>
                  <a:ext uri="{FF2B5EF4-FFF2-40B4-BE49-F238E27FC236}">
                    <a16:creationId xmlns:a16="http://schemas.microsoft.com/office/drawing/2014/main" id="{B327CDD0-2BCA-EA42-9DB1-1EB7CCAF9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37">
                <a:extLst>
                  <a:ext uri="{FF2B5EF4-FFF2-40B4-BE49-F238E27FC236}">
                    <a16:creationId xmlns:a16="http://schemas.microsoft.com/office/drawing/2014/main" id="{B5A26B9A-7C27-F34C-B503-FB2B7DD8A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138">
                <a:extLst>
                  <a:ext uri="{FF2B5EF4-FFF2-40B4-BE49-F238E27FC236}">
                    <a16:creationId xmlns:a16="http://schemas.microsoft.com/office/drawing/2014/main" id="{D267BD0A-A259-2E4C-9A33-1A7C679A4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39">
                <a:extLst>
                  <a:ext uri="{FF2B5EF4-FFF2-40B4-BE49-F238E27FC236}">
                    <a16:creationId xmlns:a16="http://schemas.microsoft.com/office/drawing/2014/main" id="{274A59E2-6BB5-3D4C-9BF7-43B1E8FC6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40">
                <a:extLst>
                  <a:ext uri="{FF2B5EF4-FFF2-40B4-BE49-F238E27FC236}">
                    <a16:creationId xmlns:a16="http://schemas.microsoft.com/office/drawing/2014/main" id="{EF1F9683-C96F-F74D-91A2-8A362EA98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41">
                <a:extLst>
                  <a:ext uri="{FF2B5EF4-FFF2-40B4-BE49-F238E27FC236}">
                    <a16:creationId xmlns:a16="http://schemas.microsoft.com/office/drawing/2014/main" id="{23F57DC1-CA56-BC41-BFE2-BAFF5259B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42">
                <a:extLst>
                  <a:ext uri="{FF2B5EF4-FFF2-40B4-BE49-F238E27FC236}">
                    <a16:creationId xmlns:a16="http://schemas.microsoft.com/office/drawing/2014/main" id="{D2D3A58A-9305-F94C-B4D4-0AD24E3A1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43">
                <a:extLst>
                  <a:ext uri="{FF2B5EF4-FFF2-40B4-BE49-F238E27FC236}">
                    <a16:creationId xmlns:a16="http://schemas.microsoft.com/office/drawing/2014/main" id="{B4725B06-C23D-2C4F-8C2D-BECB51FF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144">
              <a:extLst>
                <a:ext uri="{FF2B5EF4-FFF2-40B4-BE49-F238E27FC236}">
                  <a16:creationId xmlns:a16="http://schemas.microsoft.com/office/drawing/2014/main" id="{79043C9B-9011-A84B-96AE-61BF7717B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" y="852"/>
              <a:ext cx="1485" cy="1067"/>
              <a:chOff x="882" y="852"/>
              <a:chExt cx="1485" cy="1067"/>
            </a:xfrm>
          </p:grpSpPr>
          <p:sp>
            <p:nvSpPr>
              <p:cNvPr id="119" name="Rectangle 145">
                <a:extLst>
                  <a:ext uri="{FF2B5EF4-FFF2-40B4-BE49-F238E27FC236}">
                    <a16:creationId xmlns:a16="http://schemas.microsoft.com/office/drawing/2014/main" id="{B467544F-AC68-0F4B-B85D-C5CD7E596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131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" name="Group 146">
                <a:extLst>
                  <a:ext uri="{FF2B5EF4-FFF2-40B4-BE49-F238E27FC236}">
                    <a16:creationId xmlns:a16="http://schemas.microsoft.com/office/drawing/2014/main" id="{D412AF16-9F5D-C54E-8E26-4391DF69D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2" y="1062"/>
                <a:ext cx="377" cy="176"/>
                <a:chOff x="1694" y="1537"/>
                <a:chExt cx="583" cy="378"/>
              </a:xfrm>
            </p:grpSpPr>
            <p:sp>
              <p:nvSpPr>
                <p:cNvPr id="229" name="Rectangle 147">
                  <a:extLst>
                    <a:ext uri="{FF2B5EF4-FFF2-40B4-BE49-F238E27FC236}">
                      <a16:creationId xmlns:a16="http://schemas.microsoft.com/office/drawing/2014/main" id="{E2256216-4178-3141-A9BD-66CDC8FFB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148">
                  <a:extLst>
                    <a:ext uri="{FF2B5EF4-FFF2-40B4-BE49-F238E27FC236}">
                      <a16:creationId xmlns:a16="http://schemas.microsoft.com/office/drawing/2014/main" id="{82FC55F9-EA94-0245-861E-46E7E34F4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149">
                  <a:extLst>
                    <a:ext uri="{FF2B5EF4-FFF2-40B4-BE49-F238E27FC236}">
                      <a16:creationId xmlns:a16="http://schemas.microsoft.com/office/drawing/2014/main" id="{C5B5FD37-8BDB-E046-9891-4F3406C5B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150">
                  <a:extLst>
                    <a:ext uri="{FF2B5EF4-FFF2-40B4-BE49-F238E27FC236}">
                      <a16:creationId xmlns:a16="http://schemas.microsoft.com/office/drawing/2014/main" id="{07178AE1-1AE9-DC4A-AE66-FAF4FC6BF9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151">
                  <a:extLst>
                    <a:ext uri="{FF2B5EF4-FFF2-40B4-BE49-F238E27FC236}">
                      <a16:creationId xmlns:a16="http://schemas.microsoft.com/office/drawing/2014/main" id="{279D8CC7-C83B-684B-9E45-85B37B6B6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52">
                  <a:extLst>
                    <a:ext uri="{FF2B5EF4-FFF2-40B4-BE49-F238E27FC236}">
                      <a16:creationId xmlns:a16="http://schemas.microsoft.com/office/drawing/2014/main" id="{02826603-ADB0-3545-B9BB-AAA6F43A8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53">
                  <a:extLst>
                    <a:ext uri="{FF2B5EF4-FFF2-40B4-BE49-F238E27FC236}">
                      <a16:creationId xmlns:a16="http://schemas.microsoft.com/office/drawing/2014/main" id="{808790DC-18F0-744E-AA33-B447A409A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54">
                  <a:extLst>
                    <a:ext uri="{FF2B5EF4-FFF2-40B4-BE49-F238E27FC236}">
                      <a16:creationId xmlns:a16="http://schemas.microsoft.com/office/drawing/2014/main" id="{6D3E9BFE-F712-9740-922E-4C525F2AA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55">
                  <a:extLst>
                    <a:ext uri="{FF2B5EF4-FFF2-40B4-BE49-F238E27FC236}">
                      <a16:creationId xmlns:a16="http://schemas.microsoft.com/office/drawing/2014/main" id="{0347E05D-71E9-994B-9CDC-9EB3310C0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56">
                  <a:extLst>
                    <a:ext uri="{FF2B5EF4-FFF2-40B4-BE49-F238E27FC236}">
                      <a16:creationId xmlns:a16="http://schemas.microsoft.com/office/drawing/2014/main" id="{79D9DA41-8BDE-EA48-967D-5827619F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Line 157">
                <a:extLst>
                  <a:ext uri="{FF2B5EF4-FFF2-40B4-BE49-F238E27FC236}">
                    <a16:creationId xmlns:a16="http://schemas.microsoft.com/office/drawing/2014/main" id="{87850467-C78C-504B-969F-B0BAB049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9" y="1196"/>
                <a:ext cx="19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58">
                <a:extLst>
                  <a:ext uri="{FF2B5EF4-FFF2-40B4-BE49-F238E27FC236}">
                    <a16:creationId xmlns:a16="http://schemas.microsoft.com/office/drawing/2014/main" id="{01FE2D3B-C8FF-4F44-BB77-B6B5EFE12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1207"/>
                <a:ext cx="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159">
                <a:extLst>
                  <a:ext uri="{FF2B5EF4-FFF2-40B4-BE49-F238E27FC236}">
                    <a16:creationId xmlns:a16="http://schemas.microsoft.com/office/drawing/2014/main" id="{D83871D2-B592-3248-8F8D-2E0F57624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" y="1789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160">
                <a:extLst>
                  <a:ext uri="{FF2B5EF4-FFF2-40B4-BE49-F238E27FC236}">
                    <a16:creationId xmlns:a16="http://schemas.microsoft.com/office/drawing/2014/main" id="{003D5011-A830-CB4A-A9AD-6E9C7C1B2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1206"/>
                <a:ext cx="285" cy="6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Rectangle 161">
                <a:extLst>
                  <a:ext uri="{FF2B5EF4-FFF2-40B4-BE49-F238E27FC236}">
                    <a16:creationId xmlns:a16="http://schemas.microsoft.com/office/drawing/2014/main" id="{927FAF40-2611-F746-A704-F291F046E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1337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62">
                <a:extLst>
                  <a:ext uri="{FF2B5EF4-FFF2-40B4-BE49-F238E27FC236}">
                    <a16:creationId xmlns:a16="http://schemas.microsoft.com/office/drawing/2014/main" id="{C858C1F3-8C74-494D-8735-A194B2DAB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" y="1574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0" name="Object 163">
                <a:extLst>
                  <a:ext uri="{FF2B5EF4-FFF2-40B4-BE49-F238E27FC236}">
                    <a16:creationId xmlns:a16="http://schemas.microsoft.com/office/drawing/2014/main" id="{E7019A7D-5FDD-AA44-9EDE-DB96096432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71" y="852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74" name="Equation" r:id="rId15" imgW="253800" imgH="164880" progId="Equation.DSMT4">
                      <p:embed/>
                    </p:oleObj>
                  </mc:Choice>
                  <mc:Fallback>
                    <p:oleObj name="Equation" r:id="rId15" imgW="253800" imgH="164880" progId="Equation.DSMT4">
                      <p:embed/>
                      <p:pic>
                        <p:nvPicPr>
                          <p:cNvPr id="41" name="Object 1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" y="852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164">
                <a:extLst>
                  <a:ext uri="{FF2B5EF4-FFF2-40B4-BE49-F238E27FC236}">
                    <a16:creationId xmlns:a16="http://schemas.microsoft.com/office/drawing/2014/main" id="{5DABE32C-E845-2247-9482-432B1E72B9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14" y="1507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75" name="Equation" r:id="rId17" imgW="253800" imgH="164880" progId="Equation.DSMT4">
                      <p:embed/>
                    </p:oleObj>
                  </mc:Choice>
                  <mc:Fallback>
                    <p:oleObj name="Equation" r:id="rId17" imgW="253800" imgH="164880" progId="Equation.DSMT4">
                      <p:embed/>
                      <p:pic>
                        <p:nvPicPr>
                          <p:cNvPr id="42" name="Object 1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1507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165">
                <a:extLst>
                  <a:ext uri="{FF2B5EF4-FFF2-40B4-BE49-F238E27FC236}">
                    <a16:creationId xmlns:a16="http://schemas.microsoft.com/office/drawing/2014/main" id="{163591FF-B8BC-3A4F-AF67-D7EA82D3E3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04" y="1466"/>
              <a:ext cx="278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76" name="Equation" r:id="rId19" imgW="291960" imgH="228600" progId="Equation.DSMT4">
                      <p:embed/>
                    </p:oleObj>
                  </mc:Choice>
                  <mc:Fallback>
                    <p:oleObj name="Equation" r:id="rId19" imgW="291960" imgH="228600" progId="Equation.DSMT4">
                      <p:embed/>
                      <p:pic>
                        <p:nvPicPr>
                          <p:cNvPr id="43" name="Object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466"/>
                            <a:ext cx="278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4" name="Group 166">
                <a:extLst>
                  <a:ext uri="{FF2B5EF4-FFF2-40B4-BE49-F238E27FC236}">
                    <a16:creationId xmlns:a16="http://schemas.microsoft.com/office/drawing/2014/main" id="{C4C38B57-D473-2D44-86B0-5C698409D5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5" y="1684"/>
                <a:ext cx="522" cy="217"/>
                <a:chOff x="1694" y="1537"/>
                <a:chExt cx="583" cy="378"/>
              </a:xfrm>
            </p:grpSpPr>
            <p:sp>
              <p:nvSpPr>
                <p:cNvPr id="155" name="Rectangle 167">
                  <a:extLst>
                    <a:ext uri="{FF2B5EF4-FFF2-40B4-BE49-F238E27FC236}">
                      <a16:creationId xmlns:a16="http://schemas.microsoft.com/office/drawing/2014/main" id="{3F7C7470-D56D-5049-8605-7AB7C3923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168">
                  <a:extLst>
                    <a:ext uri="{FF2B5EF4-FFF2-40B4-BE49-F238E27FC236}">
                      <a16:creationId xmlns:a16="http://schemas.microsoft.com/office/drawing/2014/main" id="{01F3CCCA-3938-0641-B86A-4466C24CC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69">
                  <a:extLst>
                    <a:ext uri="{FF2B5EF4-FFF2-40B4-BE49-F238E27FC236}">
                      <a16:creationId xmlns:a16="http://schemas.microsoft.com/office/drawing/2014/main" id="{A249E12D-4F43-BD4A-95B7-CA80F4F9C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70">
                  <a:extLst>
                    <a:ext uri="{FF2B5EF4-FFF2-40B4-BE49-F238E27FC236}">
                      <a16:creationId xmlns:a16="http://schemas.microsoft.com/office/drawing/2014/main" id="{C389CB92-B49A-9A42-8555-69BB02B9B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171">
                  <a:extLst>
                    <a:ext uri="{FF2B5EF4-FFF2-40B4-BE49-F238E27FC236}">
                      <a16:creationId xmlns:a16="http://schemas.microsoft.com/office/drawing/2014/main" id="{33B85225-DAC9-174E-90AD-8A32E26BB5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72">
                  <a:extLst>
                    <a:ext uri="{FF2B5EF4-FFF2-40B4-BE49-F238E27FC236}">
                      <a16:creationId xmlns:a16="http://schemas.microsoft.com/office/drawing/2014/main" id="{FD2305BF-4717-0147-A39D-2BD72E9B6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73">
                  <a:extLst>
                    <a:ext uri="{FF2B5EF4-FFF2-40B4-BE49-F238E27FC236}">
                      <a16:creationId xmlns:a16="http://schemas.microsoft.com/office/drawing/2014/main" id="{DD94F85A-612E-664A-B4F0-EC41BE735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74">
                  <a:extLst>
                    <a:ext uri="{FF2B5EF4-FFF2-40B4-BE49-F238E27FC236}">
                      <a16:creationId xmlns:a16="http://schemas.microsoft.com/office/drawing/2014/main" id="{17C78F13-6610-7C4A-883C-EF47B3DCB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75">
                  <a:extLst>
                    <a:ext uri="{FF2B5EF4-FFF2-40B4-BE49-F238E27FC236}">
                      <a16:creationId xmlns:a16="http://schemas.microsoft.com/office/drawing/2014/main" id="{88BFABCE-1B4A-B944-9743-CBF83196B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76">
                  <a:extLst>
                    <a:ext uri="{FF2B5EF4-FFF2-40B4-BE49-F238E27FC236}">
                      <a16:creationId xmlns:a16="http://schemas.microsoft.com/office/drawing/2014/main" id="{F6932FB3-26ED-A24F-8125-DA7F4E3FC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17" name="Object 177">
              <a:extLst>
                <a:ext uri="{FF2B5EF4-FFF2-40B4-BE49-F238E27FC236}">
                  <a16:creationId xmlns:a16="http://schemas.microsoft.com/office/drawing/2014/main" id="{39392487-23BB-C247-AE2F-462CD7522C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3" y="1470"/>
            <a:ext cx="30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7" name="Equation" r:id="rId21" imgW="317160" imgH="228600" progId="Equation.DSMT4">
                    <p:embed/>
                  </p:oleObj>
                </mc:Choice>
                <mc:Fallback>
                  <p:oleObj name="Equation" r:id="rId21" imgW="317160" imgH="228600" progId="Equation.DSMT4">
                    <p:embed/>
                    <p:pic>
                      <p:nvPicPr>
                        <p:cNvPr id="3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1470"/>
                          <a:ext cx="30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78">
              <a:extLst>
                <a:ext uri="{FF2B5EF4-FFF2-40B4-BE49-F238E27FC236}">
                  <a16:creationId xmlns:a16="http://schemas.microsoft.com/office/drawing/2014/main" id="{E9FE0F39-C115-374C-A2FB-9BC7289872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4" y="1433"/>
            <a:ext cx="29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78" name="Equation" r:id="rId23" imgW="304560" imgH="228600" progId="Equation.DSMT4">
                    <p:embed/>
                  </p:oleObj>
                </mc:Choice>
                <mc:Fallback>
                  <p:oleObj name="Equation" r:id="rId23" imgW="304560" imgH="228600" progId="Equation.DSMT4">
                    <p:embed/>
                    <p:pic>
                      <p:nvPicPr>
                        <p:cNvPr id="32" name="Object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33"/>
                          <a:ext cx="29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0" name="Text Box 183">
            <a:extLst>
              <a:ext uri="{FF2B5EF4-FFF2-40B4-BE49-F238E27FC236}">
                <a16:creationId xmlns:a16="http://schemas.microsoft.com/office/drawing/2014/main" id="{13029CAA-BD56-6B4F-92B8-63679A5A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91" y="5467490"/>
            <a:ext cx="10760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M.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S.Tomin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Accelerator Beam Dynamics at the European XFEL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Phys. Rev.  STAB, 2019.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06A14-9E5A-7740-85DD-3188C2ADF5ED}"/>
                  </a:ext>
                </a:extLst>
              </p:cNvPr>
              <p:cNvSpPr txBox="1"/>
              <p:nvPr/>
            </p:nvSpPr>
            <p:spPr>
              <a:xfrm>
                <a:off x="3227358" y="3422078"/>
                <a:ext cx="708397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=130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06A14-9E5A-7740-85DD-3188C2AD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58" y="3422078"/>
                <a:ext cx="708397" cy="1110573"/>
              </a:xfrm>
              <a:prstGeom prst="rect">
                <a:avLst/>
              </a:prstGeom>
              <a:blipFill>
                <a:blip r:embed="rId25"/>
                <a:stretch>
                  <a:fillRect l="-10526" r="-1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AC92CA9-9DC9-294E-830A-C8AB88A22F54}"/>
                  </a:ext>
                </a:extLst>
              </p:cNvPr>
              <p:cNvSpPr txBox="1"/>
              <p:nvPr/>
            </p:nvSpPr>
            <p:spPr>
              <a:xfrm>
                <a:off x="5012035" y="3419103"/>
                <a:ext cx="708397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=700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AC92CA9-9DC9-294E-830A-C8AB88A2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35" y="3419103"/>
                <a:ext cx="708397" cy="1110573"/>
              </a:xfrm>
              <a:prstGeom prst="rect">
                <a:avLst/>
              </a:prstGeom>
              <a:blipFill>
                <a:blip r:embed="rId26"/>
                <a:stretch>
                  <a:fillRect l="-12500" r="-1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3114148-5FDE-564C-8CED-A9EF15E51778}"/>
                  </a:ext>
                </a:extLst>
              </p:cNvPr>
              <p:cNvSpPr txBox="1"/>
              <p:nvPr/>
            </p:nvSpPr>
            <p:spPr>
              <a:xfrm>
                <a:off x="6866936" y="3419103"/>
                <a:ext cx="676476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=2400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56,3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final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gun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:endParaRPr lang="en-US" sz="2000" dirty="0"/>
              </a:p>
              <a:p>
                <a:pPr>
                  <a:lnSpc>
                    <a:spcPct val="112000"/>
                  </a:lnSpc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3114148-5FDE-564C-8CED-A9EF15E5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36" y="3419103"/>
                <a:ext cx="676476" cy="1110573"/>
              </a:xfrm>
              <a:prstGeom prst="rect">
                <a:avLst/>
              </a:prstGeom>
              <a:blipFill>
                <a:blip r:embed="rId27"/>
                <a:stretch>
                  <a:fillRect l="-12963" r="-174074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B3B655-FEF1-1A4D-A8A4-88F0C34D4196}"/>
                  </a:ext>
                </a:extLst>
              </p:cNvPr>
              <p:cNvSpPr txBox="1"/>
              <p:nvPr/>
            </p:nvSpPr>
            <p:spPr>
              <a:xfrm>
                <a:off x="7137463" y="1721631"/>
                <a:ext cx="1178048" cy="402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sz="2400" b="0" dirty="0"/>
              </a:p>
              <a:p>
                <a:pPr>
                  <a:lnSpc>
                    <a:spcPct val="112000"/>
                  </a:lnSpc>
                </a:pPr>
                <a:endParaRPr lang="en-US" sz="2400" dirty="0"/>
              </a:p>
              <a:p>
                <a:pPr>
                  <a:lnSpc>
                    <a:spcPct val="112000"/>
                  </a:lnSpc>
                </a:pPr>
                <a:endParaRPr lang="en-US" sz="2400" dirty="0" err="1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B3B655-FEF1-1A4D-A8A4-88F0C34D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63" y="1721631"/>
                <a:ext cx="1178048" cy="402845"/>
              </a:xfrm>
              <a:prstGeom prst="rect">
                <a:avLst/>
              </a:prstGeom>
              <a:blipFill>
                <a:blip r:embed="rId28"/>
                <a:stretch>
                  <a:fillRect t="-31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161">
            <a:extLst>
              <a:ext uri="{FF2B5EF4-FFF2-40B4-BE49-F238E27FC236}">
                <a16:creationId xmlns:a16="http://schemas.microsoft.com/office/drawing/2014/main" id="{1B9297D7-3FA1-AC4C-B201-1980BF834544}"/>
              </a:ext>
            </a:extLst>
          </p:cNvPr>
          <p:cNvSpPr txBox="1">
            <a:spLocks/>
          </p:cNvSpPr>
          <p:nvPr/>
        </p:nvSpPr>
        <p:spPr>
          <a:xfrm>
            <a:off x="123724" y="3399637"/>
            <a:ext cx="2940275" cy="1076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energy in BC: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deflecting radius: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compression factor: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AE99608-0DD6-9A4B-96E9-41C3B35F1CD8}"/>
              </a:ext>
            </a:extLst>
          </p:cNvPr>
          <p:cNvSpPr/>
          <p:nvPr/>
        </p:nvSpPr>
        <p:spPr>
          <a:xfrm>
            <a:off x="7280089" y="2183392"/>
            <a:ext cx="314325" cy="555352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22" name="Content Placeholder 161">
            <a:extLst>
              <a:ext uri="{FF2B5EF4-FFF2-40B4-BE49-F238E27FC236}">
                <a16:creationId xmlns:a16="http://schemas.microsoft.com/office/drawing/2014/main" id="{3D7F5E92-CE03-2E44-B2A5-94788E12039F}"/>
              </a:ext>
            </a:extLst>
          </p:cNvPr>
          <p:cNvSpPr txBox="1">
            <a:spLocks/>
          </p:cNvSpPr>
          <p:nvPr/>
        </p:nvSpPr>
        <p:spPr>
          <a:xfrm>
            <a:off x="8024018" y="1721631"/>
            <a:ext cx="4147829" cy="1076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first and the second derivatives of the global compression </a:t>
            </a:r>
          </a:p>
        </p:txBody>
      </p:sp>
    </p:spTree>
    <p:extLst>
      <p:ext uri="{BB962C8B-B14F-4D97-AF65-F5344CB8AC3E}">
        <p14:creationId xmlns:p14="http://schemas.microsoft.com/office/powerpoint/2010/main" val="161006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569672-09DE-1348-89C2-ADA46523BF07}"/>
              </a:ext>
            </a:extLst>
          </p:cNvPr>
          <p:cNvGrpSpPr/>
          <p:nvPr/>
        </p:nvGrpSpPr>
        <p:grpSpPr>
          <a:xfrm>
            <a:off x="363794" y="1296549"/>
            <a:ext cx="8889566" cy="3727735"/>
            <a:chOff x="464043" y="692605"/>
            <a:chExt cx="11052767" cy="45585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F397187-F033-C74D-94BC-EFA16EEC4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42" y="725611"/>
              <a:ext cx="5752168" cy="44297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920543-8418-EF42-9C5A-D424ACD45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43" y="725611"/>
              <a:ext cx="5740435" cy="442068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5AD7D1-3252-3347-A338-54A621DD5972}"/>
                </a:ext>
              </a:extLst>
            </p:cNvPr>
            <p:cNvSpPr/>
            <p:nvPr/>
          </p:nvSpPr>
          <p:spPr>
            <a:xfrm>
              <a:off x="2536135" y="1924201"/>
              <a:ext cx="113015" cy="1232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D4F882-A20D-FE4E-BD8C-257A0B281FB3}"/>
                </a:ext>
              </a:extLst>
            </p:cNvPr>
            <p:cNvSpPr/>
            <p:nvPr/>
          </p:nvSpPr>
          <p:spPr>
            <a:xfrm>
              <a:off x="7836734" y="1924201"/>
              <a:ext cx="113015" cy="1232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30A6A3-5BC3-DE49-8291-851F8A021384}"/>
                    </a:ext>
                  </a:extLst>
                </p:cNvPr>
                <p:cNvSpPr txBox="1"/>
                <p:nvPr/>
              </p:nvSpPr>
              <p:spPr>
                <a:xfrm>
                  <a:off x="5374747" y="4974143"/>
                  <a:ext cx="279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747" y="4974143"/>
                  <a:ext cx="27924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FECC6D-9077-2140-98D5-F1B0DBA67FA9}"/>
                </a:ext>
              </a:extLst>
            </p:cNvPr>
            <p:cNvSpPr txBox="1"/>
            <p:nvPr/>
          </p:nvSpPr>
          <p:spPr>
            <a:xfrm>
              <a:off x="670942" y="98702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5BAC8E-F2EE-FF49-A54A-CE75B8BDCCF3}"/>
                    </a:ext>
                  </a:extLst>
                </p:cNvPr>
                <p:cNvSpPr txBox="1"/>
                <p:nvPr/>
              </p:nvSpPr>
              <p:spPr>
                <a:xfrm>
                  <a:off x="10677712" y="4974143"/>
                  <a:ext cx="279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7712" y="4974143"/>
                  <a:ext cx="27924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45DDC28-5CB9-5E41-A3B7-DD1E7F17823D}"/>
                    </a:ext>
                  </a:extLst>
                </p:cNvPr>
                <p:cNvSpPr txBox="1"/>
                <p:nvPr/>
              </p:nvSpPr>
              <p:spPr>
                <a:xfrm>
                  <a:off x="2592643" y="697593"/>
                  <a:ext cx="1268681" cy="3435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56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dirty="0"/>
                    <a:t>=-40 mm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643" y="697593"/>
                  <a:ext cx="1268681" cy="3435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327" t="-8772" r="-10577" b="-35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8BBA4F4-8A77-9041-98A3-1751CF623E2B}"/>
                    </a:ext>
                  </a:extLst>
                </p:cNvPr>
                <p:cNvSpPr txBox="1"/>
                <p:nvPr/>
              </p:nvSpPr>
              <p:spPr>
                <a:xfrm>
                  <a:off x="664113" y="974592"/>
                  <a:ext cx="258246" cy="5657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113" y="974592"/>
                  <a:ext cx="258246" cy="565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E91ABB6-87FA-DD4D-96C1-9C542AE3DBB6}"/>
                    </a:ext>
                  </a:extLst>
                </p:cNvPr>
                <p:cNvSpPr txBox="1"/>
                <p:nvPr/>
              </p:nvSpPr>
              <p:spPr>
                <a:xfrm>
                  <a:off x="5993895" y="1003353"/>
                  <a:ext cx="258246" cy="5657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895" y="1003353"/>
                  <a:ext cx="258246" cy="565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CB0E7FF-9BA7-4F4C-8E09-952B369125BA}"/>
                    </a:ext>
                  </a:extLst>
                </p:cNvPr>
                <p:cNvSpPr txBox="1"/>
                <p:nvPr/>
              </p:nvSpPr>
              <p:spPr>
                <a:xfrm>
                  <a:off x="7939720" y="692605"/>
                  <a:ext cx="1268681" cy="3349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56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dirty="0"/>
                    <a:t>=-60 mm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20" y="692605"/>
                  <a:ext cx="1268681" cy="3349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306" t="-9091" r="-10048" b="-3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9AE83-E8EA-3A4E-91E1-ED51AC058DB8}"/>
                  </a:ext>
                </a:extLst>
              </p:cNvPr>
              <p:cNvSpPr/>
              <p:nvPr/>
            </p:nvSpPr>
            <p:spPr>
              <a:xfrm>
                <a:off x="72578" y="5437539"/>
                <a:ext cx="11826498" cy="711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RF tolerance of the booster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 for two different compaction factors in BC1 for 500 </a:t>
                </a:r>
                <a:r>
                  <a:rPr lang="en-US" sz="2000" dirty="0" err="1"/>
                  <a:t>pC</a:t>
                </a:r>
                <a:r>
                  <a:rPr lang="en-US" sz="2000" dirty="0"/>
                  <a:t>, 5 kA. The red point shows the working point. The dashed black lines show the limits of available RF voltage.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9AE83-E8EA-3A4E-91E1-ED51AC058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" y="5437539"/>
                <a:ext cx="11826498" cy="711413"/>
              </a:xfrm>
              <a:prstGeom prst="rect">
                <a:avLst/>
              </a:prstGeom>
              <a:blipFill>
                <a:blip r:embed="rId9"/>
                <a:stretch>
                  <a:fillRect l="-536" t="-1754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A0DC8C-7991-1047-9C7F-241773E9D706}"/>
                  </a:ext>
                </a:extLst>
              </p:cNvPr>
              <p:cNvSpPr/>
              <p:nvPr/>
            </p:nvSpPr>
            <p:spPr>
              <a:xfrm>
                <a:off x="9343043" y="3035238"/>
                <a:ext cx="284895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We always show the tolerances for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 </m:t>
                      </m:r>
                    </m:oMath>
                  </m:oMathPara>
                </a14:m>
                <a:endParaRPr lang="de-DE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which means that the total compression deviation is restricted by 10 %.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A0DC8C-7991-1047-9C7F-241773E9D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035238"/>
                <a:ext cx="2848957" cy="2246769"/>
              </a:xfrm>
              <a:prstGeom prst="rect">
                <a:avLst/>
              </a:prstGeom>
              <a:blipFill>
                <a:blip r:embed="rId10"/>
                <a:stretch>
                  <a:fillRect l="-2222" t="-112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C635192-04CB-664A-8AF4-1EDA8DA47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3028" y="2540653"/>
            <a:ext cx="1916060" cy="438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2C23-483F-394F-835D-C3842DA956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842" y="2100744"/>
            <a:ext cx="1865003" cy="384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C661C-7C38-D94C-9D29-88884CCCCE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0512" y="1296549"/>
            <a:ext cx="2119664" cy="7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67D009-974E-EA48-B951-E4EC26395018}"/>
              </a:ext>
            </a:extLst>
          </p:cNvPr>
          <p:cNvGrpSpPr/>
          <p:nvPr/>
        </p:nvGrpSpPr>
        <p:grpSpPr>
          <a:xfrm>
            <a:off x="237506" y="1163470"/>
            <a:ext cx="7075636" cy="4999824"/>
            <a:chOff x="2415654" y="1392072"/>
            <a:chExt cx="5363570" cy="403590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8F8997-4953-E44F-97A2-36702B57BCE7}"/>
                </a:ext>
              </a:extLst>
            </p:cNvPr>
            <p:cNvGrpSpPr/>
            <p:nvPr/>
          </p:nvGrpSpPr>
          <p:grpSpPr>
            <a:xfrm>
              <a:off x="2415654" y="1392072"/>
              <a:ext cx="5363570" cy="4035908"/>
              <a:chOff x="2415654" y="1392072"/>
              <a:chExt cx="5363570" cy="403590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330155-EC92-5C4F-82EC-D24075E365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8" t="8048" r="6351"/>
              <a:stretch/>
            </p:blipFill>
            <p:spPr>
              <a:xfrm>
                <a:off x="2415654" y="1392072"/>
                <a:ext cx="5363570" cy="403590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25A95E7-9444-D34A-9711-D5284E2A28E7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469" y="2042481"/>
                    <a:ext cx="40537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469" y="2042481"/>
                    <a:ext cx="405371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6418" r="-895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6AD6685-1AE5-4C4C-814E-C11BC403C5EB}"/>
                      </a:ext>
                    </a:extLst>
                  </p:cNvPr>
                  <p:cNvSpPr txBox="1"/>
                  <p:nvPr/>
                </p:nvSpPr>
                <p:spPr>
                  <a:xfrm>
                    <a:off x="4328932" y="2525488"/>
                    <a:ext cx="4368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8932" y="2525488"/>
                    <a:ext cx="43685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111" r="-555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A44375E-2717-0745-999B-36CCEA46981D}"/>
                      </a:ext>
                    </a:extLst>
                  </p:cNvPr>
                  <p:cNvSpPr txBox="1"/>
                  <p:nvPr/>
                </p:nvSpPr>
                <p:spPr>
                  <a:xfrm>
                    <a:off x="5912863" y="2795993"/>
                    <a:ext cx="4368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2863" y="2795993"/>
                    <a:ext cx="436851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2500" r="-4167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DF559C-F4D0-0F42-895D-23D9791E68A2}"/>
                </a:ext>
              </a:extLst>
            </p:cNvPr>
            <p:cNvSpPr txBox="1"/>
            <p:nvPr/>
          </p:nvSpPr>
          <p:spPr>
            <a:xfrm>
              <a:off x="3518446" y="1697170"/>
              <a:ext cx="8104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/>
                <a:t>dogleg</a:t>
              </a:r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633DDB-CC70-9745-BA0D-4BCA427E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564" y="1402239"/>
            <a:ext cx="4515627" cy="1185352"/>
          </a:xfrm>
          <a:prstGeom prst="rect">
            <a:avLst/>
          </a:prstGeom>
        </p:spPr>
      </p:pic>
      <p:sp>
        <p:nvSpPr>
          <p:cNvPr id="12" name="Content Placeholder 161">
            <a:extLst>
              <a:ext uri="{FF2B5EF4-FFF2-40B4-BE49-F238E27FC236}">
                <a16:creationId xmlns:a16="http://schemas.microsoft.com/office/drawing/2014/main" id="{85DD4CA9-977B-724E-BE9A-CC87A627495F}"/>
              </a:ext>
            </a:extLst>
          </p:cNvPr>
          <p:cNvSpPr txBox="1">
            <a:spLocks/>
          </p:cNvSpPr>
          <p:nvPr/>
        </p:nvSpPr>
        <p:spPr>
          <a:xfrm>
            <a:off x="7313142" y="2890466"/>
            <a:ext cx="4751486" cy="2412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space charge parameters relate the space charge forces to the averaged focusing in the magnetic lattice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at the chosen working point the de-</a:t>
            </a:r>
            <a:r>
              <a:rPr lang="en-US" dirty="0" err="1"/>
              <a:t>focussing</a:t>
            </a:r>
            <a:r>
              <a:rPr lang="en-US" dirty="0"/>
              <a:t> due to the space charge forces is less than the focusing of the quadrupoles</a:t>
            </a:r>
          </a:p>
        </p:txBody>
      </p:sp>
    </p:spTree>
    <p:extLst>
      <p:ext uri="{BB962C8B-B14F-4D97-AF65-F5344CB8AC3E}">
        <p14:creationId xmlns:p14="http://schemas.microsoft.com/office/powerpoint/2010/main" val="162228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2246</TotalTime>
  <Words>1061</Words>
  <Application>Microsoft Macintosh PowerPoint</Application>
  <PresentationFormat>Widescreen</PresentationFormat>
  <Paragraphs>271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Symbol</vt:lpstr>
      <vt:lpstr>Times New Roman</vt:lpstr>
      <vt:lpstr>template-european-xfel-DESY-new</vt:lpstr>
      <vt:lpstr>Equation</vt:lpstr>
      <vt:lpstr>Beam Dynamics up to SASE3 for 100 pC compressed to 5 kA </vt:lpstr>
      <vt:lpstr>Outline</vt:lpstr>
      <vt:lpstr>Layout, optics, technical constraints</vt:lpstr>
      <vt:lpstr>Layout, optics, technical constraints</vt:lpstr>
      <vt:lpstr>Numerical approach</vt:lpstr>
      <vt:lpstr>Numerical approach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Beam dynamics for 5 kA (Gun →  entrance of the laser heater)</vt:lpstr>
      <vt:lpstr>Beam dynamics for 5 kA (entrance of SASE1)</vt:lpstr>
      <vt:lpstr>Beam dynamics for 5 kA (entrance of SASE3, SASE1 closed with with K=3.9)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Control and Diagnostics with Passive Wakefield Structure at the European XFEL</dc:title>
  <dc:creator>Zagorodnov, Igor</dc:creator>
  <cp:lastModifiedBy>Igor Zagorodnov</cp:lastModifiedBy>
  <cp:revision>311</cp:revision>
  <cp:lastPrinted>2018-12-05T13:25:33Z</cp:lastPrinted>
  <dcterms:created xsi:type="dcterms:W3CDTF">2018-04-17T11:00:39Z</dcterms:created>
  <dcterms:modified xsi:type="dcterms:W3CDTF">2020-01-31T12:35:35Z</dcterms:modified>
</cp:coreProperties>
</file>