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79" r:id="rId2"/>
    <p:sldId id="273" r:id="rId3"/>
    <p:sldId id="315" r:id="rId4"/>
    <p:sldId id="293" r:id="rId5"/>
    <p:sldId id="282" r:id="rId6"/>
    <p:sldId id="298" r:id="rId7"/>
    <p:sldId id="299" r:id="rId8"/>
    <p:sldId id="311" r:id="rId9"/>
    <p:sldId id="312" r:id="rId10"/>
    <p:sldId id="294" r:id="rId11"/>
    <p:sldId id="300" r:id="rId12"/>
    <p:sldId id="349" r:id="rId13"/>
    <p:sldId id="307" r:id="rId14"/>
    <p:sldId id="344" r:id="rId15"/>
    <p:sldId id="353" r:id="rId16"/>
    <p:sldId id="345" r:id="rId17"/>
    <p:sldId id="310" r:id="rId18"/>
    <p:sldId id="343" r:id="rId19"/>
    <p:sldId id="313" r:id="rId20"/>
    <p:sldId id="314" r:id="rId21"/>
    <p:sldId id="326" r:id="rId22"/>
    <p:sldId id="334" r:id="rId23"/>
    <p:sldId id="333" r:id="rId24"/>
    <p:sldId id="339" r:id="rId25"/>
    <p:sldId id="337" r:id="rId26"/>
    <p:sldId id="332" r:id="rId27"/>
    <p:sldId id="308" r:id="rId28"/>
    <p:sldId id="351" r:id="rId29"/>
    <p:sldId id="295" r:id="rId30"/>
    <p:sldId id="319" r:id="rId31"/>
    <p:sldId id="304" r:id="rId32"/>
    <p:sldId id="322" r:id="rId33"/>
    <p:sldId id="324" r:id="rId34"/>
    <p:sldId id="336" r:id="rId35"/>
    <p:sldId id="320" r:id="rId36"/>
    <p:sldId id="316" r:id="rId37"/>
    <p:sldId id="317" r:id="rId38"/>
    <p:sldId id="329" r:id="rId39"/>
    <p:sldId id="350" r:id="rId40"/>
    <p:sldId id="352" r:id="rId41"/>
    <p:sldId id="346" r:id="rId42"/>
    <p:sldId id="323" r:id="rId43"/>
    <p:sldId id="340" r:id="rId44"/>
    <p:sldId id="34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3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216" y="864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giovanni.perosa@xfel.eu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‹N›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Microbunching Instability: causes, consequences and control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Giovanni </a:t>
            </a:r>
            <a:r>
              <a:rPr lang="en-US" sz="900" dirty="0" err="1"/>
              <a:t>Perosa</a:t>
            </a:r>
            <a:r>
              <a:rPr lang="en-US" sz="900" dirty="0"/>
              <a:t> (</a:t>
            </a:r>
            <a:r>
              <a:rPr lang="en-US" sz="900" dirty="0">
                <a:hlinkClick r:id="rId13"/>
              </a:rPr>
              <a:t>giovanni.perosa@xfel.eu</a:t>
            </a:r>
            <a:r>
              <a:rPr lang="en-US" sz="9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emf"/><Relationship Id="rId7" Type="http://schemas.openxmlformats.org/officeDocument/2006/relationships/image" Target="../media/image2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emf"/><Relationship Id="rId5" Type="http://schemas.openxmlformats.org/officeDocument/2006/relationships/image" Target="../media/image1.emf"/><Relationship Id="rId10" Type="http://schemas.openxmlformats.org/officeDocument/2006/relationships/image" Target="../media/image32.png"/><Relationship Id="rId4" Type="http://schemas.openxmlformats.org/officeDocument/2006/relationships/image" Target="../media/image27.emf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3.png"/><Relationship Id="rId7" Type="http://schemas.openxmlformats.org/officeDocument/2006/relationships/image" Target="../media/image330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0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5" Type="http://schemas.openxmlformats.org/officeDocument/2006/relationships/image" Target="../media/image1.emf"/><Relationship Id="rId4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.emf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2.png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1.emf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1.png"/><Relationship Id="rId7" Type="http://schemas.openxmlformats.org/officeDocument/2006/relationships/image" Target="../media/image2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0.png"/><Relationship Id="rId5" Type="http://schemas.openxmlformats.org/officeDocument/2006/relationships/image" Target="../media/image98.emf"/><Relationship Id="rId4" Type="http://schemas.openxmlformats.org/officeDocument/2006/relationships/image" Target="../media/image1.emf"/><Relationship Id="rId9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em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Microbunching Instability:</a:t>
            </a:r>
            <a:br>
              <a:rPr lang="en-GB" dirty="0"/>
            </a:br>
            <a:r>
              <a:rPr lang="en-GB" sz="2400" dirty="0"/>
              <a:t>causes, consequences and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089" y="2583180"/>
            <a:ext cx="8039624" cy="3330258"/>
          </a:xfrm>
        </p:spPr>
        <p:txBody>
          <a:bodyPr/>
          <a:lstStyle/>
          <a:p>
            <a:r>
              <a:rPr lang="en-GB" dirty="0"/>
              <a:t>Giovanni </a:t>
            </a:r>
            <a:r>
              <a:rPr lang="en-GB" dirty="0" err="1"/>
              <a:t>Perosa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EuXFEL</a:t>
            </a:r>
            <a:r>
              <a:rPr lang="en-GB" dirty="0"/>
              <a:t>, FPH group</a:t>
            </a:r>
          </a:p>
          <a:p>
            <a:endParaRPr lang="en-GB" dirty="0"/>
          </a:p>
          <a:p>
            <a:r>
              <a:rPr lang="en-GB" dirty="0"/>
              <a:t>Beam Dynamics Seminar Meeting</a:t>
            </a:r>
          </a:p>
          <a:p>
            <a:endParaRPr lang="en-GB" dirty="0"/>
          </a:p>
          <a:p>
            <a:r>
              <a:rPr lang="en-GB" dirty="0"/>
              <a:t>Hamburg, June 24</a:t>
            </a:r>
            <a:r>
              <a:rPr lang="en-GB" baseline="30000" dirty="0"/>
              <a:t>th</a:t>
            </a:r>
            <a:r>
              <a:rPr lang="en-GB" dirty="0"/>
              <a:t> 2025</a:t>
            </a:r>
            <a:endParaRPr lang="en-GB" baseline="30000" dirty="0"/>
          </a:p>
        </p:txBody>
      </p:sp>
      <p:pic>
        <p:nvPicPr>
          <p:cNvPr id="4" name="Elemento grafico 3" descr="Impiegato contorno">
            <a:extLst>
              <a:ext uri="{FF2B5EF4-FFF2-40B4-BE49-F238E27FC236}">
                <a16:creationId xmlns:a16="http://schemas.microsoft.com/office/drawing/2014/main" id="{C1857045-E48D-3E37-A4FA-35EFC26D2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2474322"/>
            <a:ext cx="502921" cy="502921"/>
          </a:xfrm>
          <a:prstGeom prst="rect">
            <a:avLst/>
          </a:prstGeom>
        </p:spPr>
      </p:pic>
      <p:pic>
        <p:nvPicPr>
          <p:cNvPr id="5" name="Elemento grafico 4" descr="Corte contorno">
            <a:extLst>
              <a:ext uri="{FF2B5EF4-FFF2-40B4-BE49-F238E27FC236}">
                <a16:creationId xmlns:a16="http://schemas.microsoft.com/office/drawing/2014/main" id="{DE7F7937-3E41-AD53-6AD8-6D856A9F5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379" y="3177539"/>
            <a:ext cx="502922" cy="50292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529443-234E-077E-D97E-E52E339B9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50" y="3880757"/>
            <a:ext cx="660595" cy="6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3B15288-6111-0B2F-33F5-D7165DD9DA6E}"/>
              </a:ext>
            </a:extLst>
          </p:cNvPr>
          <p:cNvCxnSpPr/>
          <p:nvPr/>
        </p:nvCxnSpPr>
        <p:spPr>
          <a:xfrm>
            <a:off x="2202656" y="3471862"/>
            <a:ext cx="7786687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022C35-B9E4-ABB5-FFC6-673952B2C743}"/>
              </a:ext>
            </a:extLst>
          </p:cNvPr>
          <p:cNvSpPr txBox="1"/>
          <p:nvPr/>
        </p:nvSpPr>
        <p:spPr>
          <a:xfrm>
            <a:off x="5203598" y="2852055"/>
            <a:ext cx="1426029" cy="5340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it-IT" sz="2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C6E666-0D46-34EB-A4D7-32F77D0999E4}"/>
              </a:ext>
            </a:extLst>
          </p:cNvPr>
          <p:cNvSpPr txBox="1"/>
          <p:nvPr/>
        </p:nvSpPr>
        <p:spPr>
          <a:xfrm>
            <a:off x="4544729" y="2645754"/>
            <a:ext cx="3139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PART 2: </a:t>
            </a:r>
            <a:r>
              <a:rPr lang="it-IT" sz="3200" dirty="0" err="1">
                <a:latin typeface="Garamond" panose="02020404030301010803" pitchFamily="18" charset="0"/>
              </a:rPr>
              <a:t>Modeling</a:t>
            </a:r>
            <a:endParaRPr lang="it-IT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3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72041C-555A-1098-691C-932B59213D57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 bit of History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312618C-3FDE-AD25-A59D-E47A2D2E6088}"/>
              </a:ext>
            </a:extLst>
          </p:cNvPr>
          <p:cNvSpPr txBox="1"/>
          <p:nvPr/>
        </p:nvSpPr>
        <p:spPr>
          <a:xfrm>
            <a:off x="560070" y="4345276"/>
            <a:ext cx="6250633" cy="176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 err="1"/>
              <a:t>Both</a:t>
            </a:r>
            <a:r>
              <a:rPr lang="it-IT" sz="1400" dirty="0"/>
              <a:t> models </a:t>
            </a:r>
            <a:r>
              <a:rPr lang="it-IT" sz="1400" dirty="0" err="1"/>
              <a:t>aim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the </a:t>
            </a:r>
            <a:r>
              <a:rPr lang="it-IT" sz="1400" dirty="0" err="1"/>
              <a:t>description</a:t>
            </a:r>
            <a:r>
              <a:rPr lang="it-IT" sz="1400" dirty="0"/>
              <a:t> of a </a:t>
            </a:r>
            <a:r>
              <a:rPr lang="it-IT" sz="1400" b="1" dirty="0" err="1">
                <a:solidFill>
                  <a:schemeClr val="bg2"/>
                </a:solidFill>
              </a:rPr>
              <a:t>bunching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b="1" dirty="0" err="1">
                <a:solidFill>
                  <a:schemeClr val="bg2"/>
                </a:solidFill>
              </a:rPr>
              <a:t>factor</a:t>
            </a:r>
            <a:r>
              <a:rPr lang="it-IT" sz="1400" b="1" dirty="0">
                <a:solidFill>
                  <a:schemeClr val="bg2"/>
                </a:solidFill>
              </a:rPr>
              <a:t> </a:t>
            </a:r>
            <a:r>
              <a:rPr lang="it-IT" sz="1400" dirty="0" err="1"/>
              <a:t>considered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the </a:t>
            </a:r>
            <a:r>
              <a:rPr lang="it-IT" sz="1400" dirty="0" err="1"/>
              <a:t>harmonic</a:t>
            </a:r>
            <a:r>
              <a:rPr lang="it-IT" sz="1400" dirty="0"/>
              <a:t> </a:t>
            </a:r>
            <a:r>
              <a:rPr lang="it-IT" sz="1400" dirty="0" err="1"/>
              <a:t>content</a:t>
            </a:r>
            <a:r>
              <a:rPr lang="it-IT" sz="1400" dirty="0"/>
              <a:t> of the </a:t>
            </a:r>
            <a:r>
              <a:rPr lang="it-IT" sz="1400" dirty="0" err="1"/>
              <a:t>current</a:t>
            </a:r>
            <a:r>
              <a:rPr lang="it-IT" sz="1400" dirty="0"/>
              <a:t> </a:t>
            </a:r>
            <a:r>
              <a:rPr lang="it-IT" sz="1400" dirty="0" err="1"/>
              <a:t>profile</a:t>
            </a:r>
            <a:endParaRPr lang="it-IT" sz="1400" dirty="0"/>
          </a:p>
          <a:p>
            <a:pPr>
              <a:lnSpc>
                <a:spcPct val="112000"/>
              </a:lnSpc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 err="1"/>
              <a:t>All</a:t>
            </a:r>
            <a:r>
              <a:rPr lang="it-IT" sz="1400" dirty="0"/>
              <a:t> models </a:t>
            </a:r>
            <a:r>
              <a:rPr lang="it-IT" sz="1400" dirty="0" err="1"/>
              <a:t>aim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the </a:t>
            </a:r>
            <a:r>
              <a:rPr lang="it-IT" sz="1400" dirty="0" err="1"/>
              <a:t>determination</a:t>
            </a:r>
            <a:r>
              <a:rPr lang="it-IT" sz="1400" dirty="0"/>
              <a:t> of a </a:t>
            </a:r>
            <a:r>
              <a:rPr lang="it-IT" sz="1400" b="1" dirty="0">
                <a:solidFill>
                  <a:schemeClr val="bg2"/>
                </a:solidFill>
              </a:rPr>
              <a:t>gain curve</a:t>
            </a:r>
            <a:r>
              <a:rPr lang="it-IT" sz="1400" dirty="0"/>
              <a:t>, </a:t>
            </a:r>
            <a:r>
              <a:rPr lang="it-IT" sz="1400" dirty="0" err="1"/>
              <a:t>which</a:t>
            </a:r>
            <a:r>
              <a:rPr lang="it-IT" sz="1400" dirty="0"/>
              <a:t> in the linear regime </a:t>
            </a:r>
            <a:r>
              <a:rPr lang="it-IT" sz="1400" dirty="0" err="1"/>
              <a:t>is</a:t>
            </a:r>
            <a:r>
              <a:rPr lang="it-IT" sz="1400" dirty="0"/>
              <a:t> the </a:t>
            </a:r>
            <a:r>
              <a:rPr lang="it-IT" sz="1400" b="1" dirty="0">
                <a:solidFill>
                  <a:schemeClr val="bg2"/>
                </a:solidFill>
              </a:rPr>
              <a:t>ratio</a:t>
            </a:r>
            <a:r>
              <a:rPr lang="it-IT" sz="1400" dirty="0"/>
              <a:t> of </a:t>
            </a:r>
            <a:r>
              <a:rPr lang="it-IT" sz="1400" dirty="0" err="1"/>
              <a:t>final</a:t>
            </a:r>
            <a:r>
              <a:rPr lang="it-IT" sz="1400" dirty="0"/>
              <a:t> and </a:t>
            </a:r>
            <a:r>
              <a:rPr lang="it-IT" sz="1400" dirty="0" err="1"/>
              <a:t>initial</a:t>
            </a:r>
            <a:r>
              <a:rPr lang="it-IT" sz="1400" dirty="0"/>
              <a:t> </a:t>
            </a:r>
            <a:r>
              <a:rPr lang="it-IT" sz="1400" dirty="0" err="1"/>
              <a:t>bunching</a:t>
            </a: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/>
              <a:t>Time-</a:t>
            </a:r>
            <a:r>
              <a:rPr lang="it-IT" sz="1400" dirty="0" err="1"/>
              <a:t>independent</a:t>
            </a:r>
            <a:r>
              <a:rPr lang="it-IT" sz="1400" dirty="0"/>
              <a:t>, </a:t>
            </a:r>
            <a:r>
              <a:rPr lang="it-IT" sz="1400" dirty="0" err="1"/>
              <a:t>ultrarelativistic</a:t>
            </a:r>
            <a:r>
              <a:rPr lang="it-IT" sz="1400" dirty="0"/>
              <a:t> and with an </a:t>
            </a:r>
            <a:r>
              <a:rPr lang="it-IT" sz="1400" dirty="0" err="1"/>
              <a:t>average</a:t>
            </a:r>
            <a:r>
              <a:rPr lang="it-IT" sz="1400" dirty="0"/>
              <a:t> 𝜷-</a:t>
            </a:r>
            <a:r>
              <a:rPr lang="it-IT" sz="1400" dirty="0" err="1"/>
              <a:t>function</a:t>
            </a:r>
            <a:r>
              <a:rPr lang="it-IT" sz="1400" dirty="0"/>
              <a:t> </a:t>
            </a:r>
          </a:p>
        </p:txBody>
      </p:sp>
      <p:sp>
        <p:nvSpPr>
          <p:cNvPr id="3" name="Right Arrow 55">
            <a:extLst>
              <a:ext uri="{FF2B5EF4-FFF2-40B4-BE49-F238E27FC236}">
                <a16:creationId xmlns:a16="http://schemas.microsoft.com/office/drawing/2014/main" id="{6E3EFAA1-B4C7-2566-F554-F6827C57B4B4}"/>
              </a:ext>
            </a:extLst>
          </p:cNvPr>
          <p:cNvSpPr/>
          <p:nvPr/>
        </p:nvSpPr>
        <p:spPr bwMode="auto">
          <a:xfrm>
            <a:off x="623888" y="1650434"/>
            <a:ext cx="414843" cy="373629"/>
          </a:xfrm>
          <a:prstGeom prst="right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ight Arrow 55">
            <a:extLst>
              <a:ext uri="{FF2B5EF4-FFF2-40B4-BE49-F238E27FC236}">
                <a16:creationId xmlns:a16="http://schemas.microsoft.com/office/drawing/2014/main" id="{23ABEC54-32B7-2EE4-72A9-B067C1EA522D}"/>
              </a:ext>
            </a:extLst>
          </p:cNvPr>
          <p:cNvSpPr/>
          <p:nvPr/>
        </p:nvSpPr>
        <p:spPr bwMode="auto">
          <a:xfrm>
            <a:off x="6681788" y="1650434"/>
            <a:ext cx="414843" cy="373629"/>
          </a:xfrm>
          <a:prstGeom prst="right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D15B83-3E0C-D2D3-833A-7753AD43D9F8}"/>
              </a:ext>
            </a:extLst>
          </p:cNvPr>
          <p:cNvSpPr txBox="1"/>
          <p:nvPr/>
        </p:nvSpPr>
        <p:spPr>
          <a:xfrm>
            <a:off x="560070" y="1112113"/>
            <a:ext cx="6121718" cy="3736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/>
              <a:t>After the first </a:t>
            </a:r>
            <a:r>
              <a:rPr lang="it-IT" sz="1400" dirty="0" err="1"/>
              <a:t>measurement</a:t>
            </a:r>
            <a:r>
              <a:rPr lang="it-IT" sz="1400" dirty="0"/>
              <a:t> in 2001 and the </a:t>
            </a:r>
            <a:r>
              <a:rPr lang="it-IT" sz="1400" dirty="0" err="1"/>
              <a:t>conceptualization</a:t>
            </a:r>
            <a:r>
              <a:rPr lang="it-IT" sz="1400" dirty="0"/>
              <a:t> of SSY (2002), 2 </a:t>
            </a:r>
            <a:r>
              <a:rPr lang="it-IT" sz="1400" dirty="0" err="1"/>
              <a:t>main</a:t>
            </a:r>
            <a:r>
              <a:rPr lang="it-IT" sz="1400" dirty="0"/>
              <a:t> models </a:t>
            </a:r>
            <a:r>
              <a:rPr lang="it-IT" sz="1400" dirty="0" err="1"/>
              <a:t>were</a:t>
            </a:r>
            <a:r>
              <a:rPr lang="it-IT" sz="1400" dirty="0"/>
              <a:t> </a:t>
            </a:r>
            <a:r>
              <a:rPr lang="it-IT" sz="1400" dirty="0" err="1"/>
              <a:t>developed</a:t>
            </a:r>
            <a:endParaRPr lang="it-IT" sz="1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219502-6124-5E75-2899-6179E7273885}"/>
              </a:ext>
            </a:extLst>
          </p:cNvPr>
          <p:cNvSpPr txBox="1"/>
          <p:nvPr/>
        </p:nvSpPr>
        <p:spPr>
          <a:xfrm>
            <a:off x="1191984" y="1650434"/>
            <a:ext cx="292531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b="1" dirty="0"/>
              <a:t>Huang-Kim (HK)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384B1B-57A0-7B78-2654-47E90EC90FA5}"/>
              </a:ext>
            </a:extLst>
          </p:cNvPr>
          <p:cNvSpPr txBox="1"/>
          <p:nvPr/>
        </p:nvSpPr>
        <p:spPr>
          <a:xfrm>
            <a:off x="7196544" y="1650433"/>
            <a:ext cx="292531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b="1" dirty="0"/>
              <a:t>Bosch-</a:t>
            </a:r>
            <a:r>
              <a:rPr lang="it-IT" b="1" dirty="0" err="1"/>
              <a:t>Kleman</a:t>
            </a:r>
            <a:r>
              <a:rPr lang="it-IT" b="1" dirty="0"/>
              <a:t>-</a:t>
            </a:r>
            <a:r>
              <a:rPr lang="it-IT" b="1" dirty="0" err="1"/>
              <a:t>Wu</a:t>
            </a:r>
            <a:r>
              <a:rPr lang="it-IT" b="1" dirty="0"/>
              <a:t> (BKW)</a:t>
            </a:r>
          </a:p>
        </p:txBody>
      </p:sp>
      <p:pic>
        <p:nvPicPr>
          <p:cNvPr id="10" name="Immagine 9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A3154F2B-3702-CC8F-8FC9-506C8B8FA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1" y="2276791"/>
            <a:ext cx="4773613" cy="1701365"/>
          </a:xfrm>
          <a:prstGeom prst="rect">
            <a:avLst/>
          </a:prstGeom>
        </p:spPr>
      </p:pic>
      <p:pic>
        <p:nvPicPr>
          <p:cNvPr id="12" name="Immagine 11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E784C974-589D-294E-4816-281CF186C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96" y="2194001"/>
            <a:ext cx="4773613" cy="28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4356F6-A97E-F6F7-A1F4-646E1E75CD8F}"/>
              </a:ext>
            </a:extLst>
          </p:cNvPr>
          <p:cNvSpPr txBox="1"/>
          <p:nvPr/>
        </p:nvSpPr>
        <p:spPr>
          <a:xfrm>
            <a:off x="571787" y="567924"/>
            <a:ext cx="5703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HK: the standard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4" name="Immagine 3" descr="Immagine che contiene testo, linea, diagramma, Carattere&#10;&#10;Descrizione generata automaticamente">
            <a:extLst>
              <a:ext uri="{FF2B5EF4-FFF2-40B4-BE49-F238E27FC236}">
                <a16:creationId xmlns:a16="http://schemas.microsoft.com/office/drawing/2014/main" id="{97A2EB22-A6EF-9EB1-05EC-6ABC7DEB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92" y="1029589"/>
            <a:ext cx="4165600" cy="2006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729CE0-E473-EEA4-EE38-9AFA54BD1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08" y="2583652"/>
            <a:ext cx="5224992" cy="57678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A1E07CE-1C66-DB25-9D19-15CA97B0C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21" y="3761123"/>
            <a:ext cx="3001838" cy="47769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36F13E-C41F-4137-71CE-3974399DC6A8}"/>
              </a:ext>
            </a:extLst>
          </p:cNvPr>
          <p:cNvSpPr txBox="1"/>
          <p:nvPr/>
        </p:nvSpPr>
        <p:spPr>
          <a:xfrm>
            <a:off x="571787" y="3400192"/>
            <a:ext cx="3567952" cy="340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it-IT" sz="1400" dirty="0" err="1"/>
              <a:t>Starting</a:t>
            </a:r>
            <a:r>
              <a:rPr lang="it-IT" sz="1400" dirty="0"/>
              <a:t> from </a:t>
            </a:r>
            <a:r>
              <a:rPr lang="it-IT" sz="1400" dirty="0" err="1"/>
              <a:t>Poissonian</a:t>
            </a:r>
            <a:r>
              <a:rPr lang="it-IT" sz="1400" dirty="0"/>
              <a:t> shot </a:t>
            </a:r>
            <a:r>
              <a:rPr lang="it-IT" sz="1400" dirty="0" err="1"/>
              <a:t>noise</a:t>
            </a:r>
            <a:endParaRPr lang="it-IT" sz="1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5A6AF0-25E5-2088-B4A7-EBC9434388EA}"/>
              </a:ext>
            </a:extLst>
          </p:cNvPr>
          <p:cNvSpPr txBox="1"/>
          <p:nvPr/>
        </p:nvSpPr>
        <p:spPr>
          <a:xfrm>
            <a:off x="571788" y="1287600"/>
            <a:ext cx="6762992" cy="103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it-IT" sz="1400" dirty="0" err="1"/>
              <a:t>ChatGPT</a:t>
            </a:r>
            <a:r>
              <a:rPr lang="it-IT" sz="1400" dirty="0"/>
              <a:t> </a:t>
            </a:r>
            <a:r>
              <a:rPr lang="it-IT" sz="1400" dirty="0" err="1"/>
              <a:t>says</a:t>
            </a:r>
            <a:r>
              <a:rPr lang="it-IT" sz="1400" dirty="0"/>
              <a:t>: The Huang and Kim model </a:t>
            </a:r>
            <a:r>
              <a:rPr lang="it-IT" sz="1400" dirty="0" err="1"/>
              <a:t>is</a:t>
            </a:r>
            <a:r>
              <a:rPr lang="it-IT" sz="1400" dirty="0"/>
              <a:t> a </a:t>
            </a:r>
            <a:r>
              <a:rPr lang="it-IT" sz="1400" dirty="0" err="1"/>
              <a:t>linearized</a:t>
            </a:r>
            <a:r>
              <a:rPr lang="it-IT" sz="1400" dirty="0"/>
              <a:t> </a:t>
            </a:r>
            <a:r>
              <a:rPr lang="it-IT" sz="1400" dirty="0" err="1"/>
              <a:t>Vlasov-based</a:t>
            </a:r>
            <a:r>
              <a:rPr lang="it-IT" sz="1400" dirty="0"/>
              <a:t> </a:t>
            </a:r>
            <a:r>
              <a:rPr lang="it-IT" sz="1400" dirty="0" err="1"/>
              <a:t>analytical</a:t>
            </a:r>
            <a:r>
              <a:rPr lang="it-IT" sz="1400" dirty="0"/>
              <a:t> framework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describes</a:t>
            </a:r>
            <a:r>
              <a:rPr lang="it-IT" sz="1400" dirty="0"/>
              <a:t> the </a:t>
            </a:r>
            <a:r>
              <a:rPr lang="it-IT" sz="1400" dirty="0" err="1"/>
              <a:t>evolution</a:t>
            </a:r>
            <a:r>
              <a:rPr lang="it-IT" sz="1400" dirty="0"/>
              <a:t> and </a:t>
            </a:r>
            <a:r>
              <a:rPr lang="it-IT" sz="1400" dirty="0" err="1"/>
              <a:t>amplification</a:t>
            </a:r>
            <a:r>
              <a:rPr lang="it-IT" sz="1400" dirty="0"/>
              <a:t> of small </a:t>
            </a:r>
            <a:r>
              <a:rPr lang="it-IT" sz="1400" dirty="0" err="1"/>
              <a:t>initial</a:t>
            </a:r>
            <a:r>
              <a:rPr lang="it-IT" sz="1400" dirty="0"/>
              <a:t> </a:t>
            </a:r>
            <a:r>
              <a:rPr lang="it-IT" sz="1400" dirty="0" err="1"/>
              <a:t>density</a:t>
            </a:r>
            <a:r>
              <a:rPr lang="it-IT" sz="1400" dirty="0"/>
              <a:t> </a:t>
            </a:r>
            <a:r>
              <a:rPr lang="it-IT" sz="1400" dirty="0" err="1"/>
              <a:t>modulations</a:t>
            </a:r>
            <a:r>
              <a:rPr lang="it-IT" sz="1400" dirty="0"/>
              <a:t> in an electron </a:t>
            </a:r>
            <a:r>
              <a:rPr lang="it-IT" sz="1400" dirty="0" err="1"/>
              <a:t>beam</a:t>
            </a:r>
            <a:r>
              <a:rPr lang="it-IT" sz="1400" dirty="0"/>
              <a:t> due to </a:t>
            </a:r>
            <a:r>
              <a:rPr lang="it-IT" sz="1400" dirty="0" err="1"/>
              <a:t>collective</a:t>
            </a:r>
            <a:r>
              <a:rPr lang="it-IT" sz="1400" dirty="0"/>
              <a:t> </a:t>
            </a:r>
            <a:r>
              <a:rPr lang="it-IT" sz="1400" dirty="0" err="1"/>
              <a:t>effects</a:t>
            </a:r>
            <a:r>
              <a:rPr lang="it-IT" sz="1400" dirty="0"/>
              <a:t> </a:t>
            </a:r>
            <a:r>
              <a:rPr lang="it-IT" sz="1400" dirty="0" err="1"/>
              <a:t>such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</a:t>
            </a:r>
            <a:r>
              <a:rPr lang="it-IT" sz="1400" dirty="0" err="1"/>
              <a:t>longitudinal</a:t>
            </a:r>
            <a:r>
              <a:rPr lang="it-IT" sz="1400" dirty="0"/>
              <a:t> </a:t>
            </a:r>
            <a:r>
              <a:rPr lang="it-IT" sz="1400" dirty="0" err="1"/>
              <a:t>space</a:t>
            </a:r>
            <a:r>
              <a:rPr lang="it-IT" sz="1400" dirty="0"/>
              <a:t> </a:t>
            </a:r>
            <a:r>
              <a:rPr lang="it-IT" sz="1400" dirty="0" err="1"/>
              <a:t>charge</a:t>
            </a:r>
            <a:r>
              <a:rPr lang="it-IT" sz="1400" dirty="0"/>
              <a:t> and </a:t>
            </a:r>
            <a:r>
              <a:rPr lang="it-IT" sz="1400" dirty="0" err="1"/>
              <a:t>coherent</a:t>
            </a:r>
            <a:r>
              <a:rPr lang="it-IT" sz="1400" dirty="0"/>
              <a:t> </a:t>
            </a:r>
            <a:r>
              <a:rPr lang="it-IT" sz="1400" dirty="0" err="1"/>
              <a:t>synchrotron</a:t>
            </a:r>
            <a:r>
              <a:rPr lang="it-IT" sz="1400" dirty="0"/>
              <a:t> </a:t>
            </a:r>
            <a:r>
              <a:rPr lang="it-IT" sz="1400" dirty="0" err="1"/>
              <a:t>radiation</a:t>
            </a:r>
            <a:r>
              <a:rPr lang="it-IT" sz="1400" dirty="0"/>
              <a:t>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E08756-C054-1EDF-BCC6-9BAC85652E2C}"/>
              </a:ext>
            </a:extLst>
          </p:cNvPr>
          <p:cNvSpPr txBox="1"/>
          <p:nvPr/>
        </p:nvSpPr>
        <p:spPr>
          <a:xfrm>
            <a:off x="571788" y="4349822"/>
            <a:ext cx="4650844" cy="55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it-IT" sz="1400" dirty="0"/>
              <a:t>Energy </a:t>
            </a:r>
            <a:r>
              <a:rPr lang="it-IT" sz="1400" dirty="0" err="1"/>
              <a:t>modulation</a:t>
            </a:r>
            <a:r>
              <a:rPr lang="it-IT" sz="1400" dirty="0"/>
              <a:t> </a:t>
            </a:r>
            <a:r>
              <a:rPr lang="it-IT" sz="1400" dirty="0" err="1"/>
              <a:t>induced</a:t>
            </a:r>
            <a:r>
              <a:rPr lang="it-IT" sz="1400" dirty="0"/>
              <a:t> by </a:t>
            </a:r>
            <a:r>
              <a:rPr lang="it-IT" sz="1400" dirty="0" err="1"/>
              <a:t>bunching</a:t>
            </a:r>
            <a:r>
              <a:rPr lang="it-IT" sz="1400" dirty="0"/>
              <a:t> are </a:t>
            </a:r>
            <a:r>
              <a:rPr lang="it-IT" sz="1400" dirty="0" err="1"/>
              <a:t>described</a:t>
            </a:r>
            <a:r>
              <a:rPr lang="it-IT" sz="1400" dirty="0"/>
              <a:t> via LSC </a:t>
            </a:r>
            <a:r>
              <a:rPr lang="it-IT" sz="1400" dirty="0" err="1"/>
              <a:t>impedance</a:t>
            </a:r>
            <a:r>
              <a:rPr lang="it-IT" sz="1400" dirty="0"/>
              <a:t>: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0637494-3EC2-CA50-8D52-86DEC43BD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21" y="5022149"/>
            <a:ext cx="4301962" cy="523294"/>
          </a:xfrm>
          <a:prstGeom prst="rect">
            <a:avLst/>
          </a:prstGeom>
        </p:spPr>
      </p:pic>
      <p:pic>
        <p:nvPicPr>
          <p:cNvPr id="16" name="Picture 37">
            <a:extLst>
              <a:ext uri="{FF2B5EF4-FFF2-40B4-BE49-F238E27FC236}">
                <a16:creationId xmlns:a16="http://schemas.microsoft.com/office/drawing/2014/main" id="{FBCECFDA-704C-E0E0-0986-644C3C144C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912" r="27356"/>
          <a:stretch/>
        </p:blipFill>
        <p:spPr>
          <a:xfrm>
            <a:off x="691621" y="5674397"/>
            <a:ext cx="3509877" cy="48523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73C1F71-6550-92C6-0FB8-1871610ED423}"/>
              </a:ext>
            </a:extLst>
          </p:cNvPr>
          <p:cNvSpPr txBox="1"/>
          <p:nvPr/>
        </p:nvSpPr>
        <p:spPr>
          <a:xfrm>
            <a:off x="5588653" y="3414470"/>
            <a:ext cx="4515730" cy="340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it-IT" sz="1400" dirty="0"/>
              <a:t>The kernel K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determined</a:t>
            </a:r>
            <a:r>
              <a:rPr lang="it-IT" sz="1400" dirty="0"/>
              <a:t> by the CSR </a:t>
            </a:r>
            <a:r>
              <a:rPr lang="it-IT" sz="1400" dirty="0" err="1"/>
              <a:t>impedance</a:t>
            </a:r>
            <a:endParaRPr lang="it-IT" sz="1400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E94E83F-1503-F9C6-62A2-C58871D80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7465" y="3845897"/>
            <a:ext cx="4346918" cy="57502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AF59320-EF91-AB25-A2E9-E1B0143E12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87" y="5024743"/>
            <a:ext cx="3822700" cy="5207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35F5A28-BBD3-B600-3D88-2E1218914C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83" y="5561239"/>
            <a:ext cx="3390900" cy="800100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F917CA4-DB82-8A6B-1694-E326B828D43C}"/>
              </a:ext>
            </a:extLst>
          </p:cNvPr>
          <p:cNvSpPr txBox="1"/>
          <p:nvPr/>
        </p:nvSpPr>
        <p:spPr>
          <a:xfrm>
            <a:off x="5588653" y="4734965"/>
            <a:ext cx="4515730" cy="340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it-IT" sz="1400" dirty="0" err="1"/>
              <a:t>Updating</a:t>
            </a:r>
            <a:r>
              <a:rPr lang="it-IT" sz="1400" dirty="0"/>
              <a:t> </a:t>
            </a:r>
            <a:r>
              <a:rPr lang="it-IT" sz="1400" dirty="0" err="1"/>
              <a:t>density</a:t>
            </a:r>
            <a:r>
              <a:rPr lang="it-IT" sz="1400" dirty="0"/>
              <a:t> and energy </a:t>
            </a:r>
            <a:r>
              <a:rPr lang="it-IT" sz="1400" dirty="0" err="1"/>
              <a:t>modulations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88193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4F6CA9-0FE5-AFD5-D975-C61BE60F13B7}"/>
              </a:ext>
            </a:extLst>
          </p:cNvPr>
          <p:cNvSpPr txBox="1"/>
          <p:nvPr/>
        </p:nvSpPr>
        <p:spPr>
          <a:xfrm>
            <a:off x="571787" y="567924"/>
            <a:ext cx="5703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BKW: the agile model</a:t>
            </a:r>
          </a:p>
        </p:txBody>
      </p:sp>
      <p:sp>
        <p:nvSpPr>
          <p:cNvPr id="3" name="Rounded Rectangle 18">
            <a:extLst>
              <a:ext uri="{FF2B5EF4-FFF2-40B4-BE49-F238E27FC236}">
                <a16:creationId xmlns:a16="http://schemas.microsoft.com/office/drawing/2014/main" id="{B9D5CFDF-DC4B-2F34-2821-A75BE9DBC3BA}"/>
              </a:ext>
            </a:extLst>
          </p:cNvPr>
          <p:cNvSpPr/>
          <p:nvPr/>
        </p:nvSpPr>
        <p:spPr bwMode="auto">
          <a:xfrm>
            <a:off x="482776" y="3011329"/>
            <a:ext cx="556952" cy="914225"/>
          </a:xfrm>
          <a:prstGeom prst="roundRect">
            <a:avLst/>
          </a:prstGeom>
          <a:solidFill>
            <a:srgbClr val="FFFC00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A4B1F18F-4B76-570E-44C5-057A0543CCF2}"/>
              </a:ext>
            </a:extLst>
          </p:cNvPr>
          <p:cNvSpPr/>
          <p:nvPr/>
        </p:nvSpPr>
        <p:spPr bwMode="auto">
          <a:xfrm>
            <a:off x="1201475" y="3013707"/>
            <a:ext cx="556952" cy="914225"/>
          </a:xfrm>
          <a:prstGeom prst="roundRect">
            <a:avLst/>
          </a:prstGeom>
          <a:solidFill>
            <a:srgbClr val="FF85FF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Modello 3D 4" descr="Cuboide">
                <a:extLst>
                  <a:ext uri="{FF2B5EF4-FFF2-40B4-BE49-F238E27FC236}">
                    <a16:creationId xmlns:a16="http://schemas.microsoft.com/office/drawing/2014/main" id="{6B376FFF-EA1C-3224-546A-BA25435C5F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8191036"/>
                  </p:ext>
                </p:extLst>
              </p:nvPr>
            </p:nvGraphicFramePr>
            <p:xfrm>
              <a:off x="4292090" y="5011895"/>
              <a:ext cx="1550691" cy="139806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550691" cy="1398061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821712" ay="1634621" az="90069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58220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Modello 3D 4" descr="Cuboide">
                <a:extLst>
                  <a:ext uri="{FF2B5EF4-FFF2-40B4-BE49-F238E27FC236}">
                    <a16:creationId xmlns:a16="http://schemas.microsoft.com/office/drawing/2014/main" id="{6B376FFF-EA1C-3224-546A-BA25435C5F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2090" y="5011895"/>
                <a:ext cx="1550691" cy="1398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Modello 3D 5" descr="Cuboide">
                <a:extLst>
                  <a:ext uri="{FF2B5EF4-FFF2-40B4-BE49-F238E27FC236}">
                    <a16:creationId xmlns:a16="http://schemas.microsoft.com/office/drawing/2014/main" id="{5C9637DD-84E6-6A25-E197-0035385DC8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3578319"/>
                  </p:ext>
                </p:extLst>
              </p:nvPr>
            </p:nvGraphicFramePr>
            <p:xfrm>
              <a:off x="6153947" y="3933147"/>
              <a:ext cx="1550692" cy="139806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550692" cy="1398062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821712" ay="1634621" az="90069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5822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Modello 3D 5" descr="Cuboide">
                <a:extLst>
                  <a:ext uri="{FF2B5EF4-FFF2-40B4-BE49-F238E27FC236}">
                    <a16:creationId xmlns:a16="http://schemas.microsoft.com/office/drawing/2014/main" id="{5C9637DD-84E6-6A25-E197-0035385DC8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3947" y="3933147"/>
                <a:ext cx="1550692" cy="1398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Modello 3D 6" descr="Cuboide">
                <a:extLst>
                  <a:ext uri="{FF2B5EF4-FFF2-40B4-BE49-F238E27FC236}">
                    <a16:creationId xmlns:a16="http://schemas.microsoft.com/office/drawing/2014/main" id="{552A9E6E-10B2-E3D7-CECD-72B8188A21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0864551"/>
                  </p:ext>
                </p:extLst>
              </p:nvPr>
            </p:nvGraphicFramePr>
            <p:xfrm>
              <a:off x="6994036" y="1506939"/>
              <a:ext cx="1550692" cy="139806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550692" cy="1398062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821712" ay="1634621" az="90069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5822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Modello 3D 6" descr="Cuboide">
                <a:extLst>
                  <a:ext uri="{FF2B5EF4-FFF2-40B4-BE49-F238E27FC236}">
                    <a16:creationId xmlns:a16="http://schemas.microsoft.com/office/drawing/2014/main" id="{552A9E6E-10B2-E3D7-CECD-72B8188A21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4036" y="1506939"/>
                <a:ext cx="1550692" cy="1398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Modello 3D 7" descr="Cuboide">
                <a:extLst>
                  <a:ext uri="{FF2B5EF4-FFF2-40B4-BE49-F238E27FC236}">
                    <a16:creationId xmlns:a16="http://schemas.microsoft.com/office/drawing/2014/main" id="{B314E358-7BD5-33F3-E8A8-B1DC128017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5185585"/>
                  </p:ext>
                </p:extLst>
              </p:nvPr>
            </p:nvGraphicFramePr>
            <p:xfrm>
              <a:off x="9082361" y="241599"/>
              <a:ext cx="1550692" cy="139806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550692" cy="1398062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821712" ay="1634621" az="90069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5822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Modello 3D 7" descr="Cuboide">
                <a:extLst>
                  <a:ext uri="{FF2B5EF4-FFF2-40B4-BE49-F238E27FC236}">
                    <a16:creationId xmlns:a16="http://schemas.microsoft.com/office/drawing/2014/main" id="{B314E358-7BD5-33F3-E8A8-B1DC128017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2361" y="241599"/>
                <a:ext cx="1550692" cy="1398062"/>
              </a:xfrm>
              <a:prstGeom prst="rect">
                <a:avLst/>
              </a:prstGeom>
            </p:spPr>
          </p:pic>
        </mc:Fallback>
      </mc:AlternateContent>
      <p:sp>
        <p:nvSpPr>
          <p:cNvPr id="9" name="Figura a mano libera 8">
            <a:extLst>
              <a:ext uri="{FF2B5EF4-FFF2-40B4-BE49-F238E27FC236}">
                <a16:creationId xmlns:a16="http://schemas.microsoft.com/office/drawing/2014/main" id="{151BA4EA-64ED-82D2-EB13-3023DBA11FC1}"/>
              </a:ext>
            </a:extLst>
          </p:cNvPr>
          <p:cNvSpPr/>
          <p:nvPr/>
        </p:nvSpPr>
        <p:spPr bwMode="auto">
          <a:xfrm>
            <a:off x="4252683" y="614058"/>
            <a:ext cx="6832600" cy="5479143"/>
          </a:xfrm>
          <a:custGeom>
            <a:avLst/>
            <a:gdLst>
              <a:gd name="connsiteX0" fmla="*/ 0 w 5820229"/>
              <a:gd name="connsiteY0" fmla="*/ 5152571 h 5152571"/>
              <a:gd name="connsiteX1" fmla="*/ 1407886 w 5820229"/>
              <a:gd name="connsiteY1" fmla="*/ 4659086 h 5152571"/>
              <a:gd name="connsiteX2" fmla="*/ 2844800 w 5820229"/>
              <a:gd name="connsiteY2" fmla="*/ 3759200 h 5152571"/>
              <a:gd name="connsiteX3" fmla="*/ 2815772 w 5820229"/>
              <a:gd name="connsiteY3" fmla="*/ 1335314 h 5152571"/>
              <a:gd name="connsiteX4" fmla="*/ 5820229 w 5820229"/>
              <a:gd name="connsiteY4" fmla="*/ 0 h 5152571"/>
              <a:gd name="connsiteX0" fmla="*/ 0 w 5820229"/>
              <a:gd name="connsiteY0" fmla="*/ 5152571 h 5152571"/>
              <a:gd name="connsiteX1" fmla="*/ 1407886 w 5820229"/>
              <a:gd name="connsiteY1" fmla="*/ 4659086 h 5152571"/>
              <a:gd name="connsiteX2" fmla="*/ 2844800 w 5820229"/>
              <a:gd name="connsiteY2" fmla="*/ 3759200 h 5152571"/>
              <a:gd name="connsiteX3" fmla="*/ 3479801 w 5820229"/>
              <a:gd name="connsiteY3" fmla="*/ 1367972 h 5152571"/>
              <a:gd name="connsiteX4" fmla="*/ 5820229 w 5820229"/>
              <a:gd name="connsiteY4" fmla="*/ 0 h 5152571"/>
              <a:gd name="connsiteX0" fmla="*/ 0 w 6832600"/>
              <a:gd name="connsiteY0" fmla="*/ 5479143 h 5479143"/>
              <a:gd name="connsiteX1" fmla="*/ 1407886 w 6832600"/>
              <a:gd name="connsiteY1" fmla="*/ 4985658 h 5479143"/>
              <a:gd name="connsiteX2" fmla="*/ 2844800 w 6832600"/>
              <a:gd name="connsiteY2" fmla="*/ 4085772 h 5479143"/>
              <a:gd name="connsiteX3" fmla="*/ 3479801 w 6832600"/>
              <a:gd name="connsiteY3" fmla="*/ 1694544 h 5479143"/>
              <a:gd name="connsiteX4" fmla="*/ 6832600 w 6832600"/>
              <a:gd name="connsiteY4" fmla="*/ 0 h 54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2600" h="5479143">
                <a:moveTo>
                  <a:pt x="0" y="5479143"/>
                </a:moveTo>
                <a:cubicBezTo>
                  <a:pt x="466876" y="5348514"/>
                  <a:pt x="933753" y="5217886"/>
                  <a:pt x="1407886" y="4985658"/>
                </a:cubicBezTo>
                <a:cubicBezTo>
                  <a:pt x="1882019" y="4753430"/>
                  <a:pt x="2499481" y="4634291"/>
                  <a:pt x="2844800" y="4085772"/>
                </a:cubicBezTo>
                <a:cubicBezTo>
                  <a:pt x="3190119" y="3537253"/>
                  <a:pt x="2983896" y="2321077"/>
                  <a:pt x="3479801" y="1694544"/>
                </a:cubicBezTo>
                <a:cubicBezTo>
                  <a:pt x="3975706" y="1068011"/>
                  <a:pt x="5578324" y="354390"/>
                  <a:pt x="6832600" y="0"/>
                </a:cubicBezTo>
              </a:path>
            </a:pathLst>
          </a:cu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ight Arrow 51">
            <a:extLst>
              <a:ext uri="{FF2B5EF4-FFF2-40B4-BE49-F238E27FC236}">
                <a16:creationId xmlns:a16="http://schemas.microsoft.com/office/drawing/2014/main" id="{8FC9BA57-FE51-48E2-0114-3E34A6A548CC}"/>
              </a:ext>
            </a:extLst>
          </p:cNvPr>
          <p:cNvSpPr/>
          <p:nvPr/>
        </p:nvSpPr>
        <p:spPr bwMode="auto">
          <a:xfrm rot="20297130">
            <a:off x="4544113" y="5245046"/>
            <a:ext cx="1450860" cy="99331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56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, CSR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ight Arrow 9">
            <a:extLst>
              <a:ext uri="{FF2B5EF4-FFF2-40B4-BE49-F238E27FC236}">
                <a16:creationId xmlns:a16="http://schemas.microsoft.com/office/drawing/2014/main" id="{2A4E1271-AFC4-6D92-89B8-64AE85A255CA}"/>
              </a:ext>
            </a:extLst>
          </p:cNvPr>
          <p:cNvSpPr/>
          <p:nvPr/>
        </p:nvSpPr>
        <p:spPr bwMode="auto">
          <a:xfrm rot="19999563">
            <a:off x="5739870" y="5112633"/>
            <a:ext cx="1022458" cy="6218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LSC</a:t>
            </a:r>
          </a:p>
        </p:txBody>
      </p:sp>
      <p:sp>
        <p:nvSpPr>
          <p:cNvPr id="14" name="Right Arrow 51">
            <a:extLst>
              <a:ext uri="{FF2B5EF4-FFF2-40B4-BE49-F238E27FC236}">
                <a16:creationId xmlns:a16="http://schemas.microsoft.com/office/drawing/2014/main" id="{FF75EE65-2D80-0C5B-017B-6DA2483D7177}"/>
              </a:ext>
            </a:extLst>
          </p:cNvPr>
          <p:cNvSpPr/>
          <p:nvPr/>
        </p:nvSpPr>
        <p:spPr bwMode="auto">
          <a:xfrm rot="18667902">
            <a:off x="6335297" y="4174316"/>
            <a:ext cx="1450860" cy="99331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56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, CSR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ight Arrow 9">
            <a:extLst>
              <a:ext uri="{FF2B5EF4-FFF2-40B4-BE49-F238E27FC236}">
                <a16:creationId xmlns:a16="http://schemas.microsoft.com/office/drawing/2014/main" id="{AB37B1AB-3687-CB78-652A-3F543CCB8C78}"/>
              </a:ext>
            </a:extLst>
          </p:cNvPr>
          <p:cNvSpPr/>
          <p:nvPr/>
        </p:nvSpPr>
        <p:spPr bwMode="auto">
          <a:xfrm rot="16410755">
            <a:off x="6674423" y="3148156"/>
            <a:ext cx="1529999" cy="6218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LSC</a:t>
            </a:r>
          </a:p>
        </p:txBody>
      </p:sp>
      <p:sp>
        <p:nvSpPr>
          <p:cNvPr id="16" name="Right Arrow 51">
            <a:extLst>
              <a:ext uri="{FF2B5EF4-FFF2-40B4-BE49-F238E27FC236}">
                <a16:creationId xmlns:a16="http://schemas.microsoft.com/office/drawing/2014/main" id="{A7764E76-7D74-9453-2E26-635CEB8FA402}"/>
              </a:ext>
            </a:extLst>
          </p:cNvPr>
          <p:cNvSpPr/>
          <p:nvPr/>
        </p:nvSpPr>
        <p:spPr bwMode="auto">
          <a:xfrm rot="19227497">
            <a:off x="7091829" y="1760666"/>
            <a:ext cx="1450860" cy="99331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56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, CSR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ight Arrow 9">
            <a:extLst>
              <a:ext uri="{FF2B5EF4-FFF2-40B4-BE49-F238E27FC236}">
                <a16:creationId xmlns:a16="http://schemas.microsoft.com/office/drawing/2014/main" id="{9D1315ED-04CF-458F-BF11-1B6FBA405652}"/>
              </a:ext>
            </a:extLst>
          </p:cNvPr>
          <p:cNvSpPr/>
          <p:nvPr/>
        </p:nvSpPr>
        <p:spPr bwMode="auto">
          <a:xfrm rot="20045000">
            <a:off x="8110714" y="1221666"/>
            <a:ext cx="1529999" cy="6218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LSC</a:t>
            </a:r>
          </a:p>
        </p:txBody>
      </p:sp>
      <p:sp>
        <p:nvSpPr>
          <p:cNvPr id="18" name="Right Arrow 51">
            <a:extLst>
              <a:ext uri="{FF2B5EF4-FFF2-40B4-BE49-F238E27FC236}">
                <a16:creationId xmlns:a16="http://schemas.microsoft.com/office/drawing/2014/main" id="{EBA80D91-1589-462A-282E-9F712871F9BE}"/>
              </a:ext>
            </a:extLst>
          </p:cNvPr>
          <p:cNvSpPr/>
          <p:nvPr/>
        </p:nvSpPr>
        <p:spPr bwMode="auto">
          <a:xfrm rot="20297130">
            <a:off x="9284328" y="443972"/>
            <a:ext cx="1450860" cy="99331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56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, CSR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FB3A7C8-A191-F3C7-AB01-96AA148D2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172" y="2906927"/>
            <a:ext cx="4314144" cy="3235608"/>
          </a:xfrm>
          <a:prstGeom prst="rect">
            <a:avLst/>
          </a:prstGeom>
        </p:spPr>
      </p:pic>
      <p:sp>
        <p:nvSpPr>
          <p:cNvPr id="20" name="Rectangle 54">
            <a:extLst>
              <a:ext uri="{FF2B5EF4-FFF2-40B4-BE49-F238E27FC236}">
                <a16:creationId xmlns:a16="http://schemas.microsoft.com/office/drawing/2014/main" id="{7EDCE30B-93AB-F16F-928B-4CE6E6B018B2}"/>
              </a:ext>
            </a:extLst>
          </p:cNvPr>
          <p:cNvSpPr/>
          <p:nvPr/>
        </p:nvSpPr>
        <p:spPr>
          <a:xfrm>
            <a:off x="6646247" y="6093201"/>
            <a:ext cx="305931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Perosa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Di Mitri, Sci Rep 11 (2021)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158100A-5FB5-DE87-CB36-4AC492AECE5D}"/>
                  </a:ext>
                </a:extLst>
              </p:cNvPr>
              <p:cNvSpPr txBox="1"/>
              <p:nvPr/>
            </p:nvSpPr>
            <p:spPr>
              <a:xfrm>
                <a:off x="354867" y="3099624"/>
                <a:ext cx="3580147" cy="688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9158100A-5FB5-DE87-CB36-4AC492AEC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67" y="3099624"/>
                <a:ext cx="3580147" cy="688586"/>
              </a:xfrm>
              <a:prstGeom prst="rect">
                <a:avLst/>
              </a:prstGeom>
              <a:blipFill>
                <a:blip r:embed="rId6"/>
                <a:stretch>
                  <a:fillRect t="-3571" b="-7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2D95E6D8-6E30-37C7-4F87-9CB42D8A6C6E}"/>
                  </a:ext>
                </a:extLst>
              </p:cNvPr>
              <p:cNvSpPr txBox="1"/>
              <p:nvPr/>
            </p:nvSpPr>
            <p:spPr>
              <a:xfrm>
                <a:off x="455504" y="2407421"/>
                <a:ext cx="3381503" cy="5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𝑖𝑎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𝑧𝑗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2D95E6D8-6E30-37C7-4F87-9CB42D8A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04" y="2407421"/>
                <a:ext cx="3381503" cy="511935"/>
              </a:xfrm>
              <a:prstGeom prst="rect">
                <a:avLst/>
              </a:prstGeom>
              <a:blipFill>
                <a:blip r:embed="rId7"/>
                <a:stretch>
                  <a:fillRect l="-1880" t="-2439" r="-1504" b="-219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>
            <a:extLst>
              <a:ext uri="{FF2B5EF4-FFF2-40B4-BE49-F238E27FC236}">
                <a16:creationId xmlns:a16="http://schemas.microsoft.com/office/drawing/2014/main" id="{440E88E1-055A-5355-3847-9F2D656BBF11}"/>
              </a:ext>
            </a:extLst>
          </p:cNvPr>
          <p:cNvSpPr/>
          <p:nvPr/>
        </p:nvSpPr>
        <p:spPr bwMode="auto">
          <a:xfrm flipH="1">
            <a:off x="4457204" y="2493539"/>
            <a:ext cx="1726061" cy="1290620"/>
          </a:xfrm>
          <a:prstGeom prst="rightArrow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to a matrix</a:t>
            </a:r>
          </a:p>
        </p:txBody>
      </p:sp>
      <p:sp>
        <p:nvSpPr>
          <p:cNvPr id="24" name="Freccia curva 23">
            <a:extLst>
              <a:ext uri="{FF2B5EF4-FFF2-40B4-BE49-F238E27FC236}">
                <a16:creationId xmlns:a16="http://schemas.microsoft.com/office/drawing/2014/main" id="{0FB80E29-E5FD-3C0C-6578-310C8A51987F}"/>
              </a:ext>
            </a:extLst>
          </p:cNvPr>
          <p:cNvSpPr/>
          <p:nvPr/>
        </p:nvSpPr>
        <p:spPr>
          <a:xfrm flipV="1">
            <a:off x="710499" y="3925553"/>
            <a:ext cx="1640387" cy="476527"/>
          </a:xfrm>
          <a:prstGeom prst="bentArrow">
            <a:avLst/>
          </a:prstGeom>
          <a:solidFill>
            <a:srgbClr val="FFF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Freccia curva 24">
            <a:extLst>
              <a:ext uri="{FF2B5EF4-FFF2-40B4-BE49-F238E27FC236}">
                <a16:creationId xmlns:a16="http://schemas.microsoft.com/office/drawing/2014/main" id="{E52BE52F-F6B8-D403-57FD-5DC98561F6BF}"/>
              </a:ext>
            </a:extLst>
          </p:cNvPr>
          <p:cNvSpPr/>
          <p:nvPr/>
        </p:nvSpPr>
        <p:spPr>
          <a:xfrm flipV="1">
            <a:off x="1432708" y="3925552"/>
            <a:ext cx="907101" cy="1238343"/>
          </a:xfrm>
          <a:prstGeom prst="bentArrow">
            <a:avLst>
              <a:gd name="adj1" fmla="val 14830"/>
              <a:gd name="adj2" fmla="val 15045"/>
              <a:gd name="adj3" fmla="val 11251"/>
              <a:gd name="adj4" fmla="val 43750"/>
            </a:avLst>
          </a:prstGeom>
          <a:solidFill>
            <a:srgbClr val="FF85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22C4055-8817-1316-B53D-3E7DDA5F416E}"/>
              </a:ext>
            </a:extLst>
          </p:cNvPr>
          <p:cNvSpPr txBox="1"/>
          <p:nvPr/>
        </p:nvSpPr>
        <p:spPr>
          <a:xfrm>
            <a:off x="2426905" y="4104498"/>
            <a:ext cx="251895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b="1" dirty="0" err="1"/>
              <a:t>Density</a:t>
            </a:r>
            <a:r>
              <a:rPr lang="it-IT" b="1" dirty="0"/>
              <a:t> </a:t>
            </a:r>
            <a:r>
              <a:rPr lang="it-IT" b="1" dirty="0" err="1"/>
              <a:t>modulation</a:t>
            </a:r>
            <a:r>
              <a:rPr lang="it-IT" b="1" dirty="0"/>
              <a:t> gain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B89F401-7683-9421-2E35-B0FFEFD10D8B}"/>
              </a:ext>
            </a:extLst>
          </p:cNvPr>
          <p:cNvSpPr txBox="1"/>
          <p:nvPr/>
        </p:nvSpPr>
        <p:spPr>
          <a:xfrm>
            <a:off x="2440849" y="4852143"/>
            <a:ext cx="244573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b="1" dirty="0"/>
              <a:t>Energy </a:t>
            </a:r>
            <a:r>
              <a:rPr lang="it-IT" b="1" dirty="0" err="1"/>
              <a:t>modulation</a:t>
            </a:r>
            <a:r>
              <a:rPr lang="it-IT" b="1" dirty="0"/>
              <a:t> gain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B85672D-4B33-4F12-E302-C42D5F5BB3BD}"/>
              </a:ext>
            </a:extLst>
          </p:cNvPr>
          <p:cNvSpPr txBox="1"/>
          <p:nvPr/>
        </p:nvSpPr>
        <p:spPr>
          <a:xfrm>
            <a:off x="463731" y="1132722"/>
            <a:ext cx="5564234" cy="103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8"/>
              </a:buBlip>
            </a:pPr>
            <a:r>
              <a:rPr lang="it-IT" sz="1400" dirty="0" err="1"/>
              <a:t>Each</a:t>
            </a:r>
            <a:r>
              <a:rPr lang="it-IT" sz="1400" dirty="0"/>
              <a:t> single </a:t>
            </a:r>
            <a:r>
              <a:rPr lang="it-IT" sz="1400" dirty="0" err="1"/>
              <a:t>matrix</a:t>
            </a:r>
            <a:r>
              <a:rPr lang="it-IT" sz="1400" dirty="0"/>
              <a:t> </a:t>
            </a:r>
            <a:r>
              <a:rPr lang="it-IT" sz="1400" dirty="0" err="1"/>
              <a:t>describes</a:t>
            </a:r>
            <a:r>
              <a:rPr lang="it-IT" sz="1400" dirty="0"/>
              <a:t> the action of an </a:t>
            </a:r>
            <a:r>
              <a:rPr lang="it-IT" sz="1400" dirty="0" err="1"/>
              <a:t>element</a:t>
            </a:r>
            <a:r>
              <a:rPr lang="it-IT" sz="1400" dirty="0"/>
              <a:t> on the 2D </a:t>
            </a:r>
            <a:r>
              <a:rPr lang="it-IT" sz="1400" dirty="0" err="1"/>
              <a:t>longitudinal</a:t>
            </a:r>
            <a:r>
              <a:rPr lang="it-IT" sz="1400" dirty="0"/>
              <a:t> </a:t>
            </a:r>
            <a:r>
              <a:rPr lang="it-IT" sz="1400" dirty="0" err="1"/>
              <a:t>phase</a:t>
            </a:r>
            <a:r>
              <a:rPr lang="it-IT" sz="1400" dirty="0"/>
              <a:t> </a:t>
            </a:r>
            <a:r>
              <a:rPr lang="it-IT" sz="1400" dirty="0" err="1"/>
              <a:t>space</a:t>
            </a:r>
            <a:r>
              <a:rPr lang="it-IT" sz="1400" dirty="0"/>
              <a:t>: </a:t>
            </a:r>
            <a:r>
              <a:rPr lang="it-IT" sz="1400" dirty="0" err="1"/>
              <a:t>impedances</a:t>
            </a:r>
            <a:r>
              <a:rPr lang="it-IT" sz="1400" dirty="0"/>
              <a:t>, dispersive </a:t>
            </a:r>
            <a:r>
              <a:rPr lang="it-IT" sz="1400" dirty="0" err="1"/>
              <a:t>sections</a:t>
            </a:r>
            <a:r>
              <a:rPr lang="it-IT" sz="1400" dirty="0"/>
              <a:t> </a:t>
            </a:r>
            <a:r>
              <a:rPr lang="it-IT" sz="1400" dirty="0" err="1"/>
              <a:t>etc</a:t>
            </a:r>
            <a:endParaRPr lang="it-IT" sz="1400" dirty="0"/>
          </a:p>
          <a:p>
            <a:pPr>
              <a:lnSpc>
                <a:spcPct val="112000"/>
              </a:lnSpc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8"/>
              </a:buBlip>
            </a:pPr>
            <a:r>
              <a:rPr lang="it-IT" sz="1400" dirty="0"/>
              <a:t>The </a:t>
            </a:r>
            <a:r>
              <a:rPr lang="it-IT" sz="1400" dirty="0" err="1"/>
              <a:t>beamline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therefore</a:t>
            </a:r>
            <a:r>
              <a:rPr lang="it-IT" sz="1400" dirty="0"/>
              <a:t> a product of </a:t>
            </a:r>
            <a:r>
              <a:rPr lang="it-IT" sz="1400" dirty="0" err="1"/>
              <a:t>matrices</a:t>
            </a:r>
            <a:endParaRPr lang="it-IT" sz="14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4A6F698-0D01-F0CE-B485-F0A1EB6B8C69}"/>
              </a:ext>
            </a:extLst>
          </p:cNvPr>
          <p:cNvSpPr txBox="1"/>
          <p:nvPr/>
        </p:nvSpPr>
        <p:spPr>
          <a:xfrm>
            <a:off x="9097505" y="257271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it-IT" sz="1400" dirty="0" err="1"/>
          </a:p>
        </p:txBody>
      </p:sp>
    </p:spTree>
    <p:extLst>
      <p:ext uri="{BB962C8B-B14F-4D97-AF65-F5344CB8AC3E}">
        <p14:creationId xmlns:p14="http://schemas.microsoft.com/office/powerpoint/2010/main" val="377311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2D8B64-3CF7-47BD-78FF-25023C39DEBA}"/>
              </a:ext>
            </a:extLst>
          </p:cNvPr>
          <p:cNvSpPr txBox="1"/>
          <p:nvPr/>
        </p:nvSpPr>
        <p:spPr>
          <a:xfrm>
            <a:off x="571787" y="567924"/>
            <a:ext cx="4015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Semi-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183A25-BE73-92B9-2505-4BEA85656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576" y="1591454"/>
            <a:ext cx="3076386" cy="47975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2743DC-FDD1-499A-6A11-8931D748D691}"/>
              </a:ext>
            </a:extLst>
          </p:cNvPr>
          <p:cNvSpPr txBox="1"/>
          <p:nvPr/>
        </p:nvSpPr>
        <p:spPr>
          <a:xfrm>
            <a:off x="331303" y="1174004"/>
            <a:ext cx="6564172" cy="15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b="1" dirty="0" err="1">
                <a:solidFill>
                  <a:schemeClr val="bg2"/>
                </a:solidFill>
              </a:rPr>
              <a:t>Uncorrelated</a:t>
            </a:r>
            <a:r>
              <a:rPr lang="it-IT" sz="1400" dirty="0"/>
              <a:t> </a:t>
            </a:r>
            <a:r>
              <a:rPr lang="it-IT" sz="1400" dirty="0" err="1"/>
              <a:t>effective</a:t>
            </a:r>
            <a:r>
              <a:rPr lang="it-IT" sz="1400" dirty="0"/>
              <a:t> </a:t>
            </a:r>
            <a:r>
              <a:rPr lang="it-IT" sz="1400" b="1" dirty="0">
                <a:solidFill>
                  <a:schemeClr val="bg2"/>
                </a:solidFill>
              </a:rPr>
              <a:t>energy spread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used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a figure of </a:t>
            </a:r>
            <a:r>
              <a:rPr lang="it-IT" sz="1400" dirty="0" err="1"/>
              <a:t>merit</a:t>
            </a:r>
            <a:r>
              <a:rPr lang="it-IT" sz="1400" dirty="0"/>
              <a:t> to benchmark the </a:t>
            </a:r>
            <a:r>
              <a:rPr lang="it-IT" sz="1400" dirty="0" err="1"/>
              <a:t>validity</a:t>
            </a:r>
            <a:r>
              <a:rPr lang="it-IT" sz="1400" dirty="0"/>
              <a:t> of the </a:t>
            </a:r>
            <a:r>
              <a:rPr lang="it-IT" sz="1400" dirty="0" err="1"/>
              <a:t>results</a:t>
            </a: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 err="1"/>
              <a:t>It</a:t>
            </a:r>
            <a:r>
              <a:rPr lang="it-IT" sz="1400" dirty="0"/>
              <a:t> </a:t>
            </a:r>
            <a:r>
              <a:rPr lang="it-IT" sz="1400" dirty="0" err="1"/>
              <a:t>also</a:t>
            </a:r>
            <a:r>
              <a:rPr lang="it-IT" sz="1400" dirty="0"/>
              <a:t> </a:t>
            </a:r>
            <a:r>
              <a:rPr lang="it-IT" sz="1400" dirty="0" err="1"/>
              <a:t>returns</a:t>
            </a:r>
            <a:r>
              <a:rPr lang="it-IT" sz="1400" dirty="0"/>
              <a:t> the </a:t>
            </a:r>
            <a:r>
              <a:rPr lang="it-IT" sz="1400" b="1" dirty="0" err="1">
                <a:solidFill>
                  <a:schemeClr val="bg2"/>
                </a:solidFill>
              </a:rPr>
              <a:t>modulations</a:t>
            </a:r>
            <a:r>
              <a:rPr lang="it-IT" sz="1400" b="1" dirty="0">
                <a:solidFill>
                  <a:schemeClr val="bg2"/>
                </a:solidFill>
              </a:rPr>
              <a:t> in the 2D </a:t>
            </a:r>
            <a:r>
              <a:rPr lang="it-IT" sz="1400" dirty="0" err="1"/>
              <a:t>longitudinal</a:t>
            </a:r>
            <a:r>
              <a:rPr lang="it-IT" sz="1400" dirty="0"/>
              <a:t> </a:t>
            </a:r>
            <a:r>
              <a:rPr lang="it-IT" sz="1400" dirty="0" err="1"/>
              <a:t>phase</a:t>
            </a:r>
            <a:r>
              <a:rPr lang="it-IT" sz="1400" dirty="0"/>
              <a:t> </a:t>
            </a:r>
            <a:r>
              <a:rPr lang="it-IT" sz="1400" dirty="0" err="1"/>
              <a:t>space</a:t>
            </a: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 err="1"/>
              <a:t>It</a:t>
            </a:r>
            <a:r>
              <a:rPr lang="it-IT" sz="1400" dirty="0"/>
              <a:t> </a:t>
            </a:r>
            <a:r>
              <a:rPr lang="it-IT" sz="1400" dirty="0" err="1"/>
              <a:t>determines</a:t>
            </a:r>
            <a:r>
              <a:rPr lang="it-IT" sz="1400" dirty="0"/>
              <a:t> the </a:t>
            </a:r>
            <a:r>
              <a:rPr lang="it-IT" sz="1400" b="1" dirty="0">
                <a:solidFill>
                  <a:schemeClr val="bg2"/>
                </a:solidFill>
              </a:rPr>
              <a:t>gain curve </a:t>
            </a:r>
            <a:r>
              <a:rPr lang="it-IT" sz="1400" dirty="0"/>
              <a:t>for a </a:t>
            </a:r>
            <a:r>
              <a:rPr lang="it-IT" sz="1400" dirty="0" err="1"/>
              <a:t>given</a:t>
            </a:r>
            <a:r>
              <a:rPr lang="it-IT" sz="1400" dirty="0"/>
              <a:t> </a:t>
            </a:r>
            <a:r>
              <a:rPr lang="it-IT" sz="1400" dirty="0" err="1"/>
              <a:t>beamline</a:t>
            </a:r>
            <a:endParaRPr lang="it-IT" sz="1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421EFF4-95BB-C0D3-7BE1-10DC62E1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98" y="3033600"/>
            <a:ext cx="2913791" cy="395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C2009F9-C5E0-C70B-EBF4-053F84652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98" y="5191631"/>
            <a:ext cx="4649016" cy="52041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D5377A-AEA2-E67F-2B70-9B0F7A061F28}"/>
              </a:ext>
            </a:extLst>
          </p:cNvPr>
          <p:cNvSpPr txBox="1"/>
          <p:nvPr/>
        </p:nvSpPr>
        <p:spPr>
          <a:xfrm>
            <a:off x="699598" y="3593727"/>
            <a:ext cx="734518" cy="355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sz="1400" dirty="0" err="1"/>
              <a:t>where</a:t>
            </a:r>
            <a:endParaRPr lang="it-IT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8936399-C6CA-A234-BBC3-326AC772E0B4}"/>
              </a:ext>
            </a:extLst>
          </p:cNvPr>
          <p:cNvSpPr txBox="1"/>
          <p:nvPr/>
        </p:nvSpPr>
        <p:spPr>
          <a:xfrm>
            <a:off x="331303" y="3593727"/>
            <a:ext cx="5291973" cy="190821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endParaRPr lang="it-IT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Compressed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spread: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IBS_induced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spread:</a:t>
            </a:r>
          </a:p>
          <a:p>
            <a:pPr marL="342900" indent="-342900">
              <a:buFont typeface="Wingdings" pitchFamily="2" charset="2"/>
              <a:buChar char="q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Energy spread due to MBI:</a:t>
            </a:r>
          </a:p>
          <a:p>
            <a:endParaRPr lang="it-IT" sz="2400" dirty="0">
              <a:latin typeface="Garamond" panose="02020404030301010803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84D377F-8BFF-00F1-C0E8-73E5259C8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981" y="4394820"/>
            <a:ext cx="457007" cy="25592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7C2B854-8162-A14D-903B-E1B5B4752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796" y="3990214"/>
            <a:ext cx="354107" cy="23987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CEBCBC0-24D7-EB18-59E0-F25EAB808BA5}"/>
              </a:ext>
            </a:extLst>
          </p:cNvPr>
          <p:cNvSpPr txBox="1"/>
          <p:nvPr/>
        </p:nvSpPr>
        <p:spPr>
          <a:xfrm>
            <a:off x="6884894" y="1108919"/>
            <a:ext cx="5307106" cy="3227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sz="1400" b="1" dirty="0" err="1"/>
              <a:t>Examples</a:t>
            </a:r>
            <a:r>
              <a:rPr lang="it-IT" sz="1400" b="1" dirty="0"/>
              <a:t> of slice energy spread: </a:t>
            </a:r>
            <a:r>
              <a:rPr lang="it-IT" sz="1400" b="1" dirty="0" err="1"/>
              <a:t>measurement</a:t>
            </a:r>
            <a:r>
              <a:rPr lang="it-IT" sz="1400" b="1" dirty="0"/>
              <a:t> vs model</a:t>
            </a:r>
          </a:p>
        </p:txBody>
      </p:sp>
      <p:sp>
        <p:nvSpPr>
          <p:cNvPr id="15" name="Rectangle 54">
            <a:extLst>
              <a:ext uri="{FF2B5EF4-FFF2-40B4-BE49-F238E27FC236}">
                <a16:creationId xmlns:a16="http://schemas.microsoft.com/office/drawing/2014/main" id="{351F3B59-2845-90FE-4474-A652865D0154}"/>
              </a:ext>
            </a:extLst>
          </p:cNvPr>
          <p:cNvSpPr/>
          <p:nvPr/>
        </p:nvSpPr>
        <p:spPr>
          <a:xfrm>
            <a:off x="9274484" y="6508913"/>
            <a:ext cx="2640595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Di Mitri et al., PRAB 28 (2025)</a:t>
            </a:r>
          </a:p>
        </p:txBody>
      </p:sp>
    </p:spTree>
    <p:extLst>
      <p:ext uri="{BB962C8B-B14F-4D97-AF65-F5344CB8AC3E}">
        <p14:creationId xmlns:p14="http://schemas.microsoft.com/office/powerpoint/2010/main" val="249426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2D8B64-3CF7-47BD-78FF-25023C39DEBA}"/>
              </a:ext>
            </a:extLst>
          </p:cNvPr>
          <p:cNvSpPr txBox="1"/>
          <p:nvPr/>
        </p:nvSpPr>
        <p:spPr>
          <a:xfrm>
            <a:off x="571787" y="567924"/>
            <a:ext cx="4015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Semi-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2743DC-FDD1-499A-6A11-8931D748D691}"/>
              </a:ext>
            </a:extLst>
          </p:cNvPr>
          <p:cNvSpPr txBox="1"/>
          <p:nvPr/>
        </p:nvSpPr>
        <p:spPr>
          <a:xfrm>
            <a:off x="331303" y="1174004"/>
            <a:ext cx="6564172" cy="15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b="1" dirty="0" err="1">
                <a:solidFill>
                  <a:schemeClr val="bg2"/>
                </a:solidFill>
              </a:rPr>
              <a:t>Uncorrelated</a:t>
            </a:r>
            <a:r>
              <a:rPr lang="it-IT" sz="1400" dirty="0"/>
              <a:t> </a:t>
            </a:r>
            <a:r>
              <a:rPr lang="it-IT" sz="1400" dirty="0" err="1"/>
              <a:t>effective</a:t>
            </a:r>
            <a:r>
              <a:rPr lang="it-IT" sz="1400" dirty="0"/>
              <a:t> </a:t>
            </a:r>
            <a:r>
              <a:rPr lang="it-IT" sz="1400" b="1" dirty="0">
                <a:solidFill>
                  <a:schemeClr val="bg2"/>
                </a:solidFill>
              </a:rPr>
              <a:t>energy spread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used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a figure of </a:t>
            </a:r>
            <a:r>
              <a:rPr lang="it-IT" sz="1400" dirty="0" err="1"/>
              <a:t>merit</a:t>
            </a:r>
            <a:r>
              <a:rPr lang="it-IT" sz="1400" dirty="0"/>
              <a:t> to benchmark the </a:t>
            </a:r>
            <a:r>
              <a:rPr lang="it-IT" sz="1400" dirty="0" err="1"/>
              <a:t>validity</a:t>
            </a:r>
            <a:r>
              <a:rPr lang="it-IT" sz="1400" dirty="0"/>
              <a:t> of the </a:t>
            </a:r>
            <a:r>
              <a:rPr lang="it-IT" sz="1400" dirty="0" err="1"/>
              <a:t>results</a:t>
            </a: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 err="1"/>
              <a:t>It</a:t>
            </a:r>
            <a:r>
              <a:rPr lang="it-IT" sz="1400" dirty="0"/>
              <a:t> </a:t>
            </a:r>
            <a:r>
              <a:rPr lang="it-IT" sz="1400" dirty="0" err="1"/>
              <a:t>also</a:t>
            </a:r>
            <a:r>
              <a:rPr lang="it-IT" sz="1400" dirty="0"/>
              <a:t> </a:t>
            </a:r>
            <a:r>
              <a:rPr lang="it-IT" sz="1400" dirty="0" err="1"/>
              <a:t>returns</a:t>
            </a:r>
            <a:r>
              <a:rPr lang="it-IT" sz="1400" dirty="0"/>
              <a:t> the </a:t>
            </a:r>
            <a:r>
              <a:rPr lang="it-IT" sz="1400" b="1" dirty="0" err="1">
                <a:solidFill>
                  <a:schemeClr val="bg2"/>
                </a:solidFill>
              </a:rPr>
              <a:t>modulations</a:t>
            </a:r>
            <a:r>
              <a:rPr lang="it-IT" sz="1400" b="1" dirty="0">
                <a:solidFill>
                  <a:schemeClr val="bg2"/>
                </a:solidFill>
              </a:rPr>
              <a:t> in the 2D </a:t>
            </a:r>
            <a:r>
              <a:rPr lang="it-IT" sz="1400" dirty="0" err="1"/>
              <a:t>longitudinal</a:t>
            </a:r>
            <a:r>
              <a:rPr lang="it-IT" sz="1400" dirty="0"/>
              <a:t> </a:t>
            </a:r>
            <a:r>
              <a:rPr lang="it-IT" sz="1400" dirty="0" err="1"/>
              <a:t>phase</a:t>
            </a:r>
            <a:r>
              <a:rPr lang="it-IT" sz="1400" dirty="0"/>
              <a:t> </a:t>
            </a:r>
            <a:r>
              <a:rPr lang="it-IT" sz="1400" dirty="0" err="1"/>
              <a:t>space</a:t>
            </a: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 err="1"/>
              <a:t>It</a:t>
            </a:r>
            <a:r>
              <a:rPr lang="it-IT" sz="1400" dirty="0"/>
              <a:t> </a:t>
            </a:r>
            <a:r>
              <a:rPr lang="it-IT" sz="1400" dirty="0" err="1"/>
              <a:t>determines</a:t>
            </a:r>
            <a:r>
              <a:rPr lang="it-IT" sz="1400" dirty="0"/>
              <a:t> the </a:t>
            </a:r>
            <a:r>
              <a:rPr lang="it-IT" sz="1400" b="1" dirty="0">
                <a:solidFill>
                  <a:schemeClr val="bg2"/>
                </a:solidFill>
              </a:rPr>
              <a:t>gain curve </a:t>
            </a:r>
            <a:r>
              <a:rPr lang="it-IT" sz="1400" dirty="0"/>
              <a:t>for a </a:t>
            </a:r>
            <a:r>
              <a:rPr lang="it-IT" sz="1400" dirty="0" err="1"/>
              <a:t>given</a:t>
            </a:r>
            <a:r>
              <a:rPr lang="it-IT" sz="1400" dirty="0"/>
              <a:t> </a:t>
            </a:r>
            <a:r>
              <a:rPr lang="it-IT" sz="1400" dirty="0" err="1"/>
              <a:t>beamline</a:t>
            </a:r>
            <a:endParaRPr lang="it-IT" sz="1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421EFF4-95BB-C0D3-7BE1-10DC62E19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98" y="3033600"/>
            <a:ext cx="2913791" cy="395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C2009F9-C5E0-C70B-EBF4-053F84652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98" y="5191631"/>
            <a:ext cx="4649016" cy="52041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D5377A-AEA2-E67F-2B70-9B0F7A061F28}"/>
              </a:ext>
            </a:extLst>
          </p:cNvPr>
          <p:cNvSpPr txBox="1"/>
          <p:nvPr/>
        </p:nvSpPr>
        <p:spPr>
          <a:xfrm>
            <a:off x="699598" y="3593727"/>
            <a:ext cx="734518" cy="355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sz="1400" dirty="0" err="1"/>
              <a:t>where</a:t>
            </a:r>
            <a:endParaRPr lang="it-IT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8936399-C6CA-A234-BBC3-326AC772E0B4}"/>
              </a:ext>
            </a:extLst>
          </p:cNvPr>
          <p:cNvSpPr txBox="1"/>
          <p:nvPr/>
        </p:nvSpPr>
        <p:spPr>
          <a:xfrm>
            <a:off x="331303" y="3593727"/>
            <a:ext cx="5291973" cy="190821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endParaRPr lang="it-IT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Compressed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spread: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IBS_induced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spread:</a:t>
            </a:r>
          </a:p>
          <a:p>
            <a:pPr marL="342900" indent="-342900">
              <a:buFont typeface="Wingdings" pitchFamily="2" charset="2"/>
              <a:buChar char="q"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Energy spread due to MBI:</a:t>
            </a:r>
          </a:p>
          <a:p>
            <a:endParaRPr lang="it-IT" sz="2400" dirty="0">
              <a:latin typeface="Garamond" panose="02020404030301010803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84D377F-8BFF-00F1-C0E8-73E5259C8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981" y="4394820"/>
            <a:ext cx="457007" cy="25592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7C2B854-8162-A14D-903B-E1B5B4752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796" y="3990214"/>
            <a:ext cx="354107" cy="23987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CEBCBC0-24D7-EB18-59E0-F25EAB808BA5}"/>
              </a:ext>
            </a:extLst>
          </p:cNvPr>
          <p:cNvSpPr txBox="1"/>
          <p:nvPr/>
        </p:nvSpPr>
        <p:spPr>
          <a:xfrm>
            <a:off x="6884894" y="1108919"/>
            <a:ext cx="5307106" cy="3227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sz="1400" b="1" dirty="0" err="1"/>
              <a:t>Examples</a:t>
            </a:r>
            <a:r>
              <a:rPr lang="it-IT" sz="1400" b="1" dirty="0"/>
              <a:t> of slice energy spread: </a:t>
            </a:r>
            <a:r>
              <a:rPr lang="it-IT" sz="1400" b="1" dirty="0" err="1"/>
              <a:t>measurement</a:t>
            </a:r>
            <a:r>
              <a:rPr lang="it-IT" sz="1400" b="1" dirty="0"/>
              <a:t> vs model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192F39-EE61-2E31-67F6-711B557F6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2919" y="2255115"/>
            <a:ext cx="4053699" cy="3196722"/>
          </a:xfrm>
          <a:prstGeom prst="rect">
            <a:avLst/>
          </a:prstGeom>
        </p:spPr>
      </p:pic>
      <p:sp>
        <p:nvSpPr>
          <p:cNvPr id="5" name="Rectangle 54">
            <a:extLst>
              <a:ext uri="{FF2B5EF4-FFF2-40B4-BE49-F238E27FC236}">
                <a16:creationId xmlns:a16="http://schemas.microsoft.com/office/drawing/2014/main" id="{4AB832C0-9140-A037-8484-EC675F339C1A}"/>
              </a:ext>
            </a:extLst>
          </p:cNvPr>
          <p:cNvSpPr/>
          <p:nvPr/>
        </p:nvSpPr>
        <p:spPr>
          <a:xfrm>
            <a:off x="9274484" y="6508913"/>
            <a:ext cx="2640595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Di Mitri et al., PRAB 28 (2025)</a:t>
            </a:r>
          </a:p>
        </p:txBody>
      </p:sp>
    </p:spTree>
    <p:extLst>
      <p:ext uri="{BB962C8B-B14F-4D97-AF65-F5344CB8AC3E}">
        <p14:creationId xmlns:p14="http://schemas.microsoft.com/office/powerpoint/2010/main" val="349738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A65615-5841-455A-17B1-A9A667EC0FEE}"/>
              </a:ext>
            </a:extLst>
          </p:cNvPr>
          <p:cNvSpPr txBox="1"/>
          <p:nvPr/>
        </p:nvSpPr>
        <p:spPr>
          <a:xfrm>
            <a:off x="571787" y="567924"/>
            <a:ext cx="5703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HK vs BKW: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on?</a:t>
            </a:r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id="{0DBC1592-8043-47C8-D69C-4FF4F73778EA}"/>
              </a:ext>
            </a:extLst>
          </p:cNvPr>
          <p:cNvGrpSpPr/>
          <p:nvPr/>
        </p:nvGrpSpPr>
        <p:grpSpPr>
          <a:xfrm>
            <a:off x="2035578" y="1258189"/>
            <a:ext cx="2175911" cy="1368076"/>
            <a:chOff x="6932246" y="1519212"/>
            <a:chExt cx="2175911" cy="1368076"/>
          </a:xfrm>
        </p:grpSpPr>
        <p:sp>
          <p:nvSpPr>
            <p:cNvPr id="6" name="Rounded Rectangle 22">
              <a:extLst>
                <a:ext uri="{FF2B5EF4-FFF2-40B4-BE49-F238E27FC236}">
                  <a16:creationId xmlns:a16="http://schemas.microsoft.com/office/drawing/2014/main" id="{9161714C-BE7D-DAEF-50C5-7509A7FB8020}"/>
                </a:ext>
              </a:extLst>
            </p:cNvPr>
            <p:cNvSpPr/>
            <p:nvPr/>
          </p:nvSpPr>
          <p:spPr bwMode="auto">
            <a:xfrm>
              <a:off x="6932246" y="1519212"/>
              <a:ext cx="2175911" cy="914225"/>
            </a:xfrm>
            <a:prstGeom prst="roundRect">
              <a:avLst/>
            </a:prstGeom>
            <a:solidFill>
              <a:srgbClr val="FF99FF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ACFEE0F-CF73-3A24-6424-84F912083787}"/>
                </a:ext>
              </a:extLst>
            </p:cNvPr>
            <p:cNvSpPr txBox="1"/>
            <p:nvPr/>
          </p:nvSpPr>
          <p:spPr>
            <a:xfrm>
              <a:off x="6991923" y="2425623"/>
              <a:ext cx="2116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amplification</a:t>
              </a: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A2B15255-7C19-F667-4C35-AA4EC202D1C6}"/>
              </a:ext>
            </a:extLst>
          </p:cNvPr>
          <p:cNvGrpSpPr/>
          <p:nvPr/>
        </p:nvGrpSpPr>
        <p:grpSpPr>
          <a:xfrm>
            <a:off x="4135511" y="1263626"/>
            <a:ext cx="2139874" cy="1354968"/>
            <a:chOff x="9108157" y="1520023"/>
            <a:chExt cx="2863969" cy="1354968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id="{0FAE8540-02F0-6456-4985-66D2339A5AD3}"/>
                </a:ext>
              </a:extLst>
            </p:cNvPr>
            <p:cNvSpPr/>
            <p:nvPr/>
          </p:nvSpPr>
          <p:spPr bwMode="auto">
            <a:xfrm>
              <a:off x="9108157" y="1520023"/>
              <a:ext cx="2863969" cy="914225"/>
            </a:xfrm>
            <a:prstGeom prst="roundRect">
              <a:avLst/>
            </a:prstGeom>
            <a:solidFill>
              <a:srgbClr val="00FF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CD6BEE2E-A57A-D6BD-8ECD-0DD0B243A6E7}"/>
                </a:ext>
              </a:extLst>
            </p:cNvPr>
            <p:cNvSpPr txBox="1"/>
            <p:nvPr/>
          </p:nvSpPr>
          <p:spPr>
            <a:xfrm>
              <a:off x="9576949" y="2413326"/>
              <a:ext cx="2013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damping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8">
                <a:extLst>
                  <a:ext uri="{FF2B5EF4-FFF2-40B4-BE49-F238E27FC236}">
                    <a16:creationId xmlns:a16="http://schemas.microsoft.com/office/drawing/2014/main" id="{E2CD4040-1953-4BF8-A19A-23EFCB83B4BD}"/>
                  </a:ext>
                </a:extLst>
              </p:cNvPr>
              <p:cNvSpPr/>
              <p:nvPr/>
            </p:nvSpPr>
            <p:spPr>
              <a:xfrm>
                <a:off x="-617890" y="1342453"/>
                <a:ext cx="8082951" cy="708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𝐶𝑘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grow m:val="on"/>
                              <m:subHide m:val="on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𝐿𝑆𝐶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𝐶𝑘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56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Rectangle 8">
                <a:extLst>
                  <a:ext uri="{FF2B5EF4-FFF2-40B4-BE49-F238E27FC236}">
                    <a16:creationId xmlns:a16="http://schemas.microsoft.com/office/drawing/2014/main" id="{E2CD4040-1953-4BF8-A19A-23EFCB83B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7890" y="1342453"/>
                <a:ext cx="8082951" cy="708592"/>
              </a:xfrm>
              <a:prstGeom prst="rect">
                <a:avLst/>
              </a:prstGeom>
              <a:blipFill>
                <a:blip r:embed="rId2"/>
                <a:stretch>
                  <a:fillRect t="-152632" b="-2280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90932BF-1DB6-B0A9-FF5F-0F3532701539}"/>
              </a:ext>
            </a:extLst>
          </p:cNvPr>
          <p:cNvSpPr txBox="1"/>
          <p:nvPr/>
        </p:nvSpPr>
        <p:spPr>
          <a:xfrm>
            <a:off x="847168" y="2925891"/>
            <a:ext cx="4516620" cy="285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dirty="0"/>
              <a:t>Gain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proportional</a:t>
            </a:r>
            <a:r>
              <a:rPr lang="it-IT" dirty="0"/>
              <a:t> to 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i="1" dirty="0"/>
              <a:t>I</a:t>
            </a:r>
            <a:r>
              <a:rPr lang="it-IT" dirty="0"/>
              <a:t> and to the energy </a:t>
            </a:r>
            <a:r>
              <a:rPr lang="it-IT" dirty="0" err="1"/>
              <a:t>modulations</a:t>
            </a:r>
            <a:endParaRPr lang="it-IT" dirty="0"/>
          </a:p>
          <a:p>
            <a:pPr>
              <a:lnSpc>
                <a:spcPct val="112000"/>
              </a:lnSpc>
            </a:pPr>
            <a:endParaRPr lang="it-IT" dirty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dirty="0"/>
              <a:t>Gain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peaked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it-IT" dirty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dirty="0"/>
              <a:t>Gain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exponentially</a:t>
            </a:r>
            <a:r>
              <a:rPr lang="it-IT" dirty="0"/>
              <a:t> </a:t>
            </a:r>
            <a:r>
              <a:rPr lang="it-IT" dirty="0" err="1"/>
              <a:t>suppressed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short </a:t>
            </a:r>
            <a:r>
              <a:rPr lang="it-IT" dirty="0" err="1"/>
              <a:t>wavelengths</a:t>
            </a:r>
            <a:r>
              <a:rPr lang="it-IT" dirty="0"/>
              <a:t> by the </a:t>
            </a:r>
            <a:r>
              <a:rPr lang="it-IT" dirty="0" err="1"/>
              <a:t>uncorrelated</a:t>
            </a:r>
            <a:r>
              <a:rPr lang="it-IT" dirty="0"/>
              <a:t> energy spread: (</a:t>
            </a:r>
            <a:r>
              <a:rPr lang="it-IT" dirty="0" err="1"/>
              <a:t>Longitudinal</a:t>
            </a:r>
            <a:r>
              <a:rPr lang="it-IT" dirty="0"/>
              <a:t>) </a:t>
            </a:r>
            <a:r>
              <a:rPr lang="it-IT" b="1" dirty="0">
                <a:solidFill>
                  <a:schemeClr val="bg2"/>
                </a:solidFill>
              </a:rPr>
              <a:t>Landau Damping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F518D89-6D6E-A51A-A067-BF5E9EBBB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390" y="3949141"/>
            <a:ext cx="1742327" cy="218550"/>
          </a:xfrm>
          <a:prstGeom prst="rect">
            <a:avLst/>
          </a:prstGeom>
        </p:spPr>
      </p:pic>
      <p:sp>
        <p:nvSpPr>
          <p:cNvPr id="18" name="Rectangle 54">
            <a:extLst>
              <a:ext uri="{FF2B5EF4-FFF2-40B4-BE49-F238E27FC236}">
                <a16:creationId xmlns:a16="http://schemas.microsoft.com/office/drawing/2014/main" id="{4E0AD720-FB29-090A-A983-8EF4B0B41295}"/>
              </a:ext>
            </a:extLst>
          </p:cNvPr>
          <p:cNvSpPr/>
          <p:nvPr/>
        </p:nvSpPr>
        <p:spPr>
          <a:xfrm>
            <a:off x="9274484" y="6508913"/>
            <a:ext cx="2640595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Di Mitri et al., PRAB 28 (2025)</a:t>
            </a:r>
          </a:p>
        </p:txBody>
      </p:sp>
      <p:pic>
        <p:nvPicPr>
          <p:cNvPr id="19" name="Picture 54">
            <a:extLst>
              <a:ext uri="{FF2B5EF4-FFF2-40B4-BE49-F238E27FC236}">
                <a16:creationId xmlns:a16="http://schemas.microsoft.com/office/drawing/2014/main" id="{A9BB6B55-BA30-4CAE-A3F6-5F5ACD2AD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64" y="2129872"/>
            <a:ext cx="5040049" cy="35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A65615-5841-455A-17B1-A9A667EC0FEE}"/>
              </a:ext>
            </a:extLst>
          </p:cNvPr>
          <p:cNvSpPr txBox="1"/>
          <p:nvPr/>
        </p:nvSpPr>
        <p:spPr>
          <a:xfrm>
            <a:off x="571787" y="567924"/>
            <a:ext cx="5703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HK vs BKW: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4">
                <a:extLst>
                  <a:ext uri="{FF2B5EF4-FFF2-40B4-BE49-F238E27FC236}">
                    <a16:creationId xmlns:a16="http://schemas.microsoft.com/office/drawing/2014/main" id="{8D975F29-7464-F6F1-6ED2-CF2E3C79373A}"/>
                  </a:ext>
                </a:extLst>
              </p:cNvPr>
              <p:cNvSpPr txBox="1"/>
              <p:nvPr/>
            </p:nvSpPr>
            <p:spPr>
              <a:xfrm>
                <a:off x="4019758" y="1303585"/>
                <a:ext cx="415248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1400" b="1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𝟔𝟓𝐀</m:t>
                    </m:r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𝐂𝐅</m:t>
                    </m:r>
                    <m:r>
                      <a:rPr lang="en-US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GB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GB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GB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𝛅</m:t>
                        </m:r>
                      </m:e>
                      <m:sub>
                        <m:r>
                          <a:rPr lang="en-US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𝟏𝐤𝐞𝐕</m:t>
                    </m:r>
                    <m:r>
                      <a:rPr lang="en-US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𝛅</m:t>
                        </m:r>
                      </m:e>
                      <m:sub>
                        <m:r>
                          <a:rPr lang="en-US" sz="1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𝐋𝐇</m:t>
                        </m:r>
                      </m:sub>
                    </m:sSub>
                    <m:r>
                      <a:rPr lang="en-US" sz="1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𝟑𝐤𝐞𝐕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2" name="TextBox 4">
                <a:extLst>
                  <a:ext uri="{FF2B5EF4-FFF2-40B4-BE49-F238E27FC236}">
                    <a16:creationId xmlns:a16="http://schemas.microsoft.com/office/drawing/2014/main" id="{8D975F29-7464-F6F1-6ED2-CF2E3C793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758" y="1303585"/>
                <a:ext cx="4152483" cy="307777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6">
            <a:extLst>
              <a:ext uri="{FF2B5EF4-FFF2-40B4-BE49-F238E27FC236}">
                <a16:creationId xmlns:a16="http://schemas.microsoft.com/office/drawing/2014/main" id="{7E3ADDB6-4918-8E6E-8F13-A3BE5A2FC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75"/>
          <a:stretch/>
        </p:blipFill>
        <p:spPr>
          <a:xfrm>
            <a:off x="1330386" y="1844243"/>
            <a:ext cx="2653115" cy="187220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B092857-6E71-4AC2-2495-A03B2A1FD7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26" r="5570"/>
          <a:stretch/>
        </p:blipFill>
        <p:spPr>
          <a:xfrm>
            <a:off x="4834306" y="1861490"/>
            <a:ext cx="2509174" cy="1866093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4E3237AB-43D5-DAE1-A300-1641B01571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71"/>
          <a:stretch/>
        </p:blipFill>
        <p:spPr>
          <a:xfrm>
            <a:off x="8073351" y="1844243"/>
            <a:ext cx="2660298" cy="1883340"/>
          </a:xfrm>
          <a:prstGeom prst="rect">
            <a:avLst/>
          </a:prstGeom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3CF00E7E-D9FC-9727-C8F2-905BDD8E17AB}"/>
              </a:ext>
            </a:extLst>
          </p:cNvPr>
          <p:cNvSpPr txBox="1"/>
          <p:nvPr/>
        </p:nvSpPr>
        <p:spPr>
          <a:xfrm>
            <a:off x="2879365" y="2345664"/>
            <a:ext cx="78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w/ IBS</a:t>
            </a:r>
          </a:p>
          <a:p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288 keV</a:t>
            </a:r>
          </a:p>
        </p:txBody>
      </p:sp>
      <p:cxnSp>
        <p:nvCxnSpPr>
          <p:cNvPr id="8" name="Straight Connector 26">
            <a:extLst>
              <a:ext uri="{FF2B5EF4-FFF2-40B4-BE49-F238E27FC236}">
                <a16:creationId xmlns:a16="http://schemas.microsoft.com/office/drawing/2014/main" id="{E5695EE6-FE83-F8C6-4C2B-DD8A9A890D1D}"/>
              </a:ext>
            </a:extLst>
          </p:cNvPr>
          <p:cNvCxnSpPr>
            <a:cxnSpLocks/>
          </p:cNvCxnSpPr>
          <p:nvPr/>
        </p:nvCxnSpPr>
        <p:spPr bwMode="auto">
          <a:xfrm flipV="1">
            <a:off x="2658802" y="2554172"/>
            <a:ext cx="250408" cy="7486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27">
            <a:extLst>
              <a:ext uri="{FF2B5EF4-FFF2-40B4-BE49-F238E27FC236}">
                <a16:creationId xmlns:a16="http://schemas.microsoft.com/office/drawing/2014/main" id="{60CA5E00-2DFB-2CA2-F79F-C1773B81B71E}"/>
              </a:ext>
            </a:extLst>
          </p:cNvPr>
          <p:cNvSpPr txBox="1"/>
          <p:nvPr/>
        </p:nvSpPr>
        <p:spPr>
          <a:xfrm>
            <a:off x="1607237" y="1598602"/>
            <a:ext cx="95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+CSR, CER</a:t>
            </a:r>
          </a:p>
          <a:p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290 keV</a:t>
            </a: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E050C1EE-EA2F-3301-9541-078BC3AA9E50}"/>
              </a:ext>
            </a:extLst>
          </p:cNvPr>
          <p:cNvSpPr txBox="1"/>
          <p:nvPr/>
        </p:nvSpPr>
        <p:spPr>
          <a:xfrm>
            <a:off x="3086542" y="2747664"/>
            <a:ext cx="78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+ LH</a:t>
            </a:r>
          </a:p>
          <a:p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349 keV</a:t>
            </a:r>
          </a:p>
        </p:txBody>
      </p:sp>
      <p:cxnSp>
        <p:nvCxnSpPr>
          <p:cNvPr id="11" name="Straight Connector 32">
            <a:extLst>
              <a:ext uri="{FF2B5EF4-FFF2-40B4-BE49-F238E27FC236}">
                <a16:creationId xmlns:a16="http://schemas.microsoft.com/office/drawing/2014/main" id="{5AAE597D-D857-5081-8D1C-43E86931097C}"/>
              </a:ext>
            </a:extLst>
          </p:cNvPr>
          <p:cNvCxnSpPr>
            <a:cxnSpLocks/>
          </p:cNvCxnSpPr>
          <p:nvPr/>
        </p:nvCxnSpPr>
        <p:spPr bwMode="auto">
          <a:xfrm flipV="1">
            <a:off x="2775104" y="2917324"/>
            <a:ext cx="327844" cy="1732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43">
            <a:extLst>
              <a:ext uri="{FF2B5EF4-FFF2-40B4-BE49-F238E27FC236}">
                <a16:creationId xmlns:a16="http://schemas.microsoft.com/office/drawing/2014/main" id="{A9D3B6E0-584D-C3D2-11EC-1063C6EE8A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23" r="4780"/>
          <a:stretch/>
        </p:blipFill>
        <p:spPr>
          <a:xfrm>
            <a:off x="1341501" y="3716451"/>
            <a:ext cx="2527628" cy="1870261"/>
          </a:xfrm>
          <a:prstGeom prst="rect">
            <a:avLst/>
          </a:prstGeom>
        </p:spPr>
      </p:pic>
      <p:pic>
        <p:nvPicPr>
          <p:cNvPr id="13" name="Picture 45">
            <a:extLst>
              <a:ext uri="{FF2B5EF4-FFF2-40B4-BE49-F238E27FC236}">
                <a16:creationId xmlns:a16="http://schemas.microsoft.com/office/drawing/2014/main" id="{BC8C1FBE-042F-9BFB-DF07-A2CCFE3015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755" r="5796"/>
          <a:stretch/>
        </p:blipFill>
        <p:spPr>
          <a:xfrm>
            <a:off x="4818777" y="3704715"/>
            <a:ext cx="2509174" cy="1881997"/>
          </a:xfrm>
          <a:prstGeom prst="rect">
            <a:avLst/>
          </a:prstGeom>
        </p:spPr>
      </p:pic>
      <p:pic>
        <p:nvPicPr>
          <p:cNvPr id="14" name="Picture 47">
            <a:extLst>
              <a:ext uri="{FF2B5EF4-FFF2-40B4-BE49-F238E27FC236}">
                <a16:creationId xmlns:a16="http://schemas.microsoft.com/office/drawing/2014/main" id="{F82385E2-F577-4100-CAF3-FF16F18AF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923" y="3572435"/>
            <a:ext cx="2686726" cy="2014277"/>
          </a:xfrm>
          <a:prstGeom prst="rect">
            <a:avLst/>
          </a:prstGeom>
        </p:spPr>
      </p:pic>
      <p:sp>
        <p:nvSpPr>
          <p:cNvPr id="15" name="TextBox 48">
            <a:extLst>
              <a:ext uri="{FF2B5EF4-FFF2-40B4-BE49-F238E27FC236}">
                <a16:creationId xmlns:a16="http://schemas.microsoft.com/office/drawing/2014/main" id="{C9366504-D4D3-2713-7BF2-07922655D7AB}"/>
              </a:ext>
            </a:extLst>
          </p:cNvPr>
          <p:cNvSpPr txBox="1"/>
          <p:nvPr/>
        </p:nvSpPr>
        <p:spPr>
          <a:xfrm>
            <a:off x="3177989" y="4131585"/>
            <a:ext cx="78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w/ IBS</a:t>
            </a:r>
          </a:p>
          <a:p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288 keV</a:t>
            </a:r>
          </a:p>
        </p:txBody>
      </p:sp>
      <p:cxnSp>
        <p:nvCxnSpPr>
          <p:cNvPr id="16" name="Straight Connector 49">
            <a:extLst>
              <a:ext uri="{FF2B5EF4-FFF2-40B4-BE49-F238E27FC236}">
                <a16:creationId xmlns:a16="http://schemas.microsoft.com/office/drawing/2014/main" id="{92FAE594-6261-B0D9-3B15-1210D5D5012C}"/>
              </a:ext>
            </a:extLst>
          </p:cNvPr>
          <p:cNvCxnSpPr>
            <a:cxnSpLocks/>
          </p:cNvCxnSpPr>
          <p:nvPr/>
        </p:nvCxnSpPr>
        <p:spPr bwMode="auto">
          <a:xfrm flipV="1">
            <a:off x="2852577" y="4331554"/>
            <a:ext cx="338781" cy="1255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50">
            <a:extLst>
              <a:ext uri="{FF2B5EF4-FFF2-40B4-BE49-F238E27FC236}">
                <a16:creationId xmlns:a16="http://schemas.microsoft.com/office/drawing/2014/main" id="{15AB30A0-8872-C6F6-FC24-39C694992FCA}"/>
              </a:ext>
            </a:extLst>
          </p:cNvPr>
          <p:cNvSpPr txBox="1"/>
          <p:nvPr/>
        </p:nvSpPr>
        <p:spPr>
          <a:xfrm>
            <a:off x="1217356" y="3479751"/>
            <a:ext cx="78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+CSR</a:t>
            </a:r>
          </a:p>
          <a:p>
            <a:pPr algn="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289 keV</a:t>
            </a:r>
          </a:p>
        </p:txBody>
      </p:sp>
      <p:sp>
        <p:nvSpPr>
          <p:cNvPr id="18" name="TextBox 52">
            <a:extLst>
              <a:ext uri="{FF2B5EF4-FFF2-40B4-BE49-F238E27FC236}">
                <a16:creationId xmlns:a16="http://schemas.microsoft.com/office/drawing/2014/main" id="{D124687F-74FA-5AAC-804F-F719CFA86BD9}"/>
              </a:ext>
            </a:extLst>
          </p:cNvPr>
          <p:cNvSpPr txBox="1"/>
          <p:nvPr/>
        </p:nvSpPr>
        <p:spPr>
          <a:xfrm>
            <a:off x="3326145" y="4541885"/>
            <a:ext cx="78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+ LH</a:t>
            </a:r>
          </a:p>
          <a:p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395 keV</a:t>
            </a:r>
          </a:p>
        </p:txBody>
      </p:sp>
      <p:cxnSp>
        <p:nvCxnSpPr>
          <p:cNvPr id="19" name="Straight Connector 53">
            <a:extLst>
              <a:ext uri="{FF2B5EF4-FFF2-40B4-BE49-F238E27FC236}">
                <a16:creationId xmlns:a16="http://schemas.microsoft.com/office/drawing/2014/main" id="{882EC614-58A5-0EF6-D874-516990E83735}"/>
              </a:ext>
            </a:extLst>
          </p:cNvPr>
          <p:cNvCxnSpPr>
            <a:cxnSpLocks/>
          </p:cNvCxnSpPr>
          <p:nvPr/>
        </p:nvCxnSpPr>
        <p:spPr bwMode="auto">
          <a:xfrm flipV="1">
            <a:off x="2892803" y="4803869"/>
            <a:ext cx="439244" cy="21803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57">
            <a:extLst>
              <a:ext uri="{FF2B5EF4-FFF2-40B4-BE49-F238E27FC236}">
                <a16:creationId xmlns:a16="http://schemas.microsoft.com/office/drawing/2014/main" id="{4CB4EFCC-BCEF-F1B9-8423-BDBB2630A9F9}"/>
              </a:ext>
            </a:extLst>
          </p:cNvPr>
          <p:cNvCxnSpPr>
            <a:cxnSpLocks/>
          </p:cNvCxnSpPr>
          <p:nvPr/>
        </p:nvCxnSpPr>
        <p:spPr bwMode="auto">
          <a:xfrm>
            <a:off x="1932897" y="3690597"/>
            <a:ext cx="394420" cy="7556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59">
            <a:extLst>
              <a:ext uri="{FF2B5EF4-FFF2-40B4-BE49-F238E27FC236}">
                <a16:creationId xmlns:a16="http://schemas.microsoft.com/office/drawing/2014/main" id="{68ED3F88-BA22-4490-3B82-B6959C2112C5}"/>
              </a:ext>
            </a:extLst>
          </p:cNvPr>
          <p:cNvSpPr txBox="1"/>
          <p:nvPr/>
        </p:nvSpPr>
        <p:spPr>
          <a:xfrm>
            <a:off x="623888" y="2409815"/>
            <a:ext cx="50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</a:t>
            </a:r>
          </a:p>
        </p:txBody>
      </p:sp>
      <p:sp>
        <p:nvSpPr>
          <p:cNvPr id="22" name="TextBox 60">
            <a:extLst>
              <a:ext uri="{FF2B5EF4-FFF2-40B4-BE49-F238E27FC236}">
                <a16:creationId xmlns:a16="http://schemas.microsoft.com/office/drawing/2014/main" id="{81B2BECF-B8C0-127E-9253-452FD10324BB}"/>
              </a:ext>
            </a:extLst>
          </p:cNvPr>
          <p:cNvSpPr txBox="1"/>
          <p:nvPr/>
        </p:nvSpPr>
        <p:spPr>
          <a:xfrm>
            <a:off x="642542" y="4208529"/>
            <a:ext cx="52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HK</a:t>
            </a:r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B0FE6420-5D39-641D-3856-ACEA012FC702}"/>
              </a:ext>
            </a:extLst>
          </p:cNvPr>
          <p:cNvSpPr/>
          <p:nvPr/>
        </p:nvSpPr>
        <p:spPr bwMode="auto">
          <a:xfrm rot="20870805">
            <a:off x="4346120" y="3016722"/>
            <a:ext cx="2691542" cy="1447114"/>
          </a:xfrm>
          <a:prstGeom prst="ellipse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Agreement (</a:t>
            </a:r>
            <a:r>
              <a:rPr kumimoji="0" lang="it-IT" sz="1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within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 20%) of BK and HK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, </a:t>
            </a:r>
            <a:r>
              <a:rPr kumimoji="0" 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both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 in gain and energy spread, 1- and 2-stage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Box 44">
            <a:extLst>
              <a:ext uri="{FF2B5EF4-FFF2-40B4-BE49-F238E27FC236}">
                <a16:creationId xmlns:a16="http://schemas.microsoft.com/office/drawing/2014/main" id="{9B2BA976-6FC1-E88D-D563-ED19E08B3CC1}"/>
              </a:ext>
            </a:extLst>
          </p:cNvPr>
          <p:cNvSpPr txBox="1"/>
          <p:nvPr/>
        </p:nvSpPr>
        <p:spPr>
          <a:xfrm>
            <a:off x="7331885" y="6154737"/>
            <a:ext cx="36735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 S. Di </a:t>
            </a:r>
            <a:r>
              <a:rPr lang="en-US" sz="1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Mitri</a:t>
            </a:r>
            <a:endParaRPr lang="en-US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37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872C9F-497F-C5C1-6524-3561F226AC00}"/>
              </a:ext>
            </a:extLst>
          </p:cNvPr>
          <p:cNvSpPr txBox="1"/>
          <p:nvPr/>
        </p:nvSpPr>
        <p:spPr>
          <a:xfrm>
            <a:off x="571787" y="567924"/>
            <a:ext cx="55242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Take-home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on MBI models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BC8EF3-CC6E-5A6A-4F33-787E1948E9BA}"/>
              </a:ext>
            </a:extLst>
          </p:cNvPr>
          <p:cNvSpPr txBox="1"/>
          <p:nvPr/>
        </p:nvSpPr>
        <p:spPr>
          <a:xfrm>
            <a:off x="1434662" y="362606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 err="1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AC1AB7-FBD0-DC00-7BB5-6C172651A68F}"/>
              </a:ext>
            </a:extLst>
          </p:cNvPr>
          <p:cNvSpPr txBox="1"/>
          <p:nvPr/>
        </p:nvSpPr>
        <p:spPr>
          <a:xfrm>
            <a:off x="623888" y="3399402"/>
            <a:ext cx="8725064" cy="254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Aiming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bunching</a:t>
            </a:r>
            <a:r>
              <a:rPr lang="it-IT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it-IT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</a:t>
            </a:r>
            <a:r>
              <a:rPr lang="it-IT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it-IT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2000"/>
              </a:lnSpc>
            </a:pPr>
            <a:endParaRPr lang="it-IT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«linear </a:t>
            </a:r>
            <a:r>
              <a:rPr lang="it-IT" dirty="0" err="1"/>
              <a:t>approximation</a:t>
            </a:r>
            <a:r>
              <a:rPr lang="it-IT" dirty="0"/>
              <a:t>» </a:t>
            </a:r>
          </a:p>
          <a:p>
            <a:pPr>
              <a:lnSpc>
                <a:spcPct val="112000"/>
              </a:lnSpc>
            </a:pPr>
            <a:endParaRPr lang="it-IT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dirty="0"/>
              <a:t> HK and BKW are in good agreement, </a:t>
            </a:r>
            <a:r>
              <a:rPr lang="it-IT" dirty="0" err="1"/>
              <a:t>but</a:t>
            </a:r>
            <a:r>
              <a:rPr lang="it-IT" dirty="0"/>
              <a:t> BKW model </a:t>
            </a:r>
            <a:r>
              <a:rPr lang="it-IT" dirty="0" err="1"/>
              <a:t>is</a:t>
            </a:r>
            <a:r>
              <a:rPr lang="it-IT" dirty="0"/>
              <a:t> more </a:t>
            </a:r>
            <a:r>
              <a:rPr lang="it-IT" dirty="0" err="1"/>
              <a:t>flexible</a:t>
            </a:r>
            <a:endParaRPr lang="it-IT" dirty="0"/>
          </a:p>
          <a:p>
            <a:pPr>
              <a:lnSpc>
                <a:spcPct val="112000"/>
              </a:lnSpc>
            </a:pPr>
            <a:endParaRPr lang="it-IT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dirty="0"/>
              <a:t>Gain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/>
              <a:t>affected</a:t>
            </a:r>
            <a:r>
              <a:rPr lang="it-IT" dirty="0"/>
              <a:t> by the </a:t>
            </a:r>
            <a:r>
              <a:rPr lang="it-IT" b="1" dirty="0" err="1">
                <a:solidFill>
                  <a:schemeClr val="bg2"/>
                </a:solidFill>
              </a:rPr>
              <a:t>uncorrelated</a:t>
            </a:r>
            <a:r>
              <a:rPr lang="it-IT" b="1" dirty="0">
                <a:solidFill>
                  <a:schemeClr val="bg2"/>
                </a:solidFill>
              </a:rPr>
              <a:t> energy spread </a:t>
            </a:r>
          </a:p>
          <a:p>
            <a:pPr>
              <a:lnSpc>
                <a:spcPct val="112000"/>
              </a:lnSpc>
            </a:pPr>
            <a:endParaRPr lang="it-IT" dirty="0"/>
          </a:p>
        </p:txBody>
      </p:sp>
      <p:sp>
        <p:nvSpPr>
          <p:cNvPr id="2" name="CasellaDiTesto 11">
            <a:extLst>
              <a:ext uri="{FF2B5EF4-FFF2-40B4-BE49-F238E27FC236}">
                <a16:creationId xmlns:a16="http://schemas.microsoft.com/office/drawing/2014/main" id="{55587B63-B664-EC52-6C8D-7EE80786B47C}"/>
              </a:ext>
            </a:extLst>
          </p:cNvPr>
          <p:cNvSpPr txBox="1"/>
          <p:nvPr/>
        </p:nvSpPr>
        <p:spPr>
          <a:xfrm>
            <a:off x="3102134" y="1239233"/>
            <a:ext cx="2296638" cy="181588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Integral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linearized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Vlasov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eq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.,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solved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by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iteration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at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2</a:t>
            </a:r>
            <a:r>
              <a:rPr lang="it-IT" sz="16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nd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order in kernel.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4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dipoles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chicanes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LSC + CSR</a:t>
            </a:r>
          </a:p>
        </p:txBody>
      </p:sp>
      <p:sp>
        <p:nvSpPr>
          <p:cNvPr id="5" name="CasellaDiTesto 11">
            <a:extLst>
              <a:ext uri="{FF2B5EF4-FFF2-40B4-BE49-F238E27FC236}">
                <a16:creationId xmlns:a16="http://schemas.microsoft.com/office/drawing/2014/main" id="{55B1177F-937A-B690-5E6A-F6B4A4E8A080}"/>
              </a:ext>
            </a:extLst>
          </p:cNvPr>
          <p:cNvSpPr txBox="1"/>
          <p:nvPr/>
        </p:nvSpPr>
        <p:spPr>
          <a:xfrm>
            <a:off x="7052314" y="1239233"/>
            <a:ext cx="2296638" cy="181588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Matrix model for modulations in the 2D long. ph. sp.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Generic dispersive term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LSC+CSR+CER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EB2B1F-B599-D6DD-483F-E321462A9776}"/>
              </a:ext>
            </a:extLst>
          </p:cNvPr>
          <p:cNvSpPr txBox="1"/>
          <p:nvPr/>
        </p:nvSpPr>
        <p:spPr>
          <a:xfrm>
            <a:off x="6003452" y="1864043"/>
            <a:ext cx="444182" cy="32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07256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5D3889-A2FF-0B61-E647-0C616A32724D}"/>
              </a:ext>
            </a:extLst>
          </p:cNvPr>
          <p:cNvSpPr txBox="1"/>
          <p:nvPr/>
        </p:nvSpPr>
        <p:spPr>
          <a:xfrm>
            <a:off x="571787" y="567924"/>
            <a:ext cx="6564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Honorable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mention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Vlasov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solvers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5D1109-3D03-58CA-CA84-6506FF901FCF}"/>
              </a:ext>
            </a:extLst>
          </p:cNvPr>
          <p:cNvSpPr txBox="1"/>
          <p:nvPr/>
        </p:nvSpPr>
        <p:spPr>
          <a:xfrm>
            <a:off x="896470" y="1451289"/>
            <a:ext cx="5020143" cy="316879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 err="1"/>
              <a:t>Venturini’s</a:t>
            </a:r>
            <a:r>
              <a:rPr lang="it-IT" sz="1400" dirty="0"/>
              <a:t> works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/>
          </a:p>
          <a:p>
            <a:pPr>
              <a:lnSpc>
                <a:spcPct val="112000"/>
              </a:lnSpc>
            </a:pPr>
            <a:endParaRPr lang="it-IT" sz="1400" dirty="0"/>
          </a:p>
          <a:p>
            <a:pPr>
              <a:lnSpc>
                <a:spcPct val="112000"/>
              </a:lnSpc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 err="1"/>
              <a:t>Tsai’s</a:t>
            </a:r>
            <a:r>
              <a:rPr lang="it-IT" sz="1400" dirty="0"/>
              <a:t> works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/>
          </a:p>
          <a:p>
            <a:pPr>
              <a:lnSpc>
                <a:spcPct val="112000"/>
              </a:lnSpc>
            </a:pPr>
            <a:endParaRPr lang="it-IT" sz="1400" dirty="0"/>
          </a:p>
          <a:p>
            <a:pPr>
              <a:lnSpc>
                <a:spcPct val="112000"/>
              </a:lnSpc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 err="1"/>
              <a:t>Amstutz</a:t>
            </a:r>
            <a:r>
              <a:rPr lang="it-IT" sz="1400" dirty="0"/>
              <a:t> &amp; </a:t>
            </a:r>
            <a:r>
              <a:rPr lang="it-IT" sz="1400" dirty="0" err="1"/>
              <a:t>Vogt’s</a:t>
            </a:r>
            <a:r>
              <a:rPr lang="it-IT" sz="1400" dirty="0"/>
              <a:t> </a:t>
            </a:r>
            <a:r>
              <a:rPr lang="it-IT" sz="1400" dirty="0" err="1"/>
              <a:t>SelaV₁D</a:t>
            </a:r>
            <a:endParaRPr lang="it-IT" sz="1400" dirty="0"/>
          </a:p>
        </p:txBody>
      </p:sp>
      <p:pic>
        <p:nvPicPr>
          <p:cNvPr id="5" name="Immagine 4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6386D0A0-EC43-BB38-4174-AC35A553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2" y="4359005"/>
            <a:ext cx="7772400" cy="1400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 descr="Immagine che contiene testo, Carattere, bianco&#10;&#10;Descrizione generata automaticamente">
            <a:extLst>
              <a:ext uri="{FF2B5EF4-FFF2-40B4-BE49-F238E27FC236}">
                <a16:creationId xmlns:a16="http://schemas.microsoft.com/office/drawing/2014/main" id="{ADCF810F-1E5A-1510-410E-3E316056A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30" y="2724248"/>
            <a:ext cx="7772400" cy="1297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 descr="Immagine che contiene testo, Carattere&#10;&#10;Descrizione generata automaticamente">
            <a:extLst>
              <a:ext uri="{FF2B5EF4-FFF2-40B4-BE49-F238E27FC236}">
                <a16:creationId xmlns:a16="http://schemas.microsoft.com/office/drawing/2014/main" id="{10D5E3C8-C4FE-7C48-9569-31103C40D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30" y="1183961"/>
            <a:ext cx="7772400" cy="11367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482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994A6AF-61A9-7370-AF3D-BC9BB027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841184"/>
            <a:ext cx="10944224" cy="4304584"/>
          </a:xfrm>
        </p:spPr>
        <p:txBody>
          <a:bodyPr/>
          <a:lstStyle/>
          <a:p>
            <a:r>
              <a:rPr lang="it-IT" dirty="0"/>
              <a:t>PART 1: </a:t>
            </a:r>
            <a:r>
              <a:rPr lang="it-IT" dirty="0" err="1"/>
              <a:t>Introduction</a:t>
            </a:r>
            <a:endParaRPr lang="it-IT" dirty="0"/>
          </a:p>
          <a:p>
            <a:pPr lvl="1"/>
            <a:r>
              <a:rPr lang="it-IT" dirty="0"/>
              <a:t>Start-up &amp; build-up</a:t>
            </a:r>
          </a:p>
          <a:p>
            <a:pPr lvl="1"/>
            <a:r>
              <a:rPr lang="it-IT" dirty="0"/>
              <a:t>Impact of MBI</a:t>
            </a:r>
          </a:p>
          <a:p>
            <a:r>
              <a:rPr lang="it-IT" dirty="0"/>
              <a:t>PART 2: </a:t>
            </a:r>
            <a:r>
              <a:rPr lang="it-IT" dirty="0" err="1"/>
              <a:t>Modeling</a:t>
            </a:r>
            <a:endParaRPr lang="it-IT" dirty="0"/>
          </a:p>
          <a:p>
            <a:pPr lvl="1"/>
            <a:r>
              <a:rPr lang="it-IT" dirty="0" err="1"/>
              <a:t>Analytical</a:t>
            </a:r>
            <a:r>
              <a:rPr lang="it-IT" dirty="0"/>
              <a:t> </a:t>
            </a:r>
            <a:r>
              <a:rPr lang="it-IT" dirty="0" err="1"/>
              <a:t>description</a:t>
            </a:r>
            <a:endParaRPr lang="it-IT" dirty="0"/>
          </a:p>
          <a:p>
            <a:pPr marL="357187" lvl="1" indent="0">
              <a:buNone/>
            </a:pPr>
            <a:endParaRPr lang="it-IT" dirty="0"/>
          </a:p>
          <a:p>
            <a:r>
              <a:rPr lang="it-IT" dirty="0"/>
              <a:t>PART 3: Control of MBI</a:t>
            </a:r>
          </a:p>
          <a:p>
            <a:pPr marL="357187" lvl="1" indent="0">
              <a:buNone/>
            </a:pPr>
            <a:endParaRPr lang="it-IT" dirty="0"/>
          </a:p>
          <a:p>
            <a:r>
              <a:rPr lang="it-IT" dirty="0"/>
              <a:t>PART 4: </a:t>
            </a:r>
            <a:r>
              <a:rPr lang="it-IT" dirty="0" err="1"/>
              <a:t>Simulations</a:t>
            </a:r>
            <a:endParaRPr lang="it-IT" dirty="0"/>
          </a:p>
          <a:p>
            <a:pPr lvl="1"/>
            <a:r>
              <a:rPr lang="it-IT" dirty="0" err="1"/>
              <a:t>Particle</a:t>
            </a:r>
            <a:r>
              <a:rPr lang="it-IT" dirty="0"/>
              <a:t> tracking</a:t>
            </a:r>
          </a:p>
        </p:txBody>
      </p:sp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3B15288-6111-0B2F-33F5-D7165DD9DA6E}"/>
              </a:ext>
            </a:extLst>
          </p:cNvPr>
          <p:cNvCxnSpPr/>
          <p:nvPr/>
        </p:nvCxnSpPr>
        <p:spPr>
          <a:xfrm>
            <a:off x="2202656" y="3471862"/>
            <a:ext cx="7786687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022C35-B9E4-ABB5-FFC6-673952B2C743}"/>
              </a:ext>
            </a:extLst>
          </p:cNvPr>
          <p:cNvSpPr txBox="1"/>
          <p:nvPr/>
        </p:nvSpPr>
        <p:spPr>
          <a:xfrm>
            <a:off x="5203598" y="2852055"/>
            <a:ext cx="1426029" cy="5340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it-IT" sz="2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C6E666-0D46-34EB-A4D7-32F77D0999E4}"/>
              </a:ext>
            </a:extLst>
          </p:cNvPr>
          <p:cNvSpPr txBox="1"/>
          <p:nvPr/>
        </p:nvSpPr>
        <p:spPr>
          <a:xfrm>
            <a:off x="4656713" y="2645754"/>
            <a:ext cx="2887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PART 3: Control</a:t>
            </a:r>
          </a:p>
        </p:txBody>
      </p:sp>
    </p:spTree>
    <p:extLst>
      <p:ext uri="{BB962C8B-B14F-4D97-AF65-F5344CB8AC3E}">
        <p14:creationId xmlns:p14="http://schemas.microsoft.com/office/powerpoint/2010/main" val="32214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3F80BC-6A28-1290-697C-5B418FE349E6}"/>
              </a:ext>
            </a:extLst>
          </p:cNvPr>
          <p:cNvSpPr txBox="1"/>
          <p:nvPr/>
        </p:nvSpPr>
        <p:spPr>
          <a:xfrm>
            <a:off x="571787" y="567924"/>
            <a:ext cx="470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MBI: Laser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Heater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DE880C42-1EA3-A5A9-B4F7-47F09DD4490D}"/>
              </a:ext>
            </a:extLst>
          </p:cNvPr>
          <p:cNvCxnSpPr>
            <a:cxnSpLocks/>
          </p:cNvCxnSpPr>
          <p:nvPr/>
        </p:nvCxnSpPr>
        <p:spPr>
          <a:xfrm>
            <a:off x="2198753" y="2194721"/>
            <a:ext cx="17087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4DDF7F8-438F-8563-DD4D-CA2135766E98}"/>
              </a:ext>
            </a:extLst>
          </p:cNvPr>
          <p:cNvCxnSpPr>
            <a:cxnSpLocks/>
          </p:cNvCxnSpPr>
          <p:nvPr/>
        </p:nvCxnSpPr>
        <p:spPr>
          <a:xfrm flipV="1">
            <a:off x="1458012" y="2193262"/>
            <a:ext cx="662364" cy="8175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D942E506-76F9-0EA5-8F3C-602F8D6C5D49}"/>
              </a:ext>
            </a:extLst>
          </p:cNvPr>
          <p:cNvCxnSpPr>
            <a:cxnSpLocks/>
          </p:cNvCxnSpPr>
          <p:nvPr/>
        </p:nvCxnSpPr>
        <p:spPr>
          <a:xfrm flipH="1" flipV="1">
            <a:off x="3907517" y="2193262"/>
            <a:ext cx="669952" cy="785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apezio 5">
            <a:extLst>
              <a:ext uri="{FF2B5EF4-FFF2-40B4-BE49-F238E27FC236}">
                <a16:creationId xmlns:a16="http://schemas.microsoft.com/office/drawing/2014/main" id="{9FDC0B50-A7C0-F0CA-5601-CB4A6EB40B38}"/>
              </a:ext>
            </a:extLst>
          </p:cNvPr>
          <p:cNvSpPr/>
          <p:nvPr/>
        </p:nvSpPr>
        <p:spPr>
          <a:xfrm rot="10800000" flipV="1">
            <a:off x="1298925" y="2862453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apezio 6">
            <a:extLst>
              <a:ext uri="{FF2B5EF4-FFF2-40B4-BE49-F238E27FC236}">
                <a16:creationId xmlns:a16="http://schemas.microsoft.com/office/drawing/2014/main" id="{649099F9-ADDE-9C96-BD77-CD7AF7F55A2A}"/>
              </a:ext>
            </a:extLst>
          </p:cNvPr>
          <p:cNvSpPr/>
          <p:nvPr/>
        </p:nvSpPr>
        <p:spPr>
          <a:xfrm flipV="1">
            <a:off x="1961289" y="2076538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apezio 7">
            <a:extLst>
              <a:ext uri="{FF2B5EF4-FFF2-40B4-BE49-F238E27FC236}">
                <a16:creationId xmlns:a16="http://schemas.microsoft.com/office/drawing/2014/main" id="{CD314F4B-236C-E4C1-C7E7-3D5E6FEA9832}"/>
              </a:ext>
            </a:extLst>
          </p:cNvPr>
          <p:cNvSpPr/>
          <p:nvPr/>
        </p:nvSpPr>
        <p:spPr>
          <a:xfrm flipV="1">
            <a:off x="3748430" y="2076538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apezio 8">
            <a:extLst>
              <a:ext uri="{FF2B5EF4-FFF2-40B4-BE49-F238E27FC236}">
                <a16:creationId xmlns:a16="http://schemas.microsoft.com/office/drawing/2014/main" id="{425771FD-E941-72C2-DE68-45B693F203C1}"/>
              </a:ext>
            </a:extLst>
          </p:cNvPr>
          <p:cNvSpPr/>
          <p:nvPr/>
        </p:nvSpPr>
        <p:spPr>
          <a:xfrm rot="10800000" flipV="1">
            <a:off x="4418383" y="2862454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ornice 11">
            <a:extLst>
              <a:ext uri="{FF2B5EF4-FFF2-40B4-BE49-F238E27FC236}">
                <a16:creationId xmlns:a16="http://schemas.microsoft.com/office/drawing/2014/main" id="{B718FE74-E230-BF28-9A60-E47F14B68CDC}"/>
              </a:ext>
            </a:extLst>
          </p:cNvPr>
          <p:cNvSpPr/>
          <p:nvPr/>
        </p:nvSpPr>
        <p:spPr>
          <a:xfrm>
            <a:off x="832018" y="1304605"/>
            <a:ext cx="4456139" cy="1956192"/>
          </a:xfrm>
          <a:prstGeom prst="frame">
            <a:avLst>
              <a:gd name="adj1" fmla="val 116"/>
            </a:avLst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E882BB-1BCA-A63A-45F7-FDA76AC841F4}"/>
              </a:ext>
            </a:extLst>
          </p:cNvPr>
          <p:cNvSpPr txBox="1"/>
          <p:nvPr/>
        </p:nvSpPr>
        <p:spPr>
          <a:xfrm>
            <a:off x="2378953" y="1323430"/>
            <a:ext cx="13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Laser </a:t>
            </a:r>
            <a:r>
              <a:rPr lang="it-IT" dirty="0" err="1"/>
              <a:t>Heater</a:t>
            </a:r>
            <a:endParaRPr lang="it-IT" dirty="0"/>
          </a:p>
        </p:txBody>
      </p:sp>
      <p:pic>
        <p:nvPicPr>
          <p:cNvPr id="14" name="Elemento grafico 13" descr="Batteria carica contorno">
            <a:extLst>
              <a:ext uri="{FF2B5EF4-FFF2-40B4-BE49-F238E27FC236}">
                <a16:creationId xmlns:a16="http://schemas.microsoft.com/office/drawing/2014/main" id="{59AFBEB7-F5A6-971F-31C6-176935FB6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756" y="1650535"/>
            <a:ext cx="1102321" cy="1102321"/>
          </a:xfrm>
          <a:prstGeom prst="rect">
            <a:avLst/>
          </a:prstGeom>
        </p:spPr>
      </p:pic>
      <p:pic>
        <p:nvPicPr>
          <p:cNvPr id="15" name="Elemento grafico 14" descr="Batteria carica contorno">
            <a:extLst>
              <a:ext uri="{FF2B5EF4-FFF2-40B4-BE49-F238E27FC236}">
                <a16:creationId xmlns:a16="http://schemas.microsoft.com/office/drawing/2014/main" id="{C6FB67A5-AEFB-177B-00E4-54FE1231B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375399" y="1656067"/>
            <a:ext cx="1102321" cy="1102321"/>
          </a:xfrm>
          <a:prstGeom prst="rect">
            <a:avLst/>
          </a:prstGeom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3AE6C4D7-C2AA-E32A-FAB9-9658D7CCFA58}"/>
              </a:ext>
            </a:extLst>
          </p:cNvPr>
          <p:cNvCxnSpPr>
            <a:cxnSpLocks/>
          </p:cNvCxnSpPr>
          <p:nvPr/>
        </p:nvCxnSpPr>
        <p:spPr>
          <a:xfrm flipH="1">
            <a:off x="1188600" y="2201227"/>
            <a:ext cx="3481845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F1A03CE-170D-F8EB-E378-45258234C19A}"/>
              </a:ext>
            </a:extLst>
          </p:cNvPr>
          <p:cNvSpPr txBox="1"/>
          <p:nvPr/>
        </p:nvSpPr>
        <p:spPr>
          <a:xfrm>
            <a:off x="1049421" y="1889467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Laser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6F95B35-885E-8695-9E6F-ABC9F815424E}"/>
              </a:ext>
            </a:extLst>
          </p:cNvPr>
          <p:cNvSpPr txBox="1"/>
          <p:nvPr/>
        </p:nvSpPr>
        <p:spPr>
          <a:xfrm>
            <a:off x="2543403" y="2469379"/>
            <a:ext cx="926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Undulator</a:t>
            </a:r>
            <a:endParaRPr lang="it-IT" sz="1400" dirty="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FBDB0C1C-5417-CFA3-2171-9580E4E9A7FD}"/>
              </a:ext>
            </a:extLst>
          </p:cNvPr>
          <p:cNvSpPr/>
          <p:nvPr/>
        </p:nvSpPr>
        <p:spPr>
          <a:xfrm>
            <a:off x="6721002" y="1480337"/>
            <a:ext cx="3278229" cy="738664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To induce uncorrelated energy spread, for suppression of MBI via energy Landau Damping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055D96B-BA02-9B4F-F295-091AD1A80A87}"/>
              </a:ext>
            </a:extLst>
          </p:cNvPr>
          <p:cNvSpPr/>
          <p:nvPr/>
        </p:nvSpPr>
        <p:spPr>
          <a:xfrm>
            <a:off x="1019263" y="3851117"/>
            <a:ext cx="4253306" cy="1538883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Laser Heater is a composed of a laser and a short undulator embedded in a 4-dipole chicane: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UV laser-electrons collinear superposition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Smearing of the laser-induced modulations in the second half of the chicane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0FD41C60-FAB8-C310-347C-CAEBB578A24E}"/>
              </a:ext>
            </a:extLst>
          </p:cNvPr>
          <p:cNvSpPr/>
          <p:nvPr/>
        </p:nvSpPr>
        <p:spPr>
          <a:xfrm>
            <a:off x="403986" y="3500263"/>
            <a:ext cx="1557304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What is it?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0DE6CD81-3CD8-1E7A-5375-D5C9BD48DBF6}"/>
              </a:ext>
            </a:extLst>
          </p:cNvPr>
          <p:cNvSpPr/>
          <p:nvPr/>
        </p:nvSpPr>
        <p:spPr>
          <a:xfrm>
            <a:off x="6275388" y="1119939"/>
            <a:ext cx="891229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Why?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DC96ED97-CFC9-FCB4-38C6-932DF1A0C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002" y="2429385"/>
            <a:ext cx="3237867" cy="6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48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3F80BC-6A28-1290-697C-5B418FE349E6}"/>
              </a:ext>
            </a:extLst>
          </p:cNvPr>
          <p:cNvSpPr txBox="1"/>
          <p:nvPr/>
        </p:nvSpPr>
        <p:spPr>
          <a:xfrm>
            <a:off x="571787" y="567924"/>
            <a:ext cx="470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MBI: Laser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Heater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DE880C42-1EA3-A5A9-B4F7-47F09DD4490D}"/>
              </a:ext>
            </a:extLst>
          </p:cNvPr>
          <p:cNvCxnSpPr>
            <a:cxnSpLocks/>
          </p:cNvCxnSpPr>
          <p:nvPr/>
        </p:nvCxnSpPr>
        <p:spPr>
          <a:xfrm>
            <a:off x="2198753" y="2194721"/>
            <a:ext cx="17087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4DDF7F8-438F-8563-DD4D-CA2135766E98}"/>
              </a:ext>
            </a:extLst>
          </p:cNvPr>
          <p:cNvCxnSpPr>
            <a:cxnSpLocks/>
          </p:cNvCxnSpPr>
          <p:nvPr/>
        </p:nvCxnSpPr>
        <p:spPr>
          <a:xfrm flipV="1">
            <a:off x="1458012" y="2193262"/>
            <a:ext cx="662364" cy="8175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D942E506-76F9-0EA5-8F3C-602F8D6C5D49}"/>
              </a:ext>
            </a:extLst>
          </p:cNvPr>
          <p:cNvCxnSpPr>
            <a:cxnSpLocks/>
          </p:cNvCxnSpPr>
          <p:nvPr/>
        </p:nvCxnSpPr>
        <p:spPr>
          <a:xfrm flipH="1" flipV="1">
            <a:off x="3907517" y="2193262"/>
            <a:ext cx="669952" cy="785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apezio 5">
            <a:extLst>
              <a:ext uri="{FF2B5EF4-FFF2-40B4-BE49-F238E27FC236}">
                <a16:creationId xmlns:a16="http://schemas.microsoft.com/office/drawing/2014/main" id="{9FDC0B50-A7C0-F0CA-5601-CB4A6EB40B38}"/>
              </a:ext>
            </a:extLst>
          </p:cNvPr>
          <p:cNvSpPr/>
          <p:nvPr/>
        </p:nvSpPr>
        <p:spPr>
          <a:xfrm rot="10800000" flipV="1">
            <a:off x="1298925" y="2862453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apezio 6">
            <a:extLst>
              <a:ext uri="{FF2B5EF4-FFF2-40B4-BE49-F238E27FC236}">
                <a16:creationId xmlns:a16="http://schemas.microsoft.com/office/drawing/2014/main" id="{649099F9-ADDE-9C96-BD77-CD7AF7F55A2A}"/>
              </a:ext>
            </a:extLst>
          </p:cNvPr>
          <p:cNvSpPr/>
          <p:nvPr/>
        </p:nvSpPr>
        <p:spPr>
          <a:xfrm flipV="1">
            <a:off x="1961289" y="2076538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apezio 7">
            <a:extLst>
              <a:ext uri="{FF2B5EF4-FFF2-40B4-BE49-F238E27FC236}">
                <a16:creationId xmlns:a16="http://schemas.microsoft.com/office/drawing/2014/main" id="{CD314F4B-236C-E4C1-C7E7-3D5E6FEA9832}"/>
              </a:ext>
            </a:extLst>
          </p:cNvPr>
          <p:cNvSpPr/>
          <p:nvPr/>
        </p:nvSpPr>
        <p:spPr>
          <a:xfrm flipV="1">
            <a:off x="3748430" y="2076538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apezio 8">
            <a:extLst>
              <a:ext uri="{FF2B5EF4-FFF2-40B4-BE49-F238E27FC236}">
                <a16:creationId xmlns:a16="http://schemas.microsoft.com/office/drawing/2014/main" id="{425771FD-E941-72C2-DE68-45B693F203C1}"/>
              </a:ext>
            </a:extLst>
          </p:cNvPr>
          <p:cNvSpPr/>
          <p:nvPr/>
        </p:nvSpPr>
        <p:spPr>
          <a:xfrm rot="10800000" flipV="1">
            <a:off x="4418383" y="2862454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ornice 11">
            <a:extLst>
              <a:ext uri="{FF2B5EF4-FFF2-40B4-BE49-F238E27FC236}">
                <a16:creationId xmlns:a16="http://schemas.microsoft.com/office/drawing/2014/main" id="{B718FE74-E230-BF28-9A60-E47F14B68CDC}"/>
              </a:ext>
            </a:extLst>
          </p:cNvPr>
          <p:cNvSpPr/>
          <p:nvPr/>
        </p:nvSpPr>
        <p:spPr>
          <a:xfrm>
            <a:off x="832018" y="1304605"/>
            <a:ext cx="4456139" cy="1956192"/>
          </a:xfrm>
          <a:prstGeom prst="frame">
            <a:avLst>
              <a:gd name="adj1" fmla="val 116"/>
            </a:avLst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E882BB-1BCA-A63A-45F7-FDA76AC841F4}"/>
              </a:ext>
            </a:extLst>
          </p:cNvPr>
          <p:cNvSpPr txBox="1"/>
          <p:nvPr/>
        </p:nvSpPr>
        <p:spPr>
          <a:xfrm>
            <a:off x="2378953" y="1323430"/>
            <a:ext cx="13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Laser </a:t>
            </a:r>
            <a:r>
              <a:rPr lang="it-IT" dirty="0" err="1"/>
              <a:t>Heater</a:t>
            </a:r>
            <a:endParaRPr lang="it-IT" dirty="0"/>
          </a:p>
        </p:txBody>
      </p:sp>
      <p:pic>
        <p:nvPicPr>
          <p:cNvPr id="14" name="Elemento grafico 13" descr="Batteria carica contorno">
            <a:extLst>
              <a:ext uri="{FF2B5EF4-FFF2-40B4-BE49-F238E27FC236}">
                <a16:creationId xmlns:a16="http://schemas.microsoft.com/office/drawing/2014/main" id="{59AFBEB7-F5A6-971F-31C6-176935FB6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756" y="1650535"/>
            <a:ext cx="1102321" cy="1102321"/>
          </a:xfrm>
          <a:prstGeom prst="rect">
            <a:avLst/>
          </a:prstGeom>
        </p:spPr>
      </p:pic>
      <p:pic>
        <p:nvPicPr>
          <p:cNvPr id="15" name="Elemento grafico 14" descr="Batteria carica contorno">
            <a:extLst>
              <a:ext uri="{FF2B5EF4-FFF2-40B4-BE49-F238E27FC236}">
                <a16:creationId xmlns:a16="http://schemas.microsoft.com/office/drawing/2014/main" id="{C6FB67A5-AEFB-177B-00E4-54FE1231B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375399" y="1656067"/>
            <a:ext cx="1102321" cy="1102321"/>
          </a:xfrm>
          <a:prstGeom prst="rect">
            <a:avLst/>
          </a:prstGeom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3AE6C4D7-C2AA-E32A-FAB9-9658D7CCFA58}"/>
              </a:ext>
            </a:extLst>
          </p:cNvPr>
          <p:cNvCxnSpPr>
            <a:cxnSpLocks/>
          </p:cNvCxnSpPr>
          <p:nvPr/>
        </p:nvCxnSpPr>
        <p:spPr>
          <a:xfrm flipH="1">
            <a:off x="1188600" y="2201227"/>
            <a:ext cx="3481845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F1A03CE-170D-F8EB-E378-45258234C19A}"/>
              </a:ext>
            </a:extLst>
          </p:cNvPr>
          <p:cNvSpPr txBox="1"/>
          <p:nvPr/>
        </p:nvSpPr>
        <p:spPr>
          <a:xfrm>
            <a:off x="1049421" y="1889467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Laser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6F95B35-885E-8695-9E6F-ABC9F815424E}"/>
              </a:ext>
            </a:extLst>
          </p:cNvPr>
          <p:cNvSpPr txBox="1"/>
          <p:nvPr/>
        </p:nvSpPr>
        <p:spPr>
          <a:xfrm>
            <a:off x="2543403" y="2469379"/>
            <a:ext cx="926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Undulator</a:t>
            </a:r>
            <a:endParaRPr lang="it-IT" sz="1400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5329795F-C00E-89F0-D100-1433A672A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002" y="2429385"/>
            <a:ext cx="3237867" cy="695542"/>
          </a:xfrm>
          <a:prstGeom prst="rect">
            <a:avLst/>
          </a:prstGeom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FBDB0C1C-5417-CFA3-2171-9580E4E9A7FD}"/>
              </a:ext>
            </a:extLst>
          </p:cNvPr>
          <p:cNvSpPr/>
          <p:nvPr/>
        </p:nvSpPr>
        <p:spPr>
          <a:xfrm>
            <a:off x="6721002" y="1480337"/>
            <a:ext cx="3278229" cy="738664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To induce uncorrelated energy spread, for suppression of MBI via energy Landau Damping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055D96B-BA02-9B4F-F295-091AD1A80A87}"/>
              </a:ext>
            </a:extLst>
          </p:cNvPr>
          <p:cNvSpPr/>
          <p:nvPr/>
        </p:nvSpPr>
        <p:spPr>
          <a:xfrm>
            <a:off x="1019263" y="3851117"/>
            <a:ext cx="4253306" cy="1538883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Laser Heater is a composed of a laser and a short undulator embedded in a 4-dipole chicane: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UV laser-electrons collinear superposition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Smearing of the laser-induced modulations in the second half of the chicane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0DE6CD81-3CD8-1E7A-5375-D5C9BD48DBF6}"/>
              </a:ext>
            </a:extLst>
          </p:cNvPr>
          <p:cNvSpPr/>
          <p:nvPr/>
        </p:nvSpPr>
        <p:spPr>
          <a:xfrm>
            <a:off x="6275388" y="1119939"/>
            <a:ext cx="891229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Why?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FD082B1-8DB2-01FC-F5F9-1BEC7E35D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59" y="3752571"/>
            <a:ext cx="7784275" cy="2395162"/>
          </a:xfrm>
          <a:prstGeom prst="rect">
            <a:avLst/>
          </a:prstGeom>
        </p:spPr>
      </p:pic>
      <p:sp>
        <p:nvSpPr>
          <p:cNvPr id="25" name="Rectangle 54">
            <a:extLst>
              <a:ext uri="{FF2B5EF4-FFF2-40B4-BE49-F238E27FC236}">
                <a16:creationId xmlns:a16="http://schemas.microsoft.com/office/drawing/2014/main" id="{F314B4B0-E0BF-DD3C-4D74-0E8368170C38}"/>
              </a:ext>
            </a:extLst>
          </p:cNvPr>
          <p:cNvSpPr/>
          <p:nvPr/>
        </p:nvSpPr>
        <p:spPr>
          <a:xfrm>
            <a:off x="174466" y="3488048"/>
            <a:ext cx="305931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Perosa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Simone Di Mitri, Sci Rep 11 (2021)</a:t>
            </a:r>
          </a:p>
        </p:txBody>
      </p: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C54576C5-0DB1-4EA6-FDA9-C5A38622F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86202"/>
              </p:ext>
            </p:extLst>
          </p:nvPr>
        </p:nvGraphicFramePr>
        <p:xfrm>
          <a:off x="8686786" y="3919273"/>
          <a:ext cx="3278230" cy="1904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115">
                  <a:extLst>
                    <a:ext uri="{9D8B030D-6E8A-4147-A177-3AD203B41FA5}">
                      <a16:colId xmlns:a16="http://schemas.microsoft.com/office/drawing/2014/main" val="3986712314"/>
                    </a:ext>
                  </a:extLst>
                </a:gridCol>
                <a:gridCol w="1639115">
                  <a:extLst>
                    <a:ext uri="{9D8B030D-6E8A-4147-A177-3AD203B41FA5}">
                      <a16:colId xmlns:a16="http://schemas.microsoft.com/office/drawing/2014/main" val="2956152792"/>
                    </a:ext>
                  </a:extLst>
                </a:gridCol>
              </a:tblGrid>
              <a:tr h="43655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Parameters</a:t>
                      </a:r>
                    </a:p>
                  </a:txBody>
                  <a:tcPr>
                    <a:solidFill>
                      <a:srgbClr val="2B8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Values</a:t>
                      </a:r>
                    </a:p>
                  </a:txBody>
                  <a:tcPr>
                    <a:solidFill>
                      <a:srgbClr val="2B8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82192"/>
                  </a:ext>
                </a:extLst>
              </a:tr>
              <a:tr h="489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650 </a:t>
                      </a:r>
                      <a:r>
                        <a:rPr lang="en-GB" dirty="0" err="1"/>
                        <a:t>pC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47971"/>
                  </a:ext>
                </a:extLst>
              </a:tr>
              <a:tr h="489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Peak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600 A (C = 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986577"/>
                  </a:ext>
                </a:extLst>
              </a:tr>
              <a:tr h="489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0.89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4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47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3F80BC-6A28-1290-697C-5B418FE349E6}"/>
              </a:ext>
            </a:extLst>
          </p:cNvPr>
          <p:cNvSpPr txBox="1"/>
          <p:nvPr/>
        </p:nvSpPr>
        <p:spPr>
          <a:xfrm>
            <a:off x="571787" y="567924"/>
            <a:ext cx="470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>
                <a:latin typeface="Arial" panose="020B0604020202020204" pitchFamily="34" charset="0"/>
                <a:cs typeface="Arial" panose="020B0604020202020204" pitchFamily="34" charset="0"/>
              </a:rPr>
              <a:t>Controlling MBI: Laser Heater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080A6D-2084-6F39-3035-DE43C5680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78" y="1242697"/>
            <a:ext cx="3882091" cy="24232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AC89081-933F-7D95-84B3-7C1AA2C24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69" y="1347875"/>
            <a:ext cx="5248644" cy="64496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59961A-3E25-70A9-CF83-EF7F57571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69" y="2144196"/>
            <a:ext cx="2698183" cy="644960"/>
          </a:xfrm>
          <a:prstGeom prst="rect">
            <a:avLst/>
          </a:prstGeom>
        </p:spPr>
      </p:pic>
      <p:sp>
        <p:nvSpPr>
          <p:cNvPr id="8" name="Anello 7">
            <a:extLst>
              <a:ext uri="{FF2B5EF4-FFF2-40B4-BE49-F238E27FC236}">
                <a16:creationId xmlns:a16="http://schemas.microsoft.com/office/drawing/2014/main" id="{2C6FFD4B-514D-4FC9-3DA1-01E44041DF41}"/>
              </a:ext>
            </a:extLst>
          </p:cNvPr>
          <p:cNvSpPr/>
          <p:nvPr/>
        </p:nvSpPr>
        <p:spPr>
          <a:xfrm>
            <a:off x="5049716" y="1440664"/>
            <a:ext cx="911948" cy="486888"/>
          </a:xfrm>
          <a:prstGeom prst="donut">
            <a:avLst>
              <a:gd name="adj" fmla="val 7388"/>
            </a:avLst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it-IT" sz="1400" dirty="0" err="1"/>
          </a:p>
        </p:txBody>
      </p:sp>
      <p:cxnSp>
        <p:nvCxnSpPr>
          <p:cNvPr id="16" name="Connettore 7 15">
            <a:extLst>
              <a:ext uri="{FF2B5EF4-FFF2-40B4-BE49-F238E27FC236}">
                <a16:creationId xmlns:a16="http://schemas.microsoft.com/office/drawing/2014/main" id="{107250CE-8EB2-AFD9-7224-2F0096CD1743}"/>
              </a:ext>
            </a:extLst>
          </p:cNvPr>
          <p:cNvCxnSpPr>
            <a:cxnSpLocks/>
            <a:stCxn id="8" idx="4"/>
            <a:endCxn id="17" idx="3"/>
          </p:cNvCxnSpPr>
          <p:nvPr/>
        </p:nvCxnSpPr>
        <p:spPr>
          <a:xfrm rot="16200000" flipH="1">
            <a:off x="5366715" y="2066527"/>
            <a:ext cx="1193609" cy="915658"/>
          </a:xfrm>
          <a:prstGeom prst="curvedConnector4">
            <a:avLst>
              <a:gd name="adj1" fmla="val 33312"/>
              <a:gd name="adj2" fmla="val 12496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567AB95-AB5C-6783-E30C-8C702D31BB3C}"/>
              </a:ext>
            </a:extLst>
          </p:cNvPr>
          <p:cNvSpPr txBox="1"/>
          <p:nvPr/>
        </p:nvSpPr>
        <p:spPr>
          <a:xfrm>
            <a:off x="3443095" y="2722782"/>
            <a:ext cx="2978253" cy="79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it-IT" sz="1400" dirty="0"/>
              <a:t>The damping </a:t>
            </a:r>
            <a:r>
              <a:rPr lang="it-IT" sz="1400" dirty="0" err="1"/>
              <a:t>depends</a:t>
            </a:r>
            <a:r>
              <a:rPr lang="it-IT" sz="1400" dirty="0"/>
              <a:t> on the matching </a:t>
            </a:r>
            <a:r>
              <a:rPr lang="it-IT" sz="1400" dirty="0" err="1"/>
              <a:t>condition</a:t>
            </a:r>
            <a:r>
              <a:rPr lang="it-IT" sz="1400" dirty="0"/>
              <a:t> </a:t>
            </a:r>
            <a:r>
              <a:rPr lang="it-IT" sz="1400" dirty="0" err="1"/>
              <a:t>between</a:t>
            </a:r>
            <a:r>
              <a:rPr lang="it-IT" sz="1400" dirty="0"/>
              <a:t> the </a:t>
            </a:r>
            <a:r>
              <a:rPr lang="it-IT" sz="1400" dirty="0" err="1"/>
              <a:t>beam</a:t>
            </a:r>
            <a:r>
              <a:rPr lang="it-IT" sz="1400" dirty="0"/>
              <a:t> size and the laser size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49C6574-D165-258B-73AF-C867B4D3B3C6}"/>
              </a:ext>
            </a:extLst>
          </p:cNvPr>
          <p:cNvSpPr txBox="1"/>
          <p:nvPr/>
        </p:nvSpPr>
        <p:spPr>
          <a:xfrm>
            <a:off x="86784" y="4629202"/>
            <a:ext cx="1671146" cy="79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it-IT" sz="1400" dirty="0"/>
              <a:t>Gain </a:t>
            </a:r>
            <a:r>
              <a:rPr lang="it-IT" sz="1400" dirty="0" err="1"/>
              <a:t>function</a:t>
            </a:r>
            <a:r>
              <a:rPr lang="it-IT" sz="1400" dirty="0"/>
              <a:t> after BC1 and after BC2</a:t>
            </a:r>
          </a:p>
        </p:txBody>
      </p:sp>
      <p:sp>
        <p:nvSpPr>
          <p:cNvPr id="27" name="Striped Right Arrow 6">
            <a:extLst>
              <a:ext uri="{FF2B5EF4-FFF2-40B4-BE49-F238E27FC236}">
                <a16:creationId xmlns:a16="http://schemas.microsoft.com/office/drawing/2014/main" id="{87FDC40B-973C-FF0E-D2EF-99283315CBF8}"/>
              </a:ext>
            </a:extLst>
          </p:cNvPr>
          <p:cNvSpPr/>
          <p:nvPr/>
        </p:nvSpPr>
        <p:spPr bwMode="auto">
          <a:xfrm rot="10800000" flipH="1">
            <a:off x="1612315" y="4854438"/>
            <a:ext cx="923956" cy="346283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68780A02-0F0F-09F2-719A-BFABB468E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178" y="3916391"/>
            <a:ext cx="3882091" cy="2517229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BE816C5D-9067-605E-0289-C457F40590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0176" y="3942939"/>
            <a:ext cx="3871135" cy="2517230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A8AF891-62F7-71F4-51EA-4F993BB65BC4}"/>
              </a:ext>
            </a:extLst>
          </p:cNvPr>
          <p:cNvSpPr txBox="1"/>
          <p:nvPr/>
        </p:nvSpPr>
        <p:spPr>
          <a:xfrm>
            <a:off x="7911798" y="851338"/>
            <a:ext cx="2427889" cy="391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it-IT" sz="1400" dirty="0"/>
              <a:t>Energy </a:t>
            </a:r>
            <a:r>
              <a:rPr lang="it-IT" sz="1400" dirty="0" err="1"/>
              <a:t>distribution</a:t>
            </a:r>
            <a:r>
              <a:rPr lang="it-IT" sz="1400" dirty="0"/>
              <a:t> after LH</a:t>
            </a:r>
          </a:p>
        </p:txBody>
      </p:sp>
      <p:sp>
        <p:nvSpPr>
          <p:cNvPr id="34" name="Rectangle 54">
            <a:extLst>
              <a:ext uri="{FF2B5EF4-FFF2-40B4-BE49-F238E27FC236}">
                <a16:creationId xmlns:a16="http://schemas.microsoft.com/office/drawing/2014/main" id="{0D2E55AA-6DAA-7B70-0CF8-3E595E285620}"/>
              </a:ext>
            </a:extLst>
          </p:cNvPr>
          <p:cNvSpPr/>
          <p:nvPr/>
        </p:nvSpPr>
        <p:spPr>
          <a:xfrm>
            <a:off x="9569669" y="6495529"/>
            <a:ext cx="244095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Huang et al. PRAB 7, (2004)</a:t>
            </a:r>
          </a:p>
        </p:txBody>
      </p:sp>
    </p:spTree>
    <p:extLst>
      <p:ext uri="{BB962C8B-B14F-4D97-AF65-F5344CB8AC3E}">
        <p14:creationId xmlns:p14="http://schemas.microsoft.com/office/powerpoint/2010/main" val="1939220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3F80BC-6A28-1290-697C-5B418FE349E6}"/>
              </a:ext>
            </a:extLst>
          </p:cNvPr>
          <p:cNvSpPr txBox="1"/>
          <p:nvPr/>
        </p:nvSpPr>
        <p:spPr>
          <a:xfrm>
            <a:off x="571787" y="567924"/>
            <a:ext cx="4700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MBI: Laser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Heater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(Does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work?)</a:t>
            </a:r>
          </a:p>
        </p:txBody>
      </p:sp>
      <p:pic>
        <p:nvPicPr>
          <p:cNvPr id="4" name="Immagine 3" descr="Immagine che contiene testo, schermata, Carattere, algebra&#10;&#10;Descrizione generata automaticamente">
            <a:extLst>
              <a:ext uri="{FF2B5EF4-FFF2-40B4-BE49-F238E27FC236}">
                <a16:creationId xmlns:a16="http://schemas.microsoft.com/office/drawing/2014/main" id="{457F3E2D-3DCD-286F-9473-569F428E2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1595596"/>
            <a:ext cx="7772400" cy="174567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5A038D-F7FF-13FA-1AEB-5DB881D9E52D}"/>
              </a:ext>
            </a:extLst>
          </p:cNvPr>
          <p:cNvSpPr txBox="1"/>
          <p:nvPr/>
        </p:nvSpPr>
        <p:spPr>
          <a:xfrm>
            <a:off x="571787" y="1516685"/>
            <a:ext cx="1147520" cy="3217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/>
              <a:t>LCLS</a:t>
            </a:r>
          </a:p>
        </p:txBody>
      </p:sp>
      <p:pic>
        <p:nvPicPr>
          <p:cNvPr id="6" name="Immagine 5" descr="Immagine che contiene testo, Carattere, schermata, documento&#10;&#10;Descrizione generata automaticamente">
            <a:extLst>
              <a:ext uri="{FF2B5EF4-FFF2-40B4-BE49-F238E27FC236}">
                <a16:creationId xmlns:a16="http://schemas.microsoft.com/office/drawing/2014/main" id="{4A230481-3042-E905-993E-E72753DCA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8648"/>
            <a:ext cx="7772400" cy="25630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1F24F3-6AFA-4CAE-47EB-EB24CB898840}"/>
              </a:ext>
            </a:extLst>
          </p:cNvPr>
          <p:cNvSpPr txBox="1"/>
          <p:nvPr/>
        </p:nvSpPr>
        <p:spPr>
          <a:xfrm>
            <a:off x="10824347" y="1977781"/>
            <a:ext cx="1147520" cy="3217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/>
              <a:t>FERMI</a:t>
            </a:r>
          </a:p>
        </p:txBody>
      </p:sp>
      <p:pic>
        <p:nvPicPr>
          <p:cNvPr id="19" name="Immagine 18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10996BF1-C5F5-D38E-2752-176230CA4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156500"/>
            <a:ext cx="7772400" cy="1443445"/>
          </a:xfrm>
          <a:prstGeom prst="rect">
            <a:avLst/>
          </a:prstGeom>
        </p:spPr>
      </p:pic>
      <p:pic>
        <p:nvPicPr>
          <p:cNvPr id="10" name="Immagine 9" descr="Immagine che contiene testo, Carattere, Sito Web, schermata&#10;&#10;Descrizione generata automaticamente">
            <a:extLst>
              <a:ext uri="{FF2B5EF4-FFF2-40B4-BE49-F238E27FC236}">
                <a16:creationId xmlns:a16="http://schemas.microsoft.com/office/drawing/2014/main" id="{EB983AA6-6036-CFFE-A918-477B8362F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2958971"/>
            <a:ext cx="7772400" cy="295446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150988-1068-06D9-8AAF-FD95ACF67806}"/>
              </a:ext>
            </a:extLst>
          </p:cNvPr>
          <p:cNvSpPr txBox="1"/>
          <p:nvPr/>
        </p:nvSpPr>
        <p:spPr>
          <a:xfrm>
            <a:off x="220133" y="3113709"/>
            <a:ext cx="1147520" cy="3217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/>
              <a:t>PAL-XFEL</a:t>
            </a:r>
          </a:p>
        </p:txBody>
      </p:sp>
      <p:pic>
        <p:nvPicPr>
          <p:cNvPr id="13" name="Immagine 12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3A85E92B-794F-3195-4C91-8E8CDC15B7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331245"/>
            <a:ext cx="7772400" cy="198247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75AA71-BCBA-3F10-8398-ECBCB37D7410}"/>
              </a:ext>
            </a:extLst>
          </p:cNvPr>
          <p:cNvSpPr txBox="1"/>
          <p:nvPr/>
        </p:nvSpPr>
        <p:spPr>
          <a:xfrm>
            <a:off x="10420593" y="4902260"/>
            <a:ext cx="1147520" cy="3217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 err="1"/>
              <a:t>EuXFEL</a:t>
            </a:r>
            <a:endParaRPr lang="it-IT" sz="14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066D31B-9EB9-3A49-91AB-5D0323F64702}"/>
              </a:ext>
            </a:extLst>
          </p:cNvPr>
          <p:cNvSpPr txBox="1"/>
          <p:nvPr/>
        </p:nvSpPr>
        <p:spPr>
          <a:xfrm>
            <a:off x="10257753" y="3591517"/>
            <a:ext cx="1473200" cy="3453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 err="1"/>
              <a:t>SwissFEL</a:t>
            </a:r>
            <a:endParaRPr lang="it-IT" sz="1400" dirty="0"/>
          </a:p>
        </p:txBody>
      </p:sp>
      <p:pic>
        <p:nvPicPr>
          <p:cNvPr id="16" name="Immagine 15" descr="Immagine che contiene testo, Carattere, schermata, algebra&#10;&#10;Descrizione generata automaticamente">
            <a:extLst>
              <a:ext uri="{FF2B5EF4-FFF2-40B4-BE49-F238E27FC236}">
                <a16:creationId xmlns:a16="http://schemas.microsoft.com/office/drawing/2014/main" id="{5DB58830-AB14-35D1-AA4C-034E286357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09513"/>
            <a:ext cx="7772400" cy="216400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D596BD-524C-66F1-EB9F-3EF989F9C281}"/>
              </a:ext>
            </a:extLst>
          </p:cNvPr>
          <p:cNvSpPr txBox="1"/>
          <p:nvPr/>
        </p:nvSpPr>
        <p:spPr>
          <a:xfrm>
            <a:off x="2317793" y="2865161"/>
            <a:ext cx="1259660" cy="4398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/>
              <a:t>FLASH</a:t>
            </a:r>
          </a:p>
        </p:txBody>
      </p:sp>
    </p:spTree>
    <p:extLst>
      <p:ext uri="{BB962C8B-B14F-4D97-AF65-F5344CB8AC3E}">
        <p14:creationId xmlns:p14="http://schemas.microsoft.com/office/powerpoint/2010/main" val="29374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/>
      <p:bldP spid="20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3F80BC-6A28-1290-697C-5B418FE349E6}"/>
              </a:ext>
            </a:extLst>
          </p:cNvPr>
          <p:cNvSpPr txBox="1"/>
          <p:nvPr/>
        </p:nvSpPr>
        <p:spPr>
          <a:xfrm>
            <a:off x="571787" y="567924"/>
            <a:ext cx="4700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MBI: Laser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Heater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(Does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work?)</a:t>
            </a:r>
          </a:p>
        </p:txBody>
      </p:sp>
      <p:pic>
        <p:nvPicPr>
          <p:cNvPr id="7" name="Immagine 6" descr="Immagine che contiene linea, diagramma, Diagramma, testo&#10;&#10;Descrizione generata automaticamente">
            <a:extLst>
              <a:ext uri="{FF2B5EF4-FFF2-40B4-BE49-F238E27FC236}">
                <a16:creationId xmlns:a16="http://schemas.microsoft.com/office/drawing/2014/main" id="{9097821A-4C1F-92DD-0FCF-84E3681DC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60" y="3785343"/>
            <a:ext cx="9162053" cy="2504733"/>
          </a:xfrm>
          <a:prstGeom prst="rect">
            <a:avLst/>
          </a:prstGeom>
        </p:spPr>
      </p:pic>
      <p:pic>
        <p:nvPicPr>
          <p:cNvPr id="4" name="Immagine 3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BD0F4FB6-DE1E-940E-6E46-B0055CE2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30" y="1098475"/>
            <a:ext cx="4045169" cy="2572789"/>
          </a:xfrm>
          <a:prstGeom prst="rect">
            <a:avLst/>
          </a:prstGeom>
        </p:spPr>
      </p:pic>
      <p:sp>
        <p:nvSpPr>
          <p:cNvPr id="5" name="Rectangle 29">
            <a:extLst>
              <a:ext uri="{FF2B5EF4-FFF2-40B4-BE49-F238E27FC236}">
                <a16:creationId xmlns:a16="http://schemas.microsoft.com/office/drawing/2014/main" id="{B3FD9359-3901-1B8F-02AD-F8A9916CE28E}"/>
              </a:ext>
            </a:extLst>
          </p:cNvPr>
          <p:cNvSpPr/>
          <p:nvPr/>
        </p:nvSpPr>
        <p:spPr>
          <a:xfrm>
            <a:off x="9658788" y="983422"/>
            <a:ext cx="233646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Marcus et al., PRAB 22 (2019)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17DC83-7199-5F93-0077-57409C12B829}"/>
              </a:ext>
            </a:extLst>
          </p:cNvPr>
          <p:cNvSpPr txBox="1"/>
          <p:nvPr/>
        </p:nvSpPr>
        <p:spPr>
          <a:xfrm>
            <a:off x="571787" y="1410476"/>
            <a:ext cx="4045169" cy="127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it-IT" sz="1400" dirty="0" err="1"/>
              <a:t>Experimental</a:t>
            </a:r>
            <a:r>
              <a:rPr lang="it-IT" sz="1400" dirty="0"/>
              <a:t> </a:t>
            </a:r>
            <a:r>
              <a:rPr lang="it-IT" sz="1400" dirty="0" err="1"/>
              <a:t>evidence</a:t>
            </a:r>
            <a:r>
              <a:rPr lang="it-IT" sz="1400" dirty="0"/>
              <a:t> of the impact of LH on:</a:t>
            </a:r>
          </a:p>
          <a:p>
            <a:pPr>
              <a:lnSpc>
                <a:spcPct val="112000"/>
              </a:lnSpc>
            </a:pPr>
            <a:r>
              <a:rPr lang="it-IT" sz="1400" dirty="0"/>
              <a:t> 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it-IT" sz="1400" dirty="0"/>
              <a:t>FEL </a:t>
            </a:r>
            <a:r>
              <a:rPr lang="it-IT" sz="1400" dirty="0" err="1"/>
              <a:t>pedestal</a:t>
            </a:r>
            <a:endParaRPr lang="it-IT" sz="1400" dirty="0"/>
          </a:p>
          <a:p>
            <a:pPr>
              <a:lnSpc>
                <a:spcPct val="112000"/>
              </a:lnSpc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it-IT" sz="1400" dirty="0" err="1"/>
              <a:t>bunching</a:t>
            </a:r>
            <a:r>
              <a:rPr lang="it-IT" sz="1400" dirty="0"/>
              <a:t> </a:t>
            </a:r>
            <a:r>
              <a:rPr lang="it-IT" sz="1400" dirty="0" err="1"/>
              <a:t>factor</a:t>
            </a:r>
            <a:endParaRPr lang="it-IT" sz="1400" dirty="0"/>
          </a:p>
        </p:txBody>
      </p:sp>
      <p:pic>
        <p:nvPicPr>
          <p:cNvPr id="9" name="Immagine 8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DF302B03-7070-A897-B533-D6B5ECDC2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85" y="1225230"/>
            <a:ext cx="3066715" cy="2234787"/>
          </a:xfrm>
          <a:prstGeom prst="rect">
            <a:avLst/>
          </a:prstGeom>
        </p:spPr>
      </p:pic>
      <p:sp>
        <p:nvSpPr>
          <p:cNvPr id="10" name="Striped Right Arrow 6">
            <a:extLst>
              <a:ext uri="{FF2B5EF4-FFF2-40B4-BE49-F238E27FC236}">
                <a16:creationId xmlns:a16="http://schemas.microsoft.com/office/drawing/2014/main" id="{197D35B7-9322-4907-677E-3CC8C6211F17}"/>
              </a:ext>
            </a:extLst>
          </p:cNvPr>
          <p:cNvSpPr/>
          <p:nvPr/>
        </p:nvSpPr>
        <p:spPr bwMode="auto">
          <a:xfrm rot="10800000" flipH="1">
            <a:off x="7408379" y="2169480"/>
            <a:ext cx="491592" cy="368767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70D463-24A0-5B84-8E67-7108A2418F42}"/>
              </a:ext>
            </a:extLst>
          </p:cNvPr>
          <p:cNvSpPr txBox="1"/>
          <p:nvPr/>
        </p:nvSpPr>
        <p:spPr>
          <a:xfrm>
            <a:off x="671853" y="4579308"/>
            <a:ext cx="1734207" cy="79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it-IT" sz="1400" dirty="0"/>
              <a:t>Fourier </a:t>
            </a:r>
            <a:r>
              <a:rPr lang="it-IT" sz="1400" dirty="0" err="1"/>
              <a:t>transform</a:t>
            </a:r>
            <a:r>
              <a:rPr lang="it-IT" sz="1400" dirty="0"/>
              <a:t> of the </a:t>
            </a:r>
            <a:r>
              <a:rPr lang="it-IT" sz="1400" dirty="0" err="1"/>
              <a:t>projected</a:t>
            </a:r>
            <a:r>
              <a:rPr lang="it-IT" sz="1400" dirty="0"/>
              <a:t> XTCAV images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6E3E7E14-3CD7-73CF-3476-AC2D58C6874D}"/>
              </a:ext>
            </a:extLst>
          </p:cNvPr>
          <p:cNvSpPr/>
          <p:nvPr/>
        </p:nvSpPr>
        <p:spPr>
          <a:xfrm>
            <a:off x="9658788" y="6291445"/>
            <a:ext cx="233646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Ratner et al., PRAB 18 (2015)</a:t>
            </a:r>
          </a:p>
        </p:txBody>
      </p:sp>
    </p:spTree>
    <p:extLst>
      <p:ext uri="{BB962C8B-B14F-4D97-AF65-F5344CB8AC3E}">
        <p14:creationId xmlns:p14="http://schemas.microsoft.com/office/powerpoint/2010/main" val="12831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3F80BC-6A28-1290-697C-5B418FE349E6}"/>
              </a:ext>
            </a:extLst>
          </p:cNvPr>
          <p:cNvSpPr txBox="1"/>
          <p:nvPr/>
        </p:nvSpPr>
        <p:spPr>
          <a:xfrm>
            <a:off x="571787" y="567924"/>
            <a:ext cx="4700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MBI: Laser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Heater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(Does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work?)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580E680-C431-8585-BFC0-E604D6EB8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58" y="1662874"/>
            <a:ext cx="5292726" cy="398661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2448C59C-729C-34D2-CFE6-6343D7B8E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85" y="1398921"/>
            <a:ext cx="4860471" cy="2555721"/>
          </a:xfrm>
          <a:prstGeom prst="rect">
            <a:avLst/>
          </a:prstGeom>
        </p:spPr>
      </p:pic>
      <p:sp>
        <p:nvSpPr>
          <p:cNvPr id="27" name="Cornice 26">
            <a:extLst>
              <a:ext uri="{FF2B5EF4-FFF2-40B4-BE49-F238E27FC236}">
                <a16:creationId xmlns:a16="http://schemas.microsoft.com/office/drawing/2014/main" id="{5A7CA22D-DA81-603E-178F-13C5EDAA33DA}"/>
              </a:ext>
            </a:extLst>
          </p:cNvPr>
          <p:cNvSpPr/>
          <p:nvPr/>
        </p:nvSpPr>
        <p:spPr>
          <a:xfrm>
            <a:off x="3060246" y="1590674"/>
            <a:ext cx="330654" cy="287111"/>
          </a:xfrm>
          <a:prstGeom prst="frame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it-IT" sz="1400" dirty="0" err="1"/>
          </a:p>
        </p:txBody>
      </p:sp>
      <p:sp>
        <p:nvSpPr>
          <p:cNvPr id="28" name="Cornice 27">
            <a:extLst>
              <a:ext uri="{FF2B5EF4-FFF2-40B4-BE49-F238E27FC236}">
                <a16:creationId xmlns:a16="http://schemas.microsoft.com/office/drawing/2014/main" id="{9F3BD47E-A448-8ADA-1647-EA0B9C413A8F}"/>
              </a:ext>
            </a:extLst>
          </p:cNvPr>
          <p:cNvSpPr/>
          <p:nvPr/>
        </p:nvSpPr>
        <p:spPr>
          <a:xfrm>
            <a:off x="3066824" y="2969084"/>
            <a:ext cx="330654" cy="287111"/>
          </a:xfrm>
          <a:prstGeom prst="frame">
            <a:avLst/>
          </a:prstGeom>
          <a:solidFill>
            <a:srgbClr val="00B05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it-IT" sz="1400" dirty="0" err="1"/>
          </a:p>
        </p:txBody>
      </p:sp>
      <p:sp>
        <p:nvSpPr>
          <p:cNvPr id="29" name="Cornice 28">
            <a:extLst>
              <a:ext uri="{FF2B5EF4-FFF2-40B4-BE49-F238E27FC236}">
                <a16:creationId xmlns:a16="http://schemas.microsoft.com/office/drawing/2014/main" id="{5A464525-5FCD-495A-8075-FC30BBC88AFA}"/>
              </a:ext>
            </a:extLst>
          </p:cNvPr>
          <p:cNvSpPr/>
          <p:nvPr/>
        </p:nvSpPr>
        <p:spPr>
          <a:xfrm>
            <a:off x="3071647" y="4294344"/>
            <a:ext cx="330654" cy="287111"/>
          </a:xfrm>
          <a:prstGeom prst="frame">
            <a:avLst/>
          </a:prstGeom>
          <a:solidFill>
            <a:schemeClr val="accent1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it-IT" sz="1400" dirty="0" err="1"/>
          </a:p>
        </p:txBody>
      </p:sp>
      <p:sp>
        <p:nvSpPr>
          <p:cNvPr id="30" name="Down Arrow 18">
            <a:extLst>
              <a:ext uri="{FF2B5EF4-FFF2-40B4-BE49-F238E27FC236}">
                <a16:creationId xmlns:a16="http://schemas.microsoft.com/office/drawing/2014/main" id="{2DBE2348-B00C-C3B0-0082-A0FD61DC14EF}"/>
              </a:ext>
            </a:extLst>
          </p:cNvPr>
          <p:cNvSpPr/>
          <p:nvPr/>
        </p:nvSpPr>
        <p:spPr bwMode="auto">
          <a:xfrm rot="10800000">
            <a:off x="7128914" y="3817464"/>
            <a:ext cx="157711" cy="46600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Down Arrow 18">
            <a:extLst>
              <a:ext uri="{FF2B5EF4-FFF2-40B4-BE49-F238E27FC236}">
                <a16:creationId xmlns:a16="http://schemas.microsoft.com/office/drawing/2014/main" id="{6B41C92D-B5BC-BEFC-34E7-F82DA2DA5EF0}"/>
              </a:ext>
            </a:extLst>
          </p:cNvPr>
          <p:cNvSpPr/>
          <p:nvPr/>
        </p:nvSpPr>
        <p:spPr bwMode="auto">
          <a:xfrm>
            <a:off x="7981958" y="2676781"/>
            <a:ext cx="157711" cy="466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Down Arrow 18">
            <a:extLst>
              <a:ext uri="{FF2B5EF4-FFF2-40B4-BE49-F238E27FC236}">
                <a16:creationId xmlns:a16="http://schemas.microsoft.com/office/drawing/2014/main" id="{E451E637-FC2F-757C-F705-6D4068F6CF6E}"/>
              </a:ext>
            </a:extLst>
          </p:cNvPr>
          <p:cNvSpPr/>
          <p:nvPr/>
        </p:nvSpPr>
        <p:spPr bwMode="auto">
          <a:xfrm>
            <a:off x="6825925" y="2736084"/>
            <a:ext cx="157711" cy="466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4B0688B3-53F9-B087-9101-40B0385EEF56}"/>
              </a:ext>
            </a:extLst>
          </p:cNvPr>
          <p:cNvSpPr/>
          <p:nvPr/>
        </p:nvSpPr>
        <p:spPr>
          <a:xfrm>
            <a:off x="5493288" y="943141"/>
            <a:ext cx="2488670" cy="253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GB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Spampinati</a:t>
            </a:r>
            <a:r>
              <a:rPr lang="en-GB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PRSTAB 17 (2014)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AECFA4F-614C-ACEA-C67D-774B72ACB2BB}"/>
              </a:ext>
            </a:extLst>
          </p:cNvPr>
          <p:cNvSpPr txBox="1"/>
          <p:nvPr/>
        </p:nvSpPr>
        <p:spPr>
          <a:xfrm>
            <a:off x="6989736" y="489746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endParaRPr lang="it-IT" sz="1400" dirty="0" err="1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CBCF0E9-C51E-57C8-9327-D95B064F2935}"/>
              </a:ext>
            </a:extLst>
          </p:cNvPr>
          <p:cNvSpPr txBox="1"/>
          <p:nvPr/>
        </p:nvSpPr>
        <p:spPr>
          <a:xfrm>
            <a:off x="6478424" y="4545179"/>
            <a:ext cx="4454391" cy="15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it-IT" sz="1400" dirty="0"/>
              <a:t>Slice energy spread </a:t>
            </a:r>
            <a:r>
              <a:rPr lang="it-IT" sz="1400" dirty="0" err="1"/>
              <a:t>as</a:t>
            </a:r>
            <a:r>
              <a:rPr lang="it-IT" sz="1400" dirty="0"/>
              <a:t> a </a:t>
            </a:r>
            <a:r>
              <a:rPr lang="it-IT" sz="1400" dirty="0" err="1"/>
              <a:t>function</a:t>
            </a:r>
            <a:r>
              <a:rPr lang="it-IT" sz="1400" dirty="0"/>
              <a:t> of the energy spread </a:t>
            </a:r>
            <a:r>
              <a:rPr lang="it-IT" sz="1400" dirty="0" err="1"/>
              <a:t>added</a:t>
            </a:r>
            <a:r>
              <a:rPr lang="it-IT" sz="1400" dirty="0"/>
              <a:t> by the LH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it-IT" sz="1400" dirty="0" err="1"/>
              <a:t>There</a:t>
            </a:r>
            <a:r>
              <a:rPr lang="it-IT" sz="1400" dirty="0"/>
              <a:t> </a:t>
            </a:r>
            <a:r>
              <a:rPr lang="it-IT" sz="1400" dirty="0" err="1"/>
              <a:t>exists</a:t>
            </a:r>
            <a:r>
              <a:rPr lang="it-IT" sz="1400" dirty="0"/>
              <a:t> a compromise (and an </a:t>
            </a:r>
            <a:r>
              <a:rPr lang="it-IT" sz="1400" dirty="0" err="1"/>
              <a:t>optimal</a:t>
            </a:r>
            <a:r>
              <a:rPr lang="it-IT" sz="1400" dirty="0"/>
              <a:t> setup) to </a:t>
            </a:r>
            <a:r>
              <a:rPr lang="it-IT" sz="1400" dirty="0" err="1"/>
              <a:t>minimize</a:t>
            </a:r>
            <a:r>
              <a:rPr lang="it-IT" sz="1400" dirty="0"/>
              <a:t> the slice energy spread and reduce MBI</a:t>
            </a:r>
          </a:p>
        </p:txBody>
      </p:sp>
    </p:spTree>
    <p:extLst>
      <p:ext uri="{BB962C8B-B14F-4D97-AF65-F5344CB8AC3E}">
        <p14:creationId xmlns:p14="http://schemas.microsoft.com/office/powerpoint/2010/main" val="2540915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01DD90-964A-B7F4-B2CC-83D786DAC1BA}"/>
              </a:ext>
            </a:extLst>
          </p:cNvPr>
          <p:cNvSpPr txBox="1"/>
          <p:nvPr/>
        </p:nvSpPr>
        <p:spPr>
          <a:xfrm>
            <a:off x="571786" y="567924"/>
            <a:ext cx="9551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MBI: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Mixing</a:t>
            </a:r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id="{B094AFF6-F324-9EC2-5632-4F9C42A0DF7C}"/>
              </a:ext>
            </a:extLst>
          </p:cNvPr>
          <p:cNvSpPr/>
          <p:nvPr/>
        </p:nvSpPr>
        <p:spPr>
          <a:xfrm>
            <a:off x="9143379" y="752590"/>
            <a:ext cx="242473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Mitri, </a:t>
            </a:r>
            <a:r>
              <a:rPr lang="en-GB" sz="1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Spampinati</a:t>
            </a:r>
            <a:r>
              <a:rPr lang="en-GB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PRL (2014)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296C1D3-5F86-65AC-6145-1286B3060980}"/>
              </a:ext>
            </a:extLst>
          </p:cNvPr>
          <p:cNvSpPr/>
          <p:nvPr/>
        </p:nvSpPr>
        <p:spPr>
          <a:xfrm>
            <a:off x="8725314" y="1824579"/>
            <a:ext cx="2838304" cy="738664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Advantageous because is not increasing the uncorrelated energy spread of the beam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3E8C357-038A-8D7F-BF0E-B0BA4E267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02" y="3864478"/>
            <a:ext cx="5354035" cy="204896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3723FCC-0081-11C1-A0DD-23F9E135C88D}"/>
              </a:ext>
            </a:extLst>
          </p:cNvPr>
          <p:cNvSpPr txBox="1"/>
          <p:nvPr/>
        </p:nvSpPr>
        <p:spPr>
          <a:xfrm>
            <a:off x="789669" y="1272988"/>
            <a:ext cx="4589155" cy="422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/>
              <a:t>Use of BC2/transfer line R</a:t>
            </a:r>
            <a:r>
              <a:rPr lang="it-IT" sz="1400" baseline="-25000" dirty="0"/>
              <a:t>56</a:t>
            </a:r>
            <a:r>
              <a:rPr lang="it-IT" sz="1400" dirty="0"/>
              <a:t> to mix the </a:t>
            </a:r>
            <a:r>
              <a:rPr lang="it-IT" sz="1400" dirty="0" err="1"/>
              <a:t>modulations</a:t>
            </a:r>
            <a:endParaRPr lang="it-IT" sz="1400" dirty="0"/>
          </a:p>
        </p:txBody>
      </p:sp>
      <p:pic>
        <p:nvPicPr>
          <p:cNvPr id="20" name="Immagine 19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2D308B0A-4B19-91F9-D8E1-6457281B2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62" y="3429000"/>
            <a:ext cx="3914693" cy="317045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55E4F7A-595E-36B8-CB97-31C2AF80E447}"/>
              </a:ext>
            </a:extLst>
          </p:cNvPr>
          <p:cNvSpPr txBox="1"/>
          <p:nvPr/>
        </p:nvSpPr>
        <p:spPr>
          <a:xfrm>
            <a:off x="8569954" y="3127400"/>
            <a:ext cx="2248107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sz="1400" b="1" dirty="0" err="1"/>
              <a:t>Integrated</a:t>
            </a:r>
            <a:r>
              <a:rPr lang="it-IT" sz="1400" b="1" dirty="0"/>
              <a:t> OTR </a:t>
            </a:r>
            <a:r>
              <a:rPr lang="it-IT" sz="1400" b="1" dirty="0" err="1"/>
              <a:t>intensity</a:t>
            </a:r>
            <a:endParaRPr lang="it-IT" sz="1400" b="1" dirty="0"/>
          </a:p>
        </p:txBody>
      </p:sp>
      <p:pic>
        <p:nvPicPr>
          <p:cNvPr id="23" name="Immagine 22" descr="Immagine che contiene testo, linea, Carattere, bianco&#10;&#10;Descrizione generata automaticamente">
            <a:extLst>
              <a:ext uri="{FF2B5EF4-FFF2-40B4-BE49-F238E27FC236}">
                <a16:creationId xmlns:a16="http://schemas.microsoft.com/office/drawing/2014/main" id="{7C50AFD7-36B9-56F9-3D15-21C5A7196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8" y="1894985"/>
            <a:ext cx="7772400" cy="1104096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02D4476-56BB-A116-B05B-869F15A5F1CA}"/>
              </a:ext>
            </a:extLst>
          </p:cNvPr>
          <p:cNvSpPr txBox="1"/>
          <p:nvPr/>
        </p:nvSpPr>
        <p:spPr>
          <a:xfrm>
            <a:off x="2500661" y="3429000"/>
            <a:ext cx="341595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sz="1400" b="1" dirty="0" err="1"/>
              <a:t>Simulation</a:t>
            </a:r>
            <a:r>
              <a:rPr lang="it-IT" sz="1400" b="1" dirty="0"/>
              <a:t> of the «</a:t>
            </a:r>
            <a:r>
              <a:rPr lang="it-IT" sz="1400" b="1" dirty="0" err="1"/>
              <a:t>rotation</a:t>
            </a:r>
            <a:r>
              <a:rPr lang="it-IT" sz="1400" b="1" dirty="0"/>
              <a:t>» in LPS</a:t>
            </a:r>
          </a:p>
        </p:txBody>
      </p:sp>
    </p:spTree>
    <p:extLst>
      <p:ext uri="{BB962C8B-B14F-4D97-AF65-F5344CB8AC3E}">
        <p14:creationId xmlns:p14="http://schemas.microsoft.com/office/powerpoint/2010/main" val="3465952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01DD90-964A-B7F4-B2CC-83D786DAC1BA}"/>
              </a:ext>
            </a:extLst>
          </p:cNvPr>
          <p:cNvSpPr txBox="1"/>
          <p:nvPr/>
        </p:nvSpPr>
        <p:spPr>
          <a:xfrm>
            <a:off x="571786" y="567924"/>
            <a:ext cx="9551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MBI: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Transverse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Landau Damping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EE835C96-D74E-AB43-3EDF-7E67C4DE57E5}"/>
              </a:ext>
            </a:extLst>
          </p:cNvPr>
          <p:cNvSpPr/>
          <p:nvPr/>
        </p:nvSpPr>
        <p:spPr>
          <a:xfrm>
            <a:off x="9532232" y="6357424"/>
            <a:ext cx="2309895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1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Brynes</a:t>
            </a:r>
            <a:r>
              <a:rPr lang="en-GB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PRAB 27 (2024)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54C4431-6CFC-8FCD-142B-DD827207E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98" y="1330565"/>
            <a:ext cx="2401153" cy="2098435"/>
          </a:xfrm>
          <a:prstGeom prst="rect">
            <a:avLst/>
          </a:prstGeom>
        </p:spPr>
      </p:pic>
      <p:pic>
        <p:nvPicPr>
          <p:cNvPr id="16" name="Immagine 15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94F3B427-56A5-F2FE-958F-41F5F0BC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09" y="3611105"/>
            <a:ext cx="3595204" cy="2539331"/>
          </a:xfrm>
          <a:prstGeom prst="rect">
            <a:avLst/>
          </a:prstGeom>
        </p:spPr>
      </p:pic>
      <p:pic>
        <p:nvPicPr>
          <p:cNvPr id="18" name="Immagine 1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750BF8FA-A90C-B391-3B5A-F090FD762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3" y="3670539"/>
            <a:ext cx="3355637" cy="242046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A5F424D-CA01-B5AA-5577-31A63EBD30BC}"/>
              </a:ext>
            </a:extLst>
          </p:cNvPr>
          <p:cNvSpPr txBox="1"/>
          <p:nvPr/>
        </p:nvSpPr>
        <p:spPr>
          <a:xfrm>
            <a:off x="1469036" y="484182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endParaRPr lang="it-IT" sz="1400" dirty="0" err="1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477F7C5-2385-847F-466C-7C54F1CA03D1}"/>
              </a:ext>
            </a:extLst>
          </p:cNvPr>
          <p:cNvSpPr txBox="1"/>
          <p:nvPr/>
        </p:nvSpPr>
        <p:spPr>
          <a:xfrm>
            <a:off x="3607089" y="1164342"/>
            <a:ext cx="6011055" cy="5254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Dispersive </a:t>
            </a:r>
            <a:r>
              <a:rPr lang="it-IT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motion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coupled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to </a:t>
            </a:r>
            <a:r>
              <a:rPr lang="it-IT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betatron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emittance</a:t>
            </a:r>
            <a:r>
              <a:rPr lang="it-IT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it-IT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</a:t>
            </a:r>
            <a:r>
              <a:rPr lang="it-IT" sz="1400" b="1" baseline="-25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it-IT" sz="1400" b="1" dirty="0" err="1">
                <a:solidFill>
                  <a:schemeClr val="tx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</a:t>
            </a:r>
            <a:r>
              <a:rPr lang="it-IT" sz="1400" b="1" baseline="-25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endParaRPr lang="it-IT" sz="1400" dirty="0"/>
          </a:p>
        </p:txBody>
      </p:sp>
      <p:pic>
        <p:nvPicPr>
          <p:cNvPr id="24" name="Immagine 23" descr="Immagine che contiene Carattere, testo, linea, tipografia&#10;&#10;Descrizione generata automaticamente">
            <a:extLst>
              <a:ext uri="{FF2B5EF4-FFF2-40B4-BE49-F238E27FC236}">
                <a16:creationId xmlns:a16="http://schemas.microsoft.com/office/drawing/2014/main" id="{ECEDA6F0-6F98-D657-CDD6-4F05C9924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96" y="1538090"/>
            <a:ext cx="2588938" cy="639499"/>
          </a:xfrm>
          <a:prstGeom prst="rect">
            <a:avLst/>
          </a:prstGeom>
        </p:spPr>
      </p:pic>
      <p:pic>
        <p:nvPicPr>
          <p:cNvPr id="26" name="Immagine 25" descr="Immagine che contiene Carattere, testo, linea, tipografia&#10;&#10;Descrizione generata automaticamente">
            <a:extLst>
              <a:ext uri="{FF2B5EF4-FFF2-40B4-BE49-F238E27FC236}">
                <a16:creationId xmlns:a16="http://schemas.microsoft.com/office/drawing/2014/main" id="{13C437FA-44E8-CCD9-C958-4085642354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96" y="2337123"/>
            <a:ext cx="4154773" cy="673178"/>
          </a:xfrm>
          <a:prstGeom prst="rect">
            <a:avLst/>
          </a:prstGeom>
        </p:spPr>
      </p:pic>
      <p:pic>
        <p:nvPicPr>
          <p:cNvPr id="28" name="Immagine 27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818360DA-37DE-FDAB-681E-9F549C8A73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37" y="3570174"/>
            <a:ext cx="3475420" cy="2621191"/>
          </a:xfrm>
          <a:prstGeom prst="rect">
            <a:avLst/>
          </a:prstGeom>
        </p:spPr>
      </p:pic>
      <p:sp>
        <p:nvSpPr>
          <p:cNvPr id="29" name="Striped Right Arrow 6">
            <a:extLst>
              <a:ext uri="{FF2B5EF4-FFF2-40B4-BE49-F238E27FC236}">
                <a16:creationId xmlns:a16="http://schemas.microsoft.com/office/drawing/2014/main" id="{740CEFA2-DD0D-5BAD-E009-0FAD723A6964}"/>
              </a:ext>
            </a:extLst>
          </p:cNvPr>
          <p:cNvSpPr/>
          <p:nvPr/>
        </p:nvSpPr>
        <p:spPr bwMode="auto">
          <a:xfrm rot="10800000" flipH="1">
            <a:off x="3537630" y="4696384"/>
            <a:ext cx="771207" cy="368767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3665B5D3-83B2-4BA4-6B8C-EF4CE7D8600A}"/>
              </a:ext>
            </a:extLst>
          </p:cNvPr>
          <p:cNvSpPr/>
          <p:nvPr/>
        </p:nvSpPr>
        <p:spPr>
          <a:xfrm>
            <a:off x="8725314" y="1824579"/>
            <a:ext cx="2838304" cy="1323439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Advantageous because is not increasing the uncorrelated energy spread of the beam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Less sidebands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Less jitter</a:t>
            </a:r>
          </a:p>
        </p:txBody>
      </p:sp>
    </p:spTree>
    <p:extLst>
      <p:ext uri="{BB962C8B-B14F-4D97-AF65-F5344CB8AC3E}">
        <p14:creationId xmlns:p14="http://schemas.microsoft.com/office/powerpoint/2010/main" val="3934461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3B15288-6111-0B2F-33F5-D7165DD9DA6E}"/>
              </a:ext>
            </a:extLst>
          </p:cNvPr>
          <p:cNvCxnSpPr/>
          <p:nvPr/>
        </p:nvCxnSpPr>
        <p:spPr>
          <a:xfrm>
            <a:off x="2202656" y="3471862"/>
            <a:ext cx="7786687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022C35-B9E4-ABB5-FFC6-673952B2C743}"/>
              </a:ext>
            </a:extLst>
          </p:cNvPr>
          <p:cNvSpPr txBox="1"/>
          <p:nvPr/>
        </p:nvSpPr>
        <p:spPr>
          <a:xfrm>
            <a:off x="5203598" y="2852055"/>
            <a:ext cx="1426029" cy="5340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it-IT" sz="2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C6E666-0D46-34EB-A4D7-32F77D0999E4}"/>
              </a:ext>
            </a:extLst>
          </p:cNvPr>
          <p:cNvSpPr txBox="1"/>
          <p:nvPr/>
        </p:nvSpPr>
        <p:spPr>
          <a:xfrm>
            <a:off x="4352998" y="2645754"/>
            <a:ext cx="3478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PART 4: </a:t>
            </a:r>
            <a:r>
              <a:rPr lang="it-IT" sz="3200" dirty="0" err="1">
                <a:latin typeface="Garamond" panose="02020404030301010803" pitchFamily="18" charset="0"/>
              </a:rPr>
              <a:t>Simulations</a:t>
            </a:r>
            <a:endParaRPr lang="it-IT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2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F25E8C-D629-0694-B1F6-F2989FA31BA7}"/>
              </a:ext>
            </a:extLst>
          </p:cNvPr>
          <p:cNvSpPr txBox="1">
            <a:spLocks/>
          </p:cNvSpPr>
          <p:nvPr/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  <a:p>
            <a:r>
              <a:rPr lang="en-GB" dirty="0"/>
              <a:t>Disclaimer</a:t>
            </a:r>
          </a:p>
        </p:txBody>
      </p:sp>
      <p:sp>
        <p:nvSpPr>
          <p:cNvPr id="4" name="Segnaposto contenuto 6">
            <a:extLst>
              <a:ext uri="{FF2B5EF4-FFF2-40B4-BE49-F238E27FC236}">
                <a16:creationId xmlns:a16="http://schemas.microsoft.com/office/drawing/2014/main" id="{5AF3D1C1-A08E-444E-9DD9-A0F2AFEDB6D3}"/>
              </a:ext>
            </a:extLst>
          </p:cNvPr>
          <p:cNvSpPr txBox="1">
            <a:spLocks/>
          </p:cNvSpPr>
          <p:nvPr/>
        </p:nvSpPr>
        <p:spPr>
          <a:xfrm>
            <a:off x="623889" y="1841184"/>
            <a:ext cx="10944224" cy="4304584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The </a:t>
            </a:r>
            <a:r>
              <a:rPr lang="it-IT" dirty="0" err="1"/>
              <a:t>topics</a:t>
            </a:r>
            <a:r>
              <a:rPr lang="it-IT" dirty="0"/>
              <a:t>, papers, and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presented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 are </a:t>
            </a:r>
            <a:r>
              <a:rPr lang="it-IT" dirty="0" err="1"/>
              <a:t>selected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my</a:t>
            </a:r>
            <a:r>
              <a:rPr lang="it-IT" dirty="0"/>
              <a:t> «</a:t>
            </a:r>
            <a:r>
              <a:rPr lang="it-IT" dirty="0" err="1"/>
              <a:t>extensive</a:t>
            </a:r>
            <a:r>
              <a:rPr lang="it-IT" dirty="0"/>
              <a:t>»—</a:t>
            </a:r>
            <a:r>
              <a:rPr lang="it-IT" dirty="0" err="1"/>
              <a:t>albeit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exhaustive</a:t>
            </a:r>
            <a:r>
              <a:rPr lang="it-IT" dirty="0"/>
              <a:t>—</a:t>
            </a:r>
            <a:r>
              <a:rPr lang="it-IT" dirty="0" err="1"/>
              <a:t>experience</a:t>
            </a:r>
            <a:r>
              <a:rPr lang="it-IT" dirty="0"/>
              <a:t> with the </a:t>
            </a:r>
            <a:r>
              <a:rPr lang="it-IT" dirty="0" err="1"/>
              <a:t>subject</a:t>
            </a:r>
            <a:r>
              <a:rPr lang="it-IT" dirty="0"/>
              <a:t>. In </a:t>
            </a:r>
            <a:r>
              <a:rPr lang="it-IT" dirty="0" err="1"/>
              <a:t>my</a:t>
            </a:r>
            <a:r>
              <a:rPr lang="it-IT" dirty="0"/>
              <a:t> </a:t>
            </a:r>
            <a:r>
              <a:rPr lang="it-IT" dirty="0" err="1"/>
              <a:t>view</a:t>
            </a:r>
            <a:r>
              <a:rPr lang="it-IT" dirty="0"/>
              <a:t>,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represent</a:t>
            </a:r>
            <a:r>
              <a:rPr lang="it-IT" dirty="0"/>
              <a:t> a core set of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contributions</a:t>
            </a:r>
            <a:r>
              <a:rPr lang="it-IT" dirty="0"/>
              <a:t> to the </a:t>
            </a:r>
            <a:r>
              <a:rPr lang="it-IT" dirty="0" err="1"/>
              <a:t>understanding</a:t>
            </a:r>
            <a:r>
              <a:rPr lang="it-IT" dirty="0"/>
              <a:t> of </a:t>
            </a:r>
            <a:r>
              <a:rPr lang="it-IT" dirty="0" err="1"/>
              <a:t>microbunching</a:t>
            </a:r>
            <a:r>
              <a:rPr lang="it-IT" dirty="0"/>
              <a:t> </a:t>
            </a:r>
            <a:r>
              <a:rPr lang="it-IT" dirty="0" err="1"/>
              <a:t>instability</a:t>
            </a:r>
            <a:r>
              <a:rPr lang="it-IT" dirty="0"/>
              <a:t> in </a:t>
            </a:r>
            <a:r>
              <a:rPr lang="it-IT" dirty="0" err="1"/>
              <a:t>LINACs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Intrabeam Scattering (IBS)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mentioned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teaser and NOT </a:t>
            </a:r>
            <a:r>
              <a:rPr lang="it-IT" dirty="0" err="1"/>
              <a:t>discussed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seminar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 </a:t>
            </a:r>
            <a:r>
              <a:rPr lang="it-IT" dirty="0" err="1"/>
              <a:t>quite</a:t>
            </a:r>
            <a:r>
              <a:rPr lang="it-IT" dirty="0"/>
              <a:t> </a:t>
            </a:r>
            <a:r>
              <a:rPr lang="it-IT" dirty="0" err="1"/>
              <a:t>exhaustive</a:t>
            </a:r>
            <a:r>
              <a:rPr lang="it-IT" dirty="0"/>
              <a:t> </a:t>
            </a:r>
            <a:r>
              <a:rPr lang="it-IT" dirty="0" err="1"/>
              <a:t>discussion</a:t>
            </a:r>
            <a:r>
              <a:rPr lang="it-IT" dirty="0"/>
              <a:t> can be </a:t>
            </a:r>
            <a:r>
              <a:rPr lang="it-IT" dirty="0" err="1"/>
              <a:t>found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: </a:t>
            </a:r>
            <a:r>
              <a:rPr lang="it-IT" dirty="0">
                <a:solidFill>
                  <a:srgbClr val="2E3093"/>
                </a:solidFill>
                <a:effectLst/>
                <a:latin typeface="Times" pitchFamily="2" charset="0"/>
              </a:rPr>
              <a:t>10.1103/PhysRevAccelBeams.28.044401</a:t>
            </a:r>
          </a:p>
        </p:txBody>
      </p:sp>
    </p:spTree>
    <p:extLst>
      <p:ext uri="{BB962C8B-B14F-4D97-AF65-F5344CB8AC3E}">
        <p14:creationId xmlns:p14="http://schemas.microsoft.com/office/powerpoint/2010/main" val="531875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72041C-555A-1098-691C-932B59213D57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bit of History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D4213C-A7A4-5861-900C-07FD568AD140}"/>
              </a:ext>
            </a:extLst>
          </p:cNvPr>
          <p:cNvSpPr txBox="1"/>
          <p:nvPr/>
        </p:nvSpPr>
        <p:spPr>
          <a:xfrm>
            <a:off x="571787" y="1188719"/>
            <a:ext cx="574929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 err="1"/>
              <a:t>Pioneering</a:t>
            </a:r>
            <a:r>
              <a:rPr lang="it-IT" sz="1400" dirty="0"/>
              <a:t> work </a:t>
            </a:r>
            <a:r>
              <a:rPr lang="it-IT" sz="1400" dirty="0" err="1"/>
              <a:t>based</a:t>
            </a:r>
            <a:r>
              <a:rPr lang="it-IT" sz="1400" dirty="0"/>
              <a:t> on ELEGANT (</a:t>
            </a:r>
            <a:r>
              <a:rPr lang="it-IT" sz="1400" dirty="0" err="1"/>
              <a:t>see</a:t>
            </a:r>
            <a:r>
              <a:rPr lang="it-IT" sz="1400" dirty="0"/>
              <a:t> </a:t>
            </a:r>
            <a:r>
              <a:rPr lang="it-IT" sz="1400" dirty="0" err="1"/>
              <a:t>also</a:t>
            </a:r>
            <a:r>
              <a:rPr lang="it-IT" sz="1400" dirty="0"/>
              <a:t> </a:t>
            </a:r>
            <a:r>
              <a:rPr lang="it-IT" sz="1400" dirty="0" err="1"/>
              <a:t>references</a:t>
            </a:r>
            <a:r>
              <a:rPr lang="it-IT" sz="1400" dirty="0"/>
              <a:t> </a:t>
            </a:r>
            <a:r>
              <a:rPr lang="it-IT" sz="1400" dirty="0" err="1"/>
              <a:t>therein</a:t>
            </a:r>
            <a:r>
              <a:rPr lang="it-IT" sz="1400" dirty="0"/>
              <a:t>) </a:t>
            </a:r>
          </a:p>
        </p:txBody>
      </p:sp>
      <p:pic>
        <p:nvPicPr>
          <p:cNvPr id="4" name="Immagine 3" descr="Immagine che contiene testo, Carattere, schermata, algebra&#10;&#10;Descrizione generata automaticamente">
            <a:extLst>
              <a:ext uri="{FF2B5EF4-FFF2-40B4-BE49-F238E27FC236}">
                <a16:creationId xmlns:a16="http://schemas.microsoft.com/office/drawing/2014/main" id="{17229CFB-0537-CB23-9DCB-D00C6F9EB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8" y="1650384"/>
            <a:ext cx="7772400" cy="165269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BBFDBC-B542-E2BD-D91A-17FB922BA7F0}"/>
              </a:ext>
            </a:extLst>
          </p:cNvPr>
          <p:cNvSpPr txBox="1"/>
          <p:nvPr/>
        </p:nvSpPr>
        <p:spPr>
          <a:xfrm>
            <a:off x="1208449" y="4268793"/>
            <a:ext cx="6183631" cy="16526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 err="1"/>
              <a:t>Simulations</a:t>
            </a:r>
            <a:r>
              <a:rPr lang="it-IT" sz="1400" dirty="0"/>
              <a:t> of LSC+CSR</a:t>
            </a:r>
          </a:p>
          <a:p>
            <a:pPr>
              <a:lnSpc>
                <a:spcPct val="112000"/>
              </a:lnSpc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/>
              <a:t>60 </a:t>
            </a:r>
            <a:r>
              <a:rPr lang="it-IT" sz="1400" dirty="0" err="1"/>
              <a:t>milions</a:t>
            </a:r>
            <a:r>
              <a:rPr lang="it-IT" sz="1400" dirty="0"/>
              <a:t> </a:t>
            </a:r>
            <a:r>
              <a:rPr lang="it-IT" sz="1400" dirty="0" err="1"/>
              <a:t>particles</a:t>
            </a:r>
            <a:r>
              <a:rPr lang="it-IT" sz="1400" dirty="0"/>
              <a:t> + low-pass filter + </a:t>
            </a:r>
            <a:r>
              <a:rPr lang="it-IT" sz="1400" dirty="0" err="1"/>
              <a:t>interpolation</a:t>
            </a:r>
            <a:endParaRPr lang="it-IT" sz="1400" dirty="0"/>
          </a:p>
          <a:p>
            <a:pPr>
              <a:lnSpc>
                <a:spcPct val="112000"/>
              </a:lnSpc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/>
              <a:t>NAFF (</a:t>
            </a:r>
            <a:r>
              <a:rPr lang="it-IT" sz="1400" dirty="0" err="1"/>
              <a:t>Numerical</a:t>
            </a:r>
            <a:r>
              <a:rPr lang="it-IT" sz="1400" dirty="0"/>
              <a:t> Analysis of </a:t>
            </a:r>
            <a:r>
              <a:rPr lang="it-IT" sz="1400" dirty="0" err="1"/>
              <a:t>Fundamental</a:t>
            </a:r>
            <a:r>
              <a:rPr lang="it-IT" sz="1400" dirty="0"/>
              <a:t> Frequencies) </a:t>
            </a:r>
            <a:r>
              <a:rPr lang="it-IT" sz="1400" dirty="0" err="1"/>
              <a:t>instead</a:t>
            </a:r>
            <a:r>
              <a:rPr lang="it-IT" sz="1400" dirty="0"/>
              <a:t> of FFT </a:t>
            </a:r>
          </a:p>
        </p:txBody>
      </p:sp>
      <p:pic>
        <p:nvPicPr>
          <p:cNvPr id="7" name="Immagine 6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57D027A0-A821-EBC5-45C1-1884DC190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28" y="2924322"/>
            <a:ext cx="3900173" cy="333354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E59250-1E3F-6F78-DF28-4D8ADDDE11E9}"/>
              </a:ext>
            </a:extLst>
          </p:cNvPr>
          <p:cNvSpPr txBox="1"/>
          <p:nvPr/>
        </p:nvSpPr>
        <p:spPr>
          <a:xfrm>
            <a:off x="7959814" y="6257866"/>
            <a:ext cx="2995448" cy="3153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sz="1400" dirty="0" err="1"/>
              <a:t>Noise</a:t>
            </a:r>
            <a:r>
              <a:rPr lang="it-IT" sz="1400" dirty="0"/>
              <a:t> vs # of </a:t>
            </a:r>
            <a:r>
              <a:rPr lang="it-IT" sz="1400" dirty="0" err="1"/>
              <a:t>macroparticles</a:t>
            </a:r>
            <a:endParaRPr lang="it-IT" sz="1400" dirty="0"/>
          </a:p>
        </p:txBody>
      </p:sp>
      <p:sp>
        <p:nvSpPr>
          <p:cNvPr id="9" name="Striped Right Arrow 6">
            <a:extLst>
              <a:ext uri="{FF2B5EF4-FFF2-40B4-BE49-F238E27FC236}">
                <a16:creationId xmlns:a16="http://schemas.microsoft.com/office/drawing/2014/main" id="{446E1FE1-E247-E348-26B0-C57AB88796B9}"/>
              </a:ext>
            </a:extLst>
          </p:cNvPr>
          <p:cNvSpPr/>
          <p:nvPr/>
        </p:nvSpPr>
        <p:spPr bwMode="auto">
          <a:xfrm rot="10800000" flipH="1">
            <a:off x="295245" y="3760473"/>
            <a:ext cx="923956" cy="346283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7B2C27-BD46-968F-B34B-9994D4CF7579}"/>
              </a:ext>
            </a:extLst>
          </p:cNvPr>
          <p:cNvSpPr txBox="1"/>
          <p:nvPr/>
        </p:nvSpPr>
        <p:spPr>
          <a:xfrm>
            <a:off x="1282654" y="3760473"/>
            <a:ext cx="3551583" cy="34628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dirty="0"/>
              <a:t>MBI </a:t>
            </a:r>
            <a:r>
              <a:rPr lang="it-IT" dirty="0" err="1"/>
              <a:t>comes</a:t>
            </a:r>
            <a:r>
              <a:rPr lang="it-IT" dirty="0"/>
              <a:t> from </a:t>
            </a:r>
            <a:r>
              <a:rPr lang="it-IT" dirty="0" err="1"/>
              <a:t>noise</a:t>
            </a:r>
            <a:r>
              <a:rPr lang="it-IT" dirty="0"/>
              <a:t>, </a:t>
            </a:r>
            <a:r>
              <a:rPr lang="it-IT" dirty="0" err="1"/>
              <a:t>therefore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278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3F100F0-1A03-44C7-1EC0-72A36E39B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8" y="327594"/>
            <a:ext cx="7678968" cy="326520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BFBA20C-35FA-C83C-DFFC-1F44D9CC7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558" y="3592797"/>
            <a:ext cx="7851442" cy="3265203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B2D8861-FD28-E5F5-F412-CCE93679E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23931"/>
              </p:ext>
            </p:extLst>
          </p:nvPr>
        </p:nvGraphicFramePr>
        <p:xfrm>
          <a:off x="400265" y="1917442"/>
          <a:ext cx="3656576" cy="302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288">
                  <a:extLst>
                    <a:ext uri="{9D8B030D-6E8A-4147-A177-3AD203B41FA5}">
                      <a16:colId xmlns:a16="http://schemas.microsoft.com/office/drawing/2014/main" val="3986712314"/>
                    </a:ext>
                  </a:extLst>
                </a:gridCol>
                <a:gridCol w="1828288">
                  <a:extLst>
                    <a:ext uri="{9D8B030D-6E8A-4147-A177-3AD203B41FA5}">
                      <a16:colId xmlns:a16="http://schemas.microsoft.com/office/drawing/2014/main" val="2956152792"/>
                    </a:ext>
                  </a:extLst>
                </a:gridCol>
              </a:tblGrid>
              <a:tr h="45859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Parameters</a:t>
                      </a:r>
                    </a:p>
                  </a:txBody>
                  <a:tcPr>
                    <a:solidFill>
                      <a:srgbClr val="2B8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Values</a:t>
                      </a:r>
                    </a:p>
                  </a:txBody>
                  <a:tcPr>
                    <a:solidFill>
                      <a:srgbClr val="2B8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82192"/>
                  </a:ext>
                </a:extLst>
              </a:tr>
              <a:tr h="45859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180 </a:t>
                      </a:r>
                      <a:r>
                        <a:rPr lang="en-GB" dirty="0" err="1"/>
                        <a:t>pC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47971"/>
                  </a:ext>
                </a:extLst>
              </a:tr>
              <a:tr h="737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2.1 (With MBI) </a:t>
                      </a:r>
                      <a:r>
                        <a:rPr lang="en-GB" dirty="0"/>
                        <a:t>MeV </a:t>
                      </a:r>
                    </a:p>
                    <a:p>
                      <a:pPr algn="ctr"/>
                      <a:r>
                        <a:rPr lang="en-GB" dirty="0"/>
                        <a:t>1.2 (No MBI)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7397"/>
                  </a:ext>
                </a:extLst>
              </a:tr>
              <a:tr h="45859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Peak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986577"/>
                  </a:ext>
                </a:extLst>
              </a:tr>
              <a:tr h="45859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4.3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45646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7B235A-A5F1-CDB6-9EC2-668D16A711BD}"/>
              </a:ext>
            </a:extLst>
          </p:cNvPr>
          <p:cNvSpPr txBox="1"/>
          <p:nvPr/>
        </p:nvSpPr>
        <p:spPr>
          <a:xfrm>
            <a:off x="571787" y="1111108"/>
            <a:ext cx="3214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Start-to-end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of MBI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LCLS with IMPACT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FE73AB-A4E0-4ED1-8956-E83EC37E623D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tracking</a:t>
            </a: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7689122F-B362-4B43-74E0-0A1957CBEE78}"/>
              </a:ext>
            </a:extLst>
          </p:cNvPr>
          <p:cNvSpPr/>
          <p:nvPr/>
        </p:nvSpPr>
        <p:spPr>
          <a:xfrm>
            <a:off x="9884419" y="200636"/>
            <a:ext cx="2135107" cy="253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GB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GB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PRAB 20 (2017)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665296E-DCC1-E148-919F-6DF3D473F782}"/>
              </a:ext>
            </a:extLst>
          </p:cNvPr>
          <p:cNvSpPr txBox="1"/>
          <p:nvPr/>
        </p:nvSpPr>
        <p:spPr>
          <a:xfrm>
            <a:off x="4474028" y="3316100"/>
            <a:ext cx="1028700" cy="2766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it-IT" sz="1400" dirty="0"/>
              <a:t>No MBI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5EE157B-97D6-F555-49C9-9202CF9FCB27}"/>
              </a:ext>
            </a:extLst>
          </p:cNvPr>
          <p:cNvSpPr txBox="1"/>
          <p:nvPr/>
        </p:nvSpPr>
        <p:spPr>
          <a:xfrm>
            <a:off x="4474028" y="125767"/>
            <a:ext cx="1028700" cy="2766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it-IT" sz="1400" dirty="0"/>
              <a:t>With MBI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0D1ED5-9D9B-50D4-7BDB-D25C1B5F6267}"/>
              </a:ext>
            </a:extLst>
          </p:cNvPr>
          <p:cNvSpPr txBox="1"/>
          <p:nvPr/>
        </p:nvSpPr>
        <p:spPr>
          <a:xfrm>
            <a:off x="623888" y="5200332"/>
            <a:ext cx="2743200" cy="606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it-IT" sz="1400" dirty="0"/>
              <a:t>Left panels: </a:t>
            </a:r>
            <a:r>
              <a:rPr lang="it-IT" sz="1400" dirty="0" err="1"/>
              <a:t>Measurements</a:t>
            </a: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it-IT" sz="1400" dirty="0" err="1"/>
              <a:t>Right</a:t>
            </a:r>
            <a:r>
              <a:rPr lang="it-IT" sz="1400" dirty="0"/>
              <a:t> panels: </a:t>
            </a:r>
            <a:r>
              <a:rPr lang="it-IT" sz="1400" dirty="0" err="1"/>
              <a:t>Simulations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91258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6F70C4-3EF9-14D3-5553-66C65463E27A}"/>
              </a:ext>
            </a:extLst>
          </p:cNvPr>
          <p:cNvSpPr txBox="1"/>
          <p:nvPr/>
        </p:nvSpPr>
        <p:spPr>
          <a:xfrm>
            <a:off x="1854134" y="3167390"/>
            <a:ext cx="971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</a:t>
            </a:r>
            <a:r>
              <a:rPr lang="it-IT" sz="2800" b="1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it-IT" sz="28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 </a:t>
            </a:r>
            <a:r>
              <a:rPr lang="it-IT" sz="2800" b="1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</a:t>
            </a:r>
            <a:endParaRPr lang="it-IT" sz="28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80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3B15288-6111-0B2F-33F5-D7165DD9DA6E}"/>
              </a:ext>
            </a:extLst>
          </p:cNvPr>
          <p:cNvCxnSpPr/>
          <p:nvPr/>
        </p:nvCxnSpPr>
        <p:spPr>
          <a:xfrm>
            <a:off x="2202656" y="3471862"/>
            <a:ext cx="7786687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022C35-B9E4-ABB5-FFC6-673952B2C743}"/>
              </a:ext>
            </a:extLst>
          </p:cNvPr>
          <p:cNvSpPr txBox="1"/>
          <p:nvPr/>
        </p:nvSpPr>
        <p:spPr>
          <a:xfrm>
            <a:off x="5203598" y="2852055"/>
            <a:ext cx="1426029" cy="5340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it-IT" sz="2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C6E666-0D46-34EB-A4D7-32F77D0999E4}"/>
              </a:ext>
            </a:extLst>
          </p:cNvPr>
          <p:cNvSpPr txBox="1"/>
          <p:nvPr/>
        </p:nvSpPr>
        <p:spPr>
          <a:xfrm>
            <a:off x="4846462" y="2645754"/>
            <a:ext cx="25318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2757284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3B15288-6111-0B2F-33F5-D7165DD9DA6E}"/>
              </a:ext>
            </a:extLst>
          </p:cNvPr>
          <p:cNvCxnSpPr/>
          <p:nvPr/>
        </p:nvCxnSpPr>
        <p:spPr>
          <a:xfrm>
            <a:off x="2202656" y="3471862"/>
            <a:ext cx="7786687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022C35-B9E4-ABB5-FFC6-673952B2C743}"/>
              </a:ext>
            </a:extLst>
          </p:cNvPr>
          <p:cNvSpPr txBox="1"/>
          <p:nvPr/>
        </p:nvSpPr>
        <p:spPr>
          <a:xfrm>
            <a:off x="5203598" y="2852055"/>
            <a:ext cx="1426029" cy="5340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it-IT" sz="2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C6E666-0D46-34EB-A4D7-32F77D0999E4}"/>
              </a:ext>
            </a:extLst>
          </p:cNvPr>
          <p:cNvSpPr txBox="1"/>
          <p:nvPr/>
        </p:nvSpPr>
        <p:spPr>
          <a:xfrm>
            <a:off x="4215838" y="2645754"/>
            <a:ext cx="3773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PART 5: </a:t>
            </a:r>
            <a:r>
              <a:rPr lang="it-IT" sz="3200" dirty="0" err="1">
                <a:latin typeface="Garamond" panose="02020404030301010803" pitchFamily="18" charset="0"/>
              </a:rPr>
              <a:t>Measurement</a:t>
            </a:r>
            <a:endParaRPr lang="it-IT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17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72041C-555A-1098-691C-932B59213D57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8AC8CF5-FEB0-124A-0748-5FD1F5953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87" y="1230910"/>
            <a:ext cx="7772400" cy="549394"/>
          </a:xfrm>
          <a:prstGeom prst="rect">
            <a:avLst/>
          </a:prstGeom>
        </p:spPr>
      </p:pic>
      <p:pic>
        <p:nvPicPr>
          <p:cNvPr id="9" name="Immagine 8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280FF5CD-A3F7-0780-8FE0-99C984DC8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1" y="2157996"/>
            <a:ext cx="5242691" cy="4463984"/>
          </a:xfrm>
          <a:prstGeom prst="rect">
            <a:avLst/>
          </a:prstGeom>
        </p:spPr>
      </p:pic>
      <p:pic>
        <p:nvPicPr>
          <p:cNvPr id="11" name="Immagine 10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189BFCC2-4206-88DF-5231-4EE5BB68B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8" y="2234039"/>
            <a:ext cx="4929717" cy="4309111"/>
          </a:xfrm>
          <a:prstGeom prst="rect">
            <a:avLst/>
          </a:prstGeom>
        </p:spPr>
      </p:pic>
      <p:sp>
        <p:nvSpPr>
          <p:cNvPr id="12" name="Rectangle 29">
            <a:extLst>
              <a:ext uri="{FF2B5EF4-FFF2-40B4-BE49-F238E27FC236}">
                <a16:creationId xmlns:a16="http://schemas.microsoft.com/office/drawing/2014/main" id="{72A61415-0380-8D58-1CFA-75B645086DFB}"/>
              </a:ext>
            </a:extLst>
          </p:cNvPr>
          <p:cNvSpPr/>
          <p:nvPr/>
        </p:nvSpPr>
        <p:spPr>
          <a:xfrm>
            <a:off x="9721850" y="660256"/>
            <a:ext cx="233646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Ratner et al., PRAB 18 (2015)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EFEAE60-09C7-C404-FBC2-02C3C7B542AE}"/>
              </a:ext>
            </a:extLst>
          </p:cNvPr>
          <p:cNvSpPr txBox="1"/>
          <p:nvPr/>
        </p:nvSpPr>
        <p:spPr>
          <a:xfrm>
            <a:off x="7488621" y="1092411"/>
            <a:ext cx="855566" cy="276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sz="1400" b="1" dirty="0"/>
              <a:t>XTCAV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C99C28E-7359-CC47-A07C-5C1DF64891DB}"/>
              </a:ext>
            </a:extLst>
          </p:cNvPr>
          <p:cNvSpPr txBox="1"/>
          <p:nvPr/>
        </p:nvSpPr>
        <p:spPr>
          <a:xfrm>
            <a:off x="930166" y="1502567"/>
            <a:ext cx="788276" cy="55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it-IT" sz="1400" b="1" dirty="0">
                <a:solidFill>
                  <a:srgbClr val="FF0000"/>
                </a:solidFill>
              </a:rPr>
              <a:t>Laser </a:t>
            </a:r>
            <a:r>
              <a:rPr lang="it-IT" sz="1400" b="1" dirty="0" err="1">
                <a:solidFill>
                  <a:srgbClr val="FF0000"/>
                </a:solidFill>
              </a:rPr>
              <a:t>Heater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B1E43D2-9ACF-77AF-926A-9853C14041F4}"/>
              </a:ext>
            </a:extLst>
          </p:cNvPr>
          <p:cNvSpPr txBox="1"/>
          <p:nvPr/>
        </p:nvSpPr>
        <p:spPr>
          <a:xfrm>
            <a:off x="2809875" y="1042433"/>
            <a:ext cx="520262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sz="1400" b="1" dirty="0">
                <a:solidFill>
                  <a:srgbClr val="92D050"/>
                </a:solidFill>
              </a:rPr>
              <a:t>BC1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441CF4A-16F3-B724-7603-4A975E71A1BF}"/>
              </a:ext>
            </a:extLst>
          </p:cNvPr>
          <p:cNvSpPr txBox="1"/>
          <p:nvPr/>
        </p:nvSpPr>
        <p:spPr>
          <a:xfrm>
            <a:off x="4264260" y="1042432"/>
            <a:ext cx="520262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sz="1400" b="1" dirty="0">
                <a:solidFill>
                  <a:srgbClr val="92D050"/>
                </a:solidFill>
              </a:rPr>
              <a:t>BC2</a:t>
            </a:r>
          </a:p>
        </p:txBody>
      </p:sp>
    </p:spTree>
    <p:extLst>
      <p:ext uri="{BB962C8B-B14F-4D97-AF65-F5344CB8AC3E}">
        <p14:creationId xmlns:p14="http://schemas.microsoft.com/office/powerpoint/2010/main" val="7422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2A95C0B-8BA4-1864-EF05-E4F45568C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88" y="1092880"/>
            <a:ext cx="4948532" cy="5061857"/>
          </a:xfrm>
          <a:prstGeom prst="rect">
            <a:avLst/>
          </a:prstGeom>
        </p:spPr>
      </p:pic>
      <p:sp>
        <p:nvSpPr>
          <p:cNvPr id="3" name="TextBox 44">
            <a:extLst>
              <a:ext uri="{FF2B5EF4-FFF2-40B4-BE49-F238E27FC236}">
                <a16:creationId xmlns:a16="http://schemas.microsoft.com/office/drawing/2014/main" id="{2008505A-DEEA-7404-24C3-68E9A63A871F}"/>
              </a:ext>
            </a:extLst>
          </p:cNvPr>
          <p:cNvSpPr txBox="1"/>
          <p:nvPr/>
        </p:nvSpPr>
        <p:spPr>
          <a:xfrm>
            <a:off x="7331885" y="6154737"/>
            <a:ext cx="36735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 M. Veronese and C. </a:t>
            </a:r>
            <a:r>
              <a:rPr lang="en-US" sz="1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Spezzani</a:t>
            </a:r>
            <a:endParaRPr lang="en-US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4A6E0A-80C1-08F6-0571-E7003298571C}"/>
              </a:ext>
            </a:extLst>
          </p:cNvPr>
          <p:cNvSpPr txBox="1"/>
          <p:nvPr/>
        </p:nvSpPr>
        <p:spPr>
          <a:xfrm>
            <a:off x="680428" y="1561244"/>
            <a:ext cx="4956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 scheme uses a </a:t>
            </a:r>
            <a:r>
              <a:rPr lang="en-US" altLang="en-US" sz="2000" b="1" dirty="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CaF</a:t>
            </a:r>
            <a:r>
              <a:rPr lang="en-US" altLang="en-US" sz="2000" b="1" baseline="-25000" dirty="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prism</a:t>
            </a:r>
            <a:r>
              <a:rPr lang="en-US" altLang="en-US" sz="2000" dirty="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to disperse the broadband CTR (Coherent Transition Radiation) radiation emitted by a metallic foil. </a:t>
            </a:r>
          </a:p>
          <a:p>
            <a:endParaRPr lang="en-US" altLang="en-US" sz="2000" dirty="0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en-US" altLang="it-IT" sz="2000" dirty="0" err="1">
                <a:highlight>
                  <a:srgbClr val="FFFF00"/>
                </a:highlight>
                <a:latin typeface="Garamond" panose="02020404030301010803" pitchFamily="18" charset="0"/>
              </a:rPr>
              <a:t>PbSe</a:t>
            </a:r>
            <a:r>
              <a:rPr lang="en-US" altLang="it-IT" sz="2000" dirty="0">
                <a:latin typeface="Garamond" panose="02020404030301010803" pitchFamily="18" charset="0"/>
              </a:rPr>
              <a:t> and </a:t>
            </a:r>
            <a:r>
              <a:rPr lang="en-US" altLang="it-IT" sz="2000" dirty="0">
                <a:highlight>
                  <a:srgbClr val="FFFF00"/>
                </a:highlight>
                <a:latin typeface="Garamond" panose="02020404030301010803" pitchFamily="18" charset="0"/>
              </a:rPr>
              <a:t>Pyroelectric</a:t>
            </a:r>
            <a:r>
              <a:rPr lang="en-US" altLang="it-IT" sz="2000" dirty="0">
                <a:latin typeface="Garamond" panose="02020404030301010803" pitchFamily="18" charset="0"/>
              </a:rPr>
              <a:t> detectors are used to cover a wavelength range from 0.25 to 10 𝜇m, both translated across </a:t>
            </a:r>
            <a:r>
              <a:rPr lang="en-US" altLang="en-US" sz="2000" dirty="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 radiation beam and spectra.</a:t>
            </a:r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38FD3B-72B8-E6BE-3D33-BE839FAEB000}"/>
              </a:ext>
            </a:extLst>
          </p:cNvPr>
          <p:cNvSpPr txBox="1"/>
          <p:nvPr/>
        </p:nvSpPr>
        <p:spPr>
          <a:xfrm>
            <a:off x="680428" y="1130357"/>
            <a:ext cx="4151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Garamond" panose="02020404030301010803" pitchFamily="18" charset="0"/>
              </a:rPr>
              <a:t>SPIR: </a:t>
            </a:r>
            <a:r>
              <a:rPr lang="it-IT" sz="22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SP</a:t>
            </a:r>
            <a:r>
              <a:rPr lang="it-IT" sz="2200" dirty="0" err="1">
                <a:latin typeface="Garamond" panose="02020404030301010803" pitchFamily="18" charset="0"/>
              </a:rPr>
              <a:t>ectrometer</a:t>
            </a:r>
            <a:r>
              <a:rPr lang="it-IT" sz="2200" dirty="0">
                <a:latin typeface="Garamond" panose="02020404030301010803" pitchFamily="18" charset="0"/>
              </a:rPr>
              <a:t> in the </a:t>
            </a:r>
            <a:r>
              <a:rPr lang="it-IT" sz="22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I</a:t>
            </a:r>
            <a:r>
              <a:rPr lang="it-IT" sz="2200" dirty="0" err="1">
                <a:latin typeface="Garamond" panose="02020404030301010803" pitchFamily="18" charset="0"/>
              </a:rPr>
              <a:t>nfra</a:t>
            </a:r>
            <a:r>
              <a:rPr lang="it-IT" sz="22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R</a:t>
            </a:r>
            <a:r>
              <a:rPr lang="it-IT" sz="2200" dirty="0" err="1">
                <a:latin typeface="Garamond" panose="02020404030301010803" pitchFamily="18" charset="0"/>
              </a:rPr>
              <a:t>ed</a:t>
            </a:r>
            <a:endParaRPr lang="it-IT" sz="2200" dirty="0">
              <a:latin typeface="Garamond" panose="020204040303010108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5CACA0-8BAD-DCF2-49E6-B7874873C57B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: SPIR</a:t>
            </a:r>
          </a:p>
        </p:txBody>
      </p:sp>
      <p:pic>
        <p:nvPicPr>
          <p:cNvPr id="8" name="Immagine 7" descr="Immagine che contiene testo, Carattere, schermata, algebra&#10;&#10;Descrizione generata automaticamente">
            <a:extLst>
              <a:ext uri="{FF2B5EF4-FFF2-40B4-BE49-F238E27FC236}">
                <a16:creationId xmlns:a16="http://schemas.microsoft.com/office/drawing/2014/main" id="{5EF7F663-78A4-164F-DDEC-EAC437D4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3" y="4569123"/>
            <a:ext cx="5140443" cy="149873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9E9B89-3D7E-1D1E-8DAD-67A534AB419D}"/>
              </a:ext>
            </a:extLst>
          </p:cNvPr>
          <p:cNvSpPr txBox="1"/>
          <p:nvPr/>
        </p:nvSpPr>
        <p:spPr>
          <a:xfrm>
            <a:off x="133530" y="4243014"/>
            <a:ext cx="1364105" cy="3344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it-IT" sz="1400" dirty="0" err="1"/>
              <a:t>Based</a:t>
            </a:r>
            <a:r>
              <a:rPr lang="it-IT" sz="1400" dirty="0"/>
              <a:t> on</a:t>
            </a:r>
          </a:p>
        </p:txBody>
      </p:sp>
    </p:spTree>
    <p:extLst>
      <p:ext uri="{BB962C8B-B14F-4D97-AF65-F5344CB8AC3E}">
        <p14:creationId xmlns:p14="http://schemas.microsoft.com/office/powerpoint/2010/main" val="899150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5B66EDB-F7A8-1E77-25FE-93CB4339F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69" y="997180"/>
            <a:ext cx="3734280" cy="280405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FA8481-118B-6849-5462-C649CB9C587C}"/>
              </a:ext>
            </a:extLst>
          </p:cNvPr>
          <p:cNvSpPr txBox="1"/>
          <p:nvPr/>
        </p:nvSpPr>
        <p:spPr>
          <a:xfrm>
            <a:off x="9120136" y="1704042"/>
            <a:ext cx="2513544" cy="1200329"/>
          </a:xfrm>
          <a:prstGeom prst="rect">
            <a:avLst/>
          </a:prstGeom>
          <a:solidFill>
            <a:srgbClr val="FF0000"/>
          </a:solidFill>
          <a:ln w="38100">
            <a:solidFill>
              <a:schemeClr val="l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Collection of MBI </a:t>
            </a:r>
            <a:r>
              <a:rPr lang="it-IT" b="1" dirty="0" err="1">
                <a:solidFill>
                  <a:schemeClr val="bg1"/>
                </a:solidFill>
              </a:rPr>
              <a:t>spectra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as</a:t>
            </a:r>
            <a:r>
              <a:rPr lang="it-IT" b="1" dirty="0">
                <a:solidFill>
                  <a:schemeClr val="bg1"/>
                </a:solidFill>
              </a:rPr>
              <a:t> a </a:t>
            </a:r>
            <a:r>
              <a:rPr lang="it-IT" b="1" dirty="0" err="1">
                <a:solidFill>
                  <a:schemeClr val="bg1"/>
                </a:solidFill>
              </a:rPr>
              <a:t>function</a:t>
            </a:r>
            <a:r>
              <a:rPr lang="it-IT" b="1" dirty="0">
                <a:solidFill>
                  <a:schemeClr val="bg1"/>
                </a:solidFill>
              </a:rPr>
              <a:t> of the electron </a:t>
            </a:r>
            <a:r>
              <a:rPr lang="it-IT" b="1" dirty="0" err="1">
                <a:solidFill>
                  <a:schemeClr val="bg1"/>
                </a:solidFill>
              </a:rPr>
              <a:t>beam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current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B1551A-7E3D-A14D-9362-11010337A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856" y="903852"/>
            <a:ext cx="3734280" cy="2800710"/>
          </a:xfrm>
          <a:prstGeom prst="rect">
            <a:avLst/>
          </a:prstGeom>
        </p:spPr>
      </p:pic>
      <p:sp>
        <p:nvSpPr>
          <p:cNvPr id="6" name="Right Arrow 22">
            <a:extLst>
              <a:ext uri="{FF2B5EF4-FFF2-40B4-BE49-F238E27FC236}">
                <a16:creationId xmlns:a16="http://schemas.microsoft.com/office/drawing/2014/main" id="{960C0A47-24D4-E69B-1B56-30AF92B1A7FE}"/>
              </a:ext>
            </a:extLst>
          </p:cNvPr>
          <p:cNvSpPr/>
          <p:nvPr/>
        </p:nvSpPr>
        <p:spPr bwMode="auto">
          <a:xfrm>
            <a:off x="4401295" y="1943261"/>
            <a:ext cx="876850" cy="911894"/>
          </a:xfrm>
          <a:prstGeom prst="rightArrow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2AFB05F-F8C1-01D7-544F-CB7943BD6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172" y="3987230"/>
            <a:ext cx="3668713" cy="2751535"/>
          </a:xfrm>
          <a:prstGeom prst="rect">
            <a:avLst/>
          </a:prstGeom>
        </p:spPr>
      </p:pic>
      <p:grpSp>
        <p:nvGrpSpPr>
          <p:cNvPr id="8" name="Group 121">
            <a:extLst>
              <a:ext uri="{FF2B5EF4-FFF2-40B4-BE49-F238E27FC236}">
                <a16:creationId xmlns:a16="http://schemas.microsoft.com/office/drawing/2014/main" id="{6737B797-D494-4F46-0D6C-484C501E072C}"/>
              </a:ext>
            </a:extLst>
          </p:cNvPr>
          <p:cNvGrpSpPr/>
          <p:nvPr/>
        </p:nvGrpSpPr>
        <p:grpSpPr bwMode="auto">
          <a:xfrm>
            <a:off x="1229909" y="5406668"/>
            <a:ext cx="3042612" cy="810741"/>
            <a:chOff x="408795" y="1586717"/>
            <a:chExt cx="3042612" cy="810741"/>
          </a:xfrm>
        </p:grpSpPr>
        <p:pic>
          <p:nvPicPr>
            <p:cNvPr id="9" name="Picture 120" descr="pulse_43.png">
              <a:extLst>
                <a:ext uri="{FF2B5EF4-FFF2-40B4-BE49-F238E27FC236}">
                  <a16:creationId xmlns:a16="http://schemas.microsoft.com/office/drawing/2014/main" id="{58C033A9-C1E6-947D-F0BA-9B1FF163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408795" y="1586717"/>
              <a:ext cx="3042612" cy="7061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Oval 122">
              <a:extLst>
                <a:ext uri="{FF2B5EF4-FFF2-40B4-BE49-F238E27FC236}">
                  <a16:creationId xmlns:a16="http://schemas.microsoft.com/office/drawing/2014/main" id="{BF948790-185F-E0D7-45E4-A71FE05F0EC2}"/>
                </a:ext>
              </a:extLst>
            </p:cNvPr>
            <p:cNvSpPr/>
            <p:nvPr/>
          </p:nvSpPr>
          <p:spPr bwMode="auto">
            <a:xfrm>
              <a:off x="723218" y="2183916"/>
              <a:ext cx="2289566" cy="213542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buNone/>
                <a:defRPr/>
              </a:pPr>
              <a:endParaRPr lang="en-US" sz="2400" b="0" i="0" u="none" strike="noStrike" cap="none">
                <a:ln>
                  <a:noFill/>
                </a:ln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cxnSp>
          <p:nvCxnSpPr>
            <p:cNvPr id="13" name="Straight Arrow Connector 15359">
              <a:extLst>
                <a:ext uri="{FF2B5EF4-FFF2-40B4-BE49-F238E27FC236}">
                  <a16:creationId xmlns:a16="http://schemas.microsoft.com/office/drawing/2014/main" id="{1D9EA996-122B-1F53-B085-FFE06D2766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67903" y="1955309"/>
              <a:ext cx="1000812" cy="356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</p:spPr>
        </p:cxnSp>
        <p:sp>
          <p:nvSpPr>
            <p:cNvPr id="14" name="TextBox 15365">
              <a:extLst>
                <a:ext uri="{FF2B5EF4-FFF2-40B4-BE49-F238E27FC236}">
                  <a16:creationId xmlns:a16="http://schemas.microsoft.com/office/drawing/2014/main" id="{9858109F-7EB8-7044-6382-05CC20609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667" y="1715859"/>
              <a:ext cx="8547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tx1"/>
                  </a:solidFill>
                  <a:latin typeface="Symbol"/>
                </a:rPr>
                <a:t>t</a:t>
              </a:r>
              <a:r>
                <a:rPr lang="en-US" sz="1400">
                  <a:solidFill>
                    <a:schemeClr val="tx1"/>
                  </a:solidFill>
                </a:rPr>
                <a:t> ~20 ps</a:t>
              </a:r>
            </a:p>
          </p:txBody>
        </p:sp>
      </p:grpSp>
      <p:sp>
        <p:nvSpPr>
          <p:cNvPr id="16" name="TextBox 15369">
            <a:extLst>
              <a:ext uri="{FF2B5EF4-FFF2-40B4-BE49-F238E27FC236}">
                <a16:creationId xmlns:a16="http://schemas.microsoft.com/office/drawing/2014/main" id="{F7CC695C-E078-AB93-9BBF-76877515D994}"/>
              </a:ext>
            </a:extLst>
          </p:cNvPr>
          <p:cNvSpPr>
            <a:spLocks/>
          </p:cNvSpPr>
          <p:nvPr/>
        </p:nvSpPr>
        <p:spPr bwMode="auto">
          <a:xfrm>
            <a:off x="678535" y="4255002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chemeClr val="tx1"/>
                </a:solidFill>
                <a:latin typeface="Garamond" panose="02020404030301010803" pitchFamily="18" charset="0"/>
              </a:rPr>
              <a:t>Laser Heater</a:t>
            </a:r>
            <a:r>
              <a:rPr lang="en-US" sz="2200" b="1" dirty="0">
                <a:latin typeface="Garamond" panose="02020404030301010803" pitchFamily="18" charset="0"/>
              </a:rPr>
              <a:t>, standard configuration</a:t>
            </a:r>
            <a:r>
              <a:rPr lang="en-US" sz="2200" dirty="0">
                <a:latin typeface="Garamond" panose="02020404030301010803" pitchFamily="18" charset="0"/>
              </a:rPr>
              <a:t>: </a:t>
            </a:r>
          </a:p>
          <a:p>
            <a:pPr>
              <a:defRPr/>
            </a:pPr>
            <a:r>
              <a:rPr lang="en-US" sz="2200" dirty="0">
                <a:latin typeface="Garamond" panose="02020404030301010803" pitchFamily="18" charset="0"/>
              </a:rPr>
              <a:t>t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he whole beam experience </a:t>
            </a:r>
          </a:p>
          <a:p>
            <a:pPr>
              <a:defRPr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an “homogeneous” heating </a:t>
            </a:r>
            <a:endParaRPr sz="2200" dirty="0">
              <a:latin typeface="Garamond" panose="02020404030301010803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A2FC83-BFA9-B002-F206-A38E3A6BF8DB}"/>
              </a:ext>
            </a:extLst>
          </p:cNvPr>
          <p:cNvSpPr txBox="1"/>
          <p:nvPr/>
        </p:nvSpPr>
        <p:spPr>
          <a:xfrm>
            <a:off x="9120136" y="4365885"/>
            <a:ext cx="2513544" cy="17543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l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 the standard </a:t>
            </a:r>
            <a:r>
              <a:rPr lang="it-IT" b="1" dirty="0" err="1">
                <a:solidFill>
                  <a:schemeClr val="bg1"/>
                </a:solidFill>
              </a:rPr>
              <a:t>configuration</a:t>
            </a:r>
            <a:r>
              <a:rPr lang="it-IT" b="1" dirty="0">
                <a:solidFill>
                  <a:schemeClr val="bg1"/>
                </a:solidFill>
              </a:rPr>
              <a:t>, MBI </a:t>
            </a:r>
            <a:r>
              <a:rPr lang="it-IT" b="1" dirty="0" err="1">
                <a:solidFill>
                  <a:schemeClr val="bg1"/>
                </a:solidFill>
              </a:rPr>
              <a:t>is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exponentially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suppressed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when</a:t>
            </a:r>
            <a:r>
              <a:rPr lang="it-IT" b="1" dirty="0">
                <a:solidFill>
                  <a:schemeClr val="bg1"/>
                </a:solidFill>
              </a:rPr>
              <a:t> the </a:t>
            </a:r>
            <a:r>
              <a:rPr lang="it-IT" b="1" dirty="0" err="1">
                <a:solidFill>
                  <a:schemeClr val="bg1"/>
                </a:solidFill>
              </a:rPr>
              <a:t>induced</a:t>
            </a:r>
            <a:r>
              <a:rPr lang="it-IT" b="1" dirty="0">
                <a:solidFill>
                  <a:schemeClr val="bg1"/>
                </a:solidFill>
              </a:rPr>
              <a:t> energy spread </a:t>
            </a:r>
            <a:r>
              <a:rPr lang="it-IT" b="1" dirty="0" err="1">
                <a:solidFill>
                  <a:schemeClr val="bg1"/>
                </a:solidFill>
              </a:rPr>
              <a:t>is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increased</a:t>
            </a:r>
            <a:r>
              <a:rPr lang="it-IT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9F3973F-E44D-60B5-C8E1-5BE339BBFB52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: SPIR</a:t>
            </a:r>
          </a:p>
        </p:txBody>
      </p:sp>
    </p:spTree>
    <p:extLst>
      <p:ext uri="{BB962C8B-B14F-4D97-AF65-F5344CB8AC3E}">
        <p14:creationId xmlns:p14="http://schemas.microsoft.com/office/powerpoint/2010/main" val="3777117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22C3B2-EA16-6506-4CD1-6B5E7A567411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MBI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35CA2BF-792D-53E5-0884-E9B612388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60" y="966459"/>
            <a:ext cx="3668713" cy="275153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38E7C0-124C-922A-E37E-A1A054C72E62}"/>
              </a:ext>
            </a:extLst>
          </p:cNvPr>
          <p:cNvSpPr txBox="1"/>
          <p:nvPr/>
        </p:nvSpPr>
        <p:spPr>
          <a:xfrm>
            <a:off x="8574404" y="1465063"/>
            <a:ext cx="2872377" cy="17543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l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Collection of </a:t>
            </a:r>
            <a:r>
              <a:rPr lang="it-IT" b="1" dirty="0" err="1">
                <a:solidFill>
                  <a:schemeClr val="bg1"/>
                </a:solidFill>
              </a:rPr>
              <a:t>spectra</a:t>
            </a:r>
            <a:r>
              <a:rPr lang="it-IT" b="1" dirty="0">
                <a:solidFill>
                  <a:schemeClr val="bg1"/>
                </a:solidFill>
              </a:rPr>
              <a:t> from </a:t>
            </a:r>
            <a:r>
              <a:rPr lang="it-IT" b="1" dirty="0" err="1">
                <a:solidFill>
                  <a:schemeClr val="bg1"/>
                </a:solidFill>
              </a:rPr>
              <a:t>superimposed</a:t>
            </a:r>
            <a:r>
              <a:rPr lang="it-IT" b="1" dirty="0">
                <a:solidFill>
                  <a:schemeClr val="bg1"/>
                </a:solidFill>
              </a:rPr>
              <a:t> energy </a:t>
            </a:r>
            <a:r>
              <a:rPr lang="it-IT" b="1" dirty="0" err="1">
                <a:solidFill>
                  <a:schemeClr val="bg1"/>
                </a:solidFill>
              </a:rPr>
              <a:t>modulations</a:t>
            </a:r>
            <a:r>
              <a:rPr lang="it-IT" b="1" dirty="0">
                <a:solidFill>
                  <a:schemeClr val="bg1"/>
                </a:solidFill>
              </a:rPr>
              <a:t> in the </a:t>
            </a:r>
            <a:r>
              <a:rPr lang="it-IT" b="1" dirty="0" err="1">
                <a:solidFill>
                  <a:schemeClr val="bg1"/>
                </a:solidFill>
              </a:rPr>
              <a:t>beam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as</a:t>
            </a:r>
            <a:r>
              <a:rPr lang="it-IT" b="1" dirty="0">
                <a:solidFill>
                  <a:schemeClr val="bg1"/>
                </a:solidFill>
              </a:rPr>
              <a:t> a </a:t>
            </a:r>
            <a:r>
              <a:rPr lang="it-IT" b="1" dirty="0" err="1">
                <a:solidFill>
                  <a:schemeClr val="bg1"/>
                </a:solidFill>
              </a:rPr>
              <a:t>function</a:t>
            </a:r>
            <a:r>
              <a:rPr lang="it-IT" b="1" dirty="0">
                <a:solidFill>
                  <a:schemeClr val="bg1"/>
                </a:solidFill>
              </a:rPr>
              <a:t> of the electron </a:t>
            </a:r>
            <a:r>
              <a:rPr lang="it-IT" b="1" dirty="0" err="1">
                <a:solidFill>
                  <a:schemeClr val="bg1"/>
                </a:solidFill>
              </a:rPr>
              <a:t>beam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current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5369">
            <a:extLst>
              <a:ext uri="{FF2B5EF4-FFF2-40B4-BE49-F238E27FC236}">
                <a16:creationId xmlns:a16="http://schemas.microsoft.com/office/drawing/2014/main" id="{FE0EB97B-576F-1D51-D31B-EC049431F7BE}"/>
              </a:ext>
            </a:extLst>
          </p:cNvPr>
          <p:cNvSpPr>
            <a:spLocks/>
          </p:cNvSpPr>
          <p:nvPr/>
        </p:nvSpPr>
        <p:spPr bwMode="auto">
          <a:xfrm>
            <a:off x="254135" y="1127223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chemeClr val="tx1"/>
                </a:solidFill>
                <a:latin typeface="Garamond" panose="02020404030301010803" pitchFamily="18" charset="0"/>
              </a:rPr>
              <a:t>Laser Heater</a:t>
            </a:r>
            <a:r>
              <a:rPr lang="en-US" sz="2200" b="1" dirty="0">
                <a:latin typeface="Garamond" panose="02020404030301010803" pitchFamily="18" charset="0"/>
              </a:rPr>
              <a:t>, beating technique</a:t>
            </a:r>
            <a:r>
              <a:rPr lang="en-US" sz="2200" dirty="0">
                <a:latin typeface="Garamond" panose="02020404030301010803" pitchFamily="18" charset="0"/>
              </a:rPr>
              <a:t>: </a:t>
            </a:r>
          </a:p>
          <a:p>
            <a:pPr>
              <a:defRPr/>
            </a:pPr>
            <a:r>
              <a:rPr lang="en-US" sz="2200" dirty="0">
                <a:latin typeface="Garamond" panose="02020404030301010803" pitchFamily="18" charset="0"/>
              </a:rPr>
              <a:t>t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he whole beam experience </a:t>
            </a:r>
            <a:r>
              <a:rPr lang="en-US" sz="2200" dirty="0">
                <a:latin typeface="Garamond" panose="02020404030301010803" pitchFamily="18" charset="0"/>
              </a:rPr>
              <a:t>a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 modulation </a:t>
            </a:r>
          </a:p>
          <a:p>
            <a:pPr>
              <a:defRPr/>
            </a:pP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at the beating frequency of laser pulses</a:t>
            </a:r>
            <a:endParaRPr sz="2200" dirty="0">
              <a:latin typeface="Garamond" panose="02020404030301010803" pitchFamily="18" charset="0"/>
            </a:endParaRPr>
          </a:p>
        </p:txBody>
      </p:sp>
      <p:pic>
        <p:nvPicPr>
          <p:cNvPr id="21" name="Picture 120" descr="pulse_43.png">
            <a:extLst>
              <a:ext uri="{FF2B5EF4-FFF2-40B4-BE49-F238E27FC236}">
                <a16:creationId xmlns:a16="http://schemas.microsoft.com/office/drawing/2014/main" id="{A0EE5C00-5D7C-7FB0-3278-4690F29C7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93115" y="2437647"/>
            <a:ext cx="2200275" cy="7061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121">
            <a:extLst>
              <a:ext uri="{FF2B5EF4-FFF2-40B4-BE49-F238E27FC236}">
                <a16:creationId xmlns:a16="http://schemas.microsoft.com/office/drawing/2014/main" id="{3CC30F97-2946-05B4-7865-706485C446CC}"/>
              </a:ext>
            </a:extLst>
          </p:cNvPr>
          <p:cNvGrpSpPr/>
          <p:nvPr/>
        </p:nvGrpSpPr>
        <p:grpSpPr bwMode="auto">
          <a:xfrm>
            <a:off x="582270" y="2442790"/>
            <a:ext cx="3864185" cy="1045439"/>
            <a:chOff x="227174" y="1600131"/>
            <a:chExt cx="3864185" cy="1045439"/>
          </a:xfrm>
        </p:grpSpPr>
        <p:pic>
          <p:nvPicPr>
            <p:cNvPr id="23" name="Picture 120" descr="pulse_43.png">
              <a:extLst>
                <a:ext uri="{FF2B5EF4-FFF2-40B4-BE49-F238E27FC236}">
                  <a16:creationId xmlns:a16="http://schemas.microsoft.com/office/drawing/2014/main" id="{9E508B18-9596-91D0-F840-91F2E18DA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8505" y="1600131"/>
              <a:ext cx="2200275" cy="7061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Oval 122">
              <a:extLst>
                <a:ext uri="{FF2B5EF4-FFF2-40B4-BE49-F238E27FC236}">
                  <a16:creationId xmlns:a16="http://schemas.microsoft.com/office/drawing/2014/main" id="{B95D460E-1E83-9EF7-A2B7-62F5181B978E}"/>
                </a:ext>
              </a:extLst>
            </p:cNvPr>
            <p:cNvSpPr/>
            <p:nvPr/>
          </p:nvSpPr>
          <p:spPr bwMode="auto">
            <a:xfrm>
              <a:off x="723218" y="2183916"/>
              <a:ext cx="2289566" cy="213542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/>
                <a:buNone/>
                <a:defRPr/>
              </a:pPr>
              <a:endParaRPr lang="en-US" sz="2400" b="0" i="0" u="none" strike="noStrike" cap="none">
                <a:ln>
                  <a:noFill/>
                </a:ln>
                <a:solidFill>
                  <a:schemeClr val="bg1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cxnSp>
          <p:nvCxnSpPr>
            <p:cNvPr id="25" name="Straight Arrow Connector 15359">
              <a:extLst>
                <a:ext uri="{FF2B5EF4-FFF2-40B4-BE49-F238E27FC236}">
                  <a16:creationId xmlns:a16="http://schemas.microsoft.com/office/drawing/2014/main" id="{E379D125-E8D3-BCE4-0BC1-9ED661C123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2886" y="1944630"/>
              <a:ext cx="74881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</p:spPr>
        </p:cxnSp>
        <p:sp>
          <p:nvSpPr>
            <p:cNvPr id="26" name="TextBox 15365">
              <a:extLst>
                <a:ext uri="{FF2B5EF4-FFF2-40B4-BE49-F238E27FC236}">
                  <a16:creationId xmlns:a16="http://schemas.microsoft.com/office/drawing/2014/main" id="{AAC20CE4-F988-B780-C1EA-8527B317C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613" y="1662009"/>
              <a:ext cx="7800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Symbol"/>
                </a:rPr>
                <a:t>t</a:t>
              </a:r>
              <a:r>
                <a:rPr lang="en-US" sz="1400" dirty="0">
                  <a:solidFill>
                    <a:schemeClr val="tx1"/>
                  </a:solidFill>
                </a:rPr>
                <a:t> ~10 </a:t>
              </a:r>
              <a:r>
                <a:rPr lang="en-US" sz="1400" dirty="0" err="1">
                  <a:solidFill>
                    <a:schemeClr val="tx1"/>
                  </a:solidFill>
                </a:rPr>
                <a:t>ps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156">
              <a:extLst>
                <a:ext uri="{FF2B5EF4-FFF2-40B4-BE49-F238E27FC236}">
                  <a16:creationId xmlns:a16="http://schemas.microsoft.com/office/drawing/2014/main" id="{06768BF8-1DDA-80BE-24E0-F27A4BB94A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174" y="2645570"/>
              <a:ext cx="386418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6318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72041C-555A-1098-691C-932B59213D57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55">
            <a:extLst>
              <a:ext uri="{FF2B5EF4-FFF2-40B4-BE49-F238E27FC236}">
                <a16:creationId xmlns:a16="http://schemas.microsoft.com/office/drawing/2014/main" id="{658BE3CE-916F-F775-78DD-425BB9F0FB9C}"/>
              </a:ext>
            </a:extLst>
          </p:cNvPr>
          <p:cNvSpPr/>
          <p:nvPr/>
        </p:nvSpPr>
        <p:spPr bwMode="auto">
          <a:xfrm>
            <a:off x="623888" y="1650434"/>
            <a:ext cx="414843" cy="373629"/>
          </a:xfrm>
          <a:prstGeom prst="right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ight Arrow 55">
            <a:extLst>
              <a:ext uri="{FF2B5EF4-FFF2-40B4-BE49-F238E27FC236}">
                <a16:creationId xmlns:a16="http://schemas.microsoft.com/office/drawing/2014/main" id="{12277106-420A-06D0-433A-EC92B31F2745}"/>
              </a:ext>
            </a:extLst>
          </p:cNvPr>
          <p:cNvSpPr/>
          <p:nvPr/>
        </p:nvSpPr>
        <p:spPr bwMode="auto">
          <a:xfrm>
            <a:off x="6681788" y="1650434"/>
            <a:ext cx="414843" cy="373629"/>
          </a:xfrm>
          <a:prstGeom prst="right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41B6A1-72F0-484C-3538-71132DB15FDA}"/>
              </a:ext>
            </a:extLst>
          </p:cNvPr>
          <p:cNvSpPr txBox="1"/>
          <p:nvPr/>
        </p:nvSpPr>
        <p:spPr>
          <a:xfrm>
            <a:off x="1191984" y="1650434"/>
            <a:ext cx="292531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b="1" dirty="0"/>
              <a:t>2D FFT </a:t>
            </a:r>
            <a:r>
              <a:rPr lang="it-IT" b="1" dirty="0" err="1"/>
              <a:t>transform</a:t>
            </a:r>
            <a:endParaRPr lang="it-IT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23035D-FA3B-EADA-7877-E4E4DA44019D}"/>
              </a:ext>
            </a:extLst>
          </p:cNvPr>
          <p:cNvSpPr txBox="1"/>
          <p:nvPr/>
        </p:nvSpPr>
        <p:spPr>
          <a:xfrm>
            <a:off x="7249884" y="1650434"/>
            <a:ext cx="292531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b="1" dirty="0"/>
              <a:t>Radon </a:t>
            </a:r>
            <a:r>
              <a:rPr lang="it-IT" b="1" dirty="0" err="1"/>
              <a:t>transform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3815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3B15288-6111-0B2F-33F5-D7165DD9DA6E}"/>
              </a:ext>
            </a:extLst>
          </p:cNvPr>
          <p:cNvCxnSpPr/>
          <p:nvPr/>
        </p:nvCxnSpPr>
        <p:spPr>
          <a:xfrm>
            <a:off x="2202656" y="3471862"/>
            <a:ext cx="7786687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022C35-B9E4-ABB5-FFC6-673952B2C743}"/>
              </a:ext>
            </a:extLst>
          </p:cNvPr>
          <p:cNvSpPr txBox="1"/>
          <p:nvPr/>
        </p:nvSpPr>
        <p:spPr>
          <a:xfrm>
            <a:off x="5203598" y="2852055"/>
            <a:ext cx="1426029" cy="5340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it-IT" sz="2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C6E666-0D46-34EB-A4D7-32F77D0999E4}"/>
              </a:ext>
            </a:extLst>
          </p:cNvPr>
          <p:cNvSpPr txBox="1"/>
          <p:nvPr/>
        </p:nvSpPr>
        <p:spPr>
          <a:xfrm>
            <a:off x="4249762" y="2645754"/>
            <a:ext cx="3692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PART 1: </a:t>
            </a:r>
            <a:r>
              <a:rPr lang="it-IT" sz="3200" dirty="0" err="1">
                <a:latin typeface="Garamond" panose="02020404030301010803" pitchFamily="18" charset="0"/>
              </a:rPr>
              <a:t>Introduction</a:t>
            </a:r>
            <a:endParaRPr lang="it-IT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00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22C3B2-EA16-6506-4CD1-6B5E7A567411}"/>
              </a:ext>
            </a:extLst>
          </p:cNvPr>
          <p:cNvSpPr txBox="1"/>
          <p:nvPr/>
        </p:nvSpPr>
        <p:spPr>
          <a:xfrm>
            <a:off x="571787" y="567924"/>
            <a:ext cx="4989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81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AEF1A3-DD61-49DC-09BD-1A68D761B05C}"/>
              </a:ext>
            </a:extLst>
          </p:cNvPr>
          <p:cNvSpPr txBox="1"/>
          <p:nvPr/>
        </p:nvSpPr>
        <p:spPr>
          <a:xfrm>
            <a:off x="9437822" y="117406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z</a:t>
            </a:r>
            <a:endParaRPr lang="it-IT" dirty="0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A9268F69-1A3D-37D3-6D60-E4A6DC5254E8}"/>
              </a:ext>
            </a:extLst>
          </p:cNvPr>
          <p:cNvGrpSpPr/>
          <p:nvPr/>
        </p:nvGrpSpPr>
        <p:grpSpPr>
          <a:xfrm>
            <a:off x="6088299" y="737123"/>
            <a:ext cx="1683585" cy="1703452"/>
            <a:chOff x="3437874" y="2094579"/>
            <a:chExt cx="1206776" cy="1334063"/>
          </a:xfrm>
        </p:grpSpPr>
        <p:sp>
          <p:nvSpPr>
            <p:cNvPr id="7" name="Cube 12">
              <a:extLst>
                <a:ext uri="{FF2B5EF4-FFF2-40B4-BE49-F238E27FC236}">
                  <a16:creationId xmlns:a16="http://schemas.microsoft.com/office/drawing/2014/main" id="{B770E4A7-11B5-91C3-2596-41DF7A4768C4}"/>
                </a:ext>
              </a:extLst>
            </p:cNvPr>
            <p:cNvSpPr/>
            <p:nvPr/>
          </p:nvSpPr>
          <p:spPr bwMode="auto">
            <a:xfrm rot="10800000">
              <a:off x="4147129" y="2420888"/>
              <a:ext cx="298105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Cube 13">
              <a:extLst>
                <a:ext uri="{FF2B5EF4-FFF2-40B4-BE49-F238E27FC236}">
                  <a16:creationId xmlns:a16="http://schemas.microsoft.com/office/drawing/2014/main" id="{92447256-50BC-61E3-8F47-011CDD96BB1D}"/>
                </a:ext>
              </a:extLst>
            </p:cNvPr>
            <p:cNvSpPr/>
            <p:nvPr/>
          </p:nvSpPr>
          <p:spPr bwMode="auto">
            <a:xfrm rot="10800000">
              <a:off x="3437874" y="2721971"/>
              <a:ext cx="311259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Cube 14">
              <a:extLst>
                <a:ext uri="{FF2B5EF4-FFF2-40B4-BE49-F238E27FC236}">
                  <a16:creationId xmlns:a16="http://schemas.microsoft.com/office/drawing/2014/main" id="{56566A15-93EC-C7C9-87A1-A4882F8545A9}"/>
                </a:ext>
              </a:extLst>
            </p:cNvPr>
            <p:cNvSpPr/>
            <p:nvPr/>
          </p:nvSpPr>
          <p:spPr bwMode="auto">
            <a:xfrm rot="10800000">
              <a:off x="3719820" y="2479487"/>
              <a:ext cx="311259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Cube 15">
              <a:extLst>
                <a:ext uri="{FF2B5EF4-FFF2-40B4-BE49-F238E27FC236}">
                  <a16:creationId xmlns:a16="http://schemas.microsoft.com/office/drawing/2014/main" id="{BE840DE5-0A11-FFC0-3B0E-6EAD936EFCD6}"/>
                </a:ext>
              </a:extLst>
            </p:cNvPr>
            <p:cNvSpPr/>
            <p:nvPr/>
          </p:nvSpPr>
          <p:spPr bwMode="auto">
            <a:xfrm rot="10800000">
              <a:off x="4333391" y="2094579"/>
              <a:ext cx="311259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1FBDE5CD-4F12-1D66-75E3-2AED12FD5555}"/>
              </a:ext>
            </a:extLst>
          </p:cNvPr>
          <p:cNvGrpSpPr/>
          <p:nvPr/>
        </p:nvGrpSpPr>
        <p:grpSpPr>
          <a:xfrm>
            <a:off x="2260257" y="2089693"/>
            <a:ext cx="2172873" cy="324578"/>
            <a:chOff x="3203848" y="4077072"/>
            <a:chExt cx="2172873" cy="432048"/>
          </a:xfrm>
          <a:scene3d>
            <a:camera prst="isometricOffAxis1Right"/>
            <a:lightRig rig="threePt" dir="t"/>
          </a:scene3d>
        </p:grpSpPr>
        <p:sp>
          <p:nvSpPr>
            <p:cNvPr id="16" name="Flowchart: Direct Access Storage 21">
              <a:extLst>
                <a:ext uri="{FF2B5EF4-FFF2-40B4-BE49-F238E27FC236}">
                  <a16:creationId xmlns:a16="http://schemas.microsoft.com/office/drawing/2014/main" id="{3DCB0967-7534-D234-B414-CC10F45F0492}"/>
                </a:ext>
              </a:extLst>
            </p:cNvPr>
            <p:cNvSpPr/>
            <p:nvPr/>
          </p:nvSpPr>
          <p:spPr>
            <a:xfrm>
              <a:off x="3203848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Direct Access Storage 22">
              <a:extLst>
                <a:ext uri="{FF2B5EF4-FFF2-40B4-BE49-F238E27FC236}">
                  <a16:creationId xmlns:a16="http://schemas.microsoft.com/office/drawing/2014/main" id="{A4285865-E2D8-7184-EE7E-F3B1C2E7BE47}"/>
                </a:ext>
              </a:extLst>
            </p:cNvPr>
            <p:cNvSpPr/>
            <p:nvPr/>
          </p:nvSpPr>
          <p:spPr>
            <a:xfrm>
              <a:off x="3374184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Direct Access Storage 23">
              <a:extLst>
                <a:ext uri="{FF2B5EF4-FFF2-40B4-BE49-F238E27FC236}">
                  <a16:creationId xmlns:a16="http://schemas.microsoft.com/office/drawing/2014/main" id="{BA938A07-10DE-EEA3-80C5-8156C99CA1EF}"/>
                </a:ext>
              </a:extLst>
            </p:cNvPr>
            <p:cNvSpPr/>
            <p:nvPr/>
          </p:nvSpPr>
          <p:spPr>
            <a:xfrm>
              <a:off x="3555088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Direct Access Storage 24">
              <a:extLst>
                <a:ext uri="{FF2B5EF4-FFF2-40B4-BE49-F238E27FC236}">
                  <a16:creationId xmlns:a16="http://schemas.microsoft.com/office/drawing/2014/main" id="{70F4126E-9FB7-8411-0274-F6F7155528A6}"/>
                </a:ext>
              </a:extLst>
            </p:cNvPr>
            <p:cNvSpPr/>
            <p:nvPr/>
          </p:nvSpPr>
          <p:spPr>
            <a:xfrm>
              <a:off x="3736864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Direct Access Storage 25">
              <a:extLst>
                <a:ext uri="{FF2B5EF4-FFF2-40B4-BE49-F238E27FC236}">
                  <a16:creationId xmlns:a16="http://schemas.microsoft.com/office/drawing/2014/main" id="{6101C30B-5571-710E-644A-6D720C6B4E6E}"/>
                </a:ext>
              </a:extLst>
            </p:cNvPr>
            <p:cNvSpPr/>
            <p:nvPr/>
          </p:nvSpPr>
          <p:spPr>
            <a:xfrm>
              <a:off x="3907200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lowchart: Direct Access Storage 26">
              <a:extLst>
                <a:ext uri="{FF2B5EF4-FFF2-40B4-BE49-F238E27FC236}">
                  <a16:creationId xmlns:a16="http://schemas.microsoft.com/office/drawing/2014/main" id="{D7FEACA1-C16C-13BA-D7E1-7F3222B5D946}"/>
                </a:ext>
              </a:extLst>
            </p:cNvPr>
            <p:cNvSpPr/>
            <p:nvPr/>
          </p:nvSpPr>
          <p:spPr>
            <a:xfrm>
              <a:off x="4088104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Direct Access Storage 27">
              <a:extLst>
                <a:ext uri="{FF2B5EF4-FFF2-40B4-BE49-F238E27FC236}">
                  <a16:creationId xmlns:a16="http://schemas.microsoft.com/office/drawing/2014/main" id="{82926B0B-C7CC-72A9-8C57-212794390E1B}"/>
                </a:ext>
              </a:extLst>
            </p:cNvPr>
            <p:cNvSpPr/>
            <p:nvPr/>
          </p:nvSpPr>
          <p:spPr>
            <a:xfrm>
              <a:off x="4258440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lowchart: Direct Access Storage 28">
              <a:extLst>
                <a:ext uri="{FF2B5EF4-FFF2-40B4-BE49-F238E27FC236}">
                  <a16:creationId xmlns:a16="http://schemas.microsoft.com/office/drawing/2014/main" id="{21886416-791A-D39E-A2C6-41F0218873F1}"/>
                </a:ext>
              </a:extLst>
            </p:cNvPr>
            <p:cNvSpPr/>
            <p:nvPr/>
          </p:nvSpPr>
          <p:spPr>
            <a:xfrm>
              <a:off x="4428776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Direct Access Storage 29">
              <a:extLst>
                <a:ext uri="{FF2B5EF4-FFF2-40B4-BE49-F238E27FC236}">
                  <a16:creationId xmlns:a16="http://schemas.microsoft.com/office/drawing/2014/main" id="{334E4E43-B05B-4E45-3FC7-4C1BCCCA9ED8}"/>
                </a:ext>
              </a:extLst>
            </p:cNvPr>
            <p:cNvSpPr/>
            <p:nvPr/>
          </p:nvSpPr>
          <p:spPr>
            <a:xfrm>
              <a:off x="4609680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Direct Access Storage 30">
              <a:extLst>
                <a:ext uri="{FF2B5EF4-FFF2-40B4-BE49-F238E27FC236}">
                  <a16:creationId xmlns:a16="http://schemas.microsoft.com/office/drawing/2014/main" id="{0BB68EF3-2928-82C0-CC91-EA8AA8750C4F}"/>
                </a:ext>
              </a:extLst>
            </p:cNvPr>
            <p:cNvSpPr/>
            <p:nvPr/>
          </p:nvSpPr>
          <p:spPr>
            <a:xfrm>
              <a:off x="4791456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Direct Access Storage 31">
              <a:extLst>
                <a:ext uri="{FF2B5EF4-FFF2-40B4-BE49-F238E27FC236}">
                  <a16:creationId xmlns:a16="http://schemas.microsoft.com/office/drawing/2014/main" id="{627E9F93-88A3-4852-473D-D3DEE1E6AD6A}"/>
                </a:ext>
              </a:extLst>
            </p:cNvPr>
            <p:cNvSpPr/>
            <p:nvPr/>
          </p:nvSpPr>
          <p:spPr>
            <a:xfrm>
              <a:off x="4961792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Direct Access Storage 32">
              <a:extLst>
                <a:ext uri="{FF2B5EF4-FFF2-40B4-BE49-F238E27FC236}">
                  <a16:creationId xmlns:a16="http://schemas.microsoft.com/office/drawing/2014/main" id="{EF5DDB28-CC31-4FD2-D39A-3F8A7B6747EE}"/>
                </a:ext>
              </a:extLst>
            </p:cNvPr>
            <p:cNvSpPr/>
            <p:nvPr/>
          </p:nvSpPr>
          <p:spPr>
            <a:xfrm>
              <a:off x="5142696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8" name="Straight Arrow Connector 10">
            <a:extLst>
              <a:ext uri="{FF2B5EF4-FFF2-40B4-BE49-F238E27FC236}">
                <a16:creationId xmlns:a16="http://schemas.microsoft.com/office/drawing/2014/main" id="{13BE2E06-2AE1-606A-1B87-B4E209BFC0E0}"/>
              </a:ext>
            </a:extLst>
          </p:cNvPr>
          <p:cNvCxnSpPr/>
          <p:nvPr/>
        </p:nvCxnSpPr>
        <p:spPr bwMode="auto">
          <a:xfrm flipV="1">
            <a:off x="2187294" y="1226429"/>
            <a:ext cx="7530948" cy="11878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48">
            <a:extLst>
              <a:ext uri="{FF2B5EF4-FFF2-40B4-BE49-F238E27FC236}">
                <a16:creationId xmlns:a16="http://schemas.microsoft.com/office/drawing/2014/main" id="{B10C1227-D4F4-1DB9-8E79-323BFF6291B7}"/>
              </a:ext>
            </a:extLst>
          </p:cNvPr>
          <p:cNvSpPr txBox="1"/>
          <p:nvPr/>
        </p:nvSpPr>
        <p:spPr>
          <a:xfrm>
            <a:off x="316776" y="1850363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 mod.</a:t>
            </a:r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B1402D02-4A0D-A6E6-97A3-2EDF35D3CC60}"/>
              </a:ext>
            </a:extLst>
          </p:cNvPr>
          <p:cNvSpPr txBox="1"/>
          <p:nvPr/>
        </p:nvSpPr>
        <p:spPr>
          <a:xfrm>
            <a:off x="4243424" y="110123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mod.</a:t>
            </a:r>
          </a:p>
        </p:txBody>
      </p:sp>
      <p:sp>
        <p:nvSpPr>
          <p:cNvPr id="31" name="Right Arrow 9">
            <a:extLst>
              <a:ext uri="{FF2B5EF4-FFF2-40B4-BE49-F238E27FC236}">
                <a16:creationId xmlns:a16="http://schemas.microsoft.com/office/drawing/2014/main" id="{F8A4F722-00D4-B461-72F6-DEBCF762118F}"/>
              </a:ext>
            </a:extLst>
          </p:cNvPr>
          <p:cNvSpPr/>
          <p:nvPr/>
        </p:nvSpPr>
        <p:spPr bwMode="auto">
          <a:xfrm rot="21033668">
            <a:off x="2255579" y="1829032"/>
            <a:ext cx="2097780" cy="993315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LSC</a:t>
            </a:r>
          </a:p>
        </p:txBody>
      </p:sp>
      <p:sp>
        <p:nvSpPr>
          <p:cNvPr id="32" name="TextBox 47">
            <a:extLst>
              <a:ext uri="{FF2B5EF4-FFF2-40B4-BE49-F238E27FC236}">
                <a16:creationId xmlns:a16="http://schemas.microsoft.com/office/drawing/2014/main" id="{46219019-0FB5-4D2B-E894-52667FBFEC71}"/>
              </a:ext>
            </a:extLst>
          </p:cNvPr>
          <p:cNvSpPr txBox="1"/>
          <p:nvPr/>
        </p:nvSpPr>
        <p:spPr>
          <a:xfrm>
            <a:off x="2430593" y="2613971"/>
            <a:ext cx="191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</a:t>
            </a:r>
          </a:p>
        </p:txBody>
      </p:sp>
      <p:sp>
        <p:nvSpPr>
          <p:cNvPr id="33" name="TextBox 46">
            <a:extLst>
              <a:ext uri="{FF2B5EF4-FFF2-40B4-BE49-F238E27FC236}">
                <a16:creationId xmlns:a16="http://schemas.microsoft.com/office/drawing/2014/main" id="{C721AA4C-BED3-A6FB-AF09-DED12C3CB6E8}"/>
              </a:ext>
            </a:extLst>
          </p:cNvPr>
          <p:cNvSpPr txBox="1"/>
          <p:nvPr/>
        </p:nvSpPr>
        <p:spPr>
          <a:xfrm>
            <a:off x="6176361" y="2152758"/>
            <a:ext cx="206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dispersive region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8D371FE8-7AE2-08DA-C32D-BFCBF861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05" y="2300813"/>
            <a:ext cx="1781749" cy="713268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FE03C794-72E2-B9EC-2A0F-64CE7D9C2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698" y="1570203"/>
            <a:ext cx="1781749" cy="1637885"/>
          </a:xfrm>
          <a:prstGeom prst="rect">
            <a:avLst/>
          </a:prstGeom>
        </p:spPr>
      </p:pic>
      <p:sp>
        <p:nvSpPr>
          <p:cNvPr id="36" name="Right Arrow 51">
            <a:extLst>
              <a:ext uri="{FF2B5EF4-FFF2-40B4-BE49-F238E27FC236}">
                <a16:creationId xmlns:a16="http://schemas.microsoft.com/office/drawing/2014/main" id="{01ACAF31-EE62-42D9-37C9-D166A96B88CF}"/>
              </a:ext>
            </a:extLst>
          </p:cNvPr>
          <p:cNvSpPr/>
          <p:nvPr/>
        </p:nvSpPr>
        <p:spPr bwMode="auto">
          <a:xfrm rot="21029436">
            <a:off x="6195965" y="1124142"/>
            <a:ext cx="2097780" cy="993315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GB" sz="24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56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, CSR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AA7A4C28-B913-E985-A0DB-3DB16DFFE183}"/>
              </a:ext>
            </a:extLst>
          </p:cNvPr>
          <p:cNvSpPr txBox="1"/>
          <p:nvPr/>
        </p:nvSpPr>
        <p:spPr>
          <a:xfrm>
            <a:off x="2128603" y="119921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endParaRPr lang="it-IT" sz="1400" dirty="0" err="1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CACD83-0C1A-35DB-6E17-E673D406657D}"/>
              </a:ext>
            </a:extLst>
          </p:cNvPr>
          <p:cNvSpPr txBox="1"/>
          <p:nvPr/>
        </p:nvSpPr>
        <p:spPr>
          <a:xfrm>
            <a:off x="328439" y="1516328"/>
            <a:ext cx="3301501" cy="2493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it-IT" sz="1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it-IT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~1 𝜇m to </a:t>
            </a:r>
            <a:r>
              <a:rPr lang="it-IT" sz="1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</a:t>
            </a:r>
            <a:r>
              <a:rPr lang="it-IT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𝜇m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1CA15D-F6FB-004E-5284-1BE33AF7F2C9}"/>
              </a:ext>
            </a:extLst>
          </p:cNvPr>
          <p:cNvSpPr txBox="1"/>
          <p:nvPr/>
        </p:nvSpPr>
        <p:spPr>
          <a:xfrm>
            <a:off x="571787" y="567924"/>
            <a:ext cx="5703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HK vs BKW: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on?</a:t>
            </a:r>
          </a:p>
        </p:txBody>
      </p:sp>
      <p:sp>
        <p:nvSpPr>
          <p:cNvPr id="11" name="TextBox 55">
            <a:extLst>
              <a:ext uri="{FF2B5EF4-FFF2-40B4-BE49-F238E27FC236}">
                <a16:creationId xmlns:a16="http://schemas.microsoft.com/office/drawing/2014/main" id="{DC9E8A85-9A3D-5AA2-A83E-05157EBA88EE}"/>
              </a:ext>
            </a:extLst>
          </p:cNvPr>
          <p:cNvSpPr txBox="1"/>
          <p:nvPr/>
        </p:nvSpPr>
        <p:spPr>
          <a:xfrm>
            <a:off x="416905" y="3307799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Bunching factor:</a:t>
            </a:r>
          </a:p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1-D, shot noise</a:t>
            </a:r>
          </a:p>
        </p:txBody>
      </p:sp>
      <p:sp>
        <p:nvSpPr>
          <p:cNvPr id="37" name="TextBox 81">
            <a:extLst>
              <a:ext uri="{FF2B5EF4-FFF2-40B4-BE49-F238E27FC236}">
                <a16:creationId xmlns:a16="http://schemas.microsoft.com/office/drawing/2014/main" id="{70E3D18D-5E41-9E3C-D326-A94BDB06F265}"/>
              </a:ext>
            </a:extLst>
          </p:cNvPr>
          <p:cNvSpPr txBox="1"/>
          <p:nvPr/>
        </p:nvSpPr>
        <p:spPr>
          <a:xfrm>
            <a:off x="2611497" y="3308932"/>
            <a:ext cx="2739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Energy modulation:</a:t>
            </a:r>
          </a:p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energy-dependent, s-integral</a:t>
            </a:r>
          </a:p>
        </p:txBody>
      </p:sp>
      <p:sp>
        <p:nvSpPr>
          <p:cNvPr id="49" name="TextBox 60">
            <a:extLst>
              <a:ext uri="{FF2B5EF4-FFF2-40B4-BE49-F238E27FC236}">
                <a16:creationId xmlns:a16="http://schemas.microsoft.com/office/drawing/2014/main" id="{F55243F1-08F8-6188-7EB3-631C613CA788}"/>
              </a:ext>
            </a:extLst>
          </p:cNvPr>
          <p:cNvSpPr txBox="1"/>
          <p:nvPr/>
        </p:nvSpPr>
        <p:spPr>
          <a:xfrm>
            <a:off x="6698765" y="3411237"/>
            <a:ext cx="206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Final bunching factor: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10404C1-EBC9-2D0A-2B60-6DBE460AE8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96" t="5724" r="43711" b="-2249"/>
          <a:stretch/>
        </p:blipFill>
        <p:spPr>
          <a:xfrm>
            <a:off x="2688183" y="4096944"/>
            <a:ext cx="2586480" cy="441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1">
                <a:extLst>
                  <a:ext uri="{FF2B5EF4-FFF2-40B4-BE49-F238E27FC236}">
                    <a16:creationId xmlns:a16="http://schemas.microsoft.com/office/drawing/2014/main" id="{1C3FF406-4D1B-9D6F-97B9-D3BC9B66B00F}"/>
                  </a:ext>
                </a:extLst>
              </p:cNvPr>
              <p:cNvSpPr/>
              <p:nvPr/>
            </p:nvSpPr>
            <p:spPr>
              <a:xfrm>
                <a:off x="2611497" y="5194257"/>
                <a:ext cx="2861168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𝑖𝑛𝑡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4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(0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1">
                <a:extLst>
                  <a:ext uri="{FF2B5EF4-FFF2-40B4-BE49-F238E27FC236}">
                    <a16:creationId xmlns:a16="http://schemas.microsoft.com/office/drawing/2014/main" id="{1C3FF406-4D1B-9D6F-97B9-D3BC9B66B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497" y="5194257"/>
                <a:ext cx="2861168" cy="576376"/>
              </a:xfrm>
              <a:prstGeom prst="rect">
                <a:avLst/>
              </a:prstGeom>
              <a:blipFill>
                <a:blip r:embed="rId6"/>
                <a:stretch>
                  <a:fillRect t="-55319" r="-441" b="-808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1">
                <a:extLst>
                  <a:ext uri="{FF2B5EF4-FFF2-40B4-BE49-F238E27FC236}">
                    <a16:creationId xmlns:a16="http://schemas.microsoft.com/office/drawing/2014/main" id="{DCDBE11F-C348-3D9C-D278-1D58C7ECEEF9}"/>
                  </a:ext>
                </a:extLst>
              </p:cNvPr>
              <p:cNvSpPr/>
              <p:nvPr/>
            </p:nvSpPr>
            <p:spPr>
              <a:xfrm>
                <a:off x="5835292" y="4209169"/>
                <a:ext cx="3932428" cy="367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" pitchFamily="18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);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);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subSup"/>
                        <m:ctrlP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nary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" pitchFamily="18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" pitchFamily="18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);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  <a:ea typeface="Times" pitchFamily="18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31">
                <a:extLst>
                  <a:ext uri="{FF2B5EF4-FFF2-40B4-BE49-F238E27FC236}">
                    <a16:creationId xmlns:a16="http://schemas.microsoft.com/office/drawing/2014/main" id="{DCDBE11F-C348-3D9C-D278-1D58C7ECE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292" y="4209169"/>
                <a:ext cx="3932428" cy="367408"/>
              </a:xfrm>
              <a:prstGeom prst="rect">
                <a:avLst/>
              </a:prstGeom>
              <a:blipFill>
                <a:blip r:embed="rId7"/>
                <a:stretch>
                  <a:fillRect t="-96667" b="-16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5">
            <a:extLst>
              <a:ext uri="{FF2B5EF4-FFF2-40B4-BE49-F238E27FC236}">
                <a16:creationId xmlns:a16="http://schemas.microsoft.com/office/drawing/2014/main" id="{3A65D6DA-2259-06C0-3E70-0272DC83B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803" y="4761664"/>
            <a:ext cx="1919218" cy="461665"/>
          </a:xfrm>
          <a:prstGeom prst="rect">
            <a:avLst/>
          </a:prstGeom>
        </p:spPr>
      </p:pic>
      <p:sp>
        <p:nvSpPr>
          <p:cNvPr id="68" name="CasellaDiTesto 11">
            <a:extLst>
              <a:ext uri="{FF2B5EF4-FFF2-40B4-BE49-F238E27FC236}">
                <a16:creationId xmlns:a16="http://schemas.microsoft.com/office/drawing/2014/main" id="{8ED93790-A68F-4DA1-1E04-9A45DF160DEB}"/>
              </a:ext>
            </a:extLst>
          </p:cNvPr>
          <p:cNvSpPr txBox="1"/>
          <p:nvPr/>
        </p:nvSpPr>
        <p:spPr>
          <a:xfrm>
            <a:off x="9946130" y="3062268"/>
            <a:ext cx="2142209" cy="181588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Integral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linearized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Vlasov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eq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.,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solved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by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iteration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at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2</a:t>
            </a:r>
            <a:r>
              <a:rPr lang="it-IT" sz="16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nd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order in kernel.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4 </a:t>
            </a:r>
            <a:r>
              <a:rPr lang="it-IT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dipoles</a:t>
            </a:r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chicanes</a:t>
            </a:r>
          </a:p>
        </p:txBody>
      </p:sp>
      <p:sp>
        <p:nvSpPr>
          <p:cNvPr id="69" name="CasellaDiTesto 11">
            <a:extLst>
              <a:ext uri="{FF2B5EF4-FFF2-40B4-BE49-F238E27FC236}">
                <a16:creationId xmlns:a16="http://schemas.microsoft.com/office/drawing/2014/main" id="{748C128D-7E07-EA7B-52C3-FA607BFCD8D8}"/>
              </a:ext>
            </a:extLst>
          </p:cNvPr>
          <p:cNvSpPr txBox="1"/>
          <p:nvPr/>
        </p:nvSpPr>
        <p:spPr>
          <a:xfrm>
            <a:off x="9946130" y="5008690"/>
            <a:ext cx="2142209" cy="181588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Matrix model for modulations in the 2D long. ph. sp.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Generic dispersive term</a:t>
            </a:r>
          </a:p>
        </p:txBody>
      </p:sp>
      <p:cxnSp>
        <p:nvCxnSpPr>
          <p:cNvPr id="71" name="Connettore 1 70">
            <a:extLst>
              <a:ext uri="{FF2B5EF4-FFF2-40B4-BE49-F238E27FC236}">
                <a16:creationId xmlns:a16="http://schemas.microsoft.com/office/drawing/2014/main" id="{522A5581-EDEC-6B84-E4EE-0D125A834F1A}"/>
              </a:ext>
            </a:extLst>
          </p:cNvPr>
          <p:cNvCxnSpPr>
            <a:cxnSpLocks/>
          </p:cNvCxnSpPr>
          <p:nvPr/>
        </p:nvCxnSpPr>
        <p:spPr>
          <a:xfrm flipV="1">
            <a:off x="5656881" y="3429000"/>
            <a:ext cx="0" cy="2861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>
            <a:extLst>
              <a:ext uri="{FF2B5EF4-FFF2-40B4-BE49-F238E27FC236}">
                <a16:creationId xmlns:a16="http://schemas.microsoft.com/office/drawing/2014/main" id="{22470B17-D60C-450F-D9DE-4CD7E5E3E9C2}"/>
              </a:ext>
            </a:extLst>
          </p:cNvPr>
          <p:cNvCxnSpPr>
            <a:cxnSpLocks/>
          </p:cNvCxnSpPr>
          <p:nvPr/>
        </p:nvCxnSpPr>
        <p:spPr>
          <a:xfrm flipV="1">
            <a:off x="2260257" y="3429000"/>
            <a:ext cx="0" cy="2861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>
            <a:extLst>
              <a:ext uri="{FF2B5EF4-FFF2-40B4-BE49-F238E27FC236}">
                <a16:creationId xmlns:a16="http://schemas.microsoft.com/office/drawing/2014/main" id="{736EA7CD-73B3-B555-9406-880C946066E5}"/>
              </a:ext>
            </a:extLst>
          </p:cNvPr>
          <p:cNvCxnSpPr>
            <a:cxnSpLocks/>
          </p:cNvCxnSpPr>
          <p:nvPr/>
        </p:nvCxnSpPr>
        <p:spPr>
          <a:xfrm flipH="1" flipV="1">
            <a:off x="135616" y="3838556"/>
            <a:ext cx="9632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>
            <a:extLst>
              <a:ext uri="{FF2B5EF4-FFF2-40B4-BE49-F238E27FC236}">
                <a16:creationId xmlns:a16="http://schemas.microsoft.com/office/drawing/2014/main" id="{E6B1E38C-E3D1-18F4-02C5-C71BE0A3D8AE}"/>
              </a:ext>
            </a:extLst>
          </p:cNvPr>
          <p:cNvCxnSpPr>
            <a:cxnSpLocks/>
          </p:cNvCxnSpPr>
          <p:nvPr/>
        </p:nvCxnSpPr>
        <p:spPr>
          <a:xfrm flipH="1" flipV="1">
            <a:off x="2261736" y="4987645"/>
            <a:ext cx="9632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Immagine 80" descr="Immagine che contiene Carattere, bianco, linea, diagramma&#10;&#10;Descrizione generata automaticamente">
            <a:extLst>
              <a:ext uri="{FF2B5EF4-FFF2-40B4-BE49-F238E27FC236}">
                <a16:creationId xmlns:a16="http://schemas.microsoft.com/office/drawing/2014/main" id="{866F4162-AD47-9E78-9136-1A9EFBEC70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20" y="5036720"/>
            <a:ext cx="2324100" cy="863600"/>
          </a:xfrm>
          <a:prstGeom prst="rect">
            <a:avLst/>
          </a:prstGeom>
        </p:spPr>
      </p:pic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E5094B21-FCFB-3C65-CEE5-B3E785F36199}"/>
              </a:ext>
            </a:extLst>
          </p:cNvPr>
          <p:cNvSpPr txBox="1"/>
          <p:nvPr/>
        </p:nvSpPr>
        <p:spPr>
          <a:xfrm>
            <a:off x="8927024" y="172031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it-IT" sz="1400" dirty="0" err="1"/>
          </a:p>
        </p:txBody>
      </p:sp>
    </p:spTree>
    <p:extLst>
      <p:ext uri="{BB962C8B-B14F-4D97-AF65-F5344CB8AC3E}">
        <p14:creationId xmlns:p14="http://schemas.microsoft.com/office/powerpoint/2010/main" val="2477637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22C3B2-EA16-6506-4CD1-6B5E7A567411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FFT vs NAFF</a:t>
            </a:r>
          </a:p>
        </p:txBody>
      </p:sp>
    </p:spTree>
    <p:extLst>
      <p:ext uri="{BB962C8B-B14F-4D97-AF65-F5344CB8AC3E}">
        <p14:creationId xmlns:p14="http://schemas.microsoft.com/office/powerpoint/2010/main" val="213918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43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56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A826CFBD-E2C3-D4D0-E056-FD31ECE2BA42}"/>
              </a:ext>
            </a:extLst>
          </p:cNvPr>
          <p:cNvGrpSpPr/>
          <p:nvPr/>
        </p:nvGrpSpPr>
        <p:grpSpPr>
          <a:xfrm>
            <a:off x="6088299" y="737123"/>
            <a:ext cx="1683585" cy="1703452"/>
            <a:chOff x="3437874" y="2094579"/>
            <a:chExt cx="1206776" cy="1334063"/>
          </a:xfrm>
        </p:grpSpPr>
        <p:sp>
          <p:nvSpPr>
            <p:cNvPr id="3" name="Cube 12">
              <a:extLst>
                <a:ext uri="{FF2B5EF4-FFF2-40B4-BE49-F238E27FC236}">
                  <a16:creationId xmlns:a16="http://schemas.microsoft.com/office/drawing/2014/main" id="{1F2D1CFE-533C-ED8C-2217-3124AE5DD7D8}"/>
                </a:ext>
              </a:extLst>
            </p:cNvPr>
            <p:cNvSpPr/>
            <p:nvPr/>
          </p:nvSpPr>
          <p:spPr bwMode="auto">
            <a:xfrm rot="10800000">
              <a:off x="4147129" y="2420888"/>
              <a:ext cx="298105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" name="Cube 13">
              <a:extLst>
                <a:ext uri="{FF2B5EF4-FFF2-40B4-BE49-F238E27FC236}">
                  <a16:creationId xmlns:a16="http://schemas.microsoft.com/office/drawing/2014/main" id="{920BE17C-5D3B-27C0-2D85-82FEF558AE99}"/>
                </a:ext>
              </a:extLst>
            </p:cNvPr>
            <p:cNvSpPr/>
            <p:nvPr/>
          </p:nvSpPr>
          <p:spPr bwMode="auto">
            <a:xfrm rot="10800000">
              <a:off x="3437874" y="2721971"/>
              <a:ext cx="311259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Cube 14">
              <a:extLst>
                <a:ext uri="{FF2B5EF4-FFF2-40B4-BE49-F238E27FC236}">
                  <a16:creationId xmlns:a16="http://schemas.microsoft.com/office/drawing/2014/main" id="{2F95F09B-3B60-36C8-5736-51287C85F383}"/>
                </a:ext>
              </a:extLst>
            </p:cNvPr>
            <p:cNvSpPr/>
            <p:nvPr/>
          </p:nvSpPr>
          <p:spPr bwMode="auto">
            <a:xfrm rot="10800000">
              <a:off x="3719820" y="2479487"/>
              <a:ext cx="311259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Cube 15">
              <a:extLst>
                <a:ext uri="{FF2B5EF4-FFF2-40B4-BE49-F238E27FC236}">
                  <a16:creationId xmlns:a16="http://schemas.microsoft.com/office/drawing/2014/main" id="{C8E51382-32A8-4EDB-D633-D372B8DB5858}"/>
                </a:ext>
              </a:extLst>
            </p:cNvPr>
            <p:cNvSpPr/>
            <p:nvPr/>
          </p:nvSpPr>
          <p:spPr bwMode="auto">
            <a:xfrm rot="10800000">
              <a:off x="4333391" y="2094579"/>
              <a:ext cx="311259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 20">
            <a:extLst>
              <a:ext uri="{FF2B5EF4-FFF2-40B4-BE49-F238E27FC236}">
                <a16:creationId xmlns:a16="http://schemas.microsoft.com/office/drawing/2014/main" id="{585112FC-20E7-A20F-87D2-74E42A33CE52}"/>
              </a:ext>
            </a:extLst>
          </p:cNvPr>
          <p:cNvGrpSpPr/>
          <p:nvPr/>
        </p:nvGrpSpPr>
        <p:grpSpPr>
          <a:xfrm>
            <a:off x="2260257" y="2089693"/>
            <a:ext cx="2172873" cy="324578"/>
            <a:chOff x="3203848" y="4077072"/>
            <a:chExt cx="2172873" cy="432048"/>
          </a:xfrm>
          <a:scene3d>
            <a:camera prst="isometricOffAxis1Right"/>
            <a:lightRig rig="threePt" dir="t"/>
          </a:scene3d>
        </p:grpSpPr>
        <p:sp>
          <p:nvSpPr>
            <p:cNvPr id="9" name="Flowchart: Direct Access Storage 21">
              <a:extLst>
                <a:ext uri="{FF2B5EF4-FFF2-40B4-BE49-F238E27FC236}">
                  <a16:creationId xmlns:a16="http://schemas.microsoft.com/office/drawing/2014/main" id="{C3BFED21-B88A-E4D5-CCDA-41F6C5AA23ED}"/>
                </a:ext>
              </a:extLst>
            </p:cNvPr>
            <p:cNvSpPr/>
            <p:nvPr/>
          </p:nvSpPr>
          <p:spPr>
            <a:xfrm>
              <a:off x="3203848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Direct Access Storage 22">
              <a:extLst>
                <a:ext uri="{FF2B5EF4-FFF2-40B4-BE49-F238E27FC236}">
                  <a16:creationId xmlns:a16="http://schemas.microsoft.com/office/drawing/2014/main" id="{72EABD2F-434C-9CDC-86F0-246394334D53}"/>
                </a:ext>
              </a:extLst>
            </p:cNvPr>
            <p:cNvSpPr/>
            <p:nvPr/>
          </p:nvSpPr>
          <p:spPr>
            <a:xfrm>
              <a:off x="3374184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Direct Access Storage 23">
              <a:extLst>
                <a:ext uri="{FF2B5EF4-FFF2-40B4-BE49-F238E27FC236}">
                  <a16:creationId xmlns:a16="http://schemas.microsoft.com/office/drawing/2014/main" id="{DE9AB892-544A-DC09-8A15-392788F9B3C6}"/>
                </a:ext>
              </a:extLst>
            </p:cNvPr>
            <p:cNvSpPr/>
            <p:nvPr/>
          </p:nvSpPr>
          <p:spPr>
            <a:xfrm>
              <a:off x="3555088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Direct Access Storage 24">
              <a:extLst>
                <a:ext uri="{FF2B5EF4-FFF2-40B4-BE49-F238E27FC236}">
                  <a16:creationId xmlns:a16="http://schemas.microsoft.com/office/drawing/2014/main" id="{9E930086-0861-3814-BE2B-1ACDAFF1C94A}"/>
                </a:ext>
              </a:extLst>
            </p:cNvPr>
            <p:cNvSpPr/>
            <p:nvPr/>
          </p:nvSpPr>
          <p:spPr>
            <a:xfrm>
              <a:off x="3736864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owchart: Direct Access Storage 25">
              <a:extLst>
                <a:ext uri="{FF2B5EF4-FFF2-40B4-BE49-F238E27FC236}">
                  <a16:creationId xmlns:a16="http://schemas.microsoft.com/office/drawing/2014/main" id="{A2C1A6B2-9CF5-089C-219A-F1F7278D437F}"/>
                </a:ext>
              </a:extLst>
            </p:cNvPr>
            <p:cNvSpPr/>
            <p:nvPr/>
          </p:nvSpPr>
          <p:spPr>
            <a:xfrm>
              <a:off x="3907200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Direct Access Storage 26">
              <a:extLst>
                <a:ext uri="{FF2B5EF4-FFF2-40B4-BE49-F238E27FC236}">
                  <a16:creationId xmlns:a16="http://schemas.microsoft.com/office/drawing/2014/main" id="{F0C16D10-1A60-A175-2ECB-4C112F48A93F}"/>
                </a:ext>
              </a:extLst>
            </p:cNvPr>
            <p:cNvSpPr/>
            <p:nvPr/>
          </p:nvSpPr>
          <p:spPr>
            <a:xfrm>
              <a:off x="4088104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Direct Access Storage 27">
              <a:extLst>
                <a:ext uri="{FF2B5EF4-FFF2-40B4-BE49-F238E27FC236}">
                  <a16:creationId xmlns:a16="http://schemas.microsoft.com/office/drawing/2014/main" id="{2210F621-B0D1-DD0F-4954-1FF28888A2EA}"/>
                </a:ext>
              </a:extLst>
            </p:cNvPr>
            <p:cNvSpPr/>
            <p:nvPr/>
          </p:nvSpPr>
          <p:spPr>
            <a:xfrm>
              <a:off x="4258440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Direct Access Storage 28">
              <a:extLst>
                <a:ext uri="{FF2B5EF4-FFF2-40B4-BE49-F238E27FC236}">
                  <a16:creationId xmlns:a16="http://schemas.microsoft.com/office/drawing/2014/main" id="{972A56CB-53BF-AF11-1479-8CA66748F915}"/>
                </a:ext>
              </a:extLst>
            </p:cNvPr>
            <p:cNvSpPr/>
            <p:nvPr/>
          </p:nvSpPr>
          <p:spPr>
            <a:xfrm>
              <a:off x="4428776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Direct Access Storage 29">
              <a:extLst>
                <a:ext uri="{FF2B5EF4-FFF2-40B4-BE49-F238E27FC236}">
                  <a16:creationId xmlns:a16="http://schemas.microsoft.com/office/drawing/2014/main" id="{C5CD829B-4E3E-38ED-3B53-0330E40A2980}"/>
                </a:ext>
              </a:extLst>
            </p:cNvPr>
            <p:cNvSpPr/>
            <p:nvPr/>
          </p:nvSpPr>
          <p:spPr>
            <a:xfrm>
              <a:off x="4609680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Direct Access Storage 30">
              <a:extLst>
                <a:ext uri="{FF2B5EF4-FFF2-40B4-BE49-F238E27FC236}">
                  <a16:creationId xmlns:a16="http://schemas.microsoft.com/office/drawing/2014/main" id="{70117E30-CA66-7883-E290-57B436275AE3}"/>
                </a:ext>
              </a:extLst>
            </p:cNvPr>
            <p:cNvSpPr/>
            <p:nvPr/>
          </p:nvSpPr>
          <p:spPr>
            <a:xfrm>
              <a:off x="4791456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Direct Access Storage 31">
              <a:extLst>
                <a:ext uri="{FF2B5EF4-FFF2-40B4-BE49-F238E27FC236}">
                  <a16:creationId xmlns:a16="http://schemas.microsoft.com/office/drawing/2014/main" id="{BA76230D-356D-CF1A-54C4-BD25D97E3308}"/>
                </a:ext>
              </a:extLst>
            </p:cNvPr>
            <p:cNvSpPr/>
            <p:nvPr/>
          </p:nvSpPr>
          <p:spPr>
            <a:xfrm>
              <a:off x="4961792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lowchart: Direct Access Storage 32">
              <a:extLst>
                <a:ext uri="{FF2B5EF4-FFF2-40B4-BE49-F238E27FC236}">
                  <a16:creationId xmlns:a16="http://schemas.microsoft.com/office/drawing/2014/main" id="{F960E7A1-0888-4EC9-E862-C0185C43EE3D}"/>
                </a:ext>
              </a:extLst>
            </p:cNvPr>
            <p:cNvSpPr/>
            <p:nvPr/>
          </p:nvSpPr>
          <p:spPr>
            <a:xfrm>
              <a:off x="5142696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Arrow Connector 10">
            <a:extLst>
              <a:ext uri="{FF2B5EF4-FFF2-40B4-BE49-F238E27FC236}">
                <a16:creationId xmlns:a16="http://schemas.microsoft.com/office/drawing/2014/main" id="{6858AEF8-30B6-BA46-6ADB-A2529995E387}"/>
              </a:ext>
            </a:extLst>
          </p:cNvPr>
          <p:cNvCxnSpPr/>
          <p:nvPr/>
        </p:nvCxnSpPr>
        <p:spPr bwMode="auto">
          <a:xfrm flipV="1">
            <a:off x="2187294" y="1226429"/>
            <a:ext cx="7530948" cy="11878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48">
            <a:extLst>
              <a:ext uri="{FF2B5EF4-FFF2-40B4-BE49-F238E27FC236}">
                <a16:creationId xmlns:a16="http://schemas.microsoft.com/office/drawing/2014/main" id="{FEE2B9C4-C772-7A99-E117-3CB918FE94A3}"/>
              </a:ext>
            </a:extLst>
          </p:cNvPr>
          <p:cNvSpPr txBox="1"/>
          <p:nvPr/>
        </p:nvSpPr>
        <p:spPr>
          <a:xfrm>
            <a:off x="316776" y="1850363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 mod.</a:t>
            </a:r>
          </a:p>
        </p:txBody>
      </p:sp>
      <p:sp>
        <p:nvSpPr>
          <p:cNvPr id="24" name="TextBox 50">
            <a:extLst>
              <a:ext uri="{FF2B5EF4-FFF2-40B4-BE49-F238E27FC236}">
                <a16:creationId xmlns:a16="http://schemas.microsoft.com/office/drawing/2014/main" id="{32C5E323-5155-29D3-8102-1FFED8F68DCB}"/>
              </a:ext>
            </a:extLst>
          </p:cNvPr>
          <p:cNvSpPr txBox="1"/>
          <p:nvPr/>
        </p:nvSpPr>
        <p:spPr>
          <a:xfrm>
            <a:off x="4243424" y="110123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mod.</a:t>
            </a:r>
          </a:p>
        </p:txBody>
      </p:sp>
      <p:sp>
        <p:nvSpPr>
          <p:cNvPr id="25" name="Right Arrow 9">
            <a:extLst>
              <a:ext uri="{FF2B5EF4-FFF2-40B4-BE49-F238E27FC236}">
                <a16:creationId xmlns:a16="http://schemas.microsoft.com/office/drawing/2014/main" id="{FFBCE881-AF9C-F96D-1188-0558452BF89D}"/>
              </a:ext>
            </a:extLst>
          </p:cNvPr>
          <p:cNvSpPr/>
          <p:nvPr/>
        </p:nvSpPr>
        <p:spPr bwMode="auto">
          <a:xfrm rot="21033668">
            <a:off x="2255579" y="1829032"/>
            <a:ext cx="2097780" cy="993315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LSC</a:t>
            </a: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CB84705B-D6E0-9DF1-9A5C-6A81E25AD943}"/>
              </a:ext>
            </a:extLst>
          </p:cNvPr>
          <p:cNvSpPr txBox="1"/>
          <p:nvPr/>
        </p:nvSpPr>
        <p:spPr>
          <a:xfrm>
            <a:off x="2430593" y="2613971"/>
            <a:ext cx="191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</a:t>
            </a:r>
          </a:p>
        </p:txBody>
      </p:sp>
      <p:sp>
        <p:nvSpPr>
          <p:cNvPr id="27" name="TextBox 46">
            <a:extLst>
              <a:ext uri="{FF2B5EF4-FFF2-40B4-BE49-F238E27FC236}">
                <a16:creationId xmlns:a16="http://schemas.microsoft.com/office/drawing/2014/main" id="{DF93490B-902E-3E51-B054-0BF19A75A7E7}"/>
              </a:ext>
            </a:extLst>
          </p:cNvPr>
          <p:cNvSpPr txBox="1"/>
          <p:nvPr/>
        </p:nvSpPr>
        <p:spPr>
          <a:xfrm>
            <a:off x="6176361" y="2152758"/>
            <a:ext cx="206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dispersive region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5AEC0BAC-33B5-2052-469E-BFBD25958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05" y="2300813"/>
            <a:ext cx="1781749" cy="713268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883D7DEB-323D-D2C0-3C72-53CEA8C43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698" y="1570203"/>
            <a:ext cx="1781749" cy="1637885"/>
          </a:xfrm>
          <a:prstGeom prst="rect">
            <a:avLst/>
          </a:prstGeom>
        </p:spPr>
      </p:pic>
      <p:sp>
        <p:nvSpPr>
          <p:cNvPr id="30" name="Right Arrow 51">
            <a:extLst>
              <a:ext uri="{FF2B5EF4-FFF2-40B4-BE49-F238E27FC236}">
                <a16:creationId xmlns:a16="http://schemas.microsoft.com/office/drawing/2014/main" id="{C932E87D-1DE6-4ECC-2BE4-8CE55A7A0C0C}"/>
              </a:ext>
            </a:extLst>
          </p:cNvPr>
          <p:cNvSpPr/>
          <p:nvPr/>
        </p:nvSpPr>
        <p:spPr bwMode="auto">
          <a:xfrm rot="21029436">
            <a:off x="6195965" y="1124142"/>
            <a:ext cx="2097780" cy="993315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GB" sz="24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56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, CSR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5103C354-B11C-55C1-BA82-D2C7149035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8" t="4518" r="13429" b="7196"/>
          <a:stretch/>
        </p:blipFill>
        <p:spPr>
          <a:xfrm>
            <a:off x="9370002" y="1344532"/>
            <a:ext cx="2351649" cy="2903266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33" name="Anello 32">
            <a:extLst>
              <a:ext uri="{FF2B5EF4-FFF2-40B4-BE49-F238E27FC236}">
                <a16:creationId xmlns:a16="http://schemas.microsoft.com/office/drawing/2014/main" id="{9A52ECB9-E6A9-4D3A-86E3-05799F453C4A}"/>
              </a:ext>
            </a:extLst>
          </p:cNvPr>
          <p:cNvSpPr/>
          <p:nvPr/>
        </p:nvSpPr>
        <p:spPr>
          <a:xfrm rot="21057849">
            <a:off x="2582589" y="1972602"/>
            <a:ext cx="1183247" cy="734786"/>
          </a:xfrm>
          <a:prstGeom prst="donut">
            <a:avLst>
              <a:gd name="adj" fmla="val 171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Anello 33">
            <a:extLst>
              <a:ext uri="{FF2B5EF4-FFF2-40B4-BE49-F238E27FC236}">
                <a16:creationId xmlns:a16="http://schemas.microsoft.com/office/drawing/2014/main" id="{3E1D01D4-A644-7FF1-34A6-C582A728C145}"/>
              </a:ext>
            </a:extLst>
          </p:cNvPr>
          <p:cNvSpPr/>
          <p:nvPr/>
        </p:nvSpPr>
        <p:spPr>
          <a:xfrm rot="21057849">
            <a:off x="6850338" y="1209615"/>
            <a:ext cx="1183247" cy="734786"/>
          </a:xfrm>
          <a:prstGeom prst="donut">
            <a:avLst>
              <a:gd name="adj" fmla="val 171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Anello 34">
            <a:extLst>
              <a:ext uri="{FF2B5EF4-FFF2-40B4-BE49-F238E27FC236}">
                <a16:creationId xmlns:a16="http://schemas.microsoft.com/office/drawing/2014/main" id="{30E0C246-43BB-854C-3156-D216C46ACD40}"/>
              </a:ext>
            </a:extLst>
          </p:cNvPr>
          <p:cNvSpPr/>
          <p:nvPr/>
        </p:nvSpPr>
        <p:spPr>
          <a:xfrm>
            <a:off x="6122622" y="2029061"/>
            <a:ext cx="2233060" cy="991923"/>
          </a:xfrm>
          <a:prstGeom prst="donut">
            <a:avLst>
              <a:gd name="adj" fmla="val 95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1D1A1791-3538-04CF-A316-D1F2EFB2D3A7}"/>
              </a:ext>
            </a:extLst>
          </p:cNvPr>
          <p:cNvCxnSpPr>
            <a:cxnSpLocks/>
            <a:stCxn id="33" idx="3"/>
          </p:cNvCxnSpPr>
          <p:nvPr/>
        </p:nvCxnSpPr>
        <p:spPr>
          <a:xfrm flipH="1">
            <a:off x="2413146" y="2662259"/>
            <a:ext cx="388718" cy="11816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F81EBCE5-4BF0-FB8D-1F35-ED516AD65B75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7239152" y="3020984"/>
            <a:ext cx="0" cy="14635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812E2987-C5D6-6814-8C95-0FE7EC81CAEF}"/>
              </a:ext>
            </a:extLst>
          </p:cNvPr>
          <p:cNvCxnSpPr>
            <a:cxnSpLocks/>
          </p:cNvCxnSpPr>
          <p:nvPr/>
        </p:nvCxnSpPr>
        <p:spPr>
          <a:xfrm>
            <a:off x="7771486" y="1767865"/>
            <a:ext cx="1709901" cy="2611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77">
            <a:extLst>
              <a:ext uri="{FF2B5EF4-FFF2-40B4-BE49-F238E27FC236}">
                <a16:creationId xmlns:a16="http://schemas.microsoft.com/office/drawing/2014/main" id="{F253EEFD-F2A4-3508-2C14-6DE9E471941C}"/>
              </a:ext>
            </a:extLst>
          </p:cNvPr>
          <p:cNvSpPr/>
          <p:nvPr/>
        </p:nvSpPr>
        <p:spPr bwMode="auto">
          <a:xfrm>
            <a:off x="443432" y="4273203"/>
            <a:ext cx="3462610" cy="22846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" name="Picture 175">
            <a:extLst>
              <a:ext uri="{FF2B5EF4-FFF2-40B4-BE49-F238E27FC236}">
                <a16:creationId xmlns:a16="http://schemas.microsoft.com/office/drawing/2014/main" id="{2A494534-2582-FA5C-8759-18A94BB4E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755" y="4377357"/>
            <a:ext cx="2219569" cy="1448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176">
                <a:extLst>
                  <a:ext uri="{FF2B5EF4-FFF2-40B4-BE49-F238E27FC236}">
                    <a16:creationId xmlns:a16="http://schemas.microsoft.com/office/drawing/2014/main" id="{EE1ABA97-077A-A221-046C-CF94814733C3}"/>
                  </a:ext>
                </a:extLst>
              </p:cNvPr>
              <p:cNvSpPr/>
              <p:nvPr/>
            </p:nvSpPr>
            <p:spPr>
              <a:xfrm>
                <a:off x="440478" y="5844910"/>
                <a:ext cx="3465564" cy="693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sub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𝑸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en-US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𝑸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33CC3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33CC3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33CC3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33CC33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1" name="Rectangle 176">
                <a:extLst>
                  <a:ext uri="{FF2B5EF4-FFF2-40B4-BE49-F238E27FC236}">
                    <a16:creationId xmlns:a16="http://schemas.microsoft.com/office/drawing/2014/main" id="{EE1ABA97-077A-A221-046C-CF9481473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8" y="5844910"/>
                <a:ext cx="3465564" cy="693973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8B720A8-6246-DA1B-C7BF-1244178C046C}"/>
              </a:ext>
            </a:extLst>
          </p:cNvPr>
          <p:cNvSpPr txBox="1"/>
          <p:nvPr/>
        </p:nvSpPr>
        <p:spPr>
          <a:xfrm>
            <a:off x="9437822" y="85927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z</a:t>
            </a:r>
            <a:endParaRPr lang="it-IT" dirty="0"/>
          </a:p>
        </p:txBody>
      </p:sp>
      <p:cxnSp>
        <p:nvCxnSpPr>
          <p:cNvPr id="43" name="Connettore 1 42">
            <a:extLst>
              <a:ext uri="{FF2B5EF4-FFF2-40B4-BE49-F238E27FC236}">
                <a16:creationId xmlns:a16="http://schemas.microsoft.com/office/drawing/2014/main" id="{6D42BB75-17DB-24F9-D8D4-AA9B2A8D7D6E}"/>
              </a:ext>
            </a:extLst>
          </p:cNvPr>
          <p:cNvCxnSpPr>
            <a:cxnSpLocks/>
          </p:cNvCxnSpPr>
          <p:nvPr/>
        </p:nvCxnSpPr>
        <p:spPr>
          <a:xfrm flipH="1" flipV="1">
            <a:off x="5166036" y="6229890"/>
            <a:ext cx="4483542" cy="8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>
            <a:extLst>
              <a:ext uri="{FF2B5EF4-FFF2-40B4-BE49-F238E27FC236}">
                <a16:creationId xmlns:a16="http://schemas.microsoft.com/office/drawing/2014/main" id="{6F7F0AA3-35D0-FA68-CAFD-00EA4C23C176}"/>
              </a:ext>
            </a:extLst>
          </p:cNvPr>
          <p:cNvCxnSpPr>
            <a:cxnSpLocks/>
          </p:cNvCxnSpPr>
          <p:nvPr/>
        </p:nvCxnSpPr>
        <p:spPr>
          <a:xfrm>
            <a:off x="7143016" y="5422571"/>
            <a:ext cx="8426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>
            <a:extLst>
              <a:ext uri="{FF2B5EF4-FFF2-40B4-BE49-F238E27FC236}">
                <a16:creationId xmlns:a16="http://schemas.microsoft.com/office/drawing/2014/main" id="{26086934-137F-419A-CD18-137389FED607}"/>
              </a:ext>
            </a:extLst>
          </p:cNvPr>
          <p:cNvCxnSpPr>
            <a:cxnSpLocks/>
          </p:cNvCxnSpPr>
          <p:nvPr/>
        </p:nvCxnSpPr>
        <p:spPr>
          <a:xfrm flipV="1">
            <a:off x="6402275" y="5421112"/>
            <a:ext cx="662364" cy="8175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>
            <a:extLst>
              <a:ext uri="{FF2B5EF4-FFF2-40B4-BE49-F238E27FC236}">
                <a16:creationId xmlns:a16="http://schemas.microsoft.com/office/drawing/2014/main" id="{78BCD9C4-7D5D-29F7-6DF4-5E5C84C9A9A7}"/>
              </a:ext>
            </a:extLst>
          </p:cNvPr>
          <p:cNvCxnSpPr>
            <a:cxnSpLocks/>
          </p:cNvCxnSpPr>
          <p:nvPr/>
        </p:nvCxnSpPr>
        <p:spPr>
          <a:xfrm flipH="1" flipV="1">
            <a:off x="8066336" y="5421112"/>
            <a:ext cx="669952" cy="785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rapezio 46">
            <a:extLst>
              <a:ext uri="{FF2B5EF4-FFF2-40B4-BE49-F238E27FC236}">
                <a16:creationId xmlns:a16="http://schemas.microsoft.com/office/drawing/2014/main" id="{927DD777-75DB-C006-1F2D-693FD0212BF8}"/>
              </a:ext>
            </a:extLst>
          </p:cNvPr>
          <p:cNvSpPr/>
          <p:nvPr/>
        </p:nvSpPr>
        <p:spPr>
          <a:xfrm rot="10800000" flipV="1">
            <a:off x="6243188" y="6090303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Trapezio 47">
            <a:extLst>
              <a:ext uri="{FF2B5EF4-FFF2-40B4-BE49-F238E27FC236}">
                <a16:creationId xmlns:a16="http://schemas.microsoft.com/office/drawing/2014/main" id="{6295B2F4-0450-EA92-4487-85156355640B}"/>
              </a:ext>
            </a:extLst>
          </p:cNvPr>
          <p:cNvSpPr/>
          <p:nvPr/>
        </p:nvSpPr>
        <p:spPr>
          <a:xfrm flipV="1">
            <a:off x="6905552" y="5304388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Trapezio 48">
            <a:extLst>
              <a:ext uri="{FF2B5EF4-FFF2-40B4-BE49-F238E27FC236}">
                <a16:creationId xmlns:a16="http://schemas.microsoft.com/office/drawing/2014/main" id="{7923B81A-C842-21A6-729A-FBADD6483997}"/>
              </a:ext>
            </a:extLst>
          </p:cNvPr>
          <p:cNvSpPr/>
          <p:nvPr/>
        </p:nvSpPr>
        <p:spPr>
          <a:xfrm flipV="1">
            <a:off x="7907249" y="5304388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Trapezio 49">
            <a:extLst>
              <a:ext uri="{FF2B5EF4-FFF2-40B4-BE49-F238E27FC236}">
                <a16:creationId xmlns:a16="http://schemas.microsoft.com/office/drawing/2014/main" id="{49DAC7B9-481F-C51E-C113-05B80F9EA39B}"/>
              </a:ext>
            </a:extLst>
          </p:cNvPr>
          <p:cNvSpPr/>
          <p:nvPr/>
        </p:nvSpPr>
        <p:spPr>
          <a:xfrm rot="10800000" flipV="1">
            <a:off x="8577202" y="6090304"/>
            <a:ext cx="318174" cy="233449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36930EBD-DB52-6906-F7FD-2B6C4CAA3FC3}"/>
              </a:ext>
            </a:extLst>
          </p:cNvPr>
          <p:cNvSpPr/>
          <p:nvPr/>
        </p:nvSpPr>
        <p:spPr>
          <a:xfrm>
            <a:off x="5420625" y="6128504"/>
            <a:ext cx="627530" cy="19524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3000">
                <a:srgbClr val="FFFF00"/>
              </a:gs>
              <a:gs pos="73000">
                <a:schemeClr val="accent1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8CE5BA83-B280-DDE0-4D1C-15073593C011}"/>
              </a:ext>
            </a:extLst>
          </p:cNvPr>
          <p:cNvSpPr/>
          <p:nvPr/>
        </p:nvSpPr>
        <p:spPr>
          <a:xfrm>
            <a:off x="9092477" y="6141034"/>
            <a:ext cx="360000" cy="19524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3000">
                <a:srgbClr val="FFFF00"/>
              </a:gs>
              <a:gs pos="73000">
                <a:schemeClr val="accent1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D21E781A-2804-943B-CACF-33D06405E6A9}"/>
              </a:ext>
            </a:extLst>
          </p:cNvPr>
          <p:cNvSpPr/>
          <p:nvPr/>
        </p:nvSpPr>
        <p:spPr>
          <a:xfrm rot="20032365">
            <a:off x="7247498" y="5323488"/>
            <a:ext cx="627530" cy="19524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3000">
                <a:srgbClr val="FFFF00"/>
              </a:gs>
              <a:gs pos="73000">
                <a:schemeClr val="accent1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ornice 53">
            <a:extLst>
              <a:ext uri="{FF2B5EF4-FFF2-40B4-BE49-F238E27FC236}">
                <a16:creationId xmlns:a16="http://schemas.microsoft.com/office/drawing/2014/main" id="{FCF3FE4A-FAEB-741D-E56C-BF2BB0B55AAA}"/>
              </a:ext>
            </a:extLst>
          </p:cNvPr>
          <p:cNvSpPr/>
          <p:nvPr/>
        </p:nvSpPr>
        <p:spPr>
          <a:xfrm>
            <a:off x="4988117" y="4564402"/>
            <a:ext cx="4842188" cy="2129979"/>
          </a:xfrm>
          <a:prstGeom prst="frame">
            <a:avLst>
              <a:gd name="adj1" fmla="val 116"/>
            </a:avLst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FC4D53C6-0284-54AB-DC2D-4B43B863E1E9}"/>
              </a:ext>
            </a:extLst>
          </p:cNvPr>
          <p:cNvSpPr txBox="1"/>
          <p:nvPr/>
        </p:nvSpPr>
        <p:spPr>
          <a:xfrm>
            <a:off x="5563657" y="4579246"/>
            <a:ext cx="367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Bunch</a:t>
            </a:r>
            <a:r>
              <a:rPr lang="it-IT" dirty="0"/>
              <a:t> </a:t>
            </a:r>
            <a:r>
              <a:rPr lang="it-IT" dirty="0" err="1"/>
              <a:t>Length</a:t>
            </a:r>
            <a:r>
              <a:rPr lang="it-IT" dirty="0"/>
              <a:t> </a:t>
            </a:r>
            <a:r>
              <a:rPr lang="it-IT" dirty="0" err="1"/>
              <a:t>Compression</a:t>
            </a:r>
            <a:endParaRPr lang="it-IT" dirty="0"/>
          </a:p>
        </p:txBody>
      </p:sp>
      <p:sp>
        <p:nvSpPr>
          <p:cNvPr id="56" name="Freccia giù 55">
            <a:extLst>
              <a:ext uri="{FF2B5EF4-FFF2-40B4-BE49-F238E27FC236}">
                <a16:creationId xmlns:a16="http://schemas.microsoft.com/office/drawing/2014/main" id="{6968BB76-1A79-B099-284C-04C0C808F798}"/>
              </a:ext>
            </a:extLst>
          </p:cNvPr>
          <p:cNvSpPr/>
          <p:nvPr/>
        </p:nvSpPr>
        <p:spPr>
          <a:xfrm rot="16200000">
            <a:off x="5470916" y="5054042"/>
            <a:ext cx="309871" cy="877058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43000">
                <a:srgbClr val="FFFF00"/>
              </a:gs>
              <a:gs pos="73000">
                <a:schemeClr val="accent1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3E9568E-5AC5-DABF-B39B-795C15C433AE}"/>
              </a:ext>
            </a:extLst>
          </p:cNvPr>
          <p:cNvSpPr txBox="1"/>
          <p:nvPr/>
        </p:nvSpPr>
        <p:spPr>
          <a:xfrm>
            <a:off x="5061273" y="5065041"/>
            <a:ext cx="1140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Beam</a:t>
            </a:r>
            <a:r>
              <a:rPr lang="it-IT" sz="1400" dirty="0"/>
              <a:t> Energy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F38C032-A70F-5981-7E39-9013D1B81F71}"/>
              </a:ext>
            </a:extLst>
          </p:cNvPr>
          <p:cNvSpPr txBox="1"/>
          <p:nvPr/>
        </p:nvSpPr>
        <p:spPr>
          <a:xfrm>
            <a:off x="470349" y="3857179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LSC =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Space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CDF4258-FDB4-8EC6-EBDF-3896E01A04A4}"/>
              </a:ext>
            </a:extLst>
          </p:cNvPr>
          <p:cNvSpPr txBox="1"/>
          <p:nvPr/>
        </p:nvSpPr>
        <p:spPr>
          <a:xfrm>
            <a:off x="10612515" y="4261629"/>
            <a:ext cx="1492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CSR = 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Coherent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Synchrotron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59890855-0A19-623D-18D5-35CFBF54C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9" y="3416894"/>
            <a:ext cx="160759" cy="200949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35C30EC-2415-32FC-BD26-599C34EA9C7F}"/>
              </a:ext>
            </a:extLst>
          </p:cNvPr>
          <p:cNvSpPr txBox="1"/>
          <p:nvPr/>
        </p:nvSpPr>
        <p:spPr>
          <a:xfrm>
            <a:off x="321467" y="3328503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= Lorentz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27C268E-CA8B-D29B-CCE0-939C1280A244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Start up &amp; build up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D117D69-89F4-B26A-FF37-DD5DB0C1004A}"/>
              </a:ext>
            </a:extLst>
          </p:cNvPr>
          <p:cNvSpPr txBox="1"/>
          <p:nvPr/>
        </p:nvSpPr>
        <p:spPr>
          <a:xfrm>
            <a:off x="328439" y="1270781"/>
            <a:ext cx="3011684" cy="560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it-IT" sz="1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Disomogeneity</a:t>
            </a:r>
            <a:r>
              <a:rPr lang="it-IT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it-IT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~1 𝜇m to </a:t>
            </a:r>
            <a:r>
              <a:rPr lang="it-IT" sz="1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</a:t>
            </a:r>
            <a:r>
              <a:rPr lang="it-IT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𝜇m</a:t>
            </a:r>
          </a:p>
        </p:txBody>
      </p:sp>
    </p:spTree>
    <p:extLst>
      <p:ext uri="{BB962C8B-B14F-4D97-AF65-F5344CB8AC3E}">
        <p14:creationId xmlns:p14="http://schemas.microsoft.com/office/powerpoint/2010/main" val="1625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30" grpId="0" animBg="1"/>
      <p:bldP spid="33" grpId="0" animBg="1"/>
      <p:bldP spid="34" grpId="0" animBg="1"/>
      <p:bldP spid="35" grpId="0" animBg="1"/>
      <p:bldP spid="39" grpId="0" animBg="1"/>
      <p:bldP spid="41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 animBg="1"/>
      <p:bldP spid="57" grpId="0"/>
      <p:bldP spid="58" grpId="0"/>
      <p:bldP spid="59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AEF1A3-DD61-49DC-09BD-1A68D761B05C}"/>
              </a:ext>
            </a:extLst>
          </p:cNvPr>
          <p:cNvSpPr txBox="1"/>
          <p:nvPr/>
        </p:nvSpPr>
        <p:spPr>
          <a:xfrm>
            <a:off x="9437822" y="117406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z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75AFD1D-712E-C6FE-CD77-8C7CC284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51" y="3424950"/>
            <a:ext cx="3892278" cy="3094221"/>
          </a:xfrm>
          <a:prstGeom prst="rect">
            <a:avLst/>
          </a:prstGeom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id="{A9268F69-1A3D-37D3-6D60-E4A6DC5254E8}"/>
              </a:ext>
            </a:extLst>
          </p:cNvPr>
          <p:cNvGrpSpPr/>
          <p:nvPr/>
        </p:nvGrpSpPr>
        <p:grpSpPr>
          <a:xfrm>
            <a:off x="6088299" y="737123"/>
            <a:ext cx="1683585" cy="1703452"/>
            <a:chOff x="3437874" y="2094579"/>
            <a:chExt cx="1206776" cy="1334063"/>
          </a:xfrm>
        </p:grpSpPr>
        <p:sp>
          <p:nvSpPr>
            <p:cNvPr id="7" name="Cube 12">
              <a:extLst>
                <a:ext uri="{FF2B5EF4-FFF2-40B4-BE49-F238E27FC236}">
                  <a16:creationId xmlns:a16="http://schemas.microsoft.com/office/drawing/2014/main" id="{B770E4A7-11B5-91C3-2596-41DF7A4768C4}"/>
                </a:ext>
              </a:extLst>
            </p:cNvPr>
            <p:cNvSpPr/>
            <p:nvPr/>
          </p:nvSpPr>
          <p:spPr bwMode="auto">
            <a:xfrm rot="10800000">
              <a:off x="4147129" y="2420888"/>
              <a:ext cx="298105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Cube 13">
              <a:extLst>
                <a:ext uri="{FF2B5EF4-FFF2-40B4-BE49-F238E27FC236}">
                  <a16:creationId xmlns:a16="http://schemas.microsoft.com/office/drawing/2014/main" id="{92447256-50BC-61E3-8F47-011CDD96BB1D}"/>
                </a:ext>
              </a:extLst>
            </p:cNvPr>
            <p:cNvSpPr/>
            <p:nvPr/>
          </p:nvSpPr>
          <p:spPr bwMode="auto">
            <a:xfrm rot="10800000">
              <a:off x="3437874" y="2721971"/>
              <a:ext cx="311259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Cube 14">
              <a:extLst>
                <a:ext uri="{FF2B5EF4-FFF2-40B4-BE49-F238E27FC236}">
                  <a16:creationId xmlns:a16="http://schemas.microsoft.com/office/drawing/2014/main" id="{56566A15-93EC-C7C9-87A1-A4882F8545A9}"/>
                </a:ext>
              </a:extLst>
            </p:cNvPr>
            <p:cNvSpPr/>
            <p:nvPr/>
          </p:nvSpPr>
          <p:spPr bwMode="auto">
            <a:xfrm rot="10800000">
              <a:off x="3719820" y="2479487"/>
              <a:ext cx="311259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Cube 15">
              <a:extLst>
                <a:ext uri="{FF2B5EF4-FFF2-40B4-BE49-F238E27FC236}">
                  <a16:creationId xmlns:a16="http://schemas.microsoft.com/office/drawing/2014/main" id="{BE840DE5-0A11-FFC0-3B0E-6EAD936EFCD6}"/>
                </a:ext>
              </a:extLst>
            </p:cNvPr>
            <p:cNvSpPr/>
            <p:nvPr/>
          </p:nvSpPr>
          <p:spPr bwMode="auto">
            <a:xfrm rot="10800000">
              <a:off x="4333391" y="2094579"/>
              <a:ext cx="311259" cy="706671"/>
            </a:xfrm>
            <a:prstGeom prst="cube">
              <a:avLst>
                <a:gd name="adj" fmla="val 37800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1FBDE5CD-4F12-1D66-75E3-2AED12FD5555}"/>
              </a:ext>
            </a:extLst>
          </p:cNvPr>
          <p:cNvGrpSpPr/>
          <p:nvPr/>
        </p:nvGrpSpPr>
        <p:grpSpPr>
          <a:xfrm>
            <a:off x="2260257" y="2089693"/>
            <a:ext cx="2172873" cy="324578"/>
            <a:chOff x="3203848" y="4077072"/>
            <a:chExt cx="2172873" cy="432048"/>
          </a:xfrm>
          <a:scene3d>
            <a:camera prst="isometricOffAxis1Right"/>
            <a:lightRig rig="threePt" dir="t"/>
          </a:scene3d>
        </p:grpSpPr>
        <p:sp>
          <p:nvSpPr>
            <p:cNvPr id="16" name="Flowchart: Direct Access Storage 21">
              <a:extLst>
                <a:ext uri="{FF2B5EF4-FFF2-40B4-BE49-F238E27FC236}">
                  <a16:creationId xmlns:a16="http://schemas.microsoft.com/office/drawing/2014/main" id="{3DCB0967-7534-D234-B414-CC10F45F0492}"/>
                </a:ext>
              </a:extLst>
            </p:cNvPr>
            <p:cNvSpPr/>
            <p:nvPr/>
          </p:nvSpPr>
          <p:spPr>
            <a:xfrm>
              <a:off x="3203848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Direct Access Storage 22">
              <a:extLst>
                <a:ext uri="{FF2B5EF4-FFF2-40B4-BE49-F238E27FC236}">
                  <a16:creationId xmlns:a16="http://schemas.microsoft.com/office/drawing/2014/main" id="{A4285865-E2D8-7184-EE7E-F3B1C2E7BE47}"/>
                </a:ext>
              </a:extLst>
            </p:cNvPr>
            <p:cNvSpPr/>
            <p:nvPr/>
          </p:nvSpPr>
          <p:spPr>
            <a:xfrm>
              <a:off x="3374184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Direct Access Storage 23">
              <a:extLst>
                <a:ext uri="{FF2B5EF4-FFF2-40B4-BE49-F238E27FC236}">
                  <a16:creationId xmlns:a16="http://schemas.microsoft.com/office/drawing/2014/main" id="{BA938A07-10DE-EEA3-80C5-8156C99CA1EF}"/>
                </a:ext>
              </a:extLst>
            </p:cNvPr>
            <p:cNvSpPr/>
            <p:nvPr/>
          </p:nvSpPr>
          <p:spPr>
            <a:xfrm>
              <a:off x="3555088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Direct Access Storage 24">
              <a:extLst>
                <a:ext uri="{FF2B5EF4-FFF2-40B4-BE49-F238E27FC236}">
                  <a16:creationId xmlns:a16="http://schemas.microsoft.com/office/drawing/2014/main" id="{70F4126E-9FB7-8411-0274-F6F7155528A6}"/>
                </a:ext>
              </a:extLst>
            </p:cNvPr>
            <p:cNvSpPr/>
            <p:nvPr/>
          </p:nvSpPr>
          <p:spPr>
            <a:xfrm>
              <a:off x="3736864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Direct Access Storage 25">
              <a:extLst>
                <a:ext uri="{FF2B5EF4-FFF2-40B4-BE49-F238E27FC236}">
                  <a16:creationId xmlns:a16="http://schemas.microsoft.com/office/drawing/2014/main" id="{6101C30B-5571-710E-644A-6D720C6B4E6E}"/>
                </a:ext>
              </a:extLst>
            </p:cNvPr>
            <p:cNvSpPr/>
            <p:nvPr/>
          </p:nvSpPr>
          <p:spPr>
            <a:xfrm>
              <a:off x="3907200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lowchart: Direct Access Storage 26">
              <a:extLst>
                <a:ext uri="{FF2B5EF4-FFF2-40B4-BE49-F238E27FC236}">
                  <a16:creationId xmlns:a16="http://schemas.microsoft.com/office/drawing/2014/main" id="{D7FEACA1-C16C-13BA-D7E1-7F3222B5D946}"/>
                </a:ext>
              </a:extLst>
            </p:cNvPr>
            <p:cNvSpPr/>
            <p:nvPr/>
          </p:nvSpPr>
          <p:spPr>
            <a:xfrm>
              <a:off x="4088104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Direct Access Storage 27">
              <a:extLst>
                <a:ext uri="{FF2B5EF4-FFF2-40B4-BE49-F238E27FC236}">
                  <a16:creationId xmlns:a16="http://schemas.microsoft.com/office/drawing/2014/main" id="{82926B0B-C7CC-72A9-8C57-212794390E1B}"/>
                </a:ext>
              </a:extLst>
            </p:cNvPr>
            <p:cNvSpPr/>
            <p:nvPr/>
          </p:nvSpPr>
          <p:spPr>
            <a:xfrm>
              <a:off x="4258440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lowchart: Direct Access Storage 28">
              <a:extLst>
                <a:ext uri="{FF2B5EF4-FFF2-40B4-BE49-F238E27FC236}">
                  <a16:creationId xmlns:a16="http://schemas.microsoft.com/office/drawing/2014/main" id="{21886416-791A-D39E-A2C6-41F0218873F1}"/>
                </a:ext>
              </a:extLst>
            </p:cNvPr>
            <p:cNvSpPr/>
            <p:nvPr/>
          </p:nvSpPr>
          <p:spPr>
            <a:xfrm>
              <a:off x="4428776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Direct Access Storage 29">
              <a:extLst>
                <a:ext uri="{FF2B5EF4-FFF2-40B4-BE49-F238E27FC236}">
                  <a16:creationId xmlns:a16="http://schemas.microsoft.com/office/drawing/2014/main" id="{334E4E43-B05B-4E45-3FC7-4C1BCCCA9ED8}"/>
                </a:ext>
              </a:extLst>
            </p:cNvPr>
            <p:cNvSpPr/>
            <p:nvPr/>
          </p:nvSpPr>
          <p:spPr>
            <a:xfrm>
              <a:off x="4609680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Direct Access Storage 30">
              <a:extLst>
                <a:ext uri="{FF2B5EF4-FFF2-40B4-BE49-F238E27FC236}">
                  <a16:creationId xmlns:a16="http://schemas.microsoft.com/office/drawing/2014/main" id="{0BB68EF3-2928-82C0-CC91-EA8AA8750C4F}"/>
                </a:ext>
              </a:extLst>
            </p:cNvPr>
            <p:cNvSpPr/>
            <p:nvPr/>
          </p:nvSpPr>
          <p:spPr>
            <a:xfrm>
              <a:off x="4791456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Direct Access Storage 31">
              <a:extLst>
                <a:ext uri="{FF2B5EF4-FFF2-40B4-BE49-F238E27FC236}">
                  <a16:creationId xmlns:a16="http://schemas.microsoft.com/office/drawing/2014/main" id="{627E9F93-88A3-4852-473D-D3DEE1E6AD6A}"/>
                </a:ext>
              </a:extLst>
            </p:cNvPr>
            <p:cNvSpPr/>
            <p:nvPr/>
          </p:nvSpPr>
          <p:spPr>
            <a:xfrm>
              <a:off x="4961792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Direct Access Storage 32">
              <a:extLst>
                <a:ext uri="{FF2B5EF4-FFF2-40B4-BE49-F238E27FC236}">
                  <a16:creationId xmlns:a16="http://schemas.microsoft.com/office/drawing/2014/main" id="{EF5DDB28-CC31-4FD2-D39A-3F8A7B6747EE}"/>
                </a:ext>
              </a:extLst>
            </p:cNvPr>
            <p:cNvSpPr/>
            <p:nvPr/>
          </p:nvSpPr>
          <p:spPr>
            <a:xfrm>
              <a:off x="5142696" y="4077072"/>
              <a:ext cx="234025" cy="432048"/>
            </a:xfrm>
            <a:prstGeom prst="flowChartMagneticDrum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8" name="Straight Arrow Connector 10">
            <a:extLst>
              <a:ext uri="{FF2B5EF4-FFF2-40B4-BE49-F238E27FC236}">
                <a16:creationId xmlns:a16="http://schemas.microsoft.com/office/drawing/2014/main" id="{13BE2E06-2AE1-606A-1B87-B4E209BFC0E0}"/>
              </a:ext>
            </a:extLst>
          </p:cNvPr>
          <p:cNvCxnSpPr/>
          <p:nvPr/>
        </p:nvCxnSpPr>
        <p:spPr bwMode="auto">
          <a:xfrm flipV="1">
            <a:off x="2187294" y="1226429"/>
            <a:ext cx="7530948" cy="11878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48">
            <a:extLst>
              <a:ext uri="{FF2B5EF4-FFF2-40B4-BE49-F238E27FC236}">
                <a16:creationId xmlns:a16="http://schemas.microsoft.com/office/drawing/2014/main" id="{B10C1227-D4F4-1DB9-8E79-323BFF6291B7}"/>
              </a:ext>
            </a:extLst>
          </p:cNvPr>
          <p:cNvSpPr txBox="1"/>
          <p:nvPr/>
        </p:nvSpPr>
        <p:spPr>
          <a:xfrm>
            <a:off x="316776" y="1850363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 mod.</a:t>
            </a:r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B1402D02-4A0D-A6E6-97A3-2EDF35D3CC60}"/>
              </a:ext>
            </a:extLst>
          </p:cNvPr>
          <p:cNvSpPr txBox="1"/>
          <p:nvPr/>
        </p:nvSpPr>
        <p:spPr>
          <a:xfrm>
            <a:off x="4243424" y="110123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mod.</a:t>
            </a:r>
          </a:p>
        </p:txBody>
      </p:sp>
      <p:sp>
        <p:nvSpPr>
          <p:cNvPr id="31" name="Right Arrow 9">
            <a:extLst>
              <a:ext uri="{FF2B5EF4-FFF2-40B4-BE49-F238E27FC236}">
                <a16:creationId xmlns:a16="http://schemas.microsoft.com/office/drawing/2014/main" id="{F8A4F722-00D4-B461-72F6-DEBCF762118F}"/>
              </a:ext>
            </a:extLst>
          </p:cNvPr>
          <p:cNvSpPr/>
          <p:nvPr/>
        </p:nvSpPr>
        <p:spPr bwMode="auto">
          <a:xfrm rot="21033668">
            <a:off x="2255579" y="1829032"/>
            <a:ext cx="2097780" cy="993315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LSC</a:t>
            </a:r>
          </a:p>
        </p:txBody>
      </p:sp>
      <p:sp>
        <p:nvSpPr>
          <p:cNvPr id="32" name="TextBox 47">
            <a:extLst>
              <a:ext uri="{FF2B5EF4-FFF2-40B4-BE49-F238E27FC236}">
                <a16:creationId xmlns:a16="http://schemas.microsoft.com/office/drawing/2014/main" id="{46219019-0FB5-4D2B-E894-52667FBFEC71}"/>
              </a:ext>
            </a:extLst>
          </p:cNvPr>
          <p:cNvSpPr txBox="1"/>
          <p:nvPr/>
        </p:nvSpPr>
        <p:spPr>
          <a:xfrm>
            <a:off x="2430593" y="2613971"/>
            <a:ext cx="191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</a:t>
            </a:r>
          </a:p>
        </p:txBody>
      </p:sp>
      <p:sp>
        <p:nvSpPr>
          <p:cNvPr id="33" name="TextBox 46">
            <a:extLst>
              <a:ext uri="{FF2B5EF4-FFF2-40B4-BE49-F238E27FC236}">
                <a16:creationId xmlns:a16="http://schemas.microsoft.com/office/drawing/2014/main" id="{C721AA4C-BED3-A6FB-AF09-DED12C3CB6E8}"/>
              </a:ext>
            </a:extLst>
          </p:cNvPr>
          <p:cNvSpPr txBox="1"/>
          <p:nvPr/>
        </p:nvSpPr>
        <p:spPr>
          <a:xfrm>
            <a:off x="6176361" y="2152758"/>
            <a:ext cx="206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dispersive region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8D371FE8-7AE2-08DA-C32D-BFCBF8615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05" y="2300813"/>
            <a:ext cx="1781749" cy="713268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FE03C794-72E2-B9EC-2A0F-64CE7D9C2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698" y="1570203"/>
            <a:ext cx="1781749" cy="1637885"/>
          </a:xfrm>
          <a:prstGeom prst="rect">
            <a:avLst/>
          </a:prstGeom>
        </p:spPr>
      </p:pic>
      <p:sp>
        <p:nvSpPr>
          <p:cNvPr id="36" name="Right Arrow 51">
            <a:extLst>
              <a:ext uri="{FF2B5EF4-FFF2-40B4-BE49-F238E27FC236}">
                <a16:creationId xmlns:a16="http://schemas.microsoft.com/office/drawing/2014/main" id="{01ACAF31-EE62-42D9-37C9-D166A96B88CF}"/>
              </a:ext>
            </a:extLst>
          </p:cNvPr>
          <p:cNvSpPr/>
          <p:nvPr/>
        </p:nvSpPr>
        <p:spPr bwMode="auto">
          <a:xfrm rot="21029436">
            <a:off x="6195965" y="1124142"/>
            <a:ext cx="2097780" cy="993315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GB" sz="24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56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, CSR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5DFDB81-735F-EE47-FEF1-EDEE2C83318C}"/>
              </a:ext>
            </a:extLst>
          </p:cNvPr>
          <p:cNvSpPr txBox="1"/>
          <p:nvPr/>
        </p:nvSpPr>
        <p:spPr>
          <a:xfrm>
            <a:off x="7706398" y="5478190"/>
            <a:ext cx="3738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Increased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Energy Spread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9744491-B7A7-4D2A-C75A-FE4D7E21C03E}"/>
              </a:ext>
            </a:extLst>
          </p:cNvPr>
          <p:cNvSpPr txBox="1"/>
          <p:nvPr/>
        </p:nvSpPr>
        <p:spPr>
          <a:xfrm>
            <a:off x="7493677" y="4947345"/>
            <a:ext cx="4067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Spurious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harmonic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</a:t>
            </a:r>
            <a:endParaRPr lang="it-IT" sz="22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Right Arrow 55">
            <a:extLst>
              <a:ext uri="{FF2B5EF4-FFF2-40B4-BE49-F238E27FC236}">
                <a16:creationId xmlns:a16="http://schemas.microsoft.com/office/drawing/2014/main" id="{EEDF45BD-F1FF-4638-F512-1FF7D0456FFD}"/>
              </a:ext>
            </a:extLst>
          </p:cNvPr>
          <p:cNvSpPr/>
          <p:nvPr/>
        </p:nvSpPr>
        <p:spPr bwMode="auto">
          <a:xfrm rot="10800000">
            <a:off x="11385904" y="5511355"/>
            <a:ext cx="414843" cy="373629"/>
          </a:xfrm>
          <a:prstGeom prst="right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ight Arrow 55">
            <a:extLst>
              <a:ext uri="{FF2B5EF4-FFF2-40B4-BE49-F238E27FC236}">
                <a16:creationId xmlns:a16="http://schemas.microsoft.com/office/drawing/2014/main" id="{0F40973C-4244-62F4-A42C-8D08B4942339}"/>
              </a:ext>
            </a:extLst>
          </p:cNvPr>
          <p:cNvSpPr/>
          <p:nvPr/>
        </p:nvSpPr>
        <p:spPr bwMode="auto">
          <a:xfrm rot="10800000">
            <a:off x="11365283" y="4991096"/>
            <a:ext cx="414843" cy="373629"/>
          </a:xfrm>
          <a:prstGeom prst="right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Striped Right Arrow 6">
            <a:extLst>
              <a:ext uri="{FF2B5EF4-FFF2-40B4-BE49-F238E27FC236}">
                <a16:creationId xmlns:a16="http://schemas.microsoft.com/office/drawing/2014/main" id="{9D90AA0E-A792-A1F8-EF35-96BB61D89D8F}"/>
              </a:ext>
            </a:extLst>
          </p:cNvPr>
          <p:cNvSpPr/>
          <p:nvPr/>
        </p:nvSpPr>
        <p:spPr bwMode="auto">
          <a:xfrm flipH="1">
            <a:off x="5635527" y="3631554"/>
            <a:ext cx="1662497" cy="250544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Freccia bidirezionale orizzontale 42">
            <a:extLst>
              <a:ext uri="{FF2B5EF4-FFF2-40B4-BE49-F238E27FC236}">
                <a16:creationId xmlns:a16="http://schemas.microsoft.com/office/drawing/2014/main" id="{7247C2B6-D767-BABA-17BB-4998BF4D1B8F}"/>
              </a:ext>
            </a:extLst>
          </p:cNvPr>
          <p:cNvSpPr/>
          <p:nvPr/>
        </p:nvSpPr>
        <p:spPr>
          <a:xfrm>
            <a:off x="2159345" y="5589734"/>
            <a:ext cx="1470596" cy="18002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TextBox 66">
            <a:extLst>
              <a:ext uri="{FF2B5EF4-FFF2-40B4-BE49-F238E27FC236}">
                <a16:creationId xmlns:a16="http://schemas.microsoft.com/office/drawing/2014/main" id="{F1212438-3941-5308-1895-7CBE8AE34B06}"/>
              </a:ext>
            </a:extLst>
          </p:cNvPr>
          <p:cNvSpPr txBox="1"/>
          <p:nvPr/>
        </p:nvSpPr>
        <p:spPr>
          <a:xfrm>
            <a:off x="876072" y="5866563"/>
            <a:ext cx="1913137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Broadening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4011C2BC-49B3-F068-D94F-BA636FD45D66}"/>
              </a:ext>
            </a:extLst>
          </p:cNvPr>
          <p:cNvCxnSpPr/>
          <p:nvPr/>
        </p:nvCxnSpPr>
        <p:spPr bwMode="auto">
          <a:xfrm>
            <a:off x="3340123" y="4639408"/>
            <a:ext cx="0" cy="1457987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TextBox 64">
            <a:extLst>
              <a:ext uri="{FF2B5EF4-FFF2-40B4-BE49-F238E27FC236}">
                <a16:creationId xmlns:a16="http://schemas.microsoft.com/office/drawing/2014/main" id="{D3C25B55-B64B-F99F-809A-D633248BE61C}"/>
              </a:ext>
            </a:extLst>
          </p:cNvPr>
          <p:cNvSpPr txBox="1"/>
          <p:nvPr/>
        </p:nvSpPr>
        <p:spPr>
          <a:xfrm>
            <a:off x="3054634" y="4023127"/>
            <a:ext cx="2037327" cy="461665"/>
          </a:xfrm>
          <a:prstGeom prst="rect">
            <a:avLst/>
          </a:prstGeom>
          <a:gradFill>
            <a:gsLst>
              <a:gs pos="0">
                <a:schemeClr val="accent4"/>
              </a:gs>
              <a:gs pos="80000">
                <a:schemeClr val="accent5"/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Freq. mixing</a:t>
            </a:r>
            <a:endParaRPr lang="en-GB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54">
            <a:extLst>
              <a:ext uri="{FF2B5EF4-FFF2-40B4-BE49-F238E27FC236}">
                <a16:creationId xmlns:a16="http://schemas.microsoft.com/office/drawing/2014/main" id="{4D5AEA73-CE76-BA40-0249-8805A947EDA9}"/>
              </a:ext>
            </a:extLst>
          </p:cNvPr>
          <p:cNvSpPr/>
          <p:nvPr/>
        </p:nvSpPr>
        <p:spPr>
          <a:xfrm>
            <a:off x="3819723" y="6336202"/>
            <a:ext cx="239672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Perosa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PRAB 23 (2020)</a:t>
            </a:r>
          </a:p>
        </p:txBody>
      </p:sp>
      <p:sp>
        <p:nvSpPr>
          <p:cNvPr id="48" name="Rectangle 32">
            <a:extLst>
              <a:ext uri="{FF2B5EF4-FFF2-40B4-BE49-F238E27FC236}">
                <a16:creationId xmlns:a16="http://schemas.microsoft.com/office/drawing/2014/main" id="{66F9B750-20B0-8AB8-118B-7E9E1E5CB21A}"/>
              </a:ext>
            </a:extLst>
          </p:cNvPr>
          <p:cNvSpPr/>
          <p:nvPr/>
        </p:nvSpPr>
        <p:spPr>
          <a:xfrm>
            <a:off x="9437822" y="4094644"/>
            <a:ext cx="227750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Di Mitri &amp; S. Spampinati, PRL 112 (2014)</a:t>
            </a: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A85189EB-C107-4B9B-83D9-DDE6345CE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454" y="594852"/>
            <a:ext cx="3397519" cy="2516344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897086FB-B850-F358-6543-E6DCDDCC8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5977" y="2805953"/>
            <a:ext cx="1163078" cy="1832730"/>
          </a:xfrm>
          <a:prstGeom prst="rect">
            <a:avLst/>
          </a:prstGeom>
        </p:spPr>
      </p:pic>
      <p:sp>
        <p:nvSpPr>
          <p:cNvPr id="52" name="Anello 51">
            <a:extLst>
              <a:ext uri="{FF2B5EF4-FFF2-40B4-BE49-F238E27FC236}">
                <a16:creationId xmlns:a16="http://schemas.microsoft.com/office/drawing/2014/main" id="{83985682-002A-137D-0717-8B0A554E4D5B}"/>
              </a:ext>
            </a:extLst>
          </p:cNvPr>
          <p:cNvSpPr/>
          <p:nvPr/>
        </p:nvSpPr>
        <p:spPr>
          <a:xfrm>
            <a:off x="11201478" y="788592"/>
            <a:ext cx="391848" cy="592593"/>
          </a:xfrm>
          <a:prstGeom prst="donut">
            <a:avLst>
              <a:gd name="adj" fmla="val 4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3" name="Anello 52">
            <a:extLst>
              <a:ext uri="{FF2B5EF4-FFF2-40B4-BE49-F238E27FC236}">
                <a16:creationId xmlns:a16="http://schemas.microsoft.com/office/drawing/2014/main" id="{181152D9-70EB-4718-8B52-9E89F6C31276}"/>
              </a:ext>
            </a:extLst>
          </p:cNvPr>
          <p:cNvSpPr/>
          <p:nvPr/>
        </p:nvSpPr>
        <p:spPr>
          <a:xfrm>
            <a:off x="7722111" y="2789021"/>
            <a:ext cx="1213877" cy="1832729"/>
          </a:xfrm>
          <a:prstGeom prst="donut">
            <a:avLst>
              <a:gd name="adj" fmla="val 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54" name="Connettore 1 53">
            <a:extLst>
              <a:ext uri="{FF2B5EF4-FFF2-40B4-BE49-F238E27FC236}">
                <a16:creationId xmlns:a16="http://schemas.microsoft.com/office/drawing/2014/main" id="{91DBF828-4A9C-30EA-0FE3-BFB9AEA2A595}"/>
              </a:ext>
            </a:extLst>
          </p:cNvPr>
          <p:cNvCxnSpPr>
            <a:cxnSpLocks/>
            <a:stCxn id="52" idx="1"/>
            <a:endCxn id="53" idx="0"/>
          </p:cNvCxnSpPr>
          <p:nvPr/>
        </p:nvCxnSpPr>
        <p:spPr>
          <a:xfrm flipH="1">
            <a:off x="8329050" y="875375"/>
            <a:ext cx="2929813" cy="19136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>
            <a:extLst>
              <a:ext uri="{FF2B5EF4-FFF2-40B4-BE49-F238E27FC236}">
                <a16:creationId xmlns:a16="http://schemas.microsoft.com/office/drawing/2014/main" id="{EA845911-3CFC-7149-C659-559FDEF3E71B}"/>
              </a:ext>
            </a:extLst>
          </p:cNvPr>
          <p:cNvCxnSpPr>
            <a:cxnSpLocks/>
            <a:stCxn id="53" idx="5"/>
            <a:endCxn id="52" idx="4"/>
          </p:cNvCxnSpPr>
          <p:nvPr/>
        </p:nvCxnSpPr>
        <p:spPr>
          <a:xfrm flipV="1">
            <a:off x="8758220" y="1381185"/>
            <a:ext cx="2639182" cy="29721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86378F84-B99B-4445-1605-1BA38322B95A}"/>
              </a:ext>
            </a:extLst>
          </p:cNvPr>
          <p:cNvCxnSpPr>
            <a:cxnSpLocks/>
          </p:cNvCxnSpPr>
          <p:nvPr/>
        </p:nvCxnSpPr>
        <p:spPr>
          <a:xfrm>
            <a:off x="8210560" y="3098723"/>
            <a:ext cx="16933" cy="14191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28034BA8-5943-5408-40D9-0DBF3E149397}"/>
              </a:ext>
            </a:extLst>
          </p:cNvPr>
          <p:cNvCxnSpPr>
            <a:cxnSpLocks/>
          </p:cNvCxnSpPr>
          <p:nvPr/>
        </p:nvCxnSpPr>
        <p:spPr>
          <a:xfrm>
            <a:off x="8569917" y="3098723"/>
            <a:ext cx="19848" cy="5305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AA7A4C28-B913-E985-A0DB-3DB16DFFE183}"/>
              </a:ext>
            </a:extLst>
          </p:cNvPr>
          <p:cNvSpPr txBox="1"/>
          <p:nvPr/>
        </p:nvSpPr>
        <p:spPr>
          <a:xfrm>
            <a:off x="2128603" y="119921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7"/>
              </a:buBlip>
            </a:pPr>
            <a:endParaRPr lang="it-IT" sz="1400" dirty="0" err="1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01A449C-8593-37EC-6255-69BF13D44DD5}"/>
              </a:ext>
            </a:extLst>
          </p:cNvPr>
          <p:cNvSpPr txBox="1">
            <a:spLocks/>
          </p:cNvSpPr>
          <p:nvPr/>
        </p:nvSpPr>
        <p:spPr>
          <a:xfrm>
            <a:off x="9087510" y="3126494"/>
            <a:ext cx="2580430" cy="79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7"/>
              </a:buBlip>
            </a:pPr>
            <a:r>
              <a:rPr lang="it-IT" sz="1400" b="1" dirty="0" err="1"/>
              <a:t>Simulated</a:t>
            </a:r>
            <a:r>
              <a:rPr lang="it-IT" sz="1400" b="1" dirty="0"/>
              <a:t> 30 𝜇m </a:t>
            </a:r>
            <a:r>
              <a:rPr lang="it-IT" sz="1400" b="1" dirty="0" err="1"/>
              <a:t>wavelength</a:t>
            </a:r>
            <a:r>
              <a:rPr lang="it-IT" sz="1400" b="1" dirty="0"/>
              <a:t>, 1% </a:t>
            </a:r>
            <a:r>
              <a:rPr lang="it-IT" sz="1400" b="1" dirty="0" err="1"/>
              <a:t>amplitude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100 MeV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D54E7C-83AF-C13A-3791-F709F91B5EAE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CACD83-0C1A-35DB-6E17-E673D406657D}"/>
              </a:ext>
            </a:extLst>
          </p:cNvPr>
          <p:cNvSpPr txBox="1"/>
          <p:nvPr/>
        </p:nvSpPr>
        <p:spPr>
          <a:xfrm>
            <a:off x="328439" y="1270781"/>
            <a:ext cx="3011684" cy="560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it-IT" sz="1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Disomogeneity</a:t>
            </a:r>
            <a:r>
              <a:rPr lang="it-IT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it-IT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~1 𝜇m to </a:t>
            </a:r>
            <a:r>
              <a:rPr lang="it-IT" sz="14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</a:t>
            </a:r>
            <a:r>
              <a:rPr lang="it-IT" sz="1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𝜇m</a:t>
            </a:r>
          </a:p>
        </p:txBody>
      </p:sp>
    </p:spTree>
    <p:extLst>
      <p:ext uri="{BB962C8B-B14F-4D97-AF65-F5344CB8AC3E}">
        <p14:creationId xmlns:p14="http://schemas.microsoft.com/office/powerpoint/2010/main" val="29391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17A2E2CE-44B4-4297-E14C-64133B71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01" y="3313142"/>
            <a:ext cx="4414613" cy="350945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F231C3-6A6A-8C50-CFB9-8DCB86B4E1A3}"/>
              </a:ext>
            </a:extLst>
          </p:cNvPr>
          <p:cNvSpPr txBox="1"/>
          <p:nvPr/>
        </p:nvSpPr>
        <p:spPr>
          <a:xfrm>
            <a:off x="571787" y="567924"/>
            <a:ext cx="3692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on FEL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E9612D6C-7B03-843D-5C34-366BA3C16D2B}"/>
              </a:ext>
            </a:extLst>
          </p:cNvPr>
          <p:cNvSpPr txBox="1"/>
          <p:nvPr/>
        </p:nvSpPr>
        <p:spPr>
          <a:xfrm>
            <a:off x="280058" y="1141487"/>
            <a:ext cx="7619208" cy="1908215"/>
          </a:xfrm>
          <a:prstGeom prst="rect">
            <a:avLst/>
          </a:prstGeom>
          <a:ln w="5715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 1–few m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/>
              <a:t>modulations contribute to pedestal and generate sidebands.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&lt;&lt; 1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m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/>
              <a:t>modulations bring sidebands far from central peak, but can interfere with seeding laser, and generate large slice energy spread.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1</a:t>
            </a: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m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/>
              <a:t>modulations bring sidebands within the intrinsic FEL </a:t>
            </a:r>
            <a:r>
              <a:rPr lang="en-GB" dirty="0" err="1"/>
              <a:t>bw</a:t>
            </a:r>
            <a:r>
              <a:rPr lang="en-GB" dirty="0"/>
              <a:t>, generally not harmful.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D1F6D758-5457-2630-3333-B19D23FEA715}"/>
              </a:ext>
            </a:extLst>
          </p:cNvPr>
          <p:cNvGrpSpPr/>
          <p:nvPr/>
        </p:nvGrpSpPr>
        <p:grpSpPr>
          <a:xfrm>
            <a:off x="1291229" y="3840021"/>
            <a:ext cx="1553120" cy="947362"/>
            <a:chOff x="7971814" y="3800814"/>
            <a:chExt cx="1553120" cy="947362"/>
          </a:xfrm>
        </p:grpSpPr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61D39537-AE92-E317-1853-B8AE990CF52A}"/>
                </a:ext>
              </a:extLst>
            </p:cNvPr>
            <p:cNvSpPr txBox="1"/>
            <p:nvPr/>
          </p:nvSpPr>
          <p:spPr>
            <a:xfrm>
              <a:off x="7971814" y="3800814"/>
              <a:ext cx="1513556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anose="05050102010706020507" pitchFamily="18" charset="2"/>
                </a:rPr>
                <a:t></a:t>
              </a:r>
              <a:r>
                <a:rPr lang="en-GB" sz="2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anose="05050102010706020507" pitchFamily="18" charset="2"/>
                </a:rPr>
                <a:t>mod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anose="05050102010706020507" pitchFamily="18" charset="2"/>
                </a:rPr>
                <a:t>  4 m </a:t>
              </a:r>
              <a:endPara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ight Arrow 10">
              <a:extLst>
                <a:ext uri="{FF2B5EF4-FFF2-40B4-BE49-F238E27FC236}">
                  <a16:creationId xmlns:a16="http://schemas.microsoft.com/office/drawing/2014/main" id="{64AC6031-C40D-5FB2-6302-C00903210BA1}"/>
                </a:ext>
              </a:extLst>
            </p:cNvPr>
            <p:cNvSpPr/>
            <p:nvPr/>
          </p:nvSpPr>
          <p:spPr bwMode="auto">
            <a:xfrm rot="5400000">
              <a:off x="9119459" y="4342701"/>
              <a:ext cx="466196" cy="344754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" name="Down Arrow 17">
            <a:extLst>
              <a:ext uri="{FF2B5EF4-FFF2-40B4-BE49-F238E27FC236}">
                <a16:creationId xmlns:a16="http://schemas.microsoft.com/office/drawing/2014/main" id="{6B899456-AF69-D1BC-C262-F099A4EA887B}"/>
              </a:ext>
            </a:extLst>
          </p:cNvPr>
          <p:cNvSpPr/>
          <p:nvPr/>
        </p:nvSpPr>
        <p:spPr bwMode="auto">
          <a:xfrm>
            <a:off x="4089662" y="5741833"/>
            <a:ext cx="349195" cy="50867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680F9968-6FBC-F3A0-7BB7-963A962BBA09}"/>
              </a:ext>
            </a:extLst>
          </p:cNvPr>
          <p:cNvSpPr/>
          <p:nvPr/>
        </p:nvSpPr>
        <p:spPr bwMode="auto">
          <a:xfrm>
            <a:off x="2061614" y="5473675"/>
            <a:ext cx="351743" cy="49656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54">
            <a:extLst>
              <a:ext uri="{FF2B5EF4-FFF2-40B4-BE49-F238E27FC236}">
                <a16:creationId xmlns:a16="http://schemas.microsoft.com/office/drawing/2014/main" id="{1B43957B-7FAA-E5F7-AC48-2FBB64A4CAE1}"/>
              </a:ext>
            </a:extLst>
          </p:cNvPr>
          <p:cNvSpPr/>
          <p:nvPr/>
        </p:nvSpPr>
        <p:spPr>
          <a:xfrm>
            <a:off x="3351636" y="3553777"/>
            <a:ext cx="239672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Perosa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PRAB 23 (2020)</a:t>
            </a: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F13EEE9F-86A0-5E9F-85CB-6B67EAC97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88" y="2880106"/>
            <a:ext cx="5374692" cy="3706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29">
            <a:extLst>
              <a:ext uri="{FF2B5EF4-FFF2-40B4-BE49-F238E27FC236}">
                <a16:creationId xmlns:a16="http://schemas.microsoft.com/office/drawing/2014/main" id="{1DC8706C-2D1E-249A-AA2C-4CB5ED6FBA40}"/>
              </a:ext>
            </a:extLst>
          </p:cNvPr>
          <p:cNvSpPr/>
          <p:nvPr/>
        </p:nvSpPr>
        <p:spPr>
          <a:xfrm>
            <a:off x="9744143" y="2741606"/>
            <a:ext cx="233646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Marcus et al., PRAB 22 (2019)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07EA1E9-7AEE-4CF1-CA48-744ADB9A9C16}"/>
              </a:ext>
            </a:extLst>
          </p:cNvPr>
          <p:cNvSpPr txBox="1">
            <a:spLocks/>
          </p:cNvSpPr>
          <p:nvPr/>
        </p:nvSpPr>
        <p:spPr>
          <a:xfrm>
            <a:off x="8069501" y="2116883"/>
            <a:ext cx="3349283" cy="55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it-IT" sz="1400" b="1" dirty="0"/>
              <a:t>SASE, Self-seeding or </a:t>
            </a:r>
            <a:r>
              <a:rPr lang="it-IT" sz="1400" b="1" dirty="0" err="1"/>
              <a:t>externally</a:t>
            </a:r>
            <a:r>
              <a:rPr lang="it-IT" sz="1400" b="1" dirty="0"/>
              <a:t> </a:t>
            </a:r>
            <a:r>
              <a:rPr lang="it-IT" sz="1400" b="1" dirty="0" err="1"/>
              <a:t>seeded</a:t>
            </a:r>
            <a:r>
              <a:rPr lang="it-IT" sz="1400" b="1" dirty="0"/>
              <a:t> </a:t>
            </a:r>
            <a:r>
              <a:rPr lang="it-IT" sz="1400" b="1" dirty="0" err="1"/>
              <a:t>FELs</a:t>
            </a:r>
            <a:r>
              <a:rPr lang="it-IT" sz="1400" b="1" dirty="0"/>
              <a:t> are </a:t>
            </a:r>
            <a:r>
              <a:rPr lang="it-IT" sz="1400" b="1" dirty="0" err="1"/>
              <a:t>all</a:t>
            </a:r>
            <a:r>
              <a:rPr lang="it-IT" sz="1400" b="1" dirty="0"/>
              <a:t> </a:t>
            </a:r>
            <a:r>
              <a:rPr lang="it-IT" sz="1400" b="1" dirty="0" err="1"/>
              <a:t>affected</a:t>
            </a:r>
            <a:endParaRPr lang="it-IT" sz="1400" b="1" dirty="0"/>
          </a:p>
        </p:txBody>
      </p:sp>
      <p:pic>
        <p:nvPicPr>
          <p:cNvPr id="24" name="Immagine 23" descr="Immagine che contiene testo, Viso umano, poster, Volantino&#10;&#10;Descrizione generata automaticamente">
            <a:extLst>
              <a:ext uri="{FF2B5EF4-FFF2-40B4-BE49-F238E27FC236}">
                <a16:creationId xmlns:a16="http://schemas.microsoft.com/office/drawing/2014/main" id="{9E3961DA-A8CC-FBDC-2970-590712465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57" y="727749"/>
            <a:ext cx="5402501" cy="54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5" grpId="0" animBg="1"/>
      <p:bldP spid="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F231C3-6A6A-8C50-CFB9-8DCB86B4E1A3}"/>
              </a:ext>
            </a:extLst>
          </p:cNvPr>
          <p:cNvSpPr txBox="1"/>
          <p:nvPr/>
        </p:nvSpPr>
        <p:spPr>
          <a:xfrm>
            <a:off x="571787" y="567924"/>
            <a:ext cx="5117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on Energy Spread</a:t>
            </a:r>
          </a:p>
        </p:txBody>
      </p:sp>
      <p:pic>
        <p:nvPicPr>
          <p:cNvPr id="8" name="Immagine 7" descr="Immagine che contiene testo, schermata, Policromia, Blu elettrico&#10;&#10;Descrizione generata automaticamente">
            <a:extLst>
              <a:ext uri="{FF2B5EF4-FFF2-40B4-BE49-F238E27FC236}">
                <a16:creationId xmlns:a16="http://schemas.microsoft.com/office/drawing/2014/main" id="{DAC04B55-0FC8-5EDB-14EB-CD788D856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7" y="1040152"/>
            <a:ext cx="5721193" cy="2775539"/>
          </a:xfrm>
          <a:prstGeom prst="rect">
            <a:avLst/>
          </a:prstGeom>
        </p:spPr>
      </p:pic>
      <p:sp>
        <p:nvSpPr>
          <p:cNvPr id="5" name="Rectangle 29">
            <a:extLst>
              <a:ext uri="{FF2B5EF4-FFF2-40B4-BE49-F238E27FC236}">
                <a16:creationId xmlns:a16="http://schemas.microsoft.com/office/drawing/2014/main" id="{1DC8706C-2D1E-249A-AA2C-4CB5ED6FBA40}"/>
              </a:ext>
            </a:extLst>
          </p:cNvPr>
          <p:cNvSpPr/>
          <p:nvPr/>
        </p:nvSpPr>
        <p:spPr>
          <a:xfrm>
            <a:off x="4445265" y="1178793"/>
            <a:ext cx="2488670" cy="253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GB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Spampinati</a:t>
            </a:r>
            <a:r>
              <a:rPr lang="en-GB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PRSTAB 17 (2014)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DE50FA-B706-B4A7-09AC-8302A6DB1B8F}"/>
              </a:ext>
            </a:extLst>
          </p:cNvPr>
          <p:cNvSpPr txBox="1"/>
          <p:nvPr/>
        </p:nvSpPr>
        <p:spPr>
          <a:xfrm>
            <a:off x="5689600" y="2948709"/>
            <a:ext cx="1211580" cy="3095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/>
              <a:t>No MBI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465A3C8-A9AD-6400-6849-F3C948796853}"/>
              </a:ext>
            </a:extLst>
          </p:cNvPr>
          <p:cNvSpPr txBox="1"/>
          <p:nvPr/>
        </p:nvSpPr>
        <p:spPr>
          <a:xfrm>
            <a:off x="5689600" y="1571349"/>
            <a:ext cx="1211580" cy="3095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/>
              <a:t>With MBI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2A283CA9-2F73-046B-8BAB-4666FE244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26407"/>
              </p:ext>
            </p:extLst>
          </p:nvPr>
        </p:nvGraphicFramePr>
        <p:xfrm>
          <a:off x="7441311" y="913762"/>
          <a:ext cx="4375881" cy="274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074">
                  <a:extLst>
                    <a:ext uri="{9D8B030D-6E8A-4147-A177-3AD203B41FA5}">
                      <a16:colId xmlns:a16="http://schemas.microsoft.com/office/drawing/2014/main" val="3986712314"/>
                    </a:ext>
                  </a:extLst>
                </a:gridCol>
                <a:gridCol w="2441807">
                  <a:extLst>
                    <a:ext uri="{9D8B030D-6E8A-4147-A177-3AD203B41FA5}">
                      <a16:colId xmlns:a16="http://schemas.microsoft.com/office/drawing/2014/main" val="2956152792"/>
                    </a:ext>
                  </a:extLst>
                </a:gridCol>
              </a:tblGrid>
              <a:tr h="489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Parameters</a:t>
                      </a:r>
                    </a:p>
                  </a:txBody>
                  <a:tcPr>
                    <a:solidFill>
                      <a:srgbClr val="2B8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Values</a:t>
                      </a:r>
                    </a:p>
                  </a:txBody>
                  <a:tcPr>
                    <a:solidFill>
                      <a:srgbClr val="2B8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82192"/>
                  </a:ext>
                </a:extLst>
              </a:tr>
              <a:tr h="489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500 </a:t>
                      </a:r>
                      <a:r>
                        <a:rPr lang="en-GB" dirty="0" err="1"/>
                        <a:t>pC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47971"/>
                  </a:ext>
                </a:extLst>
              </a:tr>
              <a:tr h="78657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2.0 (With MBI) </a:t>
                      </a:r>
                      <a:r>
                        <a:rPr lang="en-GB" dirty="0"/>
                        <a:t>MeV </a:t>
                      </a:r>
                    </a:p>
                    <a:p>
                      <a:pPr algn="ctr"/>
                      <a:r>
                        <a:rPr lang="en-GB" dirty="0"/>
                        <a:t>1.2 (No MBI)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7397"/>
                  </a:ext>
                </a:extLst>
              </a:tr>
              <a:tr h="489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Peak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400 A (C = 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986577"/>
                  </a:ext>
                </a:extLst>
              </a:tr>
              <a:tr h="489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1.21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45646"/>
                  </a:ext>
                </a:extLst>
              </a:tr>
            </a:tbl>
          </a:graphicData>
        </a:graphic>
      </p:graphicFrame>
      <p:pic>
        <p:nvPicPr>
          <p:cNvPr id="15" name="Immagine 14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4F108047-688F-DA65-9084-CD47D806C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7" y="4182554"/>
            <a:ext cx="3342290" cy="2533556"/>
          </a:xfrm>
          <a:prstGeom prst="rect">
            <a:avLst/>
          </a:prstGeom>
        </p:spPr>
      </p:pic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A41481E1-A4A2-6B0C-35CA-821884550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475616"/>
              </p:ext>
            </p:extLst>
          </p:nvPr>
        </p:nvGraphicFramePr>
        <p:xfrm>
          <a:off x="7441311" y="3872991"/>
          <a:ext cx="4375882" cy="274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941">
                  <a:extLst>
                    <a:ext uri="{9D8B030D-6E8A-4147-A177-3AD203B41FA5}">
                      <a16:colId xmlns:a16="http://schemas.microsoft.com/office/drawing/2014/main" val="3986712314"/>
                    </a:ext>
                  </a:extLst>
                </a:gridCol>
                <a:gridCol w="2187941">
                  <a:extLst>
                    <a:ext uri="{9D8B030D-6E8A-4147-A177-3AD203B41FA5}">
                      <a16:colId xmlns:a16="http://schemas.microsoft.com/office/drawing/2014/main" val="2956152792"/>
                    </a:ext>
                  </a:extLst>
                </a:gridCol>
              </a:tblGrid>
              <a:tr h="489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Parameters</a:t>
                      </a:r>
                    </a:p>
                  </a:txBody>
                  <a:tcPr>
                    <a:solidFill>
                      <a:srgbClr val="2B82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Values</a:t>
                      </a:r>
                    </a:p>
                  </a:txBody>
                  <a:tcPr>
                    <a:solidFill>
                      <a:srgbClr val="2B8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82192"/>
                  </a:ext>
                </a:extLst>
              </a:tr>
              <a:tr h="489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180 </a:t>
                      </a:r>
                      <a:r>
                        <a:rPr lang="en-GB" dirty="0" err="1"/>
                        <a:t>pC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47971"/>
                  </a:ext>
                </a:extLst>
              </a:tr>
              <a:tr h="78657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2.1 (With MBI) </a:t>
                      </a:r>
                      <a:r>
                        <a:rPr lang="en-GB" dirty="0"/>
                        <a:t>MeV </a:t>
                      </a:r>
                    </a:p>
                    <a:p>
                      <a:pPr algn="ctr"/>
                      <a:r>
                        <a:rPr lang="en-GB" dirty="0"/>
                        <a:t>1.2 (No MBI)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7397"/>
                  </a:ext>
                </a:extLst>
              </a:tr>
              <a:tr h="489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Peak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986577"/>
                  </a:ext>
                </a:extLst>
              </a:tr>
              <a:tr h="4891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4.3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45646"/>
                  </a:ext>
                </a:extLst>
              </a:tr>
            </a:tbl>
          </a:graphicData>
        </a:graphic>
      </p:graphicFrame>
      <p:pic>
        <p:nvPicPr>
          <p:cNvPr id="18" name="Immagine 17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B4418527-758B-DD0D-7682-EC47DDE77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45" y="4223319"/>
            <a:ext cx="3342290" cy="249279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28ACFDA-4415-C881-B275-18D425A9F685}"/>
              </a:ext>
            </a:extLst>
          </p:cNvPr>
          <p:cNvSpPr txBox="1"/>
          <p:nvPr/>
        </p:nvSpPr>
        <p:spPr>
          <a:xfrm>
            <a:off x="771646" y="3875166"/>
            <a:ext cx="1211580" cy="3095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/>
              <a:t>With MBI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701FD33-6822-B3DA-71EA-829D397A3A64}"/>
              </a:ext>
            </a:extLst>
          </p:cNvPr>
          <p:cNvSpPr txBox="1"/>
          <p:nvPr/>
        </p:nvSpPr>
        <p:spPr>
          <a:xfrm>
            <a:off x="3978904" y="3872991"/>
            <a:ext cx="1211580" cy="3095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it-IT" sz="1400" dirty="0"/>
              <a:t>No MBI</a:t>
            </a:r>
          </a:p>
        </p:txBody>
      </p:sp>
      <p:sp>
        <p:nvSpPr>
          <p:cNvPr id="21" name="Rectangle 29">
            <a:extLst>
              <a:ext uri="{FF2B5EF4-FFF2-40B4-BE49-F238E27FC236}">
                <a16:creationId xmlns:a16="http://schemas.microsoft.com/office/drawing/2014/main" id="{D107155D-8141-6DF0-DBA0-B8408D45DD25}"/>
              </a:ext>
            </a:extLst>
          </p:cNvPr>
          <p:cNvSpPr/>
          <p:nvPr/>
        </p:nvSpPr>
        <p:spPr>
          <a:xfrm>
            <a:off x="5094235" y="4112896"/>
            <a:ext cx="2135107" cy="253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GB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GB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PRAB 20 (2017) </a:t>
            </a:r>
          </a:p>
        </p:txBody>
      </p:sp>
    </p:spTree>
    <p:extLst>
      <p:ext uri="{BB962C8B-B14F-4D97-AF65-F5344CB8AC3E}">
        <p14:creationId xmlns:p14="http://schemas.microsoft.com/office/powerpoint/2010/main" val="328360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872C9F-497F-C5C1-6524-3561F226AC00}"/>
              </a:ext>
            </a:extLst>
          </p:cNvPr>
          <p:cNvSpPr txBox="1"/>
          <p:nvPr/>
        </p:nvSpPr>
        <p:spPr>
          <a:xfrm>
            <a:off x="571787" y="567924"/>
            <a:ext cx="5117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Take-home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on MBI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BC8EF3-CC6E-5A6A-4F33-787E1948E9BA}"/>
              </a:ext>
            </a:extLst>
          </p:cNvPr>
          <p:cNvSpPr txBox="1"/>
          <p:nvPr/>
        </p:nvSpPr>
        <p:spPr>
          <a:xfrm>
            <a:off x="1434662" y="362606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 err="1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AC1AB7-FBD0-DC00-7BB5-6C172651A68F}"/>
              </a:ext>
            </a:extLst>
          </p:cNvPr>
          <p:cNvSpPr txBox="1"/>
          <p:nvPr/>
        </p:nvSpPr>
        <p:spPr>
          <a:xfrm>
            <a:off x="623888" y="1723629"/>
            <a:ext cx="8725064" cy="341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Accumualtion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modulations</a:t>
            </a:r>
            <a:r>
              <a:rPr lang="it-IT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  <a:r>
              <a:rPr lang="it-IT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it-IT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a wide range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wavelengths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, ~1 𝜇m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hundreds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𝜇m </a:t>
            </a:r>
          </a:p>
          <a:p>
            <a:pPr>
              <a:lnSpc>
                <a:spcPct val="112000"/>
              </a:lnSpc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dirty="0"/>
              <a:t> </a:t>
            </a:r>
            <a:r>
              <a:rPr lang="it-IT" dirty="0" err="1"/>
              <a:t>Cascade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b="1" dirty="0" err="1">
                <a:solidFill>
                  <a:schemeClr val="bg2"/>
                </a:solidFill>
              </a:rPr>
              <a:t>enhanced</a:t>
            </a:r>
            <a:r>
              <a:rPr lang="it-IT" dirty="0"/>
              <a:t> by LSC and CSR</a:t>
            </a:r>
          </a:p>
          <a:p>
            <a:pPr>
              <a:lnSpc>
                <a:spcPct val="112000"/>
              </a:lnSpc>
            </a:pPr>
            <a:endParaRPr lang="it-IT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affects</a:t>
            </a:r>
            <a:r>
              <a:rPr lang="it-IT" dirty="0"/>
              <a:t> the </a:t>
            </a:r>
            <a:r>
              <a:rPr lang="it-IT" b="1" dirty="0">
                <a:solidFill>
                  <a:schemeClr val="bg2"/>
                </a:solidFill>
              </a:rPr>
              <a:t>FEL performances </a:t>
            </a:r>
            <a:r>
              <a:rPr lang="it-IT" dirty="0" err="1"/>
              <a:t>directly</a:t>
            </a:r>
            <a:r>
              <a:rPr lang="it-IT" dirty="0"/>
              <a:t> and </a:t>
            </a:r>
            <a:r>
              <a:rPr lang="it-IT" dirty="0" err="1"/>
              <a:t>indirectly</a:t>
            </a:r>
            <a:endParaRPr lang="it-IT" dirty="0"/>
          </a:p>
          <a:p>
            <a:pPr>
              <a:lnSpc>
                <a:spcPct val="112000"/>
              </a:lnSpc>
            </a:pPr>
            <a:endParaRPr lang="it-IT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it-IT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affects</a:t>
            </a:r>
            <a:r>
              <a:rPr lang="it-IT" dirty="0"/>
              <a:t> the </a:t>
            </a:r>
            <a:r>
              <a:rPr lang="it-IT" b="1" dirty="0">
                <a:solidFill>
                  <a:schemeClr val="bg2"/>
                </a:solidFill>
              </a:rPr>
              <a:t>energy spread </a:t>
            </a:r>
            <a:r>
              <a:rPr lang="it-IT" dirty="0" err="1"/>
              <a:t>adding</a:t>
            </a:r>
            <a:r>
              <a:rPr lang="it-IT" dirty="0"/>
              <a:t> a </a:t>
            </a:r>
            <a:r>
              <a:rPr lang="it-IT" dirty="0" err="1"/>
              <a:t>correlated</a:t>
            </a:r>
            <a:r>
              <a:rPr lang="it-IT" dirty="0"/>
              <a:t> </a:t>
            </a:r>
            <a:r>
              <a:rPr lang="it-IT" dirty="0" err="1"/>
              <a:t>term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6504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1306</TotalTime>
  <Words>2016</Words>
  <Application>Microsoft Macintosh PowerPoint</Application>
  <PresentationFormat>Widescreen</PresentationFormat>
  <Paragraphs>384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6" baseType="lpstr">
      <vt:lpstr>Arial</vt:lpstr>
      <vt:lpstr>Calibri</vt:lpstr>
      <vt:lpstr>Cambria Math</vt:lpstr>
      <vt:lpstr>Century Gothic</vt:lpstr>
      <vt:lpstr>Garamond</vt:lpstr>
      <vt:lpstr>Palatino Linotype</vt:lpstr>
      <vt:lpstr>Symbol</vt:lpstr>
      <vt:lpstr>Times</vt:lpstr>
      <vt:lpstr>Times New Roman</vt:lpstr>
      <vt:lpstr>Verdana</vt:lpstr>
      <vt:lpstr>Wingdings</vt:lpstr>
      <vt:lpstr>Office</vt:lpstr>
      <vt:lpstr>Microbunching Instability: causes, consequences and control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Microbunching Instability: causes, consequences and control</dc:title>
  <dc:creator>PEROSA GIOVANNI [PHD0400083]</dc:creator>
  <cp:lastModifiedBy>PEROSA GIOVANNI [PHD0400083]</cp:lastModifiedBy>
  <cp:revision>132</cp:revision>
  <dcterms:created xsi:type="dcterms:W3CDTF">2025-06-20T12:16:52Z</dcterms:created>
  <dcterms:modified xsi:type="dcterms:W3CDTF">2025-06-24T13:20:44Z</dcterms:modified>
</cp:coreProperties>
</file>