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3" r:id="rId2"/>
    <p:sldId id="345" r:id="rId3"/>
    <p:sldId id="518" r:id="rId4"/>
    <p:sldId id="530" r:id="rId5"/>
    <p:sldId id="536" r:id="rId6"/>
    <p:sldId id="306" r:id="rId7"/>
    <p:sldId id="526" r:id="rId8"/>
    <p:sldId id="481" r:id="rId9"/>
    <p:sldId id="522" r:id="rId10"/>
    <p:sldId id="546" r:id="rId11"/>
    <p:sldId id="491" r:id="rId12"/>
    <p:sldId id="540" r:id="rId13"/>
    <p:sldId id="548" r:id="rId14"/>
    <p:sldId id="547" r:id="rId15"/>
    <p:sldId id="544" r:id="rId16"/>
    <p:sldId id="542" r:id="rId17"/>
    <p:sldId id="543" r:id="rId18"/>
    <p:sldId id="541" r:id="rId19"/>
    <p:sldId id="545" r:id="rId20"/>
    <p:sldId id="523" r:id="rId21"/>
    <p:sldId id="524" r:id="rId22"/>
    <p:sldId id="531" r:id="rId23"/>
    <p:sldId id="534" r:id="rId24"/>
    <p:sldId id="533" r:id="rId25"/>
    <p:sldId id="483" r:id="rId26"/>
    <p:sldId id="53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EEE"/>
    <a:srgbClr val="FDFC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1" autoAdjust="0"/>
    <p:restoredTop sz="94660"/>
  </p:normalViewPr>
  <p:slideViewPr>
    <p:cSldViewPr snapToGrid="0" showGuides="1">
      <p:cViewPr varScale="1">
        <p:scale>
          <a:sx n="211" d="100"/>
          <a:sy n="211" d="100"/>
        </p:scale>
        <p:origin x="432" y="19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23.09.24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23.09.24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9" y="4477242"/>
            <a:ext cx="1620000" cy="63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19" y="25186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C8950-670F-EA38-4FCE-C320BEA3FF41}"/>
              </a:ext>
            </a:extLst>
          </p:cNvPr>
          <p:cNvSpPr txBox="1"/>
          <p:nvPr userDrawn="1"/>
        </p:nvSpPr>
        <p:spPr>
          <a:xfrm>
            <a:off x="1502875" y="41645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1100" dirty="0"/>
              <a:t>Wakefield energy loss measurement</a:t>
            </a:r>
            <a:endParaRPr lang="en-US" sz="900" noProof="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Sergey Tomin,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Beam dynamics seminar</a:t>
            </a:r>
            <a:r>
              <a:rPr lang="en-US" sz="900" dirty="0"/>
              <a:t>, 24.09.2024</a:t>
            </a:r>
          </a:p>
          <a:p>
            <a:pPr lvl="0"/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2" y="6103785"/>
            <a:ext cx="1468392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13" y="597311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emf"/><Relationship Id="rId7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emf"/><Relationship Id="rId7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emf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418712" cy="1050925"/>
          </a:xfrm>
        </p:spPr>
        <p:txBody>
          <a:bodyPr/>
          <a:lstStyle/>
          <a:p>
            <a:r>
              <a:rPr lang="en-US" dirty="0"/>
              <a:t>Undulator linear taper. Wakefield energy loss measurement.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Sergey Tomin</a:t>
            </a:r>
          </a:p>
          <a:p>
            <a:r>
              <a:rPr lang="en-GB" dirty="0"/>
              <a:t>DESY</a:t>
            </a:r>
          </a:p>
          <a:p>
            <a:endParaRPr lang="en-GB" dirty="0"/>
          </a:p>
          <a:p>
            <a:endParaRPr lang="en-GB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DESY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September 24,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ABE13-CC96-F0AD-38D4-EFBF53A9C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96" y="4473974"/>
            <a:ext cx="6252437" cy="22091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91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EFE8-892F-9033-EA33-041E413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story about SR based dispersion calibration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4D2C1B-2CBD-0530-91A5-252D6C177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3" y="1786410"/>
            <a:ext cx="5695552" cy="3187809"/>
          </a:xfr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8FCD2-9839-0F2C-FA26-94D9F279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1" y="3282150"/>
            <a:ext cx="5687222" cy="31878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FD241-DE50-19A6-74CB-D6668A19D421}"/>
              </a:ext>
            </a:extLst>
          </p:cNvPr>
          <p:cNvSpPr txBox="1"/>
          <p:nvPr/>
        </p:nvSpPr>
        <p:spPr>
          <a:xfrm>
            <a:off x="655019" y="5584102"/>
            <a:ext cx="506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none" strike="noStrike" dirty="0" err="1">
                <a:solidFill>
                  <a:srgbClr val="0070C0"/>
                </a:solidFill>
                <a:effectLst/>
              </a:rPr>
              <a:t>S.Tomin</a:t>
            </a:r>
            <a:r>
              <a:rPr lang="en-US" sz="1200" i="1" u="none" strike="noStrike" dirty="0">
                <a:solidFill>
                  <a:srgbClr val="0070C0"/>
                </a:solidFill>
                <a:effectLst/>
              </a:rPr>
              <a:t> et al, First Measurement of Quantum Diffusion in 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the </a:t>
            </a:r>
            <a:r>
              <a:rPr lang="en-US" sz="1200" i="1" dirty="0">
                <a:solidFill>
                  <a:srgbClr val="0070C0"/>
                </a:solidFill>
              </a:rPr>
              <a:t>U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ndulator </a:t>
            </a:r>
            <a:r>
              <a:rPr lang="en-US" sz="1200" i="1" dirty="0">
                <a:solidFill>
                  <a:srgbClr val="0070C0"/>
                </a:solidFill>
              </a:rPr>
              <a:t>R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adiation. FEL 2024, Warsaw.</a:t>
            </a:r>
            <a:endParaRPr lang="en-US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51B4-716B-DDBF-BF5B-93F372AA6F82}"/>
              </a:ext>
            </a:extLst>
          </p:cNvPr>
          <p:cNvSpPr txBox="1">
            <a:spLocks/>
          </p:cNvSpPr>
          <p:nvPr/>
        </p:nvSpPr>
        <p:spPr>
          <a:xfrm>
            <a:off x="219705" y="4016259"/>
            <a:ext cx="6937261" cy="26812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We scanned beam compression – beam current profile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Beam energy at BEM#1 kept constant with energy FB. </a:t>
            </a:r>
          </a:p>
          <a:p>
            <a:pPr fontAlgn="base"/>
            <a:r>
              <a:rPr lang="en-US" sz="1400" dirty="0"/>
              <a:t>Current profile comes from CRISP reconstruction.  </a:t>
            </a:r>
          </a:p>
          <a:p>
            <a:pPr fontAlgn="base"/>
            <a:r>
              <a:rPr lang="en-US" sz="1400" dirty="0"/>
              <a:t>Measurements were relative. Assuming that in lowest compression the beam energy loss &lt;0.5 MeV</a:t>
            </a:r>
          </a:p>
          <a:p>
            <a:pPr fontAlgn="base"/>
            <a:r>
              <a:rPr lang="en-US" sz="1400" dirty="0"/>
              <a:t>We performed two scans with LH off and on. It means different maximum current at full compression.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DF2D1-8166-DC53-CCFB-39E86A9919A4}"/>
              </a:ext>
            </a:extLst>
          </p:cNvPr>
          <p:cNvSpPr txBox="1"/>
          <p:nvPr/>
        </p:nvSpPr>
        <p:spPr>
          <a:xfrm>
            <a:off x="8858673" y="2995964"/>
            <a:ext cx="2386584" cy="28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Result of the experiment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D6A54-AF4C-3F9C-ECBD-3A1483B8D003}"/>
              </a:ext>
            </a:extLst>
          </p:cNvPr>
          <p:cNvCxnSpPr/>
          <p:nvPr/>
        </p:nvCxnSpPr>
        <p:spPr>
          <a:xfrm flipH="1">
            <a:off x="4902274" y="3429000"/>
            <a:ext cx="288809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FF6E225-6F0C-48B0-D039-D4E0A327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7137"/>
            <a:ext cx="10956924" cy="780540"/>
          </a:xfrm>
        </p:spPr>
        <p:txBody>
          <a:bodyPr/>
          <a:lstStyle/>
          <a:p>
            <a:r>
              <a:rPr lang="en-GB" dirty="0"/>
              <a:t>Benchmark theory with experiment </a:t>
            </a:r>
            <a:endParaRPr lang="en-US" dirty="0"/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8C7E57F5-5D34-746B-CBD8-1EA8AD38B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2" y="1810457"/>
            <a:ext cx="8728224" cy="2072700"/>
          </a:xfrm>
          <a:prstGeom prst="rect">
            <a:avLst/>
          </a:prstGeom>
        </p:spPr>
      </p:pic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3B95DCC9-2C2E-9612-D555-1C595B2544F8}"/>
              </a:ext>
            </a:extLst>
          </p:cNvPr>
          <p:cNvSpPr/>
          <p:nvPr/>
        </p:nvSpPr>
        <p:spPr>
          <a:xfrm rot="16200000" flipV="1">
            <a:off x="6005529" y="1068807"/>
            <a:ext cx="661631" cy="1957693"/>
          </a:xfrm>
          <a:prstGeom prst="curvedLeftArrow">
            <a:avLst>
              <a:gd name="adj1" fmla="val 5075"/>
              <a:gd name="adj2" fmla="val 17781"/>
              <a:gd name="adj3" fmla="val 23546"/>
            </a:avLst>
          </a:prstGeom>
          <a:solidFill>
            <a:srgbClr val="0070C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F319D-1FF3-60D2-4B8D-72C022388EF4}"/>
              </a:ext>
            </a:extLst>
          </p:cNvPr>
          <p:cNvSpPr txBox="1"/>
          <p:nvPr/>
        </p:nvSpPr>
        <p:spPr>
          <a:xfrm>
            <a:off x="4629445" y="1375228"/>
            <a:ext cx="3918109" cy="419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0070C0"/>
                </a:solidFill>
              </a:rPr>
              <a:t>Energy FB to keep BEM#1 readings constant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9E404-3AE0-2E7C-434B-71CE07D85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r="6068"/>
          <a:stretch/>
        </p:blipFill>
        <p:spPr>
          <a:xfrm>
            <a:off x="7683929" y="3429000"/>
            <a:ext cx="4215637" cy="3356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44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51B4-716B-DDBF-BF5B-93F372AA6F82}"/>
              </a:ext>
            </a:extLst>
          </p:cNvPr>
          <p:cNvSpPr txBox="1">
            <a:spLocks/>
          </p:cNvSpPr>
          <p:nvPr/>
        </p:nvSpPr>
        <p:spPr>
          <a:xfrm>
            <a:off x="219705" y="4016259"/>
            <a:ext cx="6937261" cy="26812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We scanned beam compression – beam current profile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Beam energy at BEM#1 kept constant with energy FB. </a:t>
            </a:r>
          </a:p>
          <a:p>
            <a:pPr fontAlgn="base"/>
            <a:r>
              <a:rPr lang="en-US" sz="1400" dirty="0"/>
              <a:t>Current profile comes from CRISP reconstruction.  </a:t>
            </a:r>
          </a:p>
          <a:p>
            <a:pPr fontAlgn="base"/>
            <a:r>
              <a:rPr lang="en-US" sz="1400" dirty="0"/>
              <a:t>Measurements were relative. Assuming that in lowest compression the beam energy loss &lt;0.5 MeV</a:t>
            </a:r>
          </a:p>
          <a:p>
            <a:pPr fontAlgn="base"/>
            <a:r>
              <a:rPr lang="en-US" sz="1400" dirty="0"/>
              <a:t>We performed two scans with LH off and on. It means different maximum current at full compression.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DF2D1-8166-DC53-CCFB-39E86A9919A4}"/>
              </a:ext>
            </a:extLst>
          </p:cNvPr>
          <p:cNvSpPr txBox="1"/>
          <p:nvPr/>
        </p:nvSpPr>
        <p:spPr>
          <a:xfrm>
            <a:off x="8858673" y="2995964"/>
            <a:ext cx="2386584" cy="28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Result of the experiment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AD6A54-AF4C-3F9C-ECBD-3A1483B8D003}"/>
              </a:ext>
            </a:extLst>
          </p:cNvPr>
          <p:cNvCxnSpPr/>
          <p:nvPr/>
        </p:nvCxnSpPr>
        <p:spPr>
          <a:xfrm flipH="1">
            <a:off x="4902274" y="3429000"/>
            <a:ext cx="288809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FF6E225-6F0C-48B0-D039-D4E0A327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7137"/>
            <a:ext cx="10956924" cy="780540"/>
          </a:xfrm>
        </p:spPr>
        <p:txBody>
          <a:bodyPr/>
          <a:lstStyle/>
          <a:p>
            <a:r>
              <a:rPr lang="en-GB" dirty="0"/>
              <a:t>Benchmark theory with experiment </a:t>
            </a:r>
            <a:endParaRPr lang="en-US" dirty="0"/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8C7E57F5-5D34-746B-CBD8-1EA8AD38B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2" y="1810457"/>
            <a:ext cx="8728224" cy="2072700"/>
          </a:xfrm>
          <a:prstGeom prst="rect">
            <a:avLst/>
          </a:prstGeom>
        </p:spPr>
      </p:pic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3B95DCC9-2C2E-9612-D555-1C595B2544F8}"/>
              </a:ext>
            </a:extLst>
          </p:cNvPr>
          <p:cNvSpPr/>
          <p:nvPr/>
        </p:nvSpPr>
        <p:spPr>
          <a:xfrm rot="16200000" flipV="1">
            <a:off x="6005529" y="1068807"/>
            <a:ext cx="661631" cy="1957693"/>
          </a:xfrm>
          <a:prstGeom prst="curvedLeftArrow">
            <a:avLst>
              <a:gd name="adj1" fmla="val 5075"/>
              <a:gd name="adj2" fmla="val 17781"/>
              <a:gd name="adj3" fmla="val 23546"/>
            </a:avLst>
          </a:prstGeom>
          <a:solidFill>
            <a:srgbClr val="0070C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F319D-1FF3-60D2-4B8D-72C022388EF4}"/>
              </a:ext>
            </a:extLst>
          </p:cNvPr>
          <p:cNvSpPr txBox="1"/>
          <p:nvPr/>
        </p:nvSpPr>
        <p:spPr>
          <a:xfrm>
            <a:off x="4629445" y="1375228"/>
            <a:ext cx="3918109" cy="419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0070C0"/>
                </a:solidFill>
              </a:rPr>
              <a:t>Energy FB to keep BEM#1 readings constant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9E404-3AE0-2E7C-434B-71CE07D85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r="6068"/>
          <a:stretch/>
        </p:blipFill>
        <p:spPr>
          <a:xfrm>
            <a:off x="7683929" y="3429000"/>
            <a:ext cx="4215637" cy="3356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CCB9E-CA8E-2074-8CB4-5B28A508F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12" y="790394"/>
            <a:ext cx="31242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871DED-22C7-89C6-1F61-E7988A126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84" y="707064"/>
            <a:ext cx="2933700" cy="2374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6C908-FB7B-7785-D09D-58932AF9C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38" y="3413319"/>
            <a:ext cx="3124200" cy="2501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A3F928-0110-80C7-99B8-B6675AA56CA2}"/>
              </a:ext>
            </a:extLst>
          </p:cNvPr>
          <p:cNvCxnSpPr>
            <a:cxnSpLocks/>
          </p:cNvCxnSpPr>
          <p:nvPr/>
        </p:nvCxnSpPr>
        <p:spPr>
          <a:xfrm flipV="1">
            <a:off x="6588499" y="4629104"/>
            <a:ext cx="1801357" cy="574492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03CCF3-04C7-389D-ECE0-CDA7606945F8}"/>
              </a:ext>
            </a:extLst>
          </p:cNvPr>
          <p:cNvCxnSpPr>
            <a:cxnSpLocks/>
          </p:cNvCxnSpPr>
          <p:nvPr/>
        </p:nvCxnSpPr>
        <p:spPr>
          <a:xfrm>
            <a:off x="8157702" y="2548463"/>
            <a:ext cx="1240822" cy="1063129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FD9D6C-644F-8E2B-F71A-14B4187020C5}"/>
              </a:ext>
            </a:extLst>
          </p:cNvPr>
          <p:cNvCxnSpPr>
            <a:cxnSpLocks/>
          </p:cNvCxnSpPr>
          <p:nvPr/>
        </p:nvCxnSpPr>
        <p:spPr>
          <a:xfrm>
            <a:off x="11164976" y="2541826"/>
            <a:ext cx="207399" cy="1869918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F4CC22-1C86-67F2-E82C-080141899A1C}"/>
              </a:ext>
            </a:extLst>
          </p:cNvPr>
          <p:cNvSpPr txBox="1"/>
          <p:nvPr/>
        </p:nvSpPr>
        <p:spPr>
          <a:xfrm>
            <a:off x="9737890" y="1178351"/>
            <a:ext cx="1634486" cy="30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low compression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C6419E-E91E-88D5-61AE-78FD3506D452}"/>
              </a:ext>
            </a:extLst>
          </p:cNvPr>
          <p:cNvSpPr txBox="1"/>
          <p:nvPr/>
        </p:nvSpPr>
        <p:spPr>
          <a:xfrm>
            <a:off x="5854691" y="893901"/>
            <a:ext cx="1634486" cy="30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full compression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B6ACB0-6804-E733-6D8A-C4BC2A2848EE}"/>
              </a:ext>
            </a:extLst>
          </p:cNvPr>
          <p:cNvSpPr txBox="1"/>
          <p:nvPr/>
        </p:nvSpPr>
        <p:spPr>
          <a:xfrm>
            <a:off x="4425887" y="3558806"/>
            <a:ext cx="1634486" cy="30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over compression</a:t>
            </a:r>
          </a:p>
        </p:txBody>
      </p:sp>
    </p:spTree>
    <p:extLst>
      <p:ext uri="{BB962C8B-B14F-4D97-AF65-F5344CB8AC3E}">
        <p14:creationId xmlns:p14="http://schemas.microsoft.com/office/powerpoint/2010/main" val="21166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3AE4E-8139-F7D4-DB5F-CF5C7214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EB0C-28D9-FC2E-CBE5-B0DB4652C20F}"/>
              </a:ext>
            </a:extLst>
          </p:cNvPr>
          <p:cNvSpPr txBox="1">
            <a:spLocks/>
          </p:cNvSpPr>
          <p:nvPr/>
        </p:nvSpPr>
        <p:spPr>
          <a:xfrm>
            <a:off x="219705" y="4016259"/>
            <a:ext cx="6937261" cy="26812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We scanned beam compression – beam current profile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Beam energy at BEM#1 kept constant with energy FB. </a:t>
            </a:r>
          </a:p>
          <a:p>
            <a:pPr fontAlgn="base"/>
            <a:r>
              <a:rPr lang="en-US" sz="1400" dirty="0"/>
              <a:t>Current profile comes from CRISP reconstruction.  </a:t>
            </a:r>
          </a:p>
          <a:p>
            <a:pPr fontAlgn="base"/>
            <a:r>
              <a:rPr lang="en-US" sz="1400" dirty="0"/>
              <a:t>Measurements were relative. Assuming that in lowest compression the beam energy loss &lt;0.5 MeV</a:t>
            </a:r>
          </a:p>
          <a:p>
            <a:pPr fontAlgn="base"/>
            <a:r>
              <a:rPr lang="en-US" sz="1400" dirty="0"/>
              <a:t>We performed two scans with LH off and on. It means different maximum current at full compression.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25F8E-354D-D5B8-E848-3F7137F3466A}"/>
              </a:ext>
            </a:extLst>
          </p:cNvPr>
          <p:cNvSpPr txBox="1"/>
          <p:nvPr/>
        </p:nvSpPr>
        <p:spPr>
          <a:xfrm>
            <a:off x="8858673" y="2995964"/>
            <a:ext cx="2386584" cy="28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Result of the experiment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13509E-4A2B-587B-5343-458BA1C6D927}"/>
              </a:ext>
            </a:extLst>
          </p:cNvPr>
          <p:cNvCxnSpPr/>
          <p:nvPr/>
        </p:nvCxnSpPr>
        <p:spPr>
          <a:xfrm flipH="1">
            <a:off x="4902274" y="3429000"/>
            <a:ext cx="288809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1E2F632-8180-0328-1300-572C528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7137"/>
            <a:ext cx="10956924" cy="780540"/>
          </a:xfrm>
        </p:spPr>
        <p:txBody>
          <a:bodyPr/>
          <a:lstStyle/>
          <a:p>
            <a:r>
              <a:rPr lang="en-GB" dirty="0"/>
              <a:t>Benchmark theory with experiment </a:t>
            </a:r>
            <a:endParaRPr lang="en-US" dirty="0"/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36425EBE-6071-297C-4F3C-6CCF91D83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2" y="1810457"/>
            <a:ext cx="8728224" cy="2072700"/>
          </a:xfrm>
          <a:prstGeom prst="rect">
            <a:avLst/>
          </a:prstGeom>
        </p:spPr>
      </p:pic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244FA786-2E16-9784-2C90-543A54C32295}"/>
              </a:ext>
            </a:extLst>
          </p:cNvPr>
          <p:cNvSpPr/>
          <p:nvPr/>
        </p:nvSpPr>
        <p:spPr>
          <a:xfrm rot="16200000" flipV="1">
            <a:off x="6005529" y="1068807"/>
            <a:ext cx="661631" cy="1957693"/>
          </a:xfrm>
          <a:prstGeom prst="curvedLeftArrow">
            <a:avLst>
              <a:gd name="adj1" fmla="val 5075"/>
              <a:gd name="adj2" fmla="val 17781"/>
              <a:gd name="adj3" fmla="val 23546"/>
            </a:avLst>
          </a:prstGeom>
          <a:solidFill>
            <a:srgbClr val="0070C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B9846-10B9-564D-0BF9-59BF0A078BE5}"/>
              </a:ext>
            </a:extLst>
          </p:cNvPr>
          <p:cNvSpPr txBox="1"/>
          <p:nvPr/>
        </p:nvSpPr>
        <p:spPr>
          <a:xfrm>
            <a:off x="4629445" y="1375228"/>
            <a:ext cx="3918109" cy="419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0070C0"/>
                </a:solidFill>
              </a:rPr>
              <a:t>Energy FB to keep BEM#1 readings constant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DE98C-0670-65EF-7459-B6DE62C0AF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r="6068"/>
          <a:stretch/>
        </p:blipFill>
        <p:spPr>
          <a:xfrm>
            <a:off x="7683929" y="3429000"/>
            <a:ext cx="4215637" cy="3356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7F7F16-C54D-ED32-8DD2-FC2A1EF8E30F}"/>
              </a:ext>
            </a:extLst>
          </p:cNvPr>
          <p:cNvSpPr txBox="1"/>
          <p:nvPr/>
        </p:nvSpPr>
        <p:spPr>
          <a:xfrm>
            <a:off x="9737890" y="1178351"/>
            <a:ext cx="1634486" cy="30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low compression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F0581-7CB1-92FE-F371-89589BEE9111}"/>
              </a:ext>
            </a:extLst>
          </p:cNvPr>
          <p:cNvSpPr txBox="1"/>
          <p:nvPr/>
        </p:nvSpPr>
        <p:spPr>
          <a:xfrm>
            <a:off x="5854691" y="893901"/>
            <a:ext cx="1634486" cy="30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full compression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95C744-2F72-F2C0-61B5-F607541622E3}"/>
              </a:ext>
            </a:extLst>
          </p:cNvPr>
          <p:cNvSpPr txBox="1"/>
          <p:nvPr/>
        </p:nvSpPr>
        <p:spPr>
          <a:xfrm>
            <a:off x="4425887" y="3558806"/>
            <a:ext cx="1634486" cy="30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over compression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8BD72-4E9E-F4B8-3090-B1FF72933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98" y="3429000"/>
            <a:ext cx="4250793" cy="30786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DB0C2-DA0D-9419-E6C2-660B4C22DD25}"/>
              </a:ext>
            </a:extLst>
          </p:cNvPr>
          <p:cNvSpPr txBox="1"/>
          <p:nvPr/>
        </p:nvSpPr>
        <p:spPr>
          <a:xfrm>
            <a:off x="4522441" y="3094414"/>
            <a:ext cx="1670113" cy="283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BCM readings </a:t>
            </a:r>
          </a:p>
        </p:txBody>
      </p:sp>
    </p:spTree>
    <p:extLst>
      <p:ext uri="{BB962C8B-B14F-4D97-AF65-F5344CB8AC3E}">
        <p14:creationId xmlns:p14="http://schemas.microsoft.com/office/powerpoint/2010/main" val="164046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442-D547-1734-E52F-2FEC3BFD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Wakefield contributions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2BD65-0A60-B9CF-2563-00A05B696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56" y="3205334"/>
            <a:ext cx="4951162" cy="3432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4E8E9-7C7F-094E-C999-39C239B70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81" y="1743553"/>
            <a:ext cx="7772400" cy="14617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333223-0172-3919-E686-0122750B5C78}"/>
              </a:ext>
            </a:extLst>
          </p:cNvPr>
          <p:cNvCxnSpPr/>
          <p:nvPr/>
        </p:nvCxnSpPr>
        <p:spPr>
          <a:xfrm flipH="1">
            <a:off x="1035513" y="2440418"/>
            <a:ext cx="1259571" cy="0"/>
          </a:xfrm>
          <a:prstGeom prst="line">
            <a:avLst/>
          </a:prstGeom>
          <a:ln w="12700">
            <a:solidFill>
              <a:srgbClr val="0070C0"/>
            </a:solidFill>
            <a:prstDash val="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D2968B-4293-BA10-8188-01F56BC6DF79}"/>
              </a:ext>
            </a:extLst>
          </p:cNvPr>
          <p:cNvSpPr txBox="1"/>
          <p:nvPr/>
        </p:nvSpPr>
        <p:spPr>
          <a:xfrm>
            <a:off x="654008" y="2095247"/>
            <a:ext cx="829621" cy="296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BEM#1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016B3-D7AF-62F6-7D56-BE94C5BD574A}"/>
              </a:ext>
            </a:extLst>
          </p:cNvPr>
          <p:cNvSpPr txBox="1"/>
          <p:nvPr/>
        </p:nvSpPr>
        <p:spPr>
          <a:xfrm>
            <a:off x="1229292" y="2626066"/>
            <a:ext cx="1065792" cy="462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dirty="0"/>
              <a:t>314m</a:t>
            </a:r>
          </a:p>
          <a:p>
            <a:pPr>
              <a:lnSpc>
                <a:spcPct val="112000"/>
              </a:lnSpc>
            </a:pPr>
            <a:r>
              <a:rPr lang="en-US" sz="1200" dirty="0"/>
              <a:t>40mm pipe</a:t>
            </a:r>
          </a:p>
        </p:txBody>
      </p:sp>
    </p:spTree>
    <p:extLst>
      <p:ext uri="{BB962C8B-B14F-4D97-AF65-F5344CB8AC3E}">
        <p14:creationId xmlns:p14="http://schemas.microsoft.com/office/powerpoint/2010/main" val="273899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D546-7E2B-F6C8-B60D-646B39A1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the linear taper scan tool. Shift 25.09.2023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7C570-B96E-EDBD-DF25-2F6B16965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6727" b="8960"/>
          <a:stretch/>
        </p:blipFill>
        <p:spPr>
          <a:xfrm>
            <a:off x="248478" y="2146852"/>
            <a:ext cx="4174435" cy="2971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9F81A-476A-E863-030C-2307AB13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r="4731"/>
          <a:stretch/>
        </p:blipFill>
        <p:spPr>
          <a:xfrm>
            <a:off x="6321065" y="1432783"/>
            <a:ext cx="5807354" cy="3044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FEA5B8-A677-71ED-A789-C3CAEF6B80CC}"/>
              </a:ext>
            </a:extLst>
          </p:cNvPr>
          <p:cNvSpPr txBox="1"/>
          <p:nvPr/>
        </p:nvSpPr>
        <p:spPr>
          <a:xfrm>
            <a:off x="611189" y="5455621"/>
            <a:ext cx="3831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SASE1 beam line</a:t>
            </a:r>
          </a:p>
          <a:p>
            <a:r>
              <a:rPr lang="en-US" sz="1400" dirty="0"/>
              <a:t>Beam Energy: 14000 MeV  </a:t>
            </a:r>
            <a:br>
              <a:rPr lang="en-US" sz="1400" dirty="0"/>
            </a:br>
            <a:r>
              <a:rPr lang="en-US" sz="1400" dirty="0"/>
              <a:t>Photon Energy: 6300 eV </a:t>
            </a:r>
          </a:p>
          <a:p>
            <a:r>
              <a:rPr lang="en-US" sz="1400" dirty="0"/>
              <a:t>Measurement was done with E. </a:t>
            </a:r>
            <a:r>
              <a:rPr lang="en-US" sz="1400" dirty="0" err="1"/>
              <a:t>Schneidmiller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0CE93-7A6C-B658-0F9F-22BFE1F99BF3}"/>
              </a:ext>
            </a:extLst>
          </p:cNvPr>
          <p:cNvSpPr txBox="1"/>
          <p:nvPr/>
        </p:nvSpPr>
        <p:spPr>
          <a:xfrm>
            <a:off x="2224720" y="1741254"/>
            <a:ext cx="2198193" cy="305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Sign is “wrong”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8A70AC-03BB-8655-1DB0-02F1FD03329B}"/>
              </a:ext>
            </a:extLst>
          </p:cNvPr>
          <p:cNvCxnSpPr/>
          <p:nvPr/>
        </p:nvCxnSpPr>
        <p:spPr>
          <a:xfrm>
            <a:off x="2967258" y="2052858"/>
            <a:ext cx="0" cy="181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863C014-700A-0A80-5807-A11864126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7752"/>
          <a:stretch/>
        </p:blipFill>
        <p:spPr>
          <a:xfrm>
            <a:off x="4683305" y="4258059"/>
            <a:ext cx="4674944" cy="25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F562-6033-50E5-AE7D-7AAEF000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the linear taper scan tool. Shift </a:t>
            </a:r>
            <a:r>
              <a:rPr lang="en-US" sz="2400" dirty="0"/>
              <a:t>3.10.2023</a:t>
            </a:r>
            <a:r>
              <a:rPr lang="en-US" dirty="0"/>
              <a:t>, I = ~8 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7050C5-1A1C-C03D-980E-E72F1F028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78" y="2023579"/>
            <a:ext cx="7548122" cy="35224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FA8BC-75A0-180B-5959-690612E1B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2" y="1889386"/>
            <a:ext cx="4846829" cy="35224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04FEDD-4FF7-32A1-6D8D-B5B7A5CAB389}"/>
              </a:ext>
            </a:extLst>
          </p:cNvPr>
          <p:cNvSpPr txBox="1"/>
          <p:nvPr/>
        </p:nvSpPr>
        <p:spPr>
          <a:xfrm>
            <a:off x="611189" y="5455621"/>
            <a:ext cx="3831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SASE2 beam line</a:t>
            </a:r>
          </a:p>
          <a:p>
            <a:r>
              <a:rPr lang="en-US" sz="1400" dirty="0"/>
              <a:t>Beam Energy: 14000 MeV  </a:t>
            </a:r>
            <a:br>
              <a:rPr lang="en-US" sz="1400" dirty="0"/>
            </a:br>
            <a:r>
              <a:rPr lang="en-US" sz="1400" dirty="0"/>
              <a:t>Photon Energy: 6505.71 eV  </a:t>
            </a:r>
          </a:p>
          <a:p>
            <a:r>
              <a:rPr lang="en-US" sz="1400" dirty="0"/>
              <a:t>Measurement was done with E. </a:t>
            </a:r>
            <a:r>
              <a:rPr lang="en-US" sz="1400" dirty="0" err="1"/>
              <a:t>Schneidmiller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370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056E-A21C-397B-100B-795FA4D9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the linear taper scan tool. Shift </a:t>
            </a:r>
            <a:r>
              <a:rPr lang="en-US" sz="2400" dirty="0"/>
              <a:t>3.10.2023</a:t>
            </a:r>
            <a:r>
              <a:rPr lang="en-US" dirty="0"/>
              <a:t>, I = ~5 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B2D76B-4152-383D-5D5A-E8EC74F2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0" y="1884915"/>
            <a:ext cx="4712577" cy="31939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1F0F-838F-1092-57C2-AD1E18EC3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5" y="2170706"/>
            <a:ext cx="6231835" cy="29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4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CDCF-84E4-FAF4-CEFB-DD308DC1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the linear taper scan tool. Shift </a:t>
            </a:r>
            <a:r>
              <a:rPr lang="en-US" sz="2400" dirty="0"/>
              <a:t>3.10.2023</a:t>
            </a:r>
            <a:r>
              <a:rPr lang="en-US" dirty="0"/>
              <a:t>, I = ~3 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3FEF2-B3DB-3AD3-642B-DF2004F3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r="6757"/>
          <a:stretch/>
        </p:blipFill>
        <p:spPr>
          <a:xfrm>
            <a:off x="5615608" y="2137463"/>
            <a:ext cx="6178391" cy="3354457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6E9878B-2F43-ECD8-755E-C4D990C2A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0" y="1870005"/>
            <a:ext cx="5170376" cy="3889375"/>
          </a:xfrm>
        </p:spPr>
      </p:pic>
    </p:spTree>
    <p:extLst>
      <p:ext uri="{BB962C8B-B14F-4D97-AF65-F5344CB8AC3E}">
        <p14:creationId xmlns:p14="http://schemas.microsoft.com/office/powerpoint/2010/main" val="54834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692D-8476-109B-E154-F408160B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SASE spectrum shift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0A334B-4763-B6C3-C828-75FEB3154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" y="2593291"/>
            <a:ext cx="5185833" cy="38893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93590-A098-B3FA-AEA7-91C3B3AAA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0" y="2347228"/>
            <a:ext cx="58420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0A2CC1-2D4D-14D1-CC12-A2EF721EA012}"/>
              </a:ext>
            </a:extLst>
          </p:cNvPr>
          <p:cNvSpPr txBox="1"/>
          <p:nvPr/>
        </p:nvSpPr>
        <p:spPr>
          <a:xfrm>
            <a:off x="1018357" y="1746101"/>
            <a:ext cx="5262341" cy="10758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Get radiation from 6-8 cells.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Find mean spectrum position on HIREX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Shift undulator (aka sliding window) 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dirty="0"/>
              <a:t>Measure mean spectrum position shift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EB114-4A1B-3D78-EC03-821E10BB95EE}"/>
              </a:ext>
            </a:extLst>
          </p:cNvPr>
          <p:cNvSpPr txBox="1"/>
          <p:nvPr/>
        </p:nvSpPr>
        <p:spPr>
          <a:xfrm>
            <a:off x="8617160" y="1368497"/>
            <a:ext cx="2731089" cy="37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800" dirty="0"/>
              <a:t>Idea </a:t>
            </a:r>
            <a:r>
              <a:rPr lang="en-US" dirty="0"/>
              <a:t>of</a:t>
            </a:r>
            <a:r>
              <a:rPr lang="en-US" sz="1800" dirty="0"/>
              <a:t> </a:t>
            </a:r>
            <a:r>
              <a:rPr lang="en-US" sz="1800" dirty="0" err="1"/>
              <a:t>M.Yurkov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762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E2F8-219E-8541-A226-613B929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</p:spPr>
        <p:txBody>
          <a:bodyPr/>
          <a:lstStyle/>
          <a:p>
            <a:r>
              <a:rPr lang="en-GB" dirty="0"/>
              <a:t>Undulator taper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198A85-ED79-419A-722D-CF0FB1836578}"/>
              </a:ext>
            </a:extLst>
          </p:cNvPr>
          <p:cNvSpPr txBox="1">
            <a:spLocks/>
          </p:cNvSpPr>
          <p:nvPr/>
        </p:nvSpPr>
        <p:spPr>
          <a:xfrm>
            <a:off x="442128" y="1672595"/>
            <a:ext cx="11488452" cy="216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ffectLst/>
                <a:latin typeface="Helvetica" pitchFamily="2" charset="0"/>
              </a:rPr>
              <a:t>Undulator tapering controls the resonance properties of the Free-Electron Laser (FEL) amplification process.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31FFC0-A8F3-21CD-304B-B9D5F7214473}"/>
              </a:ext>
            </a:extLst>
          </p:cNvPr>
          <p:cNvGrpSpPr/>
          <p:nvPr/>
        </p:nvGrpSpPr>
        <p:grpSpPr>
          <a:xfrm>
            <a:off x="3463759" y="2695497"/>
            <a:ext cx="8552881" cy="3984457"/>
            <a:chOff x="953643" y="2360815"/>
            <a:chExt cx="8552881" cy="39844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791D1A-D112-35A0-92F3-7E6C3A57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643" y="2360815"/>
              <a:ext cx="8552881" cy="39844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DE446A-CB86-9CD4-4040-D036A637F05F}"/>
                    </a:ext>
                  </a:extLst>
                </p:cNvPr>
                <p:cNvSpPr txBox="1"/>
                <p:nvPr/>
              </p:nvSpPr>
              <p:spPr>
                <a:xfrm>
                  <a:off x="2020048" y="4640127"/>
                  <a:ext cx="3855530" cy="3155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2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DE446A-CB86-9CD4-4040-D036A637F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0048" y="4640127"/>
                  <a:ext cx="3855530" cy="3155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AA81276-D1BD-8DDC-7D95-D921BDD419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1129" y="4876800"/>
              <a:ext cx="538706" cy="1124989"/>
            </a:xfrm>
            <a:prstGeom prst="straightConnector1">
              <a:avLst/>
            </a:prstGeom>
            <a:ln w="158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8106A0-B7AC-F1B5-2704-F916A83E9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3355" y="4876800"/>
              <a:ext cx="70576" cy="112498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0760EF-54D4-4BC4-8334-A604E97CE6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202" y="4942319"/>
              <a:ext cx="1303067" cy="12034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1CEBE0-762E-3704-DDDC-97740E3CDB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3988" y="4800659"/>
              <a:ext cx="594050" cy="134510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4544010-C225-6DB6-1659-1CA02DD2DEAC}"/>
              </a:ext>
            </a:extLst>
          </p:cNvPr>
          <p:cNvSpPr/>
          <p:nvPr/>
        </p:nvSpPr>
        <p:spPr>
          <a:xfrm>
            <a:off x="4583953" y="3834170"/>
            <a:ext cx="2103718" cy="917765"/>
          </a:xfrm>
          <a:prstGeom prst="rect">
            <a:avLst/>
          </a:prstGeom>
          <a:solidFill>
            <a:srgbClr val="0070C0">
              <a:alpha val="25145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B1087B-9292-07C4-4218-9E519778F2E4}"/>
              </a:ext>
            </a:extLst>
          </p:cNvPr>
          <p:cNvSpPr/>
          <p:nvPr/>
        </p:nvSpPr>
        <p:spPr>
          <a:xfrm>
            <a:off x="6688340" y="3829591"/>
            <a:ext cx="3949778" cy="917765"/>
          </a:xfrm>
          <a:prstGeom prst="rect">
            <a:avLst/>
          </a:prstGeom>
          <a:solidFill>
            <a:srgbClr val="FF0000">
              <a:alpha val="24699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E319A-AC1D-1BE9-279B-0802275F1910}"/>
              </a:ext>
            </a:extLst>
          </p:cNvPr>
          <p:cNvSpPr txBox="1"/>
          <p:nvPr/>
        </p:nvSpPr>
        <p:spPr>
          <a:xfrm>
            <a:off x="5093003" y="4158045"/>
            <a:ext cx="1200964" cy="437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Linear taper: </a:t>
            </a:r>
          </a:p>
          <a:p>
            <a:r>
              <a:rPr lang="en-US" sz="1400" dirty="0"/>
              <a:t>SR + wakes </a:t>
            </a:r>
            <a:endParaRPr lang="en-US" sz="1400" dirty="0">
              <a:effectLst/>
            </a:endParaRPr>
          </a:p>
          <a:p>
            <a:pPr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B5DD82-3AFB-054F-FC92-13A906069E20}"/>
              </a:ext>
            </a:extLst>
          </p:cNvPr>
          <p:cNvSpPr txBox="1"/>
          <p:nvPr/>
        </p:nvSpPr>
        <p:spPr>
          <a:xfrm>
            <a:off x="7219576" y="4309683"/>
            <a:ext cx="3053616" cy="315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Nonlinear taper: SR + wakes + FEL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5DE520-445C-19B0-F728-07974526D59E}"/>
                  </a:ext>
                </a:extLst>
              </p:cNvPr>
              <p:cNvSpPr txBox="1"/>
              <p:nvPr/>
            </p:nvSpPr>
            <p:spPr>
              <a:xfrm>
                <a:off x="1058763" y="3059350"/>
                <a:ext cx="1629789" cy="6102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5DE520-445C-19B0-F728-07974526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63" y="3059350"/>
                <a:ext cx="1629789" cy="610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35642F-DFB3-C699-B61E-D03A4A7E0152}"/>
                  </a:ext>
                </a:extLst>
              </p:cNvPr>
              <p:cNvSpPr txBox="1"/>
              <p:nvPr/>
            </p:nvSpPr>
            <p:spPr>
              <a:xfrm>
                <a:off x="677501" y="5742034"/>
                <a:ext cx="1882515" cy="8074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35642F-DFB3-C699-B61E-D03A4A7E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01" y="5742034"/>
                <a:ext cx="1882515" cy="807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79433B4-6BCE-FFD7-36F4-2C41D15DF502}"/>
              </a:ext>
            </a:extLst>
          </p:cNvPr>
          <p:cNvSpPr txBox="1"/>
          <p:nvPr/>
        </p:nvSpPr>
        <p:spPr>
          <a:xfrm>
            <a:off x="932401" y="2695497"/>
            <a:ext cx="1978140" cy="3046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Resonance condition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4DA0F7-AA23-2F0D-B15F-B882F43A42C3}"/>
              </a:ext>
            </a:extLst>
          </p:cNvPr>
          <p:cNvSpPr txBox="1"/>
          <p:nvPr/>
        </p:nvSpPr>
        <p:spPr>
          <a:xfrm>
            <a:off x="324198" y="5302097"/>
            <a:ext cx="2848626" cy="315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Taper to compensate energy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BF0ADF-A699-E299-8C4D-A649C2124502}"/>
                  </a:ext>
                </a:extLst>
              </p:cNvPr>
              <p:cNvSpPr txBox="1"/>
              <p:nvPr/>
            </p:nvSpPr>
            <p:spPr>
              <a:xfrm>
                <a:off x="1139804" y="4309683"/>
                <a:ext cx="1217414" cy="5684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BF0ADF-A699-E299-8C4D-A649C212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4" y="4309683"/>
                <a:ext cx="1217414" cy="5684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C3328A4-4204-F2CD-7162-04AE777A1F85}"/>
              </a:ext>
            </a:extLst>
          </p:cNvPr>
          <p:cNvSpPr txBox="1"/>
          <p:nvPr/>
        </p:nvSpPr>
        <p:spPr>
          <a:xfrm>
            <a:off x="862399" y="3919581"/>
            <a:ext cx="1978140" cy="3046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Undulator parameter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A97C1-036E-D655-4217-6DFE06C77F38}"/>
              </a:ext>
            </a:extLst>
          </p:cNvPr>
          <p:cNvSpPr txBox="1"/>
          <p:nvPr/>
        </p:nvSpPr>
        <p:spPr>
          <a:xfrm>
            <a:off x="7676562" y="6241724"/>
            <a:ext cx="36821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At the moment it is manual 4D optimization. </a:t>
            </a:r>
            <a:endParaRPr lang="en-US" sz="1400" dirty="0">
              <a:effectLst/>
              <a:latin typeface="Helvetica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B7334B-089F-872C-51BB-763055A5B343}"/>
              </a:ext>
            </a:extLst>
          </p:cNvPr>
          <p:cNvCxnSpPr>
            <a:cxnSpLocks/>
          </p:cNvCxnSpPr>
          <p:nvPr/>
        </p:nvCxnSpPr>
        <p:spPr>
          <a:xfrm>
            <a:off x="4223918" y="2510625"/>
            <a:ext cx="63833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0AD0C8-C7FC-5738-4513-0A5627C82AD4}"/>
              </a:ext>
            </a:extLst>
          </p:cNvPr>
          <p:cNvSpPr txBox="1"/>
          <p:nvPr/>
        </p:nvSpPr>
        <p:spPr>
          <a:xfrm>
            <a:off x="6355085" y="2157675"/>
            <a:ext cx="2121031" cy="233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Undulator length 225 m</a:t>
            </a:r>
          </a:p>
        </p:txBody>
      </p:sp>
    </p:spTree>
    <p:extLst>
      <p:ext uri="{BB962C8B-B14F-4D97-AF65-F5344CB8AC3E}">
        <p14:creationId xmlns:p14="http://schemas.microsoft.com/office/powerpoint/2010/main" val="87920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5682-D9B6-CDBE-9B06-A890A8F5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CRISP good enough for current profile reconstruction?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D2AB-99B9-F9FF-A224-2287EBE3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2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5682-D9B6-CDBE-9B06-A890A8F5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CRISP good enough for current profile reconstruction?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C6BCB4-B64B-4AC1-9BF9-E35EF94A2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"/>
          <a:stretch/>
        </p:blipFill>
        <p:spPr>
          <a:xfrm>
            <a:off x="293648" y="3857844"/>
            <a:ext cx="6484702" cy="22879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350C0D-BE72-6E51-113C-EF468C7D38E0}"/>
              </a:ext>
            </a:extLst>
          </p:cNvPr>
          <p:cNvSpPr txBox="1">
            <a:spLocks/>
          </p:cNvSpPr>
          <p:nvPr/>
        </p:nvSpPr>
        <p:spPr>
          <a:xfrm>
            <a:off x="437708" y="2130586"/>
            <a:ext cx="7669154" cy="268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Beam </a:t>
            </a:r>
            <a:r>
              <a:rPr lang="en-US" sz="1400" dirty="0">
                <a:effectLst/>
              </a:rPr>
              <a:t>head and tail cannot be distinguished due to the missing phase in CRISP signal</a:t>
            </a:r>
          </a:p>
          <a:p>
            <a:pPr lvl="1"/>
            <a:r>
              <a:rPr lang="en-US" sz="1400" dirty="0">
                <a:effectLst/>
              </a:rPr>
              <a:t>Loss factor (mean energy loss) is the same for both cases</a:t>
            </a:r>
          </a:p>
          <a:p>
            <a:pPr lvl="1"/>
            <a:r>
              <a:rPr lang="en-US" sz="1400" dirty="0">
                <a:effectLst/>
              </a:rPr>
              <a:t>Undulator taper compensates energy loss for lasing slice  </a:t>
            </a:r>
          </a:p>
          <a:p>
            <a:endParaRPr lang="en-US" sz="1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182C7-AAD6-6AB5-D2A8-BAAF6CA7DBE3}"/>
              </a:ext>
            </a:extLst>
          </p:cNvPr>
          <p:cNvSpPr txBox="1"/>
          <p:nvPr/>
        </p:nvSpPr>
        <p:spPr>
          <a:xfrm>
            <a:off x="3406508" y="6145768"/>
            <a:ext cx="4250724" cy="54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Energy loss for center of mass: 75 and 53 keV/m. </a:t>
            </a:r>
          </a:p>
          <a:p>
            <a:pPr>
              <a:lnSpc>
                <a:spcPct val="112000"/>
              </a:lnSpc>
            </a:pPr>
            <a:r>
              <a:rPr lang="en-US" sz="1200" dirty="0"/>
              <a:t>For maximum current: 73 and 68 keV/m </a:t>
            </a:r>
          </a:p>
        </p:txBody>
      </p:sp>
    </p:spTree>
    <p:extLst>
      <p:ext uri="{BB962C8B-B14F-4D97-AF65-F5344CB8AC3E}">
        <p14:creationId xmlns:p14="http://schemas.microsoft.com/office/powerpoint/2010/main" val="166847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5682-D9B6-CDBE-9B06-A890A8F5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CRISP good enough for current profile reconstruction?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350C0D-BE72-6E51-113C-EF468C7D38E0}"/>
              </a:ext>
            </a:extLst>
          </p:cNvPr>
          <p:cNvSpPr txBox="1">
            <a:spLocks/>
          </p:cNvSpPr>
          <p:nvPr/>
        </p:nvSpPr>
        <p:spPr>
          <a:xfrm>
            <a:off x="437708" y="2130586"/>
            <a:ext cx="7669154" cy="268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Beam </a:t>
            </a:r>
            <a:r>
              <a:rPr lang="en-US" sz="1400" dirty="0">
                <a:effectLst/>
              </a:rPr>
              <a:t>head and tail cannot be distinguished due to the missing phase in CRISP signal</a:t>
            </a:r>
          </a:p>
          <a:p>
            <a:pPr lvl="1"/>
            <a:r>
              <a:rPr lang="en-US" sz="1400" dirty="0">
                <a:effectLst/>
              </a:rPr>
              <a:t>Loss factor (mean energy loss) is the same for both cases</a:t>
            </a:r>
          </a:p>
          <a:p>
            <a:pPr lvl="1"/>
            <a:r>
              <a:rPr lang="en-US" sz="1400" dirty="0">
                <a:effectLst/>
              </a:rPr>
              <a:t>Undulator taper compensates energy loss for lasing slice  </a:t>
            </a:r>
          </a:p>
          <a:p>
            <a:r>
              <a:rPr lang="en-US" sz="1400" dirty="0"/>
              <a:t>CRISP reconstruction resolution is &gt; 6fs</a:t>
            </a:r>
          </a:p>
          <a:p>
            <a:pPr fontAlgn="base"/>
            <a:r>
              <a:rPr lang="en-US" sz="1400" dirty="0"/>
              <a:t>Noisy signal for low current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0DBCE-764A-554E-3596-03527F601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64" y="4258964"/>
            <a:ext cx="3241628" cy="2216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50176-0855-216C-77E5-BAD95832B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91" y="2077436"/>
            <a:ext cx="3601983" cy="2176899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1707E66-59B4-B98A-D864-AF652B234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"/>
          <a:stretch/>
        </p:blipFill>
        <p:spPr>
          <a:xfrm>
            <a:off x="293648" y="3857844"/>
            <a:ext cx="6484702" cy="2287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A23D4C-A0E9-AA2E-B07E-E55296BC9AF5}"/>
              </a:ext>
            </a:extLst>
          </p:cNvPr>
          <p:cNvSpPr txBox="1"/>
          <p:nvPr/>
        </p:nvSpPr>
        <p:spPr>
          <a:xfrm>
            <a:off x="3406508" y="6145768"/>
            <a:ext cx="4250724" cy="54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Energy loss for center of mass: 75 and 53 keV/m. </a:t>
            </a:r>
          </a:p>
          <a:p>
            <a:pPr>
              <a:lnSpc>
                <a:spcPct val="112000"/>
              </a:lnSpc>
            </a:pPr>
            <a:r>
              <a:rPr lang="en-US" sz="1200" dirty="0"/>
              <a:t>For maximum current: 73 and 68 keV/m </a:t>
            </a:r>
          </a:p>
        </p:txBody>
      </p:sp>
    </p:spTree>
    <p:extLst>
      <p:ext uri="{BB962C8B-B14F-4D97-AF65-F5344CB8AC3E}">
        <p14:creationId xmlns:p14="http://schemas.microsoft.com/office/powerpoint/2010/main" val="261708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2F12-186F-2109-7749-EF1DF84F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Machine Learning?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C1FC-C7C7-A60D-0CC6-24CEFEBAF41B}"/>
              </a:ext>
            </a:extLst>
          </p:cNvPr>
          <p:cNvSpPr txBox="1">
            <a:spLocks/>
          </p:cNvSpPr>
          <p:nvPr/>
        </p:nvSpPr>
        <p:spPr>
          <a:xfrm>
            <a:off x="459405" y="3901646"/>
            <a:ext cx="7641320" cy="21807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Ocelot s2e accelerator model was developed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tens of thousand simulations was performed with </a:t>
            </a:r>
            <a:r>
              <a:rPr lang="en-US" sz="1400" b="1" dirty="0"/>
              <a:t>different RF parameters </a:t>
            </a:r>
            <a:r>
              <a:rPr lang="en-US" sz="1400" dirty="0"/>
              <a:t>including physics effects: SC, CSR, wakes (40k particles).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CRISP outputs was simulated from the beam current profiles</a:t>
            </a:r>
          </a:p>
        </p:txBody>
      </p:sp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501E2B6C-65E3-ADFB-2220-BCE06BAC6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3" y="2126137"/>
            <a:ext cx="6260511" cy="14866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91F5FCA-F97B-6C0E-3628-7686684EDCEA}"/>
              </a:ext>
            </a:extLst>
          </p:cNvPr>
          <p:cNvSpPr/>
          <p:nvPr/>
        </p:nvSpPr>
        <p:spPr>
          <a:xfrm>
            <a:off x="1384846" y="2289069"/>
            <a:ext cx="4001267" cy="83462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0461C-5BD9-9A5B-E09E-1BFE54303C91}"/>
              </a:ext>
            </a:extLst>
          </p:cNvPr>
          <p:cNvSpPr txBox="1"/>
          <p:nvPr/>
        </p:nvSpPr>
        <p:spPr>
          <a:xfrm>
            <a:off x="1384846" y="1699229"/>
            <a:ext cx="5055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Ocelot accelerator model: 2</a:t>
            </a:r>
            <a:r>
              <a:rPr lang="en-US" sz="1400" i="1" baseline="30000" dirty="0"/>
              <a:t>nd</a:t>
            </a:r>
            <a:r>
              <a:rPr lang="en-US" sz="1400" i="1" dirty="0"/>
              <a:t> order tracking, SC, CSR, wakes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B71435-2F97-710C-3BDA-8167B3D94A68}"/>
              </a:ext>
            </a:extLst>
          </p:cNvPr>
          <p:cNvSpPr/>
          <p:nvPr/>
        </p:nvSpPr>
        <p:spPr>
          <a:xfrm>
            <a:off x="1071864" y="2289069"/>
            <a:ext cx="312982" cy="834620"/>
          </a:xfrm>
          <a:prstGeom prst="rect">
            <a:avLst/>
          </a:prstGeom>
          <a:solidFill>
            <a:srgbClr val="FFC000">
              <a:alpha val="36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C2576FCD-6E82-A2D1-43BD-1B35AF4863AB}"/>
              </a:ext>
            </a:extLst>
          </p:cNvPr>
          <p:cNvSpPr/>
          <p:nvPr/>
        </p:nvSpPr>
        <p:spPr>
          <a:xfrm>
            <a:off x="3385479" y="2038957"/>
            <a:ext cx="251614" cy="206522"/>
          </a:xfrm>
          <a:prstGeom prst="downArrow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AEA68B-E688-740F-012B-7A6F9DB345DE}"/>
              </a:ext>
            </a:extLst>
          </p:cNvPr>
          <p:cNvSpPr txBox="1"/>
          <p:nvPr/>
        </p:nvSpPr>
        <p:spPr>
          <a:xfrm>
            <a:off x="259288" y="3452360"/>
            <a:ext cx="2058368" cy="4050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i="1" dirty="0"/>
              <a:t>Astra gun simulations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0B42BE-7476-C35E-B1B3-1B8225AC05D9}"/>
              </a:ext>
            </a:extLst>
          </p:cNvPr>
          <p:cNvCxnSpPr/>
          <p:nvPr/>
        </p:nvCxnSpPr>
        <p:spPr>
          <a:xfrm flipV="1">
            <a:off x="924578" y="3189307"/>
            <a:ext cx="226205" cy="222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>
            <a:extLst>
              <a:ext uri="{FF2B5EF4-FFF2-40B4-BE49-F238E27FC236}">
                <a16:creationId xmlns:a16="http://schemas.microsoft.com/office/drawing/2014/main" id="{44A20431-EB4A-F744-9E69-1C27A85DE86B}"/>
              </a:ext>
            </a:extLst>
          </p:cNvPr>
          <p:cNvSpPr/>
          <p:nvPr/>
        </p:nvSpPr>
        <p:spPr>
          <a:xfrm>
            <a:off x="7737345" y="5532994"/>
            <a:ext cx="845303" cy="648922"/>
          </a:xfrm>
          <a:prstGeom prst="rightArrow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/>
              <a:t>FFT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9DEC4F-3C3B-895E-325F-F728EB83262A}"/>
              </a:ext>
            </a:extLst>
          </p:cNvPr>
          <p:cNvGrpSpPr/>
          <p:nvPr/>
        </p:nvGrpSpPr>
        <p:grpSpPr>
          <a:xfrm>
            <a:off x="4866923" y="4786528"/>
            <a:ext cx="2431891" cy="2071472"/>
            <a:chOff x="1891822" y="4674019"/>
            <a:chExt cx="2431891" cy="207147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B9679BB-53C6-7760-B952-2BF77A11F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5" t="10192" r="8463" b="10558"/>
            <a:stretch/>
          </p:blipFill>
          <p:spPr>
            <a:xfrm>
              <a:off x="2317656" y="4982640"/>
              <a:ext cx="2006057" cy="14866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3F32F0-4C4C-D617-0603-72A2E355D6BD}"/>
                </a:ext>
              </a:extLst>
            </p:cNvPr>
            <p:cNvSpPr txBox="1"/>
            <p:nvPr/>
          </p:nvSpPr>
          <p:spPr>
            <a:xfrm>
              <a:off x="3099679" y="6469330"/>
              <a:ext cx="859168" cy="2761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000" i="1" dirty="0"/>
                <a:t>t </a:t>
              </a:r>
              <a:r>
                <a:rPr lang="en-US" sz="1000" dirty="0"/>
                <a:t>[fs]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913748-DBB6-4DEC-9EC5-F179442CEE11}"/>
                </a:ext>
              </a:extLst>
            </p:cNvPr>
            <p:cNvSpPr txBox="1"/>
            <p:nvPr/>
          </p:nvSpPr>
          <p:spPr>
            <a:xfrm>
              <a:off x="1891822" y="5006704"/>
              <a:ext cx="518684" cy="2761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000" i="1" dirty="0"/>
                <a:t>I </a:t>
              </a:r>
              <a:r>
                <a:rPr lang="en-US" sz="1000" dirty="0"/>
                <a:t>[kA]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6BF976-4395-C46E-FC03-E7D69348D720}"/>
                </a:ext>
              </a:extLst>
            </p:cNvPr>
            <p:cNvSpPr txBox="1"/>
            <p:nvPr/>
          </p:nvSpPr>
          <p:spPr>
            <a:xfrm>
              <a:off x="2663959" y="4674019"/>
              <a:ext cx="1294888" cy="2647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/>
                <a:t>Beam current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78F122-66A0-B304-7124-61892028C30D}"/>
              </a:ext>
            </a:extLst>
          </p:cNvPr>
          <p:cNvGrpSpPr/>
          <p:nvPr/>
        </p:nvGrpSpPr>
        <p:grpSpPr>
          <a:xfrm>
            <a:off x="8582648" y="4751476"/>
            <a:ext cx="2339042" cy="2099873"/>
            <a:chOff x="5607547" y="4638967"/>
            <a:chExt cx="2339042" cy="209987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F8A05C-AA57-36D4-980C-F389383CD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2" t="10070" r="8938" b="9366"/>
            <a:stretch/>
          </p:blipFill>
          <p:spPr>
            <a:xfrm>
              <a:off x="5940532" y="4938774"/>
              <a:ext cx="2006057" cy="152390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7FCF67-125B-D494-DF82-44E03C30C79A}"/>
                </a:ext>
              </a:extLst>
            </p:cNvPr>
            <p:cNvSpPr txBox="1"/>
            <p:nvPr/>
          </p:nvSpPr>
          <p:spPr>
            <a:xfrm>
              <a:off x="5607547" y="5041788"/>
              <a:ext cx="389810" cy="2761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000" i="1" dirty="0"/>
                <a:t>FF </a:t>
              </a:r>
              <a:endParaRPr lang="en-US" sz="1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9EA360-5572-1B9F-B3E8-56648E222EA5}"/>
                </a:ext>
              </a:extLst>
            </p:cNvPr>
            <p:cNvSpPr txBox="1"/>
            <p:nvPr/>
          </p:nvSpPr>
          <p:spPr>
            <a:xfrm>
              <a:off x="6630539" y="6462679"/>
              <a:ext cx="626042" cy="2761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000" i="1" dirty="0"/>
                <a:t>f </a:t>
              </a:r>
              <a:r>
                <a:rPr lang="en-US" sz="1000" dirty="0"/>
                <a:t>[THz]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515FA6-DBA6-CA14-97AA-CED5B6F66F66}"/>
                </a:ext>
              </a:extLst>
            </p:cNvPr>
            <p:cNvSpPr txBox="1"/>
            <p:nvPr/>
          </p:nvSpPr>
          <p:spPr>
            <a:xfrm>
              <a:off x="6296116" y="4638967"/>
              <a:ext cx="1294888" cy="2647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/>
                <a:t>CRISP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5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2F12-186F-2109-7749-EF1DF84F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NN for LPS prediction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877FE-BC23-CED0-FA5C-0DC10F574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2" y="3429000"/>
            <a:ext cx="5725175" cy="27737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F2CEB-722E-79CA-B457-B55A844E2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72" y="1174699"/>
            <a:ext cx="4068287" cy="19251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C1FC-C7C7-A60D-0CC6-24CEFEBAF41B}"/>
              </a:ext>
            </a:extLst>
          </p:cNvPr>
          <p:cNvSpPr txBox="1">
            <a:spLocks/>
          </p:cNvSpPr>
          <p:nvPr/>
        </p:nvSpPr>
        <p:spPr>
          <a:xfrm>
            <a:off x="582143" y="1699295"/>
            <a:ext cx="7128473" cy="1485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NN network was trained:</a:t>
            </a:r>
          </a:p>
          <a:p>
            <a:pPr lvl="1">
              <a:lnSpc>
                <a:spcPct val="100000"/>
              </a:lnSpc>
            </a:pPr>
            <a:r>
              <a:rPr lang="en-US" sz="1400" b="1" dirty="0"/>
              <a:t>Input</a:t>
            </a:r>
            <a:r>
              <a:rPr lang="en-US" sz="1400" dirty="0"/>
              <a:t>: CRISP form factor + RF parameters</a:t>
            </a:r>
          </a:p>
          <a:p>
            <a:pPr lvl="1">
              <a:lnSpc>
                <a:spcPct val="100000"/>
              </a:lnSpc>
            </a:pPr>
            <a:r>
              <a:rPr lang="en-US" sz="1400" b="1" dirty="0"/>
              <a:t>Output</a:t>
            </a:r>
            <a:r>
              <a:rPr lang="en-US" sz="1400" dirty="0"/>
              <a:t>: LPS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Does this approach work better then CRISP reconstruction?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643D1-94E8-921B-F73D-EA6EA3347886}"/>
              </a:ext>
            </a:extLst>
          </p:cNvPr>
          <p:cNvSpPr txBox="1"/>
          <p:nvPr/>
        </p:nvSpPr>
        <p:spPr>
          <a:xfrm>
            <a:off x="6871161" y="4086543"/>
            <a:ext cx="52492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J. Kaiser, A. Eichler, S. Tomin, Z. Zhu, </a:t>
            </a:r>
            <a:r>
              <a:rPr lang="en-US" sz="1400" i="1" dirty="0">
                <a:solidFill>
                  <a:srgbClr val="0070C0"/>
                </a:solidFill>
                <a:latin typeface="Helvetica" pitchFamily="2" charset="0"/>
              </a:rPr>
              <a:t>M</a:t>
            </a: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achine Learning for Combined </a:t>
            </a:r>
            <a:r>
              <a:rPr lang="en-US" sz="1400" i="1" dirty="0">
                <a:solidFill>
                  <a:srgbClr val="0070C0"/>
                </a:solidFill>
                <a:latin typeface="Helvetica" pitchFamily="2" charset="0"/>
              </a:rPr>
              <a:t>S</a:t>
            </a: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calar and Spectral </a:t>
            </a:r>
            <a:r>
              <a:rPr lang="en-US" sz="1400" i="1" dirty="0">
                <a:solidFill>
                  <a:srgbClr val="0070C0"/>
                </a:solidFill>
                <a:latin typeface="Helvetica" pitchFamily="2" charset="0"/>
              </a:rPr>
              <a:t>L</a:t>
            </a: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ongitudinal </a:t>
            </a:r>
            <a:r>
              <a:rPr lang="en-US" sz="1400" i="1" dirty="0">
                <a:solidFill>
                  <a:srgbClr val="0070C0"/>
                </a:solidFill>
                <a:latin typeface="Helvetica" pitchFamily="2" charset="0"/>
              </a:rPr>
              <a:t>P</a:t>
            </a: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hase </a:t>
            </a:r>
            <a:r>
              <a:rPr lang="en-US" sz="1400" i="1" dirty="0">
                <a:solidFill>
                  <a:srgbClr val="0070C0"/>
                </a:solidFill>
                <a:latin typeface="Helvetica" pitchFamily="2" charset="0"/>
              </a:rPr>
              <a:t>S</a:t>
            </a: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pace </a:t>
            </a:r>
            <a:r>
              <a:rPr lang="en-US" sz="1400" i="1" dirty="0">
                <a:solidFill>
                  <a:srgbClr val="0070C0"/>
                </a:solidFill>
                <a:latin typeface="Helvetica" pitchFamily="2" charset="0"/>
              </a:rPr>
              <a:t>R</a:t>
            </a:r>
            <a:r>
              <a:rPr lang="en-US" sz="1400" i="1" dirty="0">
                <a:solidFill>
                  <a:srgbClr val="0070C0"/>
                </a:solidFill>
                <a:effectLst/>
                <a:latin typeface="Helvetica" pitchFamily="2" charset="0"/>
              </a:rPr>
              <a:t>econstruction, IPAC23.</a:t>
            </a:r>
          </a:p>
        </p:txBody>
      </p:sp>
    </p:spTree>
    <p:extLst>
      <p:ext uri="{BB962C8B-B14F-4D97-AF65-F5344CB8AC3E}">
        <p14:creationId xmlns:p14="http://schemas.microsoft.com/office/powerpoint/2010/main" val="136395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D209-0886-6226-C05F-EAF60ED1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the CRISP, NN and ground truth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CD423-259F-3B5F-5628-076A2FE57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97" y="2354583"/>
            <a:ext cx="6244911" cy="38893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CF17-F4C2-E88E-B905-CE7394D4010B}"/>
              </a:ext>
            </a:extLst>
          </p:cNvPr>
          <p:cNvSpPr txBox="1">
            <a:spLocks/>
          </p:cNvSpPr>
          <p:nvPr/>
        </p:nvSpPr>
        <p:spPr>
          <a:xfrm>
            <a:off x="611189" y="1742440"/>
            <a:ext cx="11111254" cy="513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However if we need to compensate energy loss for particular slice we need to know current orientation. And here ML can help us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159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9132-E9A4-E736-EEBD-E1A0E7EC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50C89-D519-1749-5936-FB39E944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demonstrated the </a:t>
            </a:r>
            <a:r>
              <a:rPr lang="en-US" dirty="0" err="1"/>
              <a:t>wakefunction</a:t>
            </a:r>
            <a:r>
              <a:rPr lang="en-US" dirty="0"/>
              <a:t> is agreed with experiment </a:t>
            </a:r>
          </a:p>
          <a:p>
            <a:pPr lvl="1"/>
            <a:r>
              <a:rPr lang="en-US" dirty="0"/>
              <a:t>It is essential to predict linear taper</a:t>
            </a:r>
          </a:p>
          <a:p>
            <a:pPr lvl="1"/>
            <a:r>
              <a:rPr lang="en-US" dirty="0"/>
              <a:t>It can also improve FEL simulations</a:t>
            </a:r>
          </a:p>
          <a:p>
            <a:r>
              <a:rPr lang="en-US" dirty="0"/>
              <a:t>CRISP diagnostics can be used for non invasive current profile measurements and it can be trusted. </a:t>
            </a:r>
          </a:p>
          <a:p>
            <a:r>
              <a:rPr lang="en-US" dirty="0"/>
              <a:t>Machine learning</a:t>
            </a:r>
          </a:p>
          <a:p>
            <a:pPr lvl="1"/>
            <a:r>
              <a:rPr lang="en-US" dirty="0"/>
              <a:t>It is useful already to improve the CRISP current profile reconstruction </a:t>
            </a:r>
          </a:p>
          <a:p>
            <a:pPr lvl="1"/>
            <a:r>
              <a:rPr lang="en-US" dirty="0"/>
              <a:t>And ML can be potentially useful for LPS prediction </a:t>
            </a:r>
            <a:r>
              <a:rPr lang="en-US" dirty="0">
                <a:sym typeface="Wingdings" pitchFamily="2" charset="2"/>
              </a:rPr>
              <a:t> we started new ML project to predict LPS based on simulations + CRISP and other non-invasive diagnostics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891DE2-A62F-3801-6F8C-70033474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33" y="4943475"/>
            <a:ext cx="365675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4DA6E1-4755-C68D-170D-01452FD04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47" y="3309470"/>
            <a:ext cx="4087360" cy="303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8E2F8-219E-8541-A226-613B929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</p:spPr>
        <p:txBody>
          <a:bodyPr/>
          <a:lstStyle/>
          <a:p>
            <a:r>
              <a:rPr lang="en-GB" dirty="0"/>
              <a:t>Undulator linear taper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198A85-ED79-419A-722D-CF0FB1836578}"/>
              </a:ext>
            </a:extLst>
          </p:cNvPr>
          <p:cNvSpPr txBox="1">
            <a:spLocks/>
          </p:cNvSpPr>
          <p:nvPr/>
        </p:nvSpPr>
        <p:spPr>
          <a:xfrm>
            <a:off x="442128" y="1672595"/>
            <a:ext cx="11488452" cy="216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ffectLst/>
              </a:rPr>
              <a:t>Undulator tapering controls the resonance properties of the Free-Electron Laser (FEL) amplification process.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Linear taper is defined by beam energy losses due to SR and </a:t>
            </a:r>
            <a:r>
              <a:rPr lang="en-US" sz="1600" dirty="0" err="1"/>
              <a:t>wakefields</a:t>
            </a:r>
            <a:r>
              <a:rPr lang="en-US" sz="1600" dirty="0"/>
              <a:t> in undulator vacuum chamber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Spontaneous radiation is well know and can be easily calculated 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5020E-70F5-A7E7-E974-F7BE5817FAD8}"/>
              </a:ext>
            </a:extLst>
          </p:cNvPr>
          <p:cNvSpPr txBox="1"/>
          <p:nvPr/>
        </p:nvSpPr>
        <p:spPr>
          <a:xfrm>
            <a:off x="7277132" y="4648307"/>
            <a:ext cx="4783063" cy="978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Energy losses in SASE1/2 (35 cells) undulator due to </a:t>
            </a:r>
            <a:r>
              <a:rPr lang="en-US" sz="1400" dirty="0" err="1"/>
              <a:t>wakefields</a:t>
            </a:r>
            <a:r>
              <a:rPr lang="en-US" sz="1400" dirty="0"/>
              <a:t> and SR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Electron beam energy 14 GeV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822E6-6797-539E-44D0-AB6D61F6DDC2}"/>
              </a:ext>
            </a:extLst>
          </p:cNvPr>
          <p:cNvSpPr txBox="1"/>
          <p:nvPr/>
        </p:nvSpPr>
        <p:spPr>
          <a:xfrm>
            <a:off x="4914869" y="5185405"/>
            <a:ext cx="2342777" cy="569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SR losses are already taking into account by control system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D63143-F2F7-CC68-C92E-A6F15B0B5D09}"/>
              </a:ext>
            </a:extLst>
          </p:cNvPr>
          <p:cNvCxnSpPr/>
          <p:nvPr/>
        </p:nvCxnSpPr>
        <p:spPr>
          <a:xfrm flipH="1">
            <a:off x="4416612" y="5504329"/>
            <a:ext cx="340659" cy="122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2B0E43-1E36-1E37-153C-D49E6F1F1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41" y="2559675"/>
            <a:ext cx="1727999" cy="6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BF728-B483-2DB4-A9B6-0E337883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41" y="2885584"/>
            <a:ext cx="4414892" cy="1321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8E2F8-219E-8541-A226-613B929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</p:spPr>
        <p:txBody>
          <a:bodyPr/>
          <a:lstStyle/>
          <a:p>
            <a:r>
              <a:rPr lang="en-GB" dirty="0"/>
              <a:t>Undulator linear taper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198A85-ED79-419A-722D-CF0FB1836578}"/>
              </a:ext>
            </a:extLst>
          </p:cNvPr>
          <p:cNvSpPr txBox="1">
            <a:spLocks/>
          </p:cNvSpPr>
          <p:nvPr/>
        </p:nvSpPr>
        <p:spPr>
          <a:xfrm>
            <a:off x="442128" y="1672595"/>
            <a:ext cx="11684412" cy="1756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ffectLst/>
              </a:rPr>
              <a:t>Undulator tapering controls the resonance properties of the Free-Electron Laser (FEL) amplification process.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Linear taper is defined by beam energy losses due to SR and </a:t>
            </a:r>
            <a:r>
              <a:rPr lang="en-US" sz="1600" dirty="0" err="1"/>
              <a:t>wakefields</a:t>
            </a:r>
            <a:r>
              <a:rPr lang="en-US" sz="1600" dirty="0"/>
              <a:t> in undulator vacuum chamber</a:t>
            </a:r>
          </a:p>
          <a:p>
            <a:pPr lvl="1" fontAlgn="base"/>
            <a:r>
              <a:rPr lang="en-US" sz="1600" dirty="0"/>
              <a:t>Spontaneous radiation is well know and can be easily calculated </a:t>
            </a:r>
          </a:p>
          <a:p>
            <a:pPr lvl="1" fontAlgn="base"/>
            <a:r>
              <a:rPr lang="en-US" sz="1600" dirty="0" err="1"/>
              <a:t>Wakefields</a:t>
            </a:r>
            <a:r>
              <a:rPr lang="en-US" sz="1600" dirty="0"/>
              <a:t> energy loss calculation requires undulator </a:t>
            </a:r>
            <a:r>
              <a:rPr lang="en-US" sz="1600" dirty="0" err="1"/>
              <a:t>wakefield</a:t>
            </a:r>
            <a:r>
              <a:rPr lang="en-US" sz="1600" dirty="0"/>
              <a:t> function and current profile	</a:t>
            </a:r>
          </a:p>
          <a:p>
            <a:pPr lvl="2" fontAlgn="base"/>
            <a:r>
              <a:rPr lang="en-US" sz="1600" dirty="0"/>
              <a:t>Analytical approximation of </a:t>
            </a:r>
            <a:r>
              <a:rPr lang="en-US" sz="1600" dirty="0" err="1"/>
              <a:t>wakefield</a:t>
            </a:r>
            <a:r>
              <a:rPr lang="en-US" sz="1600" dirty="0"/>
              <a:t> function was developed for </a:t>
            </a:r>
            <a:r>
              <a:rPr lang="en-US" sz="1600" dirty="0" err="1"/>
              <a:t>EuXFEL</a:t>
            </a:r>
            <a:r>
              <a:rPr lang="en-US" sz="1600" dirty="0"/>
              <a:t> undulator vacuum chamber by </a:t>
            </a:r>
            <a:r>
              <a:rPr lang="en-US" sz="1600" dirty="0" err="1"/>
              <a:t>I.Zagorodnov</a:t>
            </a:r>
            <a:endParaRPr lang="en-US" sz="1600" dirty="0"/>
          </a:p>
          <a:p>
            <a:pPr marL="357187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E5C69-9334-D413-37A8-09B48E6FF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6" y="3673602"/>
            <a:ext cx="3203539" cy="1706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E4D140-F8A2-5C69-C00E-38D311B45D40}"/>
                  </a:ext>
                </a:extLst>
              </p:cNvPr>
              <p:cNvSpPr txBox="1"/>
              <p:nvPr/>
            </p:nvSpPr>
            <p:spPr>
              <a:xfrm>
                <a:off x="198827" y="5449079"/>
                <a:ext cx="45081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6.1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0.937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mm, </a:t>
                </a:r>
                <a14:m>
                  <m:oMath xmlns:m="http://schemas.openxmlformats.org/officeDocument/2006/math">
                    <m:r>
                      <a:rPr lang="en-US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=1.29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=33.8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9.86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=123</m:t>
                    </m:r>
                  </m:oMath>
                </a14:m>
                <a:r>
                  <a:rPr lang="en-US" sz="1400" dirty="0">
                    <a:effectLst/>
                    <a:latin typeface="Helvetica" pitchFamily="2" charset="0"/>
                  </a:rPr>
                  <a:t> mm,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</a:rPr>
                      <m:t>=30.5 </m:t>
                    </m:r>
                    <m:r>
                      <m:rPr>
                        <m:sty m:val="p"/>
                      </m:rPr>
                      <a:rPr lang="el-GR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4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E4D140-F8A2-5C69-C00E-38D311B45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7" y="5449079"/>
                <a:ext cx="4508184" cy="523220"/>
              </a:xfrm>
              <a:prstGeom prst="rect">
                <a:avLst/>
              </a:prstGeom>
              <a:blipFill>
                <a:blip r:embed="rId6"/>
                <a:stretch>
                  <a:fillRect t="-2381" r="-140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7B8AB9A-7DA1-6CBE-C5C4-E9D063EC16C3}"/>
              </a:ext>
            </a:extLst>
          </p:cNvPr>
          <p:cNvSpPr txBox="1"/>
          <p:nvPr/>
        </p:nvSpPr>
        <p:spPr>
          <a:xfrm>
            <a:off x="3223090" y="6143596"/>
            <a:ext cx="60960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0070C0"/>
                </a:solidFill>
                <a:effectLst/>
              </a:rPr>
              <a:t>I.Zagorodnov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 et al., Short-range longitudinal wake function of undulator lines at the European X-ray free electron laser, </a:t>
            </a:r>
            <a:r>
              <a:rPr lang="en-US" sz="1200" i="1" dirty="0" err="1">
                <a:solidFill>
                  <a:srgbClr val="0070C0"/>
                </a:solidFill>
                <a:effectLst/>
              </a:rPr>
              <a:t>Nucl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. </a:t>
            </a:r>
            <a:r>
              <a:rPr lang="en-US" sz="1200" i="1" dirty="0" err="1">
                <a:solidFill>
                  <a:srgbClr val="0070C0"/>
                </a:solidFill>
                <a:effectLst/>
              </a:rPr>
              <a:t>Instrum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. Methods A, vol. 1043, 2022, 167490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C7F3D-1A2D-9E21-2468-0B4911A6668F}"/>
              </a:ext>
            </a:extLst>
          </p:cNvPr>
          <p:cNvSpPr txBox="1"/>
          <p:nvPr/>
        </p:nvSpPr>
        <p:spPr>
          <a:xfrm>
            <a:off x="851560" y="3411491"/>
            <a:ext cx="2575859" cy="270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Analytical approximation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F1D91-02E6-C1E5-C9AC-F309914A5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28" y="4301783"/>
            <a:ext cx="2596029" cy="541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B2ABB-AF47-358A-8BFA-A1DE0297C159}"/>
              </a:ext>
            </a:extLst>
          </p:cNvPr>
          <p:cNvSpPr txBox="1"/>
          <p:nvPr/>
        </p:nvSpPr>
        <p:spPr>
          <a:xfrm>
            <a:off x="4818681" y="3896612"/>
            <a:ext cx="1553883" cy="270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Wake potential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F5958-9569-0303-124C-818BA91DD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08" y="4339810"/>
            <a:ext cx="4508184" cy="1769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91B5B7-DE82-CE14-DB86-340A7D7C5D8A}"/>
              </a:ext>
            </a:extLst>
          </p:cNvPr>
          <p:cNvSpPr txBox="1"/>
          <p:nvPr/>
        </p:nvSpPr>
        <p:spPr>
          <a:xfrm>
            <a:off x="9504125" y="5881986"/>
            <a:ext cx="58569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BPM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1DB60-2AD5-076F-852F-D436EE700571}"/>
              </a:ext>
            </a:extLst>
          </p:cNvPr>
          <p:cNvSpPr txBox="1"/>
          <p:nvPr/>
        </p:nvSpPr>
        <p:spPr>
          <a:xfrm>
            <a:off x="8198994" y="5881986"/>
            <a:ext cx="117736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dirty="0"/>
              <a:t>Pumping slot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7FE8B-DB6E-F9F7-8AB3-CF77C798E180}"/>
              </a:ext>
            </a:extLst>
          </p:cNvPr>
          <p:cNvSpPr txBox="1"/>
          <p:nvPr/>
        </p:nvSpPr>
        <p:spPr>
          <a:xfrm>
            <a:off x="6991541" y="5881986"/>
            <a:ext cx="107968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dirty="0"/>
              <a:t>Absorber</a:t>
            </a:r>
          </a:p>
        </p:txBody>
      </p:sp>
    </p:spTree>
    <p:extLst>
      <p:ext uri="{BB962C8B-B14F-4D97-AF65-F5344CB8AC3E}">
        <p14:creationId xmlns:p14="http://schemas.microsoft.com/office/powerpoint/2010/main" val="408488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40FC70-9E3C-C5D0-1B63-4DF6C228450E}"/>
              </a:ext>
            </a:extLst>
          </p:cNvPr>
          <p:cNvCxnSpPr>
            <a:cxnSpLocks/>
          </p:cNvCxnSpPr>
          <p:nvPr/>
        </p:nvCxnSpPr>
        <p:spPr>
          <a:xfrm>
            <a:off x="3486150" y="4505337"/>
            <a:ext cx="3574368" cy="0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Current profile reconstruction with CRISP - non invasive THz diagnostics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6A54A-0664-191A-8AB3-F26DDF4F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16" y="1072515"/>
            <a:ext cx="7467938" cy="18566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13085" y="2718632"/>
            <a:ext cx="11247629" cy="1440992"/>
          </a:xfrm>
        </p:spPr>
        <p:txBody>
          <a:bodyPr/>
          <a:lstStyle/>
          <a:p>
            <a:r>
              <a:rPr lang="en-US" sz="1400" dirty="0">
                <a:effectLst/>
                <a:latin typeface="Helvetica" pitchFamily="2" charset="0"/>
              </a:rPr>
              <a:t>A direct measurement of the current profile in the time domain can be achieved using transverse deflecting structures (TDS) – invasive, beam losses, low </a:t>
            </a:r>
            <a:r>
              <a:rPr lang="en-US" sz="1400" dirty="0" err="1">
                <a:effectLst/>
                <a:latin typeface="Helvetica" pitchFamily="2" charset="0"/>
              </a:rPr>
              <a:t>reprate</a:t>
            </a:r>
            <a:r>
              <a:rPr lang="en-US" sz="1400" dirty="0">
                <a:effectLst/>
                <a:latin typeface="Helvetica" pitchFamily="2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EAB22-EA7C-0E5E-7B7C-B82584421C46}"/>
              </a:ext>
            </a:extLst>
          </p:cNvPr>
          <p:cNvGrpSpPr/>
          <p:nvPr/>
        </p:nvGrpSpPr>
        <p:grpSpPr>
          <a:xfrm>
            <a:off x="4499860" y="4246190"/>
            <a:ext cx="620778" cy="478665"/>
            <a:chOff x="7586270" y="3456323"/>
            <a:chExt cx="620778" cy="478665"/>
          </a:xfrm>
          <a:solidFill>
            <a:srgbClr val="7030A0"/>
          </a:solidFill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EFB01593-A3AF-EF13-F060-6E02A6367B07}"/>
                </a:ext>
              </a:extLst>
            </p:cNvPr>
            <p:cNvSpPr/>
            <p:nvPr/>
          </p:nvSpPr>
          <p:spPr>
            <a:xfrm rot="5400000">
              <a:off x="7438411" y="3604183"/>
              <a:ext cx="476739" cy="181021"/>
            </a:xfrm>
            <a:prstGeom prst="can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>
              <a:extLst>
                <a:ext uri="{FF2B5EF4-FFF2-40B4-BE49-F238E27FC236}">
                  <a16:creationId xmlns:a16="http://schemas.microsoft.com/office/drawing/2014/main" id="{9FB19D1C-64D2-66D9-2F1C-0CD63588C1AC}"/>
                </a:ext>
              </a:extLst>
            </p:cNvPr>
            <p:cNvSpPr/>
            <p:nvPr/>
          </p:nvSpPr>
          <p:spPr>
            <a:xfrm rot="5400000">
              <a:off x="7584592" y="3604183"/>
              <a:ext cx="476739" cy="181021"/>
            </a:xfrm>
            <a:prstGeom prst="can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>
              <a:extLst>
                <a:ext uri="{FF2B5EF4-FFF2-40B4-BE49-F238E27FC236}">
                  <a16:creationId xmlns:a16="http://schemas.microsoft.com/office/drawing/2014/main" id="{C37A2B5E-5B87-2B82-2AC1-0BA5C5DB3209}"/>
                </a:ext>
              </a:extLst>
            </p:cNvPr>
            <p:cNvSpPr/>
            <p:nvPr/>
          </p:nvSpPr>
          <p:spPr>
            <a:xfrm rot="5400000">
              <a:off x="7733176" y="3606108"/>
              <a:ext cx="476739" cy="181021"/>
            </a:xfrm>
            <a:prstGeom prst="can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>
              <a:extLst>
                <a:ext uri="{FF2B5EF4-FFF2-40B4-BE49-F238E27FC236}">
                  <a16:creationId xmlns:a16="http://schemas.microsoft.com/office/drawing/2014/main" id="{331BF1FC-5274-55C9-2249-672CFD8714C0}"/>
                </a:ext>
              </a:extLst>
            </p:cNvPr>
            <p:cNvSpPr/>
            <p:nvPr/>
          </p:nvSpPr>
          <p:spPr>
            <a:xfrm rot="5400000">
              <a:off x="7878168" y="3604182"/>
              <a:ext cx="476739" cy="181021"/>
            </a:xfrm>
            <a:prstGeom prst="can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5A3A831-850E-6BE4-BCBF-815B10E10D77}"/>
              </a:ext>
            </a:extLst>
          </p:cNvPr>
          <p:cNvSpPr/>
          <p:nvPr/>
        </p:nvSpPr>
        <p:spPr>
          <a:xfrm rot="20394559">
            <a:off x="5161214" y="4445782"/>
            <a:ext cx="461914" cy="117582"/>
          </a:xfrm>
          <a:prstGeom prst="ellipse">
            <a:avLst/>
          </a:prstGeom>
          <a:solidFill>
            <a:srgbClr val="00DDE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8398376-D751-810D-690A-91E775E26A49}"/>
              </a:ext>
            </a:extLst>
          </p:cNvPr>
          <p:cNvSpPr/>
          <p:nvPr/>
        </p:nvSpPr>
        <p:spPr>
          <a:xfrm flipH="1">
            <a:off x="7060518" y="3990416"/>
            <a:ext cx="417459" cy="1121153"/>
          </a:xfrm>
          <a:prstGeom prst="cube">
            <a:avLst>
              <a:gd name="adj" fmla="val 92933"/>
            </a:avLst>
          </a:prstGeom>
          <a:noFill/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037490-43B9-ED13-8047-6C8AB06C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7121">
            <a:off x="7008195" y="4389627"/>
            <a:ext cx="530887" cy="37707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2997EAF-2B3E-7BF3-3665-D568250F1840}"/>
              </a:ext>
            </a:extLst>
          </p:cNvPr>
          <p:cNvSpPr/>
          <p:nvPr/>
        </p:nvSpPr>
        <p:spPr>
          <a:xfrm>
            <a:off x="3942554" y="4443879"/>
            <a:ext cx="461914" cy="117582"/>
          </a:xfrm>
          <a:prstGeom prst="ellipse">
            <a:avLst/>
          </a:prstGeom>
          <a:solidFill>
            <a:srgbClr val="00DDE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11A94C-3C2B-AE03-853B-DDEE0BCBC96A}"/>
              </a:ext>
            </a:extLst>
          </p:cNvPr>
          <p:cNvSpPr txBox="1"/>
          <p:nvPr/>
        </p:nvSpPr>
        <p:spPr>
          <a:xfrm>
            <a:off x="4497158" y="3467765"/>
            <a:ext cx="65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2FAF9B-D9DC-DC3A-FBC8-228FC984658D}"/>
              </a:ext>
            </a:extLst>
          </p:cNvPr>
          <p:cNvSpPr txBox="1"/>
          <p:nvPr/>
        </p:nvSpPr>
        <p:spPr>
          <a:xfrm rot="2576346">
            <a:off x="7073560" y="3974957"/>
            <a:ext cx="10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21280AC-E366-E36F-E481-2EA6013793D0}"/>
              </a:ext>
            </a:extLst>
          </p:cNvPr>
          <p:cNvSpPr/>
          <p:nvPr/>
        </p:nvSpPr>
        <p:spPr bwMode="auto">
          <a:xfrm rot="18651423">
            <a:off x="6514364" y="4436149"/>
            <a:ext cx="461914" cy="117582"/>
          </a:xfrm>
          <a:prstGeom prst="ellipse">
            <a:avLst/>
          </a:prstGeom>
          <a:solidFill>
            <a:srgbClr val="00DDE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72742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Current profile reconstruction with CRISP - non invasive THz diagnostics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6A54A-0664-191A-8AB3-F26DDF4F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16" y="1072515"/>
            <a:ext cx="7467938" cy="18566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13085" y="2718632"/>
            <a:ext cx="11247629" cy="1440992"/>
          </a:xfrm>
        </p:spPr>
        <p:txBody>
          <a:bodyPr/>
          <a:lstStyle/>
          <a:p>
            <a:r>
              <a:rPr lang="en-US" sz="1400" dirty="0">
                <a:effectLst/>
                <a:latin typeface="Helvetica" pitchFamily="2" charset="0"/>
              </a:rPr>
              <a:t>A direct measurement of the current profile in the time domain can be achieved using transverse deflecting structures (TDS) – invasive, beam losses, low </a:t>
            </a:r>
            <a:r>
              <a:rPr lang="en-US" sz="1400" dirty="0" err="1">
                <a:effectLst/>
                <a:latin typeface="Helvetica" pitchFamily="2" charset="0"/>
              </a:rPr>
              <a:t>reprate</a:t>
            </a:r>
            <a:r>
              <a:rPr lang="en-US" sz="1400" dirty="0">
                <a:effectLst/>
                <a:latin typeface="Helvetica" pitchFamily="2" charset="0"/>
              </a:rPr>
              <a:t>. </a:t>
            </a:r>
          </a:p>
          <a:p>
            <a:r>
              <a:rPr lang="en-US" sz="1400" dirty="0">
                <a:latin typeface="Helvetica" pitchFamily="2" charset="0"/>
              </a:rPr>
              <a:t>C</a:t>
            </a:r>
            <a:r>
              <a:rPr lang="en-US" sz="1400" dirty="0">
                <a:effectLst/>
                <a:latin typeface="Helvetica" pitchFamily="2" charset="0"/>
              </a:rPr>
              <a:t>oherent diffraction radiation is generated by the electron bunch passing through an aperture inside an aluminum screen</a:t>
            </a:r>
          </a:p>
          <a:p>
            <a:pPr lvl="1"/>
            <a:r>
              <a:rPr lang="en-US" sz="1400" dirty="0">
                <a:effectLst/>
                <a:latin typeface="Helvetica" pitchFamily="2" charset="0"/>
              </a:rPr>
              <a:t>The coherent radiation spectrum and current profile of the electron bunch are linked via Fourier transform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FB31F-7191-339E-2661-AE2C94B0C769}"/>
              </a:ext>
            </a:extLst>
          </p:cNvPr>
          <p:cNvSpPr txBox="1"/>
          <p:nvPr/>
        </p:nvSpPr>
        <p:spPr>
          <a:xfrm>
            <a:off x="5053760" y="6270488"/>
            <a:ext cx="6096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  <a:effectLst/>
              </a:rPr>
              <a:t>N. </a:t>
            </a:r>
            <a:r>
              <a:rPr lang="en-US" sz="1200" i="1" dirty="0" err="1">
                <a:solidFill>
                  <a:srgbClr val="0070C0"/>
                </a:solidFill>
                <a:effectLst/>
              </a:rPr>
              <a:t>Lockmann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 et al, </a:t>
            </a:r>
            <a:r>
              <a:rPr lang="en-US" sz="1200" dirty="0">
                <a:solidFill>
                  <a:srgbClr val="0070C0"/>
                </a:solidFill>
                <a:effectLst/>
              </a:rPr>
              <a:t>Non-invasive Longitudinal Profile Measurements of Electron Bunches Simultaneously to FEL Operation at MHz Rates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, </a:t>
            </a:r>
            <a:r>
              <a:rPr lang="en-US" sz="1200" dirty="0">
                <a:solidFill>
                  <a:srgbClr val="0070C0"/>
                </a:solidFill>
                <a:effectLst/>
              </a:rPr>
              <a:t>IBIC 2020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059EC44-CFF9-DD36-E2C0-A627BAD67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68" y="4159624"/>
            <a:ext cx="3179395" cy="18936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15D9FF-A2D9-122F-E9B0-23C6A9A54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97" y="4176057"/>
            <a:ext cx="3401162" cy="1893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9DDA7A-0A43-4004-951B-0673C99E4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70" y="4080182"/>
            <a:ext cx="1807855" cy="18936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4CFD2F1-8218-E1AE-6272-E02AE6356A9A}"/>
              </a:ext>
            </a:extLst>
          </p:cNvPr>
          <p:cNvSpPr txBox="1"/>
          <p:nvPr/>
        </p:nvSpPr>
        <p:spPr>
          <a:xfrm>
            <a:off x="394251" y="6069751"/>
            <a:ext cx="3297291" cy="2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200" i="1" dirty="0">
                <a:solidFill>
                  <a:srgbClr val="0070C0"/>
                </a:solidFill>
              </a:rPr>
              <a:t>N. </a:t>
            </a:r>
            <a:r>
              <a:rPr lang="en-US" sz="1200" i="1" dirty="0" err="1">
                <a:solidFill>
                  <a:srgbClr val="0070C0"/>
                </a:solidFill>
              </a:rPr>
              <a:t>Lockmann</a:t>
            </a:r>
            <a:r>
              <a:rPr lang="en-US" sz="1200" i="1" dirty="0">
                <a:solidFill>
                  <a:srgbClr val="0070C0"/>
                </a:solidFill>
              </a:rPr>
              <a:t> et al, PRAB 23, 112801 (2020) </a:t>
            </a:r>
          </a:p>
        </p:txBody>
      </p:sp>
    </p:spTree>
    <p:extLst>
      <p:ext uri="{BB962C8B-B14F-4D97-AF65-F5344CB8AC3E}">
        <p14:creationId xmlns:p14="http://schemas.microsoft.com/office/powerpoint/2010/main" val="320283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Current profile reconstruction with CRISP - non invasive THz diagnostics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6A54A-0664-191A-8AB3-F26DDF4F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16" y="1072515"/>
            <a:ext cx="7467938" cy="18566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13085" y="2718632"/>
            <a:ext cx="11247629" cy="1440992"/>
          </a:xfrm>
        </p:spPr>
        <p:txBody>
          <a:bodyPr/>
          <a:lstStyle/>
          <a:p>
            <a:r>
              <a:rPr lang="en-US" sz="1400" dirty="0">
                <a:effectLst/>
                <a:latin typeface="Helvetica" pitchFamily="2" charset="0"/>
              </a:rPr>
              <a:t>A direct measurement of the current profile in the time domain can be achieved using transverse deflecting structures (TDS) – invasive, beam losses, low </a:t>
            </a:r>
            <a:r>
              <a:rPr lang="en-US" sz="1400" dirty="0" err="1">
                <a:effectLst/>
                <a:latin typeface="Helvetica" pitchFamily="2" charset="0"/>
              </a:rPr>
              <a:t>reprate</a:t>
            </a:r>
            <a:r>
              <a:rPr lang="en-US" sz="1400" dirty="0">
                <a:effectLst/>
                <a:latin typeface="Helvetica" pitchFamily="2" charset="0"/>
              </a:rPr>
              <a:t>. </a:t>
            </a:r>
          </a:p>
          <a:p>
            <a:r>
              <a:rPr lang="en-US" sz="1400" dirty="0">
                <a:latin typeface="Helvetica" pitchFamily="2" charset="0"/>
              </a:rPr>
              <a:t>C</a:t>
            </a:r>
            <a:r>
              <a:rPr lang="en-US" sz="1400" dirty="0">
                <a:effectLst/>
                <a:latin typeface="Helvetica" pitchFamily="2" charset="0"/>
              </a:rPr>
              <a:t>oherent diffraction radiation is generated by the electron bunch passing through an aperture inside an aluminum screen</a:t>
            </a:r>
          </a:p>
          <a:p>
            <a:pPr lvl="1"/>
            <a:r>
              <a:rPr lang="en-US" sz="1400" dirty="0">
                <a:effectLst/>
                <a:latin typeface="Helvetica" pitchFamily="2" charset="0"/>
              </a:rPr>
              <a:t>The coherent radiation spectrum and current profile of the electron bunch are linked via Fourier transform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5746D4-4930-B97D-530F-7B3A7D045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5" y="4421038"/>
            <a:ext cx="3799613" cy="2230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F1F245-F6E1-6D62-E154-3B8C722C07E8}"/>
              </a:ext>
            </a:extLst>
          </p:cNvPr>
          <p:cNvSpPr txBox="1"/>
          <p:nvPr/>
        </p:nvSpPr>
        <p:spPr>
          <a:xfrm>
            <a:off x="346635" y="4159624"/>
            <a:ext cx="1867461" cy="874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Assumed current profile:</a:t>
            </a:r>
          </a:p>
          <a:p>
            <a:pPr>
              <a:lnSpc>
                <a:spcPct val="112000"/>
              </a:lnSpc>
            </a:pPr>
            <a:r>
              <a:rPr lang="en-US" sz="1200" dirty="0"/>
              <a:t>Gaussian,</a:t>
            </a:r>
          </a:p>
          <a:p>
            <a:pPr>
              <a:lnSpc>
                <a:spcPct val="112000"/>
              </a:lnSpc>
            </a:pPr>
            <a:r>
              <a:rPr lang="en-US" sz="1200" dirty="0"/>
              <a:t>Rectangular … </a:t>
            </a:r>
          </a:p>
          <a:p>
            <a:pPr>
              <a:lnSpc>
                <a:spcPct val="112000"/>
              </a:lnSpc>
            </a:pPr>
            <a:r>
              <a:rPr lang="en-US" sz="1200" dirty="0" err="1"/>
              <a:t>Kramers-Kronig</a:t>
            </a:r>
            <a:r>
              <a:rPr lang="en-US" sz="1200" dirty="0"/>
              <a:t> phase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F20DBB-E60A-EBF6-FAD0-98E6910D1A65}"/>
              </a:ext>
            </a:extLst>
          </p:cNvPr>
          <p:cNvCxnSpPr/>
          <p:nvPr/>
        </p:nvCxnSpPr>
        <p:spPr>
          <a:xfrm>
            <a:off x="2265082" y="4566024"/>
            <a:ext cx="645459" cy="95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2180B-BE36-31F5-AAF9-8328E557D74F}"/>
                  </a:ext>
                </a:extLst>
              </p:cNvPr>
              <p:cNvSpPr txBox="1"/>
              <p:nvPr/>
            </p:nvSpPr>
            <p:spPr>
              <a:xfrm>
                <a:off x="6270741" y="4715436"/>
                <a:ext cx="5623815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211E1E"/>
                    </a:solidFill>
                  </a:rPr>
                  <a:t>computed modulus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en-US" sz="1200" b="1" i="1">
                        <a:solidFill>
                          <a:srgbClr val="211E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>
                    <a:solidFill>
                      <a:srgbClr val="211E1E"/>
                    </a:solidFill>
                  </a:rPr>
                  <a:t>is replaced by measued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1200" b="1" dirty="0">
                    <a:solidFill>
                      <a:srgbClr val="211E1E"/>
                    </a:solidFill>
                  </a:rPr>
                  <a:t>. </a:t>
                </a:r>
                <a:r>
                  <a:rPr lang="en-US" sz="1200" dirty="0">
                    <a:solidFill>
                      <a:srgbClr val="211E1E"/>
                    </a:solidFill>
                  </a:rPr>
                  <a:t>Or it </a:t>
                </a:r>
                <a:r>
                  <a:rPr lang="en-US" sz="1200" dirty="0">
                    <a:solidFill>
                      <a:srgbClr val="211E1E"/>
                    </a:solidFill>
                    <a:effectLst/>
                  </a:rPr>
                  <a:t>is retained at those discrete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211E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>
                        <a:solidFill>
                          <a:srgbClr val="211E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211E1E"/>
                    </a:solidFill>
                    <a:effectLst/>
                  </a:rPr>
                  <a:t>where it agrees  within the estimated experimental error margin. </a:t>
                </a:r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2180B-BE36-31F5-AAF9-8328E557D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41" y="4715436"/>
                <a:ext cx="562381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12B59E-8D29-50E1-4701-F341D1ED3EA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827059" y="5038602"/>
            <a:ext cx="443682" cy="453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4C0DFBF-FF08-1741-5BF5-0BCBACD5089A}"/>
              </a:ext>
            </a:extLst>
          </p:cNvPr>
          <p:cNvSpPr txBox="1"/>
          <p:nvPr/>
        </p:nvSpPr>
        <p:spPr>
          <a:xfrm>
            <a:off x="203199" y="5536425"/>
            <a:ext cx="1727201" cy="513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/>
              <a:t>Current profile can not be negative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648866-326D-682D-5BAB-13776353AC26}"/>
              </a:ext>
            </a:extLst>
          </p:cNvPr>
          <p:cNvCxnSpPr>
            <a:cxnSpLocks/>
          </p:cNvCxnSpPr>
          <p:nvPr/>
        </p:nvCxnSpPr>
        <p:spPr>
          <a:xfrm flipV="1">
            <a:off x="1991543" y="5536425"/>
            <a:ext cx="751657" cy="256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B61B485-CD80-0F84-90DA-AB2E491ACA25}"/>
              </a:ext>
            </a:extLst>
          </p:cNvPr>
          <p:cNvSpPr txBox="1"/>
          <p:nvPr/>
        </p:nvSpPr>
        <p:spPr>
          <a:xfrm>
            <a:off x="2587811" y="4081600"/>
            <a:ext cx="4094022" cy="261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Block diagram of the </a:t>
            </a:r>
            <a:r>
              <a:rPr lang="en-US" sz="1400" dirty="0" err="1"/>
              <a:t>Gerchberg</a:t>
            </a:r>
            <a:r>
              <a:rPr lang="en-US" sz="1400" dirty="0"/>
              <a:t>-Saxton algorithm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FB31F-7191-339E-2661-AE2C94B0C769}"/>
              </a:ext>
            </a:extLst>
          </p:cNvPr>
          <p:cNvSpPr txBox="1"/>
          <p:nvPr/>
        </p:nvSpPr>
        <p:spPr>
          <a:xfrm>
            <a:off x="5689601" y="6270488"/>
            <a:ext cx="6096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  <a:effectLst/>
              </a:rPr>
              <a:t>B. Schmidt et al, Benchmarking coherent radiation spectroscopy as a tool for high-resolution bunch shape reconstruction at free-electron lasers, PRAB </a:t>
            </a:r>
            <a:r>
              <a:rPr lang="en-DE" sz="1200" i="1" dirty="0">
                <a:solidFill>
                  <a:srgbClr val="0070C0"/>
                </a:solidFill>
                <a:effectLst/>
              </a:rPr>
              <a:t>23, 062801 </a:t>
            </a:r>
            <a:r>
              <a:rPr lang="en-DE" sz="1200" i="1" dirty="0">
                <a:solidFill>
                  <a:srgbClr val="0070C0"/>
                </a:solidFill>
              </a:rPr>
              <a:t>2020</a:t>
            </a:r>
            <a:endParaRPr lang="en-US" sz="1200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7E6AD2-8EF1-C482-021D-38415DEA924C}"/>
              </a:ext>
            </a:extLst>
          </p:cNvPr>
          <p:cNvSpPr/>
          <p:nvPr/>
        </p:nvSpPr>
        <p:spPr>
          <a:xfrm>
            <a:off x="101600" y="4081600"/>
            <a:ext cx="11946965" cy="271962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0F19A-8FB0-0B9D-3C4C-97B333B5A59D}"/>
              </a:ext>
            </a:extLst>
          </p:cNvPr>
          <p:cNvSpPr txBox="1"/>
          <p:nvPr/>
        </p:nvSpPr>
        <p:spPr>
          <a:xfrm>
            <a:off x="9764776" y="4131667"/>
            <a:ext cx="2129780" cy="31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Current reconstruction </a:t>
            </a:r>
          </a:p>
        </p:txBody>
      </p:sp>
    </p:spTree>
    <p:extLst>
      <p:ext uri="{BB962C8B-B14F-4D97-AF65-F5344CB8AC3E}">
        <p14:creationId xmlns:p14="http://schemas.microsoft.com/office/powerpoint/2010/main" val="171255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51B4-716B-DDBF-BF5B-93F372AA6F82}"/>
              </a:ext>
            </a:extLst>
          </p:cNvPr>
          <p:cNvSpPr txBox="1">
            <a:spLocks/>
          </p:cNvSpPr>
          <p:nvPr/>
        </p:nvSpPr>
        <p:spPr>
          <a:xfrm>
            <a:off x="219705" y="3908990"/>
            <a:ext cx="7794605" cy="268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Problem: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Beam energy monitors (BEM) is aimed for absolute energy measurement and they have low accuracy ~ 1%. Not enough to measure energy change of order of tens of MeV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662FEE-2669-7693-F479-93AF40A69841}"/>
              </a:ext>
            </a:extLst>
          </p:cNvPr>
          <p:cNvSpPr txBox="1">
            <a:spLocks/>
          </p:cNvSpPr>
          <p:nvPr/>
        </p:nvSpPr>
        <p:spPr>
          <a:xfrm>
            <a:off x="617538" y="477137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Benchmark theory with experiment </a:t>
            </a:r>
            <a:endParaRPr lang="en-US" dirty="0"/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7C059D8-52D3-4837-ADD7-C3453558E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2" y="1810457"/>
            <a:ext cx="8728224" cy="2072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AC7180-412F-E98C-2885-0F05B3EEDBB7}"/>
              </a:ext>
            </a:extLst>
          </p:cNvPr>
          <p:cNvSpPr txBox="1"/>
          <p:nvPr/>
        </p:nvSpPr>
        <p:spPr>
          <a:xfrm>
            <a:off x="6255465" y="173191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11684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1E51-B53F-2783-BCCA-3E11F410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77137"/>
            <a:ext cx="10956924" cy="780540"/>
          </a:xfrm>
        </p:spPr>
        <p:txBody>
          <a:bodyPr/>
          <a:lstStyle/>
          <a:p>
            <a:r>
              <a:rPr lang="en-GB" dirty="0"/>
              <a:t>Benchmark theory with experiment </a:t>
            </a:r>
            <a:endParaRPr lang="en-US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84A2F22F-BD0C-A2BF-3F7B-94FFE885A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2" y="1810457"/>
            <a:ext cx="8728224" cy="20727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452B4D-649A-AE1E-0B23-36B2E347F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45" y="3908990"/>
            <a:ext cx="3591326" cy="268128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9898BD-006E-4F52-C3C7-3336027B7A8E}"/>
              </a:ext>
            </a:extLst>
          </p:cNvPr>
          <p:cNvSpPr txBox="1"/>
          <p:nvPr/>
        </p:nvSpPr>
        <p:spPr>
          <a:xfrm>
            <a:off x="8953054" y="3854271"/>
            <a:ext cx="2446107" cy="324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BEM #2 calibration with 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51B4-716B-DDBF-BF5B-93F372AA6F82}"/>
              </a:ext>
            </a:extLst>
          </p:cNvPr>
          <p:cNvSpPr txBox="1">
            <a:spLocks/>
          </p:cNvSpPr>
          <p:nvPr/>
        </p:nvSpPr>
        <p:spPr>
          <a:xfrm>
            <a:off x="219705" y="3908990"/>
            <a:ext cx="7794605" cy="2681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Problem: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Beam energy monitors (BEM) is aimed for absolute energy measurement and they have low accuracy ~ 1%. Not enough to measure energy change of order of tens of MeV</a:t>
            </a:r>
          </a:p>
          <a:p>
            <a:pPr fontAlgn="base"/>
            <a:r>
              <a:rPr lang="en-US" sz="1400" dirty="0"/>
              <a:t>Solution</a:t>
            </a:r>
          </a:p>
          <a:p>
            <a:pPr lvl="1" fontAlgn="base"/>
            <a:r>
              <a:rPr lang="en-US" sz="1400" dirty="0"/>
              <a:t>Calibration BEM with spontaneous radiation – close undulators one by one</a:t>
            </a:r>
          </a:p>
          <a:p>
            <a:pPr fontAlgn="base"/>
            <a:r>
              <a:rPr lang="en-US" sz="1400" dirty="0"/>
              <a:t>Obtained calibration factor for BEM#2</a:t>
            </a:r>
          </a:p>
        </p:txBody>
      </p:sp>
    </p:spTree>
    <p:extLst>
      <p:ext uri="{BB962C8B-B14F-4D97-AF65-F5344CB8AC3E}">
        <p14:creationId xmlns:p14="http://schemas.microsoft.com/office/powerpoint/2010/main" val="270990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52025</TotalTime>
  <Words>1568</Words>
  <Application>Microsoft Macintosh PowerPoint</Application>
  <PresentationFormat>Widescreen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Helvetica</vt:lpstr>
      <vt:lpstr>Wingdings</vt:lpstr>
      <vt:lpstr>XFEL_PowerPoint_16x9_v3_RW</vt:lpstr>
      <vt:lpstr>Undulator linear taper. Wakefield energy loss measurement.</vt:lpstr>
      <vt:lpstr>Undulator taper</vt:lpstr>
      <vt:lpstr>Undulator linear taper</vt:lpstr>
      <vt:lpstr>Undulator linear taper</vt:lpstr>
      <vt:lpstr>Current profile reconstruction with CRISP - non invasive THz diagnostics</vt:lpstr>
      <vt:lpstr>Current profile reconstruction with CRISP - non invasive THz diagnostics</vt:lpstr>
      <vt:lpstr>Current profile reconstruction with CRISP - non invasive THz diagnostics</vt:lpstr>
      <vt:lpstr>PowerPoint Presentation</vt:lpstr>
      <vt:lpstr>Benchmark theory with experiment </vt:lpstr>
      <vt:lpstr>Side story about SR based dispersion calibration</vt:lpstr>
      <vt:lpstr>Benchmark theory with experiment </vt:lpstr>
      <vt:lpstr>Benchmark theory with experiment </vt:lpstr>
      <vt:lpstr>Benchmark theory with experiment </vt:lpstr>
      <vt:lpstr>Wakefield contributions</vt:lpstr>
      <vt:lpstr>Comparison with the linear taper scan tool. Shift 25.09.2023</vt:lpstr>
      <vt:lpstr>Comparison with the linear taper scan tool. Shift 3.10.2023, I = ~8 kA</vt:lpstr>
      <vt:lpstr>Comparison with the linear taper scan tool. Shift 3.10.2023, I = ~5 kA</vt:lpstr>
      <vt:lpstr>Comparison with the linear taper scan tool. Shift 3.10.2023, I = ~3 kA</vt:lpstr>
      <vt:lpstr>Compare with SASE spectrum shift</vt:lpstr>
      <vt:lpstr>Is CRISP good enough for current profile reconstruction? </vt:lpstr>
      <vt:lpstr>Is CRISP good enough for current profile reconstruction? </vt:lpstr>
      <vt:lpstr>Is CRISP good enough for current profile reconstruction? </vt:lpstr>
      <vt:lpstr>Machine Learning?</vt:lpstr>
      <vt:lpstr>NN for LPS prediction</vt:lpstr>
      <vt:lpstr>Comparison of the CRISP, NN and ground truth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Sergey Tomin</cp:lastModifiedBy>
  <cp:revision>134</cp:revision>
  <dcterms:created xsi:type="dcterms:W3CDTF">2017-04-13T07:40:56Z</dcterms:created>
  <dcterms:modified xsi:type="dcterms:W3CDTF">2024-09-24T11:43:28Z</dcterms:modified>
</cp:coreProperties>
</file>