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Amiri" pitchFamily="2" charset="-78"/>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43" d="100"/>
          <a:sy n="143" d="100"/>
        </p:scale>
        <p:origin x="66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4f1f59ae0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4f1f59ae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4f1f59ae0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4f1f59ae0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4f1f59ae0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f4f1f59ae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2ac6f7d78_0_1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2ac6f7d7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2ac6f7d78_0_1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2ac6f7d78_0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2ac6f7d78_0_1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f2ac6f7d78_0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4f1f59ae0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4f1f59ae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4f1f59ae0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4f1f59ae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f2ac6f7d7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f2ac6f7d7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2ac6f7d7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f2ac6f7d7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2ac6f7d78_0_1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2ac6f7d78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4f1f59ae0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4f1f59ae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f2ac6f7d7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f2ac6f7d7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f58fb499e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f58fb499e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f4f1f59ae0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f4f1f59ae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f2ac6f7d78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f2ac6f7d78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f4f1f59ae0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f4f1f59ae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58fb499ef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58fb499e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4f1f59ae0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4f1f59ae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4f1f59ae0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f4f1f59ae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f4f1f59ae0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f4f1f59ae0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2ac6f7d78_0_1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2ac6f7d78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f4f1f59ae0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f4f1f59ae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2ac6f7d78_0_1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2ac6f7d78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2ac6f7d78_0_1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2ac6f7d78_0_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2ac6f7d78_0_1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2ac6f7d78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2ac6f7d78_0_1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2ac6f7d78_0_1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2ac6f7d78_0_1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2ac6f7d78_0_1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2ac6f7d78_0_1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2ac6f7d78_0_1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cds.cern.ch/record/2020926"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cds.cern.ch/record/2020926" TargetMode="Externa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https://www.slac.stanford.edu/~achao/wileybook.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6650" y="229450"/>
            <a:ext cx="8520600" cy="1710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9900FF"/>
                </a:solidFill>
                <a:latin typeface="Amiri"/>
                <a:ea typeface="Amiri"/>
                <a:cs typeface="Amiri"/>
                <a:sym typeface="Amiri"/>
              </a:rPr>
              <a:t>CSR effect in the ERL-Based light source</a:t>
            </a:r>
            <a:endParaRPr b="1">
              <a:solidFill>
                <a:srgbClr val="9900FF"/>
              </a:solidFill>
              <a:latin typeface="Amiri"/>
              <a:ea typeface="Amiri"/>
              <a:cs typeface="Amiri"/>
              <a:sym typeface="Amiri"/>
            </a:endParaRPr>
          </a:p>
        </p:txBody>
      </p:sp>
      <p:sp>
        <p:nvSpPr>
          <p:cNvPr id="55" name="Google Shape;55;p13"/>
          <p:cNvSpPr txBox="1">
            <a:spLocks noGrp="1"/>
          </p:cNvSpPr>
          <p:nvPr>
            <p:ph type="subTitle" idx="1"/>
          </p:nvPr>
        </p:nvSpPr>
        <p:spPr>
          <a:xfrm>
            <a:off x="3672575" y="1940350"/>
            <a:ext cx="4527300" cy="5922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b="1">
                <a:solidFill>
                  <a:srgbClr val="FF0000"/>
                </a:solidFill>
                <a:latin typeface="Amiri"/>
                <a:ea typeface="Amiri"/>
                <a:cs typeface="Amiri"/>
                <a:sym typeface="Amiri"/>
              </a:rPr>
              <a:t>Najemh S. Mirian</a:t>
            </a:r>
            <a:endParaRPr sz="3000" b="1">
              <a:solidFill>
                <a:srgbClr val="FF0000"/>
              </a:solidFill>
              <a:latin typeface="Amiri"/>
              <a:ea typeface="Amiri"/>
              <a:cs typeface="Amiri"/>
              <a:sym typeface="Amiri"/>
            </a:endParaRPr>
          </a:p>
          <a:p>
            <a:pPr marL="0" lvl="0" indent="0" algn="ctr" rtl="0">
              <a:lnSpc>
                <a:spcPct val="90000"/>
              </a:lnSpc>
              <a:spcBef>
                <a:spcPts val="0"/>
              </a:spcBef>
              <a:spcAft>
                <a:spcPts val="0"/>
              </a:spcAft>
              <a:buNone/>
            </a:pPr>
            <a:r>
              <a:rPr lang="en" sz="3000" b="1">
                <a:solidFill>
                  <a:srgbClr val="FF0000"/>
                </a:solidFill>
                <a:latin typeface="Amiri"/>
                <a:ea typeface="Amiri"/>
                <a:cs typeface="Amiri"/>
                <a:sym typeface="Amiri"/>
              </a:rPr>
              <a:t>DESY (MPY)</a:t>
            </a:r>
            <a:endParaRPr sz="3000" b="1">
              <a:solidFill>
                <a:srgbClr val="FF0000"/>
              </a:solidFill>
              <a:latin typeface="Amiri"/>
              <a:ea typeface="Amiri"/>
              <a:cs typeface="Amiri"/>
              <a:sym typeface="Amiri"/>
            </a:endParaRPr>
          </a:p>
          <a:p>
            <a:pPr marL="0" lvl="0" indent="0" algn="ctr" rtl="0">
              <a:lnSpc>
                <a:spcPct val="90000"/>
              </a:lnSpc>
              <a:spcBef>
                <a:spcPts val="0"/>
              </a:spcBef>
              <a:spcAft>
                <a:spcPts val="0"/>
              </a:spcAft>
              <a:buNone/>
            </a:pPr>
            <a:r>
              <a:rPr lang="en" sz="2100" b="1">
                <a:latin typeface="Amiri"/>
                <a:ea typeface="Amiri"/>
                <a:cs typeface="Amiri"/>
                <a:sym typeface="Amiri"/>
              </a:rPr>
              <a:t>05/10/2021</a:t>
            </a:r>
            <a:r>
              <a:rPr lang="en" sz="3000" b="1">
                <a:latin typeface="Amiri"/>
                <a:ea typeface="Amiri"/>
                <a:cs typeface="Amiri"/>
                <a:sym typeface="Amiri"/>
              </a:rPr>
              <a:t> </a:t>
            </a:r>
            <a:endParaRPr sz="3000" b="1">
              <a:latin typeface="Amiri"/>
              <a:ea typeface="Amiri"/>
              <a:cs typeface="Amiri"/>
              <a:sym typeface="Amiri"/>
            </a:endParaRPr>
          </a:p>
        </p:txBody>
      </p:sp>
      <p:pic>
        <p:nvPicPr>
          <p:cNvPr id="56" name="Google Shape;56;p13"/>
          <p:cNvPicPr preferRelativeResize="0"/>
          <p:nvPr/>
        </p:nvPicPr>
        <p:blipFill>
          <a:blip r:embed="rId3">
            <a:alphaModFix/>
          </a:blip>
          <a:stretch>
            <a:fillRect/>
          </a:stretch>
        </p:blipFill>
        <p:spPr>
          <a:xfrm>
            <a:off x="6344025" y="3803400"/>
            <a:ext cx="1263924" cy="1263924"/>
          </a:xfrm>
          <a:prstGeom prst="rect">
            <a:avLst/>
          </a:prstGeom>
          <a:noFill/>
          <a:ln>
            <a:noFill/>
          </a:ln>
        </p:spPr>
      </p:pic>
      <p:pic>
        <p:nvPicPr>
          <p:cNvPr id="57" name="Google Shape;57;p13"/>
          <p:cNvPicPr preferRelativeResize="0"/>
          <p:nvPr/>
        </p:nvPicPr>
        <p:blipFill>
          <a:blip r:embed="rId4">
            <a:alphaModFix/>
          </a:blip>
          <a:stretch>
            <a:fillRect/>
          </a:stretch>
        </p:blipFill>
        <p:spPr>
          <a:xfrm>
            <a:off x="7774000" y="3803400"/>
            <a:ext cx="1263925" cy="1263925"/>
          </a:xfrm>
          <a:prstGeom prst="rect">
            <a:avLst/>
          </a:prstGeom>
          <a:noFill/>
          <a:ln>
            <a:noFill/>
          </a:ln>
        </p:spPr>
      </p:pic>
      <p:pic>
        <p:nvPicPr>
          <p:cNvPr id="58" name="Google Shape;58;p13"/>
          <p:cNvPicPr preferRelativeResize="0"/>
          <p:nvPr/>
        </p:nvPicPr>
        <p:blipFill>
          <a:blip r:embed="rId5">
            <a:alphaModFix/>
          </a:blip>
          <a:stretch>
            <a:fillRect/>
          </a:stretch>
        </p:blipFill>
        <p:spPr>
          <a:xfrm>
            <a:off x="230900" y="1852450"/>
            <a:ext cx="3959658" cy="3204375"/>
          </a:xfrm>
          <a:prstGeom prst="rect">
            <a:avLst/>
          </a:prstGeom>
          <a:noFill/>
          <a:ln>
            <a:noFill/>
          </a:ln>
        </p:spPr>
      </p:pic>
      <p:sp>
        <p:nvSpPr>
          <p:cNvPr id="59" name="Google Shape;59;p13"/>
          <p:cNvSpPr txBox="1"/>
          <p:nvPr/>
        </p:nvSpPr>
        <p:spPr>
          <a:xfrm>
            <a:off x="6460975" y="3363975"/>
            <a:ext cx="262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FF00FF"/>
                </a:solidFill>
                <a:latin typeface="Amiri"/>
                <a:ea typeface="Amiri"/>
                <a:cs typeface="Amiri"/>
                <a:sym typeface="Amiri"/>
              </a:rPr>
              <a:t>This project was supported by CERN</a:t>
            </a:r>
            <a:endParaRPr sz="1200">
              <a:solidFill>
                <a:srgbClr val="FF00FF"/>
              </a:solidFill>
              <a:latin typeface="Amiri"/>
              <a:ea typeface="Amiri"/>
              <a:cs typeface="Amiri"/>
              <a:sym typeface="Amiri"/>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p:nvPr/>
        </p:nvSpPr>
        <p:spPr>
          <a:xfrm>
            <a:off x="262875" y="800450"/>
            <a:ext cx="45762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9900FF"/>
                </a:solidFill>
              </a:rPr>
              <a:t>Free space </a:t>
            </a:r>
            <a:endParaRPr sz="1700" b="1">
              <a:solidFill>
                <a:srgbClr val="9900FF"/>
              </a:solidFill>
            </a:endParaRPr>
          </a:p>
        </p:txBody>
      </p:sp>
      <p:sp>
        <p:nvSpPr>
          <p:cNvPr id="161" name="Google Shape;161;p22"/>
          <p:cNvSpPr txBox="1"/>
          <p:nvPr/>
        </p:nvSpPr>
        <p:spPr>
          <a:xfrm>
            <a:off x="162750" y="2388350"/>
            <a:ext cx="17268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iri"/>
                <a:ea typeface="Amiri"/>
                <a:cs typeface="Amiri"/>
                <a:sym typeface="Amiri"/>
              </a:rPr>
              <a:t>Demin’s thesis </a:t>
            </a:r>
            <a:endParaRPr>
              <a:latin typeface="Amiri"/>
              <a:ea typeface="Amiri"/>
              <a:cs typeface="Amiri"/>
              <a:sym typeface="Amiri"/>
            </a:endParaRPr>
          </a:p>
        </p:txBody>
      </p:sp>
      <p:sp>
        <p:nvSpPr>
          <p:cNvPr id="162" name="Google Shape;162;p22"/>
          <p:cNvSpPr txBox="1"/>
          <p:nvPr/>
        </p:nvSpPr>
        <p:spPr>
          <a:xfrm>
            <a:off x="162750" y="3521250"/>
            <a:ext cx="19530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Rbend=192.3 m</a:t>
            </a:r>
            <a:endParaRPr/>
          </a:p>
          <a:p>
            <a:pPr marL="0" lvl="0" indent="0" algn="l" rtl="0">
              <a:spcBef>
                <a:spcPts val="0"/>
              </a:spcBef>
              <a:spcAft>
                <a:spcPts val="0"/>
              </a:spcAft>
              <a:buNone/>
            </a:pPr>
            <a:r>
              <a:rPr lang="en"/>
              <a:t>Lbend=1 m </a:t>
            </a:r>
            <a:endParaRPr/>
          </a:p>
          <a:p>
            <a:pPr marL="0" lvl="0" indent="0" algn="l" rtl="0">
              <a:spcBef>
                <a:spcPts val="0"/>
              </a:spcBef>
              <a:spcAft>
                <a:spcPts val="0"/>
              </a:spcAft>
              <a:buNone/>
            </a:pPr>
            <a:r>
              <a:rPr lang="en"/>
              <a:t>Bunch length 75 um</a:t>
            </a:r>
            <a:endParaRPr/>
          </a:p>
        </p:txBody>
      </p:sp>
      <p:sp>
        <p:nvSpPr>
          <p:cNvPr id="163" name="Google Shape;16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164" name="Google Shape;164;p22"/>
          <p:cNvPicPr preferRelativeResize="0"/>
          <p:nvPr/>
        </p:nvPicPr>
        <p:blipFill>
          <a:blip r:embed="rId3">
            <a:alphaModFix/>
          </a:blip>
          <a:stretch>
            <a:fillRect/>
          </a:stretch>
        </p:blipFill>
        <p:spPr>
          <a:xfrm>
            <a:off x="2268150" y="2829575"/>
            <a:ext cx="2952300" cy="2161525"/>
          </a:xfrm>
          <a:prstGeom prst="rect">
            <a:avLst/>
          </a:prstGeom>
          <a:noFill/>
          <a:ln>
            <a:noFill/>
          </a:ln>
        </p:spPr>
      </p:pic>
      <p:pic>
        <p:nvPicPr>
          <p:cNvPr id="165" name="Google Shape;165;p22"/>
          <p:cNvPicPr preferRelativeResize="0"/>
          <p:nvPr/>
        </p:nvPicPr>
        <p:blipFill>
          <a:blip r:embed="rId4">
            <a:alphaModFix/>
          </a:blip>
          <a:stretch>
            <a:fillRect/>
          </a:stretch>
        </p:blipFill>
        <p:spPr>
          <a:xfrm>
            <a:off x="5372850" y="2914775"/>
            <a:ext cx="3503724" cy="1991125"/>
          </a:xfrm>
          <a:prstGeom prst="rect">
            <a:avLst/>
          </a:prstGeom>
          <a:noFill/>
          <a:ln>
            <a:noFill/>
          </a:ln>
        </p:spPr>
      </p:pic>
      <p:cxnSp>
        <p:nvCxnSpPr>
          <p:cNvPr id="166" name="Google Shape;166;p22"/>
          <p:cNvCxnSpPr/>
          <p:nvPr/>
        </p:nvCxnSpPr>
        <p:spPr>
          <a:xfrm rot="10800000" flipH="1">
            <a:off x="7044125" y="2204150"/>
            <a:ext cx="595800" cy="997800"/>
          </a:xfrm>
          <a:prstGeom prst="straightConnector1">
            <a:avLst/>
          </a:prstGeom>
          <a:noFill/>
          <a:ln w="9525" cap="flat" cmpd="sng">
            <a:solidFill>
              <a:schemeClr val="dk2"/>
            </a:solidFill>
            <a:prstDash val="solid"/>
            <a:round/>
            <a:headEnd type="none" w="med" len="med"/>
            <a:tailEnd type="triangle" w="med" len="med"/>
          </a:ln>
        </p:spPr>
      </p:cxnSp>
      <p:sp>
        <p:nvSpPr>
          <p:cNvPr id="167" name="Google Shape;167;p22"/>
          <p:cNvSpPr txBox="1"/>
          <p:nvPr/>
        </p:nvSpPr>
        <p:spPr>
          <a:xfrm>
            <a:off x="7543675" y="1988150"/>
            <a:ext cx="13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head</a:t>
            </a:r>
            <a:endParaRPr/>
          </a:p>
        </p:txBody>
      </p:sp>
      <p:cxnSp>
        <p:nvCxnSpPr>
          <p:cNvPr id="168" name="Google Shape;168;p22"/>
          <p:cNvCxnSpPr/>
          <p:nvPr/>
        </p:nvCxnSpPr>
        <p:spPr>
          <a:xfrm rot="10800000">
            <a:off x="6285275" y="2613525"/>
            <a:ext cx="290400" cy="930900"/>
          </a:xfrm>
          <a:prstGeom prst="straightConnector1">
            <a:avLst/>
          </a:prstGeom>
          <a:noFill/>
          <a:ln w="9525" cap="flat" cmpd="sng">
            <a:solidFill>
              <a:schemeClr val="dk2"/>
            </a:solidFill>
            <a:prstDash val="solid"/>
            <a:round/>
            <a:headEnd type="none" w="med" len="med"/>
            <a:tailEnd type="triangle" w="med" len="med"/>
          </a:ln>
        </p:spPr>
      </p:cxnSp>
      <p:sp>
        <p:nvSpPr>
          <p:cNvPr id="169" name="Google Shape;169;p22"/>
          <p:cNvSpPr txBox="1"/>
          <p:nvPr/>
        </p:nvSpPr>
        <p:spPr>
          <a:xfrm>
            <a:off x="5868275" y="2412575"/>
            <a:ext cx="78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tail</a:t>
            </a:r>
            <a:endParaRPr/>
          </a:p>
        </p:txBody>
      </p:sp>
      <p:sp>
        <p:nvSpPr>
          <p:cNvPr id="170" name="Google Shape;170;p22"/>
          <p:cNvSpPr txBox="1"/>
          <p:nvPr/>
        </p:nvSpPr>
        <p:spPr>
          <a:xfrm>
            <a:off x="214325" y="122475"/>
            <a:ext cx="8756100" cy="507900"/>
          </a:xfrm>
          <a:prstGeom prst="rect">
            <a:avLst/>
          </a:prstGeom>
          <a:solidFill>
            <a:srgbClr val="FCE5C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9900FF"/>
                </a:solidFill>
                <a:latin typeface="Amiri"/>
                <a:ea typeface="Amiri"/>
                <a:cs typeface="Amiri"/>
                <a:sym typeface="Amiri"/>
              </a:rPr>
              <a:t>For tracking simulation we have to look at impedance or wakefield </a:t>
            </a:r>
            <a:endParaRPr sz="2100" b="1">
              <a:solidFill>
                <a:srgbClr val="9900FF"/>
              </a:solidFill>
              <a:latin typeface="Amiri"/>
              <a:ea typeface="Amiri"/>
              <a:cs typeface="Amiri"/>
              <a:sym typeface="Amiri"/>
            </a:endParaRPr>
          </a:p>
        </p:txBody>
      </p:sp>
      <p:pic>
        <p:nvPicPr>
          <p:cNvPr id="171" name="Google Shape;171;p22"/>
          <p:cNvPicPr preferRelativeResize="0"/>
          <p:nvPr/>
        </p:nvPicPr>
        <p:blipFill rotWithShape="1">
          <a:blip r:embed="rId5">
            <a:alphaModFix/>
          </a:blip>
          <a:srcRect t="3781"/>
          <a:stretch/>
        </p:blipFill>
        <p:spPr>
          <a:xfrm>
            <a:off x="1916475" y="990250"/>
            <a:ext cx="3924875" cy="1503150"/>
          </a:xfrm>
          <a:prstGeom prst="rect">
            <a:avLst/>
          </a:prstGeom>
          <a:noFill/>
          <a:ln w="19050" cap="flat" cmpd="sng">
            <a:solidFill>
              <a:srgbClr val="FF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3"/>
          <p:cNvPicPr preferRelativeResize="0"/>
          <p:nvPr/>
        </p:nvPicPr>
        <p:blipFill>
          <a:blip r:embed="rId3">
            <a:alphaModFix/>
          </a:blip>
          <a:stretch>
            <a:fillRect/>
          </a:stretch>
        </p:blipFill>
        <p:spPr>
          <a:xfrm>
            <a:off x="4785800" y="255125"/>
            <a:ext cx="3887974" cy="4675649"/>
          </a:xfrm>
          <a:prstGeom prst="rect">
            <a:avLst/>
          </a:prstGeom>
          <a:noFill/>
          <a:ln>
            <a:noFill/>
          </a:ln>
        </p:spPr>
      </p:pic>
      <p:sp>
        <p:nvSpPr>
          <p:cNvPr id="177" name="Google Shape;177;p23"/>
          <p:cNvSpPr txBox="1"/>
          <p:nvPr/>
        </p:nvSpPr>
        <p:spPr>
          <a:xfrm>
            <a:off x="34285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1D shielding</a:t>
            </a:r>
            <a:endParaRPr b="1">
              <a:solidFill>
                <a:srgbClr val="FF0000"/>
              </a:solidFill>
            </a:endParaRPr>
          </a:p>
          <a:p>
            <a:pPr marL="0" lvl="0" indent="0" algn="l" rtl="0">
              <a:spcBef>
                <a:spcPts val="0"/>
              </a:spcBef>
              <a:spcAft>
                <a:spcPts val="0"/>
              </a:spcAft>
              <a:buNone/>
            </a:pPr>
            <a:r>
              <a:rPr lang="en" b="1">
                <a:solidFill>
                  <a:schemeClr val="dk1"/>
                </a:solidFill>
              </a:rPr>
              <a:t>Two perfectly conducting plates in the horizontal plane</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rgbClr val="FF0000"/>
                </a:solidFill>
                <a:latin typeface="Amiri"/>
                <a:ea typeface="Amiri"/>
                <a:cs typeface="Amiri"/>
                <a:sym typeface="Amiri"/>
              </a:rPr>
              <a:t>b=7 cm (FCC ee ring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Bunch length =1.97 mm</a:t>
            </a:r>
            <a:endParaRPr b="1">
              <a:solidFill>
                <a:schemeClr val="dk1"/>
              </a:solidFill>
            </a:endParaRPr>
          </a:p>
          <a:p>
            <a:pPr marL="0" lvl="0" indent="0" algn="l" rtl="0">
              <a:spcBef>
                <a:spcPts val="0"/>
              </a:spcBef>
              <a:spcAft>
                <a:spcPts val="0"/>
              </a:spcAft>
              <a:buNone/>
            </a:pPr>
            <a:r>
              <a:rPr lang="en" b="1">
                <a:solidFill>
                  <a:schemeClr val="dk1"/>
                </a:solidFill>
              </a:rPr>
              <a:t>L=20 m, roh=10 km </a:t>
            </a:r>
            <a:endParaRPr b="1">
              <a:solidFill>
                <a:schemeClr val="dk1"/>
              </a:solidFill>
            </a:endParaRPr>
          </a:p>
          <a:p>
            <a:pPr marL="0" lvl="0" indent="0" algn="l" rtl="0">
              <a:spcBef>
                <a:spcPts val="0"/>
              </a:spcBef>
              <a:spcAft>
                <a:spcPts val="0"/>
              </a:spcAft>
              <a:buNone/>
            </a:pPr>
            <a:endParaRPr b="1">
              <a:solidFill>
                <a:schemeClr val="dk1"/>
              </a:solidFill>
            </a:endParaRPr>
          </a:p>
        </p:txBody>
      </p:sp>
      <p:pic>
        <p:nvPicPr>
          <p:cNvPr id="178" name="Google Shape;178;p23"/>
          <p:cNvPicPr preferRelativeResize="0"/>
          <p:nvPr/>
        </p:nvPicPr>
        <p:blipFill>
          <a:blip r:embed="rId4">
            <a:alphaModFix/>
          </a:blip>
          <a:stretch>
            <a:fillRect/>
          </a:stretch>
        </p:blipFill>
        <p:spPr>
          <a:xfrm>
            <a:off x="214825" y="1961850"/>
            <a:ext cx="4006476" cy="1691675"/>
          </a:xfrm>
          <a:prstGeom prst="rect">
            <a:avLst/>
          </a:prstGeom>
          <a:noFill/>
          <a:ln w="19050" cap="flat" cmpd="sng">
            <a:solidFill>
              <a:srgbClr val="FF0000"/>
            </a:solidFill>
            <a:prstDash val="solid"/>
            <a:round/>
            <a:headEnd type="none" w="sm" len="sm"/>
            <a:tailEnd type="none" w="sm" len="sm"/>
          </a:ln>
        </p:spPr>
      </p:pic>
      <p:sp>
        <p:nvSpPr>
          <p:cNvPr id="179" name="Google Shape;179;p23"/>
          <p:cNvSpPr txBox="1"/>
          <p:nvPr/>
        </p:nvSpPr>
        <p:spPr>
          <a:xfrm>
            <a:off x="136150" y="4209600"/>
            <a:ext cx="3206700" cy="7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900"/>
              <a:t>John S. Nodvick and David S. Saxon. Suppression of Coherent Radiation</a:t>
            </a:r>
            <a:endParaRPr sz="900"/>
          </a:p>
          <a:p>
            <a:pPr marL="0" lvl="0" indent="0" algn="l" rtl="0">
              <a:spcBef>
                <a:spcPts val="0"/>
              </a:spcBef>
              <a:spcAft>
                <a:spcPts val="0"/>
              </a:spcAft>
              <a:buClr>
                <a:srgbClr val="000000"/>
              </a:buClr>
              <a:buSzPts val="1100"/>
              <a:buFont typeface="Arial"/>
              <a:buNone/>
            </a:pPr>
            <a:r>
              <a:rPr lang="en" sz="900"/>
              <a:t>by Electrons in a Synchrotron. Phys. Rev., 96:180–184, Oct 1954</a:t>
            </a:r>
            <a:endParaRPr sz="900"/>
          </a:p>
          <a:p>
            <a:pPr marL="0" lvl="0" indent="0" algn="l" rtl="0">
              <a:spcBef>
                <a:spcPts val="0"/>
              </a:spcBef>
              <a:spcAft>
                <a:spcPts val="0"/>
              </a:spcAft>
              <a:buNone/>
            </a:pPr>
            <a:endParaRPr/>
          </a:p>
        </p:txBody>
      </p:sp>
      <p:sp>
        <p:nvSpPr>
          <p:cNvPr id="180" name="Google Shape;18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181" name="Google Shape;181;p23"/>
          <p:cNvSpPr txBox="1"/>
          <p:nvPr/>
        </p:nvSpPr>
        <p:spPr>
          <a:xfrm>
            <a:off x="98625" y="861250"/>
            <a:ext cx="23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solidFill>
                <a:srgbClr val="FF0000"/>
              </a:solidFill>
              <a:latin typeface="Amiri"/>
              <a:ea typeface="Amiri"/>
              <a:cs typeface="Amiri"/>
              <a:sym typeface="Amiri"/>
            </a:endParaRPr>
          </a:p>
        </p:txBody>
      </p:sp>
      <p:sp>
        <p:nvSpPr>
          <p:cNvPr id="182" name="Google Shape;182;p23"/>
          <p:cNvSpPr txBox="1"/>
          <p:nvPr/>
        </p:nvSpPr>
        <p:spPr>
          <a:xfrm>
            <a:off x="398000" y="3775975"/>
            <a:ext cx="2097900" cy="384900"/>
          </a:xfrm>
          <a:prstGeom prst="rect">
            <a:avLst/>
          </a:prstGeom>
          <a:solidFill>
            <a:schemeClr val="accent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Amiri"/>
                <a:ea typeface="Amiri"/>
                <a:cs typeface="Amiri"/>
                <a:sym typeface="Amiri"/>
              </a:rPr>
              <a:t>In term of Airy functions</a:t>
            </a:r>
            <a:endParaRPr sz="1300">
              <a:latin typeface="Amiri"/>
              <a:ea typeface="Amiri"/>
              <a:cs typeface="Amiri"/>
              <a:sym typeface="Ami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311700" y="249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solidFill>
                  <a:srgbClr val="9900FF"/>
                </a:solidFill>
                <a:latin typeface="Amiri"/>
                <a:ea typeface="Amiri"/>
                <a:cs typeface="Amiri"/>
                <a:sym typeface="Amiri"/>
              </a:rPr>
              <a:t>2D shielding</a:t>
            </a:r>
            <a:r>
              <a:rPr lang="en" sz="3020" b="1">
                <a:solidFill>
                  <a:srgbClr val="9900FF"/>
                </a:solidFill>
              </a:rPr>
              <a:t> </a:t>
            </a:r>
            <a:endParaRPr sz="3020" b="1">
              <a:solidFill>
                <a:srgbClr val="9900FF"/>
              </a:solidFill>
            </a:endParaRPr>
          </a:p>
        </p:txBody>
      </p:sp>
      <p:sp>
        <p:nvSpPr>
          <p:cNvPr id="188" name="Google Shape;18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189" name="Google Shape;189;p24"/>
          <p:cNvPicPr preferRelativeResize="0"/>
          <p:nvPr/>
        </p:nvPicPr>
        <p:blipFill>
          <a:blip r:embed="rId3">
            <a:alphaModFix/>
          </a:blip>
          <a:stretch>
            <a:fillRect/>
          </a:stretch>
        </p:blipFill>
        <p:spPr>
          <a:xfrm>
            <a:off x="122225" y="995100"/>
            <a:ext cx="5087401" cy="1281725"/>
          </a:xfrm>
          <a:prstGeom prst="rect">
            <a:avLst/>
          </a:prstGeom>
          <a:noFill/>
          <a:ln>
            <a:noFill/>
          </a:ln>
        </p:spPr>
      </p:pic>
      <p:pic>
        <p:nvPicPr>
          <p:cNvPr id="190" name="Google Shape;190;p24"/>
          <p:cNvPicPr preferRelativeResize="0"/>
          <p:nvPr/>
        </p:nvPicPr>
        <p:blipFill rotWithShape="1">
          <a:blip r:embed="rId4">
            <a:alphaModFix/>
          </a:blip>
          <a:srcRect b="8441"/>
          <a:stretch/>
        </p:blipFill>
        <p:spPr>
          <a:xfrm>
            <a:off x="6752650" y="2473425"/>
            <a:ext cx="1876500" cy="1417200"/>
          </a:xfrm>
          <a:prstGeom prst="rect">
            <a:avLst/>
          </a:prstGeom>
          <a:noFill/>
          <a:ln>
            <a:noFill/>
          </a:ln>
        </p:spPr>
      </p:pic>
      <p:pic>
        <p:nvPicPr>
          <p:cNvPr id="191" name="Google Shape;191;p24"/>
          <p:cNvPicPr preferRelativeResize="0"/>
          <p:nvPr/>
        </p:nvPicPr>
        <p:blipFill>
          <a:blip r:embed="rId5">
            <a:alphaModFix/>
          </a:blip>
          <a:stretch>
            <a:fillRect/>
          </a:stretch>
        </p:blipFill>
        <p:spPr>
          <a:xfrm>
            <a:off x="235350" y="2840562"/>
            <a:ext cx="4703376" cy="1281725"/>
          </a:xfrm>
          <a:prstGeom prst="rect">
            <a:avLst/>
          </a:prstGeom>
          <a:noFill/>
          <a:ln>
            <a:noFill/>
          </a:ln>
        </p:spPr>
      </p:pic>
      <p:pic>
        <p:nvPicPr>
          <p:cNvPr id="192" name="Google Shape;192;p24"/>
          <p:cNvPicPr preferRelativeResize="0"/>
          <p:nvPr/>
        </p:nvPicPr>
        <p:blipFill>
          <a:blip r:embed="rId6">
            <a:alphaModFix/>
          </a:blip>
          <a:stretch>
            <a:fillRect/>
          </a:stretch>
        </p:blipFill>
        <p:spPr>
          <a:xfrm>
            <a:off x="6144376" y="1451749"/>
            <a:ext cx="2764008" cy="977475"/>
          </a:xfrm>
          <a:prstGeom prst="rect">
            <a:avLst/>
          </a:prstGeom>
          <a:noFill/>
          <a:ln>
            <a:noFill/>
          </a:ln>
        </p:spPr>
      </p:pic>
      <p:sp>
        <p:nvSpPr>
          <p:cNvPr id="193" name="Google Shape;193;p24"/>
          <p:cNvSpPr txBox="1"/>
          <p:nvPr/>
        </p:nvSpPr>
        <p:spPr>
          <a:xfrm>
            <a:off x="445400" y="2428400"/>
            <a:ext cx="3648600" cy="3849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Amiri"/>
                <a:ea typeface="Amiri"/>
                <a:cs typeface="Amiri"/>
                <a:sym typeface="Amiri"/>
              </a:rPr>
              <a:t>Analytical calculation of the electromagnetic field</a:t>
            </a:r>
            <a:endParaRPr sz="1300">
              <a:latin typeface="Amiri"/>
              <a:ea typeface="Amiri"/>
              <a:cs typeface="Amiri"/>
              <a:sym typeface="Amiri"/>
            </a:endParaRPr>
          </a:p>
        </p:txBody>
      </p:sp>
      <p:sp>
        <p:nvSpPr>
          <p:cNvPr id="194" name="Google Shape;194;p24"/>
          <p:cNvSpPr txBox="1"/>
          <p:nvPr/>
        </p:nvSpPr>
        <p:spPr>
          <a:xfrm>
            <a:off x="159925" y="4239625"/>
            <a:ext cx="7431900" cy="6927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Amiri"/>
                <a:ea typeface="Amiri"/>
                <a:cs typeface="Amiri"/>
                <a:sym typeface="Amiri"/>
              </a:rPr>
              <a:t>an impedance due to coherent synchrotron radiation (CSR) generated by a short bunch of charged particles passing through a dipole magnet of finite length in a vacuum chamber of a given cross section. They decompose the </a:t>
            </a:r>
            <a:r>
              <a:rPr lang="en" sz="1100" b="1">
                <a:solidFill>
                  <a:srgbClr val="FF0000"/>
                </a:solidFill>
                <a:latin typeface="Amiri"/>
                <a:ea typeface="Amiri"/>
                <a:cs typeface="Amiri"/>
                <a:sym typeface="Amiri"/>
              </a:rPr>
              <a:t>electromagnetic field of the beam</a:t>
            </a:r>
            <a:r>
              <a:rPr lang="en" sz="1100">
                <a:solidFill>
                  <a:schemeClr val="dk1"/>
                </a:solidFill>
                <a:latin typeface="Amiri"/>
                <a:ea typeface="Amiri"/>
                <a:cs typeface="Amiri"/>
                <a:sym typeface="Amiri"/>
              </a:rPr>
              <a:t> over </a:t>
            </a:r>
            <a:r>
              <a:rPr lang="en" sz="1100">
                <a:solidFill>
                  <a:srgbClr val="FF0000"/>
                </a:solidFill>
                <a:latin typeface="Amiri"/>
                <a:ea typeface="Amiri"/>
                <a:cs typeface="Amiri"/>
                <a:sym typeface="Amiri"/>
              </a:rPr>
              <a:t>the eigenmodes of the toroidal chamber </a:t>
            </a:r>
            <a:r>
              <a:rPr lang="en" sz="1100">
                <a:solidFill>
                  <a:schemeClr val="dk1"/>
                </a:solidFill>
                <a:latin typeface="Amiri"/>
                <a:ea typeface="Amiri"/>
                <a:cs typeface="Amiri"/>
                <a:sym typeface="Amiri"/>
              </a:rPr>
              <a:t>and derive a system of equations for the expansion coefficients in the series.</a:t>
            </a:r>
            <a:endParaRPr sz="1100">
              <a:solidFill>
                <a:schemeClr val="dk1"/>
              </a:solidFill>
              <a:latin typeface="Amiri"/>
              <a:ea typeface="Amiri"/>
              <a:cs typeface="Amiri"/>
              <a:sym typeface="Amiri"/>
            </a:endParaRPr>
          </a:p>
        </p:txBody>
      </p:sp>
      <p:cxnSp>
        <p:nvCxnSpPr>
          <p:cNvPr id="195" name="Google Shape;195;p24"/>
          <p:cNvCxnSpPr/>
          <p:nvPr/>
        </p:nvCxnSpPr>
        <p:spPr>
          <a:xfrm rot="10800000">
            <a:off x="6898225" y="3173925"/>
            <a:ext cx="414600" cy="301500"/>
          </a:xfrm>
          <a:prstGeom prst="straightConnector1">
            <a:avLst/>
          </a:prstGeom>
          <a:noFill/>
          <a:ln w="9525" cap="flat" cmpd="sng">
            <a:solidFill>
              <a:schemeClr val="dk2"/>
            </a:solidFill>
            <a:prstDash val="solid"/>
            <a:round/>
            <a:headEnd type="none" w="med" len="med"/>
            <a:tailEnd type="triangle" w="med" len="med"/>
          </a:ln>
        </p:spPr>
      </p:cxnSp>
      <p:sp>
        <p:nvSpPr>
          <p:cNvPr id="196" name="Google Shape;196;p24"/>
          <p:cNvSpPr txBox="1"/>
          <p:nvPr/>
        </p:nvSpPr>
        <p:spPr>
          <a:xfrm>
            <a:off x="4670000" y="2373525"/>
            <a:ext cx="2472600" cy="8004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Amiri"/>
                <a:ea typeface="Amiri"/>
                <a:cs typeface="Amiri"/>
                <a:sym typeface="Amiri"/>
              </a:rPr>
              <a:t>When the beam enter to the toroidal and E(0)= steady state coulomb field, </a:t>
            </a:r>
            <a:r>
              <a:rPr lang="en" sz="1000">
                <a:solidFill>
                  <a:schemeClr val="dk1"/>
                </a:solidFill>
                <a:latin typeface="Amiri"/>
                <a:ea typeface="Amiri"/>
                <a:cs typeface="Amiri"/>
                <a:sym typeface="Amiri"/>
              </a:rPr>
              <a:t>carries in the long straight pipe. And longitudinal field at entrance=0 </a:t>
            </a:r>
            <a:endParaRPr sz="1000">
              <a:latin typeface="Amiri"/>
              <a:ea typeface="Amiri"/>
              <a:cs typeface="Amiri"/>
              <a:sym typeface="Amiri"/>
            </a:endParaRPr>
          </a:p>
        </p:txBody>
      </p:sp>
      <p:cxnSp>
        <p:nvCxnSpPr>
          <p:cNvPr id="197" name="Google Shape;197;p24"/>
          <p:cNvCxnSpPr/>
          <p:nvPr/>
        </p:nvCxnSpPr>
        <p:spPr>
          <a:xfrm>
            <a:off x="8036500" y="2889075"/>
            <a:ext cx="233700" cy="754200"/>
          </a:xfrm>
          <a:prstGeom prst="straightConnector1">
            <a:avLst/>
          </a:prstGeom>
          <a:noFill/>
          <a:ln w="9525" cap="flat" cmpd="sng">
            <a:solidFill>
              <a:schemeClr val="dk2"/>
            </a:solidFill>
            <a:prstDash val="solid"/>
            <a:round/>
            <a:headEnd type="none" w="med" len="med"/>
            <a:tailEnd type="triangle" w="med" len="med"/>
          </a:ln>
        </p:spPr>
      </p:cxnSp>
      <p:sp>
        <p:nvSpPr>
          <p:cNvPr id="198" name="Google Shape;198;p24"/>
          <p:cNvSpPr txBox="1"/>
          <p:nvPr/>
        </p:nvSpPr>
        <p:spPr>
          <a:xfrm>
            <a:off x="6717300" y="3678550"/>
            <a:ext cx="2303700" cy="861900"/>
          </a:xfrm>
          <a:prstGeom prst="rect">
            <a:avLst/>
          </a:prstGeom>
          <a:solidFill>
            <a:srgbClr val="F4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after the beam exits from the toroidal section. The interaction between the radiation field and the beam ceases</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0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1000"/>
                                        <p:tgtEl>
                                          <p:spTgt spid="1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1000"/>
                                        <p:tgtEl>
                                          <p:spTgt spid="197"/>
                                        </p:tgtEl>
                                      </p:cBhvr>
                                    </p:animEffect>
                                  </p:childTnLst>
                                </p:cTn>
                              </p:par>
                              <p:par>
                                <p:cTn id="23" presetID="10" presetClass="entr" presetSubtype="0" fill="hold" nodeType="with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fade">
                                      <p:cBhvr>
                                        <p:cTn id="25"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55" b="1">
                <a:solidFill>
                  <a:srgbClr val="9900FF"/>
                </a:solidFill>
                <a:latin typeface="Amiri"/>
                <a:ea typeface="Amiri"/>
                <a:cs typeface="Amiri"/>
                <a:sym typeface="Amiri"/>
              </a:rPr>
              <a:t>2D shielding</a:t>
            </a:r>
            <a:r>
              <a:rPr lang="en">
                <a:latin typeface="Amiri"/>
                <a:ea typeface="Amiri"/>
                <a:cs typeface="Amiri"/>
                <a:sym typeface="Amiri"/>
              </a:rPr>
              <a:t> </a:t>
            </a:r>
            <a:endParaRPr>
              <a:latin typeface="Amiri"/>
              <a:ea typeface="Amiri"/>
              <a:cs typeface="Amiri"/>
              <a:sym typeface="Amiri"/>
            </a:endParaRPr>
          </a:p>
        </p:txBody>
      </p:sp>
      <p:pic>
        <p:nvPicPr>
          <p:cNvPr id="204" name="Google Shape;204;p25"/>
          <p:cNvPicPr preferRelativeResize="0"/>
          <p:nvPr/>
        </p:nvPicPr>
        <p:blipFill>
          <a:blip r:embed="rId3">
            <a:alphaModFix/>
          </a:blip>
          <a:stretch>
            <a:fillRect/>
          </a:stretch>
        </p:blipFill>
        <p:spPr>
          <a:xfrm>
            <a:off x="1595800" y="1294675"/>
            <a:ext cx="6905625" cy="1647825"/>
          </a:xfrm>
          <a:prstGeom prst="rect">
            <a:avLst/>
          </a:prstGeom>
          <a:noFill/>
          <a:ln>
            <a:noFill/>
          </a:ln>
        </p:spPr>
      </p:pic>
      <p:pic>
        <p:nvPicPr>
          <p:cNvPr id="205" name="Google Shape;205;p25"/>
          <p:cNvPicPr preferRelativeResize="0"/>
          <p:nvPr/>
        </p:nvPicPr>
        <p:blipFill>
          <a:blip r:embed="rId4">
            <a:alphaModFix/>
          </a:blip>
          <a:stretch>
            <a:fillRect/>
          </a:stretch>
        </p:blipFill>
        <p:spPr>
          <a:xfrm>
            <a:off x="3851125" y="3519850"/>
            <a:ext cx="3552825" cy="609600"/>
          </a:xfrm>
          <a:prstGeom prst="rect">
            <a:avLst/>
          </a:prstGeom>
          <a:noFill/>
          <a:ln>
            <a:noFill/>
          </a:ln>
        </p:spPr>
      </p:pic>
      <p:sp>
        <p:nvSpPr>
          <p:cNvPr id="206" name="Google Shape;206;p25"/>
          <p:cNvSpPr txBox="1"/>
          <p:nvPr/>
        </p:nvSpPr>
        <p:spPr>
          <a:xfrm>
            <a:off x="4089050" y="3134950"/>
            <a:ext cx="3351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000FF"/>
                </a:solidFill>
                <a:latin typeface="Times New Roman"/>
                <a:ea typeface="Times New Roman"/>
                <a:cs typeface="Times New Roman"/>
                <a:sym typeface="Times New Roman"/>
              </a:rPr>
              <a:t>Field equation in the paraxial approximation</a:t>
            </a:r>
            <a:endParaRPr>
              <a:solidFill>
                <a:srgbClr val="0000FF"/>
              </a:solidFill>
            </a:endParaRPr>
          </a:p>
        </p:txBody>
      </p:sp>
      <p:pic>
        <p:nvPicPr>
          <p:cNvPr id="207" name="Google Shape;207;p25"/>
          <p:cNvPicPr preferRelativeResize="0"/>
          <p:nvPr/>
        </p:nvPicPr>
        <p:blipFill>
          <a:blip r:embed="rId5">
            <a:alphaModFix/>
          </a:blip>
          <a:stretch>
            <a:fillRect/>
          </a:stretch>
        </p:blipFill>
        <p:spPr>
          <a:xfrm>
            <a:off x="6240200" y="4129450"/>
            <a:ext cx="1012300" cy="1012300"/>
          </a:xfrm>
          <a:prstGeom prst="rect">
            <a:avLst/>
          </a:prstGeom>
          <a:noFill/>
          <a:ln>
            <a:noFill/>
          </a:ln>
        </p:spPr>
      </p:pic>
      <p:sp>
        <p:nvSpPr>
          <p:cNvPr id="208" name="Google Shape;208;p25"/>
          <p:cNvSpPr txBox="1"/>
          <p:nvPr/>
        </p:nvSpPr>
        <p:spPr>
          <a:xfrm>
            <a:off x="7696925" y="3448175"/>
            <a:ext cx="139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00"/>
                </a:solidFill>
                <a:latin typeface="Amiri"/>
                <a:ea typeface="Amiri"/>
                <a:cs typeface="Amiri"/>
                <a:sym typeface="Amiri"/>
              </a:rPr>
              <a:t>273 equations </a:t>
            </a:r>
            <a:endParaRPr b="1">
              <a:solidFill>
                <a:srgbClr val="FF0000"/>
              </a:solidFill>
              <a:latin typeface="Amiri"/>
              <a:ea typeface="Amiri"/>
              <a:cs typeface="Amiri"/>
              <a:sym typeface="Amiri"/>
            </a:endParaRPr>
          </a:p>
        </p:txBody>
      </p:sp>
      <p:pic>
        <p:nvPicPr>
          <p:cNvPr id="209" name="Google Shape;209;p25"/>
          <p:cNvPicPr preferRelativeResize="0"/>
          <p:nvPr/>
        </p:nvPicPr>
        <p:blipFill>
          <a:blip r:embed="rId6">
            <a:alphaModFix/>
          </a:blip>
          <a:stretch>
            <a:fillRect/>
          </a:stretch>
        </p:blipFill>
        <p:spPr>
          <a:xfrm>
            <a:off x="112850" y="2254875"/>
            <a:ext cx="2931375" cy="1427650"/>
          </a:xfrm>
          <a:prstGeom prst="rect">
            <a:avLst/>
          </a:prstGeom>
          <a:noFill/>
          <a:ln>
            <a:noFill/>
          </a:ln>
        </p:spPr>
      </p:pic>
      <p:pic>
        <p:nvPicPr>
          <p:cNvPr id="210" name="Google Shape;210;p25"/>
          <p:cNvPicPr preferRelativeResize="0"/>
          <p:nvPr/>
        </p:nvPicPr>
        <p:blipFill>
          <a:blip r:embed="rId7">
            <a:alphaModFix/>
          </a:blip>
          <a:stretch>
            <a:fillRect/>
          </a:stretch>
        </p:blipFill>
        <p:spPr>
          <a:xfrm>
            <a:off x="342900" y="4326037"/>
            <a:ext cx="2562225" cy="619125"/>
          </a:xfrm>
          <a:prstGeom prst="rect">
            <a:avLst/>
          </a:prstGeom>
          <a:noFill/>
          <a:ln w="28575" cap="flat" cmpd="sng">
            <a:solidFill>
              <a:srgbClr val="FF0000"/>
            </a:solidFill>
            <a:prstDash val="solid"/>
            <a:round/>
            <a:headEnd type="none" w="sm" len="sm"/>
            <a:tailEnd type="none" w="sm" len="sm"/>
          </a:ln>
        </p:spPr>
      </p:pic>
      <p:sp>
        <p:nvSpPr>
          <p:cNvPr id="211" name="Google Shape;211;p25"/>
          <p:cNvSpPr txBox="1"/>
          <p:nvPr/>
        </p:nvSpPr>
        <p:spPr>
          <a:xfrm>
            <a:off x="112850" y="3885888"/>
            <a:ext cx="3351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FF0000"/>
                </a:solidFill>
                <a:latin typeface="Amiri"/>
                <a:ea typeface="Amiri"/>
                <a:cs typeface="Amiri"/>
                <a:sym typeface="Amiri"/>
              </a:rPr>
              <a:t>Eq.178 gives us the shielding threshold </a:t>
            </a:r>
            <a:endParaRPr sz="1100">
              <a:latin typeface="Amiri"/>
              <a:ea typeface="Amiri"/>
              <a:cs typeface="Amiri"/>
              <a:sym typeface="Amiri"/>
            </a:endParaRPr>
          </a:p>
        </p:txBody>
      </p:sp>
      <p:sp>
        <p:nvSpPr>
          <p:cNvPr id="212" name="Google Shape;21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213" name="Google Shape;213;p25"/>
          <p:cNvPicPr preferRelativeResize="0"/>
          <p:nvPr/>
        </p:nvPicPr>
        <p:blipFill>
          <a:blip r:embed="rId8">
            <a:alphaModFix/>
          </a:blip>
          <a:stretch>
            <a:fillRect/>
          </a:stretch>
        </p:blipFill>
        <p:spPr>
          <a:xfrm>
            <a:off x="7343650" y="3750375"/>
            <a:ext cx="1359925" cy="1359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6"/>
          <p:cNvPicPr preferRelativeResize="0"/>
          <p:nvPr/>
        </p:nvPicPr>
        <p:blipFill>
          <a:blip r:embed="rId3">
            <a:alphaModFix/>
          </a:blip>
          <a:stretch>
            <a:fillRect/>
          </a:stretch>
        </p:blipFill>
        <p:spPr>
          <a:xfrm>
            <a:off x="152400" y="1170125"/>
            <a:ext cx="4733076" cy="1085725"/>
          </a:xfrm>
          <a:prstGeom prst="rect">
            <a:avLst/>
          </a:prstGeom>
          <a:noFill/>
          <a:ln>
            <a:noFill/>
          </a:ln>
        </p:spPr>
      </p:pic>
      <p:pic>
        <p:nvPicPr>
          <p:cNvPr id="219" name="Google Shape;219;p26"/>
          <p:cNvPicPr preferRelativeResize="0"/>
          <p:nvPr/>
        </p:nvPicPr>
        <p:blipFill>
          <a:blip r:embed="rId4">
            <a:alphaModFix/>
          </a:blip>
          <a:stretch>
            <a:fillRect/>
          </a:stretch>
        </p:blipFill>
        <p:spPr>
          <a:xfrm>
            <a:off x="152438" y="2306875"/>
            <a:ext cx="3857625" cy="1343025"/>
          </a:xfrm>
          <a:prstGeom prst="rect">
            <a:avLst/>
          </a:prstGeom>
          <a:noFill/>
          <a:ln>
            <a:noFill/>
          </a:ln>
        </p:spPr>
      </p:pic>
      <p:sp>
        <p:nvSpPr>
          <p:cNvPr id="220" name="Google Shape;22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221" name="Google Shape;22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55" b="1">
                <a:solidFill>
                  <a:srgbClr val="9900FF"/>
                </a:solidFill>
                <a:latin typeface="Amiri"/>
                <a:ea typeface="Amiri"/>
                <a:cs typeface="Amiri"/>
                <a:sym typeface="Amiri"/>
              </a:rPr>
              <a:t>2D shielding</a:t>
            </a:r>
            <a:r>
              <a:rPr lang="en">
                <a:latin typeface="Amiri"/>
                <a:ea typeface="Amiri"/>
                <a:cs typeface="Amiri"/>
                <a:sym typeface="Amiri"/>
              </a:rPr>
              <a:t> </a:t>
            </a:r>
            <a:endParaRPr>
              <a:latin typeface="Amiri"/>
              <a:ea typeface="Amiri"/>
              <a:cs typeface="Amiri"/>
              <a:sym typeface="Amiri"/>
            </a:endParaRPr>
          </a:p>
        </p:txBody>
      </p:sp>
      <p:pic>
        <p:nvPicPr>
          <p:cNvPr id="222" name="Google Shape;222;p26"/>
          <p:cNvPicPr preferRelativeResize="0"/>
          <p:nvPr/>
        </p:nvPicPr>
        <p:blipFill>
          <a:blip r:embed="rId5">
            <a:alphaModFix/>
          </a:blip>
          <a:stretch>
            <a:fillRect/>
          </a:stretch>
        </p:blipFill>
        <p:spPr>
          <a:xfrm>
            <a:off x="5554234" y="378600"/>
            <a:ext cx="3188340" cy="4678225"/>
          </a:xfrm>
          <a:prstGeom prst="rect">
            <a:avLst/>
          </a:prstGeom>
          <a:noFill/>
          <a:ln>
            <a:noFill/>
          </a:ln>
        </p:spPr>
      </p:pic>
      <p:sp>
        <p:nvSpPr>
          <p:cNvPr id="223" name="Google Shape;223;p26"/>
          <p:cNvSpPr/>
          <p:nvPr/>
        </p:nvSpPr>
        <p:spPr>
          <a:xfrm>
            <a:off x="7425900" y="4758575"/>
            <a:ext cx="716400" cy="2034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5586525" y="4894275"/>
            <a:ext cx="339300" cy="162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26"/>
          <p:cNvPicPr preferRelativeResize="0"/>
          <p:nvPr/>
        </p:nvPicPr>
        <p:blipFill rotWithShape="1">
          <a:blip r:embed="rId6">
            <a:alphaModFix/>
          </a:blip>
          <a:srcRect b="8062"/>
          <a:stretch/>
        </p:blipFill>
        <p:spPr>
          <a:xfrm>
            <a:off x="4145848" y="4261050"/>
            <a:ext cx="893925" cy="781300"/>
          </a:xfrm>
          <a:prstGeom prst="rect">
            <a:avLst/>
          </a:prstGeom>
          <a:noFill/>
          <a:ln>
            <a:noFill/>
          </a:ln>
        </p:spPr>
      </p:pic>
      <p:sp>
        <p:nvSpPr>
          <p:cNvPr id="226" name="Google Shape;226;p26"/>
          <p:cNvSpPr txBox="1"/>
          <p:nvPr/>
        </p:nvSpPr>
        <p:spPr>
          <a:xfrm>
            <a:off x="288150" y="3481200"/>
            <a:ext cx="3857700" cy="13698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Amiri"/>
                <a:ea typeface="Amiri"/>
                <a:cs typeface="Amiri"/>
                <a:sym typeface="Amiri"/>
              </a:rPr>
              <a:t>CSRZ also considers the edge effect,</a:t>
            </a:r>
            <a:endParaRPr sz="1100">
              <a:latin typeface="Amiri"/>
              <a:ea typeface="Amiri"/>
              <a:cs typeface="Amiri"/>
              <a:sym typeface="Amiri"/>
            </a:endParaRPr>
          </a:p>
          <a:p>
            <a:pPr marL="0" lvl="0" indent="0" algn="l" rtl="0">
              <a:spcBef>
                <a:spcPts val="0"/>
              </a:spcBef>
              <a:spcAft>
                <a:spcPts val="0"/>
              </a:spcAft>
              <a:buClr>
                <a:schemeClr val="dk1"/>
              </a:buClr>
              <a:buSzPts val="1100"/>
              <a:buFont typeface="Arial"/>
              <a:buNone/>
            </a:pPr>
            <a:r>
              <a:rPr lang="en" sz="1100">
                <a:solidFill>
                  <a:schemeClr val="dk1"/>
                </a:solidFill>
                <a:latin typeface="Amiri"/>
                <a:ea typeface="Amiri"/>
                <a:cs typeface="Amiri"/>
                <a:sym typeface="Amiri"/>
              </a:rPr>
              <a:t>CSRZ code takes R(s) as an arbitrary function (this allows single bend, multi-bends interleaved with drifts, and wiggler/undulator). It also handles resistive wall (RW) and finite beam energy (SC).</a:t>
            </a:r>
            <a:endParaRPr sz="1100">
              <a:solidFill>
                <a:schemeClr val="dk1"/>
              </a:solidFill>
              <a:latin typeface="Amiri"/>
              <a:ea typeface="Amiri"/>
              <a:cs typeface="Amiri"/>
              <a:sym typeface="Amiri"/>
            </a:endParaRPr>
          </a:p>
          <a:p>
            <a:pPr marL="0" lvl="0" indent="0" algn="l" rtl="0">
              <a:spcBef>
                <a:spcPts val="0"/>
              </a:spcBef>
              <a:spcAft>
                <a:spcPts val="0"/>
              </a:spcAft>
              <a:buNone/>
            </a:pPr>
            <a:r>
              <a:rPr lang="en" sz="1100">
                <a:solidFill>
                  <a:schemeClr val="dk1"/>
                </a:solidFill>
                <a:latin typeface="Amiri"/>
                <a:ea typeface="Amiri"/>
                <a:cs typeface="Amiri"/>
                <a:sym typeface="Amiri"/>
              </a:rPr>
              <a:t>Stupakov's code treats a single bend: R(s)=0 with s&lt;0; R(s)=R0 with 0&lt;s&lt;Lbend; R(s)=0 with s&gt;Lbend. No RW and SC.</a:t>
            </a:r>
            <a:endParaRPr sz="1100">
              <a:latin typeface="Amiri"/>
              <a:ea typeface="Amiri"/>
              <a:cs typeface="Amiri"/>
              <a:sym typeface="Ami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solidFill>
                  <a:srgbClr val="9900FF"/>
                </a:solidFill>
                <a:latin typeface="Amiri"/>
                <a:ea typeface="Amiri"/>
                <a:cs typeface="Amiri"/>
                <a:sym typeface="Amiri"/>
              </a:rPr>
              <a:t>Comparing different chamber sizes </a:t>
            </a:r>
            <a:endParaRPr sz="3020" b="1">
              <a:solidFill>
                <a:srgbClr val="9900FF"/>
              </a:solidFill>
              <a:latin typeface="Amiri"/>
              <a:ea typeface="Amiri"/>
              <a:cs typeface="Amiri"/>
              <a:sym typeface="Amiri"/>
            </a:endParaRPr>
          </a:p>
        </p:txBody>
      </p:sp>
      <p:pic>
        <p:nvPicPr>
          <p:cNvPr id="232" name="Google Shape;232;p27"/>
          <p:cNvPicPr preferRelativeResize="0"/>
          <p:nvPr/>
        </p:nvPicPr>
        <p:blipFill>
          <a:blip r:embed="rId3">
            <a:alphaModFix/>
          </a:blip>
          <a:stretch>
            <a:fillRect/>
          </a:stretch>
        </p:blipFill>
        <p:spPr>
          <a:xfrm>
            <a:off x="364775" y="1335375"/>
            <a:ext cx="4332225" cy="2690800"/>
          </a:xfrm>
          <a:prstGeom prst="rect">
            <a:avLst/>
          </a:prstGeom>
          <a:noFill/>
          <a:ln>
            <a:noFill/>
          </a:ln>
        </p:spPr>
      </p:pic>
      <p:pic>
        <p:nvPicPr>
          <p:cNvPr id="233" name="Google Shape;233;p27"/>
          <p:cNvPicPr preferRelativeResize="0"/>
          <p:nvPr/>
        </p:nvPicPr>
        <p:blipFill>
          <a:blip r:embed="rId4">
            <a:alphaModFix/>
          </a:blip>
          <a:stretch>
            <a:fillRect/>
          </a:stretch>
        </p:blipFill>
        <p:spPr>
          <a:xfrm>
            <a:off x="4912825" y="1335375"/>
            <a:ext cx="4044050" cy="2518125"/>
          </a:xfrm>
          <a:prstGeom prst="rect">
            <a:avLst/>
          </a:prstGeom>
          <a:noFill/>
          <a:ln>
            <a:noFill/>
          </a:ln>
        </p:spPr>
      </p:pic>
      <p:sp>
        <p:nvSpPr>
          <p:cNvPr id="234" name="Google Shape;23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235" name="Google Shape;235;p27"/>
          <p:cNvSpPr txBox="1"/>
          <p:nvPr/>
        </p:nvSpPr>
        <p:spPr>
          <a:xfrm>
            <a:off x="123250" y="43438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Amiri"/>
                <a:ea typeface="Amiri"/>
                <a:cs typeface="Amiri"/>
                <a:sym typeface="Amiri"/>
              </a:rPr>
              <a:t>E-beam length=50 um</a:t>
            </a:r>
            <a:endParaRPr sz="1200">
              <a:solidFill>
                <a:srgbClr val="000000"/>
              </a:solidFill>
              <a:latin typeface="Amiri"/>
              <a:ea typeface="Amiri"/>
              <a:cs typeface="Amiri"/>
              <a:sym typeface="Amiri"/>
            </a:endParaRPr>
          </a:p>
          <a:p>
            <a:pPr marL="0" lvl="0" indent="0" algn="l" rtl="0">
              <a:spcBef>
                <a:spcPts val="0"/>
              </a:spcBef>
              <a:spcAft>
                <a:spcPts val="0"/>
              </a:spcAft>
              <a:buNone/>
            </a:pPr>
            <a:r>
              <a:rPr lang="en" sz="1200">
                <a:solidFill>
                  <a:srgbClr val="000000"/>
                </a:solidFill>
                <a:latin typeface="Amiri"/>
                <a:ea typeface="Amiri"/>
                <a:cs typeface="Amiri"/>
                <a:sym typeface="Amiri"/>
              </a:rPr>
              <a:t>Chamber size =2 cm (blue)</a:t>
            </a:r>
            <a:endParaRPr sz="1200">
              <a:solidFill>
                <a:srgbClr val="000000"/>
              </a:solidFill>
              <a:latin typeface="Amiri"/>
              <a:ea typeface="Amiri"/>
              <a:cs typeface="Amiri"/>
              <a:sym typeface="Amiri"/>
            </a:endParaRPr>
          </a:p>
          <a:p>
            <a:pPr marL="0" lvl="0" indent="0" algn="l" rtl="0">
              <a:spcBef>
                <a:spcPts val="0"/>
              </a:spcBef>
              <a:spcAft>
                <a:spcPts val="0"/>
              </a:spcAft>
              <a:buNone/>
            </a:pPr>
            <a:r>
              <a:rPr lang="en" sz="1200">
                <a:solidFill>
                  <a:srgbClr val="000000"/>
                </a:solidFill>
                <a:latin typeface="Amiri"/>
                <a:ea typeface="Amiri"/>
                <a:cs typeface="Amiri"/>
                <a:sym typeface="Amiri"/>
              </a:rPr>
              <a:t>Chamber size= 1 cm (red)</a:t>
            </a:r>
            <a:endParaRPr sz="1200">
              <a:solidFill>
                <a:srgbClr val="000000"/>
              </a:solidFill>
              <a:latin typeface="Amiri"/>
              <a:ea typeface="Amiri"/>
              <a:cs typeface="Amiri"/>
              <a:sym typeface="Amiri"/>
            </a:endParaRPr>
          </a:p>
        </p:txBody>
      </p:sp>
      <p:pic>
        <p:nvPicPr>
          <p:cNvPr id="236" name="Google Shape;236;p27"/>
          <p:cNvPicPr preferRelativeResize="0"/>
          <p:nvPr/>
        </p:nvPicPr>
        <p:blipFill>
          <a:blip r:embed="rId5">
            <a:alphaModFix/>
          </a:blip>
          <a:stretch>
            <a:fillRect/>
          </a:stretch>
        </p:blipFill>
        <p:spPr>
          <a:xfrm flipH="1">
            <a:off x="4472825" y="4343825"/>
            <a:ext cx="891025" cy="665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242" name="Google Shape;242;p28"/>
          <p:cNvPicPr preferRelativeResize="0"/>
          <p:nvPr/>
        </p:nvPicPr>
        <p:blipFill>
          <a:blip r:embed="rId3">
            <a:alphaModFix/>
          </a:blip>
          <a:stretch>
            <a:fillRect/>
          </a:stretch>
        </p:blipFill>
        <p:spPr>
          <a:xfrm>
            <a:off x="152400" y="1170125"/>
            <a:ext cx="2599725" cy="1902025"/>
          </a:xfrm>
          <a:prstGeom prst="rect">
            <a:avLst/>
          </a:prstGeom>
          <a:noFill/>
          <a:ln>
            <a:noFill/>
          </a:ln>
        </p:spPr>
      </p:pic>
      <p:pic>
        <p:nvPicPr>
          <p:cNvPr id="243" name="Google Shape;243;p28"/>
          <p:cNvPicPr preferRelativeResize="0"/>
          <p:nvPr/>
        </p:nvPicPr>
        <p:blipFill>
          <a:blip r:embed="rId4">
            <a:alphaModFix/>
          </a:blip>
          <a:stretch>
            <a:fillRect/>
          </a:stretch>
        </p:blipFill>
        <p:spPr>
          <a:xfrm>
            <a:off x="2752125" y="1170125"/>
            <a:ext cx="2736401" cy="1902025"/>
          </a:xfrm>
          <a:prstGeom prst="rect">
            <a:avLst/>
          </a:prstGeom>
          <a:noFill/>
          <a:ln>
            <a:noFill/>
          </a:ln>
        </p:spPr>
      </p:pic>
      <p:pic>
        <p:nvPicPr>
          <p:cNvPr id="244" name="Google Shape;244;p28"/>
          <p:cNvPicPr preferRelativeResize="0"/>
          <p:nvPr/>
        </p:nvPicPr>
        <p:blipFill>
          <a:blip r:embed="rId5">
            <a:alphaModFix/>
          </a:blip>
          <a:stretch>
            <a:fillRect/>
          </a:stretch>
        </p:blipFill>
        <p:spPr>
          <a:xfrm>
            <a:off x="5488525" y="1076950"/>
            <a:ext cx="3595400" cy="1995199"/>
          </a:xfrm>
          <a:prstGeom prst="rect">
            <a:avLst/>
          </a:prstGeom>
          <a:noFill/>
          <a:ln>
            <a:noFill/>
          </a:ln>
        </p:spPr>
      </p:pic>
      <p:pic>
        <p:nvPicPr>
          <p:cNvPr id="245" name="Google Shape;245;p28"/>
          <p:cNvPicPr preferRelativeResize="0"/>
          <p:nvPr/>
        </p:nvPicPr>
        <p:blipFill>
          <a:blip r:embed="rId6">
            <a:alphaModFix/>
          </a:blip>
          <a:stretch>
            <a:fillRect/>
          </a:stretch>
        </p:blipFill>
        <p:spPr>
          <a:xfrm>
            <a:off x="1780675" y="3089075"/>
            <a:ext cx="4182776" cy="1902025"/>
          </a:xfrm>
          <a:prstGeom prst="rect">
            <a:avLst/>
          </a:prstGeom>
          <a:noFill/>
          <a:ln>
            <a:noFill/>
          </a:ln>
        </p:spPr>
      </p:pic>
      <p:pic>
        <p:nvPicPr>
          <p:cNvPr id="246" name="Google Shape;246;p28"/>
          <p:cNvPicPr preferRelativeResize="0"/>
          <p:nvPr/>
        </p:nvPicPr>
        <p:blipFill>
          <a:blip r:embed="rId7">
            <a:alphaModFix/>
          </a:blip>
          <a:stretch>
            <a:fillRect/>
          </a:stretch>
        </p:blipFill>
        <p:spPr>
          <a:xfrm>
            <a:off x="311700" y="1170124"/>
            <a:ext cx="2392851" cy="1689875"/>
          </a:xfrm>
          <a:prstGeom prst="rect">
            <a:avLst/>
          </a:prstGeom>
          <a:noFill/>
          <a:ln>
            <a:noFill/>
          </a:ln>
        </p:spPr>
      </p:pic>
      <p:sp>
        <p:nvSpPr>
          <p:cNvPr id="247" name="Google Shape;247;p28"/>
          <p:cNvSpPr txBox="1">
            <a:spLocks noGrp="1"/>
          </p:cNvSpPr>
          <p:nvPr>
            <p:ph type="title"/>
          </p:nvPr>
        </p:nvSpPr>
        <p:spPr>
          <a:xfrm>
            <a:off x="213800" y="113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solidFill>
                  <a:srgbClr val="9900FF"/>
                </a:solidFill>
                <a:latin typeface="Amiri"/>
                <a:ea typeface="Amiri"/>
                <a:cs typeface="Amiri"/>
                <a:sym typeface="Amiri"/>
              </a:rPr>
              <a:t>Comparing 1D and 2D shielding </a:t>
            </a:r>
            <a:endParaRPr sz="3020" b="1">
              <a:solidFill>
                <a:srgbClr val="9900FF"/>
              </a:solidFill>
              <a:latin typeface="Amiri"/>
              <a:ea typeface="Amiri"/>
              <a:cs typeface="Amiri"/>
              <a:sym typeface="Amiri"/>
            </a:endParaRPr>
          </a:p>
        </p:txBody>
      </p:sp>
      <p:sp>
        <p:nvSpPr>
          <p:cNvPr id="248" name="Google Shape;248;p28"/>
          <p:cNvSpPr txBox="1"/>
          <p:nvPr/>
        </p:nvSpPr>
        <p:spPr>
          <a:xfrm>
            <a:off x="1838475" y="1417925"/>
            <a:ext cx="6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2D</a:t>
            </a:r>
            <a:endParaRPr/>
          </a:p>
        </p:txBody>
      </p:sp>
      <p:sp>
        <p:nvSpPr>
          <p:cNvPr id="249" name="Google Shape;249;p28"/>
          <p:cNvSpPr txBox="1"/>
          <p:nvPr/>
        </p:nvSpPr>
        <p:spPr>
          <a:xfrm>
            <a:off x="3525650" y="1440525"/>
            <a:ext cx="54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rPr>
              <a:t>1D</a:t>
            </a:r>
            <a:endParaRPr b="1">
              <a:solidFill>
                <a:schemeClr val="lt1"/>
              </a:solidFill>
            </a:endParaRPr>
          </a:p>
        </p:txBody>
      </p:sp>
      <p:cxnSp>
        <p:nvCxnSpPr>
          <p:cNvPr id="250" name="Google Shape;250;p28"/>
          <p:cNvCxnSpPr/>
          <p:nvPr/>
        </p:nvCxnSpPr>
        <p:spPr>
          <a:xfrm rot="10800000" flipH="1">
            <a:off x="7969625" y="627075"/>
            <a:ext cx="391800" cy="851100"/>
          </a:xfrm>
          <a:prstGeom prst="straightConnector1">
            <a:avLst/>
          </a:prstGeom>
          <a:noFill/>
          <a:ln w="9525" cap="flat" cmpd="sng">
            <a:solidFill>
              <a:srgbClr val="0000FF"/>
            </a:solidFill>
            <a:prstDash val="solid"/>
            <a:round/>
            <a:headEnd type="none" w="med" len="med"/>
            <a:tailEnd type="triangle" w="med" len="med"/>
          </a:ln>
        </p:spPr>
      </p:cxnSp>
      <p:cxnSp>
        <p:nvCxnSpPr>
          <p:cNvPr id="251" name="Google Shape;251;p28"/>
          <p:cNvCxnSpPr/>
          <p:nvPr/>
        </p:nvCxnSpPr>
        <p:spPr>
          <a:xfrm rot="10800000" flipH="1">
            <a:off x="7894300" y="664825"/>
            <a:ext cx="602700" cy="1641900"/>
          </a:xfrm>
          <a:prstGeom prst="straightConnector1">
            <a:avLst/>
          </a:prstGeom>
          <a:noFill/>
          <a:ln w="9525" cap="flat" cmpd="sng">
            <a:solidFill>
              <a:srgbClr val="0000FF"/>
            </a:solidFill>
            <a:prstDash val="solid"/>
            <a:round/>
            <a:headEnd type="none" w="med" len="med"/>
            <a:tailEnd type="triangle" w="med" len="med"/>
          </a:ln>
        </p:spPr>
      </p:cxnSp>
      <p:sp>
        <p:nvSpPr>
          <p:cNvPr id="252" name="Google Shape;252;p28"/>
          <p:cNvSpPr txBox="1"/>
          <p:nvPr/>
        </p:nvSpPr>
        <p:spPr>
          <a:xfrm>
            <a:off x="8097600" y="199875"/>
            <a:ext cx="104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CSRZ(2D)</a:t>
            </a:r>
            <a:endParaRPr/>
          </a:p>
        </p:txBody>
      </p:sp>
      <p:cxnSp>
        <p:nvCxnSpPr>
          <p:cNvPr id="253" name="Google Shape;253;p28"/>
          <p:cNvCxnSpPr/>
          <p:nvPr/>
        </p:nvCxnSpPr>
        <p:spPr>
          <a:xfrm>
            <a:off x="7668325" y="1899975"/>
            <a:ext cx="579900" cy="1672200"/>
          </a:xfrm>
          <a:prstGeom prst="straightConnector1">
            <a:avLst/>
          </a:prstGeom>
          <a:noFill/>
          <a:ln w="9525" cap="flat" cmpd="sng">
            <a:solidFill>
              <a:srgbClr val="FF0000"/>
            </a:solidFill>
            <a:prstDash val="solid"/>
            <a:round/>
            <a:headEnd type="none" w="med" len="med"/>
            <a:tailEnd type="triangle" w="med" len="med"/>
          </a:ln>
        </p:spPr>
      </p:cxnSp>
      <p:cxnSp>
        <p:nvCxnSpPr>
          <p:cNvPr id="254" name="Google Shape;254;p28"/>
          <p:cNvCxnSpPr/>
          <p:nvPr/>
        </p:nvCxnSpPr>
        <p:spPr>
          <a:xfrm>
            <a:off x="7728600" y="2585400"/>
            <a:ext cx="459600" cy="964200"/>
          </a:xfrm>
          <a:prstGeom prst="straightConnector1">
            <a:avLst/>
          </a:prstGeom>
          <a:noFill/>
          <a:ln w="9525" cap="flat" cmpd="sng">
            <a:solidFill>
              <a:srgbClr val="FF0000"/>
            </a:solidFill>
            <a:prstDash val="solid"/>
            <a:round/>
            <a:headEnd type="none" w="med" len="med"/>
            <a:tailEnd type="triangle" w="med" len="med"/>
          </a:ln>
        </p:spPr>
      </p:cxnSp>
      <p:sp>
        <p:nvSpPr>
          <p:cNvPr id="255" name="Google Shape;255;p28"/>
          <p:cNvSpPr txBox="1"/>
          <p:nvPr/>
        </p:nvSpPr>
        <p:spPr>
          <a:xfrm>
            <a:off x="7728600" y="3549025"/>
            <a:ext cx="141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1D shielding</a:t>
            </a:r>
            <a:endParaRPr/>
          </a:p>
        </p:txBody>
      </p:sp>
      <p:pic>
        <p:nvPicPr>
          <p:cNvPr id="256" name="Google Shape;256;p28"/>
          <p:cNvPicPr preferRelativeResize="0"/>
          <p:nvPr/>
        </p:nvPicPr>
        <p:blipFill>
          <a:blip r:embed="rId8">
            <a:alphaModFix/>
          </a:blip>
          <a:stretch>
            <a:fillRect/>
          </a:stretch>
        </p:blipFill>
        <p:spPr>
          <a:xfrm>
            <a:off x="6098250" y="4007750"/>
            <a:ext cx="2852035" cy="596938"/>
          </a:xfrm>
          <a:prstGeom prst="rect">
            <a:avLst/>
          </a:prstGeom>
          <a:noFill/>
          <a:ln w="28575" cap="flat" cmpd="sng">
            <a:solidFill>
              <a:srgbClr val="FF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457200" lvl="0" indent="-381000" algn="ctr" rtl="0">
              <a:lnSpc>
                <a:spcPct val="150000"/>
              </a:lnSpc>
              <a:spcBef>
                <a:spcPts val="0"/>
              </a:spcBef>
              <a:spcAft>
                <a:spcPts val="0"/>
              </a:spcAft>
              <a:buClr>
                <a:srgbClr val="0000FF"/>
              </a:buClr>
              <a:buSzPts val="2400"/>
              <a:buFont typeface="Amiri"/>
              <a:buChar char="❏"/>
            </a:pPr>
            <a:r>
              <a:rPr lang="en" sz="2400" b="1">
                <a:solidFill>
                  <a:srgbClr val="0000FF"/>
                </a:solidFill>
                <a:latin typeface="Amiri"/>
                <a:ea typeface="Amiri"/>
                <a:cs typeface="Amiri"/>
                <a:sym typeface="Amiri"/>
              </a:rPr>
              <a:t>(very short )Story of our ERL from LheC and our new proposal for FEL</a:t>
            </a:r>
            <a:endParaRPr sz="2400" b="1">
              <a:solidFill>
                <a:srgbClr val="0000FF"/>
              </a:solidFill>
              <a:latin typeface="Amiri"/>
              <a:ea typeface="Amiri"/>
              <a:cs typeface="Amiri"/>
              <a:sym typeface="Amiri"/>
            </a:endParaRPr>
          </a:p>
        </p:txBody>
      </p:sp>
      <p:sp>
        <p:nvSpPr>
          <p:cNvPr id="262" name="Google Shape;26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subTitle" idx="1"/>
          </p:nvPr>
        </p:nvSpPr>
        <p:spPr>
          <a:xfrm>
            <a:off x="156775" y="0"/>
            <a:ext cx="3582900" cy="85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b="1">
                <a:solidFill>
                  <a:srgbClr val="9900FF"/>
                </a:solidFill>
              </a:rPr>
              <a:t>What is LHeC ?</a:t>
            </a:r>
            <a:endParaRPr sz="2900" b="1">
              <a:solidFill>
                <a:srgbClr val="9900FF"/>
              </a:solidFill>
            </a:endParaRPr>
          </a:p>
        </p:txBody>
      </p:sp>
      <p:pic>
        <p:nvPicPr>
          <p:cNvPr id="268" name="Google Shape;268;p30"/>
          <p:cNvPicPr preferRelativeResize="0"/>
          <p:nvPr/>
        </p:nvPicPr>
        <p:blipFill>
          <a:blip r:embed="rId3">
            <a:alphaModFix/>
          </a:blip>
          <a:stretch>
            <a:fillRect/>
          </a:stretch>
        </p:blipFill>
        <p:spPr>
          <a:xfrm>
            <a:off x="3917825" y="0"/>
            <a:ext cx="4141400" cy="3452250"/>
          </a:xfrm>
          <a:prstGeom prst="rect">
            <a:avLst/>
          </a:prstGeom>
          <a:noFill/>
          <a:ln>
            <a:noFill/>
          </a:ln>
        </p:spPr>
      </p:pic>
      <p:pic>
        <p:nvPicPr>
          <p:cNvPr id="269" name="Google Shape;269;p30"/>
          <p:cNvPicPr preferRelativeResize="0"/>
          <p:nvPr/>
        </p:nvPicPr>
        <p:blipFill>
          <a:blip r:embed="rId4">
            <a:alphaModFix/>
          </a:blip>
          <a:stretch>
            <a:fillRect/>
          </a:stretch>
        </p:blipFill>
        <p:spPr>
          <a:xfrm>
            <a:off x="6183199" y="3452250"/>
            <a:ext cx="2450075" cy="1688950"/>
          </a:xfrm>
          <a:prstGeom prst="rect">
            <a:avLst/>
          </a:prstGeom>
          <a:noFill/>
          <a:ln>
            <a:noFill/>
          </a:ln>
        </p:spPr>
      </p:pic>
      <p:pic>
        <p:nvPicPr>
          <p:cNvPr id="270" name="Google Shape;270;p30"/>
          <p:cNvPicPr preferRelativeResize="0"/>
          <p:nvPr/>
        </p:nvPicPr>
        <p:blipFill>
          <a:blip r:embed="rId5">
            <a:alphaModFix/>
          </a:blip>
          <a:stretch>
            <a:fillRect/>
          </a:stretch>
        </p:blipFill>
        <p:spPr>
          <a:xfrm>
            <a:off x="156776" y="792588"/>
            <a:ext cx="3756125" cy="2456625"/>
          </a:xfrm>
          <a:prstGeom prst="rect">
            <a:avLst/>
          </a:prstGeom>
          <a:noFill/>
          <a:ln>
            <a:noFill/>
          </a:ln>
        </p:spPr>
      </p:pic>
      <p:sp>
        <p:nvSpPr>
          <p:cNvPr id="271" name="Google Shape;271;p30"/>
          <p:cNvSpPr txBox="1"/>
          <p:nvPr/>
        </p:nvSpPr>
        <p:spPr>
          <a:xfrm>
            <a:off x="238400" y="3503975"/>
            <a:ext cx="51642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000FF"/>
                </a:solidFill>
              </a:rPr>
              <a:t>Injection power 500 Mev</a:t>
            </a:r>
            <a:endParaRPr sz="1100" b="1">
              <a:solidFill>
                <a:srgbClr val="0000FF"/>
              </a:solidFill>
            </a:endParaRPr>
          </a:p>
          <a:p>
            <a:pPr marL="0" lvl="0" indent="0" algn="l" rtl="0">
              <a:spcBef>
                <a:spcPts val="0"/>
              </a:spcBef>
              <a:spcAft>
                <a:spcPts val="0"/>
              </a:spcAft>
              <a:buNone/>
            </a:pPr>
            <a:r>
              <a:rPr lang="en" sz="1100" b="1">
                <a:solidFill>
                  <a:srgbClr val="0000FF"/>
                </a:solidFill>
              </a:rPr>
              <a:t>Two Superconducting linacs with 10 GV </a:t>
            </a:r>
            <a:endParaRPr sz="1100" b="1">
              <a:solidFill>
                <a:srgbClr val="0000FF"/>
              </a:solidFill>
            </a:endParaRPr>
          </a:p>
          <a:p>
            <a:pPr marL="0" lvl="0" indent="0" algn="l" rtl="0">
              <a:spcBef>
                <a:spcPts val="0"/>
              </a:spcBef>
              <a:spcAft>
                <a:spcPts val="0"/>
              </a:spcAft>
              <a:buNone/>
            </a:pPr>
            <a:r>
              <a:rPr lang="en" sz="1100" b="1">
                <a:solidFill>
                  <a:srgbClr val="0000FF"/>
                </a:solidFill>
              </a:rPr>
              <a:t>Three revolution and final energy is 60 Gev</a:t>
            </a:r>
            <a:endParaRPr sz="1100" b="1">
              <a:solidFill>
                <a:srgbClr val="0000FF"/>
              </a:solidFill>
            </a:endParaRPr>
          </a:p>
          <a:p>
            <a:pPr marL="0" lvl="0" indent="0" algn="l" rtl="0">
              <a:spcBef>
                <a:spcPts val="0"/>
              </a:spcBef>
              <a:spcAft>
                <a:spcPts val="0"/>
              </a:spcAft>
              <a:buNone/>
            </a:pPr>
            <a:r>
              <a:rPr lang="en" sz="1100" b="1">
                <a:solidFill>
                  <a:srgbClr val="0000FF"/>
                </a:solidFill>
              </a:rPr>
              <a:t>Three additional revolution for deceleration reconvert the energy stored in the beam back to radio frequency (rf) energy.</a:t>
            </a:r>
            <a:endParaRPr sz="1100" b="1">
              <a:solidFill>
                <a:srgbClr val="0000FF"/>
              </a:solidFill>
            </a:endParaRPr>
          </a:p>
          <a:p>
            <a:pPr marL="0" lvl="0" indent="0" algn="l" rtl="0">
              <a:spcBef>
                <a:spcPts val="0"/>
              </a:spcBef>
              <a:spcAft>
                <a:spcPts val="0"/>
              </a:spcAft>
              <a:buNone/>
            </a:pPr>
            <a:r>
              <a:rPr lang="en" sz="1100" b="1">
                <a:solidFill>
                  <a:srgbClr val="FF0000"/>
                </a:solidFill>
              </a:rPr>
              <a:t>The beam emittance and the energy spread of the particle beam increase with beam energy due to quantum fluctuations</a:t>
            </a:r>
            <a:r>
              <a:rPr lang="en" sz="1100" b="1"/>
              <a:t>.</a:t>
            </a:r>
            <a:endParaRPr sz="1100"/>
          </a:p>
        </p:txBody>
      </p:sp>
      <p:sp>
        <p:nvSpPr>
          <p:cNvPr id="272" name="Google Shape;272;p30"/>
          <p:cNvSpPr/>
          <p:nvPr/>
        </p:nvSpPr>
        <p:spPr>
          <a:xfrm rot="-840640">
            <a:off x="5345445" y="4619830"/>
            <a:ext cx="977685" cy="154325"/>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 name="Google Shape;273;p30"/>
          <p:cNvPicPr preferRelativeResize="0"/>
          <p:nvPr/>
        </p:nvPicPr>
        <p:blipFill>
          <a:blip r:embed="rId6">
            <a:alphaModFix/>
          </a:blip>
          <a:stretch>
            <a:fillRect/>
          </a:stretch>
        </p:blipFill>
        <p:spPr>
          <a:xfrm>
            <a:off x="5443925" y="3814750"/>
            <a:ext cx="780600" cy="678077"/>
          </a:xfrm>
          <a:prstGeom prst="rect">
            <a:avLst/>
          </a:prstGeom>
          <a:noFill/>
          <a:ln>
            <a:noFill/>
          </a:ln>
        </p:spPr>
      </p:pic>
      <p:pic>
        <p:nvPicPr>
          <p:cNvPr id="274" name="Google Shape;274;p30"/>
          <p:cNvPicPr preferRelativeResize="0"/>
          <p:nvPr/>
        </p:nvPicPr>
        <p:blipFill>
          <a:blip r:embed="rId7">
            <a:alphaModFix/>
          </a:blip>
          <a:stretch>
            <a:fillRect/>
          </a:stretch>
        </p:blipFill>
        <p:spPr>
          <a:xfrm>
            <a:off x="5272650" y="3506725"/>
            <a:ext cx="986100" cy="986100"/>
          </a:xfrm>
          <a:prstGeom prst="rect">
            <a:avLst/>
          </a:prstGeom>
          <a:noFill/>
          <a:ln>
            <a:noFill/>
          </a:ln>
        </p:spPr>
      </p:pic>
      <p:sp>
        <p:nvSpPr>
          <p:cNvPr id="275" name="Google Shape;27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276" name="Google Shape;276;p30"/>
          <p:cNvSpPr txBox="1"/>
          <p:nvPr/>
        </p:nvSpPr>
        <p:spPr>
          <a:xfrm>
            <a:off x="0" y="4876800"/>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solidFill>
                  <a:srgbClr val="231F20"/>
                </a:solidFill>
                <a:latin typeface="Amiri"/>
                <a:ea typeface="Amiri"/>
                <a:cs typeface="Amiri"/>
                <a:sym typeface="Amiri"/>
              </a:rPr>
              <a:t>J. L. A. Fernandez et al., </a:t>
            </a:r>
            <a:r>
              <a:rPr lang="en" sz="1000">
                <a:solidFill>
                  <a:srgbClr val="2E3093"/>
                </a:solidFill>
                <a:latin typeface="Amiri"/>
                <a:ea typeface="Amiri"/>
                <a:cs typeface="Amiri"/>
                <a:sym typeface="Amiri"/>
              </a:rPr>
              <a:t>J. Phys. G 39, 075001 (2012)</a:t>
            </a:r>
            <a:r>
              <a:rPr lang="en" sz="1000">
                <a:solidFill>
                  <a:srgbClr val="231F20"/>
                </a:solidFill>
                <a:latin typeface="Amiri"/>
                <a:ea typeface="Amiri"/>
                <a:cs typeface="Amiri"/>
                <a:sym typeface="Amiri"/>
              </a:rPr>
              <a:t>.</a:t>
            </a:r>
            <a:endParaRPr sz="1000">
              <a:solidFill>
                <a:srgbClr val="231F20"/>
              </a:solidFill>
              <a:latin typeface="Amiri"/>
              <a:ea typeface="Amiri"/>
              <a:cs typeface="Amiri"/>
              <a:sym typeface="Ami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1"/>
          <p:cNvPicPr preferRelativeResize="0"/>
          <p:nvPr/>
        </p:nvPicPr>
        <p:blipFill>
          <a:blip r:embed="rId3">
            <a:alphaModFix/>
          </a:blip>
          <a:stretch>
            <a:fillRect/>
          </a:stretch>
        </p:blipFill>
        <p:spPr>
          <a:xfrm>
            <a:off x="4874375" y="154425"/>
            <a:ext cx="4146775" cy="2912239"/>
          </a:xfrm>
          <a:prstGeom prst="rect">
            <a:avLst/>
          </a:prstGeom>
          <a:noFill/>
          <a:ln>
            <a:noFill/>
          </a:ln>
        </p:spPr>
      </p:pic>
      <p:pic>
        <p:nvPicPr>
          <p:cNvPr id="282" name="Google Shape;282;p31"/>
          <p:cNvPicPr preferRelativeResize="0"/>
          <p:nvPr/>
        </p:nvPicPr>
        <p:blipFill>
          <a:blip r:embed="rId4">
            <a:alphaModFix/>
          </a:blip>
          <a:stretch>
            <a:fillRect/>
          </a:stretch>
        </p:blipFill>
        <p:spPr>
          <a:xfrm>
            <a:off x="5165421" y="3265188"/>
            <a:ext cx="3478150" cy="1550125"/>
          </a:xfrm>
          <a:prstGeom prst="rect">
            <a:avLst/>
          </a:prstGeom>
          <a:noFill/>
          <a:ln>
            <a:noFill/>
          </a:ln>
        </p:spPr>
      </p:pic>
      <p:sp>
        <p:nvSpPr>
          <p:cNvPr id="283" name="Google Shape;283;p31"/>
          <p:cNvSpPr txBox="1"/>
          <p:nvPr/>
        </p:nvSpPr>
        <p:spPr>
          <a:xfrm>
            <a:off x="734175" y="240125"/>
            <a:ext cx="5608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Amiri"/>
                <a:ea typeface="Amiri"/>
                <a:cs typeface="Amiri"/>
                <a:sym typeface="Amiri"/>
              </a:rPr>
              <a:t>ADAPTING THE LHeC</a:t>
            </a:r>
            <a:endParaRPr sz="2000" b="1">
              <a:latin typeface="Amiri"/>
              <a:ea typeface="Amiri"/>
              <a:cs typeface="Amiri"/>
              <a:sym typeface="Amiri"/>
            </a:endParaRPr>
          </a:p>
        </p:txBody>
      </p:sp>
      <p:sp>
        <p:nvSpPr>
          <p:cNvPr id="284" name="Google Shape;28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285" name="Google Shape;285;p31"/>
          <p:cNvSpPr txBox="1"/>
          <p:nvPr/>
        </p:nvSpPr>
        <p:spPr>
          <a:xfrm>
            <a:off x="555675" y="3265200"/>
            <a:ext cx="3478200" cy="9852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Amiri"/>
                <a:ea typeface="Amiri"/>
                <a:cs typeface="Amiri"/>
                <a:sym typeface="Amiri"/>
              </a:rPr>
              <a:t>We can have undulator chains after each linac. This facility give us a lot of opportunities . </a:t>
            </a:r>
            <a:endParaRPr sz="1300" b="1">
              <a:latin typeface="Amiri"/>
              <a:ea typeface="Amiri"/>
              <a:cs typeface="Amiri"/>
              <a:sym typeface="Amiri"/>
            </a:endParaRPr>
          </a:p>
          <a:p>
            <a:pPr marL="0" lvl="0" indent="0" algn="l" rtl="0">
              <a:spcBef>
                <a:spcPts val="0"/>
              </a:spcBef>
              <a:spcAft>
                <a:spcPts val="0"/>
              </a:spcAft>
              <a:buNone/>
            </a:pPr>
            <a:r>
              <a:rPr lang="en" sz="1300" b="1">
                <a:latin typeface="Amiri"/>
                <a:ea typeface="Amiri"/>
                <a:cs typeface="Amiri"/>
                <a:sym typeface="Amiri"/>
              </a:rPr>
              <a:t>We can have 4 FEL lines with different energies.</a:t>
            </a:r>
            <a:endParaRPr sz="1300" b="1">
              <a:latin typeface="Amiri"/>
              <a:ea typeface="Amiri"/>
              <a:cs typeface="Amiri"/>
              <a:sym typeface="Amiri"/>
            </a:endParaRPr>
          </a:p>
        </p:txBody>
      </p:sp>
      <p:pic>
        <p:nvPicPr>
          <p:cNvPr id="286" name="Google Shape;286;p31"/>
          <p:cNvPicPr preferRelativeResize="0"/>
          <p:nvPr/>
        </p:nvPicPr>
        <p:blipFill rotWithShape="1">
          <a:blip r:embed="rId5">
            <a:alphaModFix/>
          </a:blip>
          <a:srcRect t="8958"/>
          <a:stretch/>
        </p:blipFill>
        <p:spPr>
          <a:xfrm>
            <a:off x="0" y="844963"/>
            <a:ext cx="4874375" cy="1964775"/>
          </a:xfrm>
          <a:prstGeom prst="rect">
            <a:avLst/>
          </a:prstGeom>
          <a:noFill/>
          <a:ln>
            <a:noFill/>
          </a:ln>
        </p:spPr>
      </p:pic>
      <p:sp>
        <p:nvSpPr>
          <p:cNvPr id="287" name="Google Shape;287;p31"/>
          <p:cNvSpPr txBox="1"/>
          <p:nvPr/>
        </p:nvSpPr>
        <p:spPr>
          <a:xfrm>
            <a:off x="0" y="4876800"/>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solidFill>
                  <a:srgbClr val="231F20"/>
                </a:solidFill>
                <a:latin typeface="Amiri"/>
                <a:ea typeface="Amiri"/>
                <a:cs typeface="Amiri"/>
                <a:sym typeface="Amiri"/>
              </a:rPr>
              <a:t>J. L. A. Fernandez et al., </a:t>
            </a:r>
            <a:r>
              <a:rPr lang="en" sz="1000">
                <a:solidFill>
                  <a:srgbClr val="2E3093"/>
                </a:solidFill>
                <a:latin typeface="Amiri"/>
                <a:ea typeface="Amiri"/>
                <a:cs typeface="Amiri"/>
                <a:sym typeface="Amiri"/>
              </a:rPr>
              <a:t>J. Phys. G 39, 075001 (2012)</a:t>
            </a:r>
            <a:r>
              <a:rPr lang="en" sz="1000">
                <a:solidFill>
                  <a:srgbClr val="231F20"/>
                </a:solidFill>
                <a:latin typeface="Amiri"/>
                <a:ea typeface="Amiri"/>
                <a:cs typeface="Amiri"/>
                <a:sym typeface="Amiri"/>
              </a:rPr>
              <a:t>.</a:t>
            </a:r>
            <a:endParaRPr sz="1000">
              <a:solidFill>
                <a:srgbClr val="231F20"/>
              </a:solidFill>
              <a:latin typeface="Amiri"/>
              <a:ea typeface="Amiri"/>
              <a:cs typeface="Amiri"/>
              <a:sym typeface="Amiri"/>
            </a:endParaRPr>
          </a:p>
        </p:txBody>
      </p:sp>
      <p:sp>
        <p:nvSpPr>
          <p:cNvPr id="288" name="Google Shape;288;p31"/>
          <p:cNvSpPr txBox="1"/>
          <p:nvPr/>
        </p:nvSpPr>
        <p:spPr>
          <a:xfrm>
            <a:off x="3818975" y="4815300"/>
            <a:ext cx="4824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R. Calaga, Report No. CERN-ACC-NOTE-2015-0015, </a:t>
            </a:r>
            <a:r>
              <a:rPr lang="en" sz="900" u="sng">
                <a:solidFill>
                  <a:schemeClr val="hlink"/>
                </a:solidFill>
                <a:hlinkClick r:id="rId6"/>
              </a:rPr>
              <a:t>http://cds.cern.ch/record/2020926</a:t>
            </a:r>
            <a:r>
              <a:rPr lang="en" sz="900"/>
              <a:t>.</a:t>
            </a:r>
            <a:endParaRPr sz="900"/>
          </a:p>
          <a:p>
            <a:pPr marL="0" lvl="0" indent="0" algn="l" rtl="0">
              <a:spcBef>
                <a:spcPts val="0"/>
              </a:spcBef>
              <a:spcAft>
                <a:spcPts val="0"/>
              </a:spcAft>
              <a:buNone/>
            </a:pP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FF0000"/>
                </a:solidFill>
                <a:latin typeface="Amiri"/>
                <a:ea typeface="Amiri"/>
                <a:cs typeface="Amiri"/>
                <a:sym typeface="Amiri"/>
              </a:rPr>
              <a:t>Outline</a:t>
            </a:r>
            <a:r>
              <a:rPr lang="en" b="1">
                <a:solidFill>
                  <a:srgbClr val="FF0000"/>
                </a:solidFill>
              </a:rPr>
              <a:t> </a:t>
            </a:r>
            <a:endParaRPr b="1">
              <a:solidFill>
                <a:srgbClr val="FF0000"/>
              </a:solidFill>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rgbClr val="0000FF"/>
              </a:buClr>
              <a:buSzPts val="1800"/>
              <a:buFont typeface="Amiri"/>
              <a:buChar char="❏"/>
            </a:pPr>
            <a:r>
              <a:rPr lang="en" b="1">
                <a:solidFill>
                  <a:srgbClr val="0000FF"/>
                </a:solidFill>
                <a:latin typeface="Amiri"/>
                <a:ea typeface="Amiri"/>
                <a:cs typeface="Amiri"/>
                <a:sym typeface="Amiri"/>
              </a:rPr>
              <a:t>Story of CSR in free space and in chamber </a:t>
            </a:r>
            <a:endParaRPr b="1">
              <a:solidFill>
                <a:srgbClr val="0000FF"/>
              </a:solidFill>
              <a:latin typeface="Amiri"/>
              <a:ea typeface="Amiri"/>
              <a:cs typeface="Amiri"/>
              <a:sym typeface="Amiri"/>
            </a:endParaRPr>
          </a:p>
          <a:p>
            <a:pPr marL="457200" lvl="0" indent="-342900" algn="l" rtl="0">
              <a:lnSpc>
                <a:spcPct val="150000"/>
              </a:lnSpc>
              <a:spcBef>
                <a:spcPts val="0"/>
              </a:spcBef>
              <a:spcAft>
                <a:spcPts val="0"/>
              </a:spcAft>
              <a:buClr>
                <a:srgbClr val="0000FF"/>
              </a:buClr>
              <a:buSzPts val="1800"/>
              <a:buFont typeface="Amiri"/>
              <a:buChar char="❏"/>
            </a:pPr>
            <a:r>
              <a:rPr lang="en" b="1">
                <a:solidFill>
                  <a:srgbClr val="0000FF"/>
                </a:solidFill>
                <a:latin typeface="Amiri"/>
                <a:ea typeface="Amiri"/>
                <a:cs typeface="Amiri"/>
                <a:sym typeface="Amiri"/>
              </a:rPr>
              <a:t>Story of our ERL from LHeC and our new proposal for FEL</a:t>
            </a:r>
            <a:endParaRPr b="1">
              <a:solidFill>
                <a:srgbClr val="0000FF"/>
              </a:solidFill>
              <a:latin typeface="Amiri"/>
              <a:ea typeface="Amiri"/>
              <a:cs typeface="Amiri"/>
              <a:sym typeface="Amiri"/>
            </a:endParaRPr>
          </a:p>
          <a:p>
            <a:pPr marL="457200" lvl="0" indent="-342900" algn="l" rtl="0">
              <a:lnSpc>
                <a:spcPct val="150000"/>
              </a:lnSpc>
              <a:spcBef>
                <a:spcPts val="0"/>
              </a:spcBef>
              <a:spcAft>
                <a:spcPts val="0"/>
              </a:spcAft>
              <a:buClr>
                <a:srgbClr val="0000FF"/>
              </a:buClr>
              <a:buSzPts val="1800"/>
              <a:buFont typeface="Amiri"/>
              <a:buChar char="❏"/>
            </a:pPr>
            <a:r>
              <a:rPr lang="en" b="1">
                <a:solidFill>
                  <a:srgbClr val="0000FF"/>
                </a:solidFill>
                <a:latin typeface="Amiri"/>
                <a:ea typeface="Amiri"/>
                <a:cs typeface="Amiri"/>
                <a:sym typeface="Amiri"/>
              </a:rPr>
              <a:t>Beam dynamics simulation </a:t>
            </a:r>
            <a:endParaRPr b="1">
              <a:solidFill>
                <a:srgbClr val="0000FF"/>
              </a:solidFill>
              <a:latin typeface="Amiri"/>
              <a:ea typeface="Amiri"/>
              <a:cs typeface="Amiri"/>
              <a:sym typeface="Amiri"/>
            </a:endParaRPr>
          </a:p>
          <a:p>
            <a:pPr marL="457200" lvl="0" indent="-342900" algn="l" rtl="0">
              <a:lnSpc>
                <a:spcPct val="150000"/>
              </a:lnSpc>
              <a:spcBef>
                <a:spcPts val="0"/>
              </a:spcBef>
              <a:spcAft>
                <a:spcPts val="0"/>
              </a:spcAft>
              <a:buClr>
                <a:srgbClr val="0000FF"/>
              </a:buClr>
              <a:buSzPts val="1800"/>
              <a:buFont typeface="Amiri"/>
              <a:buChar char="❏"/>
            </a:pPr>
            <a:r>
              <a:rPr lang="en" b="1">
                <a:solidFill>
                  <a:srgbClr val="0000FF"/>
                </a:solidFill>
                <a:latin typeface="Amiri"/>
                <a:ea typeface="Amiri"/>
                <a:cs typeface="Amiri"/>
                <a:sym typeface="Amiri"/>
              </a:rPr>
              <a:t>FEL simulation</a:t>
            </a:r>
            <a:endParaRPr b="1">
              <a:solidFill>
                <a:srgbClr val="0000FF"/>
              </a:solidFill>
              <a:latin typeface="Amiri"/>
              <a:ea typeface="Amiri"/>
              <a:cs typeface="Amiri"/>
              <a:sym typeface="Amiri"/>
            </a:endParaRPr>
          </a:p>
          <a:p>
            <a:pPr marL="457200" lvl="0" indent="-342900" algn="l" rtl="0">
              <a:lnSpc>
                <a:spcPct val="100000"/>
              </a:lnSpc>
              <a:spcBef>
                <a:spcPts val="0"/>
              </a:spcBef>
              <a:spcAft>
                <a:spcPts val="0"/>
              </a:spcAft>
              <a:buClr>
                <a:srgbClr val="0000FF"/>
              </a:buClr>
              <a:buSzPts val="1800"/>
              <a:buFont typeface="Amiri"/>
              <a:buChar char="❏"/>
            </a:pPr>
            <a:r>
              <a:rPr lang="en" b="1">
                <a:solidFill>
                  <a:srgbClr val="0000FF"/>
                </a:solidFill>
                <a:latin typeface="Amiri"/>
                <a:ea typeface="Amiri"/>
                <a:cs typeface="Amiri"/>
                <a:sym typeface="Amiri"/>
              </a:rPr>
              <a:t>Energy recovering</a:t>
            </a:r>
            <a:endParaRPr b="1">
              <a:solidFill>
                <a:srgbClr val="0000FF"/>
              </a:solidFill>
              <a:latin typeface="Amiri"/>
              <a:ea typeface="Amiri"/>
              <a:cs typeface="Amiri"/>
              <a:sym typeface="Amiri"/>
            </a:endParaRPr>
          </a:p>
          <a:p>
            <a:pPr marL="457200" lvl="0" indent="0" algn="l" rtl="0">
              <a:spcBef>
                <a:spcPts val="0"/>
              </a:spcBef>
              <a:spcAft>
                <a:spcPts val="1200"/>
              </a:spcAft>
              <a:buNone/>
            </a:pPr>
            <a:endParaRPr b="1">
              <a:solidFill>
                <a:srgbClr val="0000FF"/>
              </a:solidFill>
              <a:latin typeface="Amiri"/>
              <a:ea typeface="Amiri"/>
              <a:cs typeface="Amiri"/>
              <a:sym typeface="Amiri"/>
            </a:endParaRPr>
          </a:p>
        </p:txBody>
      </p:sp>
      <p:sp>
        <p:nvSpPr>
          <p:cNvPr id="67" name="Google Shape;67;p14"/>
          <p:cNvSpPr txBox="1"/>
          <p:nvPr/>
        </p:nvSpPr>
        <p:spPr>
          <a:xfrm>
            <a:off x="3311900" y="3097800"/>
            <a:ext cx="5290800" cy="219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solidFill>
                  <a:schemeClr val="dk2"/>
                </a:solidFill>
                <a:latin typeface="Amiri"/>
                <a:ea typeface="Amiri"/>
                <a:cs typeface="Amiri"/>
                <a:sym typeface="Amiri"/>
              </a:rPr>
              <a:t>We review CSR and LHeC so fast and we go through beam dynamics and FEL discussion </a:t>
            </a:r>
            <a:endParaRPr sz="1800" b="1">
              <a:solidFill>
                <a:schemeClr val="dk2"/>
              </a:solidFill>
              <a:latin typeface="Amiri"/>
              <a:ea typeface="Amiri"/>
              <a:cs typeface="Amiri"/>
              <a:sym typeface="Amiri"/>
            </a:endParaRPr>
          </a:p>
          <a:p>
            <a:pPr marL="0" lvl="0" indent="0" algn="ctr" rtl="0">
              <a:lnSpc>
                <a:spcPct val="115000"/>
              </a:lnSpc>
              <a:spcBef>
                <a:spcPts val="1200"/>
              </a:spcBef>
              <a:spcAft>
                <a:spcPts val="0"/>
              </a:spcAft>
              <a:buNone/>
            </a:pPr>
            <a:r>
              <a:rPr lang="en" sz="1800" b="1">
                <a:solidFill>
                  <a:schemeClr val="dk2"/>
                </a:solidFill>
                <a:latin typeface="Amiri"/>
                <a:ea typeface="Amiri"/>
                <a:cs typeface="Amiri"/>
                <a:sym typeface="Amiri"/>
              </a:rPr>
              <a:t>I hope it does not bore you !</a:t>
            </a:r>
            <a:endParaRPr sz="1800" b="1">
              <a:solidFill>
                <a:schemeClr val="dk2"/>
              </a:solidFill>
              <a:latin typeface="Amiri"/>
              <a:ea typeface="Amiri"/>
              <a:cs typeface="Amiri"/>
              <a:sym typeface="Amiri"/>
            </a:endParaRPr>
          </a:p>
          <a:p>
            <a:pPr marL="0" lvl="0" indent="0" algn="ctr" rtl="0">
              <a:lnSpc>
                <a:spcPct val="115000"/>
              </a:lnSpc>
              <a:spcBef>
                <a:spcPts val="1200"/>
              </a:spcBef>
              <a:spcAft>
                <a:spcPts val="0"/>
              </a:spcAft>
              <a:buNone/>
            </a:pPr>
            <a:r>
              <a:rPr lang="en" sz="1800" b="1">
                <a:solidFill>
                  <a:schemeClr val="dk2"/>
                </a:solidFill>
                <a:latin typeface="Amiri"/>
                <a:ea typeface="Amiri"/>
                <a:cs typeface="Amiri"/>
                <a:sym typeface="Amiri"/>
              </a:rPr>
              <a:t>I try to present it in interesting way</a:t>
            </a:r>
            <a:endParaRPr sz="1800" b="1">
              <a:solidFill>
                <a:schemeClr val="dk2"/>
              </a:solidFill>
              <a:latin typeface="Amiri"/>
              <a:ea typeface="Amiri"/>
              <a:cs typeface="Amiri"/>
              <a:sym typeface="Amiri"/>
            </a:endParaRPr>
          </a:p>
          <a:p>
            <a:pPr marL="0" lvl="0" indent="0" algn="l" rtl="0">
              <a:lnSpc>
                <a:spcPct val="115000"/>
              </a:lnSpc>
              <a:spcBef>
                <a:spcPts val="1200"/>
              </a:spcBef>
              <a:spcAft>
                <a:spcPts val="1200"/>
              </a:spcAft>
              <a:buNone/>
            </a:pPr>
            <a:endParaRPr sz="1800" b="1">
              <a:solidFill>
                <a:schemeClr val="dk2"/>
              </a:solidFill>
            </a:endParaRPr>
          </a:p>
        </p:txBody>
      </p:sp>
      <p:sp>
        <p:nvSpPr>
          <p:cNvPr id="68" name="Google Shape;6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457200" lvl="0" indent="-438150" algn="ctr" rtl="0">
              <a:lnSpc>
                <a:spcPct val="150000"/>
              </a:lnSpc>
              <a:spcBef>
                <a:spcPts val="0"/>
              </a:spcBef>
              <a:spcAft>
                <a:spcPts val="0"/>
              </a:spcAft>
              <a:buClr>
                <a:srgbClr val="0000FF"/>
              </a:buClr>
              <a:buSzPts val="3300"/>
              <a:buFont typeface="Amiri"/>
              <a:buChar char="❏"/>
            </a:pPr>
            <a:r>
              <a:rPr lang="en" sz="2700" b="1">
                <a:solidFill>
                  <a:srgbClr val="0000FF"/>
                </a:solidFill>
                <a:latin typeface="Amiri"/>
                <a:ea typeface="Amiri"/>
                <a:cs typeface="Amiri"/>
                <a:sym typeface="Amiri"/>
              </a:rPr>
              <a:t>Beam dynamics simulation </a:t>
            </a:r>
            <a:endParaRPr sz="3300" b="1">
              <a:solidFill>
                <a:srgbClr val="0000FF"/>
              </a:solidFill>
              <a:latin typeface="Amiri"/>
              <a:ea typeface="Amiri"/>
              <a:cs typeface="Amiri"/>
              <a:sym typeface="Amiri"/>
            </a:endParaRPr>
          </a:p>
        </p:txBody>
      </p:sp>
      <p:sp>
        <p:nvSpPr>
          <p:cNvPr id="294" name="Google Shape;29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txBox="1"/>
          <p:nvPr/>
        </p:nvSpPr>
        <p:spPr>
          <a:xfrm>
            <a:off x="285475" y="17035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9900FF"/>
                </a:solidFill>
                <a:latin typeface="Amiri"/>
                <a:ea typeface="Amiri"/>
                <a:cs typeface="Amiri"/>
                <a:sym typeface="Amiri"/>
              </a:rPr>
              <a:t>Wakefield of SC:</a:t>
            </a:r>
            <a:endParaRPr sz="2800" b="1">
              <a:solidFill>
                <a:srgbClr val="9900FF"/>
              </a:solidFill>
              <a:latin typeface="Amiri"/>
              <a:ea typeface="Amiri"/>
              <a:cs typeface="Amiri"/>
              <a:sym typeface="Amiri"/>
            </a:endParaRPr>
          </a:p>
        </p:txBody>
      </p:sp>
      <p:pic>
        <p:nvPicPr>
          <p:cNvPr id="300" name="Google Shape;300;p33"/>
          <p:cNvPicPr preferRelativeResize="0"/>
          <p:nvPr/>
        </p:nvPicPr>
        <p:blipFill>
          <a:blip r:embed="rId3">
            <a:alphaModFix/>
          </a:blip>
          <a:stretch>
            <a:fillRect/>
          </a:stretch>
        </p:blipFill>
        <p:spPr>
          <a:xfrm>
            <a:off x="148050" y="1094500"/>
            <a:ext cx="2719650" cy="3370125"/>
          </a:xfrm>
          <a:prstGeom prst="rect">
            <a:avLst/>
          </a:prstGeom>
          <a:noFill/>
          <a:ln>
            <a:noFill/>
          </a:ln>
        </p:spPr>
      </p:pic>
      <p:sp>
        <p:nvSpPr>
          <p:cNvPr id="301" name="Google Shape;30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302" name="Google Shape;302;p33"/>
          <p:cNvPicPr preferRelativeResize="0"/>
          <p:nvPr/>
        </p:nvPicPr>
        <p:blipFill>
          <a:blip r:embed="rId4">
            <a:alphaModFix/>
          </a:blip>
          <a:stretch>
            <a:fillRect/>
          </a:stretch>
        </p:blipFill>
        <p:spPr>
          <a:xfrm>
            <a:off x="2969750" y="484425"/>
            <a:ext cx="4023700" cy="4255001"/>
          </a:xfrm>
          <a:prstGeom prst="rect">
            <a:avLst/>
          </a:prstGeom>
          <a:noFill/>
          <a:ln>
            <a:noFill/>
          </a:ln>
        </p:spPr>
      </p:pic>
      <p:sp>
        <p:nvSpPr>
          <p:cNvPr id="303" name="Google Shape;303;p33"/>
          <p:cNvSpPr txBox="1"/>
          <p:nvPr/>
        </p:nvSpPr>
        <p:spPr>
          <a:xfrm>
            <a:off x="3815025" y="4698275"/>
            <a:ext cx="4824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R. Calaga, Report No. CERN-ACC-NOTE-2015-0015, </a:t>
            </a:r>
            <a:r>
              <a:rPr lang="en" sz="900" u="sng">
                <a:solidFill>
                  <a:schemeClr val="hlink"/>
                </a:solidFill>
                <a:hlinkClick r:id="rId5"/>
              </a:rPr>
              <a:t>http://cds.cern.ch/record/2020926</a:t>
            </a:r>
            <a:r>
              <a:rPr lang="en" sz="900"/>
              <a:t>.</a:t>
            </a:r>
            <a:endParaRPr sz="900"/>
          </a:p>
          <a:p>
            <a:pPr marL="0" lvl="0" indent="0" algn="l" rtl="0">
              <a:spcBef>
                <a:spcPts val="0"/>
              </a:spcBef>
              <a:spcAft>
                <a:spcPts val="0"/>
              </a:spcAft>
              <a:buNone/>
            </a:pPr>
            <a:endParaRPr sz="900"/>
          </a:p>
        </p:txBody>
      </p:sp>
      <p:sp>
        <p:nvSpPr>
          <p:cNvPr id="304" name="Google Shape;304;p33"/>
          <p:cNvSpPr txBox="1"/>
          <p:nvPr/>
        </p:nvSpPr>
        <p:spPr>
          <a:xfrm>
            <a:off x="6929450" y="366725"/>
            <a:ext cx="2155500" cy="3232500"/>
          </a:xfrm>
          <a:prstGeom prst="rect">
            <a:avLst/>
          </a:prstGeom>
          <a:solidFill>
            <a:srgbClr val="FF9900"/>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latin typeface="Amiri"/>
                <a:ea typeface="Amiri"/>
                <a:cs typeface="Amiri"/>
                <a:sym typeface="Amiri"/>
              </a:rPr>
              <a:t>The transverse and longitudinal wakefields in the LHeC linac rf cavities are modeled using the </a:t>
            </a:r>
            <a:r>
              <a:rPr lang="en" sz="1100" b="1">
                <a:solidFill>
                  <a:srgbClr val="0000FF"/>
                </a:solidFill>
                <a:latin typeface="Amiri"/>
                <a:ea typeface="Amiri"/>
                <a:cs typeface="Amiri"/>
                <a:sym typeface="Amiri"/>
              </a:rPr>
              <a:t>short-range wake </a:t>
            </a:r>
            <a:r>
              <a:rPr lang="en" sz="1100">
                <a:latin typeface="Amiri"/>
                <a:ea typeface="Amiri"/>
                <a:cs typeface="Amiri"/>
                <a:sym typeface="Amiri"/>
              </a:rPr>
              <a:t>Functions. </a:t>
            </a:r>
            <a:endParaRPr sz="1100">
              <a:latin typeface="Amiri"/>
              <a:ea typeface="Amiri"/>
              <a:cs typeface="Amiri"/>
              <a:sym typeface="Amiri"/>
            </a:endParaRPr>
          </a:p>
          <a:p>
            <a:pPr marL="0" lvl="0" indent="0" algn="l" rtl="0">
              <a:spcBef>
                <a:spcPts val="0"/>
              </a:spcBef>
              <a:spcAft>
                <a:spcPts val="0"/>
              </a:spcAft>
              <a:buNone/>
            </a:pPr>
            <a:r>
              <a:rPr lang="en" sz="1100">
                <a:latin typeface="Amiri"/>
                <a:ea typeface="Amiri"/>
                <a:cs typeface="Amiri"/>
                <a:sym typeface="Amiri"/>
              </a:rPr>
              <a:t>the simulation uses the wake potentials (Green function wakefields), and then computes the bunch wakefield from the actual particle distribution whenever the tracked bunch passes through a cavity. To illustrate the magnitude of the LHeC linac wakefield, the nominal wake potential results in a</a:t>
            </a:r>
            <a:r>
              <a:rPr lang="en" sz="1100" b="1">
                <a:solidFill>
                  <a:srgbClr val="0000FF"/>
                </a:solidFill>
                <a:latin typeface="Amiri"/>
                <a:ea typeface="Amiri"/>
                <a:cs typeface="Amiri"/>
                <a:sym typeface="Amiri"/>
              </a:rPr>
              <a:t> longitudinal loss factor of 2.6 V/pC per cavity in case of a Gaussian bunch with 2 mm rms length.</a:t>
            </a:r>
            <a:endParaRPr sz="1100" b="1">
              <a:solidFill>
                <a:srgbClr val="0000FF"/>
              </a:solidFill>
              <a:latin typeface="Amiri"/>
              <a:ea typeface="Amiri"/>
              <a:cs typeface="Amiri"/>
              <a:sym typeface="Ami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txBox="1">
            <a:spLocks noGrp="1"/>
          </p:cNvSpPr>
          <p:nvPr>
            <p:ph type="title"/>
          </p:nvPr>
        </p:nvSpPr>
        <p:spPr>
          <a:xfrm>
            <a:off x="214900" y="452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solidFill>
                  <a:srgbClr val="9900FF"/>
                </a:solidFill>
                <a:latin typeface="Amiri"/>
                <a:ea typeface="Amiri"/>
                <a:cs typeface="Amiri"/>
                <a:sym typeface="Amiri"/>
              </a:rPr>
              <a:t>Resistive-wall wakefields</a:t>
            </a:r>
            <a:endParaRPr sz="2920" b="1">
              <a:solidFill>
                <a:srgbClr val="9900FF"/>
              </a:solidFill>
              <a:latin typeface="Amiri"/>
              <a:ea typeface="Amiri"/>
              <a:cs typeface="Amiri"/>
              <a:sym typeface="Amiri"/>
            </a:endParaRPr>
          </a:p>
        </p:txBody>
      </p:sp>
      <p:sp>
        <p:nvSpPr>
          <p:cNvPr id="310" name="Google Shape;310;p34"/>
          <p:cNvSpPr txBox="1">
            <a:spLocks noGrp="1"/>
          </p:cNvSpPr>
          <p:nvPr>
            <p:ph type="body" idx="1"/>
          </p:nvPr>
        </p:nvSpPr>
        <p:spPr>
          <a:xfrm>
            <a:off x="311700" y="10251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chemeClr val="accent2"/>
                </a:solidFill>
                <a:latin typeface="Amiri"/>
                <a:ea typeface="Amiri"/>
                <a:cs typeface="Amiri"/>
                <a:sym typeface="Amiri"/>
              </a:rPr>
              <a:t>The material of the LHeC vacuum chamber has not been decided. It could be made from copper or aluminum, and possibly be coated.</a:t>
            </a:r>
            <a:endParaRPr sz="1400">
              <a:solidFill>
                <a:schemeClr val="accent2"/>
              </a:solidFill>
              <a:latin typeface="Amiri"/>
              <a:ea typeface="Amiri"/>
              <a:cs typeface="Amiri"/>
              <a:sym typeface="Amiri"/>
            </a:endParaRPr>
          </a:p>
          <a:p>
            <a:pPr marL="0" lvl="0" indent="0" algn="l" rtl="0">
              <a:spcBef>
                <a:spcPts val="1200"/>
              </a:spcBef>
              <a:spcAft>
                <a:spcPts val="0"/>
              </a:spcAft>
              <a:buNone/>
            </a:pPr>
            <a:r>
              <a:rPr lang="en" sz="1400">
                <a:solidFill>
                  <a:schemeClr val="accent2"/>
                </a:solidFill>
                <a:latin typeface="Amiri"/>
                <a:ea typeface="Amiri"/>
                <a:cs typeface="Amiri"/>
                <a:sym typeface="Amiri"/>
              </a:rPr>
              <a:t>The characteristics of the resistive wall wakefield are determined by the parameter </a:t>
            </a:r>
            <a:endParaRPr sz="1400">
              <a:solidFill>
                <a:schemeClr val="accent2"/>
              </a:solidFill>
              <a:latin typeface="Amiri"/>
              <a:ea typeface="Amiri"/>
              <a:cs typeface="Amiri"/>
              <a:sym typeface="Amiri"/>
            </a:endParaRPr>
          </a:p>
          <a:p>
            <a:pPr marL="0" lvl="0" indent="0" algn="l" rtl="0">
              <a:spcBef>
                <a:spcPts val="1200"/>
              </a:spcBef>
              <a:spcAft>
                <a:spcPts val="0"/>
              </a:spcAft>
              <a:buNone/>
            </a:pPr>
            <a:r>
              <a:rPr lang="en" sz="1400">
                <a:solidFill>
                  <a:schemeClr val="accent2"/>
                </a:solidFill>
                <a:latin typeface="Amiri"/>
                <a:ea typeface="Amiri"/>
                <a:cs typeface="Amiri"/>
                <a:sym typeface="Amiri"/>
              </a:rPr>
              <a:t>with Z0 the impedance of free space (about 120π Ω). </a:t>
            </a:r>
            <a:r>
              <a:rPr lang="en" sz="1400">
                <a:solidFill>
                  <a:srgbClr val="FF0000"/>
                </a:solidFill>
                <a:latin typeface="Amiri"/>
                <a:ea typeface="Amiri"/>
                <a:cs typeface="Amiri"/>
                <a:sym typeface="Amiri"/>
              </a:rPr>
              <a:t>The wake function is approximately constant over distances much shorter than s0</a:t>
            </a:r>
            <a:r>
              <a:rPr lang="en" sz="1400">
                <a:solidFill>
                  <a:schemeClr val="accent2"/>
                </a:solidFill>
                <a:latin typeface="Amiri"/>
                <a:ea typeface="Amiri"/>
                <a:cs typeface="Amiri"/>
                <a:sym typeface="Amiri"/>
              </a:rPr>
              <a:t> , but</a:t>
            </a:r>
            <a:r>
              <a:rPr lang="en" sz="1400">
                <a:solidFill>
                  <a:srgbClr val="FF0000"/>
                </a:solidFill>
                <a:latin typeface="Amiri"/>
                <a:ea typeface="Amiri"/>
                <a:cs typeface="Amiri"/>
                <a:sym typeface="Amiri"/>
              </a:rPr>
              <a:t> it oscillates over distances of a few s0 </a:t>
            </a:r>
            <a:r>
              <a:rPr lang="en" sz="1400">
                <a:solidFill>
                  <a:schemeClr val="accent2"/>
                </a:solidFill>
                <a:latin typeface="Amiri"/>
                <a:ea typeface="Amiri"/>
                <a:cs typeface="Amiri"/>
                <a:sym typeface="Amiri"/>
              </a:rPr>
              <a:t>.</a:t>
            </a:r>
            <a:endParaRPr sz="1400">
              <a:solidFill>
                <a:schemeClr val="accent2"/>
              </a:solidFill>
              <a:latin typeface="Amiri"/>
              <a:ea typeface="Amiri"/>
              <a:cs typeface="Amiri"/>
              <a:sym typeface="Amiri"/>
            </a:endParaRPr>
          </a:p>
          <a:p>
            <a:pPr marL="0" lvl="0" indent="0" algn="l" rtl="0">
              <a:spcBef>
                <a:spcPts val="1200"/>
              </a:spcBef>
              <a:spcAft>
                <a:spcPts val="0"/>
              </a:spcAft>
              <a:buNone/>
            </a:pPr>
            <a:r>
              <a:rPr lang="en" sz="1400">
                <a:solidFill>
                  <a:schemeClr val="accent2"/>
                </a:solidFill>
                <a:latin typeface="Amiri"/>
                <a:ea typeface="Amiri"/>
                <a:cs typeface="Amiri"/>
                <a:sym typeface="Amiri"/>
              </a:rPr>
              <a:t>Copper -&gt; </a:t>
            </a:r>
            <a:endParaRPr sz="1400">
              <a:solidFill>
                <a:schemeClr val="accent2"/>
              </a:solidFill>
              <a:latin typeface="Amiri"/>
              <a:ea typeface="Amiri"/>
              <a:cs typeface="Amiri"/>
              <a:sym typeface="Amiri"/>
            </a:endParaRPr>
          </a:p>
          <a:p>
            <a:pPr marL="0" lvl="0" indent="0" algn="l" rtl="0">
              <a:spcBef>
                <a:spcPts val="1200"/>
              </a:spcBef>
              <a:spcAft>
                <a:spcPts val="0"/>
              </a:spcAft>
              <a:buNone/>
            </a:pPr>
            <a:r>
              <a:rPr lang="en" sz="1400">
                <a:solidFill>
                  <a:schemeClr val="accent2"/>
                </a:solidFill>
                <a:latin typeface="Amiri"/>
                <a:ea typeface="Amiri"/>
                <a:cs typeface="Amiri"/>
                <a:sym typeface="Amiri"/>
              </a:rPr>
              <a:t>Average energy loss over a section of length L</a:t>
            </a:r>
            <a:endParaRPr sz="1400">
              <a:solidFill>
                <a:schemeClr val="accent2"/>
              </a:solidFill>
              <a:latin typeface="Amiri"/>
              <a:ea typeface="Amiri"/>
              <a:cs typeface="Amiri"/>
              <a:sym typeface="Amiri"/>
            </a:endParaRPr>
          </a:p>
          <a:p>
            <a:pPr marL="0" lvl="0" indent="0" algn="l" rtl="0">
              <a:spcBef>
                <a:spcPts val="1200"/>
              </a:spcBef>
              <a:spcAft>
                <a:spcPts val="1200"/>
              </a:spcAft>
              <a:buNone/>
            </a:pPr>
            <a:endParaRPr sz="1400">
              <a:solidFill>
                <a:schemeClr val="accent2"/>
              </a:solidFill>
              <a:latin typeface="Amiri"/>
              <a:ea typeface="Amiri"/>
              <a:cs typeface="Amiri"/>
              <a:sym typeface="Amiri"/>
            </a:endParaRPr>
          </a:p>
        </p:txBody>
      </p:sp>
      <p:sp>
        <p:nvSpPr>
          <p:cNvPr id="311" name="Google Shape;31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312" name="Google Shape;312;p34"/>
          <p:cNvPicPr preferRelativeResize="0"/>
          <p:nvPr/>
        </p:nvPicPr>
        <p:blipFill>
          <a:blip r:embed="rId3">
            <a:alphaModFix/>
          </a:blip>
          <a:stretch>
            <a:fillRect/>
          </a:stretch>
        </p:blipFill>
        <p:spPr>
          <a:xfrm>
            <a:off x="6336450" y="1732000"/>
            <a:ext cx="1985635" cy="269825"/>
          </a:xfrm>
          <a:prstGeom prst="rect">
            <a:avLst/>
          </a:prstGeom>
          <a:noFill/>
          <a:ln>
            <a:noFill/>
          </a:ln>
        </p:spPr>
      </p:pic>
      <p:pic>
        <p:nvPicPr>
          <p:cNvPr id="313" name="Google Shape;313;p34"/>
          <p:cNvPicPr preferRelativeResize="0"/>
          <p:nvPr/>
        </p:nvPicPr>
        <p:blipFill>
          <a:blip r:embed="rId4">
            <a:alphaModFix/>
          </a:blip>
          <a:stretch>
            <a:fillRect/>
          </a:stretch>
        </p:blipFill>
        <p:spPr>
          <a:xfrm>
            <a:off x="1507600" y="2789225"/>
            <a:ext cx="1158660" cy="269825"/>
          </a:xfrm>
          <a:prstGeom prst="rect">
            <a:avLst/>
          </a:prstGeom>
          <a:noFill/>
          <a:ln>
            <a:noFill/>
          </a:ln>
        </p:spPr>
      </p:pic>
      <p:pic>
        <p:nvPicPr>
          <p:cNvPr id="314" name="Google Shape;314;p34"/>
          <p:cNvPicPr preferRelativeResize="0"/>
          <p:nvPr/>
        </p:nvPicPr>
        <p:blipFill>
          <a:blip r:embed="rId5">
            <a:alphaModFix/>
          </a:blip>
          <a:stretch>
            <a:fillRect/>
          </a:stretch>
        </p:blipFill>
        <p:spPr>
          <a:xfrm>
            <a:off x="4725400" y="2878399"/>
            <a:ext cx="3326475" cy="801450"/>
          </a:xfrm>
          <a:prstGeom prst="rect">
            <a:avLst/>
          </a:prstGeom>
          <a:noFill/>
          <a:ln>
            <a:noFill/>
          </a:ln>
        </p:spPr>
      </p:pic>
      <p:pic>
        <p:nvPicPr>
          <p:cNvPr id="315" name="Google Shape;315;p34"/>
          <p:cNvPicPr preferRelativeResize="0"/>
          <p:nvPr/>
        </p:nvPicPr>
        <p:blipFill>
          <a:blip r:embed="rId6">
            <a:alphaModFix/>
          </a:blip>
          <a:stretch>
            <a:fillRect/>
          </a:stretch>
        </p:blipFill>
        <p:spPr>
          <a:xfrm>
            <a:off x="214900" y="3500450"/>
            <a:ext cx="3969300" cy="1556375"/>
          </a:xfrm>
          <a:prstGeom prst="rect">
            <a:avLst/>
          </a:prstGeom>
          <a:noFill/>
          <a:ln>
            <a:noFill/>
          </a:ln>
        </p:spPr>
      </p:pic>
      <p:sp>
        <p:nvSpPr>
          <p:cNvPr id="316" name="Google Shape;316;p34"/>
          <p:cNvSpPr txBox="1"/>
          <p:nvPr/>
        </p:nvSpPr>
        <p:spPr>
          <a:xfrm>
            <a:off x="4276050" y="3943000"/>
            <a:ext cx="5031000" cy="1046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n" sz="900">
                <a:solidFill>
                  <a:srgbClr val="231F20"/>
                </a:solidFill>
                <a:latin typeface="Amiri"/>
                <a:ea typeface="Amiri"/>
                <a:cs typeface="Amiri"/>
                <a:sym typeface="Amiri"/>
              </a:rPr>
              <a:t>A. W. Chao, Physics of Collective Beam Instabilities in High-Energy Accelerators (Wiley, New York, 1993),</a:t>
            </a:r>
            <a:r>
              <a:rPr lang="en" sz="900" u="sng">
                <a:solidFill>
                  <a:schemeClr val="hlink"/>
                </a:solidFill>
                <a:latin typeface="Amiri"/>
                <a:ea typeface="Amiri"/>
                <a:cs typeface="Amiri"/>
                <a:sym typeface="Amiri"/>
                <a:hlinkClick r:id="rId7"/>
              </a:rPr>
              <a:t>https://www.slac.stanford.edu/~achao/wileybook.html</a:t>
            </a:r>
            <a:r>
              <a:rPr lang="en" sz="900">
                <a:solidFill>
                  <a:srgbClr val="231F20"/>
                </a:solidFill>
                <a:latin typeface="Amiri"/>
                <a:ea typeface="Amiri"/>
                <a:cs typeface="Amiri"/>
                <a:sym typeface="Amiri"/>
              </a:rPr>
              <a:t>.</a:t>
            </a:r>
            <a:endParaRPr sz="900">
              <a:solidFill>
                <a:srgbClr val="231F20"/>
              </a:solidFill>
              <a:latin typeface="Amiri"/>
              <a:ea typeface="Amiri"/>
              <a:cs typeface="Amiri"/>
              <a:sym typeface="Amiri"/>
            </a:endParaRPr>
          </a:p>
          <a:p>
            <a:pPr marL="0" lvl="0" indent="0" algn="l" rtl="0">
              <a:lnSpc>
                <a:spcPct val="100000"/>
              </a:lnSpc>
              <a:spcBef>
                <a:spcPts val="1200"/>
              </a:spcBef>
              <a:spcAft>
                <a:spcPts val="0"/>
              </a:spcAft>
              <a:buNone/>
            </a:pPr>
            <a:r>
              <a:rPr lang="en" sz="900">
                <a:solidFill>
                  <a:srgbClr val="231F20"/>
                </a:solidFill>
                <a:latin typeface="Amiri"/>
                <a:ea typeface="Amiri"/>
                <a:cs typeface="Amiri"/>
                <a:sym typeface="Amiri"/>
              </a:rPr>
              <a:t>K. L. Bane and M. Sands, The short‐range resistive wall wakefields, </a:t>
            </a:r>
            <a:r>
              <a:rPr lang="en" sz="900">
                <a:solidFill>
                  <a:srgbClr val="2E3092"/>
                </a:solidFill>
                <a:latin typeface="Amiri"/>
                <a:ea typeface="Amiri"/>
                <a:cs typeface="Amiri"/>
                <a:sym typeface="Amiri"/>
              </a:rPr>
              <a:t>AIP Conf. Proc. 367, 131 (1996)</a:t>
            </a:r>
            <a:r>
              <a:rPr lang="en" sz="900">
                <a:solidFill>
                  <a:srgbClr val="231F20"/>
                </a:solidFill>
                <a:latin typeface="Amiri"/>
                <a:ea typeface="Amiri"/>
                <a:cs typeface="Amiri"/>
                <a:sym typeface="Amiri"/>
              </a:rPr>
              <a:t>.</a:t>
            </a:r>
            <a:endParaRPr sz="900">
              <a:solidFill>
                <a:srgbClr val="231F20"/>
              </a:solidFill>
              <a:latin typeface="Amiri"/>
              <a:ea typeface="Amiri"/>
              <a:cs typeface="Amiri"/>
              <a:sym typeface="Amiri"/>
            </a:endParaRPr>
          </a:p>
          <a:p>
            <a:pPr marL="0" lvl="0" indent="0" algn="l" rtl="0">
              <a:lnSpc>
                <a:spcPct val="100000"/>
              </a:lnSpc>
              <a:spcBef>
                <a:spcPts val="1200"/>
              </a:spcBef>
              <a:spcAft>
                <a:spcPts val="1200"/>
              </a:spcAft>
              <a:buNone/>
            </a:pPr>
            <a:r>
              <a:rPr lang="en" sz="900">
                <a:solidFill>
                  <a:srgbClr val="231F20"/>
                </a:solidFill>
                <a:latin typeface="Amiri"/>
                <a:ea typeface="Amiri"/>
                <a:cs typeface="Amiri"/>
                <a:sym typeface="Amiri"/>
              </a:rPr>
              <a:t>A. Piwinski, Report No. DESY-94-068, 1994.</a:t>
            </a:r>
            <a:endParaRPr sz="1300">
              <a:latin typeface="Amiri"/>
              <a:ea typeface="Amiri"/>
              <a:cs typeface="Amiri"/>
              <a:sym typeface="Ami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title"/>
          </p:nvPr>
        </p:nvSpPr>
        <p:spPr>
          <a:xfrm>
            <a:off x="311700" y="3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solidFill>
                  <a:srgbClr val="9900FF"/>
                </a:solidFill>
                <a:latin typeface="Amiri"/>
                <a:ea typeface="Amiri"/>
                <a:cs typeface="Amiri"/>
                <a:sym typeface="Amiri"/>
              </a:rPr>
              <a:t>Optics in LHeC</a:t>
            </a:r>
            <a:endParaRPr sz="3020" b="1">
              <a:solidFill>
                <a:srgbClr val="9900FF"/>
              </a:solidFill>
              <a:latin typeface="Amiri"/>
              <a:ea typeface="Amiri"/>
              <a:cs typeface="Amiri"/>
              <a:sym typeface="Amiri"/>
            </a:endParaRPr>
          </a:p>
        </p:txBody>
      </p:sp>
      <p:sp>
        <p:nvSpPr>
          <p:cNvPr id="322" name="Google Shape;32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323" name="Google Shape;323;p35"/>
          <p:cNvPicPr preferRelativeResize="0"/>
          <p:nvPr/>
        </p:nvPicPr>
        <p:blipFill>
          <a:blip r:embed="rId3">
            <a:alphaModFix/>
          </a:blip>
          <a:stretch>
            <a:fillRect/>
          </a:stretch>
        </p:blipFill>
        <p:spPr>
          <a:xfrm>
            <a:off x="152400" y="1021073"/>
            <a:ext cx="8520600" cy="3970027"/>
          </a:xfrm>
          <a:prstGeom prst="rect">
            <a:avLst/>
          </a:prstGeom>
          <a:noFill/>
          <a:ln>
            <a:noFill/>
          </a:ln>
        </p:spPr>
      </p:pic>
      <p:sp>
        <p:nvSpPr>
          <p:cNvPr id="324" name="Google Shape;324;p35"/>
          <p:cNvSpPr txBox="1"/>
          <p:nvPr/>
        </p:nvSpPr>
        <p:spPr>
          <a:xfrm>
            <a:off x="3543650" y="702950"/>
            <a:ext cx="346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For three arcs </a:t>
            </a:r>
            <a:endParaRPr/>
          </a:p>
        </p:txBody>
      </p:sp>
      <p:sp>
        <p:nvSpPr>
          <p:cNvPr id="325" name="Google Shape;325;p35"/>
          <p:cNvSpPr txBox="1"/>
          <p:nvPr/>
        </p:nvSpPr>
        <p:spPr>
          <a:xfrm>
            <a:off x="2669200" y="1826150"/>
            <a:ext cx="137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R56=0.2 m</a:t>
            </a:r>
            <a:endParaRPr b="1">
              <a:solidFill>
                <a:srgbClr val="FFFFFF"/>
              </a:solidFill>
            </a:endParaRPr>
          </a:p>
        </p:txBody>
      </p:sp>
      <p:sp>
        <p:nvSpPr>
          <p:cNvPr id="326" name="Google Shape;326;p35"/>
          <p:cNvSpPr txBox="1"/>
          <p:nvPr/>
        </p:nvSpPr>
        <p:spPr>
          <a:xfrm>
            <a:off x="5835500" y="1021075"/>
            <a:ext cx="137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R56=-0.3 m</a:t>
            </a:r>
            <a:endParaRPr b="1">
              <a:solidFill>
                <a:srgbClr val="FFFFFF"/>
              </a:solidFill>
            </a:endParaRPr>
          </a:p>
        </p:txBody>
      </p:sp>
      <p:sp>
        <p:nvSpPr>
          <p:cNvPr id="327" name="Google Shape;327;p35"/>
          <p:cNvSpPr txBox="1"/>
          <p:nvPr/>
        </p:nvSpPr>
        <p:spPr>
          <a:xfrm>
            <a:off x="2239500" y="3599300"/>
            <a:ext cx="339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latin typeface="Amiri"/>
                <a:ea typeface="Amiri"/>
                <a:cs typeface="Amiri"/>
                <a:sym typeface="Amiri"/>
              </a:rPr>
              <a:t>L1</a:t>
            </a:r>
            <a:endParaRPr sz="1100">
              <a:solidFill>
                <a:schemeClr val="lt1"/>
              </a:solidFill>
              <a:latin typeface="Amiri"/>
              <a:ea typeface="Amiri"/>
              <a:cs typeface="Amiri"/>
              <a:sym typeface="Amiri"/>
            </a:endParaRPr>
          </a:p>
        </p:txBody>
      </p:sp>
      <p:sp>
        <p:nvSpPr>
          <p:cNvPr id="328" name="Google Shape;328;p35"/>
          <p:cNvSpPr txBox="1"/>
          <p:nvPr/>
        </p:nvSpPr>
        <p:spPr>
          <a:xfrm>
            <a:off x="3790250" y="3599300"/>
            <a:ext cx="339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latin typeface="Amiri"/>
                <a:ea typeface="Amiri"/>
                <a:cs typeface="Amiri"/>
                <a:sym typeface="Amiri"/>
              </a:rPr>
              <a:t>L2</a:t>
            </a:r>
            <a:endParaRPr sz="1100">
              <a:solidFill>
                <a:schemeClr val="lt1"/>
              </a:solidFill>
              <a:latin typeface="Amiri"/>
              <a:ea typeface="Amiri"/>
              <a:cs typeface="Amiri"/>
              <a:sym typeface="Amiri"/>
            </a:endParaRPr>
          </a:p>
        </p:txBody>
      </p:sp>
      <p:sp>
        <p:nvSpPr>
          <p:cNvPr id="329" name="Google Shape;329;p35"/>
          <p:cNvSpPr txBox="1"/>
          <p:nvPr/>
        </p:nvSpPr>
        <p:spPr>
          <a:xfrm>
            <a:off x="5439000" y="3599300"/>
            <a:ext cx="339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latin typeface="Amiri"/>
                <a:ea typeface="Amiri"/>
                <a:cs typeface="Amiri"/>
                <a:sym typeface="Amiri"/>
              </a:rPr>
              <a:t>L1</a:t>
            </a:r>
            <a:endParaRPr sz="1100">
              <a:solidFill>
                <a:schemeClr val="lt1"/>
              </a:solidFill>
              <a:latin typeface="Amiri"/>
              <a:ea typeface="Amiri"/>
              <a:cs typeface="Amiri"/>
              <a:sym typeface="Amiri"/>
            </a:endParaRPr>
          </a:p>
        </p:txBody>
      </p:sp>
      <p:sp>
        <p:nvSpPr>
          <p:cNvPr id="330" name="Google Shape;330;p35"/>
          <p:cNvSpPr txBox="1"/>
          <p:nvPr/>
        </p:nvSpPr>
        <p:spPr>
          <a:xfrm>
            <a:off x="7046300" y="3599300"/>
            <a:ext cx="339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latin typeface="Amiri"/>
                <a:ea typeface="Amiri"/>
                <a:cs typeface="Amiri"/>
                <a:sym typeface="Amiri"/>
              </a:rPr>
              <a:t>L2</a:t>
            </a:r>
            <a:endParaRPr sz="1100">
              <a:solidFill>
                <a:schemeClr val="lt1"/>
              </a:solidFill>
              <a:latin typeface="Amiri"/>
              <a:ea typeface="Amiri"/>
              <a:cs typeface="Amiri"/>
              <a:sym typeface="Amiri"/>
            </a:endParaRPr>
          </a:p>
        </p:txBody>
      </p:sp>
      <p:sp>
        <p:nvSpPr>
          <p:cNvPr id="331" name="Google Shape;331;p35"/>
          <p:cNvSpPr txBox="1"/>
          <p:nvPr/>
        </p:nvSpPr>
        <p:spPr>
          <a:xfrm>
            <a:off x="5812675" y="363725"/>
            <a:ext cx="3208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Amiri"/>
                <a:ea typeface="Amiri"/>
                <a:cs typeface="Amiri"/>
                <a:sym typeface="Amiri"/>
              </a:rPr>
              <a:t>The design was done by </a:t>
            </a:r>
            <a:r>
              <a:rPr lang="en" sz="1300">
                <a:solidFill>
                  <a:schemeClr val="dk1"/>
                </a:solidFill>
                <a:latin typeface="Amiri"/>
                <a:ea typeface="Amiri"/>
                <a:cs typeface="Amiri"/>
                <a:sym typeface="Amiri"/>
              </a:rPr>
              <a:t>Alex Bogacz’s group</a:t>
            </a:r>
            <a:endParaRPr sz="1300">
              <a:solidFill>
                <a:schemeClr val="dk1"/>
              </a:solidFill>
              <a:latin typeface="Amiri"/>
              <a:ea typeface="Amiri"/>
              <a:cs typeface="Amiri"/>
              <a:sym typeface="Amiri"/>
            </a:endParaRPr>
          </a:p>
          <a:p>
            <a:pPr marL="0" lvl="0" indent="0" algn="l" rtl="0">
              <a:lnSpc>
                <a:spcPct val="115000"/>
              </a:lnSpc>
              <a:spcBef>
                <a:spcPts val="0"/>
              </a:spcBef>
              <a:spcAft>
                <a:spcPts val="0"/>
              </a:spcAft>
              <a:buNone/>
            </a:pPr>
            <a:r>
              <a:rPr lang="en" sz="1000">
                <a:solidFill>
                  <a:srgbClr val="231F20"/>
                </a:solidFill>
                <a:latin typeface="Amiri"/>
                <a:ea typeface="Amiri"/>
                <a:cs typeface="Amiri"/>
                <a:sym typeface="Amiri"/>
              </a:rPr>
              <a:t>J. L. A. Fernandez et al., </a:t>
            </a:r>
            <a:r>
              <a:rPr lang="en" sz="1000">
                <a:solidFill>
                  <a:srgbClr val="2E3093"/>
                </a:solidFill>
                <a:latin typeface="Amiri"/>
                <a:ea typeface="Amiri"/>
                <a:cs typeface="Amiri"/>
                <a:sym typeface="Amiri"/>
              </a:rPr>
              <a:t>J. Phys. G 39, 075001 (2012)</a:t>
            </a:r>
            <a:r>
              <a:rPr lang="en" sz="1000">
                <a:solidFill>
                  <a:srgbClr val="231F20"/>
                </a:solidFill>
                <a:latin typeface="Amiri"/>
                <a:ea typeface="Amiri"/>
                <a:cs typeface="Amiri"/>
                <a:sym typeface="Amiri"/>
              </a:rPr>
              <a:t>.</a:t>
            </a:r>
            <a:endParaRPr sz="1300">
              <a:solidFill>
                <a:schemeClr val="dk1"/>
              </a:solidFill>
              <a:latin typeface="Amiri"/>
              <a:ea typeface="Amiri"/>
              <a:cs typeface="Amiri"/>
              <a:sym typeface="Ami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36"/>
          <p:cNvPicPr preferRelativeResize="0"/>
          <p:nvPr/>
        </p:nvPicPr>
        <p:blipFill>
          <a:blip r:embed="rId3">
            <a:alphaModFix/>
          </a:blip>
          <a:stretch>
            <a:fillRect/>
          </a:stretch>
        </p:blipFill>
        <p:spPr>
          <a:xfrm>
            <a:off x="158324" y="349425"/>
            <a:ext cx="4663400" cy="2764525"/>
          </a:xfrm>
          <a:prstGeom prst="rect">
            <a:avLst/>
          </a:prstGeom>
          <a:noFill/>
          <a:ln>
            <a:noFill/>
          </a:ln>
        </p:spPr>
      </p:pic>
      <p:pic>
        <p:nvPicPr>
          <p:cNvPr id="337" name="Google Shape;337;p36"/>
          <p:cNvPicPr preferRelativeResize="0"/>
          <p:nvPr/>
        </p:nvPicPr>
        <p:blipFill>
          <a:blip r:embed="rId4">
            <a:alphaModFix/>
          </a:blip>
          <a:stretch>
            <a:fillRect/>
          </a:stretch>
        </p:blipFill>
        <p:spPr>
          <a:xfrm>
            <a:off x="5112750" y="111750"/>
            <a:ext cx="4031249" cy="3002200"/>
          </a:xfrm>
          <a:prstGeom prst="rect">
            <a:avLst/>
          </a:prstGeom>
          <a:noFill/>
          <a:ln>
            <a:noFill/>
          </a:ln>
        </p:spPr>
      </p:pic>
      <p:pic>
        <p:nvPicPr>
          <p:cNvPr id="338" name="Google Shape;338;p36"/>
          <p:cNvPicPr preferRelativeResize="0"/>
          <p:nvPr/>
        </p:nvPicPr>
        <p:blipFill>
          <a:blip r:embed="rId5">
            <a:alphaModFix/>
          </a:blip>
          <a:stretch>
            <a:fillRect/>
          </a:stretch>
        </p:blipFill>
        <p:spPr>
          <a:xfrm>
            <a:off x="158325" y="4089525"/>
            <a:ext cx="3429600" cy="684925"/>
          </a:xfrm>
          <a:prstGeom prst="rect">
            <a:avLst/>
          </a:prstGeom>
          <a:noFill/>
          <a:ln>
            <a:noFill/>
          </a:ln>
        </p:spPr>
      </p:pic>
      <p:sp>
        <p:nvSpPr>
          <p:cNvPr id="339" name="Google Shape;339;p36"/>
          <p:cNvSpPr txBox="1"/>
          <p:nvPr/>
        </p:nvSpPr>
        <p:spPr>
          <a:xfrm>
            <a:off x="3817925" y="3430825"/>
            <a:ext cx="5356800" cy="8313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latin typeface="Amiri"/>
                <a:ea typeface="Amiri"/>
                <a:cs typeface="Amiri"/>
                <a:sym typeface="Amiri"/>
              </a:rPr>
              <a:t>I5 (1/m) =  3.954045e-05 (new optics, arc 1,2 and 3 have same dispersion and R56=0.2 m )</a:t>
            </a:r>
            <a:endParaRPr>
              <a:latin typeface="Amiri"/>
              <a:ea typeface="Amiri"/>
              <a:cs typeface="Amiri"/>
              <a:sym typeface="Amiri"/>
            </a:endParaRPr>
          </a:p>
          <a:p>
            <a:pPr marL="0" lvl="0" indent="0" algn="l" rtl="0">
              <a:spcBef>
                <a:spcPts val="0"/>
              </a:spcBef>
              <a:spcAft>
                <a:spcPts val="0"/>
              </a:spcAft>
              <a:buClr>
                <a:schemeClr val="dk1"/>
              </a:buClr>
              <a:buSzPts val="1100"/>
              <a:buFont typeface="Arial"/>
              <a:buNone/>
            </a:pPr>
            <a:r>
              <a:rPr lang="en">
                <a:latin typeface="Amiri"/>
                <a:ea typeface="Amiri"/>
                <a:cs typeface="Amiri"/>
                <a:sym typeface="Amiri"/>
              </a:rPr>
              <a:t>I5 (1/m) =  3.301449e-05 (CDR optics, third arc has R56=-0.3)</a:t>
            </a:r>
            <a:endParaRPr>
              <a:latin typeface="Amiri"/>
              <a:ea typeface="Amiri"/>
              <a:cs typeface="Amiri"/>
              <a:sym typeface="Amiri"/>
            </a:endParaRPr>
          </a:p>
        </p:txBody>
      </p:sp>
      <p:sp>
        <p:nvSpPr>
          <p:cNvPr id="340" name="Google Shape;34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236300" y="135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solidFill>
                  <a:srgbClr val="9900FF"/>
                </a:solidFill>
                <a:latin typeface="Amiri"/>
                <a:ea typeface="Amiri"/>
                <a:cs typeface="Amiri"/>
                <a:sym typeface="Amiri"/>
              </a:rPr>
              <a:t>Beam dynamic Simulation </a:t>
            </a:r>
            <a:endParaRPr sz="2920" b="1">
              <a:solidFill>
                <a:srgbClr val="9900FF"/>
              </a:solidFill>
              <a:latin typeface="Amiri"/>
              <a:ea typeface="Amiri"/>
              <a:cs typeface="Amiri"/>
              <a:sym typeface="Amiri"/>
            </a:endParaRPr>
          </a:p>
        </p:txBody>
      </p:sp>
      <p:sp>
        <p:nvSpPr>
          <p:cNvPr id="346" name="Google Shape;34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347" name="Google Shape;347;p37"/>
          <p:cNvPicPr preferRelativeResize="0"/>
          <p:nvPr/>
        </p:nvPicPr>
        <p:blipFill>
          <a:blip r:embed="rId3">
            <a:alphaModFix/>
          </a:blip>
          <a:stretch>
            <a:fillRect/>
          </a:stretch>
        </p:blipFill>
        <p:spPr>
          <a:xfrm>
            <a:off x="498150" y="2866250"/>
            <a:ext cx="3166100" cy="1530475"/>
          </a:xfrm>
          <a:prstGeom prst="rect">
            <a:avLst/>
          </a:prstGeom>
          <a:noFill/>
          <a:ln>
            <a:noFill/>
          </a:ln>
        </p:spPr>
      </p:pic>
      <p:pic>
        <p:nvPicPr>
          <p:cNvPr id="348" name="Google Shape;348;p37"/>
          <p:cNvPicPr preferRelativeResize="0"/>
          <p:nvPr/>
        </p:nvPicPr>
        <p:blipFill>
          <a:blip r:embed="rId4">
            <a:alphaModFix/>
          </a:blip>
          <a:stretch>
            <a:fillRect/>
          </a:stretch>
        </p:blipFill>
        <p:spPr>
          <a:xfrm>
            <a:off x="5344325" y="378725"/>
            <a:ext cx="3571875" cy="2193026"/>
          </a:xfrm>
          <a:prstGeom prst="rect">
            <a:avLst/>
          </a:prstGeom>
          <a:noFill/>
          <a:ln>
            <a:noFill/>
          </a:ln>
        </p:spPr>
      </p:pic>
      <p:pic>
        <p:nvPicPr>
          <p:cNvPr id="349" name="Google Shape;349;p37"/>
          <p:cNvPicPr preferRelativeResize="0"/>
          <p:nvPr/>
        </p:nvPicPr>
        <p:blipFill>
          <a:blip r:embed="rId5">
            <a:alphaModFix/>
          </a:blip>
          <a:stretch>
            <a:fillRect/>
          </a:stretch>
        </p:blipFill>
        <p:spPr>
          <a:xfrm>
            <a:off x="159950" y="1238976"/>
            <a:ext cx="4306356" cy="1475548"/>
          </a:xfrm>
          <a:prstGeom prst="rect">
            <a:avLst/>
          </a:prstGeom>
          <a:noFill/>
          <a:ln>
            <a:noFill/>
          </a:ln>
        </p:spPr>
      </p:pic>
      <p:pic>
        <p:nvPicPr>
          <p:cNvPr id="350" name="Google Shape;350;p37"/>
          <p:cNvPicPr preferRelativeResize="0"/>
          <p:nvPr/>
        </p:nvPicPr>
        <p:blipFill>
          <a:blip r:embed="rId6">
            <a:alphaModFix/>
          </a:blip>
          <a:stretch>
            <a:fillRect/>
          </a:stretch>
        </p:blipFill>
        <p:spPr>
          <a:xfrm>
            <a:off x="5048209" y="2752225"/>
            <a:ext cx="3743666" cy="2266275"/>
          </a:xfrm>
          <a:prstGeom prst="rect">
            <a:avLst/>
          </a:prstGeom>
          <a:noFill/>
          <a:ln>
            <a:noFill/>
          </a:ln>
        </p:spPr>
      </p:pic>
      <p:sp>
        <p:nvSpPr>
          <p:cNvPr id="351" name="Google Shape;351;p37"/>
          <p:cNvSpPr txBox="1"/>
          <p:nvPr/>
        </p:nvSpPr>
        <p:spPr>
          <a:xfrm>
            <a:off x="1081250" y="773725"/>
            <a:ext cx="1868100" cy="4002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Amiri"/>
                <a:ea typeface="Amiri"/>
                <a:cs typeface="Amiri"/>
                <a:sym typeface="Amiri"/>
              </a:rPr>
              <a:t>20 GeV operation</a:t>
            </a:r>
            <a:endParaRPr b="1">
              <a:latin typeface="Amiri"/>
              <a:ea typeface="Amiri"/>
              <a:cs typeface="Amiri"/>
              <a:sym typeface="Amiri"/>
            </a:endParaRPr>
          </a:p>
        </p:txBody>
      </p:sp>
      <p:sp>
        <p:nvSpPr>
          <p:cNvPr id="352" name="Google Shape;352;p37"/>
          <p:cNvSpPr txBox="1"/>
          <p:nvPr/>
        </p:nvSpPr>
        <p:spPr>
          <a:xfrm>
            <a:off x="6658575" y="41325"/>
            <a:ext cx="2036400" cy="4002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Amiri"/>
                <a:ea typeface="Amiri"/>
                <a:cs typeface="Amiri"/>
                <a:sym typeface="Amiri"/>
              </a:rPr>
              <a:t>40 GeV operation</a:t>
            </a:r>
            <a:endParaRPr b="1">
              <a:latin typeface="Amiri"/>
              <a:ea typeface="Amiri"/>
              <a:cs typeface="Amiri"/>
              <a:sym typeface="Ami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457200" lvl="0" indent="-514350" algn="ctr" rtl="0">
              <a:lnSpc>
                <a:spcPct val="150000"/>
              </a:lnSpc>
              <a:spcBef>
                <a:spcPts val="0"/>
              </a:spcBef>
              <a:spcAft>
                <a:spcPts val="0"/>
              </a:spcAft>
              <a:buClr>
                <a:srgbClr val="0000FF"/>
              </a:buClr>
              <a:buSzPts val="4500"/>
              <a:buFont typeface="Amiri"/>
              <a:buChar char="❏"/>
            </a:pPr>
            <a:r>
              <a:rPr lang="en" sz="3900" b="1">
                <a:solidFill>
                  <a:srgbClr val="0000FF"/>
                </a:solidFill>
                <a:latin typeface="Amiri"/>
                <a:ea typeface="Amiri"/>
                <a:cs typeface="Amiri"/>
                <a:sym typeface="Amiri"/>
              </a:rPr>
              <a:t>FEL Simulation &amp;</a:t>
            </a:r>
            <a:endParaRPr sz="3900" b="1">
              <a:solidFill>
                <a:srgbClr val="0000FF"/>
              </a:solidFill>
              <a:latin typeface="Amiri"/>
              <a:ea typeface="Amiri"/>
              <a:cs typeface="Amiri"/>
              <a:sym typeface="Amiri"/>
            </a:endParaRPr>
          </a:p>
          <a:p>
            <a:pPr marL="457200" lvl="0" indent="-476250" algn="ctr" rtl="0">
              <a:lnSpc>
                <a:spcPct val="150000"/>
              </a:lnSpc>
              <a:spcBef>
                <a:spcPts val="0"/>
              </a:spcBef>
              <a:spcAft>
                <a:spcPts val="0"/>
              </a:spcAft>
              <a:buClr>
                <a:srgbClr val="0000FF"/>
              </a:buClr>
              <a:buSzPts val="3900"/>
              <a:buFont typeface="Amiri"/>
              <a:buChar char="❏"/>
            </a:pPr>
            <a:r>
              <a:rPr lang="en" sz="3900" b="1">
                <a:solidFill>
                  <a:srgbClr val="0000FF"/>
                </a:solidFill>
                <a:latin typeface="Amiri"/>
                <a:ea typeface="Amiri"/>
                <a:cs typeface="Amiri"/>
                <a:sym typeface="Amiri"/>
              </a:rPr>
              <a:t>Energy Recovering </a:t>
            </a:r>
            <a:endParaRPr sz="3900" b="1">
              <a:solidFill>
                <a:srgbClr val="0000FF"/>
              </a:solidFill>
              <a:latin typeface="Amiri"/>
              <a:ea typeface="Amiri"/>
              <a:cs typeface="Amiri"/>
              <a:sym typeface="Amiri"/>
            </a:endParaRPr>
          </a:p>
        </p:txBody>
      </p:sp>
      <p:sp>
        <p:nvSpPr>
          <p:cNvPr id="358" name="Google Shape;35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pic>
        <p:nvPicPr>
          <p:cNvPr id="364" name="Google Shape;364;p39"/>
          <p:cNvPicPr preferRelativeResize="0"/>
          <p:nvPr/>
        </p:nvPicPr>
        <p:blipFill>
          <a:blip r:embed="rId3">
            <a:alphaModFix/>
          </a:blip>
          <a:stretch>
            <a:fillRect/>
          </a:stretch>
        </p:blipFill>
        <p:spPr>
          <a:xfrm>
            <a:off x="141600" y="763525"/>
            <a:ext cx="2856025" cy="1885350"/>
          </a:xfrm>
          <a:prstGeom prst="rect">
            <a:avLst/>
          </a:prstGeom>
          <a:noFill/>
          <a:ln>
            <a:noFill/>
          </a:ln>
        </p:spPr>
      </p:pic>
      <p:pic>
        <p:nvPicPr>
          <p:cNvPr id="365" name="Google Shape;365;p39"/>
          <p:cNvPicPr preferRelativeResize="0"/>
          <p:nvPr/>
        </p:nvPicPr>
        <p:blipFill>
          <a:blip r:embed="rId4">
            <a:alphaModFix/>
          </a:blip>
          <a:stretch>
            <a:fillRect/>
          </a:stretch>
        </p:blipFill>
        <p:spPr>
          <a:xfrm>
            <a:off x="50800" y="2648875"/>
            <a:ext cx="3606799" cy="2485650"/>
          </a:xfrm>
          <a:prstGeom prst="rect">
            <a:avLst/>
          </a:prstGeom>
          <a:noFill/>
          <a:ln>
            <a:noFill/>
          </a:ln>
        </p:spPr>
      </p:pic>
      <p:sp>
        <p:nvSpPr>
          <p:cNvPr id="366" name="Google Shape;366;p39"/>
          <p:cNvSpPr txBox="1">
            <a:spLocks noGrp="1"/>
          </p:cNvSpPr>
          <p:nvPr>
            <p:ph type="title"/>
          </p:nvPr>
        </p:nvSpPr>
        <p:spPr>
          <a:xfrm>
            <a:off x="237325" y="182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solidFill>
                  <a:srgbClr val="9900FF"/>
                </a:solidFill>
                <a:latin typeface="Amiri"/>
                <a:ea typeface="Amiri"/>
                <a:cs typeface="Amiri"/>
                <a:sym typeface="Amiri"/>
              </a:rPr>
              <a:t>FEL Simulation </a:t>
            </a:r>
            <a:endParaRPr sz="2920" b="1">
              <a:solidFill>
                <a:srgbClr val="9900FF"/>
              </a:solidFill>
              <a:latin typeface="Amiri"/>
              <a:ea typeface="Amiri"/>
              <a:cs typeface="Amiri"/>
              <a:sym typeface="Amiri"/>
            </a:endParaRPr>
          </a:p>
        </p:txBody>
      </p:sp>
      <p:pic>
        <p:nvPicPr>
          <p:cNvPr id="367" name="Google Shape;367;p39"/>
          <p:cNvPicPr preferRelativeResize="0"/>
          <p:nvPr/>
        </p:nvPicPr>
        <p:blipFill>
          <a:blip r:embed="rId5">
            <a:alphaModFix/>
          </a:blip>
          <a:stretch>
            <a:fillRect/>
          </a:stretch>
        </p:blipFill>
        <p:spPr>
          <a:xfrm>
            <a:off x="5442562" y="383650"/>
            <a:ext cx="3471125" cy="4056099"/>
          </a:xfrm>
          <a:prstGeom prst="rect">
            <a:avLst/>
          </a:prstGeom>
          <a:noFill/>
          <a:ln>
            <a:noFill/>
          </a:ln>
        </p:spPr>
      </p:pic>
      <p:pic>
        <p:nvPicPr>
          <p:cNvPr id="368" name="Google Shape;368;p39"/>
          <p:cNvPicPr preferRelativeResize="0"/>
          <p:nvPr/>
        </p:nvPicPr>
        <p:blipFill>
          <a:blip r:embed="rId6">
            <a:alphaModFix/>
          </a:blip>
          <a:stretch>
            <a:fillRect/>
          </a:stretch>
        </p:blipFill>
        <p:spPr>
          <a:xfrm>
            <a:off x="3913087" y="3175375"/>
            <a:ext cx="1273975" cy="749225"/>
          </a:xfrm>
          <a:prstGeom prst="rect">
            <a:avLst/>
          </a:prstGeom>
          <a:noFill/>
          <a:ln>
            <a:noFill/>
          </a:ln>
        </p:spPr>
      </p:pic>
      <p:sp>
        <p:nvSpPr>
          <p:cNvPr id="369" name="Google Shape;369;p39"/>
          <p:cNvSpPr txBox="1"/>
          <p:nvPr/>
        </p:nvSpPr>
        <p:spPr>
          <a:xfrm>
            <a:off x="4624900" y="4735975"/>
            <a:ext cx="3942600" cy="369300"/>
          </a:xfrm>
          <a:prstGeom prst="rect">
            <a:avLst/>
          </a:prstGeom>
          <a:solidFill>
            <a:srgbClr val="F4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Amiri"/>
                <a:ea typeface="Amiri"/>
                <a:cs typeface="Amiri"/>
                <a:sym typeface="Amiri"/>
              </a:rPr>
              <a:t>In view of TC, going to the shorter wavelength is challenging </a:t>
            </a:r>
            <a:endParaRPr sz="1200">
              <a:latin typeface="Amiri"/>
              <a:ea typeface="Amiri"/>
              <a:cs typeface="Amiri"/>
              <a:sym typeface="Amiri"/>
            </a:endParaRPr>
          </a:p>
        </p:txBody>
      </p:sp>
      <p:cxnSp>
        <p:nvCxnSpPr>
          <p:cNvPr id="370" name="Google Shape;370;p39"/>
          <p:cNvCxnSpPr/>
          <p:nvPr/>
        </p:nvCxnSpPr>
        <p:spPr>
          <a:xfrm rot="10800000">
            <a:off x="4990025" y="2690950"/>
            <a:ext cx="1685100" cy="143700"/>
          </a:xfrm>
          <a:prstGeom prst="straightConnector1">
            <a:avLst/>
          </a:prstGeom>
          <a:noFill/>
          <a:ln w="9525" cap="flat" cmpd="sng">
            <a:solidFill>
              <a:schemeClr val="dk2"/>
            </a:solidFill>
            <a:prstDash val="solid"/>
            <a:round/>
            <a:headEnd type="none" w="med" len="med"/>
            <a:tailEnd type="triangle" w="med" len="med"/>
          </a:ln>
        </p:spPr>
      </p:cxnSp>
      <p:sp>
        <p:nvSpPr>
          <p:cNvPr id="371" name="Google Shape;371;p39"/>
          <p:cNvSpPr txBox="1"/>
          <p:nvPr/>
        </p:nvSpPr>
        <p:spPr>
          <a:xfrm>
            <a:off x="3913025" y="2263375"/>
            <a:ext cx="1274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Amiri"/>
                <a:ea typeface="Amiri"/>
                <a:cs typeface="Amiri"/>
                <a:sym typeface="Amiri"/>
              </a:rPr>
              <a:t>Very high reputation 25 ns between pulses</a:t>
            </a:r>
            <a:endParaRPr sz="900">
              <a:latin typeface="Amiri"/>
              <a:ea typeface="Amiri"/>
              <a:cs typeface="Amiri"/>
              <a:sym typeface="Amiri"/>
            </a:endParaRPr>
          </a:p>
        </p:txBody>
      </p:sp>
      <p:sp>
        <p:nvSpPr>
          <p:cNvPr id="372" name="Google Shape;372;p39"/>
          <p:cNvSpPr txBox="1"/>
          <p:nvPr/>
        </p:nvSpPr>
        <p:spPr>
          <a:xfrm>
            <a:off x="2997625" y="702575"/>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Amiri"/>
                <a:ea typeface="Amiri"/>
                <a:cs typeface="Amiri"/>
                <a:sym typeface="Amiri"/>
              </a:rPr>
              <a:t>Soft X-ray undulator line in LCLS II</a:t>
            </a:r>
            <a:endParaRPr sz="1200">
              <a:solidFill>
                <a:schemeClr val="dk1"/>
              </a:solidFill>
              <a:latin typeface="Amiri"/>
              <a:ea typeface="Amiri"/>
              <a:cs typeface="Amiri"/>
              <a:sym typeface="Amiri"/>
            </a:endParaRPr>
          </a:p>
          <a:p>
            <a:pPr marL="0" lvl="0" indent="0" algn="l" rtl="0">
              <a:spcBef>
                <a:spcPts val="0"/>
              </a:spcBef>
              <a:spcAft>
                <a:spcPts val="0"/>
              </a:spcAft>
              <a:buNone/>
            </a:pPr>
            <a:r>
              <a:rPr lang="en" sz="1200">
                <a:solidFill>
                  <a:schemeClr val="dk1"/>
                </a:solidFill>
                <a:latin typeface="Amiri"/>
                <a:ea typeface="Amiri"/>
                <a:cs typeface="Amiri"/>
                <a:sym typeface="Amiri"/>
              </a:rPr>
              <a:t>Periode length is 3.3 cm </a:t>
            </a:r>
            <a:endParaRPr sz="1200">
              <a:solidFill>
                <a:schemeClr val="dk1"/>
              </a:solidFill>
              <a:latin typeface="Amiri"/>
              <a:ea typeface="Amiri"/>
              <a:cs typeface="Amiri"/>
              <a:sym typeface="Ami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childTnLst>
                                </p:cTn>
                              </p:par>
                              <p:par>
                                <p:cTn id="8" presetID="10" presetClass="entr" presetSubtype="0" fill="hold"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fade">
                                      <p:cBhvr>
                                        <p:cTn id="10" dur="1000"/>
                                        <p:tgtEl>
                                          <p:spTgt spid="3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8"/>
                                        </p:tgtEl>
                                        <p:attrNameLst>
                                          <p:attrName>style.visibility</p:attrName>
                                        </p:attrNameLst>
                                      </p:cBhvr>
                                      <p:to>
                                        <p:strVal val="visible"/>
                                      </p:to>
                                    </p:set>
                                    <p:animEffect transition="in" filter="fade">
                                      <p:cBhvr>
                                        <p:cTn id="15"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0"/>
          <p:cNvSpPr txBox="1">
            <a:spLocks noGrp="1"/>
          </p:cNvSpPr>
          <p:nvPr>
            <p:ph type="title"/>
          </p:nvPr>
        </p:nvSpPr>
        <p:spPr>
          <a:xfrm>
            <a:off x="311700" y="264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00FF"/>
                </a:solidFill>
                <a:latin typeface="Amiri"/>
                <a:ea typeface="Amiri"/>
                <a:cs typeface="Amiri"/>
                <a:sym typeface="Amiri"/>
              </a:rPr>
              <a:t>Picometer FEL radiation</a:t>
            </a:r>
            <a:endParaRPr b="1">
              <a:solidFill>
                <a:srgbClr val="9900FF"/>
              </a:solidFill>
              <a:latin typeface="Amiri"/>
              <a:ea typeface="Amiri"/>
              <a:cs typeface="Amiri"/>
              <a:sym typeface="Amiri"/>
            </a:endParaRPr>
          </a:p>
          <a:p>
            <a:pPr marL="0" lvl="0" indent="0" algn="l" rtl="0">
              <a:spcBef>
                <a:spcPts val="0"/>
              </a:spcBef>
              <a:spcAft>
                <a:spcPts val="0"/>
              </a:spcAft>
              <a:buNone/>
            </a:pPr>
            <a:r>
              <a:rPr lang="en" sz="1522" b="1">
                <a:solidFill>
                  <a:srgbClr val="0000FF"/>
                </a:solidFill>
                <a:latin typeface="Amiri"/>
                <a:ea typeface="Amiri"/>
                <a:cs typeface="Amiri"/>
                <a:sym typeface="Amiri"/>
              </a:rPr>
              <a:t>To set foot in the domain of even shorter wavelengths,</a:t>
            </a:r>
            <a:endParaRPr sz="1522" b="1">
              <a:solidFill>
                <a:srgbClr val="0000FF"/>
              </a:solidFill>
              <a:latin typeface="Amiri"/>
              <a:ea typeface="Amiri"/>
              <a:cs typeface="Amiri"/>
              <a:sym typeface="Amiri"/>
            </a:endParaRPr>
          </a:p>
        </p:txBody>
      </p:sp>
      <p:sp>
        <p:nvSpPr>
          <p:cNvPr id="378" name="Google Shape;37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pic>
        <p:nvPicPr>
          <p:cNvPr id="379" name="Google Shape;379;p40"/>
          <p:cNvPicPr preferRelativeResize="0"/>
          <p:nvPr/>
        </p:nvPicPr>
        <p:blipFill>
          <a:blip r:embed="rId3">
            <a:alphaModFix/>
          </a:blip>
          <a:stretch>
            <a:fillRect/>
          </a:stretch>
        </p:blipFill>
        <p:spPr>
          <a:xfrm>
            <a:off x="240850" y="1210075"/>
            <a:ext cx="3659400" cy="2548363"/>
          </a:xfrm>
          <a:prstGeom prst="rect">
            <a:avLst/>
          </a:prstGeom>
          <a:noFill/>
          <a:ln>
            <a:noFill/>
          </a:ln>
        </p:spPr>
      </p:pic>
      <p:pic>
        <p:nvPicPr>
          <p:cNvPr id="380" name="Google Shape;380;p40"/>
          <p:cNvPicPr preferRelativeResize="0"/>
          <p:nvPr/>
        </p:nvPicPr>
        <p:blipFill>
          <a:blip r:embed="rId4">
            <a:alphaModFix/>
          </a:blip>
          <a:stretch>
            <a:fillRect/>
          </a:stretch>
        </p:blipFill>
        <p:spPr>
          <a:xfrm>
            <a:off x="5515285" y="673975"/>
            <a:ext cx="3008340" cy="1589425"/>
          </a:xfrm>
          <a:prstGeom prst="rect">
            <a:avLst/>
          </a:prstGeom>
          <a:noFill/>
          <a:ln>
            <a:noFill/>
          </a:ln>
        </p:spPr>
      </p:pic>
      <p:pic>
        <p:nvPicPr>
          <p:cNvPr id="381" name="Google Shape;381;p40"/>
          <p:cNvPicPr preferRelativeResize="0"/>
          <p:nvPr/>
        </p:nvPicPr>
        <p:blipFill>
          <a:blip r:embed="rId5">
            <a:alphaModFix/>
          </a:blip>
          <a:stretch>
            <a:fillRect/>
          </a:stretch>
        </p:blipFill>
        <p:spPr>
          <a:xfrm>
            <a:off x="7403195" y="2911700"/>
            <a:ext cx="1617956" cy="1589425"/>
          </a:xfrm>
          <a:prstGeom prst="rect">
            <a:avLst/>
          </a:prstGeom>
          <a:noFill/>
          <a:ln>
            <a:noFill/>
          </a:ln>
        </p:spPr>
      </p:pic>
      <p:pic>
        <p:nvPicPr>
          <p:cNvPr id="382" name="Google Shape;382;p40"/>
          <p:cNvPicPr preferRelativeResize="0"/>
          <p:nvPr/>
        </p:nvPicPr>
        <p:blipFill>
          <a:blip r:embed="rId6">
            <a:alphaModFix/>
          </a:blip>
          <a:stretch>
            <a:fillRect/>
          </a:stretch>
        </p:blipFill>
        <p:spPr>
          <a:xfrm>
            <a:off x="4409625" y="2972025"/>
            <a:ext cx="2926599" cy="1763725"/>
          </a:xfrm>
          <a:prstGeom prst="rect">
            <a:avLst/>
          </a:prstGeom>
          <a:noFill/>
          <a:ln>
            <a:noFill/>
          </a:ln>
        </p:spPr>
      </p:pic>
      <p:sp>
        <p:nvSpPr>
          <p:cNvPr id="383" name="Google Shape;383;p40"/>
          <p:cNvSpPr txBox="1"/>
          <p:nvPr/>
        </p:nvSpPr>
        <p:spPr>
          <a:xfrm>
            <a:off x="4764850" y="4789500"/>
            <a:ext cx="4311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Amiri"/>
                <a:ea typeface="Amiri"/>
                <a:cs typeface="Amiri"/>
                <a:sym typeface="Amiri"/>
              </a:rPr>
              <a:t>A. B. Temnykh, Phys. Rev. ST Accel. Beams 11, 120702 (2008).</a:t>
            </a:r>
            <a:endParaRPr sz="1100">
              <a:latin typeface="Amiri"/>
              <a:ea typeface="Amiri"/>
              <a:cs typeface="Amiri"/>
              <a:sym typeface="Amiri"/>
            </a:endParaRPr>
          </a:p>
        </p:txBody>
      </p:sp>
      <p:sp>
        <p:nvSpPr>
          <p:cNvPr id="384" name="Google Shape;384;p40"/>
          <p:cNvSpPr txBox="1"/>
          <p:nvPr/>
        </p:nvSpPr>
        <p:spPr>
          <a:xfrm>
            <a:off x="5202100" y="2356425"/>
            <a:ext cx="249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Amiri"/>
                <a:ea typeface="Amiri"/>
                <a:cs typeface="Amiri"/>
                <a:sym typeface="Amiri"/>
              </a:rPr>
              <a:t>In Cornell University.</a:t>
            </a:r>
            <a:endParaRPr sz="1200">
              <a:latin typeface="Amiri"/>
              <a:ea typeface="Amiri"/>
              <a:cs typeface="Amiri"/>
              <a:sym typeface="Amiri"/>
            </a:endParaRPr>
          </a:p>
          <a:p>
            <a:pPr marL="0" lvl="0" indent="0" algn="l" rtl="0">
              <a:spcBef>
                <a:spcPts val="0"/>
              </a:spcBef>
              <a:spcAft>
                <a:spcPts val="0"/>
              </a:spcAft>
              <a:buNone/>
            </a:pPr>
            <a:r>
              <a:rPr lang="en" sz="1200">
                <a:latin typeface="Amiri"/>
                <a:ea typeface="Amiri"/>
                <a:cs typeface="Amiri"/>
                <a:sym typeface="Amiri"/>
              </a:rPr>
              <a:t>Used in LCLS II</a:t>
            </a:r>
            <a:endParaRPr sz="1200">
              <a:latin typeface="Amiri"/>
              <a:ea typeface="Amiri"/>
              <a:cs typeface="Amiri"/>
              <a:sym typeface="Amiri"/>
            </a:endParaRPr>
          </a:p>
        </p:txBody>
      </p:sp>
      <p:sp>
        <p:nvSpPr>
          <p:cNvPr id="385" name="Google Shape;385;p40"/>
          <p:cNvSpPr txBox="1"/>
          <p:nvPr/>
        </p:nvSpPr>
        <p:spPr>
          <a:xfrm>
            <a:off x="113700" y="4083025"/>
            <a:ext cx="3829500" cy="7851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1"/>
                </a:solidFill>
                <a:latin typeface="Amiri"/>
                <a:ea typeface="Amiri"/>
                <a:cs typeface="Amiri"/>
                <a:sym typeface="Amiri"/>
              </a:rPr>
              <a:t>Our motivation for this study was experiments in particles physics, generation pair of e and e+, dark matter and study Axion</a:t>
            </a:r>
            <a:r>
              <a:rPr lang="en" sz="1300">
                <a:solidFill>
                  <a:schemeClr val="dk1"/>
                </a:solidFill>
                <a:latin typeface="Amiri"/>
                <a:ea typeface="Amiri"/>
                <a:cs typeface="Amiri"/>
                <a:sym typeface="Amiri"/>
              </a:rPr>
              <a:t>. </a:t>
            </a:r>
            <a:endParaRPr sz="1300">
              <a:solidFill>
                <a:schemeClr val="dk1"/>
              </a:solidFill>
              <a:latin typeface="Amiri"/>
              <a:ea typeface="Amiri"/>
              <a:cs typeface="Amiri"/>
              <a:sym typeface="Amiri"/>
            </a:endParaRPr>
          </a:p>
        </p:txBody>
      </p:sp>
      <p:sp>
        <p:nvSpPr>
          <p:cNvPr id="386" name="Google Shape;386;p40"/>
          <p:cNvSpPr txBox="1"/>
          <p:nvPr/>
        </p:nvSpPr>
        <p:spPr>
          <a:xfrm>
            <a:off x="5515275" y="318500"/>
            <a:ext cx="3659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Amiri"/>
                <a:ea typeface="Amiri"/>
                <a:cs typeface="Amiri"/>
                <a:sym typeface="Amiri"/>
              </a:rPr>
              <a:t>The period length of the undulator is taken to be 18 mm</a:t>
            </a:r>
            <a:endParaRPr sz="1100" b="1">
              <a:latin typeface="Amiri"/>
              <a:ea typeface="Amiri"/>
              <a:cs typeface="Amiri"/>
              <a:sym typeface="Amiri"/>
            </a:endParaRPr>
          </a:p>
        </p:txBody>
      </p:sp>
      <p:sp>
        <p:nvSpPr>
          <p:cNvPr id="387" name="Google Shape;387;p40"/>
          <p:cNvSpPr txBox="1"/>
          <p:nvPr/>
        </p:nvSpPr>
        <p:spPr>
          <a:xfrm>
            <a:off x="1907175" y="1593675"/>
            <a:ext cx="6126600" cy="15237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Amiri"/>
                <a:ea typeface="Amiri"/>
                <a:cs typeface="Amiri"/>
                <a:sym typeface="Amiri"/>
              </a:rPr>
              <a:t>We checked the </a:t>
            </a:r>
            <a:r>
              <a:rPr lang="en" sz="1500" b="1">
                <a:solidFill>
                  <a:srgbClr val="231F20"/>
                </a:solidFill>
                <a:latin typeface="Amiri"/>
                <a:ea typeface="Amiri"/>
                <a:cs typeface="Amiri"/>
                <a:sym typeface="Amiri"/>
              </a:rPr>
              <a:t>quantum FEL parameter and it was 5.9 (it is larger than 1)for 2 pm. Therefore, </a:t>
            </a:r>
            <a:r>
              <a:rPr lang="en" b="1">
                <a:solidFill>
                  <a:srgbClr val="231F20"/>
                </a:solidFill>
                <a:latin typeface="Amiri"/>
                <a:ea typeface="Amiri"/>
                <a:cs typeface="Amiri"/>
                <a:sym typeface="Amiri"/>
              </a:rPr>
              <a:t>even at a wavelength of 2 pm the LHeC FEL dynamics remains essentially classical and is not strongly altered by the quantum recoil momentum.</a:t>
            </a:r>
            <a:endParaRPr b="1">
              <a:solidFill>
                <a:srgbClr val="231F20"/>
              </a:solidFill>
              <a:latin typeface="Amiri"/>
              <a:ea typeface="Amiri"/>
              <a:cs typeface="Amiri"/>
              <a:sym typeface="Amiri"/>
            </a:endParaRPr>
          </a:p>
          <a:p>
            <a:pPr marL="0" lvl="0" indent="0" algn="l" rtl="0">
              <a:spcBef>
                <a:spcPts val="0"/>
              </a:spcBef>
              <a:spcAft>
                <a:spcPts val="0"/>
              </a:spcAft>
              <a:buNone/>
            </a:pPr>
            <a:r>
              <a:rPr lang="en" b="1">
                <a:solidFill>
                  <a:srgbClr val="231F20"/>
                </a:solidFill>
                <a:latin typeface="Amiri"/>
                <a:ea typeface="Amiri"/>
                <a:cs typeface="Amiri"/>
                <a:sym typeface="Amiri"/>
              </a:rPr>
              <a:t>Comparable with the MARIE FEL </a:t>
            </a:r>
            <a:endParaRPr b="1">
              <a:solidFill>
                <a:srgbClr val="231F20"/>
              </a:solidFill>
              <a:latin typeface="Amiri"/>
              <a:ea typeface="Amiri"/>
              <a:cs typeface="Amiri"/>
              <a:sym typeface="Amiri"/>
            </a:endParaRPr>
          </a:p>
          <a:p>
            <a:pPr marL="0" lvl="0" indent="0" algn="l" rtl="0">
              <a:spcBef>
                <a:spcPts val="0"/>
              </a:spcBef>
              <a:spcAft>
                <a:spcPts val="0"/>
              </a:spcAft>
              <a:buNone/>
            </a:pPr>
            <a:endParaRPr sz="1500" b="1">
              <a:solidFill>
                <a:srgbClr val="231F20"/>
              </a:solidFill>
              <a:latin typeface="Amiri"/>
              <a:ea typeface="Amiri"/>
              <a:cs typeface="Amiri"/>
              <a:sym typeface="Ami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10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gtEl>
                                        <p:attrNameLst>
                                          <p:attrName>style.visibility</p:attrName>
                                        </p:attrNameLst>
                                      </p:cBhvr>
                                      <p:to>
                                        <p:strVal val="visible"/>
                                      </p:to>
                                    </p:set>
                                    <p:animEffect transition="in" filter="fade">
                                      <p:cBhvr>
                                        <p:cTn id="12"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b="1">
                <a:solidFill>
                  <a:srgbClr val="9900FF"/>
                </a:solidFill>
                <a:latin typeface="Amiri"/>
                <a:ea typeface="Amiri"/>
                <a:cs typeface="Amiri"/>
                <a:sym typeface="Amiri"/>
              </a:rPr>
              <a:t>ENERGY RECOVERY</a:t>
            </a:r>
            <a:endParaRPr sz="2720" b="1">
              <a:solidFill>
                <a:srgbClr val="9900FF"/>
              </a:solidFill>
              <a:latin typeface="Amiri"/>
              <a:ea typeface="Amiri"/>
              <a:cs typeface="Amiri"/>
              <a:sym typeface="Amiri"/>
            </a:endParaRPr>
          </a:p>
        </p:txBody>
      </p:sp>
      <p:sp>
        <p:nvSpPr>
          <p:cNvPr id="393" name="Google Shape;39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pic>
        <p:nvPicPr>
          <p:cNvPr id="394" name="Google Shape;394;p41"/>
          <p:cNvPicPr preferRelativeResize="0"/>
          <p:nvPr/>
        </p:nvPicPr>
        <p:blipFill>
          <a:blip r:embed="rId3">
            <a:alphaModFix/>
          </a:blip>
          <a:stretch>
            <a:fillRect/>
          </a:stretch>
        </p:blipFill>
        <p:spPr>
          <a:xfrm>
            <a:off x="311700" y="1170125"/>
            <a:ext cx="7159425" cy="2843125"/>
          </a:xfrm>
          <a:prstGeom prst="rect">
            <a:avLst/>
          </a:prstGeom>
          <a:noFill/>
          <a:ln>
            <a:noFill/>
          </a:ln>
        </p:spPr>
      </p:pic>
      <p:sp>
        <p:nvSpPr>
          <p:cNvPr id="395" name="Google Shape;395;p41"/>
          <p:cNvSpPr txBox="1"/>
          <p:nvPr/>
        </p:nvSpPr>
        <p:spPr>
          <a:xfrm>
            <a:off x="532325" y="4278325"/>
            <a:ext cx="7749600" cy="431100"/>
          </a:xfrm>
          <a:prstGeom prst="rect">
            <a:avLst/>
          </a:prstGeom>
          <a:solidFill>
            <a:srgbClr val="F4CC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Amiri"/>
                <a:ea typeface="Amiri"/>
                <a:cs typeface="Amiri"/>
                <a:sym typeface="Amiri"/>
              </a:rPr>
              <a:t>We finished the paper with list of applications and other proposals for this facility. </a:t>
            </a:r>
            <a:endParaRPr sz="1600" b="1">
              <a:latin typeface="Amiri"/>
              <a:ea typeface="Amiri"/>
              <a:cs typeface="Amiri"/>
              <a:sym typeface="Amiri"/>
            </a:endParaRPr>
          </a:p>
        </p:txBody>
      </p:sp>
      <p:pic>
        <p:nvPicPr>
          <p:cNvPr id="396" name="Google Shape;396;p41"/>
          <p:cNvPicPr preferRelativeResize="0"/>
          <p:nvPr/>
        </p:nvPicPr>
        <p:blipFill>
          <a:blip r:embed="rId4">
            <a:alphaModFix/>
          </a:blip>
          <a:stretch>
            <a:fillRect/>
          </a:stretch>
        </p:blipFill>
        <p:spPr>
          <a:xfrm>
            <a:off x="5019400" y="80900"/>
            <a:ext cx="2662250" cy="1140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457200" lvl="0" indent="-368300" algn="ctr" rtl="0">
              <a:lnSpc>
                <a:spcPct val="150000"/>
              </a:lnSpc>
              <a:spcBef>
                <a:spcPts val="0"/>
              </a:spcBef>
              <a:spcAft>
                <a:spcPts val="0"/>
              </a:spcAft>
              <a:buClr>
                <a:srgbClr val="0000FF"/>
              </a:buClr>
              <a:buSzPts val="2200"/>
              <a:buFont typeface="Amiri"/>
              <a:buChar char="❏"/>
            </a:pPr>
            <a:r>
              <a:rPr lang="en" sz="2200" b="1">
                <a:solidFill>
                  <a:srgbClr val="0000FF"/>
                </a:solidFill>
                <a:latin typeface="Amiri"/>
                <a:ea typeface="Amiri"/>
                <a:cs typeface="Amiri"/>
                <a:sym typeface="Amiri"/>
              </a:rPr>
              <a:t>Story of CSR in free space and in chamber </a:t>
            </a:r>
            <a:endParaRPr sz="4000"/>
          </a:p>
        </p:txBody>
      </p:sp>
      <p:sp>
        <p:nvSpPr>
          <p:cNvPr id="74" name="Google Shape;74;p15"/>
          <p:cNvSpPr txBox="1"/>
          <p:nvPr/>
        </p:nvSpPr>
        <p:spPr>
          <a:xfrm>
            <a:off x="1739450" y="3347875"/>
            <a:ext cx="644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miri"/>
                <a:ea typeface="Amiri"/>
                <a:cs typeface="Amiri"/>
                <a:sym typeface="Amiri"/>
              </a:rPr>
              <a:t>We go through the current equations and code from 1954 to 2020</a:t>
            </a:r>
            <a:endParaRPr>
              <a:latin typeface="Amiri"/>
              <a:ea typeface="Amiri"/>
              <a:cs typeface="Amiri"/>
              <a:sym typeface="Amiri"/>
            </a:endParaRPr>
          </a:p>
        </p:txBody>
      </p:sp>
      <p:sp>
        <p:nvSpPr>
          <p:cNvPr id="75" name="Google Shape;7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2"/>
          <p:cNvSpPr txBox="1"/>
          <p:nvPr/>
        </p:nvSpPr>
        <p:spPr>
          <a:xfrm>
            <a:off x="59575" y="3126875"/>
            <a:ext cx="2796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b="1">
              <a:solidFill>
                <a:srgbClr val="9900FF"/>
              </a:solidFill>
              <a:latin typeface="Amiri"/>
              <a:ea typeface="Amiri"/>
              <a:cs typeface="Amiri"/>
              <a:sym typeface="Amiri"/>
            </a:endParaRPr>
          </a:p>
          <a:p>
            <a:pPr marL="0" lvl="0" indent="0" algn="l" rtl="0">
              <a:spcBef>
                <a:spcPts val="0"/>
              </a:spcBef>
              <a:spcAft>
                <a:spcPts val="0"/>
              </a:spcAft>
              <a:buNone/>
            </a:pPr>
            <a:r>
              <a:rPr lang="en" sz="1700" b="1">
                <a:solidFill>
                  <a:srgbClr val="9900FF"/>
                </a:solidFill>
                <a:latin typeface="Amiri"/>
                <a:ea typeface="Amiri"/>
                <a:cs typeface="Amiri"/>
                <a:sym typeface="Amiri"/>
              </a:rPr>
              <a:t>Questions or comments ?</a:t>
            </a:r>
            <a:endParaRPr sz="1700" b="1">
              <a:solidFill>
                <a:srgbClr val="9900FF"/>
              </a:solidFill>
              <a:latin typeface="Amiri"/>
              <a:ea typeface="Amiri"/>
              <a:cs typeface="Amiri"/>
              <a:sym typeface="Amiri"/>
            </a:endParaRPr>
          </a:p>
        </p:txBody>
      </p:sp>
      <p:sp>
        <p:nvSpPr>
          <p:cNvPr id="402" name="Google Shape;402;p42"/>
          <p:cNvSpPr txBox="1"/>
          <p:nvPr/>
        </p:nvSpPr>
        <p:spPr>
          <a:xfrm>
            <a:off x="91675" y="451300"/>
            <a:ext cx="3853200" cy="27243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Amiri"/>
                <a:ea typeface="Amiri"/>
                <a:cs typeface="Amiri"/>
                <a:sym typeface="Amiri"/>
              </a:rPr>
              <a:t>Special thanks to </a:t>
            </a:r>
            <a:endParaRPr sz="1100" b="1">
              <a:latin typeface="Amiri"/>
              <a:ea typeface="Amiri"/>
              <a:cs typeface="Amiri"/>
              <a:sym typeface="Amiri"/>
            </a:endParaRPr>
          </a:p>
          <a:p>
            <a:pPr marL="0" lvl="0" indent="0" algn="l" rtl="0">
              <a:spcBef>
                <a:spcPts val="0"/>
              </a:spcBef>
              <a:spcAft>
                <a:spcPts val="0"/>
              </a:spcAft>
              <a:buNone/>
            </a:pPr>
            <a:r>
              <a:rPr lang="en" sz="1100" b="1">
                <a:solidFill>
                  <a:srgbClr val="FF0000"/>
                </a:solidFill>
                <a:latin typeface="Amiri"/>
                <a:ea typeface="Amiri"/>
                <a:cs typeface="Amiri"/>
                <a:sym typeface="Amiri"/>
              </a:rPr>
              <a:t>Frank Zimmermann(CERN)</a:t>
            </a:r>
            <a:r>
              <a:rPr lang="en" sz="1100" b="1">
                <a:latin typeface="Amiri"/>
                <a:ea typeface="Amiri"/>
                <a:cs typeface="Amiri"/>
                <a:sym typeface="Amiri"/>
              </a:rPr>
              <a:t>, for inviting me to this study, for all his supports, and his help,</a:t>
            </a:r>
            <a:endParaRPr sz="1100" b="1">
              <a:latin typeface="Amiri"/>
              <a:ea typeface="Amiri"/>
              <a:cs typeface="Amiri"/>
              <a:sym typeface="Amiri"/>
            </a:endParaRPr>
          </a:p>
          <a:p>
            <a:pPr marL="0" lvl="0" indent="0" algn="l" rtl="0">
              <a:spcBef>
                <a:spcPts val="0"/>
              </a:spcBef>
              <a:spcAft>
                <a:spcPts val="0"/>
              </a:spcAft>
              <a:buNone/>
            </a:pPr>
            <a:endParaRPr sz="1100" b="1">
              <a:latin typeface="Amiri"/>
              <a:ea typeface="Amiri"/>
              <a:cs typeface="Amiri"/>
              <a:sym typeface="Amiri"/>
            </a:endParaRPr>
          </a:p>
          <a:p>
            <a:pPr marL="0" lvl="0" indent="0" algn="l" rtl="0">
              <a:spcBef>
                <a:spcPts val="0"/>
              </a:spcBef>
              <a:spcAft>
                <a:spcPts val="0"/>
              </a:spcAft>
              <a:buNone/>
            </a:pPr>
            <a:r>
              <a:rPr lang="en" sz="1100" b="1">
                <a:solidFill>
                  <a:srgbClr val="FF0000"/>
                </a:solidFill>
                <a:latin typeface="Amiri"/>
                <a:ea typeface="Amiri"/>
                <a:cs typeface="Amiri"/>
                <a:sym typeface="Amiri"/>
              </a:rPr>
              <a:t>Demin Zhou(KEK)</a:t>
            </a:r>
            <a:r>
              <a:rPr lang="en" sz="1100" b="1">
                <a:latin typeface="Amiri"/>
                <a:ea typeface="Amiri"/>
                <a:cs typeface="Amiri"/>
                <a:sym typeface="Amiri"/>
              </a:rPr>
              <a:t> for very very useful discussion</a:t>
            </a:r>
            <a:endParaRPr sz="1100" b="1">
              <a:latin typeface="Amiri"/>
              <a:ea typeface="Amiri"/>
              <a:cs typeface="Amiri"/>
              <a:sym typeface="Amiri"/>
            </a:endParaRPr>
          </a:p>
          <a:p>
            <a:pPr marL="0" lvl="0" indent="0" algn="l" rtl="0">
              <a:spcBef>
                <a:spcPts val="0"/>
              </a:spcBef>
              <a:spcAft>
                <a:spcPts val="0"/>
              </a:spcAft>
              <a:buNone/>
            </a:pPr>
            <a:endParaRPr sz="1100" b="1">
              <a:latin typeface="Amiri"/>
              <a:ea typeface="Amiri"/>
              <a:cs typeface="Amiri"/>
              <a:sym typeface="Amiri"/>
            </a:endParaRPr>
          </a:p>
          <a:p>
            <a:pPr marL="0" lvl="0" indent="0" algn="l" rtl="0">
              <a:spcBef>
                <a:spcPts val="0"/>
              </a:spcBef>
              <a:spcAft>
                <a:spcPts val="0"/>
              </a:spcAft>
              <a:buNone/>
            </a:pPr>
            <a:r>
              <a:rPr lang="en" sz="1100" b="1">
                <a:latin typeface="Amiri"/>
                <a:ea typeface="Amiri"/>
                <a:cs typeface="Amiri"/>
                <a:sym typeface="Amiri"/>
              </a:rPr>
              <a:t>Zafer and Avni for their nice contribution in this work,</a:t>
            </a:r>
            <a:endParaRPr sz="1100" b="1">
              <a:latin typeface="Amiri"/>
              <a:ea typeface="Amiri"/>
              <a:cs typeface="Amiri"/>
              <a:sym typeface="Amiri"/>
            </a:endParaRPr>
          </a:p>
          <a:p>
            <a:pPr marL="0" lvl="0" indent="0" algn="l" rtl="0">
              <a:spcBef>
                <a:spcPts val="0"/>
              </a:spcBef>
              <a:spcAft>
                <a:spcPts val="0"/>
              </a:spcAft>
              <a:buNone/>
            </a:pPr>
            <a:endParaRPr sz="1100" b="1">
              <a:latin typeface="Amiri"/>
              <a:ea typeface="Amiri"/>
              <a:cs typeface="Amiri"/>
              <a:sym typeface="Amiri"/>
            </a:endParaRPr>
          </a:p>
          <a:p>
            <a:pPr marL="0" lvl="0" indent="0" algn="l" rtl="0">
              <a:spcBef>
                <a:spcPts val="0"/>
              </a:spcBef>
              <a:spcAft>
                <a:spcPts val="0"/>
              </a:spcAft>
              <a:buNone/>
            </a:pPr>
            <a:r>
              <a:rPr lang="en" sz="1100" b="1">
                <a:latin typeface="Amiri"/>
                <a:ea typeface="Amiri"/>
                <a:cs typeface="Amiri"/>
                <a:sym typeface="Amiri"/>
              </a:rPr>
              <a:t>Sven Reiche( PSI), to Gianluca Geloni and Svitozar Serkez (European XFEL), for enlightening discussions on FEL simulations and effects at very short wavelengths.</a:t>
            </a:r>
            <a:endParaRPr sz="1100" b="1">
              <a:latin typeface="Amiri"/>
              <a:ea typeface="Amiri"/>
              <a:cs typeface="Amiri"/>
              <a:sym typeface="Amiri"/>
            </a:endParaRPr>
          </a:p>
          <a:p>
            <a:pPr marL="0" lvl="0" indent="0" algn="l" rtl="0">
              <a:spcBef>
                <a:spcPts val="0"/>
              </a:spcBef>
              <a:spcAft>
                <a:spcPts val="0"/>
              </a:spcAft>
              <a:buNone/>
            </a:pPr>
            <a:r>
              <a:rPr lang="en" sz="1100" b="1">
                <a:latin typeface="Amiri"/>
                <a:ea typeface="Amiri"/>
                <a:cs typeface="Amiri"/>
                <a:sym typeface="Amiri"/>
              </a:rPr>
              <a:t>Alex Bogacz (Jefferson Lab )</a:t>
            </a:r>
            <a:endParaRPr sz="1100" b="1">
              <a:latin typeface="Amiri"/>
              <a:ea typeface="Amiri"/>
              <a:cs typeface="Amiri"/>
              <a:sym typeface="Amiri"/>
            </a:endParaRPr>
          </a:p>
          <a:p>
            <a:pPr marL="0" lvl="0" indent="0" algn="l" rtl="0">
              <a:spcBef>
                <a:spcPts val="0"/>
              </a:spcBef>
              <a:spcAft>
                <a:spcPts val="0"/>
              </a:spcAft>
              <a:buNone/>
            </a:pPr>
            <a:endParaRPr sz="1100" b="1">
              <a:latin typeface="Amiri"/>
              <a:ea typeface="Amiri"/>
              <a:cs typeface="Amiri"/>
              <a:sym typeface="Amiri"/>
            </a:endParaRPr>
          </a:p>
          <a:p>
            <a:pPr marL="0" lvl="0" indent="0" algn="l" rtl="0">
              <a:spcBef>
                <a:spcPts val="0"/>
              </a:spcBef>
              <a:spcAft>
                <a:spcPts val="0"/>
              </a:spcAft>
              <a:buNone/>
            </a:pPr>
            <a:r>
              <a:rPr lang="en" sz="1100" b="1">
                <a:latin typeface="Amiri"/>
                <a:ea typeface="Amiri"/>
                <a:cs typeface="Amiri"/>
                <a:sym typeface="Amiri"/>
              </a:rPr>
              <a:t>And Bolko Beutner (DESY) for useful discussion about CSR-tracking </a:t>
            </a:r>
            <a:endParaRPr sz="1100" b="1">
              <a:latin typeface="Amiri"/>
              <a:ea typeface="Amiri"/>
              <a:cs typeface="Amiri"/>
              <a:sym typeface="Amiri"/>
            </a:endParaRPr>
          </a:p>
        </p:txBody>
      </p:sp>
      <p:pic>
        <p:nvPicPr>
          <p:cNvPr id="403" name="Google Shape;403;p42"/>
          <p:cNvPicPr preferRelativeResize="0"/>
          <p:nvPr/>
        </p:nvPicPr>
        <p:blipFill rotWithShape="1">
          <a:blip r:embed="rId3">
            <a:alphaModFix/>
          </a:blip>
          <a:srcRect b="6288"/>
          <a:stretch/>
        </p:blipFill>
        <p:spPr>
          <a:xfrm>
            <a:off x="2535775" y="3226100"/>
            <a:ext cx="1667999" cy="1831775"/>
          </a:xfrm>
          <a:prstGeom prst="rect">
            <a:avLst/>
          </a:prstGeom>
          <a:noFill/>
          <a:ln>
            <a:noFill/>
          </a:ln>
        </p:spPr>
      </p:pic>
      <p:pic>
        <p:nvPicPr>
          <p:cNvPr id="404" name="Google Shape;404;p42"/>
          <p:cNvPicPr preferRelativeResize="0"/>
          <p:nvPr/>
        </p:nvPicPr>
        <p:blipFill>
          <a:blip r:embed="rId4">
            <a:alphaModFix/>
          </a:blip>
          <a:stretch>
            <a:fillRect/>
          </a:stretch>
        </p:blipFill>
        <p:spPr>
          <a:xfrm>
            <a:off x="4118600" y="477600"/>
            <a:ext cx="5025401" cy="3620700"/>
          </a:xfrm>
          <a:prstGeom prst="rect">
            <a:avLst/>
          </a:prstGeom>
          <a:noFill/>
          <a:ln>
            <a:noFill/>
          </a:ln>
        </p:spPr>
      </p:pic>
      <p:sp>
        <p:nvSpPr>
          <p:cNvPr id="405" name="Google Shape;405;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b="1">
                <a:solidFill>
                  <a:srgbClr val="0000FF"/>
                </a:solidFill>
                <a:latin typeface="Amiri"/>
                <a:ea typeface="Amiri"/>
                <a:cs typeface="Amiri"/>
                <a:sym typeface="Amiri"/>
              </a:rPr>
              <a:t>CSR with shielding : </a:t>
            </a:r>
            <a:endParaRPr sz="2720" b="1">
              <a:solidFill>
                <a:srgbClr val="0000FF"/>
              </a:solidFill>
              <a:latin typeface="Amiri"/>
              <a:ea typeface="Amiri"/>
              <a:cs typeface="Amiri"/>
              <a:sym typeface="Amiri"/>
            </a:endParaRPr>
          </a:p>
        </p:txBody>
      </p:sp>
      <p:sp>
        <p:nvSpPr>
          <p:cNvPr id="81" name="Google Shape;81;p16"/>
          <p:cNvSpPr txBox="1">
            <a:spLocks noGrp="1"/>
          </p:cNvSpPr>
          <p:nvPr>
            <p:ph type="body" idx="1"/>
          </p:nvPr>
        </p:nvSpPr>
        <p:spPr>
          <a:xfrm>
            <a:off x="403675" y="2863525"/>
            <a:ext cx="7488900" cy="220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b="1">
                <a:solidFill>
                  <a:srgbClr val="231F20"/>
                </a:solidFill>
                <a:latin typeface="Amiri"/>
                <a:ea typeface="Amiri"/>
                <a:cs typeface="Amiri"/>
                <a:sym typeface="Amiri"/>
              </a:rPr>
              <a:t>We know</a:t>
            </a:r>
            <a:endParaRPr sz="1400" b="1">
              <a:solidFill>
                <a:srgbClr val="231F20"/>
              </a:solidFill>
              <a:latin typeface="Amiri"/>
              <a:ea typeface="Amiri"/>
              <a:cs typeface="Amiri"/>
              <a:sym typeface="Amiri"/>
            </a:endParaRPr>
          </a:p>
          <a:p>
            <a:pPr marL="457200" lvl="0" indent="-317500" algn="l" rtl="0">
              <a:spcBef>
                <a:spcPts val="1200"/>
              </a:spcBef>
              <a:spcAft>
                <a:spcPts val="0"/>
              </a:spcAft>
              <a:buSzPts val="1400"/>
              <a:buFont typeface="Amiri"/>
              <a:buChar char="❖"/>
            </a:pPr>
            <a:r>
              <a:rPr lang="en" sz="1400" b="1">
                <a:solidFill>
                  <a:srgbClr val="0000FF"/>
                </a:solidFill>
                <a:latin typeface="Amiri"/>
                <a:ea typeface="Amiri"/>
                <a:cs typeface="Amiri"/>
                <a:sym typeface="Amiri"/>
              </a:rPr>
              <a:t>The coherent radiation loss by electrons , </a:t>
            </a:r>
            <a:r>
              <a:rPr lang="en" sz="1400" b="1">
                <a:solidFill>
                  <a:srgbClr val="FF0000"/>
                </a:solidFill>
                <a:latin typeface="Amiri"/>
                <a:ea typeface="Amiri"/>
                <a:cs typeface="Amiri"/>
                <a:sym typeface="Amiri"/>
              </a:rPr>
              <a:t>increases with decreasing bunch size. </a:t>
            </a:r>
            <a:endParaRPr sz="1400" b="1">
              <a:solidFill>
                <a:srgbClr val="FF0000"/>
              </a:solidFill>
              <a:latin typeface="Amiri"/>
              <a:ea typeface="Amiri"/>
              <a:cs typeface="Amiri"/>
              <a:sym typeface="Amiri"/>
            </a:endParaRPr>
          </a:p>
          <a:p>
            <a:pPr marL="457200" lvl="0" indent="0" algn="l" rtl="0">
              <a:spcBef>
                <a:spcPts val="1200"/>
              </a:spcBef>
              <a:spcAft>
                <a:spcPts val="0"/>
              </a:spcAft>
              <a:buNone/>
            </a:pPr>
            <a:endParaRPr sz="1400" b="1">
              <a:solidFill>
                <a:srgbClr val="FF0000"/>
              </a:solidFill>
              <a:latin typeface="Amiri"/>
              <a:ea typeface="Amiri"/>
              <a:cs typeface="Amiri"/>
              <a:sym typeface="Amiri"/>
            </a:endParaRPr>
          </a:p>
          <a:p>
            <a:pPr marL="457200" lvl="0" indent="-317500" algn="l" rtl="0">
              <a:spcBef>
                <a:spcPts val="1200"/>
              </a:spcBef>
              <a:spcAft>
                <a:spcPts val="0"/>
              </a:spcAft>
              <a:buClr>
                <a:srgbClr val="0000FF"/>
              </a:buClr>
              <a:buSzPts val="1400"/>
              <a:buFont typeface="Amiri"/>
              <a:buChar char="❖"/>
            </a:pPr>
            <a:r>
              <a:rPr lang="en" sz="1400" b="1">
                <a:solidFill>
                  <a:srgbClr val="0000FF"/>
                </a:solidFill>
                <a:latin typeface="Amiri"/>
                <a:ea typeface="Amiri"/>
                <a:cs typeface="Amiri"/>
                <a:sym typeface="Amiri"/>
              </a:rPr>
              <a:t>The coherent radiation mainly in microwave regions can be suppressed in part by the use of metallic shields. </a:t>
            </a:r>
            <a:endParaRPr sz="1400" b="1">
              <a:solidFill>
                <a:srgbClr val="0000FF"/>
              </a:solidFill>
              <a:latin typeface="Amiri"/>
              <a:ea typeface="Amiri"/>
              <a:cs typeface="Amiri"/>
              <a:sym typeface="Amiri"/>
            </a:endParaRPr>
          </a:p>
        </p:txBody>
      </p:sp>
      <p:pic>
        <p:nvPicPr>
          <p:cNvPr id="82" name="Google Shape;82;p16"/>
          <p:cNvPicPr preferRelativeResize="0"/>
          <p:nvPr/>
        </p:nvPicPr>
        <p:blipFill>
          <a:blip r:embed="rId3">
            <a:alphaModFix/>
          </a:blip>
          <a:stretch>
            <a:fillRect/>
          </a:stretch>
        </p:blipFill>
        <p:spPr>
          <a:xfrm>
            <a:off x="152400" y="1170125"/>
            <a:ext cx="7009650" cy="1219075"/>
          </a:xfrm>
          <a:prstGeom prst="rect">
            <a:avLst/>
          </a:prstGeom>
          <a:noFill/>
          <a:ln>
            <a:noFill/>
          </a:ln>
        </p:spPr>
      </p:pic>
      <p:sp>
        <p:nvSpPr>
          <p:cNvPr id="83" name="Google Shape;83;p16"/>
          <p:cNvSpPr/>
          <p:nvPr/>
        </p:nvSpPr>
        <p:spPr>
          <a:xfrm>
            <a:off x="5714675" y="1132625"/>
            <a:ext cx="1605600" cy="4371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85" name="Google Shape;85;p16"/>
          <p:cNvSpPr txBox="1"/>
          <p:nvPr/>
        </p:nvSpPr>
        <p:spPr>
          <a:xfrm>
            <a:off x="1874525" y="2606050"/>
            <a:ext cx="6876300" cy="4002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Amiri"/>
                <a:ea typeface="Amiri"/>
                <a:cs typeface="Amiri"/>
                <a:sym typeface="Amiri"/>
              </a:rPr>
              <a:t>WE DO NOT TALK ABOUT THE DETAIL, JUST WE WANT TO HAVE A VIEW.</a:t>
            </a:r>
            <a:endParaRPr b="1">
              <a:latin typeface="Amiri"/>
              <a:ea typeface="Amiri"/>
              <a:cs typeface="Amiri"/>
              <a:sym typeface="Ami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80000"/>
                </a:solidFill>
                <a:latin typeface="Amiri"/>
                <a:ea typeface="Amiri"/>
                <a:cs typeface="Amiri"/>
                <a:sym typeface="Amiri"/>
              </a:rPr>
              <a:t>POWER RADIATED BY ONE ELECTRON</a:t>
            </a:r>
            <a:endParaRPr b="1">
              <a:solidFill>
                <a:srgbClr val="980000"/>
              </a:solidFill>
              <a:latin typeface="Amiri"/>
              <a:ea typeface="Amiri"/>
              <a:cs typeface="Amiri"/>
              <a:sym typeface="Amiri"/>
            </a:endParaRPr>
          </a:p>
        </p:txBody>
      </p:sp>
      <p:pic>
        <p:nvPicPr>
          <p:cNvPr id="91" name="Google Shape;91;p17"/>
          <p:cNvPicPr preferRelativeResize="0"/>
          <p:nvPr/>
        </p:nvPicPr>
        <p:blipFill>
          <a:blip r:embed="rId3">
            <a:alphaModFix/>
          </a:blip>
          <a:stretch>
            <a:fillRect/>
          </a:stretch>
        </p:blipFill>
        <p:spPr>
          <a:xfrm>
            <a:off x="1918775" y="1305038"/>
            <a:ext cx="4076700" cy="1238250"/>
          </a:xfrm>
          <a:prstGeom prst="rect">
            <a:avLst/>
          </a:prstGeom>
          <a:noFill/>
          <a:ln>
            <a:noFill/>
          </a:ln>
        </p:spPr>
      </p:pic>
      <p:pic>
        <p:nvPicPr>
          <p:cNvPr id="92" name="Google Shape;92;p17"/>
          <p:cNvPicPr preferRelativeResize="0"/>
          <p:nvPr/>
        </p:nvPicPr>
        <p:blipFill>
          <a:blip r:embed="rId4">
            <a:alphaModFix/>
          </a:blip>
          <a:stretch>
            <a:fillRect/>
          </a:stretch>
        </p:blipFill>
        <p:spPr>
          <a:xfrm>
            <a:off x="2604575" y="3397400"/>
            <a:ext cx="3390900" cy="400050"/>
          </a:xfrm>
          <a:prstGeom prst="rect">
            <a:avLst/>
          </a:prstGeom>
          <a:noFill/>
          <a:ln>
            <a:noFill/>
          </a:ln>
        </p:spPr>
      </p:pic>
      <p:pic>
        <p:nvPicPr>
          <p:cNvPr id="93" name="Google Shape;93;p17"/>
          <p:cNvPicPr preferRelativeResize="0"/>
          <p:nvPr/>
        </p:nvPicPr>
        <p:blipFill>
          <a:blip r:embed="rId5">
            <a:alphaModFix/>
          </a:blip>
          <a:stretch>
            <a:fillRect/>
          </a:stretch>
        </p:blipFill>
        <p:spPr>
          <a:xfrm>
            <a:off x="436075" y="2409825"/>
            <a:ext cx="900825" cy="323850"/>
          </a:xfrm>
          <a:prstGeom prst="rect">
            <a:avLst/>
          </a:prstGeom>
          <a:noFill/>
          <a:ln>
            <a:noFill/>
          </a:ln>
        </p:spPr>
      </p:pic>
      <p:sp>
        <p:nvSpPr>
          <p:cNvPr id="94" name="Google Shape;94;p17"/>
          <p:cNvSpPr txBox="1"/>
          <p:nvPr/>
        </p:nvSpPr>
        <p:spPr>
          <a:xfrm>
            <a:off x="341700" y="2830625"/>
            <a:ext cx="4230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miri"/>
                <a:ea typeface="Amiri"/>
                <a:cs typeface="Amiri"/>
                <a:sym typeface="Amiri"/>
              </a:rPr>
              <a:t>the Green's function, which is to be evaluated on the orbit as indicated, </a:t>
            </a:r>
            <a:r>
              <a:rPr lang="en">
                <a:solidFill>
                  <a:srgbClr val="FF0000"/>
                </a:solidFill>
                <a:latin typeface="Amiri"/>
                <a:ea typeface="Amiri"/>
                <a:cs typeface="Amiri"/>
                <a:sym typeface="Amiri"/>
              </a:rPr>
              <a:t>is the outgoing wave solution of</a:t>
            </a:r>
            <a:endParaRPr>
              <a:solidFill>
                <a:srgbClr val="FF0000"/>
              </a:solidFill>
              <a:latin typeface="Amiri"/>
              <a:ea typeface="Amiri"/>
              <a:cs typeface="Amiri"/>
              <a:sym typeface="Amiri"/>
            </a:endParaRPr>
          </a:p>
        </p:txBody>
      </p:sp>
      <p:pic>
        <p:nvPicPr>
          <p:cNvPr id="95" name="Google Shape;95;p17"/>
          <p:cNvPicPr preferRelativeResize="0"/>
          <p:nvPr/>
        </p:nvPicPr>
        <p:blipFill>
          <a:blip r:embed="rId6">
            <a:alphaModFix/>
          </a:blip>
          <a:stretch>
            <a:fillRect/>
          </a:stretch>
        </p:blipFill>
        <p:spPr>
          <a:xfrm>
            <a:off x="684200" y="3876325"/>
            <a:ext cx="2792075" cy="418357"/>
          </a:xfrm>
          <a:prstGeom prst="rect">
            <a:avLst/>
          </a:prstGeom>
          <a:noFill/>
          <a:ln>
            <a:noFill/>
          </a:ln>
        </p:spPr>
      </p:pic>
      <p:sp>
        <p:nvSpPr>
          <p:cNvPr id="96" name="Google Shape;96;p17"/>
          <p:cNvSpPr txBox="1"/>
          <p:nvPr/>
        </p:nvSpPr>
        <p:spPr>
          <a:xfrm>
            <a:off x="436075" y="4294675"/>
            <a:ext cx="870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miri"/>
                <a:ea typeface="Amiri"/>
                <a:cs typeface="Amiri"/>
                <a:sym typeface="Amiri"/>
              </a:rPr>
              <a:t>must satisfy appropriate boundary conditions if a metallic shield is present. We consider</a:t>
            </a:r>
            <a:endParaRPr>
              <a:latin typeface="Amiri"/>
              <a:ea typeface="Amiri"/>
              <a:cs typeface="Amiri"/>
              <a:sym typeface="Amiri"/>
            </a:endParaRPr>
          </a:p>
          <a:p>
            <a:pPr marL="0" lvl="0" indent="0" algn="l" rtl="0">
              <a:spcBef>
                <a:spcPts val="0"/>
              </a:spcBef>
              <a:spcAft>
                <a:spcPts val="0"/>
              </a:spcAft>
              <a:buNone/>
            </a:pPr>
            <a:r>
              <a:rPr lang="en">
                <a:latin typeface="Amiri"/>
                <a:ea typeface="Amiri"/>
                <a:cs typeface="Amiri"/>
                <a:sym typeface="Amiri"/>
              </a:rPr>
              <a:t>three cases as follows: </a:t>
            </a:r>
            <a:r>
              <a:rPr lang="en">
                <a:solidFill>
                  <a:srgbClr val="FF0000"/>
                </a:solidFill>
                <a:latin typeface="Amiri"/>
                <a:ea typeface="Amiri"/>
                <a:cs typeface="Amiri"/>
                <a:sym typeface="Amiri"/>
              </a:rPr>
              <a:t>no shielding, infinite Parallel Plate shields and finite parallel Plate shield</a:t>
            </a:r>
            <a:endParaRPr>
              <a:solidFill>
                <a:srgbClr val="FF0000"/>
              </a:solidFill>
              <a:latin typeface="Amiri"/>
              <a:ea typeface="Amiri"/>
              <a:cs typeface="Amiri"/>
              <a:sym typeface="Amiri"/>
            </a:endParaRPr>
          </a:p>
        </p:txBody>
      </p:sp>
      <p:sp>
        <p:nvSpPr>
          <p:cNvPr id="97" name="Google Shape;9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98" name="Google Shape;98;p17"/>
          <p:cNvSpPr txBox="1"/>
          <p:nvPr/>
        </p:nvSpPr>
        <p:spPr>
          <a:xfrm>
            <a:off x="6665025" y="1126250"/>
            <a:ext cx="2286000" cy="1477500"/>
          </a:xfrm>
          <a:prstGeom prst="rect">
            <a:avLst/>
          </a:prstGeom>
          <a:solidFill>
            <a:srgbClr val="FF99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Amiri"/>
                <a:ea typeface="Amiri"/>
                <a:cs typeface="Amiri"/>
                <a:sym typeface="Amiri"/>
              </a:rPr>
              <a:t>I know you have seen the papers and reports start with Lienard-Wiechert field for free space. </a:t>
            </a:r>
            <a:endParaRPr b="1">
              <a:latin typeface="Amiri"/>
              <a:ea typeface="Amiri"/>
              <a:cs typeface="Amiri"/>
              <a:sym typeface="Amiri"/>
            </a:endParaRPr>
          </a:p>
          <a:p>
            <a:pPr marL="0" lvl="0" indent="0" algn="l" rtl="0">
              <a:spcBef>
                <a:spcPts val="0"/>
              </a:spcBef>
              <a:spcAft>
                <a:spcPts val="0"/>
              </a:spcAft>
              <a:buNone/>
            </a:pPr>
            <a:r>
              <a:rPr lang="en" b="1">
                <a:latin typeface="Amiri"/>
                <a:ea typeface="Amiri"/>
                <a:cs typeface="Amiri"/>
                <a:sym typeface="Amiri"/>
              </a:rPr>
              <a:t>WE NEED TO FIND GREEN FUNCTION </a:t>
            </a:r>
            <a:endParaRPr b="1">
              <a:latin typeface="Amiri"/>
              <a:ea typeface="Amiri"/>
              <a:cs typeface="Amiri"/>
              <a:sym typeface="Ami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133675"/>
            <a:ext cx="8520600" cy="572700"/>
          </a:xfrm>
          <a:prstGeom prst="rect">
            <a:avLst/>
          </a:prstGeom>
        </p:spPr>
        <p:txBody>
          <a:bodyPr spcFirstLastPara="1" wrap="square" lIns="91425" tIns="91425" rIns="91425" bIns="91425" anchor="t" anchorCtr="0">
            <a:normAutofit fontScale="90000"/>
          </a:bodyPr>
          <a:lstStyle/>
          <a:p>
            <a:pPr marL="457200" lvl="0" indent="-388620" algn="l" rtl="0">
              <a:spcBef>
                <a:spcPts val="0"/>
              </a:spcBef>
              <a:spcAft>
                <a:spcPts val="0"/>
              </a:spcAft>
              <a:buSzPct val="100000"/>
              <a:buFont typeface="Amiri"/>
              <a:buAutoNum type="romanUcPeriod"/>
            </a:pPr>
            <a:r>
              <a:rPr lang="en">
                <a:latin typeface="Amiri"/>
                <a:ea typeface="Amiri"/>
                <a:cs typeface="Amiri"/>
                <a:sym typeface="Amiri"/>
              </a:rPr>
              <a:t>Free space </a:t>
            </a:r>
            <a:endParaRPr>
              <a:latin typeface="Amiri"/>
              <a:ea typeface="Amiri"/>
              <a:cs typeface="Amiri"/>
              <a:sym typeface="Amiri"/>
            </a:endParaRPr>
          </a:p>
        </p:txBody>
      </p:sp>
      <p:pic>
        <p:nvPicPr>
          <p:cNvPr id="104" name="Google Shape;104;p18"/>
          <p:cNvPicPr preferRelativeResize="0"/>
          <p:nvPr/>
        </p:nvPicPr>
        <p:blipFill>
          <a:blip r:embed="rId3">
            <a:alphaModFix/>
          </a:blip>
          <a:stretch>
            <a:fillRect/>
          </a:stretch>
        </p:blipFill>
        <p:spPr>
          <a:xfrm>
            <a:off x="311700" y="706375"/>
            <a:ext cx="4514850" cy="1304925"/>
          </a:xfrm>
          <a:prstGeom prst="rect">
            <a:avLst/>
          </a:prstGeom>
          <a:noFill/>
          <a:ln>
            <a:noFill/>
          </a:ln>
        </p:spPr>
      </p:pic>
      <p:pic>
        <p:nvPicPr>
          <p:cNvPr id="105" name="Google Shape;105;p18"/>
          <p:cNvPicPr preferRelativeResize="0"/>
          <p:nvPr/>
        </p:nvPicPr>
        <p:blipFill>
          <a:blip r:embed="rId4">
            <a:alphaModFix/>
          </a:blip>
          <a:stretch>
            <a:fillRect/>
          </a:stretch>
        </p:blipFill>
        <p:spPr>
          <a:xfrm>
            <a:off x="5095950" y="820675"/>
            <a:ext cx="3981450" cy="1076325"/>
          </a:xfrm>
          <a:prstGeom prst="rect">
            <a:avLst/>
          </a:prstGeom>
          <a:noFill/>
          <a:ln w="38100" cap="flat" cmpd="sng">
            <a:solidFill>
              <a:srgbClr val="FF0000"/>
            </a:solidFill>
            <a:prstDash val="solid"/>
            <a:round/>
            <a:headEnd type="none" w="sm" len="sm"/>
            <a:tailEnd type="none" w="sm" len="sm"/>
          </a:ln>
        </p:spPr>
      </p:pic>
      <p:sp>
        <p:nvSpPr>
          <p:cNvPr id="106" name="Google Shape;10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cxnSp>
        <p:nvCxnSpPr>
          <p:cNvPr id="107" name="Google Shape;107;p18"/>
          <p:cNvCxnSpPr/>
          <p:nvPr/>
        </p:nvCxnSpPr>
        <p:spPr>
          <a:xfrm rot="10800000" flipH="1">
            <a:off x="300450" y="2351200"/>
            <a:ext cx="8569200" cy="39300"/>
          </a:xfrm>
          <a:prstGeom prst="straightConnector1">
            <a:avLst/>
          </a:prstGeom>
          <a:noFill/>
          <a:ln w="28575" cap="flat" cmpd="sng">
            <a:solidFill>
              <a:srgbClr val="FF0000"/>
            </a:solidFill>
            <a:prstDash val="solid"/>
            <a:round/>
            <a:headEnd type="none" w="med" len="med"/>
            <a:tailEnd type="none" w="med" len="med"/>
          </a:ln>
        </p:spPr>
      </p:cxnSp>
      <p:sp>
        <p:nvSpPr>
          <p:cNvPr id="108" name="Google Shape;108;p18"/>
          <p:cNvSpPr txBox="1">
            <a:spLocks noGrp="1"/>
          </p:cNvSpPr>
          <p:nvPr>
            <p:ph type="title"/>
          </p:nvPr>
        </p:nvSpPr>
        <p:spPr>
          <a:xfrm>
            <a:off x="152475" y="2295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miri"/>
                <a:ea typeface="Amiri"/>
                <a:cs typeface="Amiri"/>
                <a:sym typeface="Amiri"/>
              </a:rPr>
              <a:t>II. Infinite Parallel Plate Shields</a:t>
            </a:r>
            <a:endParaRPr>
              <a:latin typeface="Amiri"/>
              <a:ea typeface="Amiri"/>
              <a:cs typeface="Amiri"/>
              <a:sym typeface="Amiri"/>
            </a:endParaRPr>
          </a:p>
        </p:txBody>
      </p:sp>
      <p:pic>
        <p:nvPicPr>
          <p:cNvPr id="109" name="Google Shape;109;p18"/>
          <p:cNvPicPr preferRelativeResize="0"/>
          <p:nvPr/>
        </p:nvPicPr>
        <p:blipFill>
          <a:blip r:embed="rId5">
            <a:alphaModFix/>
          </a:blip>
          <a:stretch>
            <a:fillRect/>
          </a:stretch>
        </p:blipFill>
        <p:spPr>
          <a:xfrm>
            <a:off x="3719575" y="3252100"/>
            <a:ext cx="1771650" cy="381000"/>
          </a:xfrm>
          <a:prstGeom prst="rect">
            <a:avLst/>
          </a:prstGeom>
          <a:noFill/>
          <a:ln w="19050" cap="flat" cmpd="sng">
            <a:solidFill>
              <a:srgbClr val="FF0000"/>
            </a:solidFill>
            <a:prstDash val="solid"/>
            <a:round/>
            <a:headEnd type="none" w="sm" len="sm"/>
            <a:tailEnd type="none" w="sm" len="sm"/>
          </a:ln>
        </p:spPr>
      </p:pic>
      <p:pic>
        <p:nvPicPr>
          <p:cNvPr id="110" name="Google Shape;110;p18"/>
          <p:cNvPicPr preferRelativeResize="0"/>
          <p:nvPr/>
        </p:nvPicPr>
        <p:blipFill>
          <a:blip r:embed="rId6">
            <a:alphaModFix/>
          </a:blip>
          <a:stretch>
            <a:fillRect/>
          </a:stretch>
        </p:blipFill>
        <p:spPr>
          <a:xfrm>
            <a:off x="2061850" y="3850600"/>
            <a:ext cx="3369457" cy="1128200"/>
          </a:xfrm>
          <a:prstGeom prst="rect">
            <a:avLst/>
          </a:prstGeom>
          <a:noFill/>
          <a:ln w="19050" cap="flat" cmpd="sng">
            <a:solidFill>
              <a:srgbClr val="FF0000"/>
            </a:solidFill>
            <a:prstDash val="solid"/>
            <a:round/>
            <a:headEnd type="none" w="sm" len="sm"/>
            <a:tailEnd type="none" w="sm" len="sm"/>
          </a:ln>
        </p:spPr>
      </p:pic>
      <p:pic>
        <p:nvPicPr>
          <p:cNvPr id="111" name="Google Shape;111;p18"/>
          <p:cNvPicPr preferRelativeResize="0"/>
          <p:nvPr/>
        </p:nvPicPr>
        <p:blipFill>
          <a:blip r:embed="rId7">
            <a:alphaModFix/>
          </a:blip>
          <a:stretch>
            <a:fillRect/>
          </a:stretch>
        </p:blipFill>
        <p:spPr>
          <a:xfrm>
            <a:off x="6954450" y="2805850"/>
            <a:ext cx="2041625" cy="127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197100" y="145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miri"/>
                <a:ea typeface="Amiri"/>
                <a:cs typeface="Amiri"/>
                <a:sym typeface="Amiri"/>
              </a:rPr>
              <a:t>III. Finite Parallel Plate Shields</a:t>
            </a:r>
            <a:endParaRPr>
              <a:latin typeface="Amiri"/>
              <a:ea typeface="Amiri"/>
              <a:cs typeface="Amiri"/>
              <a:sym typeface="Amiri"/>
            </a:endParaRPr>
          </a:p>
        </p:txBody>
      </p:sp>
      <p:sp>
        <p:nvSpPr>
          <p:cNvPr id="117" name="Google Shape;117;p19"/>
          <p:cNvSpPr txBox="1"/>
          <p:nvPr/>
        </p:nvSpPr>
        <p:spPr>
          <a:xfrm>
            <a:off x="197100" y="718200"/>
            <a:ext cx="8946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miri"/>
                <a:ea typeface="Amiri"/>
                <a:cs typeface="Amiri"/>
                <a:sym typeface="Amiri"/>
              </a:rPr>
              <a:t>In this case, the Green's function in the region between the plates must satisfy appropriate (and very complicated) boundary conditions at the surfaces </a:t>
            </a:r>
            <a:r>
              <a:rPr lang="en">
                <a:solidFill>
                  <a:srgbClr val="FF0000"/>
                </a:solidFill>
                <a:latin typeface="Amiri"/>
                <a:ea typeface="Amiri"/>
                <a:cs typeface="Amiri"/>
                <a:sym typeface="Amiri"/>
              </a:rPr>
              <a:t>r=R1 and r=R2 </a:t>
            </a:r>
            <a:r>
              <a:rPr lang="en">
                <a:latin typeface="Amiri"/>
                <a:ea typeface="Amiri"/>
                <a:cs typeface="Amiri"/>
                <a:sym typeface="Amiri"/>
              </a:rPr>
              <a:t>in addition to the boundary conditions of Eq. (5). These extra conditions can be satisfied only if a </a:t>
            </a:r>
            <a:r>
              <a:rPr lang="en">
                <a:solidFill>
                  <a:srgbClr val="FF00FF"/>
                </a:solidFill>
                <a:latin typeface="Amiri"/>
                <a:ea typeface="Amiri"/>
                <a:cs typeface="Amiri"/>
                <a:sym typeface="Amiri"/>
              </a:rPr>
              <a:t>general solution of the homogeneous</a:t>
            </a:r>
            <a:r>
              <a:rPr lang="en">
                <a:latin typeface="Amiri"/>
                <a:ea typeface="Amiri"/>
                <a:cs typeface="Amiri"/>
                <a:sym typeface="Amiri"/>
              </a:rPr>
              <a:t> </a:t>
            </a:r>
            <a:r>
              <a:rPr lang="en">
                <a:solidFill>
                  <a:srgbClr val="FF00FF"/>
                </a:solidFill>
                <a:latin typeface="Amiri"/>
                <a:ea typeface="Amiri"/>
                <a:cs typeface="Amiri"/>
                <a:sym typeface="Amiri"/>
              </a:rPr>
              <a:t>equations </a:t>
            </a:r>
            <a:r>
              <a:rPr lang="en">
                <a:latin typeface="Amiri"/>
                <a:ea typeface="Amiri"/>
                <a:cs typeface="Amiri"/>
                <a:sym typeface="Amiri"/>
              </a:rPr>
              <a:t>is added to the Green's function of Eq. (6). Thus for this case we must have</a:t>
            </a:r>
            <a:endParaRPr>
              <a:latin typeface="Amiri"/>
              <a:ea typeface="Amiri"/>
              <a:cs typeface="Amiri"/>
              <a:sym typeface="Amiri"/>
            </a:endParaRPr>
          </a:p>
        </p:txBody>
      </p:sp>
      <p:pic>
        <p:nvPicPr>
          <p:cNvPr id="118" name="Google Shape;118;p19"/>
          <p:cNvPicPr preferRelativeResize="0"/>
          <p:nvPr/>
        </p:nvPicPr>
        <p:blipFill>
          <a:blip r:embed="rId3">
            <a:alphaModFix/>
          </a:blip>
          <a:stretch>
            <a:fillRect/>
          </a:stretch>
        </p:blipFill>
        <p:spPr>
          <a:xfrm>
            <a:off x="410625" y="1764900"/>
            <a:ext cx="3639785" cy="2489550"/>
          </a:xfrm>
          <a:prstGeom prst="rect">
            <a:avLst/>
          </a:prstGeom>
          <a:noFill/>
          <a:ln>
            <a:noFill/>
          </a:ln>
        </p:spPr>
      </p:pic>
      <p:cxnSp>
        <p:nvCxnSpPr>
          <p:cNvPr id="119" name="Google Shape;119;p19"/>
          <p:cNvCxnSpPr/>
          <p:nvPr/>
        </p:nvCxnSpPr>
        <p:spPr>
          <a:xfrm>
            <a:off x="4369725" y="2760250"/>
            <a:ext cx="1332300" cy="578400"/>
          </a:xfrm>
          <a:prstGeom prst="straightConnector1">
            <a:avLst/>
          </a:prstGeom>
          <a:noFill/>
          <a:ln w="38100" cap="flat" cmpd="sng">
            <a:solidFill>
              <a:srgbClr val="FF0000"/>
            </a:solidFill>
            <a:prstDash val="solid"/>
            <a:round/>
            <a:headEnd type="none" w="med" len="med"/>
            <a:tailEnd type="triangle" w="med" len="med"/>
          </a:ln>
        </p:spPr>
      </p:cxnSp>
      <p:pic>
        <p:nvPicPr>
          <p:cNvPr id="120" name="Google Shape;120;p19"/>
          <p:cNvPicPr preferRelativeResize="0"/>
          <p:nvPr/>
        </p:nvPicPr>
        <p:blipFill>
          <a:blip r:embed="rId4">
            <a:alphaModFix/>
          </a:blip>
          <a:stretch>
            <a:fillRect/>
          </a:stretch>
        </p:blipFill>
        <p:spPr>
          <a:xfrm>
            <a:off x="5361275" y="3381241"/>
            <a:ext cx="3639775" cy="1561035"/>
          </a:xfrm>
          <a:prstGeom prst="rect">
            <a:avLst/>
          </a:prstGeom>
          <a:noFill/>
          <a:ln w="9525" cap="flat" cmpd="sng">
            <a:solidFill>
              <a:srgbClr val="FF0000"/>
            </a:solidFill>
            <a:prstDash val="solid"/>
            <a:round/>
            <a:headEnd type="none" w="sm" len="sm"/>
            <a:tailEnd type="none" w="sm" len="sm"/>
          </a:ln>
        </p:spPr>
      </p:pic>
      <p:sp>
        <p:nvSpPr>
          <p:cNvPr id="121" name="Google Shape;12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22" name="Google Shape;122;p19"/>
          <p:cNvPicPr preferRelativeResize="0"/>
          <p:nvPr/>
        </p:nvPicPr>
        <p:blipFill>
          <a:blip r:embed="rId5">
            <a:alphaModFix/>
          </a:blip>
          <a:stretch>
            <a:fillRect/>
          </a:stretch>
        </p:blipFill>
        <p:spPr>
          <a:xfrm>
            <a:off x="6868050" y="1936325"/>
            <a:ext cx="2041625" cy="1273500"/>
          </a:xfrm>
          <a:prstGeom prst="rect">
            <a:avLst/>
          </a:prstGeom>
          <a:noFill/>
          <a:ln>
            <a:noFill/>
          </a:ln>
        </p:spPr>
      </p:pic>
      <p:sp>
        <p:nvSpPr>
          <p:cNvPr id="123" name="Google Shape;123;p19"/>
          <p:cNvSpPr txBox="1"/>
          <p:nvPr/>
        </p:nvSpPr>
        <p:spPr>
          <a:xfrm>
            <a:off x="566925" y="4407400"/>
            <a:ext cx="4608600" cy="4002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Amiri"/>
                <a:ea typeface="Amiri"/>
                <a:cs typeface="Amiri"/>
                <a:sym typeface="Amiri"/>
              </a:rPr>
              <a:t>THAT IS FOR SINGLE ELECTRON, FOR BUNCH ! </a:t>
            </a:r>
            <a:endParaRPr b="1">
              <a:latin typeface="Amiri"/>
              <a:ea typeface="Amiri"/>
              <a:cs typeface="Amiri"/>
              <a:sym typeface="Ami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solidFill>
                  <a:srgbClr val="0000FF"/>
                </a:solidFill>
                <a:latin typeface="Amiri"/>
                <a:ea typeface="Amiri"/>
                <a:cs typeface="Amiri"/>
                <a:sym typeface="Amiri"/>
              </a:rPr>
              <a:t>Radiation from beam of electron : </a:t>
            </a:r>
            <a:endParaRPr sz="2620" b="1">
              <a:solidFill>
                <a:srgbClr val="0000FF"/>
              </a:solidFill>
              <a:latin typeface="Amiri"/>
              <a:ea typeface="Amiri"/>
              <a:cs typeface="Amiri"/>
              <a:sym typeface="Amiri"/>
            </a:endParaRPr>
          </a:p>
        </p:txBody>
      </p:sp>
      <p:sp>
        <p:nvSpPr>
          <p:cNvPr id="129" name="Google Shape;129;p20"/>
          <p:cNvSpPr txBox="1">
            <a:spLocks noGrp="1"/>
          </p:cNvSpPr>
          <p:nvPr>
            <p:ph type="body" idx="1"/>
          </p:nvPr>
        </p:nvSpPr>
        <p:spPr>
          <a:xfrm>
            <a:off x="311700" y="1152475"/>
            <a:ext cx="8520600" cy="1653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205">
                <a:solidFill>
                  <a:schemeClr val="dk1"/>
                </a:solidFill>
                <a:latin typeface="Amiri"/>
                <a:ea typeface="Amiri"/>
                <a:cs typeface="Amiri"/>
                <a:sym typeface="Amiri"/>
              </a:rPr>
              <a:t>The kth electron to have the angular coordinate</a:t>
            </a:r>
            <a:endParaRPr sz="1205">
              <a:solidFill>
                <a:schemeClr val="dk1"/>
              </a:solidFill>
              <a:latin typeface="Amiri"/>
              <a:ea typeface="Amiri"/>
              <a:cs typeface="Amiri"/>
              <a:sym typeface="Amiri"/>
            </a:endParaRPr>
          </a:p>
          <a:p>
            <a:pPr marL="0" lvl="0" indent="0" algn="l" rtl="0">
              <a:lnSpc>
                <a:spcPct val="95000"/>
              </a:lnSpc>
              <a:spcBef>
                <a:spcPts val="1200"/>
              </a:spcBef>
              <a:spcAft>
                <a:spcPts val="0"/>
              </a:spcAft>
              <a:buSzPts val="935"/>
              <a:buNone/>
            </a:pPr>
            <a:r>
              <a:rPr lang="en" sz="1205">
                <a:solidFill>
                  <a:schemeClr val="dk1"/>
                </a:solidFill>
                <a:latin typeface="Amiri"/>
                <a:ea typeface="Amiri"/>
                <a:cs typeface="Amiri"/>
                <a:sym typeface="Amiri"/>
              </a:rPr>
              <a:t>at time t. In the </a:t>
            </a:r>
            <a:r>
              <a:rPr lang="en" sz="1205">
                <a:solidFill>
                  <a:srgbClr val="FF0000"/>
                </a:solidFill>
                <a:latin typeface="Amiri"/>
                <a:ea typeface="Amiri"/>
                <a:cs typeface="Amiri"/>
                <a:sym typeface="Amiri"/>
              </a:rPr>
              <a:t>Fourier decomposition</a:t>
            </a:r>
            <a:r>
              <a:rPr lang="en" sz="1205">
                <a:solidFill>
                  <a:schemeClr val="dk1"/>
                </a:solidFill>
                <a:latin typeface="Amiri"/>
                <a:ea typeface="Amiri"/>
                <a:cs typeface="Amiri"/>
                <a:sym typeface="Amiri"/>
              </a:rPr>
              <a:t> of the fields, the contribution of each electron thus contains a phase factor </a:t>
            </a:r>
            <a:endParaRPr sz="1205">
              <a:solidFill>
                <a:schemeClr val="dk1"/>
              </a:solidFill>
              <a:latin typeface="Amiri"/>
              <a:ea typeface="Amiri"/>
              <a:cs typeface="Amiri"/>
              <a:sym typeface="Amiri"/>
            </a:endParaRPr>
          </a:p>
          <a:p>
            <a:pPr marL="0" lvl="0" indent="0" algn="l" rtl="0">
              <a:lnSpc>
                <a:spcPct val="95000"/>
              </a:lnSpc>
              <a:spcBef>
                <a:spcPts val="1200"/>
              </a:spcBef>
              <a:spcAft>
                <a:spcPts val="0"/>
              </a:spcAft>
              <a:buSzPts val="935"/>
              <a:buNone/>
            </a:pPr>
            <a:r>
              <a:rPr lang="en" sz="1205">
                <a:solidFill>
                  <a:schemeClr val="dk1"/>
                </a:solidFill>
                <a:latin typeface="Amiri"/>
                <a:ea typeface="Amiri"/>
                <a:cs typeface="Amiri"/>
                <a:sym typeface="Amiri"/>
              </a:rPr>
              <a:t>for the nth harmonic.</a:t>
            </a:r>
            <a:endParaRPr sz="1205">
              <a:solidFill>
                <a:schemeClr val="dk1"/>
              </a:solidFill>
              <a:latin typeface="Amiri"/>
              <a:ea typeface="Amiri"/>
              <a:cs typeface="Amiri"/>
              <a:sym typeface="Amiri"/>
            </a:endParaRPr>
          </a:p>
          <a:p>
            <a:pPr marL="0" lvl="0" indent="0" algn="l" rtl="0">
              <a:lnSpc>
                <a:spcPct val="95000"/>
              </a:lnSpc>
              <a:spcBef>
                <a:spcPts val="1200"/>
              </a:spcBef>
              <a:spcAft>
                <a:spcPts val="0"/>
              </a:spcAft>
              <a:buSzPts val="935"/>
              <a:buNone/>
            </a:pPr>
            <a:r>
              <a:rPr lang="en" sz="1205">
                <a:solidFill>
                  <a:schemeClr val="dk1"/>
                </a:solidFill>
                <a:latin typeface="Amiri"/>
                <a:ea typeface="Amiri"/>
                <a:cs typeface="Amiri"/>
                <a:sym typeface="Amiri"/>
              </a:rPr>
              <a:t>That the power radiated in the eth harmonic by the N electrons is</a:t>
            </a:r>
            <a:endParaRPr sz="1205">
              <a:solidFill>
                <a:schemeClr val="dk1"/>
              </a:solidFill>
              <a:latin typeface="Amiri"/>
              <a:ea typeface="Amiri"/>
              <a:cs typeface="Amiri"/>
              <a:sym typeface="Amiri"/>
            </a:endParaRPr>
          </a:p>
          <a:p>
            <a:pPr marL="0" lvl="0" indent="0" algn="l" rtl="0">
              <a:lnSpc>
                <a:spcPct val="95000"/>
              </a:lnSpc>
              <a:spcBef>
                <a:spcPts val="1200"/>
              </a:spcBef>
              <a:spcAft>
                <a:spcPts val="1200"/>
              </a:spcAft>
              <a:buSzPts val="935"/>
              <a:buNone/>
            </a:pPr>
            <a:endParaRPr sz="1205">
              <a:solidFill>
                <a:schemeClr val="dk1"/>
              </a:solidFill>
              <a:latin typeface="Amiri"/>
              <a:ea typeface="Amiri"/>
              <a:cs typeface="Amiri"/>
              <a:sym typeface="Amiri"/>
            </a:endParaRPr>
          </a:p>
        </p:txBody>
      </p:sp>
      <p:pic>
        <p:nvPicPr>
          <p:cNvPr id="130" name="Google Shape;130;p20"/>
          <p:cNvPicPr preferRelativeResize="0"/>
          <p:nvPr/>
        </p:nvPicPr>
        <p:blipFill>
          <a:blip r:embed="rId3">
            <a:alphaModFix/>
          </a:blip>
          <a:stretch>
            <a:fillRect/>
          </a:stretch>
        </p:blipFill>
        <p:spPr>
          <a:xfrm>
            <a:off x="3488450" y="1152475"/>
            <a:ext cx="891225" cy="311225"/>
          </a:xfrm>
          <a:prstGeom prst="rect">
            <a:avLst/>
          </a:prstGeom>
          <a:noFill/>
          <a:ln>
            <a:noFill/>
          </a:ln>
        </p:spPr>
      </p:pic>
      <p:pic>
        <p:nvPicPr>
          <p:cNvPr id="131" name="Google Shape;131;p20"/>
          <p:cNvPicPr preferRelativeResize="0"/>
          <p:nvPr/>
        </p:nvPicPr>
        <p:blipFill>
          <a:blip r:embed="rId4">
            <a:alphaModFix/>
          </a:blip>
          <a:stretch>
            <a:fillRect/>
          </a:stretch>
        </p:blipFill>
        <p:spPr>
          <a:xfrm>
            <a:off x="7482482" y="1401725"/>
            <a:ext cx="891225" cy="392743"/>
          </a:xfrm>
          <a:prstGeom prst="rect">
            <a:avLst/>
          </a:prstGeom>
          <a:noFill/>
          <a:ln>
            <a:noFill/>
          </a:ln>
        </p:spPr>
      </p:pic>
      <p:pic>
        <p:nvPicPr>
          <p:cNvPr id="132" name="Google Shape;132;p20"/>
          <p:cNvPicPr preferRelativeResize="0"/>
          <p:nvPr/>
        </p:nvPicPr>
        <p:blipFill>
          <a:blip r:embed="rId5">
            <a:alphaModFix/>
          </a:blip>
          <a:stretch>
            <a:fillRect/>
          </a:stretch>
        </p:blipFill>
        <p:spPr>
          <a:xfrm>
            <a:off x="1956125" y="2507000"/>
            <a:ext cx="3955869" cy="572700"/>
          </a:xfrm>
          <a:prstGeom prst="rect">
            <a:avLst/>
          </a:prstGeom>
          <a:noFill/>
          <a:ln>
            <a:noFill/>
          </a:ln>
        </p:spPr>
      </p:pic>
      <p:sp>
        <p:nvSpPr>
          <p:cNvPr id="133" name="Google Shape;133;p20"/>
          <p:cNvSpPr txBox="1"/>
          <p:nvPr/>
        </p:nvSpPr>
        <p:spPr>
          <a:xfrm>
            <a:off x="93800" y="3121725"/>
            <a:ext cx="6762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miri"/>
                <a:ea typeface="Amiri"/>
                <a:cs typeface="Amiri"/>
                <a:sym typeface="Amiri"/>
              </a:rPr>
              <a:t>The first term gives just </a:t>
            </a:r>
            <a:r>
              <a:rPr lang="en">
                <a:solidFill>
                  <a:srgbClr val="FF0000"/>
                </a:solidFill>
                <a:latin typeface="Amiri"/>
                <a:ea typeface="Amiri"/>
                <a:cs typeface="Amiri"/>
                <a:sym typeface="Amiri"/>
              </a:rPr>
              <a:t>the incoherent power loss.</a:t>
            </a:r>
            <a:r>
              <a:rPr lang="en">
                <a:latin typeface="Amiri"/>
                <a:ea typeface="Amiri"/>
                <a:cs typeface="Amiri"/>
                <a:sym typeface="Amiri"/>
              </a:rPr>
              <a:t> Since the spectrum of this radiation is mostly in the visible or ultraviolet region, it is of course unaffected by the presence of the shields.. Our interest is in the second term, representing the coherent radiation, which we express as</a:t>
            </a:r>
            <a:endParaRPr>
              <a:latin typeface="Amiri"/>
              <a:ea typeface="Amiri"/>
              <a:cs typeface="Amiri"/>
              <a:sym typeface="Amiri"/>
            </a:endParaRPr>
          </a:p>
        </p:txBody>
      </p:sp>
      <p:pic>
        <p:nvPicPr>
          <p:cNvPr id="134" name="Google Shape;134;p20"/>
          <p:cNvPicPr preferRelativeResize="0"/>
          <p:nvPr/>
        </p:nvPicPr>
        <p:blipFill>
          <a:blip r:embed="rId6">
            <a:alphaModFix/>
          </a:blip>
          <a:stretch>
            <a:fillRect/>
          </a:stretch>
        </p:blipFill>
        <p:spPr>
          <a:xfrm>
            <a:off x="1869900" y="3995050"/>
            <a:ext cx="3103852" cy="885675"/>
          </a:xfrm>
          <a:prstGeom prst="rect">
            <a:avLst/>
          </a:prstGeom>
          <a:noFill/>
          <a:ln>
            <a:noFill/>
          </a:ln>
        </p:spPr>
      </p:pic>
      <p:sp>
        <p:nvSpPr>
          <p:cNvPr id="135" name="Google Shape;135;p20"/>
          <p:cNvSpPr txBox="1"/>
          <p:nvPr/>
        </p:nvSpPr>
        <p:spPr>
          <a:xfrm>
            <a:off x="5267425" y="4480525"/>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Amiri"/>
                <a:ea typeface="Amiri"/>
                <a:cs typeface="Amiri"/>
                <a:sym typeface="Amiri"/>
              </a:rPr>
              <a:t>probability</a:t>
            </a:r>
            <a:endParaRPr sz="1300">
              <a:latin typeface="Amiri"/>
              <a:ea typeface="Amiri"/>
              <a:cs typeface="Amiri"/>
              <a:sym typeface="Amiri"/>
            </a:endParaRPr>
          </a:p>
        </p:txBody>
      </p:sp>
      <p:sp>
        <p:nvSpPr>
          <p:cNvPr id="136" name="Google Shape;13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37" name="Google Shape;137;p20"/>
          <p:cNvPicPr preferRelativeResize="0"/>
          <p:nvPr/>
        </p:nvPicPr>
        <p:blipFill>
          <a:blip r:embed="rId7">
            <a:alphaModFix/>
          </a:blip>
          <a:stretch>
            <a:fillRect/>
          </a:stretch>
        </p:blipFill>
        <p:spPr>
          <a:xfrm>
            <a:off x="6856187" y="2123999"/>
            <a:ext cx="2143800" cy="997725"/>
          </a:xfrm>
          <a:prstGeom prst="rect">
            <a:avLst/>
          </a:prstGeom>
          <a:noFill/>
          <a:ln>
            <a:noFill/>
          </a:ln>
        </p:spPr>
      </p:pic>
      <p:pic>
        <p:nvPicPr>
          <p:cNvPr id="138" name="Google Shape;138;p20"/>
          <p:cNvPicPr preferRelativeResize="0"/>
          <p:nvPr/>
        </p:nvPicPr>
        <p:blipFill>
          <a:blip r:embed="rId8">
            <a:alphaModFix/>
          </a:blip>
          <a:stretch>
            <a:fillRect/>
          </a:stretch>
        </p:blipFill>
        <p:spPr>
          <a:xfrm>
            <a:off x="7036988" y="3121725"/>
            <a:ext cx="2028825" cy="133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1"/>
          <p:cNvPicPr preferRelativeResize="0"/>
          <p:nvPr/>
        </p:nvPicPr>
        <p:blipFill>
          <a:blip r:embed="rId3">
            <a:alphaModFix/>
          </a:blip>
          <a:stretch>
            <a:fillRect/>
          </a:stretch>
        </p:blipFill>
        <p:spPr>
          <a:xfrm>
            <a:off x="-64900" y="772350"/>
            <a:ext cx="3629025" cy="2590800"/>
          </a:xfrm>
          <a:prstGeom prst="rect">
            <a:avLst/>
          </a:prstGeom>
          <a:noFill/>
          <a:ln>
            <a:noFill/>
          </a:ln>
        </p:spPr>
      </p:pic>
      <p:sp>
        <p:nvSpPr>
          <p:cNvPr id="144" name="Google Shape;144;p21"/>
          <p:cNvSpPr txBox="1"/>
          <p:nvPr/>
        </p:nvSpPr>
        <p:spPr>
          <a:xfrm>
            <a:off x="3564125" y="1149450"/>
            <a:ext cx="45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rPr>
              <a:t>uniformly distributed</a:t>
            </a:r>
            <a:r>
              <a:rPr lang="en"/>
              <a:t> over an angular interval ⍺, then</a:t>
            </a:r>
            <a:endParaRPr/>
          </a:p>
        </p:txBody>
      </p:sp>
      <p:pic>
        <p:nvPicPr>
          <p:cNvPr id="145" name="Google Shape;145;p21"/>
          <p:cNvPicPr preferRelativeResize="0"/>
          <p:nvPr/>
        </p:nvPicPr>
        <p:blipFill>
          <a:blip r:embed="rId4">
            <a:alphaModFix/>
          </a:blip>
          <a:stretch>
            <a:fillRect/>
          </a:stretch>
        </p:blipFill>
        <p:spPr>
          <a:xfrm>
            <a:off x="7850375" y="1225725"/>
            <a:ext cx="1131275" cy="222825"/>
          </a:xfrm>
          <a:prstGeom prst="rect">
            <a:avLst/>
          </a:prstGeom>
          <a:noFill/>
          <a:ln>
            <a:noFill/>
          </a:ln>
        </p:spPr>
      </p:pic>
      <p:pic>
        <p:nvPicPr>
          <p:cNvPr id="146" name="Google Shape;146;p21"/>
          <p:cNvPicPr preferRelativeResize="0"/>
          <p:nvPr/>
        </p:nvPicPr>
        <p:blipFill>
          <a:blip r:embed="rId5">
            <a:alphaModFix/>
          </a:blip>
          <a:stretch>
            <a:fillRect/>
          </a:stretch>
        </p:blipFill>
        <p:spPr>
          <a:xfrm>
            <a:off x="5555375" y="1448550"/>
            <a:ext cx="1790700" cy="419100"/>
          </a:xfrm>
          <a:prstGeom prst="rect">
            <a:avLst/>
          </a:prstGeom>
          <a:noFill/>
          <a:ln>
            <a:noFill/>
          </a:ln>
        </p:spPr>
      </p:pic>
      <p:pic>
        <p:nvPicPr>
          <p:cNvPr id="147" name="Google Shape;147;p21"/>
          <p:cNvPicPr preferRelativeResize="0"/>
          <p:nvPr/>
        </p:nvPicPr>
        <p:blipFill>
          <a:blip r:embed="rId6">
            <a:alphaModFix/>
          </a:blip>
          <a:stretch>
            <a:fillRect/>
          </a:stretch>
        </p:blipFill>
        <p:spPr>
          <a:xfrm>
            <a:off x="3851200" y="2020050"/>
            <a:ext cx="4419600" cy="1228725"/>
          </a:xfrm>
          <a:prstGeom prst="rect">
            <a:avLst/>
          </a:prstGeom>
          <a:noFill/>
          <a:ln>
            <a:noFill/>
          </a:ln>
        </p:spPr>
      </p:pic>
      <p:pic>
        <p:nvPicPr>
          <p:cNvPr id="148" name="Google Shape;148;p21"/>
          <p:cNvPicPr preferRelativeResize="0"/>
          <p:nvPr/>
        </p:nvPicPr>
        <p:blipFill>
          <a:blip r:embed="rId7">
            <a:alphaModFix/>
          </a:blip>
          <a:stretch>
            <a:fillRect/>
          </a:stretch>
        </p:blipFill>
        <p:spPr>
          <a:xfrm>
            <a:off x="4502825" y="3401175"/>
            <a:ext cx="2667000" cy="514350"/>
          </a:xfrm>
          <a:prstGeom prst="rect">
            <a:avLst/>
          </a:prstGeom>
          <a:noFill/>
          <a:ln>
            <a:noFill/>
          </a:ln>
        </p:spPr>
      </p:pic>
      <p:pic>
        <p:nvPicPr>
          <p:cNvPr id="149" name="Google Shape;149;p21"/>
          <p:cNvPicPr preferRelativeResize="0"/>
          <p:nvPr/>
        </p:nvPicPr>
        <p:blipFill>
          <a:blip r:embed="rId8">
            <a:alphaModFix/>
          </a:blip>
          <a:stretch>
            <a:fillRect/>
          </a:stretch>
        </p:blipFill>
        <p:spPr>
          <a:xfrm>
            <a:off x="3977250" y="4003325"/>
            <a:ext cx="4544400" cy="1143367"/>
          </a:xfrm>
          <a:prstGeom prst="rect">
            <a:avLst/>
          </a:prstGeom>
          <a:noFill/>
          <a:ln>
            <a:noFill/>
          </a:ln>
        </p:spPr>
      </p:pic>
      <p:cxnSp>
        <p:nvCxnSpPr>
          <p:cNvPr id="150" name="Google Shape;150;p21"/>
          <p:cNvCxnSpPr/>
          <p:nvPr/>
        </p:nvCxnSpPr>
        <p:spPr>
          <a:xfrm>
            <a:off x="3500850" y="809900"/>
            <a:ext cx="32400" cy="4150200"/>
          </a:xfrm>
          <a:prstGeom prst="straightConnector1">
            <a:avLst/>
          </a:prstGeom>
          <a:noFill/>
          <a:ln w="38100" cap="flat" cmpd="sng">
            <a:solidFill>
              <a:srgbClr val="FF0000"/>
            </a:solidFill>
            <a:prstDash val="solid"/>
            <a:round/>
            <a:headEnd type="none" w="med" len="med"/>
            <a:tailEnd type="none" w="med" len="med"/>
          </a:ln>
        </p:spPr>
      </p:cxnSp>
      <p:sp>
        <p:nvSpPr>
          <p:cNvPr id="151" name="Google Shape;151;p21"/>
          <p:cNvSpPr txBox="1"/>
          <p:nvPr/>
        </p:nvSpPr>
        <p:spPr>
          <a:xfrm>
            <a:off x="7878850" y="1791438"/>
            <a:ext cx="107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rPr>
              <a:t>Schwinger</a:t>
            </a:r>
            <a:endParaRPr>
              <a:solidFill>
                <a:srgbClr val="0000FF"/>
              </a:solidFill>
            </a:endParaRPr>
          </a:p>
        </p:txBody>
      </p:sp>
      <p:sp>
        <p:nvSpPr>
          <p:cNvPr id="152" name="Google Shape;152;p21"/>
          <p:cNvSpPr txBox="1"/>
          <p:nvPr/>
        </p:nvSpPr>
        <p:spPr>
          <a:xfrm>
            <a:off x="8010850" y="2585838"/>
            <a:ext cx="97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rPr>
              <a:t>Schiff</a:t>
            </a:r>
            <a:endParaRPr>
              <a:solidFill>
                <a:srgbClr val="0000FF"/>
              </a:solidFill>
            </a:endParaRPr>
          </a:p>
        </p:txBody>
      </p:sp>
      <p:pic>
        <p:nvPicPr>
          <p:cNvPr id="153" name="Google Shape;153;p21"/>
          <p:cNvPicPr preferRelativeResize="0"/>
          <p:nvPr/>
        </p:nvPicPr>
        <p:blipFill rotWithShape="1">
          <a:blip r:embed="rId9">
            <a:alphaModFix/>
          </a:blip>
          <a:srcRect t="41286"/>
          <a:stretch/>
        </p:blipFill>
        <p:spPr>
          <a:xfrm>
            <a:off x="86100" y="4112198"/>
            <a:ext cx="3420975" cy="604650"/>
          </a:xfrm>
          <a:prstGeom prst="rect">
            <a:avLst/>
          </a:prstGeom>
          <a:noFill/>
          <a:ln>
            <a:noFill/>
          </a:ln>
        </p:spPr>
      </p:pic>
      <p:sp>
        <p:nvSpPr>
          <p:cNvPr id="154" name="Google Shape;15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155" name="Google Shape;155;p21"/>
          <p:cNvSpPr txBox="1"/>
          <p:nvPr/>
        </p:nvSpPr>
        <p:spPr>
          <a:xfrm>
            <a:off x="470275" y="117575"/>
            <a:ext cx="4820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9900FF"/>
                </a:solidFill>
                <a:latin typeface="Amiri"/>
                <a:ea typeface="Amiri"/>
                <a:cs typeface="Amiri"/>
                <a:sym typeface="Amiri"/>
              </a:rPr>
              <a:t>0D and 1D shielding </a:t>
            </a:r>
            <a:endParaRPr sz="2500" b="1">
              <a:solidFill>
                <a:srgbClr val="9900FF"/>
              </a:solidFill>
              <a:latin typeface="Amiri"/>
              <a:ea typeface="Amiri"/>
              <a:cs typeface="Amiri"/>
              <a:sym typeface="Ami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1693</Words>
  <Application>Microsoft Macintosh PowerPoint</Application>
  <PresentationFormat>On-screen Show (16:9)</PresentationFormat>
  <Paragraphs>187</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Amiri</vt:lpstr>
      <vt:lpstr>Times New Roman</vt:lpstr>
      <vt:lpstr>Simple Light</vt:lpstr>
      <vt:lpstr>CSR effect in the ERL-Based light source</vt:lpstr>
      <vt:lpstr>Outline </vt:lpstr>
      <vt:lpstr>Story of CSR in free space and in chamber </vt:lpstr>
      <vt:lpstr>CSR with shielding : </vt:lpstr>
      <vt:lpstr>POWER RADIATED BY ONE ELECTRON</vt:lpstr>
      <vt:lpstr>Free space </vt:lpstr>
      <vt:lpstr>III. Finite Parallel Plate Shields</vt:lpstr>
      <vt:lpstr>Radiation from beam of electron : </vt:lpstr>
      <vt:lpstr>PowerPoint Presentation</vt:lpstr>
      <vt:lpstr>PowerPoint Presentation</vt:lpstr>
      <vt:lpstr>PowerPoint Presentation</vt:lpstr>
      <vt:lpstr>2D shielding </vt:lpstr>
      <vt:lpstr>2D shielding </vt:lpstr>
      <vt:lpstr>2D shielding </vt:lpstr>
      <vt:lpstr>Comparing different chamber sizes </vt:lpstr>
      <vt:lpstr>Comparing 1D and 2D shielding </vt:lpstr>
      <vt:lpstr>(very short )Story of our ERL from LheC and our new proposal for FEL</vt:lpstr>
      <vt:lpstr>PowerPoint Presentation</vt:lpstr>
      <vt:lpstr>PowerPoint Presentation</vt:lpstr>
      <vt:lpstr>Beam dynamics simulation </vt:lpstr>
      <vt:lpstr>PowerPoint Presentation</vt:lpstr>
      <vt:lpstr>Resistive-wall wakefields</vt:lpstr>
      <vt:lpstr>Optics in LHeC</vt:lpstr>
      <vt:lpstr>PowerPoint Presentation</vt:lpstr>
      <vt:lpstr>Beam dynamic Simulation </vt:lpstr>
      <vt:lpstr>FEL Simulation &amp; Energy Recovering </vt:lpstr>
      <vt:lpstr>FEL Simulation </vt:lpstr>
      <vt:lpstr>Picometer FEL radiation To set foot in the domain of even shorter wavelengths,</vt:lpstr>
      <vt:lpstr>ENERGY RECOVERY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 effect in the ERL-Based light source</dc:title>
  <cp:lastModifiedBy>Microsoft Office User</cp:lastModifiedBy>
  <cp:revision>1</cp:revision>
  <dcterms:modified xsi:type="dcterms:W3CDTF">2021-10-06T07:39:24Z</dcterms:modified>
</cp:coreProperties>
</file>