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4" r:id="rId4"/>
    <p:sldId id="285" r:id="rId5"/>
    <p:sldId id="278" r:id="rId6"/>
    <p:sldId id="263" r:id="rId7"/>
    <p:sldId id="287" r:id="rId8"/>
    <p:sldId id="293" r:id="rId9"/>
    <p:sldId id="271" r:id="rId10"/>
    <p:sldId id="280" r:id="rId11"/>
    <p:sldId id="283" r:id="rId12"/>
    <p:sldId id="273" r:id="rId13"/>
    <p:sldId id="274" r:id="rId14"/>
    <p:sldId id="292" r:id="rId15"/>
    <p:sldId id="291" r:id="rId16"/>
    <p:sldId id="290" r:id="rId17"/>
    <p:sldId id="268" r:id="rId18"/>
    <p:sldId id="294" r:id="rId19"/>
    <p:sldId id="277" r:id="rId20"/>
    <p:sldId id="282" r:id="rId21"/>
    <p:sldId id="281" r:id="rId22"/>
    <p:sldId id="289" r:id="rId23"/>
    <p:sldId id="260" r:id="rId24"/>
    <p:sldId id="279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688-C5AF-454C-9387-F1CB4B24F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4B030-E4E4-45CE-B636-0D0B339AD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2BB9B-9B39-4934-A42A-7BE6F83B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BC5A5-533C-467D-A750-49C5A687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67B76-DF2F-4AA2-AA4E-A78FAF1E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04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AD7D-F8C8-45E4-AC6F-796F502AB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60F2E-6182-49B6-90D9-202C16949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5AC91-6C89-42FD-8D17-82421944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EC09B-C137-4546-B55D-C8BB9036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6964A-CA09-4C5E-84FB-7B896356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37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44193-75A4-494E-A3B0-456D8494F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4EABB-5EE4-4082-9BDD-E7102467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B95BE-1C0D-4EE5-A425-8718D5C7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537F-75C9-4745-A318-F9AB0241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F73C-6357-40F3-B2AF-76382FCF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06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1117-AC25-4F09-A696-FE4290FE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8261E-2F1C-44E9-9199-A93E71BD3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81EAA-1654-4FF9-AE90-7BFDA3EE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08879-0892-408F-96E4-5AA7894D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C7A4F-3AC5-414D-A82A-2D292C9C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78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8C6-FDD9-408E-A748-71256072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F3B9B-A290-445E-B18B-B11252859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E6351-29CA-4E89-895B-5BD17865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BB6DA-9123-4120-9D21-74401044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B540-11EA-4989-B04A-59ADFF00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7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BE8D-99AA-4831-B168-42F54604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6AF4F-23A9-4DB7-9203-1C60842AD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D4EED-AF53-4FB8-9EF3-25EAD7AF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203E7-D2D3-4D16-B1A2-3A618EAD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C4CCB-E412-4E3A-B7EF-5C8FF073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1A390-0AF6-4C3E-A385-FA59A6D5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57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96E6B-140B-49C1-97DA-4C04ECB9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45744-3702-4DAA-A88C-491F9F683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9E279-628C-48F8-B30E-564D1E0B2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12116-2D3F-4077-B052-290968F40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2B9DE-73ED-4E79-9781-92A35A11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6C351-86FB-4B64-A7A2-9FCEFF38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20570-897E-4F06-AAB8-4BF82B2F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97351-C6D5-4967-B0F4-E9CD1C27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59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7561-47C4-4D2E-804C-97B82721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6650A-1FC0-427E-9E70-6BDC1EE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EE8F3-3896-43FB-AF0F-9C69FB68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E9DEE-DD9D-491F-8DF4-20CC62D0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36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FF892-48B1-4DFF-97D3-8E899FF2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19DC8-AD49-4F02-BE7F-EFF6370A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3235A-5C93-49B1-8B89-F6711FC5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08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663C-34B3-4BB1-9CF1-F91D1FFC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64BB-A12E-484D-952F-1A148B226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7C36E-9C0B-4429-A249-83E413105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7438E-2D57-48E1-9E5C-60229EC6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819FC-53DC-492A-AE76-B79AA93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A0C25-DFEC-4404-8090-A5D23A55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66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067B-F252-413D-8C16-2F5DF8C8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F2B76-3381-42D7-88B3-525E567C9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4D1DF-1073-4E74-8042-F941CBF81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45326-467C-4F2C-B8EA-02C5EE7B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FABE8-A2FE-42BA-8B56-C2462A60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2F173-822B-4A2B-9195-7F10F75B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58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B9E74-267F-45BB-8A8E-0C329EDB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84EE3-AD67-4559-8959-4E7D58BC5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1E697-C3F0-46FD-BC74-3999B7809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3296-E582-4F3E-B55A-C306015763C1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2908B-D9DD-46B5-8573-283A2C354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164A2-36E1-4D9A-96FA-CD6715D97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5AA3-7286-47D8-9244-809E350183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10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FCD8-86DB-4958-B1FE-BB11BB54F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1092"/>
            <a:ext cx="9144000" cy="779228"/>
          </a:xfrm>
        </p:spPr>
        <p:txBody>
          <a:bodyPr>
            <a:normAutofit/>
          </a:bodyPr>
          <a:lstStyle/>
          <a:p>
            <a:r>
              <a:rPr lang="en-US" sz="3600" dirty="0"/>
              <a:t>Injector Dogleg Xtrack Studies</a:t>
            </a:r>
            <a:endParaRPr lang="de-DE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C7C2D-3F88-40EA-9F06-5A5A51F9A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32640"/>
          </a:xfrm>
        </p:spPr>
        <p:txBody>
          <a:bodyPr/>
          <a:lstStyle/>
          <a:p>
            <a:r>
              <a:rPr lang="en-US" dirty="0"/>
              <a:t>T.L., M. Dohlus, Y. Chen, Y. Kot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31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57F51-BA0A-4503-820A-2C58E3E5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60400"/>
            <a:ext cx="8524240" cy="75723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</a:rPr>
              <a:t>Dispersion up to exit BC2 (blue: horizontal, red: vertical, arb. units)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from tracked beam matrix</a:t>
            </a:r>
            <a:endParaRPr lang="de-DE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C4BF8-86B0-4F8D-A04D-6F35B3A1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880" y="1417638"/>
            <a:ext cx="7000240" cy="52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8A0E-4CD7-4EB0-ADE8-47FC68FB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3520"/>
            <a:ext cx="9144000" cy="74321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</a:rPr>
              <a:t>An aside: Similar result with first horizontal corrector turned on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for 1 mm horizontal peak oscillation</a:t>
            </a:r>
            <a:endParaRPr lang="de-DE" sz="24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14BADE-7BA2-4ADB-BA7C-CD1F159BF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975" y="1700809"/>
            <a:ext cx="8983176" cy="4320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CF233-0ACE-445F-B420-8529901D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49594"/>
            <a:ext cx="9144000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72494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+mn-lt"/>
              </a:rPr>
              <a:t>Xtrack with Bump on up to BC2 exit</a:t>
            </a:r>
            <a:endParaRPr lang="en-US" sz="2400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22" y="1401017"/>
            <a:ext cx="9056779" cy="451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03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+mn-lt"/>
              </a:rPr>
              <a:t>ps_viewer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 summary plot at exit BC2</a:t>
            </a:r>
            <a:endParaRPr lang="en-US" sz="2400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37" y="881336"/>
            <a:ext cx="649914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24356E0-7174-4515-A75B-28E0ABFB2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732" r="50769" b="51358"/>
          <a:stretch/>
        </p:blipFill>
        <p:spPr bwMode="auto">
          <a:xfrm>
            <a:off x="0" y="2443018"/>
            <a:ext cx="5590644" cy="24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7A6F72-3C41-4E3E-BE6D-5ADFF5319320}"/>
              </a:ext>
            </a:extLst>
          </p:cNvPr>
          <p:cNvCxnSpPr/>
          <p:nvPr/>
        </p:nvCxnSpPr>
        <p:spPr>
          <a:xfrm flipH="1">
            <a:off x="5619404" y="3042458"/>
            <a:ext cx="1662545" cy="274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56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68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Gain Length vs. Transverse Emittance in Ming </a:t>
            </a:r>
            <a:r>
              <a:rPr lang="en-US" sz="2800" dirty="0" err="1">
                <a:latin typeface="+mn-lt"/>
              </a:rPr>
              <a:t>Xie’s</a:t>
            </a:r>
            <a:r>
              <a:rPr lang="en-US" sz="2800" dirty="0">
                <a:latin typeface="+mn-lt"/>
              </a:rPr>
              <a:t> model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196752"/>
            <a:ext cx="6945066" cy="52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3954A0-B0E6-4B06-B541-12E4F3348322}"/>
              </a:ext>
            </a:extLst>
          </p:cNvPr>
          <p:cNvSpPr txBox="1"/>
          <p:nvPr/>
        </p:nvSpPr>
        <p:spPr>
          <a:xfrm>
            <a:off x="9438640" y="1513840"/>
            <a:ext cx="260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Measured:</a:t>
            </a:r>
          </a:p>
          <a:p>
            <a:r>
              <a:rPr lang="en-US" dirty="0"/>
              <a:t>Gain Length:</a:t>
            </a:r>
          </a:p>
          <a:p>
            <a:r>
              <a:rPr lang="en-US" dirty="0"/>
              <a:t>from 5.5 m without bump</a:t>
            </a:r>
          </a:p>
          <a:p>
            <a:r>
              <a:rPr lang="en-US" dirty="0"/>
              <a:t>to 9,5 m with bump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F30825E-9437-423B-81C7-D1B2D8546B15}"/>
              </a:ext>
            </a:extLst>
          </p:cNvPr>
          <p:cNvSpPr/>
          <p:nvPr/>
        </p:nvSpPr>
        <p:spPr>
          <a:xfrm>
            <a:off x="3434080" y="5466080"/>
            <a:ext cx="243840" cy="195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97059B2-21D4-4E57-8BE1-A1E13A4154C8}"/>
              </a:ext>
            </a:extLst>
          </p:cNvPr>
          <p:cNvSpPr/>
          <p:nvPr/>
        </p:nvSpPr>
        <p:spPr>
          <a:xfrm>
            <a:off x="6756400" y="3246691"/>
            <a:ext cx="243840" cy="195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D8FA-5AF4-4304-8A23-C22BD77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627"/>
            <a:ext cx="10515600" cy="69971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First Shot at GENESIS (Ye Chen):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8E43C-24D3-41E9-9CE3-D2F5A756E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19" y="1226795"/>
            <a:ext cx="6959713" cy="56462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65143A-03FE-46C6-8999-2234CDBD7821}"/>
              </a:ext>
            </a:extLst>
          </p:cNvPr>
          <p:cNvSpPr txBox="1"/>
          <p:nvPr/>
        </p:nvSpPr>
        <p:spPr>
          <a:xfrm>
            <a:off x="8737712" y="1769626"/>
            <a:ext cx="98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3.6 </a:t>
            </a:r>
            <a:r>
              <a:rPr lang="en-US" dirty="0" err="1"/>
              <a:t>mJ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1111D-AF52-4B7F-995F-0662564E997C}"/>
              </a:ext>
            </a:extLst>
          </p:cNvPr>
          <p:cNvSpPr txBox="1"/>
          <p:nvPr/>
        </p:nvSpPr>
        <p:spPr>
          <a:xfrm>
            <a:off x="8737712" y="2481575"/>
            <a:ext cx="98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0.25 </a:t>
            </a:r>
            <a:r>
              <a:rPr lang="en-US" dirty="0" err="1"/>
              <a:t>mJ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0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3712-3D5C-456D-9488-69FFFD16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68444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Y. Kot: Xtrack Calculations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164ECE-7D1D-4741-A684-5FBF12A52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1072" y="2473174"/>
            <a:ext cx="2442728" cy="2638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2F173-6A7F-4A8C-9358-022690FB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972" y="2756960"/>
            <a:ext cx="2154804" cy="2169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2F342-F542-47E0-8F58-57CBDE041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512" y="2965022"/>
            <a:ext cx="4228400" cy="17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9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307" y="716550"/>
            <a:ext cx="9199658" cy="724942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solidFill>
                  <a:prstClr val="black"/>
                </a:solidFill>
                <a:latin typeface="+mn-lt"/>
              </a:rPr>
              <a:t>A different way to disturb the symmetry of the dogleg: optics mismatch</a:t>
            </a:r>
            <a:endParaRPr lang="de-DE" sz="24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3" y="1254643"/>
            <a:ext cx="9056779" cy="451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86B24CC-C97D-4E6F-B8B6-F532E2805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0" t="81541" r="5896" b="4600"/>
          <a:stretch/>
        </p:blipFill>
        <p:spPr bwMode="auto">
          <a:xfrm>
            <a:off x="7990056" y="3510751"/>
            <a:ext cx="4024365" cy="161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903E4B-68AD-4F65-8C61-DDD291B31187}"/>
              </a:ext>
            </a:extLst>
          </p:cNvPr>
          <p:cNvCxnSpPr/>
          <p:nvPr/>
        </p:nvCxnSpPr>
        <p:spPr>
          <a:xfrm flipV="1">
            <a:off x="7828783" y="4762831"/>
            <a:ext cx="1844702" cy="6122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85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5B566D-955B-407A-9A5C-0D7C01311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527" y="2255520"/>
            <a:ext cx="8314945" cy="3688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34A26-F501-4478-AEFF-E002CE64C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26" y="285637"/>
            <a:ext cx="8314945" cy="17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25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+mn-lt"/>
              </a:rPr>
              <a:t>Without chirp: no effect on projected emittance</a:t>
            </a:r>
            <a:endParaRPr lang="en-US" sz="2400" dirty="0"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96753"/>
            <a:ext cx="9033175" cy="450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4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5079-28D3-4A01-B73A-B68F29A7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Why an Injector Dogleg?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AC9056-82C8-4F34-849B-3415EC90E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7807" y="1933191"/>
            <a:ext cx="6674193" cy="3721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E9A69-C6AD-4F2A-A1DD-19A432E9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95" y="2592821"/>
            <a:ext cx="4298053" cy="240203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21C52F-117F-46EE-A7A7-92C096E5F77E}"/>
              </a:ext>
            </a:extLst>
          </p:cNvPr>
          <p:cNvCxnSpPr/>
          <p:nvPr/>
        </p:nvCxnSpPr>
        <p:spPr>
          <a:xfrm flipH="1">
            <a:off x="3732415" y="2086495"/>
            <a:ext cx="1878676" cy="1188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3DCEFB7-3E8F-40C6-98AE-759D77448783}"/>
              </a:ext>
            </a:extLst>
          </p:cNvPr>
          <p:cNvSpPr txBox="1"/>
          <p:nvPr/>
        </p:nvSpPr>
        <p:spPr>
          <a:xfrm>
            <a:off x="5611091" y="1825177"/>
            <a:ext cx="438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Possible Injector (for instance CW)</a:t>
            </a:r>
          </a:p>
        </p:txBody>
      </p:sp>
    </p:spTree>
    <p:extLst>
      <p:ext uri="{BB962C8B-B14F-4D97-AF65-F5344CB8AC3E}">
        <p14:creationId xmlns:p14="http://schemas.microsoft.com/office/powerpoint/2010/main" val="182334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B1CFC7-5E74-41C2-ABF5-FF6561EC5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520" y="1572952"/>
            <a:ext cx="6664960" cy="49987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4E659F-CED5-4D66-AA22-7B3C1D2EEE51}"/>
              </a:ext>
            </a:extLst>
          </p:cNvPr>
          <p:cNvSpPr txBox="1">
            <a:spLocks/>
          </p:cNvSpPr>
          <p:nvPr/>
        </p:nvSpPr>
        <p:spPr>
          <a:xfrm>
            <a:off x="1981200" y="69447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Optics Mismatch in Injector Dogleg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2148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A164E1-F3A5-4AE3-AF1F-5922852AA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491" y="1275398"/>
            <a:ext cx="7047017" cy="52852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2AB416C-884B-4E68-8F45-A4F70C52A82F}"/>
              </a:ext>
            </a:extLst>
          </p:cNvPr>
          <p:cNvSpPr txBox="1">
            <a:spLocks/>
          </p:cNvSpPr>
          <p:nvPr/>
        </p:nvSpPr>
        <p:spPr>
          <a:xfrm>
            <a:off x="1981200" y="69447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Optics Mismatch in Injector Dogleg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239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65EA-0A6A-4422-A970-C41651A4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Possible Reasons for Optics Mismatch into Injector Dogleg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730C1-CD91-4A13-86F7-D62611E51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Injector matching job not done properly (rms?)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Compression tweaks without adapting quadrupole strengths between A1 and H1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Solenoid tweaking</a:t>
            </a:r>
          </a:p>
        </p:txBody>
      </p:sp>
    </p:spTree>
    <p:extLst>
      <p:ext uri="{BB962C8B-B14F-4D97-AF65-F5344CB8AC3E}">
        <p14:creationId xmlns:p14="http://schemas.microsoft.com/office/powerpoint/2010/main" val="2110577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767" y="302150"/>
            <a:ext cx="9796007" cy="952620"/>
          </a:xfrm>
        </p:spPr>
        <p:txBody>
          <a:bodyPr>
            <a:normAutofit/>
          </a:bodyPr>
          <a:lstStyle/>
          <a:p>
            <a:r>
              <a:rPr lang="de-DE" sz="2400" dirty="0"/>
              <a:t>Xtrack </a:t>
            </a:r>
            <a:r>
              <a:rPr lang="de-DE" sz="2400" dirty="0" err="1"/>
              <a:t>up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exit</a:t>
            </a:r>
            <a:r>
              <a:rPr lang="de-DE" sz="2400" dirty="0"/>
              <a:t> BC2 </a:t>
            </a:r>
            <a:r>
              <a:rPr lang="de-DE" sz="2000" dirty="0"/>
              <a:t>(</a:t>
            </a:r>
            <a:r>
              <a:rPr lang="de-DE" sz="2000" dirty="0" err="1"/>
              <a:t>MD‘s</a:t>
            </a:r>
            <a:r>
              <a:rPr lang="de-DE" sz="2000" dirty="0"/>
              <a:t> original </a:t>
            </a:r>
            <a:r>
              <a:rPr lang="en-US" sz="2000" dirty="0"/>
              <a:t>run</a:t>
            </a:r>
            <a:r>
              <a:rPr lang="de-DE" sz="1300" dirty="0"/>
              <a:t>)</a:t>
            </a:r>
            <a:br>
              <a:rPr lang="de-DE" sz="2000" dirty="0"/>
            </a:br>
            <a:br>
              <a:rPr lang="de-DE" sz="1300" dirty="0"/>
            </a:br>
            <a:r>
              <a:rPr lang="en-US" sz="1200" dirty="0"/>
              <a:t>only</a:t>
            </a:r>
            <a:r>
              <a:rPr lang="de-DE" sz="1200" dirty="0"/>
              <a:t> </a:t>
            </a:r>
            <a:r>
              <a:rPr lang="de-DE" sz="1200" dirty="0" err="1"/>
              <a:t>ps</a:t>
            </a:r>
            <a:r>
              <a:rPr lang="de-DE" sz="1200" dirty="0"/>
              <a:t> Dump LH </a:t>
            </a:r>
            <a:r>
              <a:rPr lang="de-DE" sz="1200" dirty="0" err="1"/>
              <a:t>turned</a:t>
            </a:r>
            <a:r>
              <a:rPr lang="de-DE" sz="1200" dirty="0"/>
              <a:t> on, and 'source_2020__04_20‚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used</a:t>
            </a:r>
            <a:r>
              <a:rPr lang="de-DE" sz="1200" dirty="0"/>
              <a:t> 120 min WS: 3D_SC, CSR, Wakes, CKs H:\mpy\Xtrack 2019_03\files_X_2019__03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412777"/>
            <a:ext cx="9033176" cy="450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750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CF7AD08-8EE1-4C5D-9D83-091EB439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490066"/>
          </a:xfrm>
        </p:spPr>
        <p:txBody>
          <a:bodyPr/>
          <a:lstStyle/>
          <a:p>
            <a:r>
              <a:rPr lang="en-US" sz="2000" dirty="0">
                <a:solidFill>
                  <a:prstClr val="black"/>
                </a:solidFill>
              </a:rPr>
              <a:t>SC off, CSR on, Wakes on, KCs off, matched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886D6-E5C9-4041-91D4-E1834050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51165"/>
            <a:ext cx="9144000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8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6BA3D2-1BD7-4E75-B7B1-587C6806D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85" y="363407"/>
            <a:ext cx="7616142" cy="139474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E6C3A6-855C-41DF-9C88-7A5F25CA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3487310" cy="416170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/>
              <a:t>One sees from the above list that it is not a big problem to </a:t>
            </a:r>
            <a:r>
              <a:rPr lang="en-US" dirty="0">
                <a:highlight>
                  <a:srgbClr val="00FF00"/>
                </a:highlight>
              </a:rPr>
              <a:t>construct a dogleg without </a:t>
            </a:r>
            <a:r>
              <a:rPr lang="en-US" dirty="0" err="1">
                <a:highlight>
                  <a:srgbClr val="00FF00"/>
                </a:highlight>
              </a:rPr>
              <a:t>sextupoles</a:t>
            </a:r>
            <a:r>
              <a:rPr lang="en-US" dirty="0">
                <a:highlight>
                  <a:srgbClr val="00FF00"/>
                </a:highlight>
              </a:rPr>
              <a:t> which, nevertheless, is free from first, second and third order dispersions.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/>
              <a:t>But what can be done in this case (or in the case when the arc map is a second order achromat only with respect to the horizontal motion) to control chromatic focusing aberrations?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/>
              <a:t>One possible way is to employ the concept of </a:t>
            </a:r>
            <a:r>
              <a:rPr lang="en-US" dirty="0">
                <a:highlight>
                  <a:srgbClr val="00FF00"/>
                </a:highlight>
              </a:rPr>
              <a:t>apochromatic focusing</a:t>
            </a:r>
            <a:r>
              <a:rPr lang="en-US" dirty="0"/>
              <a:t> which, though having been developed mostly for straight drift-quadrupole systems [4, 5], can be generalized on systems with bending and sextupole magnets included.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17E8F8-40C7-452F-AF3D-5DF5AB698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399" y="1652309"/>
            <a:ext cx="3588152" cy="4508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5209DD-39E8-4356-955D-82FDD8362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212" y="1825626"/>
            <a:ext cx="3009418" cy="1846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10EA5-DEEB-4E14-BBF4-1B52A8575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439" y="4274631"/>
            <a:ext cx="3449256" cy="20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1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CF7AD08-8EE1-4C5D-9D83-091EB439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49006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+mn-lt"/>
              </a:rPr>
              <a:t>Xtrack calculation up to exit BC0</a:t>
            </a:r>
            <a:endParaRPr lang="de-DE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886D6-E5C9-4041-91D4-E1834050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51165"/>
            <a:ext cx="9144000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7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5406-435F-4F2C-8FB8-209D1E11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467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+mn-lt"/>
              </a:rPr>
              <a:t>Xtrack calculation up to exit BC0, </a:t>
            </a:r>
            <a:r>
              <a:rPr lang="en-US" sz="2400" dirty="0" err="1">
                <a:solidFill>
                  <a:prstClr val="black"/>
                </a:solidFill>
                <a:latin typeface="+mn-lt"/>
              </a:rPr>
              <a:t>sextupoles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 off</a:t>
            </a:r>
            <a:endParaRPr lang="de-DE" sz="24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07E9D-0EE7-4F67-875D-FA5699F3D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51165"/>
            <a:ext cx="9144000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6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21" y="1412777"/>
            <a:ext cx="9033176" cy="450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5357" y="71393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Xtrack </a:t>
            </a:r>
            <a:r>
              <a:rPr lang="de-DE" sz="2400" dirty="0" err="1"/>
              <a:t>up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exit</a:t>
            </a:r>
            <a:r>
              <a:rPr lang="de-DE" sz="2400" dirty="0"/>
              <a:t> BC2 (</a:t>
            </a:r>
            <a:r>
              <a:rPr lang="de-DE" sz="2400" dirty="0" err="1"/>
              <a:t>MD‘s</a:t>
            </a:r>
            <a:r>
              <a:rPr lang="de-DE" sz="2400" dirty="0"/>
              <a:t> original </a:t>
            </a:r>
            <a:r>
              <a:rPr lang="en-US" sz="2400" dirty="0"/>
              <a:t>run, 3D SC, CSR, Wakes</a:t>
            </a:r>
            <a:r>
              <a:rPr lang="de-DE" sz="2400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1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Bump in Injector Dogleg with CIX.65.I1 (1mm peak)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50" y="1772817"/>
            <a:ext cx="9078979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58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38" y="548680"/>
            <a:ext cx="8020510" cy="601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34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+mn-lt"/>
              </a:rPr>
              <a:t>Xtrack with horizontal bump up to exit BC2</a:t>
            </a:r>
            <a:endParaRPr lang="en-US" sz="2400" dirty="0">
              <a:latin typeface="+mn-lt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27" y="1484784"/>
            <a:ext cx="9029570" cy="436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42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Widescreen</PresentationFormat>
  <Paragraphs>37</Paragraphs>
  <Slides>24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Injector Dogleg Xtrack Studies</vt:lpstr>
      <vt:lpstr>Why an Injector Dogleg?</vt:lpstr>
      <vt:lpstr>PowerPoint Presentation</vt:lpstr>
      <vt:lpstr>Xtrack calculation up to exit BC0</vt:lpstr>
      <vt:lpstr>Xtrack calculation up to exit BC0, sextupoles off</vt:lpstr>
      <vt:lpstr>PowerPoint Presentation</vt:lpstr>
      <vt:lpstr>Bump in Injector Dogleg with CIX.65.I1 (1mm peak)</vt:lpstr>
      <vt:lpstr>PowerPoint Presentation</vt:lpstr>
      <vt:lpstr>Xtrack with horizontal bump up to exit BC2</vt:lpstr>
      <vt:lpstr>Dispersion up to exit BC2 (blue: horizontal, red: vertical, arb. units) from tracked beam matrix</vt:lpstr>
      <vt:lpstr>An aside: Similar result with first horizontal corrector turned on  for 1 mm horizontal peak oscillation</vt:lpstr>
      <vt:lpstr>Xtrack with Bump on up to BC2 exit</vt:lpstr>
      <vt:lpstr>ps_viewer summary plot at exit BC2</vt:lpstr>
      <vt:lpstr>Gain Length vs. Transverse Emittance in Ming Xie’s model </vt:lpstr>
      <vt:lpstr>First Shot at GENESIS (Ye Chen):</vt:lpstr>
      <vt:lpstr>Y. Kot: Xtrack Calculations</vt:lpstr>
      <vt:lpstr>A different way to disturb the symmetry of the dogleg: optics mismatch</vt:lpstr>
      <vt:lpstr>PowerPoint Presentation</vt:lpstr>
      <vt:lpstr>Without chirp: no effect on projected emittance</vt:lpstr>
      <vt:lpstr>PowerPoint Presentation</vt:lpstr>
      <vt:lpstr>PowerPoint Presentation</vt:lpstr>
      <vt:lpstr>Possible Reasons for Optics Mismatch into Injector Dogleg</vt:lpstr>
      <vt:lpstr>Xtrack up to exit BC2 (MD‘s original run)  only ps Dump LH turned on, and 'source_2020__04_20‚ is used 120 min WS: 3D_SC, CSR, Wakes, CKs H:\mpy\Xtrack 2019_03\files_X_2019__03</vt:lpstr>
      <vt:lpstr>SC off, CSR on, Wakes on, KCs off, matched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Dogleg Xtrack Studies</dc:title>
  <dc:creator>Limberg, Torsten</dc:creator>
  <cp:lastModifiedBy>Limberg, Torsten</cp:lastModifiedBy>
  <cp:revision>37</cp:revision>
  <dcterms:created xsi:type="dcterms:W3CDTF">2020-11-20T10:43:32Z</dcterms:created>
  <dcterms:modified xsi:type="dcterms:W3CDTF">2020-12-08T12:57:29Z</dcterms:modified>
</cp:coreProperties>
</file>