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65" r:id="rId12"/>
    <p:sldId id="266" r:id="rId13"/>
    <p:sldId id="269" r:id="rId14"/>
    <p:sldId id="272" r:id="rId15"/>
    <p:sldId id="276" r:id="rId16"/>
    <p:sldId id="277" r:id="rId17"/>
    <p:sldId id="278" r:id="rId18"/>
    <p:sldId id="279" r:id="rId19"/>
    <p:sldId id="280" r:id="rId20"/>
    <p:sldId id="283" r:id="rId21"/>
    <p:sldId id="275" r:id="rId22"/>
    <p:sldId id="273" r:id="rId23"/>
    <p:sldId id="27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650"/>
  </p:normalViewPr>
  <p:slideViewPr>
    <p:cSldViewPr snapToGrid="0" snapToObjects="1">
      <p:cViewPr varScale="1">
        <p:scale>
          <a:sx n="164" d="100"/>
          <a:sy n="164" d="100"/>
        </p:scale>
        <p:origin x="168" y="352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C520-A92B-8A42-A18E-9ED2ABC0D8B2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BDD1F-3F38-1B40-8188-3785C2F7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8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7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8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BDD1F-3F38-1B40-8188-3785C2F7A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3533-2093-5445-B2C0-C34B69229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AF7D3-3552-F044-9B1F-2EF0281AE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A8F8F-0C2F-7D46-8DCF-D296D216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377C-E88B-7E43-8F4A-613656B6198C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94EE-9BE1-E64C-BE7B-E131AFB2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36D71-7005-9F44-9CEE-225499A3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9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1D4D-FF9C-6C46-AF6F-A0D8161E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0EA1A-5B2C-B64A-9350-6363C88C8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3C95-13B4-0C4B-8B42-80F4CF91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6951-A01C-6B4F-9BC1-1ACCA1AE55C2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E8C97-B60D-AE47-87E3-CEEF96A7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EE656-FAC1-B648-9ABA-4FD1186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CB0D5-7227-9344-BAA3-4D1D097A6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3767B-38C9-B14C-AF00-A496785F0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057A-561C-D24C-9CB5-3388CFBF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C24B-6C97-A040-ABC7-45BC7DE3651A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1F735-E03D-7947-AFE6-BD2EDE51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1386D-FB17-1C48-B5FD-2CCD10E5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66B2-AC31-594E-BAEB-8AF6FA97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0AA22-B40A-B34A-AC95-78F17B108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4144-1A02-EF49-8319-4857A702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BB9F-3EFC-8C43-A4EB-4C0327AA4185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5165E-C43D-8842-B3C6-CBC1DE1A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A6963-119A-DD45-91D5-8BDA813E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0FDE-2B5B-5944-B205-64B48E261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6819F-6230-E54E-A250-F1EE131A9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3956A-C7A8-7344-8C8A-C2986BDD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1937-5D78-2849-B4AE-7069B507307E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4AB42-622A-2E4B-85E7-B11AB77A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3CCE-C971-F446-85AA-CA0A110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D6A6-5196-244A-BC9F-1F4EC3FA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3C4D5-815A-4345-A70C-67CF5B850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E15A0-D1F2-5E4D-B5B7-DA4BFD521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AB27B-CC20-9F4D-850C-3FF3F17C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0EAD-0ABE-5E4E-A39B-BE8E0A764FB9}" type="datetime1">
              <a:rPr lang="de-DE" smtClean="0"/>
              <a:t>10.11.20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DD4BB-4134-8640-AABF-97C9E1F0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38942-C94E-094B-A2B9-E4AF59CA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142F-A68B-FA42-A82E-4440FF85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26DB6-1A5C-B34B-8D2E-F4877D36F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8829B-403C-3043-A82C-584E6DC26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8CBD2-EA86-1245-9DAA-B352A98DA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366C6-12FD-FB40-A75C-0190F4940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DE228-69FA-2842-9CE2-372E9754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0920-8E36-7141-9175-60503971B8C0}" type="datetime1">
              <a:rPr lang="de-DE" smtClean="0"/>
              <a:t>10.11.20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A1FD8-FC40-FD44-8862-86CC1234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FEEDC-30FA-D446-9B2F-48DA17DF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6DD9-A0CB-224F-8262-522A1614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5E3F8-4942-DD47-BE4F-383BDCCF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1B32-F056-A849-8459-BA1E3C15464A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6D0CF-20CE-B24C-9227-FBBC6DEB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59BA3-1C35-3D4A-8B93-E0116E5E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84DA8-EFAD-884C-9140-D1F231E2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6E8-3005-A94D-B046-C882BAD57F57}" type="datetime1">
              <a:rPr lang="de-DE" smtClean="0"/>
              <a:t>10.11.20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7917A-583E-9C44-B66C-9100960E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3A5D5-5066-7248-A491-D5439D46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F309-F8C8-B945-81AB-836321F8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112D-7AED-AB4D-A626-696C175E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85E19-4BED-A745-93C2-593600BD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D9671-42D6-1F4A-AE40-B5AFEB26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B96-52D6-5D43-BACA-6A4118AB439E}" type="datetime1">
              <a:rPr lang="de-DE" smtClean="0"/>
              <a:t>10.11.20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44710-4271-364E-8129-35EB09C3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EECD0-6C46-9B47-800C-C48BC01C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8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D8C2-2829-B148-A9F2-176D07C5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D099D-51EC-FB46-909E-5928147B4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12FDF-62DE-754D-9239-3349F6CD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8D6A8-FA59-4A45-B860-84632C43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85-1B27-0D46-A739-E27D08AEF61E}" type="datetime1">
              <a:rPr lang="de-DE" smtClean="0"/>
              <a:t>10.11.20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E8FEE-80F4-554E-9CDA-7E15BD41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0D5E6-4CD1-954C-96A5-1FD6F645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2BF36-777F-3542-A6A7-31450697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C854A-8528-4645-8DB0-0F806CC36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698F1-4964-1B46-8BE6-159267201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0FF7-B946-3443-B3F5-7FDFC85E0850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85217-9884-794F-8976-17CB2509A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789B-B2E6-254D-B10E-641BF57CA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39EB-DB21-E246-8FC0-90F355A48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2000" t="-55000" r="-32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194B-7662-EF4A-BD3B-2675B1DD9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e-beam trajectories and </a:t>
            </a:r>
            <a:br>
              <a:rPr lang="en-US" dirty="0"/>
            </a:br>
            <a:r>
              <a:rPr lang="en-US" dirty="0"/>
              <a:t>p-beam pointing jitter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9B588-2988-A04D-9115-6C1ABF317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Attempt to derive correlations between e- and p-beam jitter</a:t>
            </a:r>
          </a:p>
        </p:txBody>
      </p:sp>
    </p:spTree>
    <p:extLst>
      <p:ext uri="{BB962C8B-B14F-4D97-AF65-F5344CB8AC3E}">
        <p14:creationId xmlns:p14="http://schemas.microsoft.com/office/powerpoint/2010/main" val="21281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29C8-DFB8-C64A-88B2-90CA4641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886F-D4B5-0648-96B6-000D25441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sine + linear fit tends to always produce non-zero amplitudes</a:t>
            </a:r>
          </a:p>
          <a:p>
            <a:r>
              <a:rPr lang="en-US" dirty="0"/>
              <a:t>If this is true, </a:t>
            </a:r>
            <a:r>
              <a:rPr lang="en-US" b="1" dirty="0"/>
              <a:t>one needs an even different fit approach</a:t>
            </a:r>
            <a:r>
              <a:rPr lang="en-US" dirty="0"/>
              <a:t>!</a:t>
            </a:r>
          </a:p>
          <a:p>
            <a:r>
              <a:rPr lang="en-US" dirty="0"/>
              <a:t>Naïve idea:</a:t>
            </a:r>
          </a:p>
          <a:p>
            <a:pPr lvl="1"/>
            <a:r>
              <a:rPr lang="en-US" dirty="0"/>
              <a:t>implement threshold to allow for ‘straight’ trajectories</a:t>
            </a:r>
          </a:p>
          <a:p>
            <a:pPr lvl="1"/>
            <a:r>
              <a:rPr lang="en-US" dirty="0"/>
              <a:t>use linear fit below threshold, sine fit otherwise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6335-B2F2-9F42-9160-C891531D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A70-D1AA-754B-A888-9FDA7F64DFB9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3BB06-E163-DF49-9626-A2A72287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1EC26-DB5F-3746-A0A1-311E382A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7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2F17C-E62E-FA4E-92DE-5DA1EE88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7900" y="2151614"/>
            <a:ext cx="5156200" cy="3327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9A198-F06A-AC4A-8D9E-375C02A77CB0}"/>
              </a:ext>
            </a:extLst>
          </p:cNvPr>
          <p:cNvSpPr txBox="1"/>
          <p:nvPr/>
        </p:nvSpPr>
        <p:spPr>
          <a:xfrm>
            <a:off x="5444122" y="1782282"/>
            <a:ext cx="130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sine fit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3460B-B6FB-1348-A872-5ACBFF4F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B330-30E0-7047-ACC9-BFB68DFEAAD3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2FF09-65D1-6042-BD6F-6EE5BB66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71BDCB-D289-9248-8F1A-1049EE00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56EEF-0064-2643-862F-066BE140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2151614"/>
            <a:ext cx="5156200" cy="332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CF1F49-D594-A841-8672-55F762634EFA}"/>
              </a:ext>
            </a:extLst>
          </p:cNvPr>
          <p:cNvSpPr txBox="1"/>
          <p:nvPr/>
        </p:nvSpPr>
        <p:spPr>
          <a:xfrm>
            <a:off x="4467092" y="1782957"/>
            <a:ext cx="325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+ linear fit (threshold: 3 µm)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C54FDF-9002-2E47-B46F-B515EB03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4F88-5D01-A440-9AE9-88C7BCC5B8AC}" type="datetime1">
              <a:rPr lang="de-DE" smtClean="0"/>
              <a:t>10.11.20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B9B3-C337-8C4F-8DBF-55AA2AAE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73BBE4-6C8B-5547-93AC-84D4A015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5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FA41-A51E-9347-BF6A-A4D3AFF7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- 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F521-2675-C340-9293-501C1A4F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 now we got one free parameter:</a:t>
            </a:r>
          </a:p>
          <a:p>
            <a:pPr marL="457200" lvl="1" indent="0">
              <a:buNone/>
            </a:pPr>
            <a:r>
              <a:rPr lang="en-US" dirty="0" err="1"/>
              <a:t>t_fit</a:t>
            </a:r>
            <a:r>
              <a:rPr lang="en-US" dirty="0"/>
              <a:t> = pk2pk(</a:t>
            </a:r>
            <a:r>
              <a:rPr lang="en-US" dirty="0" err="1"/>
              <a:t>BPM_i</a:t>
            </a:r>
            <a:r>
              <a:rPr lang="en-US" dirty="0"/>
              <a:t>(event e) - mean(</a:t>
            </a:r>
            <a:r>
              <a:rPr lang="en-US" dirty="0" err="1"/>
              <a:t>BPM_i</a:t>
            </a:r>
            <a:r>
              <a:rPr lang="en-US" dirty="0"/>
              <a:t>(all events))</a:t>
            </a:r>
          </a:p>
          <a:p>
            <a:pPr marL="0" indent="0">
              <a:buNone/>
            </a:pPr>
            <a:r>
              <a:rPr lang="en-US" dirty="0"/>
              <a:t>Varying </a:t>
            </a:r>
            <a:r>
              <a:rPr lang="en-US" dirty="0" err="1"/>
              <a:t>t_fit</a:t>
            </a:r>
            <a:r>
              <a:rPr lang="en-US" dirty="0"/>
              <a:t> one gets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0C061-AA4F-5A49-A49B-A9544C7B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91E8-17BB-A547-AF4E-4EE7BEB6D67A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6CBE-D77A-C946-B828-1F5CF4BD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9391-DFE6-B44A-9D1C-D29C1411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</a:t>
            </a:r>
            <a:r>
              <a:rPr lang="en-US" baseline="0" dirty="0"/>
              <a:t> - with threshold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2F17C-E62E-FA4E-92DE-5DA1EE88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1464" y="1429351"/>
            <a:ext cx="5914256" cy="404966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72C0E-B910-634A-ABD0-A391B5C0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1B7D-F8F5-0F41-B150-399EE1EEAF38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9883F-F4E4-0146-B97E-9A6412E5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3951-E8BD-864D-BDB9-CA58B14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1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 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with threshold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2F17C-E62E-FA4E-92DE-5DA1EE88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586" y="1429351"/>
            <a:ext cx="5872011" cy="404966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72C0E-B910-634A-ABD0-A391B5C0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1B7D-F8F5-0F41-B150-399EE1EEAF38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9883F-F4E4-0146-B97E-9A6412E5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3951-E8BD-864D-BDB9-CA58B14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 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with threshold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2F17C-E62E-FA4E-92DE-5DA1EE88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586" y="1429351"/>
            <a:ext cx="5872011" cy="404966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72C0E-B910-634A-ABD0-A391B5C0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1B7D-F8F5-0F41-B150-399EE1EEAF38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9883F-F4E4-0146-B97E-9A6412E5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3951-E8BD-864D-BDB9-CA58B14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9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 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with threshold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2F17C-E62E-FA4E-92DE-5DA1EE88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587" y="1429351"/>
            <a:ext cx="5872009" cy="404966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72C0E-B910-634A-ABD0-A391B5C0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1B7D-F8F5-0F41-B150-399EE1EEAF38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9883F-F4E4-0146-B97E-9A6412E5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3951-E8BD-864D-BDB9-CA58B14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 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with threshold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2F17C-E62E-FA4E-92DE-5DA1EE88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587" y="1429351"/>
            <a:ext cx="5872009" cy="404966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72C0E-B910-634A-ABD0-A391B5C0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1B7D-F8F5-0F41-B150-399EE1EEAF38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9883F-F4E4-0146-B97E-9A6412E5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3951-E8BD-864D-BDB9-CA58B14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 </a:t>
            </a:r>
            <a:r>
              <a:rPr lang="en-US" sz="440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with threshold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2F17C-E62E-FA4E-92DE-5DA1EE88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2587" y="1429351"/>
            <a:ext cx="5872008" cy="404966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72C0E-B910-634A-ABD0-A391B5C0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1B7D-F8F5-0F41-B150-399EE1EEAF38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9883F-F4E4-0146-B97E-9A6412E5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23951-E8BD-864D-BDB9-CA58B14F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1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86D5-0DC0-5140-A703-42A7F8C7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9DBE1-BCF5-5048-B7CD-DB6E9EEF5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the first days of photon beam delivery, experiments complain about ‘large jitter’</a:t>
            </a:r>
          </a:p>
          <a:p>
            <a:r>
              <a:rPr lang="en-US" dirty="0"/>
              <a:t>Eu-XFEL had some ‘bad’ states in the </a:t>
            </a:r>
            <a:r>
              <a:rPr lang="en-US" dirty="0" err="1"/>
              <a:t>beginng</a:t>
            </a:r>
            <a:r>
              <a:rPr lang="en-US" dirty="0"/>
              <a:t> of p-beam delivery …</a:t>
            </a:r>
          </a:p>
          <a:p>
            <a:r>
              <a:rPr lang="en-US" dirty="0"/>
              <a:t>… </a:t>
            </a:r>
            <a:r>
              <a:rPr lang="en-US" b="1" dirty="0"/>
              <a:t>but</a:t>
            </a:r>
            <a:r>
              <a:rPr lang="en-US" dirty="0"/>
              <a:t> this has vanished completely these days</a:t>
            </a:r>
          </a:p>
          <a:p>
            <a:r>
              <a:rPr lang="en-US" dirty="0"/>
              <a:t>But still experiments complain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 XFEL GmbH launched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sym typeface="Wingdings" pitchFamily="2" charset="2"/>
              </a:rPr>
              <a:t>Stability Task Force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I’m WP leader for:</a:t>
            </a:r>
          </a:p>
          <a:p>
            <a:pPr marL="0" indent="0">
              <a:buNone/>
            </a:pPr>
            <a:r>
              <a:rPr lang="en-US" dirty="0"/>
              <a:t>WP7: Electron based feedbacks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5ADD3-90A9-2146-A8D9-2FAB0C0A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057" y="3558523"/>
            <a:ext cx="5581973" cy="279782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37EB2A-A5F2-B14D-B92A-2AF574EB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9E2C-AB88-7C47-8DA9-2CB87663CB5D}" type="datetime1">
              <a:rPr lang="de-DE" smtClean="0"/>
              <a:t>10.11.20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6DD319-3268-AD46-8923-E0CF8315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4159FA-BBDC-BA47-916A-A0F31E09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2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53B9-5BD8-0149-B399-26DA86DE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1050-E998-7244-8F6F-2E549CCF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not satisficing: How to choose the threshold?</a:t>
            </a:r>
          </a:p>
          <a:p>
            <a:r>
              <a:rPr lang="en-US" dirty="0"/>
              <a:t>What about the error of the fit?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A5AF-D515-604A-8AD6-37E894B9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089-9152-8447-9DBB-46965BF4D17D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CCF52-D0CC-CC44-9903-E0063169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58DA-FA2D-1E4F-B303-43B00207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4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 - fit error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128A3-0823-CF4C-AFBE-04457CA9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6" y="2050689"/>
            <a:ext cx="5156200" cy="3530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51C29-1D0F-F049-AB3F-C757583D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DA27-3789-5241-BF01-88E776BC73BE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27601-89B9-8E49-8155-38ABF14F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8A98-40BF-404D-AEAF-96620CF3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44F58A-D39C-2D4A-B229-EC4991DC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08" y="2050689"/>
            <a:ext cx="5003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3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53B9-5BD8-0149-B399-26DA86DE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fit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1050-E998-7244-8F6F-2E549CCF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Obviously this ‘heals’ the ‘zero dip’ problem, but </a:t>
            </a:r>
            <a:r>
              <a:rPr lang="en-US" dirty="0" err="1"/>
              <a:t>t_fit</a:t>
            </a:r>
            <a:r>
              <a:rPr lang="en-US" dirty="0"/>
              <a:t> is a very sensitive parameter!</a:t>
            </a:r>
          </a:p>
          <a:p>
            <a:pPr lvl="1"/>
            <a:r>
              <a:rPr lang="en-US" dirty="0"/>
              <a:t>how to safely determine the threshold?</a:t>
            </a:r>
          </a:p>
          <a:p>
            <a:pPr lvl="1"/>
            <a:r>
              <a:rPr lang="en-US" dirty="0"/>
              <a:t>is this approach ‘correct’?</a:t>
            </a:r>
          </a:p>
          <a:p>
            <a:pPr lvl="1"/>
            <a:r>
              <a:rPr lang="en-US" dirty="0"/>
              <a:t>are there better ones?</a:t>
            </a:r>
          </a:p>
          <a:p>
            <a:r>
              <a:rPr lang="en-US" dirty="0"/>
              <a:t>shouldn’t we have the mean already subtracted after technical calibration, BBAs, … ?</a:t>
            </a:r>
          </a:p>
          <a:p>
            <a:pPr lvl="1"/>
            <a:r>
              <a:rPr lang="en-US" dirty="0"/>
              <a:t>BPM data is composed of:</a:t>
            </a:r>
          </a:p>
          <a:p>
            <a:pPr lvl="2"/>
            <a:r>
              <a:rPr lang="en-US" dirty="0"/>
              <a:t>poly-parameter (technical calibration)</a:t>
            </a:r>
          </a:p>
          <a:p>
            <a:pPr lvl="2"/>
            <a:r>
              <a:rPr lang="en-US" dirty="0"/>
              <a:t>OFFSET1: BBA</a:t>
            </a:r>
          </a:p>
          <a:p>
            <a:pPr lvl="2"/>
            <a:r>
              <a:rPr lang="en-US" dirty="0"/>
              <a:t>OFFSET2: pointing shift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A5AF-D515-604A-8AD6-37E894B9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089-9152-8447-9DBB-46965BF4D17D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CCF52-D0CC-CC44-9903-E0063169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58DA-FA2D-1E4F-B303-43B00207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53B9-5BD8-0149-B399-26DA86DE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1050-E998-7244-8F6F-2E549CCF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Brute force sine fit to get trajectory through undulator line is artificially creating pole around zero</a:t>
            </a:r>
          </a:p>
          <a:p>
            <a:r>
              <a:rPr lang="en-US" dirty="0"/>
              <a:t>Implementing a threshold to allow for ‘straight trajectories’ heals this problem, but adds sensitive parameter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I need to derive a robust, trustworthy parameter one can use as figure-of-merit to monitor e-beam jitter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/>
                </a:solidFill>
              </a:rPr>
              <a:t>Much learned </a:t>
            </a:r>
            <a:r>
              <a:rPr lang="en-US" dirty="0">
                <a:solidFill>
                  <a:schemeClr val="accent6"/>
                </a:solidFill>
              </a:rPr>
              <a:t>(DAQ access, Maxwell, Eu-XFEL DAQ, …)</a:t>
            </a:r>
            <a:r>
              <a:rPr lang="en-US" b="1" dirty="0">
                <a:solidFill>
                  <a:schemeClr val="accent6"/>
                </a:solidFill>
              </a:rPr>
              <a:t>, many routines created to be able to evaluate these performance parameters online and/or near online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US" b="1" dirty="0"/>
              <a:t>Thank you for listening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A5AF-D515-604A-8AD6-37E894B9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0089-9152-8447-9DBB-46965BF4D17D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CCF52-D0CC-CC44-9903-E0063169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F58DA-FA2D-1E4F-B303-43B00207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5760-6B68-F541-BC58-44904FFC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F4F1-CEE1-F44E-8579-5B2AAA78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Aimed to get trustworthy ‘jitter parameter’</a:t>
            </a:r>
          </a:p>
          <a:p>
            <a:r>
              <a:rPr lang="en-US" dirty="0" err="1"/>
              <a:t>Winni</a:t>
            </a:r>
            <a:r>
              <a:rPr lang="en-US" dirty="0"/>
              <a:t> brought up simply sine fit of trajectory through undulator line</a:t>
            </a:r>
          </a:p>
          <a:p>
            <a:r>
              <a:rPr lang="en-US" dirty="0"/>
              <a:t>Looks fine on first glance, but …</a:t>
            </a:r>
          </a:p>
          <a:p>
            <a:r>
              <a:rPr lang="en-US" dirty="0"/>
              <a:t>… shows </a:t>
            </a:r>
            <a:r>
              <a:rPr lang="en-US" b="1" dirty="0"/>
              <a:t>dip around zero</a:t>
            </a:r>
            <a:r>
              <a:rPr lang="en-US" dirty="0"/>
              <a:t> </a:t>
            </a:r>
          </a:p>
          <a:p>
            <a:r>
              <a:rPr lang="en-US" dirty="0"/>
              <a:t>so I started to look into this in more detail</a:t>
            </a:r>
          </a:p>
          <a:p>
            <a:pPr lvl="1"/>
            <a:r>
              <a:rPr lang="en-US" dirty="0"/>
              <a:t>ported code to python</a:t>
            </a:r>
          </a:p>
          <a:p>
            <a:pPr lvl="1"/>
            <a:r>
              <a:rPr lang="en-US" dirty="0"/>
              <a:t>created dashboard to process DAQ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23294-73BF-1243-9493-A1ABFBC5B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94" y="2758698"/>
            <a:ext cx="4751016" cy="392882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3CDD9-6107-5F47-8E48-179C96D1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80E4-7D37-574B-8972-EF86DAA2A332}" type="datetime1">
              <a:rPr lang="de-DE" smtClean="0"/>
              <a:t>10.11.20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E3FB5-64D0-424C-917D-AB7769F7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C1A79-13A9-014E-A776-F0EF89B4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A18C-58C9-5441-A045-7839B3F7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DB95-7053-7844-B58B-1C2995D6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977"/>
            <a:ext cx="10515600" cy="4351338"/>
          </a:xfrm>
        </p:spPr>
        <p:txBody>
          <a:bodyPr/>
          <a:lstStyle/>
          <a:p>
            <a:r>
              <a:rPr lang="en-US" dirty="0"/>
              <a:t>Went for dashboard to offer e.g. p-beam-line scientists easy access (in these times of Corona -&gt; Digital DESY ;)</a:t>
            </a:r>
          </a:p>
          <a:p>
            <a:r>
              <a:rPr lang="en-US" dirty="0"/>
              <a:t>Allows macro-pulse based correlation between experiment and machine data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36277E2-1B1C-8A47-871F-03C2805C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034DA-2964-394C-8562-7504668D72CD}" type="datetime1">
              <a:rPr lang="de-DE" smtClean="0"/>
              <a:t>10.11.20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67B93F6-61E4-F645-9989-C9F07DEA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AD2883-8DD6-994C-9DAE-453E7288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825BE-23E3-0E4C-92D1-8B6251CA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00" y="3223649"/>
            <a:ext cx="4401070" cy="338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9DAE6-A253-474B-860D-289B6147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27" y="2907729"/>
            <a:ext cx="5982346" cy="381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37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3DD6-75AA-4B44-8CFA-C21D0FC0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86EE2-CC7C-754C-93CE-526FB12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anticipate it right away: Near to </a:t>
            </a:r>
            <a:r>
              <a:rPr lang="en-US" b="1" dirty="0"/>
              <a:t>zero correlations </a:t>
            </a:r>
            <a:r>
              <a:rPr lang="en-US" dirty="0"/>
              <a:t>have been found (even the opposite: XFEL GmbH found several issues with mirrors and that like ;)</a:t>
            </a:r>
          </a:p>
          <a:p>
            <a:r>
              <a:rPr lang="en-US" dirty="0"/>
              <a:t>But I got more and more sceptic if the fit is reflecting the situation correctly!</a:t>
            </a:r>
          </a:p>
          <a:p>
            <a:pPr lvl="1"/>
            <a:r>
              <a:rPr lang="en-US" dirty="0"/>
              <a:t>what about the dip (appears only if subtracting the mean - more later)</a:t>
            </a:r>
          </a:p>
          <a:p>
            <a:pPr lvl="1"/>
            <a:r>
              <a:rPr lang="en-US" dirty="0"/>
              <a:t>what to constrain in the fit: period is known, phase-offset should be constrained, 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9A7E39-7859-B24B-9A6C-D94773CE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81F7-2FE5-594E-B48C-69A4939B95B6}" type="datetime1">
              <a:rPr lang="de-DE" smtClean="0"/>
              <a:t>10.11.20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35D8D8-F24C-E946-B7CD-1DEA3057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4393F0-A4C2-484E-A273-DAC33F5B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82D3-0AD7-D443-84BE-2A38451B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the fit procedure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650C03-1CA2-EE4B-95BF-C2DE53946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18" y="1461417"/>
            <a:ext cx="5801784" cy="43513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EFBDA-5178-C54B-8B0A-F471529E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702" y="1463543"/>
            <a:ext cx="5798949" cy="4349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7435B-EDEF-B240-974D-E7A7CA0CD17C}"/>
              </a:ext>
            </a:extLst>
          </p:cNvPr>
          <p:cNvSpPr txBox="1"/>
          <p:nvPr/>
        </p:nvSpPr>
        <p:spPr>
          <a:xfrm>
            <a:off x="1975035" y="1782308"/>
            <a:ext cx="256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fit to ‘raw’ BPM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C547A-15DD-0D4D-A852-805CE01A9333}"/>
              </a:ext>
            </a:extLst>
          </p:cNvPr>
          <p:cNvSpPr txBox="1"/>
          <p:nvPr/>
        </p:nvSpPr>
        <p:spPr>
          <a:xfrm>
            <a:off x="7776819" y="1782308"/>
            <a:ext cx="260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fit - mean subtracted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5761A6-C206-2949-95F0-971334DE2138}"/>
              </a:ext>
            </a:extLst>
          </p:cNvPr>
          <p:cNvSpPr/>
          <p:nvPr/>
        </p:nvSpPr>
        <p:spPr>
          <a:xfrm>
            <a:off x="6745682" y="5540057"/>
            <a:ext cx="466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Amplitude: 	5.1706 ± 0.1313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Periode: 		32.1 ± 0.3581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Phase: 		0.1643 ± 0.0473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FDBBA-CD2F-AB4C-B40B-827C49E8D7D1}"/>
              </a:ext>
            </a:extLst>
          </p:cNvPr>
          <p:cNvSpPr/>
          <p:nvPr/>
        </p:nvSpPr>
        <p:spPr>
          <a:xfrm>
            <a:off x="978976" y="5540057"/>
            <a:ext cx="3871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Amplitude: 	60.1851 ± 4.2075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Periode: 		31.7 ± 1.0642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Phase: 		-1.1522 ± 0.1348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4D63954-78DF-5A44-B9DD-9B72736A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A44E-DDD5-2449-B0E8-FF84FC3C43E5}" type="datetime1">
              <a:rPr lang="de-DE" smtClean="0"/>
              <a:t>10.11.20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F3E0A67-2AEF-6D4F-8777-271ED53F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5CB2ACE-D0CE-4B43-BC04-2CA80A62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1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73407BC-B8A2-E34C-8F87-2D7F80C4F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918" y="1462766"/>
            <a:ext cx="5801784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8BCA7-157A-A245-8072-9A655FAA4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370" y="1449983"/>
            <a:ext cx="5817030" cy="4362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A82D3-0AD7-D443-84BE-2A38451B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the fit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7435B-EDEF-B240-974D-E7A7CA0CD17C}"/>
              </a:ext>
            </a:extLst>
          </p:cNvPr>
          <p:cNvSpPr txBox="1"/>
          <p:nvPr/>
        </p:nvSpPr>
        <p:spPr>
          <a:xfrm>
            <a:off x="1975035" y="1782308"/>
            <a:ext cx="256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fit to ‘raw’ BPM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C547A-15DD-0D4D-A852-805CE01A9333}"/>
              </a:ext>
            </a:extLst>
          </p:cNvPr>
          <p:cNvSpPr txBox="1"/>
          <p:nvPr/>
        </p:nvSpPr>
        <p:spPr>
          <a:xfrm>
            <a:off x="7776819" y="1782308"/>
            <a:ext cx="260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 fit - mean subtracted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5761A6-C206-2949-95F0-971334DE2138}"/>
              </a:ext>
            </a:extLst>
          </p:cNvPr>
          <p:cNvSpPr/>
          <p:nvPr/>
        </p:nvSpPr>
        <p:spPr>
          <a:xfrm>
            <a:off x="6745682" y="5540057"/>
            <a:ext cx="466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Amplitude: 	</a:t>
            </a:r>
            <a:r>
              <a:rPr lang="de-DE" sz="1200" b="1" i="0" dirty="0">
                <a:solidFill>
                  <a:srgbClr val="262730"/>
                </a:solidFill>
                <a:effectLst/>
                <a:latin typeface="Courier" pitchFamily="2" charset="0"/>
              </a:rPr>
              <a:t>0.7211</a:t>
            </a:r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 ± 0.1076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Periode: 		</a:t>
            </a:r>
            <a:r>
              <a:rPr lang="de-DE" sz="1200" b="1" i="0" dirty="0">
                <a:solidFill>
                  <a:srgbClr val="262730"/>
                </a:solidFill>
                <a:effectLst/>
                <a:latin typeface="Courier" pitchFamily="2" charset="0"/>
              </a:rPr>
              <a:t>28.6</a:t>
            </a:r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 ± 2.3597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Phase: 		0.7938 ± 0.3649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FDBBA-CD2F-AB4C-B40B-827C49E8D7D1}"/>
              </a:ext>
            </a:extLst>
          </p:cNvPr>
          <p:cNvSpPr/>
          <p:nvPr/>
        </p:nvSpPr>
        <p:spPr>
          <a:xfrm>
            <a:off x="978976" y="5540057"/>
            <a:ext cx="3871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Amplitude: 	58.3267 ± 4.1043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Periode: 		31.7 ± 1.1264</a:t>
            </a:r>
          </a:p>
          <a:p>
            <a:r>
              <a:rPr lang="de-DE" sz="1200" b="0" i="0" dirty="0">
                <a:solidFill>
                  <a:srgbClr val="262730"/>
                </a:solidFill>
                <a:effectLst/>
                <a:latin typeface="Courier" pitchFamily="2" charset="0"/>
              </a:rPr>
              <a:t>Phase: 		-1.2311 ± 0.1417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0D56149E-260D-3F4E-BC39-AED7BA48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AB66-A95F-4244-B1F3-100CE710BE85}" type="datetime1">
              <a:rPr lang="de-DE" smtClean="0"/>
              <a:t>10.11.20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D547CE4-5A47-6E45-A689-C05F6863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81464F-559A-AF49-A021-BF5C8D56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29C8-DFB8-C64A-88B2-90CA4641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886F-D4B5-0648-96B6-000D25441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sine fit tends to always produce non-zero amplitudes</a:t>
            </a:r>
          </a:p>
          <a:p>
            <a:pPr lvl="1"/>
            <a:r>
              <a:rPr lang="en-US" dirty="0"/>
              <a:t>Is this consistent with beam-dynamics?</a:t>
            </a:r>
          </a:p>
          <a:p>
            <a:pPr lvl="1"/>
            <a:r>
              <a:rPr lang="en-US" dirty="0"/>
              <a:t>there might be completely ‘flat’ trajectories - aren’t there?</a:t>
            </a:r>
          </a:p>
          <a:p>
            <a:r>
              <a:rPr lang="en-US" dirty="0"/>
              <a:t>If this is true, </a:t>
            </a:r>
            <a:r>
              <a:rPr lang="en-US" b="1" dirty="0"/>
              <a:t>one needs different fit procedure</a:t>
            </a:r>
            <a:r>
              <a:rPr lang="en-US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6335-B2F2-9F42-9160-C891531D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0A70-D1AA-754B-A888-9FDA7F64DFB9}" type="datetime1">
              <a:rPr lang="de-DE" smtClean="0"/>
              <a:t>10.11.20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3BB06-E163-DF49-9626-A2A72287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1EC26-DB5F-3746-A0A1-311E382A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1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467F-8900-6742-BBF6-EC1D43A2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fit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8D97A5-92A5-424D-A208-EAF52A08ABF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Different approach, fit using: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still tends to fit none zero amplitude!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8D97A5-92A5-424D-A208-EAF52A08A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51C29-1D0F-F049-AB3F-C757583D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DA27-3789-5241-BF01-88E776BC73BE}" type="datetime1">
              <a:rPr lang="de-DE" smtClean="0"/>
              <a:t>10.11.20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27601-89B9-8E49-8155-38ABF14F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Kammering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8A98-40BF-404D-AEAF-96620CF3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639EB-DB21-E246-8FC0-90F355A487F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128A3-0823-CF4C-AFBE-04457CA9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82290"/>
            <a:ext cx="6091864" cy="45688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39371D-EE23-2E49-8E95-3717B348BE87}"/>
              </a:ext>
            </a:extLst>
          </p:cNvPr>
          <p:cNvCxnSpPr>
            <a:cxnSpLocks/>
          </p:cNvCxnSpPr>
          <p:nvPr/>
        </p:nvCxnSpPr>
        <p:spPr>
          <a:xfrm>
            <a:off x="10987196" y="3051208"/>
            <a:ext cx="0" cy="15785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0F642D-6AE2-274F-853B-3A97BA277AC6}"/>
              </a:ext>
            </a:extLst>
          </p:cNvPr>
          <p:cNvCxnSpPr>
            <a:cxnSpLocks/>
          </p:cNvCxnSpPr>
          <p:nvPr/>
        </p:nvCxnSpPr>
        <p:spPr>
          <a:xfrm>
            <a:off x="6732872" y="3054470"/>
            <a:ext cx="431742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6CCFC9-FCA0-9D43-A9BE-34B19ED9702C}"/>
              </a:ext>
            </a:extLst>
          </p:cNvPr>
          <p:cNvCxnSpPr>
            <a:cxnSpLocks/>
          </p:cNvCxnSpPr>
          <p:nvPr/>
        </p:nvCxnSpPr>
        <p:spPr>
          <a:xfrm>
            <a:off x="6732872" y="4629752"/>
            <a:ext cx="431742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EA3BF4-EFDA-C54F-B85A-36615B8E4A6C}"/>
              </a:ext>
            </a:extLst>
          </p:cNvPr>
          <p:cNvSpPr txBox="1"/>
          <p:nvPr/>
        </p:nvSpPr>
        <p:spPr>
          <a:xfrm>
            <a:off x="10259272" y="4750247"/>
            <a:ext cx="14558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pk2pk = 1 µm</a:t>
            </a:r>
          </a:p>
        </p:txBody>
      </p:sp>
    </p:spTree>
    <p:extLst>
      <p:ext uri="{BB962C8B-B14F-4D97-AF65-F5344CB8AC3E}">
        <p14:creationId xmlns:p14="http://schemas.microsoft.com/office/powerpoint/2010/main" val="364545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885</Words>
  <Application>Microsoft Macintosh PowerPoint</Application>
  <PresentationFormat>Widescreen</PresentationFormat>
  <Paragraphs>175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</vt:lpstr>
      <vt:lpstr>Wingdings</vt:lpstr>
      <vt:lpstr>Office Theme</vt:lpstr>
      <vt:lpstr>e-beam trajectories and  p-beam pointing jitter</vt:lpstr>
      <vt:lpstr>Motivation</vt:lpstr>
      <vt:lpstr>First steps</vt:lpstr>
      <vt:lpstr>The Dashboard</vt:lpstr>
      <vt:lpstr>First findings</vt:lpstr>
      <vt:lpstr>Details of the fit procedure</vt:lpstr>
      <vt:lpstr>Details of the fit procedure</vt:lpstr>
      <vt:lpstr>First insides</vt:lpstr>
      <vt:lpstr>Different fit approach</vt:lpstr>
      <vt:lpstr>Extended fit approach</vt:lpstr>
      <vt:lpstr>Extended fit approach</vt:lpstr>
      <vt:lpstr>Extended fit approach</vt:lpstr>
      <vt:lpstr>Extended fit - some considerations</vt:lpstr>
      <vt:lpstr>Extended fit approach - with threshold</vt:lpstr>
      <vt:lpstr>Extended fit approach - with threshold </vt:lpstr>
      <vt:lpstr>Extended fit approach - with threshold </vt:lpstr>
      <vt:lpstr>Extended fit approach - with threshold </vt:lpstr>
      <vt:lpstr>Extended fit approach - with threshold </vt:lpstr>
      <vt:lpstr>Extended fit approach - with threshold </vt:lpstr>
      <vt:lpstr>Extended fit approach</vt:lpstr>
      <vt:lpstr>Extended fit approach - fit error</vt:lpstr>
      <vt:lpstr>Extended fit approach</vt:lpstr>
      <vt:lpstr>Summary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naïve reflections on e-beam trajectories and p-beam pointing</dc:title>
  <dc:subject/>
  <dc:creator>Raimund Kammering</dc:creator>
  <cp:keywords/>
  <dc:description/>
  <cp:lastModifiedBy>Raimund Kammering</cp:lastModifiedBy>
  <cp:revision>28</cp:revision>
  <dcterms:created xsi:type="dcterms:W3CDTF">2020-10-31T10:57:56Z</dcterms:created>
  <dcterms:modified xsi:type="dcterms:W3CDTF">2020-11-10T13:19:55Z</dcterms:modified>
  <cp:category/>
</cp:coreProperties>
</file>