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72" r:id="rId4"/>
    <p:sldId id="273" r:id="rId5"/>
    <p:sldId id="266" r:id="rId6"/>
    <p:sldId id="265" r:id="rId7"/>
    <p:sldId id="284" r:id="rId8"/>
    <p:sldId id="274" r:id="rId9"/>
    <p:sldId id="276" r:id="rId10"/>
    <p:sldId id="278" r:id="rId11"/>
    <p:sldId id="279" r:id="rId12"/>
    <p:sldId id="280" r:id="rId13"/>
    <p:sldId id="285" r:id="rId14"/>
    <p:sldId id="281" r:id="rId15"/>
    <p:sldId id="264" r:id="rId16"/>
    <p:sldId id="271" r:id="rId17"/>
    <p:sldId id="277" r:id="rId18"/>
    <p:sldId id="286" r:id="rId19"/>
    <p:sldId id="275" r:id="rId20"/>
    <p:sldId id="282" r:id="rId21"/>
    <p:sldId id="283" r:id="rId22"/>
    <p:sldId id="270" r:id="rId23"/>
    <p:sldId id="26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45A70-6050-44BB-B80C-634F22A6AA5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A611-5CD5-45EE-B5DF-31956B1A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A611-5CD5-45EE-B5DF-31956B1AC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16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15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7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78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54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63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53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7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62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52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71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B67C-992F-4B28-8BDB-656BBD265BA6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BFD4-7BB9-4D45-B4F8-F913C3BB5BD5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8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Gain </a:t>
            </a:r>
            <a:r>
              <a:rPr lang="de-DE" sz="3200" dirty="0" err="1" smtClean="0"/>
              <a:t>Curve</a:t>
            </a:r>
            <a:r>
              <a:rPr lang="de-DE" sz="3200" dirty="0" smtClean="0"/>
              <a:t> Studies in SASE1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000" dirty="0" smtClean="0"/>
              <a:t>T. Limberg, </a:t>
            </a:r>
            <a:r>
              <a:rPr lang="de-DE" sz="2000" dirty="0"/>
              <a:t>W. </a:t>
            </a:r>
            <a:r>
              <a:rPr lang="de-DE" sz="2000" dirty="0" smtClean="0"/>
              <a:t>Decking, M. Scholz, </a:t>
            </a:r>
            <a:r>
              <a:rPr lang="de-DE" sz="2000" dirty="0"/>
              <a:t>Ye </a:t>
            </a:r>
            <a:r>
              <a:rPr lang="de-DE" sz="2000" dirty="0" smtClean="0"/>
              <a:t>Chen, S. Tomin, Y. Kot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224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776" y="404664"/>
            <a:ext cx="6925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Ming Xie </a:t>
            </a:r>
            <a:r>
              <a:rPr lang="en-US" sz="2000" dirty="0"/>
              <a:t>(</a:t>
            </a:r>
            <a:r>
              <a:rPr lang="en-US" sz="2000" dirty="0">
                <a:sym typeface="Symbol"/>
              </a:rPr>
              <a:t></a:t>
            </a:r>
            <a:r>
              <a:rPr lang="en-US" sz="2000" baseline="-25000" dirty="0" smtClean="0">
                <a:sym typeface="Symbol"/>
              </a:rPr>
              <a:t>slice</a:t>
            </a:r>
            <a:r>
              <a:rPr lang="en-US" sz="2000" dirty="0" smtClean="0">
                <a:sym typeface="Symbol"/>
              </a:rPr>
              <a:t>= 0.5 mm </a:t>
            </a:r>
            <a:r>
              <a:rPr lang="en-US" sz="2000" dirty="0">
                <a:sym typeface="Symbol"/>
              </a:rPr>
              <a:t>mrad, slice energy spread = 3.8 MeV)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04770" y="141277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Current from:</a:t>
            </a:r>
            <a:endParaRPr lang="en-US" dirty="0"/>
          </a:p>
          <a:p>
            <a:r>
              <a:rPr lang="en-US" dirty="0" smtClean="0"/>
              <a:t>3.7 kA → 2.5 kA</a:t>
            </a:r>
          </a:p>
          <a:p>
            <a:endParaRPr lang="en-US" dirty="0"/>
          </a:p>
          <a:p>
            <a:r>
              <a:rPr lang="en-US" dirty="0" smtClean="0"/>
              <a:t>Gain Length:</a:t>
            </a:r>
          </a:p>
          <a:p>
            <a:r>
              <a:rPr lang="en-US" dirty="0" smtClean="0"/>
              <a:t>6 m →  7.5 m (~25%)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62266"/>
            <a:ext cx="6408712" cy="480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2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Gain Length vs. Transverse Emittance in Ming </a:t>
            </a:r>
            <a:r>
              <a:rPr lang="en-US" sz="2800" dirty="0" err="1" smtClean="0"/>
              <a:t>Xie’s</a:t>
            </a:r>
            <a:r>
              <a:rPr lang="en-US" sz="2800" dirty="0" smtClean="0"/>
              <a:t> model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45066" cy="52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9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Varying Transverse Slice Emittance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</a:t>
            </a:r>
            <a:r>
              <a:rPr lang="en-US" sz="2800" dirty="0" smtClean="0"/>
              <a:t>easy; possible mechanisms: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Extreme compression </a:t>
            </a:r>
          </a:p>
          <a:p>
            <a:pPr lvl="2"/>
            <a:r>
              <a:rPr lang="en-US" sz="2000" dirty="0" smtClean="0"/>
              <a:t>But: peak current more or less unknown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Gun tweaks: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2"/>
            <a:r>
              <a:rPr lang="en-US" sz="2000" dirty="0" smtClean="0"/>
              <a:t>Laser spot size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Solenoid setting</a:t>
            </a:r>
            <a:endParaRPr lang="en-US" dirty="0" smtClean="0"/>
          </a:p>
          <a:p>
            <a:pPr marL="914400" lvl="2" indent="0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956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Vary Gun Solenoid (Y. Kot)</a:t>
            </a:r>
            <a:endParaRPr lang="de-DE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80" y="1600200"/>
            <a:ext cx="73272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8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Ming Xie: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616"/>
            <a:ext cx="7272808" cy="545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1395745"/>
            <a:ext cx="22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Laser Heater!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5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Things at least not straight forward in Ming </a:t>
            </a:r>
            <a:r>
              <a:rPr lang="en-US" sz="3100" dirty="0" err="1" smtClean="0"/>
              <a:t>Xie’s</a:t>
            </a:r>
            <a:r>
              <a:rPr lang="en-US" sz="3100" dirty="0" smtClean="0"/>
              <a:t> algorithm: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>Non-Ming-Xie 1: SASE sensitivity to Injector Dogleg Bumps</a:t>
            </a:r>
            <a:endParaRPr lang="de-DE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1" y="2276872"/>
            <a:ext cx="8771149" cy="29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Bump in DL with CIX.65.I1 (1mm peak)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51" y="1772816"/>
            <a:ext cx="9078979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8" y="548680"/>
            <a:ext cx="8020510" cy="601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Xtrack</a:t>
            </a:r>
            <a:r>
              <a:rPr lang="en-US" sz="2800" dirty="0" smtClean="0"/>
              <a:t> Simulations ongoing</a:t>
            </a:r>
            <a:endParaRPr lang="de-DE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363"/>
            <a:ext cx="9104806" cy="47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99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Non-Ming-Xie </a:t>
            </a:r>
            <a:r>
              <a:rPr lang="en-US" sz="3100" dirty="0" smtClean="0"/>
              <a:t>2: Orbit Changes in Undulators, here: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Tweak horizontal Launch (100 um peak oscillation)</a:t>
            </a:r>
            <a:endParaRPr lang="en-US" sz="27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93" t="-155" r="9280" b="24551"/>
          <a:stretch/>
        </p:blipFill>
        <p:spPr bwMode="auto">
          <a:xfrm>
            <a:off x="-2052736" y="1700808"/>
            <a:ext cx="1116002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Step: Check tool…</a:t>
            </a: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1256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6500"/>
            <a:ext cx="7620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8052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gain curves are using the ‘</a:t>
            </a:r>
            <a:r>
              <a:rPr lang="en-US" dirty="0" err="1" smtClean="0"/>
              <a:t>hamp</a:t>
            </a:r>
            <a:r>
              <a:rPr lang="en-US" dirty="0" smtClean="0"/>
              <a:t>’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508"/>
            <a:ext cx="845229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Non-Ming-Xie </a:t>
            </a:r>
            <a:r>
              <a:rPr lang="en-US" sz="2200" dirty="0" smtClean="0">
                <a:solidFill>
                  <a:prstClr val="black"/>
                </a:solidFill>
              </a:rPr>
              <a:t>3: Laser Heater off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(slice energy spread unknown, driven by micro-bunching instability)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7"/>
            <a:ext cx="6696273" cy="502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With  new tool we are able to measure 8+ gain curves per shift</a:t>
            </a:r>
          </a:p>
          <a:p>
            <a:endParaRPr lang="en-US" sz="2400" dirty="0"/>
          </a:p>
          <a:p>
            <a:r>
              <a:rPr lang="en-US" sz="2400" dirty="0" smtClean="0"/>
              <a:t>First results in reasonable agreement with expectations and Ming Xie (where applicable)</a:t>
            </a:r>
          </a:p>
          <a:p>
            <a:endParaRPr lang="en-US" sz="2400" dirty="0"/>
          </a:p>
          <a:p>
            <a:r>
              <a:rPr lang="en-US" sz="2400" dirty="0" smtClean="0"/>
              <a:t>Gain curves measured in the presence of more complex machine manipulations should be a very important check of our simulations of imperfect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1900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Ming Xie </a:t>
            </a:r>
            <a:r>
              <a:rPr lang="en-US" sz="2000" dirty="0" smtClean="0"/>
              <a:t>(</a:t>
            </a:r>
            <a:r>
              <a:rPr lang="en-US" sz="2000" dirty="0" smtClean="0">
                <a:sym typeface="Symbol"/>
              </a:rPr>
              <a:t></a:t>
            </a:r>
            <a:r>
              <a:rPr lang="en-US" sz="2000" baseline="-25000" dirty="0" smtClean="0">
                <a:sym typeface="Symbol"/>
              </a:rPr>
              <a:t>slice</a:t>
            </a:r>
            <a:r>
              <a:rPr lang="en-US" sz="2000" dirty="0" smtClean="0">
                <a:sym typeface="Symbol"/>
              </a:rPr>
              <a:t>= 0.5 mm mrad, slice energy spread = 3.8 MeV)</a:t>
            </a:r>
            <a:endParaRPr 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3788"/>
            <a:ext cx="6621049" cy="496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1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Start with simple things…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1156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…shift the ‘3 cells open’ gain curve by three cells upstream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5710"/>
            <a:ext cx="7272808" cy="545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…</a:t>
            </a:r>
            <a:r>
              <a:rPr lang="en-US" sz="3200" dirty="0"/>
              <a:t>and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XGM		o.k.</a:t>
            </a:r>
          </a:p>
          <a:p>
            <a:endParaRPr lang="en-US" sz="2400" dirty="0"/>
          </a:p>
          <a:p>
            <a:r>
              <a:rPr lang="en-US" sz="2400" dirty="0" smtClean="0"/>
              <a:t>TDS			worked, but start up difficulties, peak 			current ambiguities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CRISP		not used</a:t>
            </a:r>
          </a:p>
          <a:p>
            <a:endParaRPr lang="en-US" sz="2400" dirty="0"/>
          </a:p>
          <a:p>
            <a:r>
              <a:rPr lang="en-US" sz="2400" dirty="0" smtClean="0"/>
              <a:t>HIREX		operable, but no connection to tool yet</a:t>
            </a:r>
          </a:p>
          <a:p>
            <a:endParaRPr lang="en-US" sz="2400" dirty="0"/>
          </a:p>
          <a:p>
            <a:r>
              <a:rPr lang="en-US" sz="2400" dirty="0" smtClean="0"/>
              <a:t>… Screens?		not used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9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400" dirty="0" smtClean="0"/>
              <a:t>Goal: Measure gain curve dependence on: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r>
              <a:rPr lang="en-US" dirty="0" smtClean="0"/>
              <a:t>Ming Xie Input Parameters:</a:t>
            </a:r>
            <a:endParaRPr lang="en-US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Peak Current (Bunch Compression Settings)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Slice Energy Spread (vary Laser Heater Power)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Transverse Emittance 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Vary Gun Parameters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Extreme </a:t>
            </a:r>
            <a:r>
              <a:rPr lang="en-US" sz="2000" dirty="0"/>
              <a:t>compression with slice emittance growth</a:t>
            </a:r>
            <a:r>
              <a:rPr lang="en-US" sz="2000" dirty="0" smtClean="0"/>
              <a:t>?</a:t>
            </a:r>
          </a:p>
          <a:p>
            <a:pPr marL="457200" lvl="1" indent="0">
              <a:buNone/>
            </a:pPr>
            <a:endParaRPr lang="en-US" sz="3100" dirty="0" smtClean="0"/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56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76672"/>
                <a:ext cx="8229600" cy="583264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900" dirty="0"/>
                  <a:t>Other </a:t>
                </a:r>
                <a:r>
                  <a:rPr lang="en-US" sz="2900" dirty="0" smtClean="0"/>
                  <a:t>Dependencies:</a:t>
                </a:r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pPr lvl="1"/>
                <a:r>
                  <a:rPr lang="en-US" sz="2600" dirty="0" smtClean="0"/>
                  <a:t>Orbit</a:t>
                </a:r>
                <a:r>
                  <a:rPr lang="en-US" dirty="0" smtClean="0"/>
                  <a:t> </a:t>
                </a:r>
                <a:endParaRPr lang="en-US" sz="2000" dirty="0" smtClean="0"/>
              </a:p>
              <a:p>
                <a:pPr lvl="2"/>
                <a:r>
                  <a:rPr lang="en-US" sz="2000" dirty="0" smtClean="0"/>
                  <a:t>Undulator </a:t>
                </a:r>
                <a:r>
                  <a:rPr lang="en-US" sz="2000" dirty="0"/>
                  <a:t>(launch, closed bumps)</a:t>
                </a:r>
              </a:p>
              <a:p>
                <a:pPr lvl="2"/>
                <a:r>
                  <a:rPr lang="en-US" sz="2000" dirty="0"/>
                  <a:t>Injector (bumps</a:t>
                </a:r>
                <a:r>
                  <a:rPr lang="en-US" sz="2000" dirty="0" smtClean="0"/>
                  <a:t>)</a:t>
                </a:r>
              </a:p>
              <a:p>
                <a:pPr marL="457200" lvl="1" indent="0">
                  <a:buNone/>
                </a:pPr>
                <a:endParaRPr lang="en-US" sz="2600" dirty="0"/>
              </a:p>
              <a:p>
                <a:pPr lvl="1"/>
                <a:r>
                  <a:rPr lang="en-US" sz="2400" dirty="0"/>
                  <a:t>Phase Shifter Settings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Tapers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Wave length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 smtClean="0"/>
                  <a:t>Undulator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β</m:t>
                    </m:r>
                  </m:oMath>
                </a14:m>
                <a:r>
                  <a:rPr lang="en-US" sz="2400" dirty="0"/>
                  <a:t>-function,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β</m:t>
                    </m:r>
                  </m:oMath>
                </a14:m>
                <a:r>
                  <a:rPr lang="en-US" sz="2400" dirty="0"/>
                  <a:t>-mismatch</a:t>
                </a:r>
              </a:p>
              <a:p>
                <a:pPr lvl="2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76672"/>
                <a:ext cx="8229600" cy="5832648"/>
              </a:xfrm>
              <a:blipFill rotWithShape="1">
                <a:blip r:embed="rId2"/>
                <a:stretch>
                  <a:fillRect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70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1"/>
          <a:stretch/>
        </p:blipFill>
        <p:spPr bwMode="auto">
          <a:xfrm>
            <a:off x="4289359" y="1412776"/>
            <a:ext cx="4224372" cy="48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9"/>
          <a:stretch/>
        </p:blipFill>
        <p:spPr bwMode="auto">
          <a:xfrm>
            <a:off x="117773" y="1340768"/>
            <a:ext cx="4224469" cy="47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794" y="62373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TDS measurements before and after SASE reduction </a:t>
            </a:r>
            <a:r>
              <a:rPr lang="en-US" sz="2000" dirty="0"/>
              <a:t>(factor 3)</a:t>
            </a:r>
            <a:r>
              <a:rPr lang="en-US" sz="2000" dirty="0" smtClean="0"/>
              <a:t> using L2 chirp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34165" y="34633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Varying Peak Current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2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14974" cy="601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5479884"/>
                <a:ext cx="252028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Fits: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𝑏𝑥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1600" dirty="0" smtClean="0"/>
                  <a:t>by eye</a:t>
                </a:r>
                <a:endParaRPr lang="de-DE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479884"/>
                <a:ext cx="2520280" cy="374270"/>
              </a:xfrm>
              <a:prstGeom prst="rect">
                <a:avLst/>
              </a:prstGeom>
              <a:blipFill rotWithShape="1">
                <a:blip r:embed="rId3"/>
                <a:stretch>
                  <a:fillRect l="-1932" t="-6557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4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79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Larissa</vt:lpstr>
      <vt:lpstr>Gain Curve Studies in SASE1  T. Limberg, W. Decking, M. Scholz, Ye Chen, S. Tomin, Y. Kot</vt:lpstr>
      <vt:lpstr>First Step: Check tool…</vt:lpstr>
      <vt:lpstr>Start with simple things…</vt:lpstr>
      <vt:lpstr>…shift the ‘3 cells open’ gain curve by three cells upstream</vt:lpstr>
      <vt:lpstr>…and Diagnostics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 Length vs. Transverse Emittance in Ming Xie’s model </vt:lpstr>
      <vt:lpstr>Varying Transverse Slice Emittance</vt:lpstr>
      <vt:lpstr>Vary Gun Solenoid (Y. Kot)</vt:lpstr>
      <vt:lpstr>More Ming Xie:</vt:lpstr>
      <vt:lpstr>Things at least not straight forward in Ming Xie’s algorithm:  Non-Ming-Xie 1: SASE sensitivity to Injector Dogleg Bumps</vt:lpstr>
      <vt:lpstr>Bump in DL with CIX.65.I1 (1mm peak)</vt:lpstr>
      <vt:lpstr>PowerPoint Presentation</vt:lpstr>
      <vt:lpstr>Xtrack Simulations ongoing</vt:lpstr>
      <vt:lpstr>Non-Ming-Xie 2: Orbit Changes in Undulators, here:  Tweak horizontal Launch (100 um peak oscillation)</vt:lpstr>
      <vt:lpstr>PowerPoint Presentation</vt:lpstr>
      <vt:lpstr>Non-Ming-Xie 3: Laser Heater off (slice energy spread unknown, driven by micro-bunching instability)</vt:lpstr>
      <vt:lpstr>Summary</vt:lpstr>
      <vt:lpstr>Ming Xie (slice= 0.5 mm mrad, slice energy spread = 3.8 MeV)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Beam Dynamics Issues</dc:title>
  <dc:creator>Limberg, Torsten</dc:creator>
  <cp:lastModifiedBy>Limberg, Torsten</cp:lastModifiedBy>
  <cp:revision>136</cp:revision>
  <dcterms:created xsi:type="dcterms:W3CDTF">2019-09-24T08:55:25Z</dcterms:created>
  <dcterms:modified xsi:type="dcterms:W3CDTF">2020-10-27T16:50:29Z</dcterms:modified>
</cp:coreProperties>
</file>