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emf" ContentType="image/x-emf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6" r:id="rId2"/>
    <p:sldId id="272" r:id="rId3"/>
    <p:sldId id="275" r:id="rId4"/>
    <p:sldId id="264" r:id="rId5"/>
    <p:sldId id="268" r:id="rId6"/>
    <p:sldId id="276" r:id="rId7"/>
    <p:sldId id="277" r:id="rId8"/>
    <p:sldId id="284" r:id="rId9"/>
    <p:sldId id="286" r:id="rId10"/>
    <p:sldId id="287" r:id="rId11"/>
    <p:sldId id="280" r:id="rId12"/>
    <p:sldId id="282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275" userDrawn="1">
          <p15:clr>
            <a:srgbClr val="A4A3A4"/>
          </p15:clr>
        </p15:guide>
        <p15:guide id="2" pos="3727" userDrawn="1">
          <p15:clr>
            <a:srgbClr val="A4A3A4"/>
          </p15:clr>
        </p15:guide>
        <p15:guide id="3" pos="3953" userDrawn="1">
          <p15:clr>
            <a:srgbClr val="A4A3A4"/>
          </p15:clr>
        </p15:guide>
        <p15:guide id="4" pos="7287" userDrawn="1">
          <p15:clr>
            <a:srgbClr val="A4A3A4"/>
          </p15:clr>
        </p15:guide>
        <p15:guide id="5" pos="393" userDrawn="1">
          <p15:clr>
            <a:srgbClr val="A4A3A4"/>
          </p15:clr>
        </p15:guide>
        <p15:guide id="6" orient="horz" pos="372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00" autoAdjust="0"/>
    <p:restoredTop sz="86418"/>
  </p:normalViewPr>
  <p:slideViewPr>
    <p:cSldViewPr snapToGrid="0" showGuides="1">
      <p:cViewPr varScale="1">
        <p:scale>
          <a:sx n="117" d="100"/>
          <a:sy n="117" d="100"/>
        </p:scale>
        <p:origin x="-132" y="-114"/>
      </p:cViewPr>
      <p:guideLst>
        <p:guide orient="horz" pos="1275"/>
        <p:guide orient="horz" pos="3725"/>
        <p:guide pos="3727"/>
        <p:guide pos="3953"/>
        <p:guide pos="7287"/>
        <p:guide pos="393"/>
      </p:guideLst>
    </p:cSldViewPr>
  </p:slideViewPr>
  <p:outlineViewPr>
    <p:cViewPr>
      <p:scale>
        <a:sx n="33" d="100"/>
        <a:sy n="33" d="100"/>
      </p:scale>
      <p:origin x="0" y="-194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92" d="100"/>
          <a:sy n="92" d="100"/>
        </p:scale>
        <p:origin x="-3282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50AC80-9589-41A1-8ED2-EC2076B0E8E8}" type="datetimeFigureOut">
              <a:rPr lang="de-DE" smtClean="0"/>
              <a:pPr/>
              <a:t>13.10.2020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83A726-01A3-41A5-8C71-74C8A626EA48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7261616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492030-5346-4222-B1C0-77ABA51E04BA}" type="datetimeFigureOut">
              <a:rPr lang="de-DE" smtClean="0"/>
              <a:pPr/>
              <a:t>13.10.2020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1B39C8-6D5D-40E8-8D83-C1E41A39F5E0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164387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6286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0858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5430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002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2000" y="1120776"/>
            <a:ext cx="8039624" cy="1050925"/>
          </a:xfrm>
        </p:spPr>
        <p:txBody>
          <a:bodyPr anchor="b"/>
          <a:lstStyle>
            <a:lvl1pPr algn="l">
              <a:defRPr sz="28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889" y="2583180"/>
            <a:ext cx="8039624" cy="3330258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8" y="6413956"/>
            <a:ext cx="2275200" cy="120448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217" r="10105"/>
          <a:stretch/>
        </p:blipFill>
        <p:spPr bwMode="auto">
          <a:xfrm>
            <a:off x="9897762" y="2218450"/>
            <a:ext cx="2038865" cy="764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5194" y="3410043"/>
            <a:ext cx="1224000" cy="12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0837" y="926731"/>
            <a:ext cx="1452715" cy="14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5183763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,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23888" y="2024064"/>
            <a:ext cx="8101013" cy="3889375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23887" y="5913438"/>
            <a:ext cx="8101013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5"/>
          </p:nvPr>
        </p:nvSpPr>
        <p:spPr>
          <a:xfrm>
            <a:off x="8934451" y="2033590"/>
            <a:ext cx="2633662" cy="3879847"/>
          </a:xfrm>
        </p:spPr>
        <p:txBody>
          <a:bodyPr/>
          <a:lstStyle>
            <a:lvl1pPr marL="266700" indent="-266700">
              <a:defRPr sz="1400"/>
            </a:lvl1pPr>
            <a:lvl2pPr marL="542925" indent="-276225">
              <a:defRPr sz="1400"/>
            </a:lvl2pPr>
            <a:lvl3pPr marL="809625" indent="-266700">
              <a:defRPr sz="1400"/>
            </a:lvl3pPr>
            <a:lvl4pPr marL="990600" indent="-180975">
              <a:defRPr sz="1400"/>
            </a:lvl4pPr>
            <a:lvl5pPr marL="1162050" indent="-171450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690024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E888141-1D0C-4F40-BA72-B413593C968F}"/>
              </a:ext>
            </a:extLst>
          </p:cNvPr>
          <p:cNvSpPr txBox="1"/>
          <p:nvPr userDrawn="1"/>
        </p:nvSpPr>
        <p:spPr>
          <a:xfrm>
            <a:off x="1602089" y="438307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269875" indent="-269875">
              <a:lnSpc>
                <a:spcPct val="112000"/>
              </a:lnSpc>
              <a:buBlip>
                <a:blip r:embed="rId2"/>
              </a:buBlip>
            </a:pPr>
            <a:endParaRPr lang="en-US" sz="1400" dirty="0" err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51AF246-06D2-374D-A471-0FE8940FE625}"/>
              </a:ext>
            </a:extLst>
          </p:cNvPr>
          <p:cNvSpPr txBox="1"/>
          <p:nvPr userDrawn="1"/>
        </p:nvSpPr>
        <p:spPr>
          <a:xfrm>
            <a:off x="7059478" y="457200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269875" indent="-269875">
              <a:lnSpc>
                <a:spcPct val="112000"/>
              </a:lnSpc>
              <a:buBlip>
                <a:blip r:embed="rId2"/>
              </a:buBlip>
            </a:pPr>
            <a:endParaRPr lang="en-US" sz="1400" dirty="0" err="1"/>
          </a:p>
        </p:txBody>
      </p:sp>
    </p:spTree>
    <p:extLst>
      <p:ext uri="{BB962C8B-B14F-4D97-AF65-F5344CB8AC3E}">
        <p14:creationId xmlns="" xmlns:p14="http://schemas.microsoft.com/office/powerpoint/2010/main" val="4023036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hapter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635" y="1552576"/>
            <a:ext cx="10961477" cy="3814764"/>
          </a:xfrm>
        </p:spPr>
        <p:txBody>
          <a:bodyPr anchor="ctr"/>
          <a:lstStyle>
            <a:lvl1pPr>
              <a:defRPr sz="63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5448300"/>
            <a:ext cx="10944225" cy="574676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2224229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="" xmlns:p14="http://schemas.microsoft.com/office/powerpoint/2010/main" val="3641166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998614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23888" y="1235677"/>
            <a:ext cx="10944224" cy="4677762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091350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23888" y="828675"/>
            <a:ext cx="10944224" cy="5084763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23887" y="5913438"/>
            <a:ext cx="10944225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</p:spTree>
    <p:extLst>
      <p:ext uri="{BB962C8B-B14F-4D97-AF65-F5344CB8AC3E}">
        <p14:creationId xmlns="" xmlns:p14="http://schemas.microsoft.com/office/powerpoint/2010/main" val="2124035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23889" y="1196976"/>
            <a:ext cx="5292723" cy="4716463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275388" y="1196976"/>
            <a:ext cx="5292725" cy="4716463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23888" y="5913438"/>
            <a:ext cx="5292726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275385" y="5913438"/>
            <a:ext cx="5292727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</p:spTree>
    <p:extLst>
      <p:ext uri="{BB962C8B-B14F-4D97-AF65-F5344CB8AC3E}">
        <p14:creationId xmlns="" xmlns:p14="http://schemas.microsoft.com/office/powerpoint/2010/main" val="1700034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23887" y="2024063"/>
            <a:ext cx="5292725" cy="3062288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275389" y="2024063"/>
            <a:ext cx="5292724" cy="3062288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23888" y="5086351"/>
            <a:ext cx="5292726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275385" y="5086351"/>
            <a:ext cx="5292727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</p:spTree>
    <p:extLst>
      <p:ext uri="{BB962C8B-B14F-4D97-AF65-F5344CB8AC3E}">
        <p14:creationId xmlns="" xmlns:p14="http://schemas.microsoft.com/office/powerpoint/2010/main" val="3008234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1189" y="610632"/>
            <a:ext cx="10956924" cy="38751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1158790"/>
            <a:ext cx="10944224" cy="488641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11065951" y="381001"/>
            <a:ext cx="514351" cy="14970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/>
            <a:fld id="{A5DEC3FA-4FB7-4309-A077-6BB31CA8E81A}" type="slidenum">
              <a:rPr lang="en-US" sz="1000" noProof="0" smtClean="0"/>
              <a:pPr algn="r"/>
              <a:t>‹#›</a:t>
            </a:fld>
            <a:endParaRPr lang="en-US" sz="1600" noProof="0" dirty="0"/>
          </a:p>
        </p:txBody>
      </p:sp>
      <p:cxnSp>
        <p:nvCxnSpPr>
          <p:cNvPr id="11" name="Gerader Verbinder 10"/>
          <p:cNvCxnSpPr/>
          <p:nvPr/>
        </p:nvCxnSpPr>
        <p:spPr>
          <a:xfrm>
            <a:off x="623889" y="339297"/>
            <a:ext cx="5292724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/>
          <p:cNvCxnSpPr/>
          <p:nvPr/>
        </p:nvCxnSpPr>
        <p:spPr>
          <a:xfrm>
            <a:off x="6275389" y="339297"/>
            <a:ext cx="5292726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8" y="6452060"/>
            <a:ext cx="2275200" cy="120448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623888" y="381001"/>
            <a:ext cx="5292725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GB" sz="1000" dirty="0" smtClean="0"/>
              <a:t>First Results from Non-Linear Compression Experiments</a:t>
            </a:r>
            <a:endParaRPr lang="en-US" sz="1000" dirty="0"/>
          </a:p>
        </p:txBody>
      </p:sp>
      <p:sp>
        <p:nvSpPr>
          <p:cNvPr id="8" name="Rechteck 7"/>
          <p:cNvSpPr/>
          <p:nvPr/>
        </p:nvSpPr>
        <p:spPr>
          <a:xfrm>
            <a:off x="6275389" y="381001"/>
            <a:ext cx="5101693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sz="1000" b="0" dirty="0" err="1" smtClean="0"/>
              <a:t>Bolko</a:t>
            </a:r>
            <a:r>
              <a:rPr lang="en-US" sz="1000" b="0" dirty="0" smtClean="0"/>
              <a:t> </a:t>
            </a:r>
            <a:r>
              <a:rPr lang="en-US" sz="1000" b="0" dirty="0" err="1" smtClean="0"/>
              <a:t>Beutner</a:t>
            </a:r>
            <a:r>
              <a:rPr lang="en-US" sz="1000" dirty="0" smtClean="0"/>
              <a:t>, </a:t>
            </a:r>
            <a:r>
              <a:rPr lang="de-DE" sz="1000" dirty="0" smtClean="0"/>
              <a:t>Beam Dynamics Meeting 13.10.20</a:t>
            </a:r>
            <a:endParaRPr lang="en-US" sz="1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8558" y="6242284"/>
            <a:ext cx="540000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926006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6" r:id="rId4"/>
    <p:sldLayoutId id="2147483667" r:id="rId5"/>
    <p:sldLayoutId id="2147483673" r:id="rId6"/>
    <p:sldLayoutId id="2147483668" r:id="rId7"/>
    <p:sldLayoutId id="2147483669" r:id="rId8"/>
    <p:sldLayoutId id="2147483670" r:id="rId9"/>
    <p:sldLayoutId id="2147483671" r:id="rId10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188" indent="-357188" algn="l" defTabSz="914400" rtl="0" eaLnBrk="1" latinLnBrk="0" hangingPunct="1">
        <a:lnSpc>
          <a:spcPct val="114000"/>
        </a:lnSpc>
        <a:spcBef>
          <a:spcPts val="1800"/>
        </a:spcBef>
        <a:buClr>
          <a:schemeClr val="bg2"/>
        </a:buClr>
        <a:buFontTx/>
        <a:buBlip>
          <a:blip r:embed="rId1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14375" indent="-357188" algn="l" defTabSz="914400" rtl="0" eaLnBrk="1" latinLnBrk="0" hangingPunct="1">
        <a:lnSpc>
          <a:spcPct val="114000"/>
        </a:lnSpc>
        <a:spcBef>
          <a:spcPts val="0"/>
        </a:spcBef>
        <a:buClr>
          <a:schemeClr val="accent2"/>
        </a:buClr>
        <a:buFontTx/>
        <a:buBlip>
          <a:blip r:embed="rId15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82663" indent="-268288" algn="l" defTabSz="914400" rtl="0" eaLnBrk="1" latinLnBrk="0" hangingPunct="1">
        <a:lnSpc>
          <a:spcPct val="114000"/>
        </a:lnSpc>
        <a:spcBef>
          <a:spcPts val="0"/>
        </a:spcBef>
        <a:buFont typeface="Arial" panose="020B0604020202020204" pitchFamily="34" charset="0"/>
        <a:buChar char="►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173038" algn="l" defTabSz="914400" rtl="0" eaLnBrk="1" latinLnBrk="0" hangingPunct="1">
        <a:lnSpc>
          <a:spcPct val="114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47788" indent="-180975" algn="l" defTabSz="914400" rtl="0" eaLnBrk="1" latinLnBrk="0" hangingPunct="1">
        <a:lnSpc>
          <a:spcPct val="114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1275" userDrawn="1">
          <p15:clr>
            <a:srgbClr val="F26B43"/>
          </p15:clr>
        </p15:guide>
        <p15:guide id="2" pos="3727" userDrawn="1">
          <p15:clr>
            <a:srgbClr val="F26B43"/>
          </p15:clr>
        </p15:guide>
        <p15:guide id="3" pos="3953" userDrawn="1">
          <p15:clr>
            <a:srgbClr val="F26B43"/>
          </p15:clr>
        </p15:guide>
        <p15:guide id="4" pos="393" userDrawn="1">
          <p15:clr>
            <a:srgbClr val="F26B43"/>
          </p15:clr>
        </p15:guide>
        <p15:guide id="5" pos="7287" userDrawn="1">
          <p15:clr>
            <a:srgbClr val="F26B43"/>
          </p15:clr>
        </p15:guide>
        <p15:guide id="6" orient="horz" pos="372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First Results from Non-Linear Compression Experiments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just"/>
            <a:r>
              <a:rPr lang="en-US" dirty="0" err="1" smtClean="0"/>
              <a:t>Bolko</a:t>
            </a:r>
            <a:r>
              <a:rPr lang="en-US" dirty="0" smtClean="0"/>
              <a:t> </a:t>
            </a:r>
            <a:r>
              <a:rPr lang="en-US" dirty="0" err="1" smtClean="0"/>
              <a:t>Beutner</a:t>
            </a:r>
            <a:r>
              <a:rPr lang="en-US" dirty="0" smtClean="0"/>
              <a:t>, Marc </a:t>
            </a:r>
            <a:r>
              <a:rPr lang="en-US" dirty="0" err="1" smtClean="0"/>
              <a:t>Guetg</a:t>
            </a:r>
            <a:r>
              <a:rPr lang="en-US" dirty="0" smtClean="0"/>
              <a:t> </a:t>
            </a:r>
            <a:r>
              <a:rPr lang="de-DE" dirty="0" smtClean="0"/>
              <a:t>10.2020</a:t>
            </a:r>
          </a:p>
          <a:p>
            <a:pPr algn="just"/>
            <a:endParaRPr lang="de-DE" dirty="0" smtClean="0"/>
          </a:p>
          <a:p>
            <a:r>
              <a:rPr lang="de-DE" dirty="0" smtClean="0"/>
              <a:t>Tanks </a:t>
            </a:r>
            <a:r>
              <a:rPr lang="de-DE" dirty="0" err="1" smtClean="0"/>
              <a:t>to</a:t>
            </a:r>
            <a:r>
              <a:rPr lang="de-DE" dirty="0" smtClean="0"/>
              <a:t>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Ye</a:t>
            </a:r>
            <a:r>
              <a:rPr lang="en-US" dirty="0" smtClean="0"/>
              <a:t>, Rivas, </a:t>
            </a:r>
            <a:r>
              <a:rPr lang="en-US" dirty="0" err="1" smtClean="0"/>
              <a:t>Mirian</a:t>
            </a:r>
            <a:r>
              <a:rPr lang="en-US" dirty="0" smtClean="0"/>
              <a:t>, </a:t>
            </a:r>
            <a:r>
              <a:rPr lang="en-US" dirty="0" err="1" smtClean="0"/>
              <a:t>Serkez</a:t>
            </a:r>
            <a:r>
              <a:rPr lang="en-US" dirty="0" smtClean="0"/>
              <a:t>, </a:t>
            </a:r>
            <a:r>
              <a:rPr lang="en-US" dirty="0" err="1" smtClean="0"/>
              <a:t>Mazza</a:t>
            </a:r>
            <a:r>
              <a:rPr lang="en-US" dirty="0" smtClean="0"/>
              <a:t>, </a:t>
            </a:r>
            <a:r>
              <a:rPr lang="en-US" dirty="0" smtClean="0"/>
              <a:t>Montano, </a:t>
            </a:r>
            <a:r>
              <a:rPr lang="en-US" dirty="0" err="1" smtClean="0"/>
              <a:t>Kujala</a:t>
            </a:r>
            <a:r>
              <a:rPr lang="en-US" dirty="0" smtClean="0"/>
              <a:t>, </a:t>
            </a:r>
            <a:r>
              <a:rPr lang="en-US" dirty="0" err="1" smtClean="0"/>
              <a:t>Lockmann</a:t>
            </a:r>
            <a:endParaRPr lang="en-US" dirty="0" smtClean="0"/>
          </a:p>
          <a:p>
            <a:r>
              <a:rPr lang="en-US" dirty="0" smtClean="0"/>
              <a:t>and the shift crew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1508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CRISP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889" y="1158790"/>
            <a:ext cx="7728175" cy="2360017"/>
          </a:xfrm>
        </p:spPr>
        <p:txBody>
          <a:bodyPr/>
          <a:lstStyle/>
          <a:p>
            <a:r>
              <a:rPr lang="en-GB" dirty="0" smtClean="0"/>
              <a:t>Bunch length data measured with CRISP spectrometer</a:t>
            </a:r>
          </a:p>
          <a:p>
            <a:r>
              <a:rPr lang="en-GB" dirty="0" smtClean="0"/>
              <a:t>Resolution limited at about 5fs</a:t>
            </a:r>
          </a:p>
          <a:p>
            <a:endParaRPr lang="en-GB" dirty="0"/>
          </a:p>
        </p:txBody>
      </p:sp>
      <p:pic>
        <p:nvPicPr>
          <p:cNvPr id="1027" name="Picture 3" descr="C:\Users\beutner\Desktop\arbeit\Auswertung CRISP 2582020\peaks_16403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32798" y="3410932"/>
            <a:ext cx="4096520" cy="3072390"/>
          </a:xfrm>
          <a:prstGeom prst="rect">
            <a:avLst/>
          </a:prstGeom>
          <a:noFill/>
        </p:spPr>
      </p:pic>
      <p:pic>
        <p:nvPicPr>
          <p:cNvPr id="1028" name="Picture 4" descr="C:\Users\beutner\Desktop\arbeit\Auswertung CRISP 2582020\peaks_15273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3860" y="3392806"/>
            <a:ext cx="4096520" cy="3072390"/>
          </a:xfrm>
          <a:prstGeom prst="rect">
            <a:avLst/>
          </a:prstGeom>
          <a:noFill/>
        </p:spPr>
      </p:pic>
      <p:pic>
        <p:nvPicPr>
          <p:cNvPr id="1030" name="Picture 6" descr="C:\Users\beutner\Desktop\arbeit\Auswertung CRISP 2582020\peaks_14131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383279"/>
            <a:ext cx="4096520" cy="3072390"/>
          </a:xfrm>
          <a:prstGeom prst="rect">
            <a:avLst/>
          </a:prstGeom>
          <a:noFill/>
        </p:spPr>
      </p:pic>
      <p:pic>
        <p:nvPicPr>
          <p:cNvPr id="1031" name="Picture 7" descr="C:\Users\beutner\Desktop\arbeit\Auswertung CRISP 2582020\scaled_formfactor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96943" y="581934"/>
            <a:ext cx="3884367" cy="291327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8169728" y="3401786"/>
            <a:ext cx="3529694" cy="29391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69875" indent="-269875">
              <a:lnSpc>
                <a:spcPct val="112000"/>
              </a:lnSpc>
            </a:pPr>
            <a:r>
              <a:rPr lang="en-GB" b="1" dirty="0" smtClean="0"/>
              <a:t>“roll-over” compression</a:t>
            </a:r>
            <a:endParaRPr lang="en-GB" b="1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155120" y="3339193"/>
            <a:ext cx="3616779" cy="29391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69875" indent="-269875">
              <a:lnSpc>
                <a:spcPct val="112000"/>
              </a:lnSpc>
            </a:pPr>
            <a:r>
              <a:rPr lang="en-GB" b="1" dirty="0" smtClean="0"/>
              <a:t>“standard” compression</a:t>
            </a:r>
            <a:endParaRPr lang="en-GB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Photon Pulse duration Reconstruction at SA3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Photon pulses &lt;10fs are detected in roll-over compression</a:t>
            </a:r>
            <a:endParaRPr lang="en-GB" dirty="0"/>
          </a:p>
        </p:txBody>
      </p:sp>
      <p:pic>
        <p:nvPicPr>
          <p:cNvPr id="3074" name="Picture 2" descr="C:\Users\beutner\Downloads\2020-09-25T19_25_53-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3519" y="1711960"/>
            <a:ext cx="4064000" cy="5146040"/>
          </a:xfrm>
          <a:prstGeom prst="rect">
            <a:avLst/>
          </a:prstGeom>
          <a:noFill/>
        </p:spPr>
      </p:pic>
      <p:pic>
        <p:nvPicPr>
          <p:cNvPr id="3075" name="Picture 3" descr="C:\Users\beutner\Downloads\2020-09-25T19_33_27-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40021" y="1584960"/>
            <a:ext cx="4064000" cy="527304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910442" y="1534885"/>
            <a:ext cx="3616779" cy="29391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69875" indent="-269875">
              <a:lnSpc>
                <a:spcPct val="112000"/>
              </a:lnSpc>
            </a:pPr>
            <a:r>
              <a:rPr lang="en-GB" b="1" dirty="0" smtClean="0"/>
              <a:t>“standard” compression</a:t>
            </a:r>
            <a:endParaRPr lang="en-GB" b="1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6479721" y="1401536"/>
            <a:ext cx="3529694" cy="29391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69875" indent="-269875">
              <a:lnSpc>
                <a:spcPct val="112000"/>
              </a:lnSpc>
            </a:pPr>
            <a:r>
              <a:rPr lang="en-GB" b="1" dirty="0" smtClean="0"/>
              <a:t>“roll-over” compression</a:t>
            </a:r>
            <a:endParaRPr lang="en-GB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 and Outlook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Summary:</a:t>
            </a:r>
          </a:p>
          <a:p>
            <a:pPr lvl="1"/>
            <a:r>
              <a:rPr lang="en-GB" dirty="0" smtClean="0"/>
              <a:t>Photon pulses below 10fs duration were created</a:t>
            </a:r>
          </a:p>
          <a:p>
            <a:pPr lvl="1"/>
            <a:r>
              <a:rPr lang="en-GB" dirty="0" smtClean="0"/>
              <a:t>Lasing in SA3 was reduced but available without major tuning</a:t>
            </a:r>
          </a:p>
          <a:p>
            <a:pPr lvl="1"/>
            <a:r>
              <a:rPr lang="en-GB" dirty="0" smtClean="0"/>
              <a:t>SA1 din not </a:t>
            </a:r>
            <a:r>
              <a:rPr lang="en-GB" dirty="0" err="1" smtClean="0"/>
              <a:t>lase</a:t>
            </a:r>
            <a:r>
              <a:rPr lang="en-GB" dirty="0" smtClean="0"/>
              <a:t> for the short roll-over compression </a:t>
            </a:r>
          </a:p>
          <a:p>
            <a:pPr lvl="1"/>
            <a:r>
              <a:rPr lang="en-GB" dirty="0" smtClean="0"/>
              <a:t>Only RF parameters a slight orbit adjustments required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Outlook:</a:t>
            </a:r>
          </a:p>
          <a:p>
            <a:pPr lvl="1"/>
            <a:r>
              <a:rPr lang="en-GB" dirty="0" smtClean="0"/>
              <a:t>100pC studies next week</a:t>
            </a:r>
          </a:p>
          <a:p>
            <a:pPr lvl="1"/>
            <a:r>
              <a:rPr lang="en-GB" dirty="0" smtClean="0"/>
              <a:t>LH adjustments</a:t>
            </a:r>
          </a:p>
          <a:p>
            <a:pPr lvl="1"/>
            <a:r>
              <a:rPr lang="en-GB" dirty="0" smtClean="0"/>
              <a:t>Focus on SA3</a:t>
            </a:r>
          </a:p>
          <a:p>
            <a:pPr lvl="1"/>
            <a:r>
              <a:rPr lang="en-GB" dirty="0" smtClean="0"/>
              <a:t>Study of required LLRF transition time for multi </a:t>
            </a:r>
            <a:r>
              <a:rPr lang="en-GB" dirty="0" err="1" smtClean="0"/>
              <a:t>beamline</a:t>
            </a:r>
            <a:r>
              <a:rPr lang="en-GB" dirty="0" smtClean="0"/>
              <a:t> </a:t>
            </a:r>
            <a:r>
              <a:rPr lang="en-GB" dirty="0" smtClean="0"/>
              <a:t>operation (mainly for AH1)</a:t>
            </a:r>
            <a:endParaRPr lang="en-GB" dirty="0" smtClean="0"/>
          </a:p>
          <a:p>
            <a:endParaRPr lang="en-GB" dirty="0" smtClean="0"/>
          </a:p>
          <a:p>
            <a:pPr lvl="1"/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Short (~1fs) FEL pulse generation</a:t>
            </a:r>
          </a:p>
          <a:p>
            <a:r>
              <a:rPr lang="en-US" dirty="0" smtClean="0"/>
              <a:t>Design option is low charge operation (20pC)</a:t>
            </a:r>
          </a:p>
          <a:p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832" y="2276257"/>
            <a:ext cx="581977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85" y="4362581"/>
            <a:ext cx="5324475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659572" y="5574442"/>
            <a:ext cx="5279215" cy="268448"/>
          </a:xfrm>
          <a:prstGeom prst="roundRect">
            <a:avLst/>
          </a:prstGeom>
          <a:solidFill>
            <a:srgbClr val="FF0000">
              <a:alpha val="40000"/>
            </a:srgbClr>
          </a:solidFill>
          <a:ln w="38100">
            <a:noFill/>
          </a:ln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endParaRPr lang="de-DE" sz="1400" dirty="0" err="1" smtClean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6660" y="2901899"/>
            <a:ext cx="6083595" cy="1910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39250" y="4815664"/>
            <a:ext cx="4552750" cy="65593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400" dirty="0" smtClean="0"/>
              <a:t>20pC mode bunch length in the order of fs</a:t>
            </a:r>
            <a:endParaRPr lang="de-DE" sz="1400" dirty="0" err="1" smtClean="0"/>
          </a:p>
        </p:txBody>
      </p:sp>
      <p:sp>
        <p:nvSpPr>
          <p:cNvPr id="9" name="Rectangle 8"/>
          <p:cNvSpPr/>
          <p:nvPr/>
        </p:nvSpPr>
        <p:spPr>
          <a:xfrm>
            <a:off x="2467916" y="5995699"/>
            <a:ext cx="30975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200" dirty="0" err="1" smtClean="0"/>
              <a:t>Bolko</a:t>
            </a:r>
            <a:r>
              <a:rPr lang="en-US" sz="1200" dirty="0" smtClean="0"/>
              <a:t> </a:t>
            </a:r>
            <a:r>
              <a:rPr lang="en-US" sz="1200" dirty="0" err="1" smtClean="0"/>
              <a:t>Beutner</a:t>
            </a:r>
            <a:r>
              <a:rPr lang="en-US" sz="1200" dirty="0" smtClean="0"/>
              <a:t>, </a:t>
            </a:r>
            <a:r>
              <a:rPr lang="de-DE" sz="1200" dirty="0" smtClean="0"/>
              <a:t>FEL R&amp;D Meeting 16.01.20</a:t>
            </a:r>
            <a:endParaRPr lang="en-US" sz="1200" dirty="0"/>
          </a:p>
        </p:txBody>
      </p:sp>
    </p:spTree>
    <p:extLst>
      <p:ext uri="{BB962C8B-B14F-4D97-AF65-F5344CB8AC3E}">
        <p14:creationId xmlns="" xmlns:p14="http://schemas.microsoft.com/office/powerpoint/2010/main" val="384550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ig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3602756" y="4453003"/>
            <a:ext cx="2381250" cy="20193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Options for short pulse 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C-mode:</a:t>
            </a:r>
            <a:br>
              <a:rPr lang="en-US" dirty="0" smtClean="0"/>
            </a:br>
            <a:r>
              <a:rPr lang="en-US" dirty="0" smtClean="0"/>
              <a:t>Full compression with </a:t>
            </a:r>
            <a:r>
              <a:rPr lang="en-US" dirty="0" err="1" smtClean="0"/>
              <a:t>linearised</a:t>
            </a:r>
            <a:r>
              <a:rPr lang="en-US" dirty="0" smtClean="0"/>
              <a:t> “central spike” – close to totally </a:t>
            </a:r>
            <a:br>
              <a:rPr lang="en-US" dirty="0" smtClean="0"/>
            </a:br>
            <a:r>
              <a:rPr lang="en-US" dirty="0" smtClean="0"/>
              <a:t>nonlinear compression but more charge can be squeezed in spike </a:t>
            </a:r>
            <a:br>
              <a:rPr lang="en-US" dirty="0" smtClean="0"/>
            </a:br>
            <a:r>
              <a:rPr lang="en-US" dirty="0" smtClean="0"/>
              <a:t>compared to real nonlinear compression </a:t>
            </a:r>
            <a:br>
              <a:rPr lang="en-US" dirty="0" smtClean="0"/>
            </a:br>
            <a:r>
              <a:rPr lang="en-US" dirty="0" smtClean="0"/>
              <a:t>(positive third Taylor term in sum voltage)</a:t>
            </a:r>
          </a:p>
          <a:p>
            <a:r>
              <a:rPr lang="en-US" dirty="0" smtClean="0"/>
              <a:t>Z-mode:</a:t>
            </a:r>
            <a:br>
              <a:rPr lang="en-US" dirty="0" smtClean="0"/>
            </a:br>
            <a:r>
              <a:rPr lang="en-US" dirty="0" smtClean="0"/>
              <a:t>similar to standard compression but the 3</a:t>
            </a:r>
            <a:r>
              <a:rPr lang="en-US" baseline="30000" dirty="0" smtClean="0"/>
              <a:t>rd</a:t>
            </a:r>
            <a:r>
              <a:rPr lang="en-US" dirty="0" smtClean="0"/>
              <a:t> harmonic is operated at a different slope to under-compress the head and tail of the bunch to create a narrower central spike</a:t>
            </a:r>
            <a:br>
              <a:rPr lang="en-US" dirty="0" smtClean="0"/>
            </a:br>
            <a:r>
              <a:rPr lang="en-US" dirty="0" smtClean="0"/>
              <a:t>(negative third </a:t>
            </a:r>
            <a:r>
              <a:rPr lang="en-US" dirty="0" err="1" smtClean="0"/>
              <a:t>taylor</a:t>
            </a:r>
            <a:r>
              <a:rPr lang="en-US" dirty="0" smtClean="0"/>
              <a:t> term in sum voltage)</a:t>
            </a: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91" t="15162" r="51830" b="34891"/>
          <a:stretch/>
        </p:blipFill>
        <p:spPr bwMode="auto">
          <a:xfrm>
            <a:off x="8537608" y="1203158"/>
            <a:ext cx="2906830" cy="228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5174" r="51414" b="34880"/>
          <a:stretch/>
        </p:blipFill>
        <p:spPr bwMode="auto">
          <a:xfrm>
            <a:off x="7786840" y="4315928"/>
            <a:ext cx="3012706" cy="228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351196" y="6427839"/>
            <a:ext cx="38099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/>
              <a:t>Igor </a:t>
            </a:r>
            <a:r>
              <a:rPr lang="en-US" sz="800" dirty="0" err="1"/>
              <a:t>Zagorodnov</a:t>
            </a:r>
            <a:r>
              <a:rPr lang="en-US" sz="800" dirty="0"/>
              <a:t> and Martin </a:t>
            </a:r>
            <a:r>
              <a:rPr lang="en-US" sz="800" dirty="0" err="1"/>
              <a:t>Dohlus</a:t>
            </a:r>
            <a:endParaRPr lang="en-US" sz="800" dirty="0"/>
          </a:p>
          <a:p>
            <a:r>
              <a:rPr lang="en-US" sz="800" dirty="0"/>
              <a:t>Phys. Rev. ST </a:t>
            </a:r>
            <a:r>
              <a:rPr lang="en-US" sz="800" dirty="0" err="1"/>
              <a:t>Accel</a:t>
            </a:r>
            <a:r>
              <a:rPr lang="en-US" sz="800" dirty="0"/>
              <a:t>. Beams </a:t>
            </a:r>
            <a:r>
              <a:rPr lang="en-US" sz="800" b="1" dirty="0"/>
              <a:t>14</a:t>
            </a:r>
            <a:r>
              <a:rPr lang="en-US" sz="800" dirty="0"/>
              <a:t>, 014403 – Published 13 January 2011</a:t>
            </a:r>
          </a:p>
        </p:txBody>
      </p:sp>
      <p:sp>
        <p:nvSpPr>
          <p:cNvPr id="8" name="Rectangle 7"/>
          <p:cNvSpPr/>
          <p:nvPr/>
        </p:nvSpPr>
        <p:spPr>
          <a:xfrm>
            <a:off x="141095" y="6028356"/>
            <a:ext cx="30975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200" dirty="0" err="1" smtClean="0"/>
              <a:t>Bolko</a:t>
            </a:r>
            <a:r>
              <a:rPr lang="en-US" sz="1200" dirty="0" smtClean="0"/>
              <a:t> </a:t>
            </a:r>
            <a:r>
              <a:rPr lang="en-US" sz="1200" dirty="0" err="1" smtClean="0"/>
              <a:t>Beutner</a:t>
            </a:r>
            <a:r>
              <a:rPr lang="en-US" sz="1200" dirty="0" smtClean="0"/>
              <a:t>, </a:t>
            </a:r>
            <a:r>
              <a:rPr lang="de-DE" sz="1200" dirty="0" smtClean="0"/>
              <a:t>FEL R&amp;D Meeting 16.01.20</a:t>
            </a:r>
            <a:endParaRPr lang="en-US" sz="1200" dirty="0"/>
          </a:p>
        </p:txBody>
      </p:sp>
    </p:spTree>
    <p:extLst>
      <p:ext uri="{BB962C8B-B14F-4D97-AF65-F5344CB8AC3E}">
        <p14:creationId xmlns="" xmlns:p14="http://schemas.microsoft.com/office/powerpoint/2010/main" val="101982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de-DE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110711641"/>
              </p:ext>
            </p:extLst>
          </p:nvPr>
        </p:nvGraphicFramePr>
        <p:xfrm>
          <a:off x="336884" y="1158875"/>
          <a:ext cx="11231232" cy="519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6177"/>
                <a:gridCol w="1847567"/>
                <a:gridCol w="1871872"/>
                <a:gridCol w="1871872"/>
                <a:gridCol w="1871872"/>
                <a:gridCol w="1871872"/>
              </a:tblGrid>
              <a:tr h="370840"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250pC design(</a:t>
                      </a:r>
                      <a:r>
                        <a:rPr lang="en-US" sz="1400" dirty="0" err="1" smtClean="0"/>
                        <a:t>ish</a:t>
                      </a:r>
                      <a:r>
                        <a:rPr lang="en-US" sz="1400" dirty="0" smtClean="0"/>
                        <a:t>)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250pC</a:t>
                      </a:r>
                      <a:r>
                        <a:rPr lang="en-US" sz="1400" baseline="0" dirty="0" smtClean="0"/>
                        <a:t> C-shape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100pC C-shape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250pC Z-shape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100pC Z-shape</a:t>
                      </a:r>
                      <a:endParaRPr lang="de-DE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A1 Voltage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 smtClean="0"/>
                        <a:t>148.99</a:t>
                      </a:r>
                      <a:endParaRPr lang="de-DE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 smtClean="0"/>
                        <a:t>149.38</a:t>
                      </a:r>
                      <a:endParaRPr lang="de-DE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 smtClean="0"/>
                        <a:t>148.66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/>
                        <a:t>159.17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rgbClr val="FF0000"/>
                          </a:solidFill>
                        </a:rPr>
                        <a:t>176.96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A1 Phase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 smtClean="0"/>
                        <a:t>10.83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 smtClean="0"/>
                        <a:t>10.80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 smtClean="0"/>
                        <a:t>10.95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/>
                        <a:t>22.80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/>
                        <a:t>33.83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AH1 Voltage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 smtClean="0"/>
                        <a:t>22.69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 smtClean="0"/>
                        <a:t>23.11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 smtClean="0"/>
                        <a:t>22.97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 smtClean="0"/>
                        <a:t>23.34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 smtClean="0">
                          <a:solidFill>
                            <a:srgbClr val="FF0000"/>
                          </a:solidFill>
                        </a:rPr>
                        <a:t>29.95</a:t>
                      </a:r>
                      <a:endParaRPr lang="de-DE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AH1 Phase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 smtClean="0"/>
                        <a:t>166.89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 smtClean="0"/>
                        <a:t>167.14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 smtClean="0"/>
                        <a:t>167.67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-</a:t>
                      </a:r>
                      <a:r>
                        <a:rPr lang="de-DE" sz="1400" dirty="0" smtClean="0"/>
                        <a:t>164.89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 smtClean="0"/>
                        <a:t>-141.79</a:t>
                      </a:r>
                      <a:endParaRPr lang="de-DE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L1 Voltage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 smtClean="0"/>
                        <a:t>614.66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 smtClean="0"/>
                        <a:t>621.62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 smtClean="0"/>
                        <a:t>614.76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 smtClean="0"/>
                        <a:t>621.62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 smtClean="0"/>
                        <a:t>615.85</a:t>
                      </a:r>
                      <a:endParaRPr lang="de-DE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L1 Phase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 smtClean="0"/>
                        <a:t>22.03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 smtClean="0"/>
                        <a:t>23.56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 smtClean="0"/>
                        <a:t>22.03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 smtClean="0"/>
                        <a:t>23.56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 smtClean="0"/>
                        <a:t>22.249</a:t>
                      </a:r>
                      <a:endParaRPr lang="de-DE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L2 Voltage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 smtClean="0"/>
                        <a:t>1998.9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 smtClean="0"/>
                        <a:t>1878.4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 smtClean="0"/>
                        <a:t>1878.5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 smtClean="0"/>
                        <a:t>1878.4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 smtClean="0"/>
                        <a:t>1874.9</a:t>
                      </a:r>
                      <a:endParaRPr lang="de-DE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L2 Phase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 smtClean="0"/>
                        <a:t>31.8087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 smtClean="0"/>
                        <a:t>25.1853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 smtClean="0"/>
                        <a:t>24.9435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 smtClean="0"/>
                        <a:t>25.1853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 smtClean="0"/>
                        <a:t>24.94</a:t>
                      </a:r>
                      <a:endParaRPr lang="de-DE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I1 chirp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solidFill>
                            <a:srgbClr val="7030A0"/>
                          </a:solidFill>
                        </a:rPr>
                        <a:t>-9.1</a:t>
                      </a:r>
                      <a:endParaRPr lang="de-DE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solidFill>
                            <a:srgbClr val="7030A0"/>
                          </a:solidFill>
                        </a:rPr>
                        <a:t>-9.1</a:t>
                      </a:r>
                      <a:endParaRPr lang="de-DE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solidFill>
                            <a:srgbClr val="7030A0"/>
                          </a:solidFill>
                        </a:rPr>
                        <a:t>-9.0</a:t>
                      </a:r>
                      <a:endParaRPr lang="de-DE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solidFill>
                            <a:srgbClr val="7030A0"/>
                          </a:solidFill>
                        </a:rPr>
                        <a:t>-9.1</a:t>
                      </a:r>
                      <a:endParaRPr lang="de-DE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solidFill>
                            <a:srgbClr val="7030A0"/>
                          </a:solidFill>
                        </a:rPr>
                        <a:t>-9.0</a:t>
                      </a:r>
                      <a:endParaRPr lang="de-DE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I1 curvature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solidFill>
                            <a:srgbClr val="7030A0"/>
                          </a:solidFill>
                        </a:rPr>
                        <a:t>300</a:t>
                      </a:r>
                      <a:endParaRPr lang="de-DE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solidFill>
                            <a:srgbClr val="7030A0"/>
                          </a:solidFill>
                        </a:rPr>
                        <a:t>320</a:t>
                      </a:r>
                      <a:endParaRPr lang="de-DE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solidFill>
                            <a:srgbClr val="7030A0"/>
                          </a:solidFill>
                        </a:rPr>
                        <a:t>320</a:t>
                      </a:r>
                      <a:endParaRPr lang="de-DE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solidFill>
                            <a:srgbClr val="7030A0"/>
                          </a:solidFill>
                        </a:rPr>
                        <a:t>320</a:t>
                      </a:r>
                      <a:endParaRPr lang="de-DE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solidFill>
                            <a:srgbClr val="7030A0"/>
                          </a:solidFill>
                        </a:rPr>
                        <a:t>370</a:t>
                      </a:r>
                      <a:endParaRPr lang="de-DE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I1 third Taylor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solidFill>
                            <a:srgbClr val="7030A0"/>
                          </a:solidFill>
                        </a:rPr>
                        <a:t>25966</a:t>
                      </a:r>
                      <a:endParaRPr lang="de-DE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solidFill>
                            <a:srgbClr val="7030A0"/>
                          </a:solidFill>
                        </a:rPr>
                        <a:t>25966</a:t>
                      </a:r>
                      <a:endParaRPr lang="de-DE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solidFill>
                            <a:srgbClr val="7030A0"/>
                          </a:solidFill>
                        </a:rPr>
                        <a:t>24992</a:t>
                      </a:r>
                      <a:endParaRPr lang="de-DE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solidFill>
                            <a:srgbClr val="7030A0"/>
                          </a:solidFill>
                        </a:rPr>
                        <a:t>-52436</a:t>
                      </a:r>
                      <a:endParaRPr lang="de-DE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solidFill>
                            <a:srgbClr val="7030A0"/>
                          </a:solidFill>
                        </a:rPr>
                        <a:t>-62500</a:t>
                      </a:r>
                      <a:endParaRPr lang="de-DE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L1 chirp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b="1" dirty="0" smtClean="0">
                          <a:solidFill>
                            <a:srgbClr val="7030A0"/>
                          </a:solidFill>
                        </a:rPr>
                        <a:t>-9.0</a:t>
                      </a:r>
                      <a:endParaRPr lang="de-DE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b="1" dirty="0" smtClean="0">
                          <a:solidFill>
                            <a:srgbClr val="7030A0"/>
                          </a:solidFill>
                        </a:rPr>
                        <a:t>-9.7</a:t>
                      </a:r>
                      <a:endParaRPr lang="de-DE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b="1" dirty="0" smtClean="0">
                          <a:solidFill>
                            <a:srgbClr val="7030A0"/>
                          </a:solidFill>
                        </a:rPr>
                        <a:t>-9.0</a:t>
                      </a:r>
                      <a:endParaRPr lang="de-DE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b="1" dirty="0" smtClean="0">
                          <a:solidFill>
                            <a:srgbClr val="7030A0"/>
                          </a:solidFill>
                        </a:rPr>
                        <a:t>-9.7</a:t>
                      </a:r>
                      <a:endParaRPr lang="de-DE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solidFill>
                            <a:srgbClr val="7030A0"/>
                          </a:solidFill>
                        </a:rPr>
                        <a:t>-9.1</a:t>
                      </a:r>
                      <a:endParaRPr lang="de-DE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FWHM at Collimator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38.3fs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~3fs</a:t>
                      </a:r>
                      <a:endParaRPr lang="de-DE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1.9fs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~3fs</a:t>
                      </a:r>
                      <a:endParaRPr lang="de-DE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2.3fs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5804034" y="962526"/>
            <a:ext cx="2184934" cy="5601903"/>
          </a:xfrm>
          <a:prstGeom prst="roundRect">
            <a:avLst/>
          </a:prstGeom>
          <a:solidFill>
            <a:srgbClr val="FF0000">
              <a:alpha val="40000"/>
            </a:srgbClr>
          </a:solidFill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endParaRPr lang="de-DE" sz="1400" dirty="0" err="1" smtClean="0"/>
          </a:p>
        </p:txBody>
      </p:sp>
      <p:sp>
        <p:nvSpPr>
          <p:cNvPr id="5" name="Rectangle 4"/>
          <p:cNvSpPr/>
          <p:nvPr/>
        </p:nvSpPr>
        <p:spPr>
          <a:xfrm>
            <a:off x="3129223" y="6420242"/>
            <a:ext cx="30975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200" dirty="0" err="1" smtClean="0"/>
              <a:t>Bolko</a:t>
            </a:r>
            <a:r>
              <a:rPr lang="en-US" sz="1200" dirty="0" smtClean="0"/>
              <a:t> </a:t>
            </a:r>
            <a:r>
              <a:rPr lang="en-US" sz="1200" dirty="0" err="1" smtClean="0"/>
              <a:t>Beutner</a:t>
            </a:r>
            <a:r>
              <a:rPr lang="en-US" sz="1200" dirty="0" smtClean="0"/>
              <a:t>, </a:t>
            </a:r>
            <a:r>
              <a:rPr lang="de-DE" sz="1200" dirty="0" smtClean="0"/>
              <a:t>FEL R&amp;D Meeting 16.01.20</a:t>
            </a:r>
            <a:endParaRPr lang="en-US" sz="1200" dirty="0"/>
          </a:p>
        </p:txBody>
      </p:sp>
    </p:spTree>
    <p:extLst>
      <p:ext uri="{BB962C8B-B14F-4D97-AF65-F5344CB8AC3E}">
        <p14:creationId xmlns="" xmlns:p14="http://schemas.microsoft.com/office/powerpoint/2010/main" val="2917714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100pC C-mode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381" y="980499"/>
            <a:ext cx="4800600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981" y="950646"/>
            <a:ext cx="4800600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91376" y="4551096"/>
            <a:ext cx="877503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 err="1"/>
              <a:t>energy</a:t>
            </a:r>
            <a:r>
              <a:rPr lang="de-DE" sz="1400" dirty="0"/>
              <a:t> </a:t>
            </a:r>
            <a:r>
              <a:rPr lang="de-DE" sz="1400" dirty="0" err="1"/>
              <a:t>spread</a:t>
            </a:r>
            <a:r>
              <a:rPr lang="de-DE" sz="1400" dirty="0"/>
              <a:t> at BC2:</a:t>
            </a:r>
          </a:p>
          <a:p>
            <a:r>
              <a:rPr lang="de-DE" sz="1400" dirty="0"/>
              <a:t>RMS = 0.30595% --  FWHM = 0.70445%</a:t>
            </a:r>
          </a:p>
          <a:p>
            <a:r>
              <a:rPr lang="de-DE" sz="1400" dirty="0" err="1"/>
              <a:t>bunch</a:t>
            </a:r>
            <a:r>
              <a:rPr lang="de-DE" sz="1400" dirty="0"/>
              <a:t> </a:t>
            </a:r>
            <a:r>
              <a:rPr lang="de-DE" sz="1400" dirty="0" err="1"/>
              <a:t>length</a:t>
            </a:r>
            <a:r>
              <a:rPr lang="de-DE" sz="1400" dirty="0"/>
              <a:t> at BC2:</a:t>
            </a:r>
          </a:p>
          <a:p>
            <a:r>
              <a:rPr lang="de-DE" sz="1400" dirty="0"/>
              <a:t>RMS = 0.021484ps / 0.0064452mm  --  FWHM = 0.0019ps / 0.00057mm</a:t>
            </a:r>
          </a:p>
          <a:p>
            <a:r>
              <a:rPr lang="de-DE" sz="1400" dirty="0" err="1"/>
              <a:t>energy</a:t>
            </a:r>
            <a:r>
              <a:rPr lang="de-DE" sz="1400" dirty="0"/>
              <a:t> </a:t>
            </a:r>
            <a:r>
              <a:rPr lang="de-DE" sz="1400" dirty="0" err="1"/>
              <a:t>spread</a:t>
            </a:r>
            <a:r>
              <a:rPr lang="de-DE" sz="1400" dirty="0"/>
              <a:t> at </a:t>
            </a:r>
            <a:r>
              <a:rPr lang="de-DE" sz="1400" dirty="0" err="1"/>
              <a:t>Collimator</a:t>
            </a:r>
            <a:r>
              <a:rPr lang="de-DE" sz="1400" dirty="0"/>
              <a:t>:</a:t>
            </a:r>
          </a:p>
          <a:p>
            <a:r>
              <a:rPr lang="de-DE" sz="1400" dirty="0"/>
              <a:t>RMS = 0.092777% --  FWHM = 0.022885%</a:t>
            </a:r>
          </a:p>
          <a:p>
            <a:r>
              <a:rPr lang="de-DE" sz="1400" dirty="0" err="1"/>
              <a:t>bunch</a:t>
            </a:r>
            <a:r>
              <a:rPr lang="de-DE" sz="1400" dirty="0"/>
              <a:t> </a:t>
            </a:r>
            <a:r>
              <a:rPr lang="de-DE" sz="1400" dirty="0" err="1"/>
              <a:t>length</a:t>
            </a:r>
            <a:r>
              <a:rPr lang="de-DE" sz="1400" dirty="0"/>
              <a:t> at </a:t>
            </a:r>
            <a:r>
              <a:rPr lang="de-DE" sz="1400" dirty="0" err="1"/>
              <a:t>Collimator</a:t>
            </a:r>
            <a:r>
              <a:rPr lang="de-DE" sz="1400" dirty="0"/>
              <a:t>:</a:t>
            </a:r>
          </a:p>
          <a:p>
            <a:r>
              <a:rPr lang="de-DE" sz="1400" dirty="0"/>
              <a:t>RMS = 0.021504ps / 0.0064513mm  --  FWHM = 0.0019ps / 0.00057mm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981" y="950646"/>
            <a:ext cx="4800600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7635909" y="6428406"/>
            <a:ext cx="30975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200" dirty="0" err="1" smtClean="0"/>
              <a:t>Bolko</a:t>
            </a:r>
            <a:r>
              <a:rPr lang="en-US" sz="1200" dirty="0" smtClean="0"/>
              <a:t> </a:t>
            </a:r>
            <a:r>
              <a:rPr lang="en-US" sz="1200" dirty="0" err="1" smtClean="0"/>
              <a:t>Beutner</a:t>
            </a:r>
            <a:r>
              <a:rPr lang="en-US" sz="1200" dirty="0" smtClean="0"/>
              <a:t>, </a:t>
            </a:r>
            <a:r>
              <a:rPr lang="de-DE" sz="1200" dirty="0" smtClean="0"/>
              <a:t>FEL R&amp;D Meeting 16.01.20</a:t>
            </a:r>
            <a:endParaRPr lang="en-US" sz="1200" dirty="0"/>
          </a:p>
        </p:txBody>
      </p:sp>
    </p:spTree>
    <p:extLst>
      <p:ext uri="{BB962C8B-B14F-4D97-AF65-F5344CB8AC3E}">
        <p14:creationId xmlns="" xmlns:p14="http://schemas.microsoft.com/office/powerpoint/2010/main" val="349995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Study Shift 25.9.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We decided to limit changes to the machine to minimise additional tuning and setup complications for the following self-seeding shifts:</a:t>
            </a:r>
          </a:p>
          <a:p>
            <a:pPr lvl="1"/>
            <a:r>
              <a:rPr lang="en-GB" dirty="0" smtClean="0"/>
              <a:t>250pC instead of 100pC</a:t>
            </a:r>
          </a:p>
          <a:p>
            <a:pPr lvl="1"/>
            <a:r>
              <a:rPr lang="en-GB" dirty="0" smtClean="0"/>
              <a:t>No-optics matching or solenoid changes</a:t>
            </a:r>
          </a:p>
          <a:p>
            <a:pPr lvl="1"/>
            <a:r>
              <a:rPr lang="en-GB" dirty="0" smtClean="0"/>
              <a:t>Laser heater was untouched</a:t>
            </a:r>
            <a:endParaRPr lang="en-GB" dirty="0" smtClean="0"/>
          </a:p>
          <a:p>
            <a:r>
              <a:rPr lang="en-GB" dirty="0" smtClean="0"/>
              <a:t>Not perfect conditions but good for a proof-of-principle study</a:t>
            </a:r>
          </a:p>
          <a:p>
            <a:r>
              <a:rPr lang="en-GB" dirty="0" smtClean="0"/>
              <a:t>Initial compression setup in B2D with TDS long. phase-space measurements</a:t>
            </a:r>
          </a:p>
          <a:p>
            <a:r>
              <a:rPr lang="en-GB" dirty="0" smtClean="0"/>
              <a:t>Supplemental bunch profile measurements with TDS diagnostic kickers and CRISP</a:t>
            </a:r>
          </a:p>
          <a:p>
            <a:r>
              <a:rPr lang="en-GB" dirty="0" smtClean="0"/>
              <a:t>FEL shot intensity histogram data acquisition to estimate number of modes</a:t>
            </a:r>
          </a:p>
          <a:p>
            <a:r>
              <a:rPr lang="en-GB" dirty="0" smtClean="0"/>
              <a:t>SA1 HIREX and SA3 Spectrometers for  pulse duration reconstruction (based on PRSTAB</a:t>
            </a:r>
            <a:r>
              <a:rPr lang="en-GB" dirty="0" smtClean="0"/>
              <a:t> 15, 030705 (2012</a:t>
            </a:r>
            <a:r>
              <a:rPr lang="en-GB" dirty="0" smtClean="0"/>
              <a:t>) </a:t>
            </a:r>
            <a:r>
              <a:rPr lang="en-GB" dirty="0" err="1" smtClean="0"/>
              <a:t>Lutman</a:t>
            </a:r>
            <a:r>
              <a:rPr lang="en-GB" dirty="0" smtClean="0"/>
              <a:t> et al.)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Shift 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4049" y="1107990"/>
            <a:ext cx="6894511" cy="4886410"/>
          </a:xfrm>
        </p:spPr>
        <p:txBody>
          <a:bodyPr/>
          <a:lstStyle/>
          <a:p>
            <a:r>
              <a:rPr lang="en-GB" dirty="0" smtClean="0"/>
              <a:t>First setup of compression similar to the “100pC C-mode”</a:t>
            </a:r>
          </a:p>
          <a:p>
            <a:pPr lvl="1"/>
            <a:r>
              <a:rPr lang="en-GB" dirty="0" smtClean="0"/>
              <a:t>Preliminary analysis of fluctuations and spectral width</a:t>
            </a:r>
            <a:br>
              <a:rPr lang="en-GB" dirty="0" smtClean="0"/>
            </a:br>
            <a:r>
              <a:rPr lang="en-GB" dirty="0" smtClean="0"/>
              <a:t>suggested pulses longer than 10fs</a:t>
            </a:r>
            <a:br>
              <a:rPr lang="en-GB" dirty="0" smtClean="0"/>
            </a:br>
            <a:r>
              <a:rPr lang="en-GB" dirty="0" smtClean="0"/>
              <a:t>  =&gt; roll-over-compression mode</a:t>
            </a:r>
          </a:p>
          <a:p>
            <a:pPr lvl="1"/>
            <a:r>
              <a:rPr lang="en-GB" dirty="0" smtClean="0"/>
              <a:t>Data will be analysed further including filtering of machine jitter</a:t>
            </a:r>
          </a:p>
          <a:p>
            <a:pPr lvl="1"/>
            <a:endParaRPr lang="en-GB" dirty="0"/>
          </a:p>
        </p:txBody>
      </p:sp>
      <p:pic>
        <p:nvPicPr>
          <p:cNvPr id="4" name="Picture 4" descr="C:\Users\beutner\Downloads\2020-09-25T12_04_06-00.jpg"/>
          <p:cNvPicPr>
            <a:picLocks noChangeAspect="1" noChangeArrowheads="1"/>
          </p:cNvPicPr>
          <p:nvPr/>
        </p:nvPicPr>
        <p:blipFill>
          <a:blip r:embed="rId2" cstate="print"/>
          <a:srcRect b="39723"/>
          <a:stretch>
            <a:fillRect/>
          </a:stretch>
        </p:blipFill>
        <p:spPr bwMode="auto">
          <a:xfrm>
            <a:off x="7602855" y="647383"/>
            <a:ext cx="4589145" cy="5184457"/>
          </a:xfrm>
          <a:prstGeom prst="rect">
            <a:avLst/>
          </a:prstGeom>
          <a:noFill/>
        </p:spPr>
      </p:pic>
      <p:pic>
        <p:nvPicPr>
          <p:cNvPr id="6" name="Picture 3" descr="C:\Users\beutner\Downloads\2020-09-25T18_20_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68320" y="2910309"/>
            <a:ext cx="4429305" cy="354129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9093200" y="1676400"/>
            <a:ext cx="1595120" cy="3962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69875" indent="-269875">
              <a:lnSpc>
                <a:spcPct val="112000"/>
              </a:lnSpc>
            </a:pPr>
            <a:r>
              <a:rPr lang="en-GB" sz="2000" dirty="0" smtClean="0"/>
              <a:t>~20fs</a:t>
            </a:r>
            <a:endParaRPr lang="en-GB" sz="2000" dirty="0" smtClean="0"/>
          </a:p>
        </p:txBody>
      </p:sp>
      <p:pic>
        <p:nvPicPr>
          <p:cNvPr id="9" name="Picture 3" descr="C:\Users\beutner\Downloads\12h04.png"/>
          <p:cNvPicPr>
            <a:picLocks noChangeAspect="1" noChangeArrowheads="1"/>
          </p:cNvPicPr>
          <p:nvPr/>
        </p:nvPicPr>
        <p:blipFill>
          <a:blip r:embed="rId4" cstate="print"/>
          <a:srcRect l="408" t="50144" r="60605" b="23789"/>
          <a:stretch>
            <a:fillRect/>
          </a:stretch>
        </p:blipFill>
        <p:spPr bwMode="auto">
          <a:xfrm>
            <a:off x="0" y="4411236"/>
            <a:ext cx="2540397" cy="18753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Shift 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Step by step reduction of curvature (2</a:t>
            </a:r>
            <a:r>
              <a:rPr lang="en-GB" baseline="30000" dirty="0" smtClean="0"/>
              <a:t>nd</a:t>
            </a:r>
            <a:r>
              <a:rPr lang="en-GB" dirty="0" smtClean="0"/>
              <a:t> order Taylor </a:t>
            </a:r>
            <a:br>
              <a:rPr lang="en-GB" dirty="0" smtClean="0"/>
            </a:br>
            <a:r>
              <a:rPr lang="en-GB" dirty="0" smtClean="0"/>
              <a:t>coefficient of sum-voltage after AH1) until SA1 power </a:t>
            </a:r>
            <a:br>
              <a:rPr lang="en-GB" dirty="0" smtClean="0"/>
            </a:br>
            <a:r>
              <a:rPr lang="en-GB" dirty="0" smtClean="0"/>
              <a:t>was almost gone</a:t>
            </a:r>
          </a:p>
          <a:p>
            <a:endParaRPr lang="en-GB" dirty="0"/>
          </a:p>
        </p:txBody>
      </p:sp>
      <p:pic>
        <p:nvPicPr>
          <p:cNvPr id="5" name="Picture 2" descr="C:\Users\beutner\Downloads\2020-09-25T16_05_57-00.jpg"/>
          <p:cNvPicPr>
            <a:picLocks noChangeAspect="1" noChangeArrowheads="1"/>
          </p:cNvPicPr>
          <p:nvPr/>
        </p:nvPicPr>
        <p:blipFill>
          <a:blip r:embed="rId2" cstate="print"/>
          <a:srcRect b="39848"/>
          <a:stretch>
            <a:fillRect/>
          </a:stretch>
        </p:blipFill>
        <p:spPr bwMode="auto">
          <a:xfrm>
            <a:off x="7603200" y="648000"/>
            <a:ext cx="4589145" cy="517368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9204960" y="1605280"/>
            <a:ext cx="1595120" cy="3962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69875" indent="-269875">
              <a:lnSpc>
                <a:spcPct val="112000"/>
              </a:lnSpc>
            </a:pPr>
            <a:r>
              <a:rPr lang="en-GB" sz="2000" dirty="0" smtClean="0"/>
              <a:t>~20fs</a:t>
            </a:r>
            <a:endParaRPr lang="en-GB" sz="2000" dirty="0" smtClean="0"/>
          </a:p>
        </p:txBody>
      </p:sp>
      <p:pic>
        <p:nvPicPr>
          <p:cNvPr id="11" name="Picture 4" descr="C:\Users\beutner\Downloads\16h05.png"/>
          <p:cNvPicPr>
            <a:picLocks noChangeAspect="1" noChangeArrowheads="1"/>
          </p:cNvPicPr>
          <p:nvPr/>
        </p:nvPicPr>
        <p:blipFill>
          <a:blip r:embed="rId3" cstate="print"/>
          <a:srcRect l="2096" t="56146" r="63798" b="14594"/>
          <a:stretch>
            <a:fillRect/>
          </a:stretch>
        </p:blipFill>
        <p:spPr bwMode="auto">
          <a:xfrm>
            <a:off x="0" y="4397283"/>
            <a:ext cx="2500469" cy="18753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Shift 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889" y="1158790"/>
            <a:ext cx="6707640" cy="4886410"/>
          </a:xfrm>
        </p:spPr>
        <p:txBody>
          <a:bodyPr/>
          <a:lstStyle/>
          <a:p>
            <a:r>
              <a:rPr lang="en-GB" dirty="0" smtClean="0"/>
              <a:t>Step by step reduction of curvature (2</a:t>
            </a:r>
            <a:r>
              <a:rPr lang="en-GB" baseline="30000" dirty="0" smtClean="0"/>
              <a:t>nd</a:t>
            </a:r>
            <a:r>
              <a:rPr lang="en-GB" dirty="0" smtClean="0"/>
              <a:t> order Taylor </a:t>
            </a:r>
            <a:br>
              <a:rPr lang="en-GB" dirty="0" smtClean="0"/>
            </a:br>
            <a:r>
              <a:rPr lang="en-GB" dirty="0" smtClean="0"/>
              <a:t>coefficient of sum-voltage after AH1) until SA1 power </a:t>
            </a:r>
            <a:br>
              <a:rPr lang="en-GB" dirty="0" smtClean="0"/>
            </a:br>
            <a:r>
              <a:rPr lang="en-GB" dirty="0" smtClean="0"/>
              <a:t>was almost gone (roll-over compression)</a:t>
            </a:r>
          </a:p>
          <a:p>
            <a:r>
              <a:rPr lang="en-GB" dirty="0" smtClean="0"/>
              <a:t>Further reduction of 3</a:t>
            </a:r>
            <a:r>
              <a:rPr lang="en-GB" baseline="30000" dirty="0" smtClean="0"/>
              <a:t>rd</a:t>
            </a:r>
            <a:r>
              <a:rPr lang="en-GB" dirty="0" smtClean="0"/>
              <a:t> harmonic voltage stopped SASE in SA1 (only limited attempts to re-establish SASE were done)</a:t>
            </a:r>
          </a:p>
          <a:p>
            <a:r>
              <a:rPr lang="en-GB" dirty="0" smtClean="0"/>
              <a:t>Clear signal in SA3 remained</a:t>
            </a:r>
          </a:p>
          <a:p>
            <a:endParaRPr lang="en-GB" dirty="0"/>
          </a:p>
        </p:txBody>
      </p:sp>
      <p:pic>
        <p:nvPicPr>
          <p:cNvPr id="8" name="Picture 3" descr="C:\Users\beutner\Downloads\2020-09-25T16_22_47-00.jpg"/>
          <p:cNvPicPr>
            <a:picLocks noChangeAspect="1" noChangeArrowheads="1"/>
          </p:cNvPicPr>
          <p:nvPr/>
        </p:nvPicPr>
        <p:blipFill>
          <a:blip r:embed="rId2" cstate="print"/>
          <a:srcRect b="39634"/>
          <a:stretch>
            <a:fillRect/>
          </a:stretch>
        </p:blipFill>
        <p:spPr bwMode="auto">
          <a:xfrm>
            <a:off x="7574280" y="643118"/>
            <a:ext cx="4617720" cy="5223193"/>
          </a:xfrm>
          <a:prstGeom prst="rect">
            <a:avLst/>
          </a:prstGeom>
          <a:noFill/>
        </p:spPr>
      </p:pic>
      <p:pic>
        <p:nvPicPr>
          <p:cNvPr id="9" name="Picture 2" descr="C:\Users\beutner\Downloads\16h22.png"/>
          <p:cNvPicPr>
            <a:picLocks noChangeAspect="1" noChangeArrowheads="1"/>
          </p:cNvPicPr>
          <p:nvPr/>
        </p:nvPicPr>
        <p:blipFill>
          <a:blip r:embed="rId3" cstate="print"/>
          <a:srcRect l="1329" t="37868" r="65932" b="43231"/>
          <a:stretch>
            <a:fillRect/>
          </a:stretch>
        </p:blipFill>
        <p:spPr bwMode="auto">
          <a:xfrm>
            <a:off x="0" y="4466606"/>
            <a:ext cx="2515021" cy="1822178"/>
          </a:xfrm>
          <a:prstGeom prst="rect">
            <a:avLst/>
          </a:prstGeom>
          <a:noFill/>
        </p:spPr>
      </p:pic>
      <p:pic>
        <p:nvPicPr>
          <p:cNvPr id="11" name="Picture 2" descr="C:\Users\beutner\Downloads\2020-09-25T19_02_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90422" y="3304800"/>
            <a:ext cx="4444200" cy="355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theme/theme1.xml><?xml version="1.0" encoding="utf-8"?>
<a:theme xmlns:a="http://schemas.openxmlformats.org/drawingml/2006/main" name="template-european-xfel-DESY-new">
  <a:themeElements>
    <a:clrScheme name="Benutzerdefiniert 59">
      <a:dk1>
        <a:srgbClr val="000000"/>
      </a:dk1>
      <a:lt1>
        <a:sysClr val="window" lastClr="FFFFFF"/>
      </a:lt1>
      <a:dk2>
        <a:srgbClr val="B2B2B2"/>
      </a:dk2>
      <a:lt2>
        <a:srgbClr val="F39200"/>
      </a:lt2>
      <a:accent1>
        <a:srgbClr val="0D1546"/>
      </a:accent1>
      <a:accent2>
        <a:srgbClr val="559DBB"/>
      </a:accent2>
      <a:accent3>
        <a:srgbClr val="81B0C8"/>
      </a:accent3>
      <a:accent4>
        <a:srgbClr val="A4C3D6"/>
      </a:accent4>
      <a:accent5>
        <a:srgbClr val="C5D6E4"/>
      </a:accent5>
      <a:accent6>
        <a:srgbClr val="E3EBF2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</a:spPr>
      <a:bodyPr rtlCol="0" anchor="ctr">
        <a:noAutofit/>
      </a:bodyPr>
      <a:lstStyle>
        <a:defPPr algn="ctr">
          <a:lnSpc>
            <a:spcPct val="113000"/>
          </a:lnSpc>
          <a:defRPr sz="1400" dirty="0" err="1" smtClean="0"/>
        </a:defPPr>
      </a:lst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noAutofit/>
      </a:bodyPr>
      <a:lstStyle>
        <a:defPPr marL="269875" indent="-269875">
          <a:lnSpc>
            <a:spcPct val="112000"/>
          </a:lnSpc>
          <a:buBlip>
            <a:blip xmlns:r="http://schemas.openxmlformats.org/officeDocument/2006/relationships" r:embed="rId1"/>
          </a:buBlip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XFEL_PowerPoint_16x9.potx" id="{5D9E4C7F-CF90-47AA-9B5A-D1B8A1F64B49}" vid="{107EC11D-EED3-47DC-89A2-C8C245B9F565}"/>
    </a:ext>
  </a:extLst>
</a:theme>
</file>

<file path=ppt/theme/theme2.xml><?xml version="1.0" encoding="utf-8"?>
<a:theme xmlns:a="http://schemas.openxmlformats.org/drawingml/2006/main" name="Office">
  <a:themeElements>
    <a:clrScheme name="Benutzerdefiniert 59">
      <a:dk1>
        <a:srgbClr val="000000"/>
      </a:dk1>
      <a:lt1>
        <a:sysClr val="window" lastClr="FFFFFF"/>
      </a:lt1>
      <a:dk2>
        <a:srgbClr val="B2B2B2"/>
      </a:dk2>
      <a:lt2>
        <a:srgbClr val="F39200"/>
      </a:lt2>
      <a:accent1>
        <a:srgbClr val="0D1546"/>
      </a:accent1>
      <a:accent2>
        <a:srgbClr val="559DBB"/>
      </a:accent2>
      <a:accent3>
        <a:srgbClr val="81B0C8"/>
      </a:accent3>
      <a:accent4>
        <a:srgbClr val="A4C3D6"/>
      </a:accent4>
      <a:accent5>
        <a:srgbClr val="C5D6E4"/>
      </a:accent5>
      <a:accent6>
        <a:srgbClr val="E3EBF2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59">
      <a:dk1>
        <a:srgbClr val="000000"/>
      </a:dk1>
      <a:lt1>
        <a:sysClr val="window" lastClr="FFFFFF"/>
      </a:lt1>
      <a:dk2>
        <a:srgbClr val="B2B2B2"/>
      </a:dk2>
      <a:lt2>
        <a:srgbClr val="F39200"/>
      </a:lt2>
      <a:accent1>
        <a:srgbClr val="0D1546"/>
      </a:accent1>
      <a:accent2>
        <a:srgbClr val="559DBB"/>
      </a:accent2>
      <a:accent3>
        <a:srgbClr val="81B0C8"/>
      </a:accent3>
      <a:accent4>
        <a:srgbClr val="A4C3D6"/>
      </a:accent4>
      <a:accent5>
        <a:srgbClr val="C5D6E4"/>
      </a:accent5>
      <a:accent6>
        <a:srgbClr val="E3EBF2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template-european-xfel-DESY-new</Template>
  <TotalTime>0</TotalTime>
  <Words>530</Words>
  <Application>Microsoft Office PowerPoint</Application>
  <PresentationFormat>Custom</PresentationFormat>
  <Paragraphs>156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template-european-xfel-DESY-new</vt:lpstr>
      <vt:lpstr>First Results from Non-Linear Compression Experiments</vt:lpstr>
      <vt:lpstr>Introduction</vt:lpstr>
      <vt:lpstr>Options for short pulse </vt:lpstr>
      <vt:lpstr>Summary</vt:lpstr>
      <vt:lpstr>100pC C-mode</vt:lpstr>
      <vt:lpstr>Study Shift 25.9.</vt:lpstr>
      <vt:lpstr>Shift Summary</vt:lpstr>
      <vt:lpstr>Shift Summary</vt:lpstr>
      <vt:lpstr>Shift Summary</vt:lpstr>
      <vt:lpstr>CRISP</vt:lpstr>
      <vt:lpstr>Photon Pulse duration Reconstruction at SA3</vt:lpstr>
      <vt:lpstr>Summary and Outlook</vt:lpstr>
    </vt:vector>
  </TitlesOfParts>
  <Company>DESY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wdecking</dc:creator>
  <cp:lastModifiedBy>Bolko Beutner</cp:lastModifiedBy>
  <cp:revision>169</cp:revision>
  <dcterms:created xsi:type="dcterms:W3CDTF">2019-08-20T09:13:12Z</dcterms:created>
  <dcterms:modified xsi:type="dcterms:W3CDTF">2020-10-13T10:56:17Z</dcterms:modified>
</cp:coreProperties>
</file>