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56" r:id="rId2"/>
    <p:sldId id="352" r:id="rId3"/>
    <p:sldId id="320" r:id="rId4"/>
    <p:sldId id="321" r:id="rId5"/>
    <p:sldId id="323" r:id="rId6"/>
    <p:sldId id="339" r:id="rId7"/>
    <p:sldId id="341" r:id="rId8"/>
    <p:sldId id="340" r:id="rId9"/>
    <p:sldId id="342" r:id="rId10"/>
    <p:sldId id="353" r:id="rId11"/>
    <p:sldId id="319" r:id="rId12"/>
    <p:sldId id="343" r:id="rId13"/>
    <p:sldId id="344" r:id="rId14"/>
    <p:sldId id="345" r:id="rId15"/>
    <p:sldId id="347" r:id="rId16"/>
    <p:sldId id="350" r:id="rId17"/>
    <p:sldId id="349" r:id="rId18"/>
    <p:sldId id="351" r:id="rId19"/>
    <p:sldId id="354" r:id="rId20"/>
    <p:sldId id="355" r:id="rId21"/>
    <p:sldId id="356" r:id="rId22"/>
    <p:sldId id="357" r:id="rId23"/>
    <p:sldId id="358" r:id="rId24"/>
    <p:sldId id="360" r:id="rId25"/>
    <p:sldId id="329" r:id="rId26"/>
    <p:sldId id="359" r:id="rId27"/>
    <p:sldId id="361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275" userDrawn="1">
          <p15:clr>
            <a:srgbClr val="A4A3A4"/>
          </p15:clr>
        </p15:guide>
        <p15:guide id="2" pos="3727" userDrawn="1">
          <p15:clr>
            <a:srgbClr val="A4A3A4"/>
          </p15:clr>
        </p15:guide>
        <p15:guide id="3" pos="3953" userDrawn="1">
          <p15:clr>
            <a:srgbClr val="A4A3A4"/>
          </p15:clr>
        </p15:guide>
        <p15:guide id="4" pos="7287" userDrawn="1">
          <p15:clr>
            <a:srgbClr val="A4A3A4"/>
          </p15:clr>
        </p15:guide>
        <p15:guide id="5" pos="393" userDrawn="1">
          <p15:clr>
            <a:srgbClr val="A4A3A4"/>
          </p15:clr>
        </p15:guide>
        <p15:guide id="6" orient="horz" pos="3725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FFFFFF"/>
    <a:srgbClr val="8CAAD7"/>
    <a:srgbClr val="96B9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5" autoAdjust="0"/>
    <p:restoredTop sz="94660"/>
  </p:normalViewPr>
  <p:slideViewPr>
    <p:cSldViewPr snapToGrid="0" showGuides="1">
      <p:cViewPr>
        <p:scale>
          <a:sx n="125" d="100"/>
          <a:sy n="125" d="100"/>
        </p:scale>
        <p:origin x="-1704" y="-1002"/>
      </p:cViewPr>
      <p:guideLst>
        <p:guide orient="horz" pos="1275"/>
        <p:guide orient="horz" pos="3725"/>
        <p:guide pos="3727"/>
        <p:guide pos="3953"/>
        <p:guide pos="7287"/>
        <p:guide pos="39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25" d="100"/>
          <a:sy n="125" d="100"/>
        </p:scale>
        <p:origin x="-25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50AC80-9589-41A1-8ED2-EC2076B0E8E8}" type="datetimeFigureOut">
              <a:rPr lang="de-DE" smtClean="0"/>
              <a:t>11.08.2020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83A726-01A3-41A5-8C71-74C8A626EA4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61616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92030-5346-4222-B1C0-77ABA51E04BA}" type="datetimeFigureOut">
              <a:rPr lang="de-DE" smtClean="0"/>
              <a:t>11.08.2020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B39C8-6D5D-40E8-8D83-C1E41A39F5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4387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B39C8-6D5D-40E8-8D83-C1E41A39F5E0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9590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B39C8-6D5D-40E8-8D83-C1E41A39F5E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3640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B39C8-6D5D-40E8-8D83-C1E41A39F5E0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9127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B39C8-6D5D-40E8-8D83-C1E41A39F5E0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9127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2000" y="1120776"/>
            <a:ext cx="8039624" cy="105092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3889" y="2583180"/>
            <a:ext cx="8039624" cy="333025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8" y="6413956"/>
            <a:ext cx="2275200" cy="120448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7" r="10105"/>
          <a:stretch/>
        </p:blipFill>
        <p:spPr bwMode="auto">
          <a:xfrm>
            <a:off x="9897762" y="2218450"/>
            <a:ext cx="2038865" cy="76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194" y="3410043"/>
            <a:ext cx="1224000" cy="12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0837" y="926731"/>
            <a:ext cx="1452715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8376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7" y="2024063"/>
            <a:ext cx="5292725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75389" y="2024063"/>
            <a:ext cx="5292724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086351"/>
            <a:ext cx="5292726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275385" y="5086351"/>
            <a:ext cx="529272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008234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,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2024064"/>
            <a:ext cx="8101013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8934451" y="2033590"/>
            <a:ext cx="2633662" cy="3879847"/>
          </a:xfrm>
        </p:spPr>
        <p:txBody>
          <a:bodyPr/>
          <a:lstStyle>
            <a:lvl1pPr marL="266700" indent="-266700">
              <a:defRPr sz="1400"/>
            </a:lvl1pPr>
            <a:lvl2pPr marL="542925" indent="-276225">
              <a:defRPr sz="1400"/>
            </a:lvl2pPr>
            <a:lvl3pPr marL="809625" indent="-266700">
              <a:defRPr sz="1400"/>
            </a:lvl3pPr>
            <a:lvl4pPr marL="990600" indent="-180975">
              <a:defRPr sz="1400"/>
            </a:lvl4pPr>
            <a:lvl5pPr marL="1162050" indent="-17145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0024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3036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635" y="1552576"/>
            <a:ext cx="10961477" cy="3814764"/>
          </a:xfrm>
        </p:spPr>
        <p:txBody>
          <a:bodyPr anchor="ctr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5448300"/>
            <a:ext cx="10944225" cy="57467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4229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41166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614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1235677"/>
            <a:ext cx="10944224" cy="4677762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350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828675"/>
            <a:ext cx="10944224" cy="50847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7" y="5913438"/>
            <a:ext cx="10944225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2124035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75388" y="1196976"/>
            <a:ext cx="5292725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624840" y="1199200"/>
            <a:ext cx="5295899" cy="4721540"/>
          </a:xfrm>
        </p:spPr>
        <p:txBody>
          <a:bodyPr/>
          <a:lstStyle>
            <a:lvl1pPr marL="266700" indent="-266700">
              <a:defRPr sz="1600"/>
            </a:lvl1pPr>
            <a:lvl2pPr marL="542925" indent="-276225">
              <a:defRPr sz="1600"/>
            </a:lvl2pPr>
            <a:lvl3pPr marL="809625" indent="-266700">
              <a:defRPr sz="1600"/>
            </a:lvl3pPr>
            <a:lvl4pPr marL="990600" indent="-180975">
              <a:defRPr sz="1600"/>
            </a:lvl4pPr>
            <a:lvl5pPr marL="1162050" indent="-171450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11189" y="712232"/>
            <a:ext cx="10956924" cy="387519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5216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9" y="1196976"/>
            <a:ext cx="5292723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75388" y="1196976"/>
            <a:ext cx="5292725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034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1189" y="712232"/>
            <a:ext cx="10956924" cy="38751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1260390"/>
            <a:ext cx="10944224" cy="47935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1377083" y="293577"/>
            <a:ext cx="514351" cy="2937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A5DEC3FA-4FB7-4309-A077-6BB31CA8E81A}" type="slidenum">
              <a:rPr lang="en-US" sz="1600" noProof="0" smtClean="0"/>
              <a:pPr algn="r"/>
              <a:t>‹#›</a:t>
            </a:fld>
            <a:endParaRPr lang="en-US" sz="1600" noProof="0" dirty="0"/>
          </a:p>
        </p:txBody>
      </p:sp>
      <p:cxnSp>
        <p:nvCxnSpPr>
          <p:cNvPr id="11" name="Gerader Verbinder 10"/>
          <p:cNvCxnSpPr/>
          <p:nvPr/>
        </p:nvCxnSpPr>
        <p:spPr>
          <a:xfrm>
            <a:off x="623889" y="339297"/>
            <a:ext cx="5292724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>
            <a:off x="6275389" y="339297"/>
            <a:ext cx="5292726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8" y="6413956"/>
            <a:ext cx="2275200" cy="120448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623888" y="381001"/>
            <a:ext cx="5292725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sz="900"/>
              <a:t>Undulator measurements with the K-monochromator</a:t>
            </a:r>
            <a:endParaRPr lang="en-US" sz="900" dirty="0"/>
          </a:p>
        </p:txBody>
      </p:sp>
      <p:sp>
        <p:nvSpPr>
          <p:cNvPr id="8" name="Rechteck 7"/>
          <p:cNvSpPr/>
          <p:nvPr/>
        </p:nvSpPr>
        <p:spPr>
          <a:xfrm>
            <a:off x="6275389" y="381001"/>
            <a:ext cx="5292724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sz="900"/>
              <a:t>Lars Fröhlich</a:t>
            </a:r>
            <a:r>
              <a:rPr lang="en-US" sz="900" smtClean="0"/>
              <a:t>, Wolfgang Freund, Frank Brinker </a:t>
            </a:r>
            <a:r>
              <a:rPr lang="en-US" sz="900"/>
              <a:t>2020-08-11</a:t>
            </a:r>
            <a:endParaRPr lang="en-US" sz="9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4258" y="6102584"/>
            <a:ext cx="72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6006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7" r:id="rId5"/>
    <p:sldLayoutId id="2147483673" r:id="rId6"/>
    <p:sldLayoutId id="2147483668" r:id="rId7"/>
    <p:sldLayoutId id="2147483674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914400" rtl="0" eaLnBrk="1" latinLnBrk="0" hangingPunct="1">
        <a:lnSpc>
          <a:spcPct val="114000"/>
        </a:lnSpc>
        <a:spcBef>
          <a:spcPts val="1800"/>
        </a:spcBef>
        <a:buClr>
          <a:schemeClr val="bg2"/>
        </a:buClr>
        <a:buFontTx/>
        <a:buBlip>
          <a:blip r:embed="rId15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14375" indent="-357188" algn="l" defTabSz="914400" rtl="0" eaLnBrk="1" latinLnBrk="0" hangingPunct="1">
        <a:lnSpc>
          <a:spcPct val="114000"/>
        </a:lnSpc>
        <a:spcBef>
          <a:spcPts val="0"/>
        </a:spcBef>
        <a:buClr>
          <a:schemeClr val="accent2"/>
        </a:buClr>
        <a:buFontTx/>
        <a:buBlip>
          <a:blip r:embed="rId16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82663" indent="-268288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►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173038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47788" indent="-180975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1275" userDrawn="1">
          <p15:clr>
            <a:srgbClr val="F26B43"/>
          </p15:clr>
        </p15:guide>
        <p15:guide id="2" pos="3727" userDrawn="1">
          <p15:clr>
            <a:srgbClr val="F26B43"/>
          </p15:clr>
        </p15:guide>
        <p15:guide id="3" pos="3953" userDrawn="1">
          <p15:clr>
            <a:srgbClr val="F26B43"/>
          </p15:clr>
        </p15:guide>
        <p15:guide id="4" pos="393" userDrawn="1">
          <p15:clr>
            <a:srgbClr val="F26B43"/>
          </p15:clr>
        </p15:guide>
        <p15:guide id="5" pos="7287" userDrawn="1">
          <p15:clr>
            <a:srgbClr val="F26B43"/>
          </p15:clr>
        </p15:guide>
        <p15:guide id="6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Undulator Measurements with the</a:t>
            </a:r>
            <a:br>
              <a:rPr lang="de-DE"/>
            </a:br>
            <a:r>
              <a:rPr lang="de-DE"/>
              <a:t>K-Monochromator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Lars Fröhlich, Wolfgang Freund, Frank Brinker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74" y="3346450"/>
            <a:ext cx="5717551" cy="2419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508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Vertical Undulator Offset Scan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The “standard” undulator measurement after a BBA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80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sosceles Triangle 9"/>
          <p:cNvSpPr/>
          <p:nvPr/>
        </p:nvSpPr>
        <p:spPr>
          <a:xfrm rot="16200000">
            <a:off x="3339498" y="3724158"/>
            <a:ext cx="477220" cy="1606784"/>
          </a:xfrm>
          <a:prstGeom prst="triangle">
            <a:avLst/>
          </a:prstGeom>
          <a:solidFill>
            <a:schemeClr val="accent6"/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/>
          </a:p>
        </p:txBody>
      </p:sp>
      <p:pic>
        <p:nvPicPr>
          <p:cNvPr id="4103" name="Picture 7"/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49" b="-5549"/>
          <a:stretch/>
        </p:blipFill>
        <p:spPr bwMode="auto">
          <a:xfrm>
            <a:off x="5537200" y="1196976"/>
            <a:ext cx="6030913" cy="471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/>
              <p:cNvSpPr>
                <a:spLocks noGrp="1"/>
              </p:cNvSpPr>
              <p:nvPr>
                <p:ph type="body" sz="quarter" idx="15"/>
              </p:nvPr>
            </p:nvSpPr>
            <p:spPr>
              <a:xfrm>
                <a:off x="624841" y="1199200"/>
                <a:ext cx="4518659" cy="4721540"/>
              </a:xfrm>
            </p:spPr>
            <p:txBody>
              <a:bodyPr/>
              <a:lstStyle/>
              <a:p>
                <a:r>
                  <a:rPr lang="en-US" dirty="0"/>
                  <a:t>Preparations:</a:t>
                </a:r>
              </a:p>
              <a:p>
                <a:pPr lvl="1"/>
                <a:r>
                  <a:rPr lang="en-US" dirty="0"/>
                  <a:t>Perform BBA</a:t>
                </a:r>
              </a:p>
              <a:p>
                <a:pPr lvl="1"/>
                <a:r>
                  <a:rPr lang="en-US" dirty="0"/>
                  <a:t>Fix beam on BBA orbit w/ </a:t>
                </a:r>
                <a:r>
                  <a:rPr lang="en-US" dirty="0" err="1"/>
                  <a:t>aircoil</a:t>
                </a:r>
                <a:r>
                  <a:rPr lang="en-US" dirty="0"/>
                  <a:t> feedbacks</a:t>
                </a:r>
              </a:p>
              <a:p>
                <a:r>
                  <a:rPr lang="en-US" dirty="0"/>
                  <a:t>“Kay Mono” tool:</a:t>
                </a:r>
              </a:p>
              <a:p>
                <a:pPr lvl="1"/>
                <a:r>
                  <a:rPr lang="en-US" dirty="0"/>
                  <a:t>Closes one cell at a time</a:t>
                </a:r>
              </a:p>
              <a:p>
                <a:pPr lvl="1"/>
                <a:r>
                  <a:rPr lang="en-US" dirty="0"/>
                  <a:t>Automatically fits rings, determines </a:t>
                </a:r>
                <a:r>
                  <a:rPr lang="en-US" i="1" dirty="0"/>
                  <a:t>r</a:t>
                </a:r>
                <a:r>
                  <a:rPr lang="en-US" dirty="0"/>
                  <a:t>, </a:t>
                </a:r>
                <a:r>
                  <a:rPr lang="en-US" i="1" dirty="0"/>
                  <a:t>K</a:t>
                </a:r>
              </a:p>
              <a:p>
                <a:pPr lvl="1"/>
                <a:r>
                  <a:rPr lang="en-US" dirty="0"/>
                  <a:t>Moves each undulator vertically to find minimal effective </a:t>
                </a:r>
                <a:r>
                  <a:rPr lang="en-US" i="1" dirty="0"/>
                  <a:t>K</a:t>
                </a:r>
                <a:r>
                  <a:rPr lang="en-US" dirty="0"/>
                  <a:t> (i.e. magnetic center)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𝐾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de-DE" b="0" i="0" smtClean="0">
                              <a:latin typeface="Cambria Math"/>
                            </a:rPr>
                            <m:t>eff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/>
                                </a:rPr>
                                <m:t>4</m:t>
                              </m:r>
                              <m:r>
                                <a:rPr lang="de-DE" b="0" i="1" smtClean="0">
                                  <a:latin typeface="Cambria Math"/>
                                </a:rPr>
                                <m:t>𝑛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²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de-DE" b="0" i="0" smtClean="0">
                                      <a:latin typeface="Cambria Math"/>
                                      <a:ea typeface="Cambria Math"/>
                                    </a:rPr>
                                    <m:t>mono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  <m:r>
                            <a:rPr lang="de-DE" b="0" i="1" smtClean="0">
                              <a:latin typeface="Cambria Math"/>
                            </a:rPr>
                            <m:t>−2−2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²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²</m:t>
                          </m:r>
                        </m:e>
                      </m:rad>
                    </m:oMath>
                  </m:oMathPara>
                </a14:m>
                <a:endParaRPr lang="de-DE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6" name="Tex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5"/>
              </p:nvPr>
            </p:nvSpPr>
            <p:spPr>
              <a:xfrm>
                <a:off x="624841" y="1199200"/>
                <a:ext cx="4518659" cy="4721540"/>
              </a:xfrm>
              <a:blipFill rotWithShape="1">
                <a:blip r:embed="rId3"/>
                <a:stretch>
                  <a:fillRect l="-135" t="-1163" b="-4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Standard Undulator Measurement: Vertical Offset Scan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273730" y="4171949"/>
            <a:ext cx="2237822" cy="89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1104900" y="4522544"/>
            <a:ext cx="262255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onut 8"/>
          <p:cNvSpPr/>
          <p:nvPr/>
        </p:nvSpPr>
        <p:spPr>
          <a:xfrm>
            <a:off x="4298950" y="4184650"/>
            <a:ext cx="730250" cy="698500"/>
          </a:xfrm>
          <a:prstGeom prst="donut">
            <a:avLst>
              <a:gd name="adj" fmla="val 17727"/>
            </a:avLst>
          </a:prstGeom>
          <a:solidFill>
            <a:schemeClr val="bg2"/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/>
          </a:p>
        </p:txBody>
      </p:sp>
    </p:spTree>
    <p:extLst>
      <p:ext uri="{BB962C8B-B14F-4D97-AF65-F5344CB8AC3E}">
        <p14:creationId xmlns:p14="http://schemas.microsoft.com/office/powerpoint/2010/main" val="85746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3.95833E-6 -0.012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="" xmlns:a16="http://schemas.microsoft.com/office/drawing/2014/main" id="{E3A00E63-1FA2-4116-8D7A-0EB8CBDA228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-5580" b="-5580"/>
          <a:stretch/>
        </p:blipFill>
        <p:spPr>
          <a:xfrm>
            <a:off x="5496026" y="1194123"/>
            <a:ext cx="6071134" cy="4716463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="" xmlns:a16="http://schemas.microsoft.com/office/drawing/2014/main" id="{EB6EEAFA-A89A-477B-912C-02F0375D2B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841" y="1199200"/>
            <a:ext cx="4192604" cy="4721540"/>
          </a:xfrm>
        </p:spPr>
        <p:txBody>
          <a:bodyPr anchor="ctr"/>
          <a:lstStyle/>
          <a:p>
            <a:r>
              <a:rPr lang="de-DE" dirty="0" err="1"/>
              <a:t>Suggested</a:t>
            </a:r>
            <a:r>
              <a:rPr lang="de-DE" dirty="0"/>
              <a:t> </a:t>
            </a:r>
            <a:r>
              <a:rPr lang="de-DE" dirty="0" err="1"/>
              <a:t>vertical</a:t>
            </a:r>
            <a:r>
              <a:rPr lang="de-DE" dirty="0"/>
              <a:t> </a:t>
            </a:r>
            <a:r>
              <a:rPr lang="de-DE" dirty="0" err="1"/>
              <a:t>position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undulator</a:t>
            </a:r>
            <a:r>
              <a:rPr lang="de-DE" dirty="0"/>
              <a:t> </a:t>
            </a:r>
            <a:r>
              <a:rPr lang="de-DE" dirty="0" err="1"/>
              <a:t>segment</a:t>
            </a:r>
            <a:endParaRPr lang="de-DE" dirty="0"/>
          </a:p>
          <a:p>
            <a:endParaRPr lang="de-DE" dirty="0"/>
          </a:p>
          <a:p>
            <a:pPr lvl="1"/>
            <a:r>
              <a:rPr lang="de-DE" dirty="0"/>
              <a:t>At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undulator</a:t>
            </a:r>
            <a:r>
              <a:rPr lang="de-DE" dirty="0"/>
              <a:t> </a:t>
            </a:r>
            <a:r>
              <a:rPr lang="de-DE" dirty="0" err="1"/>
              <a:t>offset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beam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magnetic</a:t>
            </a:r>
            <a:r>
              <a:rPr lang="de-DE" dirty="0"/>
              <a:t> </a:t>
            </a:r>
            <a:r>
              <a:rPr lang="de-DE" dirty="0" err="1"/>
              <a:t>center</a:t>
            </a:r>
            <a:r>
              <a:rPr lang="de-DE" dirty="0"/>
              <a:t>?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Relative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chosen</a:t>
            </a:r>
            <a:r>
              <a:rPr lang="de-DE" dirty="0"/>
              <a:t> </a:t>
            </a:r>
            <a:r>
              <a:rPr lang="de-DE" dirty="0" err="1"/>
              <a:t>trajectory</a:t>
            </a:r>
            <a:endParaRPr lang="de-DE" dirty="0"/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="" xmlns:a16="http://schemas.microsoft.com/office/drawing/2014/main" id="{BD682841-ACA2-444E-9D3E-CD7030CE7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Vertical Offset Scan </a:t>
            </a:r>
            <a:r>
              <a:rPr lang="de-DE" dirty="0" err="1"/>
              <a:t>Results</a:t>
            </a:r>
            <a:r>
              <a:rPr lang="de-DE" dirty="0"/>
              <a:t> (1/3)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5BB10304-B8D2-4466-8471-9856941663A3}"/>
              </a:ext>
            </a:extLst>
          </p:cNvPr>
          <p:cNvSpPr txBox="1"/>
          <p:nvPr/>
        </p:nvSpPr>
        <p:spPr>
          <a:xfrm>
            <a:off x="10510787" y="1347537"/>
            <a:ext cx="1140594" cy="32725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de-DE" sz="1400" dirty="0"/>
              <a:t>2020-07-12</a:t>
            </a:r>
          </a:p>
        </p:txBody>
      </p:sp>
    </p:spTree>
    <p:extLst>
      <p:ext uri="{BB962C8B-B14F-4D97-AF65-F5344CB8AC3E}">
        <p14:creationId xmlns:p14="http://schemas.microsoft.com/office/powerpoint/2010/main" val="3747208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="" xmlns:a16="http://schemas.microsoft.com/office/drawing/2014/main" id="{E3A00E63-1FA2-4116-8D7A-0EB8CBDA228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6026" y="1470012"/>
            <a:ext cx="6071134" cy="41646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platzhalter 2">
                <a:extLst>
                  <a:ext uri="{FF2B5EF4-FFF2-40B4-BE49-F238E27FC236}">
                    <a16:creationId xmlns="" xmlns:a16="http://schemas.microsoft.com/office/drawing/2014/main" id="{EB6EEAFA-A89A-477B-912C-02F0375D2B9B}"/>
                  </a:ext>
                </a:extLst>
              </p:cNvPr>
              <p:cNvSpPr>
                <a:spLocks noGrp="1"/>
              </p:cNvSpPr>
              <p:nvPr>
                <p:ph type="body" sz="quarter" idx="15"/>
              </p:nvPr>
            </p:nvSpPr>
            <p:spPr>
              <a:xfrm>
                <a:off x="624841" y="1199200"/>
                <a:ext cx="4192604" cy="4721540"/>
              </a:xfrm>
            </p:spPr>
            <p:txBody>
              <a:bodyPr anchor="ctr"/>
              <a:lstStyle/>
              <a:p>
                <a:r>
                  <a:rPr lang="de-DE" dirty="0"/>
                  <a:t>Reconstructed K </a:t>
                </a:r>
                <a:r>
                  <a:rPr lang="de-DE" dirty="0" err="1"/>
                  <a:t>parameter</a:t>
                </a:r>
                <a:r>
                  <a:rPr lang="de-DE" dirty="0"/>
                  <a:t> at optimal </a:t>
                </a:r>
                <a:r>
                  <a:rPr lang="de-DE" dirty="0" err="1"/>
                  <a:t>offset</a:t>
                </a:r>
                <a:endParaRPr lang="de-DE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𝐾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de-DE" b="0" i="0" smtClean="0">
                              <a:latin typeface="Cambria Math"/>
                            </a:rPr>
                            <m:t>eff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/>
                                </a:rPr>
                                <m:t>4</m:t>
                              </m:r>
                              <m:r>
                                <a:rPr lang="de-DE" b="0" i="1" smtClean="0">
                                  <a:latin typeface="Cambria Math"/>
                                </a:rPr>
                                <m:t>𝑛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²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de-DE" b="0" i="0" smtClean="0">
                                      <a:latin typeface="Cambria Math"/>
                                      <a:ea typeface="Cambria Math"/>
                                    </a:rPr>
                                    <m:t>mono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  <m:r>
                            <a:rPr lang="de-DE" b="0" i="1" smtClean="0">
                              <a:latin typeface="Cambria Math"/>
                            </a:rPr>
                            <m:t>−2−2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²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²</m:t>
                          </m:r>
                        </m:e>
                      </m:rad>
                    </m:oMath>
                  </m:oMathPara>
                </a14:m>
                <a:endParaRPr lang="de-DE" dirty="0"/>
              </a:p>
              <a:p>
                <a:endParaRPr lang="de-DE" dirty="0"/>
              </a:p>
              <a:p>
                <a:pPr lvl="1"/>
                <a:r>
                  <a:rPr lang="de-DE" dirty="0"/>
                  <a:t>K </a:t>
                </a:r>
                <a:r>
                  <a:rPr lang="de-DE" dirty="0" err="1"/>
                  <a:t>offsets</a:t>
                </a:r>
                <a:r>
                  <a:rPr lang="de-DE" dirty="0"/>
                  <a:t> </a:t>
                </a:r>
                <a:r>
                  <a:rPr lang="de-DE" dirty="0" err="1"/>
                  <a:t>could</a:t>
                </a:r>
                <a:r>
                  <a:rPr lang="de-DE" dirty="0"/>
                  <a:t> also </a:t>
                </a:r>
                <a:r>
                  <a:rPr lang="de-DE" dirty="0" err="1"/>
                  <a:t>indicate</a:t>
                </a:r>
                <a:r>
                  <a:rPr lang="de-DE" dirty="0"/>
                  <a:t> </a:t>
                </a:r>
                <a:r>
                  <a:rPr lang="de-DE" dirty="0" err="1"/>
                  <a:t>vertical</a:t>
                </a:r>
                <a:r>
                  <a:rPr lang="de-DE" dirty="0"/>
                  <a:t> </a:t>
                </a:r>
                <a:r>
                  <a:rPr lang="de-DE" dirty="0" err="1"/>
                  <a:t>undulator</a:t>
                </a:r>
                <a:r>
                  <a:rPr lang="de-DE" dirty="0"/>
                  <a:t> </a:t>
                </a:r>
                <a:r>
                  <a:rPr lang="de-DE" i="1" dirty="0" err="1"/>
                  <a:t>tilts</a:t>
                </a:r>
                <a:r>
                  <a:rPr lang="de-DE" i="1" dirty="0"/>
                  <a:t>:</a:t>
                </a:r>
                <a:br>
                  <a:rPr lang="de-DE" i="1" dirty="0"/>
                </a:br>
                <a:r>
                  <a:rPr lang="de-DE" i="1" dirty="0"/>
                  <a:t/>
                </a:r>
                <a:br>
                  <a:rPr lang="de-DE" i="1" dirty="0"/>
                </a:br>
                <a:r>
                  <a:rPr lang="de-DE" dirty="0"/>
                  <a:t>0.5 mm </a:t>
                </a:r>
                <a:r>
                  <a:rPr lang="de-DE" dirty="0" err="1"/>
                  <a:t>over</a:t>
                </a:r>
                <a:r>
                  <a:rPr lang="de-DE" dirty="0"/>
                  <a:t> </a:t>
                </a:r>
                <a:r>
                  <a:rPr lang="de-DE" i="1" dirty="0" err="1"/>
                  <a:t>L</a:t>
                </a:r>
                <a:r>
                  <a:rPr lang="de-DE" baseline="-25000" dirty="0" err="1"/>
                  <a:t>undulator</a:t>
                </a:r>
                <a:r>
                  <a:rPr lang="de-DE" dirty="0"/>
                  <a:t>:</a:t>
                </a:r>
                <a:r>
                  <a:rPr lang="de-DE" i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f>
                          <m:fPr>
                            <m:type m:val="lin"/>
                            <m:ctrlPr>
                              <a:rPr lang="de-DE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num>
                          <m:den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den>
                        </m:f>
                      </m:e>
                    </m:acc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de-DE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de-DE" b="0" i="1" dirty="0">
                  <a:ea typeface="Cambria Math" panose="02040503050406030204" pitchFamily="18" charset="0"/>
                </a:endParaRPr>
              </a:p>
              <a:p>
                <a:pPr marL="533400" lvl="2" indent="0">
                  <a:buNone/>
                </a:pPr>
                <a:r>
                  <a:rPr lang="de-DE" dirty="0"/>
                  <a:t>0.2 mm </a:t>
                </a:r>
                <a:r>
                  <a:rPr lang="de-DE" dirty="0" err="1"/>
                  <a:t>over</a:t>
                </a:r>
                <a:r>
                  <a:rPr lang="de-DE" dirty="0"/>
                  <a:t> </a:t>
                </a:r>
                <a:r>
                  <a:rPr lang="de-DE" i="1" dirty="0" err="1"/>
                  <a:t>L</a:t>
                </a:r>
                <a:r>
                  <a:rPr lang="de-DE" baseline="-25000" dirty="0" err="1"/>
                  <a:t>undulator</a:t>
                </a:r>
                <a:r>
                  <a:rPr lang="de-DE" dirty="0"/>
                  <a:t>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f>
                          <m:fPr>
                            <m:type m:val="lin"/>
                            <m:ctrlPr>
                              <a:rPr lang="de-DE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num>
                          <m:den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den>
                        </m:f>
                      </m:e>
                    </m:acc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de-DE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2×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marL="533400" lvl="2" indent="0">
                  <a:buNone/>
                </a:pPr>
                <a:r>
                  <a:rPr lang="de-DE" i="1" dirty="0"/>
                  <a:t>(S. </a:t>
                </a:r>
                <a:r>
                  <a:rPr lang="de-DE" i="1" dirty="0" err="1"/>
                  <a:t>Casalbuoni</a:t>
                </a:r>
                <a:r>
                  <a:rPr lang="de-DE" i="1" dirty="0"/>
                  <a:t>)</a:t>
                </a:r>
              </a:p>
            </p:txBody>
          </p:sp>
        </mc:Choice>
        <mc:Fallback xmlns="">
          <p:sp>
            <p:nvSpPr>
              <p:cNvPr id="3" name="Textplatzhalter 2">
                <a:extLst>
                  <a:ext uri="{FF2B5EF4-FFF2-40B4-BE49-F238E27FC236}">
                    <a16:creationId xmlns:a16="http://schemas.microsoft.com/office/drawing/2014/main" id="{EB6EEAFA-A89A-477B-912C-02F0375D2B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5"/>
              </p:nvPr>
            </p:nvSpPr>
            <p:spPr>
              <a:xfrm>
                <a:off x="624841" y="1199200"/>
                <a:ext cx="4192604" cy="4721540"/>
              </a:xfrm>
              <a:blipFill>
                <a:blip r:embed="rId3"/>
                <a:stretch>
                  <a:fillRect l="-1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el 3">
            <a:extLst>
              <a:ext uri="{FF2B5EF4-FFF2-40B4-BE49-F238E27FC236}">
                <a16:creationId xmlns="" xmlns:a16="http://schemas.microsoft.com/office/drawing/2014/main" id="{BD682841-ACA2-444E-9D3E-CD7030CE7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Vertical Offset Scan </a:t>
            </a:r>
            <a:r>
              <a:rPr lang="de-DE" dirty="0" err="1"/>
              <a:t>Results</a:t>
            </a:r>
            <a:r>
              <a:rPr lang="de-DE" dirty="0"/>
              <a:t> (2/3)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5BB10304-B8D2-4466-8471-9856941663A3}"/>
              </a:ext>
            </a:extLst>
          </p:cNvPr>
          <p:cNvSpPr txBox="1"/>
          <p:nvPr/>
        </p:nvSpPr>
        <p:spPr>
          <a:xfrm>
            <a:off x="10510787" y="1347537"/>
            <a:ext cx="1140594" cy="32725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de-DE" sz="1400" dirty="0"/>
              <a:t>2020-07-12</a:t>
            </a:r>
          </a:p>
        </p:txBody>
      </p:sp>
    </p:spTree>
    <p:extLst>
      <p:ext uri="{BB962C8B-B14F-4D97-AF65-F5344CB8AC3E}">
        <p14:creationId xmlns:p14="http://schemas.microsoft.com/office/powerpoint/2010/main" val="920175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="" xmlns:a16="http://schemas.microsoft.com/office/drawing/2014/main" id="{E3A00E63-1FA2-4116-8D7A-0EB8CBDA228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0792" y="1470012"/>
            <a:ext cx="5921601" cy="4164684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="" xmlns:a16="http://schemas.microsoft.com/office/drawing/2014/main" id="{EB6EEAFA-A89A-477B-912C-02F0375D2B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841" y="1199200"/>
            <a:ext cx="4192604" cy="4721540"/>
          </a:xfrm>
        </p:spPr>
        <p:txBody>
          <a:bodyPr anchor="ctr"/>
          <a:lstStyle/>
          <a:p>
            <a:r>
              <a:rPr lang="en-US" dirty="0"/>
              <a:t>Pointing information w/r/t SR imager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Center of the “donut”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Angular errors dominate position errors</a:t>
            </a:r>
            <a:br>
              <a:rPr lang="en-US" dirty="0"/>
            </a:br>
            <a:r>
              <a:rPr lang="en-US" dirty="0"/>
              <a:t>(long lever arm: hundreds of meters)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Susceptible to orbit feedback issues</a:t>
            </a:r>
          </a:p>
        </p:txBody>
      </p:sp>
      <p:sp>
        <p:nvSpPr>
          <p:cNvPr id="4" name="Titel 3">
            <a:extLst>
              <a:ext uri="{FF2B5EF4-FFF2-40B4-BE49-F238E27FC236}">
                <a16:creationId xmlns="" xmlns:a16="http://schemas.microsoft.com/office/drawing/2014/main" id="{BD682841-ACA2-444E-9D3E-CD7030CE7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Vertical Offset Scan </a:t>
            </a:r>
            <a:r>
              <a:rPr lang="de-DE" dirty="0" err="1"/>
              <a:t>Results</a:t>
            </a:r>
            <a:r>
              <a:rPr lang="de-DE" dirty="0"/>
              <a:t> (3/3)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5BB10304-B8D2-4466-8471-9856941663A3}"/>
              </a:ext>
            </a:extLst>
          </p:cNvPr>
          <p:cNvSpPr txBox="1"/>
          <p:nvPr/>
        </p:nvSpPr>
        <p:spPr>
          <a:xfrm>
            <a:off x="10407980" y="1347537"/>
            <a:ext cx="1140594" cy="32725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de-DE" sz="1400" dirty="0"/>
              <a:t>2020-07-12</a:t>
            </a:r>
          </a:p>
        </p:txBody>
      </p:sp>
    </p:spTree>
    <p:extLst>
      <p:ext uri="{BB962C8B-B14F-4D97-AF65-F5344CB8AC3E}">
        <p14:creationId xmlns:p14="http://schemas.microsoft.com/office/powerpoint/2010/main" val="59068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="" xmlns:a16="http://schemas.microsoft.com/office/drawing/2014/main" id="{A66B9368-B0F4-4858-88C3-6DBCC26ED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July</a:t>
            </a:r>
            <a:r>
              <a:rPr lang="de-DE" dirty="0"/>
              <a:t> 12: Compressed and </a:t>
            </a:r>
            <a:r>
              <a:rPr lang="de-DE" err="1"/>
              <a:t>Uncompressed</a:t>
            </a:r>
            <a:r>
              <a:rPr lang="de-DE"/>
              <a:t> </a:t>
            </a:r>
            <a:r>
              <a:rPr lang="de-DE" smtClean="0"/>
              <a:t>Beam – Vertical Offset</a:t>
            </a:r>
            <a:endParaRPr lang="de-DE" dirty="0"/>
          </a:p>
        </p:txBody>
      </p:sp>
      <p:pic>
        <p:nvPicPr>
          <p:cNvPr id="8" name="Bildplatzhalter 7">
            <a:extLst>
              <a:ext uri="{FF2B5EF4-FFF2-40B4-BE49-F238E27FC236}">
                <a16:creationId xmlns="" xmlns:a16="http://schemas.microsoft.com/office/drawing/2014/main" id="{16B9D19F-6DD0-492D-B53E-52D8FDCF391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51" y="1325106"/>
            <a:ext cx="6595374" cy="458833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="" xmlns:a16="http://schemas.microsoft.com/office/drawing/2014/main" id="{F2E289E7-4945-4CEA-B02C-37F1F56D3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5778" y="1282883"/>
            <a:ext cx="3240000" cy="228313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="" xmlns:a16="http://schemas.microsoft.com/office/drawing/2014/main" id="{23A00183-2133-4790-A6B0-FD54ED9345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5778" y="3658976"/>
            <a:ext cx="3240000" cy="2283134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="" xmlns:a16="http://schemas.microsoft.com/office/drawing/2014/main" id="{88E5C098-63D7-41E3-9FA2-483554B637A4}"/>
              </a:ext>
            </a:extLst>
          </p:cNvPr>
          <p:cNvSpPr txBox="1"/>
          <p:nvPr/>
        </p:nvSpPr>
        <p:spPr>
          <a:xfrm rot="16200000">
            <a:off x="11040003" y="2169473"/>
            <a:ext cx="1481504" cy="5099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lnSpc>
                <a:spcPct val="112000"/>
              </a:lnSpc>
            </a:pPr>
            <a:r>
              <a:rPr lang="de-DE" sz="1400" dirty="0" err="1"/>
              <a:t>uncompressed</a:t>
            </a:r>
            <a:endParaRPr lang="de-DE" sz="1400" dirty="0"/>
          </a:p>
        </p:txBody>
      </p:sp>
      <p:sp>
        <p:nvSpPr>
          <p:cNvPr id="15" name="Textfeld 14">
            <a:extLst>
              <a:ext uri="{FF2B5EF4-FFF2-40B4-BE49-F238E27FC236}">
                <a16:creationId xmlns="" xmlns:a16="http://schemas.microsoft.com/office/drawing/2014/main" id="{EC4C502B-03D0-4FF1-9FB2-F5F842415405}"/>
              </a:ext>
            </a:extLst>
          </p:cNvPr>
          <p:cNvSpPr txBox="1"/>
          <p:nvPr/>
        </p:nvSpPr>
        <p:spPr>
          <a:xfrm rot="16200000">
            <a:off x="11040003" y="4545566"/>
            <a:ext cx="1481504" cy="5099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lnSpc>
                <a:spcPct val="112000"/>
              </a:lnSpc>
            </a:pPr>
            <a:r>
              <a:rPr lang="de-DE" sz="1400" dirty="0" err="1"/>
              <a:t>compressed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45866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="" xmlns:a16="http://schemas.microsoft.com/office/drawing/2014/main" id="{A66B9368-B0F4-4858-88C3-6DBCC26ED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July</a:t>
            </a:r>
            <a:r>
              <a:rPr lang="de-DE" dirty="0"/>
              <a:t> 12: Compressed and </a:t>
            </a:r>
            <a:r>
              <a:rPr lang="de-DE" err="1"/>
              <a:t>Uncompressed</a:t>
            </a:r>
            <a:r>
              <a:rPr lang="de-DE"/>
              <a:t> Beam – </a:t>
            </a:r>
            <a:r>
              <a:rPr lang="de-DE" smtClean="0"/>
              <a:t>K Parameters</a:t>
            </a:r>
            <a:endParaRPr lang="de-DE" dirty="0"/>
          </a:p>
        </p:txBody>
      </p:sp>
      <p:pic>
        <p:nvPicPr>
          <p:cNvPr id="8" name="Bildplatzhalter 7">
            <a:extLst>
              <a:ext uri="{FF2B5EF4-FFF2-40B4-BE49-F238E27FC236}">
                <a16:creationId xmlns="" xmlns:a16="http://schemas.microsoft.com/office/drawing/2014/main" id="{16B9D19F-6DD0-492D-B53E-52D8FDCF391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-3168" r="-3168"/>
          <a:stretch/>
        </p:blipFill>
        <p:spPr>
          <a:xfrm>
            <a:off x="623889" y="1325106"/>
            <a:ext cx="7043898" cy="458833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="" xmlns:a16="http://schemas.microsoft.com/office/drawing/2014/main" id="{F2E289E7-4945-4CEA-B02C-37F1F56D3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5778" y="1282883"/>
            <a:ext cx="3240000" cy="228313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="" xmlns:a16="http://schemas.microsoft.com/office/drawing/2014/main" id="{23A00183-2133-4790-A6B0-FD54ED9345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5778" y="3658976"/>
            <a:ext cx="3240000" cy="2283134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="" xmlns:a16="http://schemas.microsoft.com/office/drawing/2014/main" id="{88E5C098-63D7-41E3-9FA2-483554B637A4}"/>
              </a:ext>
            </a:extLst>
          </p:cNvPr>
          <p:cNvSpPr txBox="1"/>
          <p:nvPr/>
        </p:nvSpPr>
        <p:spPr>
          <a:xfrm rot="16200000">
            <a:off x="11040003" y="2169473"/>
            <a:ext cx="1481504" cy="5099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lnSpc>
                <a:spcPct val="112000"/>
              </a:lnSpc>
            </a:pPr>
            <a:r>
              <a:rPr lang="de-DE" sz="1400" dirty="0" err="1"/>
              <a:t>uncompressed</a:t>
            </a:r>
            <a:endParaRPr lang="de-DE" sz="1400" dirty="0"/>
          </a:p>
        </p:txBody>
      </p:sp>
      <p:sp>
        <p:nvSpPr>
          <p:cNvPr id="15" name="Textfeld 14">
            <a:extLst>
              <a:ext uri="{FF2B5EF4-FFF2-40B4-BE49-F238E27FC236}">
                <a16:creationId xmlns="" xmlns:a16="http://schemas.microsoft.com/office/drawing/2014/main" id="{EC4C502B-03D0-4FF1-9FB2-F5F842415405}"/>
              </a:ext>
            </a:extLst>
          </p:cNvPr>
          <p:cNvSpPr txBox="1"/>
          <p:nvPr/>
        </p:nvSpPr>
        <p:spPr>
          <a:xfrm rot="16200000">
            <a:off x="11040003" y="4545566"/>
            <a:ext cx="1481504" cy="5099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lnSpc>
                <a:spcPct val="112000"/>
              </a:lnSpc>
            </a:pPr>
            <a:r>
              <a:rPr lang="de-DE" sz="1400" dirty="0" err="1"/>
              <a:t>compressed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66380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="" xmlns:a16="http://schemas.microsoft.com/office/drawing/2014/main" id="{A66B9368-B0F4-4858-88C3-6DBCC26ED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July</a:t>
            </a:r>
            <a:r>
              <a:rPr lang="de-DE" dirty="0"/>
              <a:t> 12: Compressed and </a:t>
            </a:r>
            <a:r>
              <a:rPr lang="de-DE" err="1"/>
              <a:t>Uncompressed</a:t>
            </a:r>
            <a:r>
              <a:rPr lang="de-DE"/>
              <a:t> </a:t>
            </a:r>
            <a:r>
              <a:rPr lang="de-DE" smtClean="0"/>
              <a:t>Beam – Energy Difference</a:t>
            </a:r>
            <a:endParaRPr lang="de-DE" dirty="0"/>
          </a:p>
        </p:txBody>
      </p:sp>
      <p:pic>
        <p:nvPicPr>
          <p:cNvPr id="8" name="Bildplatzhalter 7">
            <a:extLst>
              <a:ext uri="{FF2B5EF4-FFF2-40B4-BE49-F238E27FC236}">
                <a16:creationId xmlns="" xmlns:a16="http://schemas.microsoft.com/office/drawing/2014/main" id="{16B9D19F-6DD0-492D-B53E-52D8FDCF391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74" y="1325106"/>
            <a:ext cx="6685527" cy="45883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7783830" y="1400175"/>
                <a:ext cx="3783330" cy="445198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269875" indent="-269875">
                  <a:lnSpc>
                    <a:spcPct val="112000"/>
                  </a:lnSpc>
                  <a:buBlip>
                    <a:blip r:embed="rId3"/>
                  </a:buBlip>
                </a:pPr>
                <a:r>
                  <a:rPr lang="en-US" sz="1400" smtClean="0">
                    <a:ea typeface="Cambria Math"/>
                  </a:rPr>
                  <a:t>Adjust energy to overlap first 2 points:</a:t>
                </a:r>
                <a:br>
                  <a:rPr lang="en-US" sz="1400" smtClean="0">
                    <a:ea typeface="Cambria Math"/>
                  </a:rPr>
                </a:b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140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/>
                                <a:ea typeface="Cambria Math"/>
                              </a:rPr>
                              <m:t>𝛾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de-DE" sz="1400" i="0">
                                <a:latin typeface="Cambria Math"/>
                                <a:ea typeface="Cambria Math"/>
                              </a:rPr>
                              <m:t>uncompressed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400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/>
                                <a:ea typeface="Cambria Math"/>
                              </a:rPr>
                              <m:t>𝛾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de-DE" sz="1400" i="0">
                                <a:latin typeface="Cambria Math"/>
                                <a:ea typeface="Cambria Math"/>
                              </a:rPr>
                              <m:t>compressed</m:t>
                            </m:r>
                          </m:sub>
                        </m:sSub>
                        <m:r>
                          <a:rPr lang="de-DE" sz="1400" i="1" smtClean="0">
                            <a:latin typeface="Cambria Math"/>
                            <a:ea typeface="Cambria Math"/>
                          </a:rPr>
                          <m:t>≈</m:t>
                        </m:r>
                        <m:r>
                          <a:rPr lang="de-DE" sz="1400" b="0" i="1" smtClean="0">
                            <a:latin typeface="Cambria Math"/>
                            <a:ea typeface="Cambria Math"/>
                          </a:rPr>
                          <m:t>1.003</m:t>
                        </m:r>
                      </m:den>
                    </m:f>
                  </m:oMath>
                </a14:m>
                <a:endParaRPr lang="en-US" sz="1400" dirty="0" smtClean="0"/>
              </a:p>
              <a:p>
                <a:pPr marL="269875" indent="-269875">
                  <a:lnSpc>
                    <a:spcPct val="112000"/>
                  </a:lnSpc>
                  <a:buBlip>
                    <a:blip r:embed="rId3"/>
                  </a:buBlip>
                </a:pPr>
                <a:endParaRPr lang="en-US" sz="1400" smtClean="0"/>
              </a:p>
              <a:p>
                <a:pPr marL="269875" indent="-269875">
                  <a:lnSpc>
                    <a:spcPct val="112000"/>
                  </a:lnSpc>
                  <a:buBlip>
                    <a:blip r:embed="rId3"/>
                  </a:buBlip>
                </a:pPr>
                <a:r>
                  <a:rPr lang="en-US" sz="1400" smtClean="0"/>
                  <a:t>Calculate point-to-point energy deviation</a:t>
                </a:r>
              </a:p>
              <a:p>
                <a:pPr marL="269875" indent="-269875">
                  <a:lnSpc>
                    <a:spcPct val="112000"/>
                  </a:lnSpc>
                  <a:buBlip>
                    <a:blip r:embed="rId3"/>
                  </a:buBlip>
                </a:pPr>
                <a:endParaRPr lang="en-US" sz="1400"/>
              </a:p>
              <a:p>
                <a:pPr marL="269875" indent="-269875">
                  <a:lnSpc>
                    <a:spcPct val="112000"/>
                  </a:lnSpc>
                  <a:buBlip>
                    <a:blip r:embed="rId3"/>
                  </a:buBlip>
                </a:pPr>
                <a:r>
                  <a:rPr lang="en-US" sz="1400" smtClean="0"/>
                  <a:t>Linear fit yields wakefield losses:</a:t>
                </a:r>
                <a:br>
                  <a:rPr lang="en-US" sz="1400" smtClean="0"/>
                </a:br>
                <a:r>
                  <a:rPr lang="en-US" sz="1400" smtClean="0"/>
                  <a:t>~860 keV/cell for SASE2</a:t>
                </a:r>
                <a:br>
                  <a:rPr lang="en-US" sz="1400" smtClean="0"/>
                </a:br>
                <a:r>
                  <a:rPr lang="en-US" sz="1400" smtClean="0"/>
                  <a:t>~660 keV/cell for SASE1</a:t>
                </a:r>
              </a:p>
              <a:p>
                <a:pPr>
                  <a:lnSpc>
                    <a:spcPct val="112000"/>
                  </a:lnSpc>
                </a:pPr>
                <a:endParaRPr lang="en-US" sz="1400"/>
              </a:p>
              <a:p>
                <a:pPr marL="269875" indent="-269875">
                  <a:lnSpc>
                    <a:spcPct val="112000"/>
                  </a:lnSpc>
                  <a:buBlip>
                    <a:blip r:embed="rId3"/>
                  </a:buBlip>
                </a:pPr>
                <a:r>
                  <a:rPr lang="en-US" sz="1400" smtClean="0"/>
                  <a:t>Statistical errors do not tell the whole story</a:t>
                </a:r>
                <a:br>
                  <a:rPr lang="en-US" sz="1400" smtClean="0"/>
                </a:br>
                <a:r>
                  <a:rPr lang="en-US" sz="1400" smtClean="0"/>
                  <a:t>But adding </a:t>
                </a:r>
                <a14:m>
                  <m:oMath xmlns:m="http://schemas.openxmlformats.org/officeDocument/2006/math">
                    <m:r>
                      <a:rPr lang="de-DE" sz="1400" b="0" i="1" smtClean="0">
                        <a:latin typeface="Cambria Math"/>
                      </a:rPr>
                      <m:t>5</m:t>
                    </m:r>
                    <m:r>
                      <a:rPr lang="de-DE" sz="1400" b="0" i="1" smtClean="0">
                        <a:latin typeface="Cambria Math"/>
                        <a:ea typeface="Cambria Math"/>
                      </a:rPr>
                      <m:t>⋅</m:t>
                    </m:r>
                    <m:sSup>
                      <m:sSupPr>
                        <m:ctrlPr>
                          <a:rPr lang="de-DE" sz="14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sz="14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de-DE" sz="1400" b="0" i="1" smtClean="0">
                            <a:latin typeface="Cambria Math"/>
                            <a:ea typeface="Cambria Math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sz="1400" smtClean="0"/>
                  <a:t> to the </a:t>
                </a:r>
                <a:r>
                  <a:rPr lang="en-US" sz="1400" i="1" smtClean="0"/>
                  <a:t>K</a:t>
                </a:r>
                <a:r>
                  <a:rPr lang="en-US" sz="1400" smtClean="0"/>
                  <a:t> errors makes this a decent fit</a:t>
                </a:r>
              </a:p>
              <a:p>
                <a:pPr marL="269875" indent="-269875">
                  <a:lnSpc>
                    <a:spcPct val="112000"/>
                  </a:lnSpc>
                  <a:buBlip>
                    <a:blip r:embed="rId3"/>
                  </a:buBlip>
                </a:pPr>
                <a:endParaRPr lang="en-US" sz="1400"/>
              </a:p>
              <a:p>
                <a:pPr marL="269875" indent="-269875">
                  <a:lnSpc>
                    <a:spcPct val="112000"/>
                  </a:lnSpc>
                  <a:buBlip>
                    <a:blip r:embed="rId3"/>
                  </a:buBlip>
                </a:pPr>
                <a:r>
                  <a:rPr lang="en-US" sz="1400"/>
                  <a:t>Systematic errors:</a:t>
                </a:r>
                <a:br>
                  <a:rPr lang="en-US" sz="1400"/>
                </a:br>
                <a:r>
                  <a:rPr lang="en-US" sz="1400"/>
                  <a:t>Ring </a:t>
                </a:r>
                <a:r>
                  <a:rPr lang="en-US" sz="1400" smtClean="0"/>
                  <a:t>fit</a:t>
                </a:r>
                <a:br>
                  <a:rPr lang="en-US" sz="1400" smtClean="0"/>
                </a:br>
                <a:r>
                  <a:rPr lang="en-US" sz="1400"/>
                  <a:t>Beam energy </a:t>
                </a:r>
                <a:r>
                  <a:rPr lang="en-US" sz="1400" smtClean="0"/>
                  <a:t>measurement</a:t>
                </a:r>
                <a:r>
                  <a:rPr lang="en-US" sz="1400"/>
                  <a:t/>
                </a:r>
                <a:br>
                  <a:rPr lang="en-US" sz="1400"/>
                </a:br>
                <a:r>
                  <a:rPr lang="en-US" sz="1400" smtClean="0"/>
                  <a:t>Orbit feedback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3830" y="1400175"/>
                <a:ext cx="3783330" cy="4451986"/>
              </a:xfrm>
              <a:prstGeom prst="rect">
                <a:avLst/>
              </a:prstGeom>
              <a:blipFill rotWithShape="1">
                <a:blip r:embed="rId4"/>
                <a:stretch>
                  <a:fillRect t="-411" r="-1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335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July 12: Compressed and Uncompressed Beam – </a:t>
            </a:r>
            <a:r>
              <a:rPr lang="de-DE" smtClean="0"/>
              <a:t>Pointing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803006" y="1531621"/>
            <a:ext cx="2633662" cy="4069079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mtClean="0"/>
              <a:t>Keeping the trajectory is one of the major challenges of this measurement.</a:t>
            </a:r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87" r="-13187"/>
          <a:stretch/>
        </p:blipFill>
        <p:spPr bwMode="auto">
          <a:xfrm>
            <a:off x="623888" y="1417320"/>
            <a:ext cx="8101013" cy="449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933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Other Measurements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Spectra and Phase Shifter Scans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8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Introduction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The instrument and undulator radiation basics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94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 r="3572"/>
          <a:stretch/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mtClean="0"/>
              <a:t>Spectra are acquired by scanning the K-mono (~minutes)</a:t>
            </a:r>
          </a:p>
          <a:p>
            <a:r>
              <a:rPr lang="en-US" smtClean="0"/>
              <a:t>Sensors:</a:t>
            </a:r>
          </a:p>
          <a:p>
            <a:pPr lvl="1"/>
            <a:r>
              <a:rPr lang="en-US" smtClean="0"/>
              <a:t>Photodiode</a:t>
            </a:r>
          </a:p>
          <a:p>
            <a:pPr lvl="1"/>
            <a:r>
              <a:rPr lang="en-US" smtClean="0"/>
              <a:t>SR imager w/ user-defined region of interest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Undulator Radiation Spectra</a:t>
            </a:r>
            <a:endParaRPr lang="en-US"/>
          </a:p>
        </p:txBody>
      </p:sp>
      <p:sp>
        <p:nvSpPr>
          <p:cNvPr id="7" name="Rectangular Callout 6"/>
          <p:cNvSpPr/>
          <p:nvPr/>
        </p:nvSpPr>
        <p:spPr>
          <a:xfrm>
            <a:off x="6966584" y="3920491"/>
            <a:ext cx="1217295" cy="640080"/>
          </a:xfrm>
          <a:prstGeom prst="wedgeRectCallout">
            <a:avLst>
              <a:gd name="adj1" fmla="val 19835"/>
              <a:gd name="adj2" fmla="val -78866"/>
            </a:avLst>
          </a:prstGeom>
          <a:solidFill>
            <a:schemeClr val="accent6"/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r>
              <a:rPr lang="en-US" sz="1400" smtClean="0"/>
              <a:t>Si(111) crystal glitch</a:t>
            </a:r>
            <a:endParaRPr lang="en-US" sz="1400" dirty="0" err="1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2926688"/>
            <a:ext cx="4552950" cy="31159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590800" y="3909060"/>
            <a:ext cx="180000" cy="180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 smtClean="0"/>
          </a:p>
        </p:txBody>
      </p:sp>
    </p:spTree>
    <p:extLst>
      <p:ext uri="{BB962C8B-B14F-4D97-AF65-F5344CB8AC3E}">
        <p14:creationId xmlns:p14="http://schemas.microsoft.com/office/powerpoint/2010/main" val="219119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24841" y="1199200"/>
            <a:ext cx="4450079" cy="4721540"/>
          </a:xfrm>
        </p:spPr>
        <p:txBody>
          <a:bodyPr anchor="ctr"/>
          <a:lstStyle/>
          <a:p>
            <a:r>
              <a:rPr lang="en-US" smtClean="0"/>
              <a:t>Close two adjacent undulator cells</a:t>
            </a:r>
          </a:p>
          <a:p>
            <a:r>
              <a:rPr lang="en-US" smtClean="0"/>
              <a:t>Scan phase shifter gap</a:t>
            </a:r>
          </a:p>
          <a:p>
            <a:r>
              <a:rPr lang="en-US" smtClean="0"/>
              <a:t>Acquire intensity from SR imager in narrow ROI</a:t>
            </a:r>
          </a:p>
          <a:p>
            <a:endParaRPr lang="en-US"/>
          </a:p>
          <a:p>
            <a:r>
              <a:rPr lang="en-US" smtClean="0"/>
              <a:t>Questions on reproducibility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Phase Shifter Scans</a:t>
            </a:r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75" b="-4775"/>
          <a:stretch/>
        </p:blipFill>
        <p:spPr bwMode="auto">
          <a:xfrm>
            <a:off x="5433060" y="1196976"/>
            <a:ext cx="6135053" cy="471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326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15" r="-10615"/>
          <a:stretch/>
        </p:blipFill>
        <p:spPr bwMode="auto">
          <a:xfrm>
            <a:off x="623888" y="762001"/>
            <a:ext cx="10944224" cy="531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426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Influence of Ambient Field Correctors</a:t>
            </a:r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318" r="-22318"/>
          <a:stretch/>
        </p:blipFill>
        <p:spPr bwMode="auto">
          <a:xfrm>
            <a:off x="623888" y="1386840"/>
            <a:ext cx="8101013" cy="4526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8934451" y="1371600"/>
            <a:ext cx="2633662" cy="4541837"/>
          </a:xfrm>
        </p:spPr>
        <p:txBody>
          <a:bodyPr anchor="ctr"/>
          <a:lstStyle/>
          <a:p>
            <a:r>
              <a:rPr lang="en-US" sz="1600" smtClean="0"/>
              <a:t>Ratio of peak amplitudes depends on bending radius of trajectory</a:t>
            </a:r>
          </a:p>
          <a:p>
            <a:endParaRPr lang="en-US" sz="1600"/>
          </a:p>
          <a:p>
            <a:r>
              <a:rPr lang="en-US" sz="1600" smtClean="0"/>
              <a:t>Under investigation</a:t>
            </a:r>
            <a:br>
              <a:rPr lang="en-US" sz="1600" smtClean="0"/>
            </a:br>
            <a:r>
              <a:rPr lang="en-US" sz="1600" smtClean="0"/>
              <a:t>(Sara, Frank, Wolfgang)</a:t>
            </a:r>
          </a:p>
        </p:txBody>
      </p:sp>
    </p:spTree>
    <p:extLst>
      <p:ext uri="{BB962C8B-B14F-4D97-AF65-F5344CB8AC3E}">
        <p14:creationId xmlns:p14="http://schemas.microsoft.com/office/powerpoint/2010/main" val="389055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Conclusions &amp; Outlook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2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Conclusions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Vertical offset scan after BBA is well established for SASE1 and SASE2</a:t>
            </a:r>
          </a:p>
          <a:p>
            <a:pPr lvl="1"/>
            <a:r>
              <a:rPr lang="en-US" smtClean="0"/>
              <a:t>Application of offsets and K adjustments contributes to good FEL performance</a:t>
            </a:r>
          </a:p>
          <a:p>
            <a:pPr lvl="1"/>
            <a:r>
              <a:rPr lang="en-US"/>
              <a:t>Pointing information </a:t>
            </a:r>
            <a:r>
              <a:rPr lang="en-US" smtClean="0"/>
              <a:t>can </a:t>
            </a:r>
            <a:r>
              <a:rPr lang="en-US"/>
              <a:t>reveal problems in the BBA (but correction is hard)</a:t>
            </a:r>
          </a:p>
          <a:p>
            <a:pPr lvl="1"/>
            <a:r>
              <a:rPr lang="en-US" smtClean="0"/>
              <a:t>Major problem: Trajectory stabilization</a:t>
            </a:r>
          </a:p>
          <a:p>
            <a:r>
              <a:rPr lang="en-US" smtClean="0"/>
              <a:t>Good bunch compression is essential for FEL, but also helps in K-mono measurements</a:t>
            </a:r>
          </a:p>
          <a:p>
            <a:pPr lvl="1"/>
            <a:r>
              <a:rPr lang="en-US" smtClean="0"/>
              <a:t>K-mono can diagnose bad longitudinal phase space</a:t>
            </a:r>
            <a:r>
              <a:rPr lang="en-US"/>
              <a:t> </a:t>
            </a:r>
            <a:r>
              <a:rPr lang="en-US" smtClean="0"/>
              <a:t>(but does that help?)</a:t>
            </a:r>
            <a:endParaRPr lang="en-US" dirty="0"/>
          </a:p>
          <a:p>
            <a:r>
              <a:rPr lang="en-US" smtClean="0"/>
              <a:t>Useful for phase shifter scans?</a:t>
            </a:r>
          </a:p>
          <a:p>
            <a:pPr lvl="1"/>
            <a:r>
              <a:rPr lang="en-US" smtClean="0"/>
              <a:t>Probably, but more development needed</a:t>
            </a:r>
          </a:p>
          <a:p>
            <a:r>
              <a:rPr lang="en-US" smtClean="0"/>
              <a:t>Spectra can be useful for a variety of studies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01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Outlook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More automation needed</a:t>
            </a:r>
          </a:p>
          <a:p>
            <a:pPr lvl="1"/>
            <a:r>
              <a:rPr lang="en-US" smtClean="0"/>
              <a:t>“Vertical scan mode” on undulators has to be enabled manually by XFEL undulator group</a:t>
            </a:r>
          </a:p>
          <a:p>
            <a:pPr lvl="1"/>
            <a:r>
              <a:rPr lang="en-US" smtClean="0"/>
              <a:t>K-mono, SR imager, apertures have to be inserted, removed, configured manually from Karabo panels</a:t>
            </a:r>
            <a:endParaRPr lang="en-US"/>
          </a:p>
          <a:p>
            <a:r>
              <a:rPr lang="en-US" smtClean="0"/>
              <a:t>Establish vertical offset scan for SASE3</a:t>
            </a:r>
          </a:p>
          <a:p>
            <a:pPr lvl="1"/>
            <a:r>
              <a:rPr lang="en-US" smtClean="0"/>
              <a:t>Difficult because of low intensity, use of higher harmonics</a:t>
            </a:r>
            <a:endParaRPr lang="en-US" dirty="0"/>
          </a:p>
          <a:p>
            <a:r>
              <a:rPr lang="en-US" smtClean="0"/>
              <a:t>Develop phase shifter scans further</a:t>
            </a:r>
          </a:p>
          <a:p>
            <a:r>
              <a:rPr lang="en-US" smtClean="0"/>
              <a:t>Study impact of ambient field correction coils</a:t>
            </a:r>
            <a:endParaRPr lang="en-US"/>
          </a:p>
          <a:p>
            <a:r>
              <a:rPr lang="en-US" smtClean="0"/>
              <a:t>4-bounce </a:t>
            </a:r>
            <a:r>
              <a:rPr lang="en-US"/>
              <a:t>mode: </a:t>
            </a:r>
            <a:r>
              <a:rPr lang="en-US" smtClean="0"/>
              <a:t>Transfer beam </a:t>
            </a:r>
            <a:r>
              <a:rPr lang="en-US"/>
              <a:t>to downstream imagers or </a:t>
            </a:r>
            <a:r>
              <a:rPr lang="en-US" smtClean="0"/>
              <a:t>experiment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24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Thank you for your time.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Special thanks to Sara Casalbuoni and Evgueny Schneidmiller for helpful discussions.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82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:\4all\intern\User data\wp74\workspace-WF\K-Mono\Presentations\2018-09_PhotonDiag\SA2_KMONO_IMGSR_rendered_C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2" r="22603"/>
          <a:stretch/>
        </p:blipFill>
        <p:spPr bwMode="auto">
          <a:xfrm>
            <a:off x="4960400" y="1609923"/>
            <a:ext cx="5472000" cy="464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Gerade Verbindung mit Pfeil 31"/>
          <p:cNvCxnSpPr/>
          <p:nvPr/>
        </p:nvCxnSpPr>
        <p:spPr bwMode="auto">
          <a:xfrm flipV="1">
            <a:off x="2005510" y="2613334"/>
            <a:ext cx="3224351" cy="41431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K-monochromator System</a:t>
            </a:r>
            <a:endParaRPr lang="en-GB" dirty="0"/>
          </a:p>
        </p:txBody>
      </p:sp>
      <p:sp>
        <p:nvSpPr>
          <p:cNvPr id="7" name="Textfeld 204"/>
          <p:cNvSpPr txBox="1"/>
          <p:nvPr/>
        </p:nvSpPr>
        <p:spPr>
          <a:xfrm>
            <a:off x="1071496" y="1908510"/>
            <a:ext cx="132760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/>
              <a:t>Filter chamber</a:t>
            </a:r>
            <a:br>
              <a:rPr lang="en-US" sz="1400" dirty="0"/>
            </a:br>
            <a:r>
              <a:rPr lang="en-US" sz="1100" dirty="0"/>
              <a:t>(further upstream)</a:t>
            </a:r>
          </a:p>
        </p:txBody>
      </p:sp>
      <p:sp>
        <p:nvSpPr>
          <p:cNvPr id="8" name="Textfeld 205"/>
          <p:cNvSpPr txBox="1"/>
          <p:nvPr/>
        </p:nvSpPr>
        <p:spPr>
          <a:xfrm>
            <a:off x="5806588" y="1086703"/>
            <a:ext cx="1497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/>
              <a:t>K-mono on </a:t>
            </a:r>
            <a:br>
              <a:rPr lang="en-US" sz="1400" dirty="0"/>
            </a:br>
            <a:r>
              <a:rPr lang="en-US" sz="1400" dirty="0"/>
              <a:t>adjustment table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8353550" y="1132869"/>
            <a:ext cx="205697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buNone/>
              <a:defRPr sz="2000"/>
            </a:lvl1pPr>
          </a:lstStyle>
          <a:p>
            <a:r>
              <a:rPr lang="en-US" altLang="de-DE" sz="1400" dirty="0"/>
              <a:t>SR imager</a:t>
            </a:r>
          </a:p>
          <a:p>
            <a:r>
              <a:rPr lang="en-US" altLang="de-DE" sz="1100" dirty="0"/>
              <a:t>(Spontaneous Radiation-IMG)</a:t>
            </a:r>
          </a:p>
        </p:txBody>
      </p:sp>
      <p:pic>
        <p:nvPicPr>
          <p:cNvPr id="4" name="Picture 102" descr="N:\4all\intern\User data\wp74\workspace-WF\K-Mono\Presentations\FEL 2014\material\K-mono-system-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" t="-538" r="87009" b="1"/>
          <a:stretch/>
        </p:blipFill>
        <p:spPr bwMode="auto">
          <a:xfrm>
            <a:off x="2505657" y="1512204"/>
            <a:ext cx="1248000" cy="388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18159" y="5943423"/>
            <a:ext cx="36018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J. Synchrotron Rad. </a:t>
            </a:r>
            <a:r>
              <a:rPr lang="de-DE" sz="1000" b="1" dirty="0"/>
              <a:t>26</a:t>
            </a:r>
            <a:r>
              <a:rPr lang="de-DE" sz="1000" dirty="0"/>
              <a:t>, 1037-1044 (2019)</a:t>
            </a:r>
          </a:p>
        </p:txBody>
      </p:sp>
    </p:spTree>
    <p:extLst>
      <p:ext uri="{BB962C8B-B14F-4D97-AF65-F5344CB8AC3E}">
        <p14:creationId xmlns:p14="http://schemas.microsoft.com/office/powerpoint/2010/main" val="41192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:\4all\intern\User data\wp74\workspace-WF\K-Mono\Presentations\Pictures\K-mono setu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29" y="1472952"/>
            <a:ext cx="11720667" cy="280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K-monochromator Setup</a:t>
            </a:r>
            <a:endParaRPr lang="en-US" dirty="0"/>
          </a:p>
        </p:txBody>
      </p:sp>
      <p:cxnSp>
        <p:nvCxnSpPr>
          <p:cNvPr id="9" name="Gerade Verbindung mit Pfeil 8"/>
          <p:cNvCxnSpPr/>
          <p:nvPr/>
        </p:nvCxnSpPr>
        <p:spPr>
          <a:xfrm flipV="1">
            <a:off x="1205653" y="3576321"/>
            <a:ext cx="414867" cy="8347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294640" y="4411095"/>
            <a:ext cx="2651759" cy="3714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GB" sz="1200" dirty="0"/>
              <a:t>First channel-cut crystal</a:t>
            </a:r>
          </a:p>
        </p:txBody>
      </p:sp>
      <p:cxnSp>
        <p:nvCxnSpPr>
          <p:cNvPr id="19" name="Gerade Verbindung mit Pfeil 18"/>
          <p:cNvCxnSpPr>
            <a:stCxn id="22" idx="2"/>
          </p:cNvCxnSpPr>
          <p:nvPr/>
        </p:nvCxnSpPr>
        <p:spPr>
          <a:xfrm flipH="1">
            <a:off x="6217920" y="2323967"/>
            <a:ext cx="270341" cy="9253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4960028" y="1838192"/>
            <a:ext cx="3056467" cy="485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GB" sz="1200" dirty="0"/>
              <a:t>Two-bounce beam</a:t>
            </a:r>
          </a:p>
          <a:p>
            <a:pPr>
              <a:lnSpc>
                <a:spcPct val="112000"/>
              </a:lnSpc>
            </a:pPr>
            <a:r>
              <a:rPr lang="en-GB" sz="1200" dirty="0"/>
              <a:t>(second crystal rotated out of the beam)</a:t>
            </a:r>
          </a:p>
        </p:txBody>
      </p:sp>
      <p:cxnSp>
        <p:nvCxnSpPr>
          <p:cNvPr id="24" name="Gerade Verbindung mit Pfeil 23"/>
          <p:cNvCxnSpPr/>
          <p:nvPr/>
        </p:nvCxnSpPr>
        <p:spPr>
          <a:xfrm flipH="1" flipV="1">
            <a:off x="4210998" y="3431458"/>
            <a:ext cx="329533" cy="97963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/>
          <p:cNvSpPr txBox="1"/>
          <p:nvPr/>
        </p:nvSpPr>
        <p:spPr>
          <a:xfrm>
            <a:off x="4024063" y="4411095"/>
            <a:ext cx="1659467" cy="3714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GB" sz="1200" dirty="0"/>
              <a:t>Second crystal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9976239" y="1472952"/>
            <a:ext cx="1659467" cy="46400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de-DE" sz="1200" dirty="0"/>
              <a:t>SR-</a:t>
            </a:r>
            <a:r>
              <a:rPr lang="de-DE" sz="1200" dirty="0" err="1"/>
              <a:t>imager</a:t>
            </a:r>
            <a:endParaRPr lang="de-DE" sz="1200" dirty="0"/>
          </a:p>
        </p:txBody>
      </p:sp>
      <p:cxnSp>
        <p:nvCxnSpPr>
          <p:cNvPr id="29" name="Gerade Verbindung mit Pfeil 28"/>
          <p:cNvCxnSpPr/>
          <p:nvPr/>
        </p:nvCxnSpPr>
        <p:spPr>
          <a:xfrm flipH="1" flipV="1">
            <a:off x="6290736" y="3431460"/>
            <a:ext cx="719664" cy="8445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>
            <a:off x="6488261" y="4275997"/>
            <a:ext cx="2621872" cy="5086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GB" sz="1200" dirty="0"/>
              <a:t>Four-bounce beam</a:t>
            </a:r>
          </a:p>
          <a:p>
            <a:pPr>
              <a:lnSpc>
                <a:spcPct val="112000"/>
              </a:lnSpc>
            </a:pPr>
            <a:r>
              <a:rPr lang="en-GB" sz="1200" dirty="0"/>
              <a:t>(inline with beamline)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366905" y="3119123"/>
            <a:ext cx="1320800" cy="26045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de-DE" sz="1200" dirty="0"/>
              <a:t>SR-beam</a:t>
            </a:r>
          </a:p>
        </p:txBody>
      </p:sp>
      <p:pic>
        <p:nvPicPr>
          <p:cNvPr id="4098" name="Picture 2" descr="N:\intern\User data\wp74\workspace-WF\K-Mono\Beamtimes\2017-11_SASE1\collaboration meeting\K-Mono in chamb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777" y="4922019"/>
            <a:ext cx="3647487" cy="148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1" name="Tabel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9250781"/>
              </p:ext>
            </p:extLst>
          </p:nvPr>
        </p:nvGraphicFramePr>
        <p:xfrm>
          <a:off x="235229" y="4851534"/>
          <a:ext cx="4477368" cy="12520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01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9720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53591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dirty="0"/>
                        <a:t>Specifications</a:t>
                      </a:r>
                    </a:p>
                  </a:txBody>
                  <a:tcPr marL="121920" marR="121920"/>
                </a:tc>
                <a:tc hMerge="1">
                  <a:txBody>
                    <a:bodyPr/>
                    <a:lstStyle/>
                    <a:p>
                      <a:pPr>
                        <a:buNone/>
                      </a:pP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5184">
                <a:tc>
                  <a:txBody>
                    <a:bodyPr/>
                    <a:lstStyle/>
                    <a:p>
                      <a:r>
                        <a:rPr lang="de-DE" sz="1000" dirty="0"/>
                        <a:t>Crystals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dirty="0"/>
                        <a:t>Two Si(111)</a:t>
                      </a:r>
                      <a:r>
                        <a:rPr lang="en-US" sz="1000" baseline="0" dirty="0"/>
                        <a:t> channel-cut crystals</a:t>
                      </a:r>
                      <a:endParaRPr lang="en-US" sz="1000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9452">
                <a:tc>
                  <a:txBody>
                    <a:bodyPr/>
                    <a:lstStyle/>
                    <a:p>
                      <a:r>
                        <a:rPr lang="de-DE" sz="1000" dirty="0"/>
                        <a:t>Bragg angle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~7° to 55°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9471">
                <a:tc>
                  <a:txBody>
                    <a:bodyPr/>
                    <a:lstStyle/>
                    <a:p>
                      <a:r>
                        <a:rPr lang="de-DE" sz="1000" dirty="0" err="1"/>
                        <a:t>Energy</a:t>
                      </a:r>
                      <a:r>
                        <a:rPr lang="de-DE" sz="1000" dirty="0"/>
                        <a:t> </a:t>
                      </a:r>
                      <a:r>
                        <a:rPr lang="de-DE" sz="1000" dirty="0" err="1"/>
                        <a:t>range</a:t>
                      </a:r>
                      <a:endParaRPr lang="de-DE" sz="10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aseline="0" dirty="0"/>
                        <a:t>2.5 to &gt;16 </a:t>
                      </a:r>
                      <a:r>
                        <a:rPr lang="en-US" sz="1000" baseline="0" dirty="0" err="1"/>
                        <a:t>keV</a:t>
                      </a:r>
                      <a:r>
                        <a:rPr lang="en-US" sz="1000" baseline="0" dirty="0"/>
                        <a:t> for Si(111)</a:t>
                      </a:r>
                    </a:p>
                    <a:p>
                      <a:pPr>
                        <a:buNone/>
                      </a:pPr>
                      <a:r>
                        <a:rPr lang="en-US" sz="1000" baseline="0" dirty="0"/>
                        <a:t>7.5 to 48 </a:t>
                      </a:r>
                      <a:r>
                        <a:rPr lang="en-US" sz="1000" baseline="0" dirty="0" err="1"/>
                        <a:t>keV</a:t>
                      </a:r>
                      <a:r>
                        <a:rPr lang="en-US" sz="1000" baseline="0" dirty="0"/>
                        <a:t> for Si(333)</a:t>
                      </a:r>
                      <a:endParaRPr lang="en-US" sz="1000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3371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type="body" sz="quarter" idx="15"/>
              </p:nvPr>
            </p:nvSpPr>
            <p:spPr/>
            <p:txBody>
              <a:bodyPr/>
              <a:lstStyle/>
              <a:p>
                <a:pPr marL="6350" indent="0">
                  <a:buNone/>
                </a:pPr>
                <a:r>
                  <a:rPr lang="en-GB"/>
                  <a:t>Wavelength of undulator radiation:</a:t>
                </a:r>
              </a:p>
              <a:p>
                <a:pPr marL="635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</a:rPr>
                            <m:t>𝜆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de-DE" i="1"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en-GB" i="1">
                              <a:latin typeface="Cambria Math"/>
                            </a:rPr>
                            <m:t>2</m:t>
                          </m:r>
                          <m:r>
                            <a:rPr lang="en-GB" i="1">
                              <a:latin typeface="Cambria Math"/>
                            </a:rPr>
                            <m:t>𝑛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GB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de-DE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/>
                            </a:rPr>
                            <m:t>1+</m:t>
                          </m:r>
                          <m:f>
                            <m:f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GB" i="1">
                                  <a:latin typeface="Cambria Math"/>
                                </a:rPr>
                                <m:t>𝐾</m:t>
                              </m:r>
                              <m:r>
                                <a:rPr lang="en-GB" i="1">
                                  <a:latin typeface="Cambria Math"/>
                                </a:rPr>
                                <m:t>²</m:t>
                              </m:r>
                            </m:num>
                            <m:den>
                              <m:r>
                                <a:rPr lang="en-GB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GB" i="1">
                              <a:latin typeface="Cambria Math"/>
                            </a:rPr>
                            <m:t>+</m:t>
                          </m:r>
                          <m:r>
                            <a:rPr lang="en-GB" i="1">
                              <a:latin typeface="Cambria Math"/>
                            </a:rPr>
                            <m:t>𝛾</m:t>
                          </m:r>
                          <m:r>
                            <a:rPr lang="en-GB" i="1">
                              <a:latin typeface="Cambria Math"/>
                            </a:rPr>
                            <m:t>²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GB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de-DE"/>
              </a:p>
              <a:p>
                <a:pPr marL="6350" indent="0">
                  <a:buNone/>
                </a:pPr>
                <a:endParaRPr lang="de-DE" dirty="0"/>
              </a:p>
              <a:p>
                <a:pPr>
                  <a:spcBef>
                    <a:spcPts val="0"/>
                  </a:spcBef>
                </a:pPr>
                <a:endParaRPr lang="en-US"/>
              </a:p>
              <a:p>
                <a:pPr>
                  <a:spcBef>
                    <a:spcPts val="0"/>
                  </a:spcBef>
                </a:pPr>
                <a:endParaRPr lang="en-US"/>
              </a:p>
              <a:p>
                <a:pPr>
                  <a:spcBef>
                    <a:spcPts val="0"/>
                  </a:spcBef>
                </a:pPr>
                <a:r>
                  <a:rPr lang="en-US"/>
                  <a:t>Minimal wavelength on axis</a:t>
                </a:r>
              </a:p>
              <a:p>
                <a:r>
                  <a:rPr lang="en-US"/>
                  <a:t>Monochromator above resonance wavelength:</a:t>
                </a:r>
                <a:br>
                  <a:rPr lang="en-US"/>
                </a:br>
                <a:r>
                  <a:rPr lang="en-US"/>
                  <a:t>“Donut” shape</a:t>
                </a:r>
              </a:p>
              <a:p>
                <a14:m>
                  <m:oMath xmlns:m="http://schemas.openxmlformats.org/officeDocument/2006/math">
                    <m:r>
                      <a:rPr lang="de-DE" i="1">
                        <a:latin typeface="Cambria Math"/>
                      </a:rPr>
                      <m:t>𝐾</m:t>
                    </m:r>
                  </m:oMath>
                </a14:m>
                <a:r>
                  <a:rPr lang="de-DE"/>
                  <a:t> </a:t>
                </a:r>
                <a:r>
                  <a:rPr lang="en-US"/>
                  <a:t>measurement: Determine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𝜃</m:t>
                    </m:r>
                  </m:oMath>
                </a14:m>
                <a:r>
                  <a:rPr lang="de-DE">
                    <a:ea typeface="Cambria Math"/>
                  </a:rPr>
                  <a:t> (radius)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𝛾</m:t>
                    </m:r>
                  </m:oMath>
                </a14:m>
                <a:r>
                  <a:rPr lang="en-US" dirty="0"/>
                  <a:t> </a:t>
                </a:r>
                <a:r>
                  <a:rPr lang="en-US"/>
                  <a:t>(beam energy)</a:t>
                </a:r>
              </a:p>
              <a:p>
                <a:r>
                  <a:rPr lang="en-US"/>
                  <a:t>“Thickness” of the donut: Monochromator lineshape and energy &amp; angular spread of the electron bunch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5"/>
              </p:nvPr>
            </p:nvSpPr>
            <p:spPr>
              <a:blipFill rotWithShape="1">
                <a:blip r:embed="rId2"/>
                <a:stretch>
                  <a:fillRect l="-2304" t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Undulator Radiation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206750" y="1524000"/>
                <a:ext cx="2603500" cy="12319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none" rtlCol="0" anchor="ctr">
                <a:noAutofit/>
              </a:bodyPr>
              <a:lstStyle/>
              <a:p>
                <a14:m>
                  <m:oMath xmlns:m="http://schemas.openxmlformats.org/officeDocument/2006/math">
                    <m:r>
                      <a:rPr lang="de-DE" sz="1400" i="1" smtClean="0">
                        <a:solidFill>
                          <a:schemeClr val="tx1"/>
                        </a:solidFill>
                        <a:latin typeface="Cambria Math"/>
                      </a:rPr>
                      <m:t>𝑛</m:t>
                    </m:r>
                  </m:oMath>
                </a14:m>
                <a:r>
                  <a:rPr lang="en-US" sz="1400">
                    <a:solidFill>
                      <a:schemeClr val="tx1"/>
                    </a:solidFill>
                  </a:rPr>
                  <a:t> – Harmonic (1=fundamental)</a:t>
                </a:r>
              </a:p>
              <a:p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𝜃</m:t>
                    </m:r>
                  </m:oMath>
                </a14:m>
                <a:r>
                  <a:rPr lang="de-DE" sz="1400">
                    <a:solidFill>
                      <a:schemeClr val="tx1"/>
                    </a:solidFill>
                    <a:ea typeface="Cambria Math"/>
                  </a:rPr>
                  <a:t> – Angle of observation</a:t>
                </a:r>
              </a:p>
              <a:p>
                <a14:m>
                  <m:oMath xmlns:m="http://schemas.openxmlformats.org/officeDocument/2006/math">
                    <m:r>
                      <a:rPr lang="de-DE" sz="1400" i="1">
                        <a:solidFill>
                          <a:schemeClr val="tx1"/>
                        </a:solidFill>
                        <a:latin typeface="Cambria Math"/>
                      </a:rPr>
                      <m:t>𝐾</m:t>
                    </m:r>
                  </m:oMath>
                </a14:m>
                <a:r>
                  <a:rPr lang="de-DE" sz="1400">
                    <a:solidFill>
                      <a:schemeClr val="tx1"/>
                    </a:solidFill>
                  </a:rPr>
                  <a:t> – Undulator parameter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de-DE" sz="1400">
                    <a:solidFill>
                      <a:schemeClr val="tx1"/>
                    </a:solidFill>
                  </a:rPr>
                  <a:t> – Undulator period</a:t>
                </a:r>
              </a:p>
              <a:p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𝛾</m:t>
                    </m:r>
                  </m:oMath>
                </a14:m>
                <a:r>
                  <a:rPr lang="en-US" sz="1400">
                    <a:solidFill>
                      <a:schemeClr val="tx1"/>
                    </a:solidFill>
                  </a:rPr>
                  <a:t> – Lorentz factor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6750" y="1524000"/>
                <a:ext cx="2603500" cy="1231900"/>
              </a:xfrm>
              <a:prstGeom prst="rect">
                <a:avLst/>
              </a:prstGeom>
              <a:blipFill rotWithShape="1">
                <a:blip r:embed="rId3"/>
                <a:stretch>
                  <a:fillRect r="-233" b="-2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" r="1160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5686980" y="3713724"/>
            <a:ext cx="3495120" cy="2512934"/>
            <a:chOff x="5686980" y="3713724"/>
            <a:chExt cx="3495120" cy="2512934"/>
          </a:xfrm>
        </p:grpSpPr>
        <p:sp>
          <p:nvSpPr>
            <p:cNvPr id="14" name="Rectangle 13"/>
            <p:cNvSpPr/>
            <p:nvPr/>
          </p:nvSpPr>
          <p:spPr>
            <a:xfrm>
              <a:off x="6972300" y="4533900"/>
              <a:ext cx="1168400" cy="850900"/>
            </a:xfrm>
            <a:prstGeom prst="rect">
              <a:avLst/>
            </a:prstGeom>
            <a:solidFill>
              <a:schemeClr val="accent6"/>
            </a:solidFill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r>
                <a:rPr lang="en-US" sz="1400"/>
                <a:t>K-mono</a:t>
              </a:r>
            </a:p>
            <a:p>
              <a:pPr algn="ctr">
                <a:lnSpc>
                  <a:spcPct val="113000"/>
                </a:lnSpc>
              </a:pPr>
              <a:endParaRPr lang="en-US" sz="1400"/>
            </a:p>
            <a:p>
              <a:pPr algn="ctr">
                <a:lnSpc>
                  <a:spcPct val="113000"/>
                </a:lnSpc>
              </a:pPr>
              <a:endParaRPr lang="en-US" sz="1400" dirty="0" err="1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8074959" y="4032251"/>
              <a:ext cx="518086" cy="46355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6286500" y="4959350"/>
              <a:ext cx="1270374" cy="113665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26396" flipV="1">
              <a:off x="5686980" y="5927241"/>
              <a:ext cx="1262541" cy="299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Straight Arrow Connector 11"/>
            <p:cNvCxnSpPr/>
            <p:nvPr/>
          </p:nvCxnSpPr>
          <p:spPr>
            <a:xfrm flipV="1">
              <a:off x="6286500" y="4032250"/>
              <a:ext cx="2895600" cy="206375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8593045" y="4032250"/>
              <a:ext cx="58905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7299325" y="5023640"/>
              <a:ext cx="323850" cy="38576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l-GR" sz="1400">
                  <a:latin typeface="Arial"/>
                  <a:cs typeface="Arial"/>
                </a:rPr>
                <a:t>θ</a:t>
              </a:r>
              <a:endParaRPr lang="en-US" sz="1400" dirty="0" err="1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711883" y="3713724"/>
              <a:ext cx="261610" cy="3776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</a:pPr>
              <a:r>
                <a:rPr lang="de-DE">
                  <a:cs typeface="Arial"/>
                </a:rPr>
                <a:t>r</a:t>
              </a:r>
              <a:endParaRPr lang="en-US" dirty="0" err="1"/>
            </a:p>
          </p:txBody>
        </p:sp>
        <p:sp>
          <p:nvSpPr>
            <p:cNvPr id="26" name="Arc 25"/>
            <p:cNvSpPr/>
            <p:nvPr/>
          </p:nvSpPr>
          <p:spPr>
            <a:xfrm>
              <a:off x="6286500" y="4851400"/>
              <a:ext cx="1390650" cy="1244600"/>
            </a:xfrm>
            <a:prstGeom prst="arc">
              <a:avLst>
                <a:gd name="adj1" fmla="val 19113104"/>
                <a:gd name="adj2" fmla="val 20074761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6165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Harmonics: Intensity Distributions</a:t>
            </a: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" r="231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8382000" y="615950"/>
                <a:ext cx="3194050" cy="59690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>
                  <a:lnSpc>
                    <a:spcPct val="112000"/>
                  </a:lnSpc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𝑧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=200 </m:t>
                      </m:r>
                      <m:r>
                        <m:rPr>
                          <m:nor/>
                        </m:rPr>
                        <a:rPr lang="de-DE" sz="1400" b="0" i="0" smtClean="0">
                          <a:latin typeface="Cambria Math"/>
                          <a:ea typeface="Cambria Math"/>
                        </a:rPr>
                        <m:t>m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, </m:t>
                      </m:r>
                      <m:r>
                        <a:rPr lang="de-DE" sz="1400" b="0" i="1" smtClean="0">
                          <a:latin typeface="Cambria Math"/>
                        </a:rPr>
                        <m:t>𝐾</m:t>
                      </m:r>
                      <m:r>
                        <a:rPr lang="de-DE" sz="1400" b="0" i="1" smtClean="0">
                          <a:latin typeface="Cambria Math"/>
                        </a:rPr>
                        <m:t>=2.88, 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14000</m:t>
                          </m:r>
                        </m:num>
                        <m:den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0.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511</m:t>
                          </m:r>
                        </m:den>
                      </m:f>
                    </m:oMath>
                  </m:oMathPara>
                </a14:m>
                <a:endParaRPr lang="en-US" sz="1400" dirty="0" err="1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0" y="615950"/>
                <a:ext cx="3194050" cy="59690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2540000" y="2641600"/>
            <a:ext cx="457200" cy="457200"/>
          </a:xfrm>
          <a:prstGeom prst="rect">
            <a:avLst/>
          </a:prstGeom>
          <a:noFill/>
        </p:spPr>
        <p:txBody>
          <a:bodyPr wrap="none" rtlCol="0" anchor="b">
            <a:noAutofit/>
          </a:bodyPr>
          <a:lstStyle/>
          <a:p>
            <a:pPr algn="r">
              <a:lnSpc>
                <a:spcPct val="112000"/>
              </a:lnSpc>
            </a:pPr>
            <a:r>
              <a:rPr lang="en-US" sz="1600" b="1">
                <a:solidFill>
                  <a:schemeClr val="bg1"/>
                </a:solidFill>
              </a:rPr>
              <a:t>1</a:t>
            </a:r>
            <a:endParaRPr lang="en-US" sz="1600" b="1" dirty="0" err="1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78450" y="2641600"/>
            <a:ext cx="457200" cy="457200"/>
          </a:xfrm>
          <a:prstGeom prst="rect">
            <a:avLst/>
          </a:prstGeom>
          <a:noFill/>
        </p:spPr>
        <p:txBody>
          <a:bodyPr wrap="none" rtlCol="0" anchor="b">
            <a:noAutofit/>
          </a:bodyPr>
          <a:lstStyle/>
          <a:p>
            <a:pPr algn="r">
              <a:lnSpc>
                <a:spcPct val="112000"/>
              </a:lnSpc>
            </a:pPr>
            <a:r>
              <a:rPr lang="en-US" sz="1600" b="1">
                <a:solidFill>
                  <a:schemeClr val="bg1"/>
                </a:solidFill>
              </a:rPr>
              <a:t>2</a:t>
            </a:r>
            <a:endParaRPr lang="en-US" sz="1600" b="1" dirty="0" err="1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16900" y="2641600"/>
            <a:ext cx="457200" cy="457200"/>
          </a:xfrm>
          <a:prstGeom prst="rect">
            <a:avLst/>
          </a:prstGeom>
          <a:noFill/>
        </p:spPr>
        <p:txBody>
          <a:bodyPr wrap="none" rtlCol="0" anchor="b">
            <a:noAutofit/>
          </a:bodyPr>
          <a:lstStyle/>
          <a:p>
            <a:pPr algn="r">
              <a:lnSpc>
                <a:spcPct val="112000"/>
              </a:lnSpc>
            </a:pPr>
            <a:r>
              <a:rPr lang="en-US" sz="1600" b="1">
                <a:solidFill>
                  <a:schemeClr val="bg1"/>
                </a:solidFill>
              </a:rPr>
              <a:t>3</a:t>
            </a:r>
            <a:endParaRPr lang="en-US" sz="1600" b="1" dirty="0" err="1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055350" y="2641600"/>
            <a:ext cx="457200" cy="457200"/>
          </a:xfrm>
          <a:prstGeom prst="rect">
            <a:avLst/>
          </a:prstGeom>
          <a:noFill/>
        </p:spPr>
        <p:txBody>
          <a:bodyPr wrap="none" rtlCol="0" anchor="b">
            <a:noAutofit/>
          </a:bodyPr>
          <a:lstStyle/>
          <a:p>
            <a:pPr algn="r">
              <a:lnSpc>
                <a:spcPct val="112000"/>
              </a:lnSpc>
            </a:pPr>
            <a:r>
              <a:rPr lang="en-US" sz="1600" b="1">
                <a:solidFill>
                  <a:schemeClr val="bg1"/>
                </a:solidFill>
              </a:rPr>
              <a:t>4</a:t>
            </a:r>
            <a:endParaRPr lang="en-US" sz="1600" b="1" dirty="0" err="1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40000" y="5181600"/>
            <a:ext cx="457200" cy="457200"/>
          </a:xfrm>
          <a:prstGeom prst="rect">
            <a:avLst/>
          </a:prstGeom>
          <a:noFill/>
        </p:spPr>
        <p:txBody>
          <a:bodyPr wrap="none" rtlCol="0" anchor="b">
            <a:noAutofit/>
          </a:bodyPr>
          <a:lstStyle/>
          <a:p>
            <a:pPr algn="r">
              <a:lnSpc>
                <a:spcPct val="112000"/>
              </a:lnSpc>
            </a:pPr>
            <a:r>
              <a:rPr lang="en-US" sz="1600" b="1">
                <a:solidFill>
                  <a:schemeClr val="bg1"/>
                </a:solidFill>
              </a:rPr>
              <a:t>5</a:t>
            </a:r>
            <a:endParaRPr lang="en-US" sz="1600" b="1" dirty="0" err="1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78450" y="5181600"/>
            <a:ext cx="457200" cy="457200"/>
          </a:xfrm>
          <a:prstGeom prst="rect">
            <a:avLst/>
          </a:prstGeom>
          <a:noFill/>
        </p:spPr>
        <p:txBody>
          <a:bodyPr wrap="none" rtlCol="0" anchor="b">
            <a:noAutofit/>
          </a:bodyPr>
          <a:lstStyle/>
          <a:p>
            <a:pPr algn="r">
              <a:lnSpc>
                <a:spcPct val="112000"/>
              </a:lnSpc>
            </a:pPr>
            <a:r>
              <a:rPr lang="en-US" sz="1600" b="1">
                <a:solidFill>
                  <a:schemeClr val="bg1"/>
                </a:solidFill>
              </a:rPr>
              <a:t>6</a:t>
            </a:r>
            <a:endParaRPr lang="en-US" sz="1600" b="1" dirty="0" err="1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16900" y="5181600"/>
            <a:ext cx="457200" cy="457200"/>
          </a:xfrm>
          <a:prstGeom prst="rect">
            <a:avLst/>
          </a:prstGeom>
          <a:noFill/>
        </p:spPr>
        <p:txBody>
          <a:bodyPr wrap="none" rtlCol="0" anchor="b">
            <a:noAutofit/>
          </a:bodyPr>
          <a:lstStyle/>
          <a:p>
            <a:pPr algn="r">
              <a:lnSpc>
                <a:spcPct val="112000"/>
              </a:lnSpc>
            </a:pPr>
            <a:r>
              <a:rPr lang="en-US" sz="1600" b="1">
                <a:solidFill>
                  <a:schemeClr val="bg1"/>
                </a:solidFill>
              </a:rPr>
              <a:t>7</a:t>
            </a:r>
            <a:endParaRPr lang="en-US" sz="1600" b="1" dirty="0" err="1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055350" y="5181600"/>
            <a:ext cx="457200" cy="457200"/>
          </a:xfrm>
          <a:prstGeom prst="rect">
            <a:avLst/>
          </a:prstGeom>
          <a:noFill/>
        </p:spPr>
        <p:txBody>
          <a:bodyPr wrap="none" rtlCol="0" anchor="b">
            <a:noAutofit/>
          </a:bodyPr>
          <a:lstStyle/>
          <a:p>
            <a:pPr algn="r">
              <a:lnSpc>
                <a:spcPct val="112000"/>
              </a:lnSpc>
            </a:pPr>
            <a:r>
              <a:rPr lang="en-US" sz="1600" b="1">
                <a:solidFill>
                  <a:schemeClr val="bg1"/>
                </a:solidFill>
              </a:rPr>
              <a:t>8</a:t>
            </a:r>
            <a:endParaRPr lang="en-US" sz="1600" b="1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15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Harmonics: Intensity Distributions</a:t>
            </a: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888" y="1240733"/>
            <a:ext cx="10944224" cy="4667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8674100" y="615950"/>
                <a:ext cx="2901950" cy="59690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>
                  <a:lnSpc>
                    <a:spcPct val="112000"/>
                  </a:lnSpc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𝑧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=180 </m:t>
                      </m:r>
                      <m:r>
                        <m:rPr>
                          <m:nor/>
                        </m:rPr>
                        <a:rPr lang="de-DE" sz="1400" b="0" i="0" smtClean="0">
                          <a:latin typeface="Cambria Math"/>
                          <a:ea typeface="Cambria Math"/>
                        </a:rPr>
                        <m:t>m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, </m:t>
                      </m:r>
                      <m:r>
                        <a:rPr lang="de-DE" sz="1400" b="0" i="1" smtClean="0">
                          <a:latin typeface="Cambria Math"/>
                        </a:rPr>
                        <m:t>𝐾</m:t>
                      </m:r>
                      <m:r>
                        <a:rPr lang="de-DE" sz="1400" b="0" i="1" smtClean="0">
                          <a:latin typeface="Cambria Math"/>
                        </a:rPr>
                        <m:t>=5.87, 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14000</m:t>
                          </m:r>
                        </m:num>
                        <m:den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0.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511</m:t>
                          </m:r>
                        </m:den>
                      </m:f>
                    </m:oMath>
                  </m:oMathPara>
                </a14:m>
                <a:endParaRPr lang="en-US" sz="1400" dirty="0" err="1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4100" y="615950"/>
                <a:ext cx="2901950" cy="59690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2540000" y="2641600"/>
            <a:ext cx="457200" cy="457200"/>
          </a:xfrm>
          <a:prstGeom prst="rect">
            <a:avLst/>
          </a:prstGeom>
          <a:noFill/>
        </p:spPr>
        <p:txBody>
          <a:bodyPr wrap="none" rtlCol="0" anchor="b">
            <a:noAutofit/>
          </a:bodyPr>
          <a:lstStyle/>
          <a:p>
            <a:pPr algn="r">
              <a:lnSpc>
                <a:spcPct val="112000"/>
              </a:lnSpc>
            </a:pPr>
            <a:r>
              <a:rPr lang="en-US" sz="1600" b="1">
                <a:solidFill>
                  <a:schemeClr val="bg1"/>
                </a:solidFill>
              </a:rPr>
              <a:t>1</a:t>
            </a:r>
            <a:endParaRPr lang="en-US" sz="1600" b="1" dirty="0" err="1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78450" y="2641600"/>
            <a:ext cx="457200" cy="457200"/>
          </a:xfrm>
          <a:prstGeom prst="rect">
            <a:avLst/>
          </a:prstGeom>
          <a:noFill/>
        </p:spPr>
        <p:txBody>
          <a:bodyPr wrap="none" rtlCol="0" anchor="b">
            <a:noAutofit/>
          </a:bodyPr>
          <a:lstStyle/>
          <a:p>
            <a:pPr algn="r">
              <a:lnSpc>
                <a:spcPct val="112000"/>
              </a:lnSpc>
            </a:pPr>
            <a:r>
              <a:rPr lang="en-US" sz="1600" b="1">
                <a:solidFill>
                  <a:schemeClr val="bg1"/>
                </a:solidFill>
              </a:rPr>
              <a:t>2</a:t>
            </a:r>
            <a:endParaRPr lang="en-US" sz="1600" b="1" dirty="0" err="1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16900" y="2641600"/>
            <a:ext cx="457200" cy="457200"/>
          </a:xfrm>
          <a:prstGeom prst="rect">
            <a:avLst/>
          </a:prstGeom>
          <a:noFill/>
        </p:spPr>
        <p:txBody>
          <a:bodyPr wrap="none" rtlCol="0" anchor="b">
            <a:noAutofit/>
          </a:bodyPr>
          <a:lstStyle/>
          <a:p>
            <a:pPr algn="r">
              <a:lnSpc>
                <a:spcPct val="112000"/>
              </a:lnSpc>
            </a:pPr>
            <a:r>
              <a:rPr lang="en-US" sz="1600" b="1">
                <a:solidFill>
                  <a:schemeClr val="bg1"/>
                </a:solidFill>
              </a:rPr>
              <a:t>3</a:t>
            </a:r>
            <a:endParaRPr lang="en-US" sz="1600" b="1" dirty="0" err="1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055350" y="2641600"/>
            <a:ext cx="457200" cy="457200"/>
          </a:xfrm>
          <a:prstGeom prst="rect">
            <a:avLst/>
          </a:prstGeom>
          <a:noFill/>
        </p:spPr>
        <p:txBody>
          <a:bodyPr wrap="none" rtlCol="0" anchor="b">
            <a:noAutofit/>
          </a:bodyPr>
          <a:lstStyle/>
          <a:p>
            <a:pPr algn="r">
              <a:lnSpc>
                <a:spcPct val="112000"/>
              </a:lnSpc>
            </a:pPr>
            <a:r>
              <a:rPr lang="en-US" sz="1600" b="1">
                <a:solidFill>
                  <a:schemeClr val="bg1"/>
                </a:solidFill>
              </a:rPr>
              <a:t>4</a:t>
            </a:r>
            <a:endParaRPr lang="en-US" sz="1600" b="1" dirty="0" err="1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40000" y="5181600"/>
            <a:ext cx="457200" cy="457200"/>
          </a:xfrm>
          <a:prstGeom prst="rect">
            <a:avLst/>
          </a:prstGeom>
          <a:noFill/>
        </p:spPr>
        <p:txBody>
          <a:bodyPr wrap="none" rtlCol="0" anchor="b">
            <a:noAutofit/>
          </a:bodyPr>
          <a:lstStyle/>
          <a:p>
            <a:pPr algn="r">
              <a:lnSpc>
                <a:spcPct val="112000"/>
              </a:lnSpc>
            </a:pPr>
            <a:r>
              <a:rPr lang="en-US" sz="1600" b="1">
                <a:solidFill>
                  <a:schemeClr val="bg1"/>
                </a:solidFill>
              </a:rPr>
              <a:t>5</a:t>
            </a:r>
            <a:endParaRPr lang="en-US" sz="1600" b="1" dirty="0" err="1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78450" y="5181600"/>
            <a:ext cx="457200" cy="457200"/>
          </a:xfrm>
          <a:prstGeom prst="rect">
            <a:avLst/>
          </a:prstGeom>
          <a:noFill/>
        </p:spPr>
        <p:txBody>
          <a:bodyPr wrap="none" rtlCol="0" anchor="b">
            <a:noAutofit/>
          </a:bodyPr>
          <a:lstStyle/>
          <a:p>
            <a:pPr algn="r">
              <a:lnSpc>
                <a:spcPct val="112000"/>
              </a:lnSpc>
            </a:pPr>
            <a:r>
              <a:rPr lang="en-US" sz="1600" b="1">
                <a:solidFill>
                  <a:schemeClr val="bg1"/>
                </a:solidFill>
              </a:rPr>
              <a:t>6</a:t>
            </a:r>
            <a:endParaRPr lang="en-US" sz="1600" b="1" dirty="0" err="1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16900" y="5181600"/>
            <a:ext cx="457200" cy="457200"/>
          </a:xfrm>
          <a:prstGeom prst="rect">
            <a:avLst/>
          </a:prstGeom>
          <a:noFill/>
        </p:spPr>
        <p:txBody>
          <a:bodyPr wrap="none" rtlCol="0" anchor="b">
            <a:noAutofit/>
          </a:bodyPr>
          <a:lstStyle/>
          <a:p>
            <a:pPr algn="r">
              <a:lnSpc>
                <a:spcPct val="112000"/>
              </a:lnSpc>
            </a:pPr>
            <a:r>
              <a:rPr lang="en-US" sz="1600" b="1">
                <a:solidFill>
                  <a:schemeClr val="bg1"/>
                </a:solidFill>
              </a:rPr>
              <a:t>7</a:t>
            </a:r>
            <a:endParaRPr lang="en-US" sz="1600" b="1" dirty="0" err="1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055350" y="5181600"/>
            <a:ext cx="457200" cy="457200"/>
          </a:xfrm>
          <a:prstGeom prst="rect">
            <a:avLst/>
          </a:prstGeom>
          <a:noFill/>
        </p:spPr>
        <p:txBody>
          <a:bodyPr wrap="none" rtlCol="0" anchor="b">
            <a:noAutofit/>
          </a:bodyPr>
          <a:lstStyle/>
          <a:p>
            <a:pPr algn="r">
              <a:lnSpc>
                <a:spcPct val="112000"/>
              </a:lnSpc>
            </a:pPr>
            <a:r>
              <a:rPr lang="en-US" sz="1600" b="1">
                <a:solidFill>
                  <a:schemeClr val="bg1"/>
                </a:solidFill>
              </a:rPr>
              <a:t>8</a:t>
            </a:r>
            <a:endParaRPr lang="en-US" sz="1600" b="1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55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K-mono at SASE3: Harmonics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339" y="1326377"/>
            <a:ext cx="2700000" cy="2195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050" y="1343626"/>
            <a:ext cx="2700000" cy="2160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4" y="1332416"/>
            <a:ext cx="2700000" cy="218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4" y="3895311"/>
            <a:ext cx="2700000" cy="217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475" y="3837432"/>
            <a:ext cx="2851150" cy="228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522" y="3813793"/>
            <a:ext cx="2927633" cy="233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33700" y="2965450"/>
            <a:ext cx="457200" cy="457200"/>
          </a:xfrm>
          <a:prstGeom prst="rect">
            <a:avLst/>
          </a:prstGeom>
          <a:noFill/>
        </p:spPr>
        <p:txBody>
          <a:bodyPr wrap="none" rtlCol="0" anchor="b">
            <a:noAutofit/>
          </a:bodyPr>
          <a:lstStyle/>
          <a:p>
            <a:pPr algn="r">
              <a:lnSpc>
                <a:spcPct val="112000"/>
              </a:lnSpc>
            </a:pPr>
            <a:r>
              <a:rPr lang="en-US" sz="1600" b="1">
                <a:solidFill>
                  <a:schemeClr val="bg1"/>
                </a:solidFill>
              </a:rPr>
              <a:t>3</a:t>
            </a:r>
            <a:endParaRPr lang="en-US" sz="1600" b="1" dirty="0" err="1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46800" y="2959100"/>
            <a:ext cx="457200" cy="457200"/>
          </a:xfrm>
          <a:prstGeom prst="rect">
            <a:avLst/>
          </a:prstGeom>
          <a:noFill/>
        </p:spPr>
        <p:txBody>
          <a:bodyPr wrap="none" rtlCol="0" anchor="b">
            <a:noAutofit/>
          </a:bodyPr>
          <a:lstStyle/>
          <a:p>
            <a:pPr algn="r">
              <a:lnSpc>
                <a:spcPct val="112000"/>
              </a:lnSpc>
            </a:pPr>
            <a:r>
              <a:rPr lang="en-US" sz="1600" b="1">
                <a:solidFill>
                  <a:schemeClr val="bg1"/>
                </a:solidFill>
              </a:rPr>
              <a:t>4</a:t>
            </a:r>
            <a:endParaRPr lang="en-US" sz="1600" b="1" dirty="0" err="1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59900" y="2952750"/>
            <a:ext cx="457200" cy="457200"/>
          </a:xfrm>
          <a:prstGeom prst="rect">
            <a:avLst/>
          </a:prstGeom>
          <a:noFill/>
        </p:spPr>
        <p:txBody>
          <a:bodyPr wrap="none" rtlCol="0" anchor="b">
            <a:noAutofit/>
          </a:bodyPr>
          <a:lstStyle/>
          <a:p>
            <a:pPr algn="r">
              <a:lnSpc>
                <a:spcPct val="112000"/>
              </a:lnSpc>
            </a:pPr>
            <a:r>
              <a:rPr lang="en-US" sz="1600" b="1">
                <a:solidFill>
                  <a:schemeClr val="bg1"/>
                </a:solidFill>
              </a:rPr>
              <a:t>5</a:t>
            </a:r>
            <a:endParaRPr lang="en-US" sz="1600" b="1" dirty="0" err="1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33700" y="5524500"/>
            <a:ext cx="457200" cy="457200"/>
          </a:xfrm>
          <a:prstGeom prst="rect">
            <a:avLst/>
          </a:prstGeom>
          <a:noFill/>
        </p:spPr>
        <p:txBody>
          <a:bodyPr wrap="none" rtlCol="0" anchor="b">
            <a:noAutofit/>
          </a:bodyPr>
          <a:lstStyle/>
          <a:p>
            <a:pPr algn="r">
              <a:lnSpc>
                <a:spcPct val="112000"/>
              </a:lnSpc>
            </a:pPr>
            <a:r>
              <a:rPr lang="en-US" sz="1600" b="1">
                <a:solidFill>
                  <a:schemeClr val="bg1"/>
                </a:solidFill>
              </a:rPr>
              <a:t>6</a:t>
            </a:r>
            <a:endParaRPr lang="en-US" sz="1600" b="1" dirty="0" err="1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23000" y="5567363"/>
            <a:ext cx="457200" cy="457200"/>
          </a:xfrm>
          <a:prstGeom prst="rect">
            <a:avLst/>
          </a:prstGeom>
          <a:noFill/>
        </p:spPr>
        <p:txBody>
          <a:bodyPr wrap="none" rtlCol="0" anchor="b">
            <a:noAutofit/>
          </a:bodyPr>
          <a:lstStyle/>
          <a:p>
            <a:pPr algn="r">
              <a:lnSpc>
                <a:spcPct val="112000"/>
              </a:lnSpc>
            </a:pPr>
            <a:r>
              <a:rPr lang="en-US" sz="1600" b="1">
                <a:solidFill>
                  <a:schemeClr val="bg1"/>
                </a:solidFill>
              </a:rPr>
              <a:t>7</a:t>
            </a:r>
            <a:endParaRPr lang="en-US" sz="1600" b="1" dirty="0" err="1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467850" y="5591176"/>
            <a:ext cx="457200" cy="457200"/>
          </a:xfrm>
          <a:prstGeom prst="rect">
            <a:avLst/>
          </a:prstGeom>
          <a:noFill/>
        </p:spPr>
        <p:txBody>
          <a:bodyPr wrap="none" rtlCol="0" anchor="b">
            <a:noAutofit/>
          </a:bodyPr>
          <a:lstStyle/>
          <a:p>
            <a:pPr algn="r">
              <a:lnSpc>
                <a:spcPct val="112000"/>
              </a:lnSpc>
            </a:pPr>
            <a:r>
              <a:rPr lang="en-US" sz="1600" b="1">
                <a:solidFill>
                  <a:schemeClr val="bg1"/>
                </a:solidFill>
              </a:rPr>
              <a:t>8</a:t>
            </a:r>
            <a:endParaRPr lang="en-US" sz="1600" b="1" dirty="0" err="1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64800" y="1517650"/>
            <a:ext cx="1263650" cy="172085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/>
              <a:t>14 GeV</a:t>
            </a:r>
          </a:p>
          <a:p>
            <a:pPr>
              <a:lnSpc>
                <a:spcPct val="112000"/>
              </a:lnSpc>
            </a:pPr>
            <a:r>
              <a:rPr lang="en-US" sz="1400"/>
              <a:t>K = 5.8733</a:t>
            </a:r>
          </a:p>
          <a:p>
            <a:pPr>
              <a:lnSpc>
                <a:spcPct val="112000"/>
              </a:lnSpc>
            </a:pPr>
            <a:endParaRPr lang="en-US" sz="1400"/>
          </a:p>
          <a:p>
            <a:pPr>
              <a:lnSpc>
                <a:spcPct val="112000"/>
              </a:lnSpc>
            </a:pPr>
            <a:r>
              <a:rPr lang="en-US" sz="1400"/>
              <a:t>180 bunches,</a:t>
            </a:r>
          </a:p>
          <a:p>
            <a:pPr>
              <a:lnSpc>
                <a:spcPct val="112000"/>
              </a:lnSpc>
            </a:pPr>
            <a:r>
              <a:rPr lang="en-US" sz="1400"/>
              <a:t>average over</a:t>
            </a:r>
            <a:br>
              <a:rPr lang="en-US" sz="1400"/>
            </a:br>
            <a:r>
              <a:rPr lang="en-US" sz="1400"/>
              <a:t>20 images</a:t>
            </a:r>
            <a:endParaRPr lang="en-US" sz="1400" dirty="0" err="1"/>
          </a:p>
        </p:txBody>
      </p:sp>
    </p:spTree>
    <p:extLst>
      <p:ext uri="{BB962C8B-B14F-4D97-AF65-F5344CB8AC3E}">
        <p14:creationId xmlns:p14="http://schemas.microsoft.com/office/powerpoint/2010/main" val="134373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Impact of Energy &amp; Angular Spread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2"/>
          <a:stretch/>
        </p:blipFill>
        <p:spPr bwMode="auto">
          <a:xfrm>
            <a:off x="317498" y="1981200"/>
            <a:ext cx="3960000" cy="310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1"/>
          <a:stretch/>
        </p:blipFill>
        <p:spPr bwMode="auto">
          <a:xfrm>
            <a:off x="4216400" y="1968604"/>
            <a:ext cx="3960000" cy="3135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1"/>
          <a:stretch/>
        </p:blipFill>
        <p:spPr bwMode="auto">
          <a:xfrm>
            <a:off x="8128000" y="1965078"/>
            <a:ext cx="3960000" cy="314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7950" y="1492250"/>
            <a:ext cx="1356496" cy="5588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lnSpc>
                <a:spcPct val="112000"/>
              </a:lnSpc>
            </a:pPr>
            <a:r>
              <a:rPr lang="en-US" sz="1400">
                <a:latin typeface="Arial"/>
                <a:cs typeface="Arial"/>
              </a:rPr>
              <a:t>Inj. chirp −</a:t>
            </a:r>
            <a:r>
              <a:rPr lang="en-US" sz="1400"/>
              <a:t>8.193</a:t>
            </a:r>
          </a:p>
          <a:p>
            <a:pPr algn="ctr">
              <a:lnSpc>
                <a:spcPct val="112000"/>
              </a:lnSpc>
            </a:pPr>
            <a:r>
              <a:rPr lang="en-US" sz="1400"/>
              <a:t>(SASE)</a:t>
            </a:r>
            <a:endParaRPr lang="en-US" sz="1400" dirty="0" err="1"/>
          </a:p>
        </p:txBody>
      </p:sp>
      <p:sp>
        <p:nvSpPr>
          <p:cNvPr id="8" name="TextBox 7"/>
          <p:cNvSpPr txBox="1"/>
          <p:nvPr/>
        </p:nvSpPr>
        <p:spPr>
          <a:xfrm>
            <a:off x="5187950" y="1492250"/>
            <a:ext cx="1534300" cy="5588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lnSpc>
                <a:spcPct val="112000"/>
              </a:lnSpc>
            </a:pPr>
            <a:r>
              <a:rPr lang="en-US" sz="1400">
                <a:cs typeface="Arial"/>
              </a:rPr>
              <a:t>Inj. chirp </a:t>
            </a:r>
            <a:r>
              <a:rPr lang="en-US" sz="1400">
                <a:latin typeface="Arial"/>
                <a:cs typeface="Arial"/>
              </a:rPr>
              <a:t>−</a:t>
            </a:r>
            <a:r>
              <a:rPr lang="en-US" sz="1400"/>
              <a:t>8.244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36050" y="1492250"/>
            <a:ext cx="1661300" cy="5588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lnSpc>
                <a:spcPct val="112000"/>
              </a:lnSpc>
            </a:pPr>
            <a:r>
              <a:rPr lang="en-US" sz="1400">
                <a:cs typeface="Arial"/>
              </a:rPr>
              <a:t>Inj. chirp </a:t>
            </a:r>
            <a:r>
              <a:rPr lang="en-US" sz="1400">
                <a:latin typeface="Arial"/>
                <a:cs typeface="Arial"/>
              </a:rPr>
              <a:t>−</a:t>
            </a:r>
            <a:r>
              <a:rPr lang="en-US" sz="1400"/>
              <a:t>8.274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" t="14756" r="12406" b="5520"/>
          <a:stretch/>
        </p:blipFill>
        <p:spPr bwMode="auto">
          <a:xfrm>
            <a:off x="3874273" y="5266846"/>
            <a:ext cx="2190750" cy="1591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447" y="5266846"/>
            <a:ext cx="2192257" cy="1591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488704" y="5635146"/>
            <a:ext cx="1823696" cy="5588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>
                <a:cs typeface="Arial"/>
              </a:rPr>
              <a:t>Added hor. dispersion</a:t>
            </a:r>
            <a:br>
              <a:rPr lang="en-US" sz="1400">
                <a:cs typeface="Arial"/>
              </a:rPr>
            </a:br>
            <a:r>
              <a:rPr lang="en-US" sz="1400">
                <a:cs typeface="Arial"/>
              </a:rPr>
              <a:t>in injector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92243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theme/theme1.xml><?xml version="1.0" encoding="utf-8"?>
<a:theme xmlns:a="http://schemas.openxmlformats.org/drawingml/2006/main" name="template-european-xfel-DESY-new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</a:spPr>
      <a:bodyPr rtlCol="0" anchor="ctr">
        <a:noAutofit/>
      </a:bodyPr>
      <a:lstStyle>
        <a:defPPr algn="ctr">
          <a:lnSpc>
            <a:spcPct val="113000"/>
          </a:lnSpc>
          <a:defRPr sz="1400" dirty="0" err="1" smtClean="0"/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marL="269875" indent="-269875">
          <a:lnSpc>
            <a:spcPct val="112000"/>
          </a:lnSpc>
          <a:buBlip>
            <a:blip xmlns:r="http://schemas.openxmlformats.org/officeDocument/2006/relationships" r:embed="rId1"/>
          </a:buBlip>
          <a:defRPr sz="1400" dirty="0" err="1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XFEL_PowerPoint_16x9.potx" id="{5D9E4C7F-CF90-47AA-9B5A-D1B8A1F64B49}" vid="{107EC11D-EED3-47DC-89A2-C8C245B9F565}"/>
    </a:ext>
  </a:extLst>
</a:theme>
</file>

<file path=ppt/theme/theme2.xml><?xml version="1.0" encoding="utf-8"?>
<a:theme xmlns:a="http://schemas.openxmlformats.org/drawingml/2006/main" name="Office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template-european-xfel-DESY-new</Template>
  <TotalTime>0</TotalTime>
  <Words>808</Words>
  <Application>Microsoft Office PowerPoint</Application>
  <PresentationFormat>Custom</PresentationFormat>
  <Paragraphs>186</Paragraphs>
  <Slides>27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template-european-xfel-DESY-new</vt:lpstr>
      <vt:lpstr>Undulator Measurements with the K-Monochromator</vt:lpstr>
      <vt:lpstr>Introduction</vt:lpstr>
      <vt:lpstr>K-monochromator System</vt:lpstr>
      <vt:lpstr>K-monochromator Setup</vt:lpstr>
      <vt:lpstr>Undulator Radiation</vt:lpstr>
      <vt:lpstr>Harmonics: Intensity Distributions</vt:lpstr>
      <vt:lpstr>Harmonics: Intensity Distributions</vt:lpstr>
      <vt:lpstr>K-mono at SASE3: Harmonics</vt:lpstr>
      <vt:lpstr>Impact of Energy &amp; Angular Spread</vt:lpstr>
      <vt:lpstr>Vertical Undulator Offset Scan</vt:lpstr>
      <vt:lpstr>Standard Undulator Measurement: Vertical Offset Scan</vt:lpstr>
      <vt:lpstr>Vertical Offset Scan Results (1/3)</vt:lpstr>
      <vt:lpstr>Vertical Offset Scan Results (2/3)</vt:lpstr>
      <vt:lpstr>Vertical Offset Scan Results (3/3)</vt:lpstr>
      <vt:lpstr>July 12: Compressed and Uncompressed Beam – Vertical Offset</vt:lpstr>
      <vt:lpstr>July 12: Compressed and Uncompressed Beam – K Parameters</vt:lpstr>
      <vt:lpstr>July 12: Compressed and Uncompressed Beam – Energy Difference</vt:lpstr>
      <vt:lpstr>July 12: Compressed and Uncompressed Beam – Pointing</vt:lpstr>
      <vt:lpstr>Other Measurements</vt:lpstr>
      <vt:lpstr>Undulator Radiation Spectra</vt:lpstr>
      <vt:lpstr>Phase Shifter Scans</vt:lpstr>
      <vt:lpstr>PowerPoint Presentation</vt:lpstr>
      <vt:lpstr>Influence of Ambient Field Correctors</vt:lpstr>
      <vt:lpstr>Conclusions &amp; Outlook</vt:lpstr>
      <vt:lpstr>Conclusions</vt:lpstr>
      <vt:lpstr>Outlook</vt:lpstr>
      <vt:lpstr>Thank you for your time.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Multi-Beamline Operation</dc:title>
  <dc:creator>Lars Fröhlich</dc:creator>
  <cp:lastModifiedBy>Lars Fröhlich</cp:lastModifiedBy>
  <cp:revision>179</cp:revision>
  <dcterms:created xsi:type="dcterms:W3CDTF">2018-04-23T07:35:58Z</dcterms:created>
  <dcterms:modified xsi:type="dcterms:W3CDTF">2020-08-11T13:50:16Z</dcterms:modified>
</cp:coreProperties>
</file>