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67" r:id="rId2"/>
    <p:sldId id="288" r:id="rId3"/>
    <p:sldId id="289" r:id="rId4"/>
    <p:sldId id="284" r:id="rId5"/>
    <p:sldId id="285" r:id="rId6"/>
    <p:sldId id="286" r:id="rId7"/>
    <p:sldId id="279" r:id="rId8"/>
    <p:sldId id="281" r:id="rId9"/>
    <p:sldId id="275" r:id="rId10"/>
    <p:sldId id="276" r:id="rId11"/>
    <p:sldId id="277" r:id="rId12"/>
    <p:sldId id="280" r:id="rId13"/>
    <p:sldId id="282" r:id="rId14"/>
    <p:sldId id="291" r:id="rId15"/>
    <p:sldId id="293" r:id="rId16"/>
    <p:sldId id="287" r:id="rId17"/>
    <p:sldId id="294" r:id="rId18"/>
    <p:sldId id="290" r:id="rId19"/>
    <p:sldId id="29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13" userDrawn="1">
          <p15:clr>
            <a:srgbClr val="A4A3A4"/>
          </p15:clr>
        </p15:guide>
        <p15:guide id="2" pos="24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1" autoAdjust="0"/>
    <p:restoredTop sz="94660"/>
  </p:normalViewPr>
  <p:slideViewPr>
    <p:cSldViewPr showGuides="1">
      <p:cViewPr>
        <p:scale>
          <a:sx n="125" d="100"/>
          <a:sy n="125" d="100"/>
        </p:scale>
        <p:origin x="-246" y="-282"/>
      </p:cViewPr>
      <p:guideLst>
        <p:guide orient="horz" pos="913"/>
        <p:guide pos="2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19.11.2019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19.11.2019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5303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800" y="5669842"/>
            <a:ext cx="793750" cy="7941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349611"/>
            <a:ext cx="83534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287" y="2335013"/>
            <a:ext cx="83534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00043" y="4096779"/>
            <a:ext cx="834866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FA66228A-40CC-4875-B5B2-E0DA77FB35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E704B3C6-C432-42C5-94A1-8321298516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="" xmlns:a16="http://schemas.microsoft.com/office/drawing/2014/main" id="{2E82049A-6019-4056-8638-0E7938261DF0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8E7668B4-E772-45DD-8F6B-23E9883B6073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="" xmlns:a16="http://schemas.microsoft.com/office/drawing/2014/main" id="{1383398B-695A-4C6B-980D-9B67FB512D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0500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9143998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349611"/>
            <a:ext cx="83534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287" y="2335013"/>
            <a:ext cx="83534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00043" y="4096779"/>
            <a:ext cx="834866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DC059C8A-4E30-4CF7-8596-8085B43DF3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6261914"/>
            <a:ext cx="2168482" cy="16061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AD71804E-76B6-4901-BC63-91145FE900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800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349610"/>
            <a:ext cx="83534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349610"/>
            <a:ext cx="83534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27151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06426"/>
            <a:ext cx="4105276" cy="501024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643438" y="1406426"/>
            <a:ext cx="4116548" cy="501024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95289" y="1406427"/>
            <a:ext cx="4105276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95289" y="3963533"/>
            <a:ext cx="4105276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643438" y="1449389"/>
            <a:ext cx="4105274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643439" y="4005263"/>
            <a:ext cx="4105274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95289" y="1406427"/>
            <a:ext cx="4105276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95289" y="3963533"/>
            <a:ext cx="4105276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Inhaltsplatzhalter 10">
            <a:extLst>
              <a:ext uri="{FF2B5EF4-FFF2-40B4-BE49-F238E27FC236}">
                <a16:creationId xmlns="" xmlns:a16="http://schemas.microsoft.com/office/drawing/2014/main" id="{3940162A-D75D-4335-9E40-1D7B2D50CB1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643438" y="1449389"/>
            <a:ext cx="4105274" cy="2411411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r>
              <a:rPr lang="de-DE" dirty="0" err="1"/>
              <a:t>Object</a:t>
            </a:r>
            <a:endParaRPr lang="de-DE" dirty="0"/>
          </a:p>
        </p:txBody>
      </p:sp>
      <p:sp>
        <p:nvSpPr>
          <p:cNvPr id="13" name="Inhaltsplatzhalter 11">
            <a:extLst>
              <a:ext uri="{FF2B5EF4-FFF2-40B4-BE49-F238E27FC236}">
                <a16:creationId xmlns="" xmlns:a16="http://schemas.microsoft.com/office/drawing/2014/main" id="{383D9EF4-C943-4128-A189-76FB47C215C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643438" y="4005263"/>
            <a:ext cx="4105274" cy="2412644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0804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395288" y="1449388"/>
            <a:ext cx="83534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287" y="349611"/>
            <a:ext cx="8353425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287" y="1406426"/>
            <a:ext cx="83534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9" y="6580800"/>
            <a:ext cx="7272810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8136396" y="6580800"/>
            <a:ext cx="612316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‹Nr.›</a:t>
            </a:fld>
            <a:endParaRPr lang="en-US" sz="10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91A9E512-39DB-45FA-95C7-CE8C891DDC6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74" r:id="rId4"/>
    <p:sldLayoutId id="2147483662" r:id="rId5"/>
    <p:sldLayoutId id="2147483668" r:id="rId6"/>
    <p:sldLayoutId id="2147483670" r:id="rId7"/>
    <p:sldLayoutId id="2147483673" r:id="rId8"/>
    <p:sldLayoutId id="2147483669" r:id="rId9"/>
    <p:sldLayoutId id="2147483666" r:id="rId10"/>
    <p:sldLayoutId id="2147483667" r:id="rId11"/>
    <p:sldLayoutId id="2147483675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913" userDrawn="1">
          <p15:clr>
            <a:srgbClr val="F26B43"/>
          </p15:clr>
        </p15:guide>
        <p15:guide id="2" pos="2925" userDrawn="1">
          <p15:clr>
            <a:srgbClr val="F26B43"/>
          </p15:clr>
        </p15:guide>
        <p15:guide id="3" pos="2835" userDrawn="1">
          <p15:clr>
            <a:srgbClr val="F26B43"/>
          </p15:clr>
        </p15:guide>
        <p15:guide id="4" pos="5511" userDrawn="1">
          <p15:clr>
            <a:srgbClr val="F26B43"/>
          </p15:clr>
        </p15:guide>
        <p15:guide id="5" pos="249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288" y="349610"/>
            <a:ext cx="8367712" cy="2774589"/>
          </a:xfrm>
        </p:spPr>
        <p:txBody>
          <a:bodyPr/>
          <a:lstStyle/>
          <a:p>
            <a:r>
              <a:rPr lang="en-US" sz="4000" dirty="0" smtClean="0"/>
              <a:t>1.6 cell SRF gun for CW upgrade.</a:t>
            </a:r>
            <a:br>
              <a:rPr lang="en-US" sz="4000" dirty="0" smtClean="0"/>
            </a:br>
            <a:r>
              <a:rPr lang="en-US" sz="4000" dirty="0" smtClean="0"/>
              <a:t>Studies for NC gun: pulsed heating and symmetric RF input power coupler</a:t>
            </a:r>
            <a:endParaRPr lang="en-US" sz="40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Dmitry </a:t>
            </a:r>
            <a:r>
              <a:rPr lang="en-US" dirty="0" err="1" smtClean="0"/>
              <a:t>Bazyl</a:t>
            </a:r>
            <a:endParaRPr lang="en-US" dirty="0"/>
          </a:p>
          <a:p>
            <a:r>
              <a:rPr lang="en-US" dirty="0" err="1" smtClean="0"/>
              <a:t>Hamurg</a:t>
            </a:r>
            <a:r>
              <a:rPr lang="en-US" dirty="0" smtClean="0"/>
              <a:t>, 19.11.19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967" y="4482348"/>
            <a:ext cx="1075768" cy="156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0000">
            <a:off x="6815226" y="1578817"/>
            <a:ext cx="847548" cy="152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Curved Left Arrow 24"/>
          <p:cNvSpPr/>
          <p:nvPr/>
        </p:nvSpPr>
        <p:spPr>
          <a:xfrm>
            <a:off x="5829300" y="4572000"/>
            <a:ext cx="304800" cy="304800"/>
          </a:xfrm>
          <a:prstGeom prst="curvedLeft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Solenoid </a:t>
            </a:r>
            <a:r>
              <a:rPr lang="en-US" dirty="0" smtClean="0"/>
              <a:t>alignment </a:t>
            </a:r>
            <a:r>
              <a:rPr lang="en-US" dirty="0"/>
              <a:t>errors</a:t>
            </a:r>
            <a:endParaRPr lang="de-DE" dirty="0"/>
          </a:p>
        </p:txBody>
      </p:sp>
      <p:pic>
        <p:nvPicPr>
          <p:cNvPr id="2050" name="Picture 2" descr="C:\!WORK!\SRF_GUN\ASTRA\!ERRORS\sol_X_ro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" y="1295400"/>
            <a:ext cx="4114800" cy="248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!WORK!\SRF_GUN\ASTRA\!ERRORS\sol_Y_ro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38600"/>
            <a:ext cx="4114800" cy="245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6096000" y="2339340"/>
            <a:ext cx="2590800" cy="0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913121" y="2339340"/>
            <a:ext cx="182879" cy="1089660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096000" y="1143000"/>
            <a:ext cx="0" cy="1196340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rved Down Arrow 17"/>
          <p:cNvSpPr/>
          <p:nvPr/>
        </p:nvSpPr>
        <p:spPr>
          <a:xfrm rot="251746">
            <a:off x="5781459" y="2661275"/>
            <a:ext cx="554516" cy="290629"/>
          </a:xfrm>
          <a:prstGeom prst="curvedDownArrow">
            <a:avLst>
              <a:gd name="adj1" fmla="val 25000"/>
              <a:gd name="adj2" fmla="val 46853"/>
              <a:gd name="adj3" fmla="val 32339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56960" y="106680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y</a:t>
            </a:r>
            <a:endParaRPr lang="de-DE" sz="1600" dirty="0" err="1" smtClean="0"/>
          </a:p>
        </p:txBody>
      </p:sp>
      <p:sp>
        <p:nvSpPr>
          <p:cNvPr id="26" name="TextBox 25"/>
          <p:cNvSpPr txBox="1"/>
          <p:nvPr/>
        </p:nvSpPr>
        <p:spPr>
          <a:xfrm>
            <a:off x="8534400" y="2366491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z</a:t>
            </a:r>
            <a:endParaRPr lang="de-DE" sz="1600" dirty="0" err="1" smtClean="0"/>
          </a:p>
        </p:txBody>
      </p:sp>
      <p:sp>
        <p:nvSpPr>
          <p:cNvPr id="27" name="TextBox 26"/>
          <p:cNvSpPr txBox="1"/>
          <p:nvPr/>
        </p:nvSpPr>
        <p:spPr>
          <a:xfrm>
            <a:off x="6004560" y="3259723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x</a:t>
            </a:r>
            <a:endParaRPr lang="de-DE" sz="1600" dirty="0" err="1" smtClean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5943600" y="5313569"/>
            <a:ext cx="2590800" cy="0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5760721" y="5313569"/>
            <a:ext cx="182879" cy="1089660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943600" y="4117229"/>
            <a:ext cx="0" cy="1196340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004560" y="4041029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y</a:t>
            </a:r>
            <a:endParaRPr lang="de-DE" sz="1600" dirty="0" err="1" smtClean="0"/>
          </a:p>
        </p:txBody>
      </p:sp>
      <p:sp>
        <p:nvSpPr>
          <p:cNvPr id="34" name="TextBox 33"/>
          <p:cNvSpPr txBox="1"/>
          <p:nvPr/>
        </p:nvSpPr>
        <p:spPr>
          <a:xfrm>
            <a:off x="8382000" y="534072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z</a:t>
            </a:r>
            <a:endParaRPr lang="de-DE" sz="1600" dirty="0" err="1" smtClean="0"/>
          </a:p>
        </p:txBody>
      </p:sp>
      <p:sp>
        <p:nvSpPr>
          <p:cNvPr id="35" name="TextBox 34"/>
          <p:cNvSpPr txBox="1"/>
          <p:nvPr/>
        </p:nvSpPr>
        <p:spPr>
          <a:xfrm>
            <a:off x="5852160" y="6233952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x</a:t>
            </a:r>
            <a:endParaRPr lang="de-DE" sz="1600" dirty="0" err="1" smtClean="0"/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/>
          <a:p>
            <a:r>
              <a:rPr lang="en-US" dirty="0" smtClean="0"/>
              <a:t>Rotation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0431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Solenoid </a:t>
            </a:r>
            <a:r>
              <a:rPr lang="en-US" dirty="0" smtClean="0"/>
              <a:t>alignment </a:t>
            </a:r>
            <a:r>
              <a:rPr lang="en-US" dirty="0"/>
              <a:t>errors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Statistical data</a:t>
            </a:r>
            <a:endParaRPr lang="de-DE" dirty="0"/>
          </a:p>
        </p:txBody>
      </p:sp>
      <p:pic>
        <p:nvPicPr>
          <p:cNvPr id="3074" name="Picture 2" descr="C:\!WORK!\SRF_GUN\ASTRA\!ERRORS\ver_emit_err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4024122" cy="300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!WORK!\SRF_GUN\ASTRA\!ERRORS\hor_emit_err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44614"/>
            <a:ext cx="4005502" cy="300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00" y="12192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300 simulations with randomly introduced errors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Offsets + rotation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Four variable errors are randomly distributed each simulation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Errors are defined by </a:t>
            </a:r>
            <a:r>
              <a:rPr lang="en-US" sz="1600" dirty="0" err="1" smtClean="0"/>
              <a:t>rms</a:t>
            </a:r>
            <a:r>
              <a:rPr lang="en-US" sz="1600" dirty="0" smtClean="0"/>
              <a:t> </a:t>
            </a:r>
            <a:r>
              <a:rPr lang="en-US" sz="1600" dirty="0" err="1" smtClean="0"/>
              <a:t>gaussian</a:t>
            </a:r>
            <a:r>
              <a:rPr lang="en-US" sz="1600" dirty="0" smtClean="0"/>
              <a:t> width which corresponds to 1% emittance growth</a:t>
            </a:r>
            <a:endParaRPr lang="de-DE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866365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Solenoid </a:t>
            </a:r>
            <a:r>
              <a:rPr lang="en-US" dirty="0" smtClean="0"/>
              <a:t>alignment </a:t>
            </a:r>
            <a:r>
              <a:rPr lang="en-US" dirty="0"/>
              <a:t>errors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r>
              <a:rPr lang="ru-RU" dirty="0" smtClean="0"/>
              <a:t> </a:t>
            </a:r>
            <a:r>
              <a:rPr lang="en-US" dirty="0" smtClean="0"/>
              <a:t>and further work</a:t>
            </a: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457265"/>
            <a:ext cx="845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Statistical approach for solenoid position errors requires a lot of computational time -&gt; changes in the setup -&gt; re-do computations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Begin ASTRA simulations on cluster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Slice emittance variation due to alignment </a:t>
            </a:r>
            <a:r>
              <a:rPr lang="en-US" sz="2000" dirty="0" smtClean="0"/>
              <a:t>errors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First estimations indicate little dependence on the solenoid rotation angle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Study slice emittance dependence on the solenoid offset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Compare the results for 2D and 3D space charge calculation in ASTRA</a:t>
            </a:r>
          </a:p>
        </p:txBody>
      </p:sp>
    </p:spTree>
    <p:extLst>
      <p:ext uri="{BB962C8B-B14F-4D97-AF65-F5344CB8AC3E}">
        <p14:creationId xmlns:p14="http://schemas.microsoft.com/office/powerpoint/2010/main" val="814356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model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Microphonics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267200"/>
            <a:ext cx="480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93520"/>
            <a:ext cx="4223364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22300" y="1158240"/>
            <a:ext cx="419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Boundary conditions: colored areas fixed in all directions: </a:t>
            </a:r>
            <a:endParaRPr lang="de-DE" sz="1100" dirty="0" err="1" smtClean="0"/>
          </a:p>
        </p:txBody>
      </p:sp>
      <p:sp>
        <p:nvSpPr>
          <p:cNvPr id="10" name="TextBox 9"/>
          <p:cNvSpPr txBox="1"/>
          <p:nvPr/>
        </p:nvSpPr>
        <p:spPr>
          <a:xfrm>
            <a:off x="4282440" y="3987820"/>
            <a:ext cx="48615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Mechanical vibration mode with lowest resonance frequency of ~1 kHz</a:t>
            </a:r>
            <a:endParaRPr lang="de-DE" sz="1100" dirty="0" err="1" smtClean="0"/>
          </a:p>
        </p:txBody>
      </p:sp>
      <p:sp>
        <p:nvSpPr>
          <p:cNvPr id="8" name="Oval 7"/>
          <p:cNvSpPr/>
          <p:nvPr/>
        </p:nvSpPr>
        <p:spPr>
          <a:xfrm>
            <a:off x="4953000" y="2636520"/>
            <a:ext cx="381000" cy="64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stCxn id="8" idx="2"/>
          </p:cNvCxnSpPr>
          <p:nvPr/>
        </p:nvCxnSpPr>
        <p:spPr>
          <a:xfrm flipH="1" flipV="1">
            <a:off x="4343400" y="2895600"/>
            <a:ext cx="609600" cy="60960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38600" y="266700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?</a:t>
            </a:r>
            <a:endParaRPr lang="de-DE" sz="1600" dirty="0" err="1" smtClean="0"/>
          </a:p>
        </p:txBody>
      </p:sp>
      <p:sp>
        <p:nvSpPr>
          <p:cNvPr id="13" name="TextBox 12"/>
          <p:cNvSpPr txBox="1"/>
          <p:nvPr/>
        </p:nvSpPr>
        <p:spPr>
          <a:xfrm>
            <a:off x="228600" y="4249430"/>
            <a:ext cx="3299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For detailed information CAD model of the cryostat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Longitudinal cavity stiffness is ~26 </a:t>
            </a:r>
            <a:r>
              <a:rPr lang="en-US" sz="1600" dirty="0" err="1" smtClean="0"/>
              <a:t>kN</a:t>
            </a:r>
            <a:r>
              <a:rPr lang="en-US" sz="1600" dirty="0" smtClean="0"/>
              <a:t>/mm </a:t>
            </a:r>
            <a:endParaRPr lang="de-DE" sz="1600" dirty="0" err="1" smtClean="0"/>
          </a:p>
        </p:txBody>
      </p:sp>
      <p:sp>
        <p:nvSpPr>
          <p:cNvPr id="14" name="TextBox 13"/>
          <p:cNvSpPr txBox="1"/>
          <p:nvPr/>
        </p:nvSpPr>
        <p:spPr>
          <a:xfrm>
            <a:off x="365760" y="5486400"/>
            <a:ext cx="3543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Preliminary (no convergence verification; trivial boundary conditions)</a:t>
            </a:r>
            <a:endParaRPr lang="de-DE" sz="1000" b="1" dirty="0" err="1" smtClean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8140" y="1419850"/>
            <a:ext cx="32994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Mechanical vibrations detune the cavity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SRF </a:t>
            </a:r>
            <a:r>
              <a:rPr lang="en-US" sz="1600" dirty="0" err="1" smtClean="0"/>
              <a:t>photoinjector</a:t>
            </a:r>
            <a:r>
              <a:rPr lang="en-US" sz="1600" dirty="0" smtClean="0"/>
              <a:t> -&gt; stability of the back wall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Realistic boundary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3994024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 gun for the XFEL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Symmetric power coupler for the </a:t>
            </a:r>
            <a:r>
              <a:rPr lang="en-US" dirty="0" err="1" smtClean="0"/>
              <a:t>nc</a:t>
            </a:r>
            <a:r>
              <a:rPr lang="en-US" dirty="0" smtClean="0"/>
              <a:t> gun</a:t>
            </a:r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4914900" y="4572000"/>
            <a:ext cx="419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* ELECTROMAGNETIC </a:t>
            </a:r>
            <a:r>
              <a:rPr lang="en-US" sz="1100" dirty="0"/>
              <a:t>DESIGN OF NEW RF POWER COUPLERS FOR THE </a:t>
            </a:r>
            <a:r>
              <a:rPr lang="en-US" sz="1100" dirty="0" smtClean="0"/>
              <a:t>S-DALINAC</a:t>
            </a:r>
          </a:p>
          <a:p>
            <a:endParaRPr lang="en-US" sz="1100" dirty="0"/>
          </a:p>
          <a:p>
            <a:r>
              <a:rPr lang="de-DE" sz="1100" dirty="0"/>
              <a:t>M. Kunze# , W.F.O. </a:t>
            </a:r>
            <a:r>
              <a:rPr lang="de-DE" sz="1100" dirty="0" smtClean="0"/>
              <a:t>Mueller</a:t>
            </a:r>
            <a:r>
              <a:rPr lang="de-DE" sz="1100" dirty="0"/>
              <a:t>, T. Weiland</a:t>
            </a:r>
            <a:r>
              <a:rPr lang="de-DE" sz="1100" dirty="0" smtClean="0"/>
              <a:t>, et. al.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47800"/>
            <a:ext cx="2680070" cy="246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0" y="1447800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</a:t>
            </a:r>
            <a:endParaRPr lang="de-DE" sz="1600" dirty="0" err="1" smtClean="0"/>
          </a:p>
        </p:txBody>
      </p:sp>
      <p:sp>
        <p:nvSpPr>
          <p:cNvPr id="6" name="TextBox 5"/>
          <p:cNvSpPr txBox="1"/>
          <p:nvPr/>
        </p:nvSpPr>
        <p:spPr>
          <a:xfrm>
            <a:off x="304800" y="1524000"/>
            <a:ext cx="441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problem field asymmetry introduced by RF power couplers is well known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High power RF coupler design is a complicated </a:t>
            </a:r>
            <a:r>
              <a:rPr lang="en-US" sz="1600" dirty="0" err="1" smtClean="0"/>
              <a:t>multiphysics</a:t>
            </a:r>
            <a:r>
              <a:rPr lang="en-US" sz="1600" dirty="0" smtClean="0"/>
              <a:t> problem: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Field symmetry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RF losses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Heating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Mechanical deformation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816261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…Design criteria required and now being discussed</a:t>
            </a:r>
            <a:endParaRPr lang="de-DE" sz="1600" dirty="0" err="1" smtClean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7600"/>
            <a:ext cx="2847792" cy="2020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2408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 gun </a:t>
            </a:r>
            <a:r>
              <a:rPr lang="en-US" dirty="0"/>
              <a:t>for the XFEL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Bunch train slope</a:t>
            </a:r>
            <a:endParaRPr lang="de-DE" dirty="0"/>
          </a:p>
        </p:txBody>
      </p:sp>
      <p:pic>
        <p:nvPicPr>
          <p:cNvPr id="7170" name="Picture 2" descr="https://ttfinfo.desy.de/XFELelog/data/2019/46/12.11_M/2019-11-12T08:24: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0"/>
            <a:ext cx="4445236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1600200"/>
            <a:ext cx="3657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Many reasons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 of them could be: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Pulsed heating of the gun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Mechanical vibration of the coupler induced by RF or other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err="1" smtClean="0"/>
          </a:p>
        </p:txBody>
      </p:sp>
    </p:spTree>
    <p:extLst>
      <p:ext uri="{BB962C8B-B14F-4D97-AF65-F5344CB8AC3E}">
        <p14:creationId xmlns:p14="http://schemas.microsoft.com/office/powerpoint/2010/main" val="2848105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7" y="349611"/>
            <a:ext cx="8353425" cy="488590"/>
          </a:xfrm>
        </p:spPr>
        <p:txBody>
          <a:bodyPr/>
          <a:lstStyle/>
          <a:p>
            <a:r>
              <a:rPr lang="en-US" dirty="0" smtClean="0"/>
              <a:t>NC gun for the XFEL</a:t>
            </a:r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81200"/>
            <a:ext cx="2847792" cy="2020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5300" y="6204882"/>
            <a:ext cx="7353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….Upcoming: new RF input power coupler to eliminate transverse kick</a:t>
            </a:r>
            <a:endParaRPr lang="de-DE" sz="1600" dirty="0" err="1" smtClean="0"/>
          </a:p>
        </p:txBody>
      </p:sp>
      <p:sp>
        <p:nvSpPr>
          <p:cNvPr id="7" name="TextBox 6"/>
          <p:cNvSpPr txBox="1"/>
          <p:nvPr/>
        </p:nvSpPr>
        <p:spPr>
          <a:xfrm>
            <a:off x="472440" y="1354723"/>
            <a:ext cx="3825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Stationary/pulsed heating study of the coupler part (COMSOL software + CST MWS)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Point of interested: symmetry of the gun heating, max. temperature (</a:t>
            </a:r>
            <a:r>
              <a:rPr lang="en-US" sz="1600" dirty="0" err="1" smtClean="0"/>
              <a:t>i.e</a:t>
            </a:r>
            <a:r>
              <a:rPr lang="en-US" sz="1600" dirty="0" smtClean="0"/>
              <a:t> deformation)</a:t>
            </a:r>
            <a:endParaRPr lang="de-DE" sz="1600" dirty="0" err="1" smtClean="0"/>
          </a:p>
        </p:txBody>
      </p:sp>
      <p:pic>
        <p:nvPicPr>
          <p:cNvPr id="1028" name="Picture 4" descr="C:\Users\bazyl\Desktop\Untitle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2" t="26564" r="12475" b="15096"/>
          <a:stretch/>
        </p:blipFill>
        <p:spPr bwMode="auto">
          <a:xfrm>
            <a:off x="350520" y="3048000"/>
            <a:ext cx="4152900" cy="266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azyl\Desktop\Untitle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5" r="54783" b="75019"/>
          <a:stretch/>
        </p:blipFill>
        <p:spPr bwMode="auto">
          <a:xfrm>
            <a:off x="5021580" y="4380468"/>
            <a:ext cx="2141220" cy="116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76800" y="1185446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Input RF power</a:t>
            </a:r>
            <a:endParaRPr lang="de-DE" sz="1600" dirty="0" err="1" smtClean="0"/>
          </a:p>
        </p:txBody>
      </p:sp>
      <p:sp>
        <p:nvSpPr>
          <p:cNvPr id="9" name="Down Arrow 8"/>
          <p:cNvSpPr/>
          <p:nvPr/>
        </p:nvSpPr>
        <p:spPr>
          <a:xfrm>
            <a:off x="5410200" y="1600200"/>
            <a:ext cx="304800" cy="304800"/>
          </a:xfrm>
          <a:prstGeom prst="down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/>
          <a:p>
            <a:r>
              <a:rPr lang="en-US" dirty="0" smtClean="0"/>
              <a:t>RF gun heating effects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996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 gun for the XFEL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RF gun heating </a:t>
            </a:r>
            <a:r>
              <a:rPr lang="en-US" dirty="0" smtClean="0"/>
              <a:t>effects – average heating</a:t>
            </a:r>
            <a:endParaRPr lang="de-DE" dirty="0"/>
          </a:p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7400"/>
            <a:ext cx="5715000" cy="299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838200" y="1482210"/>
            <a:ext cx="777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Preliminary</a:t>
            </a:r>
            <a:r>
              <a:rPr lang="en-US" sz="1600" dirty="0" smtClean="0">
                <a:solidFill>
                  <a:srgbClr val="FF0000"/>
                </a:solidFill>
              </a:rPr>
              <a:t> – averaged losses – 19 kW  average RF </a:t>
            </a:r>
            <a:r>
              <a:rPr lang="en-US" sz="1600" dirty="0">
                <a:solidFill>
                  <a:srgbClr val="FF0000"/>
                </a:solidFill>
              </a:rPr>
              <a:t>loss power: temperature map </a:t>
            </a:r>
            <a:endParaRPr lang="de-DE" sz="1600" dirty="0" err="1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514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 gun for the XFEL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Mechanical vibration of the input power coupler </a:t>
            </a:r>
            <a:endParaRPr lang="de-D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8" r="5376"/>
          <a:stretch/>
        </p:blipFill>
        <p:spPr bwMode="auto">
          <a:xfrm>
            <a:off x="4648200" y="2236942"/>
            <a:ext cx="4297680" cy="3401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00800" y="1828800"/>
            <a:ext cx="1104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</a:t>
            </a:r>
            <a:r>
              <a:rPr lang="en-US" sz="1600" dirty="0" smtClean="0"/>
              <a:t> = 611 Hz</a:t>
            </a:r>
            <a:endParaRPr lang="de-DE" sz="1600" dirty="0" err="1" smtClean="0"/>
          </a:p>
        </p:txBody>
      </p:sp>
      <p:sp>
        <p:nvSpPr>
          <p:cNvPr id="5" name="TextBox 4"/>
          <p:cNvSpPr txBox="1"/>
          <p:nvPr/>
        </p:nvSpPr>
        <p:spPr>
          <a:xfrm>
            <a:off x="304800" y="1371600"/>
            <a:ext cx="396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RF coupler: inner conductor vibration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Lowest vibration mode f = 611 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If present in operation: can produce transverse kick to the beam due to the field asymmetry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dirty="0" smtClean="0"/>
              <a:t>Verify if the mode is present: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Measurements with sensors (e.g. accelerometers) applied to a part of the gun closest to the coupler tube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4315361"/>
            <a:ext cx="381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Calculate </a:t>
            </a:r>
            <a:r>
              <a:rPr lang="en-US" sz="1600" dirty="0" smtClean="0"/>
              <a:t>EM </a:t>
            </a:r>
            <a:r>
              <a:rPr lang="en-US" sz="1600" dirty="0" err="1" smtClean="0"/>
              <a:t>eigenmodes</a:t>
            </a:r>
            <a:r>
              <a:rPr lang="en-US" sz="1600" dirty="0" smtClean="0"/>
              <a:t> </a:t>
            </a:r>
            <a:r>
              <a:rPr lang="en-US" sz="1600" dirty="0"/>
              <a:t>for the deformed model (mesh)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-&gt; run beam dynamics simulations for different </a:t>
            </a:r>
            <a:r>
              <a:rPr lang="en-US" sz="1600" dirty="0" smtClean="0"/>
              <a:t>amplitudes of deformation</a:t>
            </a:r>
            <a:endParaRPr lang="de-DE" sz="1600" dirty="0" err="1"/>
          </a:p>
        </p:txBody>
      </p:sp>
      <p:sp>
        <p:nvSpPr>
          <p:cNvPr id="7" name="TextBox 6"/>
          <p:cNvSpPr txBox="1"/>
          <p:nvPr/>
        </p:nvSpPr>
        <p:spPr>
          <a:xfrm>
            <a:off x="381000" y="3962400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Further activities:</a:t>
            </a:r>
            <a:endParaRPr lang="de-DE" sz="1600" dirty="0" err="1" smtClean="0"/>
          </a:p>
        </p:txBody>
      </p:sp>
      <p:sp>
        <p:nvSpPr>
          <p:cNvPr id="10" name="TextBox 9"/>
          <p:cNvSpPr txBox="1"/>
          <p:nvPr/>
        </p:nvSpPr>
        <p:spPr>
          <a:xfrm>
            <a:off x="381000" y="5659695"/>
            <a:ext cx="4899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Unknown variables: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Potential amplitude of the deformation</a:t>
            </a:r>
            <a:endParaRPr lang="de-DE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375581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further work</a:t>
            </a:r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371600"/>
            <a:ext cx="792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Preliminary estimations for solenoid alignment have been obtained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Further investigation of slice emittance variation due to alignment errors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Mechanical model of the SRF gun will be investigated in details once the required data about the cryostat are obtained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Further on: analysis of </a:t>
            </a:r>
            <a:r>
              <a:rPr lang="en-US" sz="2000" dirty="0" err="1" smtClean="0"/>
              <a:t>wakefields</a:t>
            </a:r>
            <a:r>
              <a:rPr lang="en-US" sz="2000" dirty="0" smtClean="0"/>
              <a:t> in the laser mirror region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914400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SRF gun </a:t>
            </a:r>
            <a:endParaRPr lang="de-DE" sz="2000" dirty="0" err="1" smtClean="0"/>
          </a:p>
        </p:txBody>
      </p:sp>
      <p:sp>
        <p:nvSpPr>
          <p:cNvPr id="6" name="TextBox 5"/>
          <p:cNvSpPr txBox="1"/>
          <p:nvPr/>
        </p:nvSpPr>
        <p:spPr>
          <a:xfrm>
            <a:off x="495300" y="4267200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Pulsed heating investigation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Mechanical vibrations of the inner conductor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Once required details are obtained -&gt; begin with the symmetric coupler design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2940" y="3867090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Normal conducting gun </a:t>
            </a:r>
            <a:endParaRPr lang="de-DE" sz="2000" dirty="0" err="1" smtClean="0"/>
          </a:p>
        </p:txBody>
      </p:sp>
    </p:spTree>
    <p:extLst>
      <p:ext uri="{BB962C8B-B14F-4D97-AF65-F5344CB8AC3E}">
        <p14:creationId xmlns:p14="http://schemas.microsoft.com/office/powerpoint/2010/main" val="2763434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510540" y="990600"/>
            <a:ext cx="541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SRF gun for CW upgrade of the XFEL:</a:t>
            </a:r>
            <a:endParaRPr lang="de-DE" sz="2000" dirty="0" err="1" smtClean="0"/>
          </a:p>
        </p:txBody>
      </p:sp>
      <p:sp>
        <p:nvSpPr>
          <p:cNvPr id="6" name="TextBox 5"/>
          <p:cNvSpPr txBox="1"/>
          <p:nvPr/>
        </p:nvSpPr>
        <p:spPr>
          <a:xfrm>
            <a:off x="510540" y="1524000"/>
            <a:ext cx="563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Overview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Multipacting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Focusing solenoid alignment errors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Mechanical vibrations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4840" y="3276600"/>
            <a:ext cx="541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NC gun for XFEL: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7700" y="3681889"/>
            <a:ext cx="6819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RF heating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Coupler vibration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Design of a symmetric </a:t>
            </a:r>
            <a:r>
              <a:rPr lang="en-US" sz="2000" dirty="0"/>
              <a:t>RF input power coupler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880781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SRF gun for CW upgrade of the </a:t>
            </a:r>
            <a:r>
              <a:rPr lang="en-US" sz="3200" dirty="0" smtClean="0"/>
              <a:t>XFEL</a:t>
            </a:r>
            <a:r>
              <a:rPr lang="de-DE" sz="3200" dirty="0"/>
              <a:t/>
            </a:r>
            <a:br>
              <a:rPr lang="de-DE" sz="3200" dirty="0"/>
            </a:b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0200"/>
            <a:ext cx="3352800" cy="235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1471602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1.6 cell 1.3 GHz TESLA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Peak field on axis – 40 MV/m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Retracted cathode -&gt; additional focusing</a:t>
            </a:r>
            <a:r>
              <a:rPr lang="de-DE" dirty="0"/>
              <a:t> </a:t>
            </a:r>
            <a:r>
              <a:rPr lang="de-DE" dirty="0" smtClean="0"/>
              <a:t>(?)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798078"/>
            <a:ext cx="1219200" cy="130792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5577840" y="2798078"/>
            <a:ext cx="152400" cy="1950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 flipH="1">
            <a:off x="4495800" y="2895600"/>
            <a:ext cx="1082040" cy="38100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1000" y="4495800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Procedure for SRF gun cavity design: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EM simulations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Beam-dynamics simulations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Mechanical simulations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Multipacting</a:t>
            </a:r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err="1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13860"/>
            <a:ext cx="3242884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994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Multipacting</a:t>
            </a:r>
            <a:r>
              <a:rPr lang="en-US" dirty="0" smtClean="0"/>
              <a:t> in the SRF gun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CST MWS model</a:t>
            </a:r>
            <a:endParaRPr lang="de-DE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05200"/>
            <a:ext cx="1387840" cy="26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326" y="3505200"/>
            <a:ext cx="2991936" cy="2689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67200" y="3048000"/>
            <a:ext cx="3544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Local mesh: min. step size 0.75 mm</a:t>
            </a:r>
            <a:endParaRPr lang="de-DE" sz="1600" dirty="0" err="1" smtClean="0"/>
          </a:p>
        </p:txBody>
      </p:sp>
      <p:sp>
        <p:nvSpPr>
          <p:cNvPr id="8" name="TextBox 7"/>
          <p:cNvSpPr txBox="1"/>
          <p:nvPr/>
        </p:nvSpPr>
        <p:spPr>
          <a:xfrm>
            <a:off x="762000" y="3048000"/>
            <a:ext cx="388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CST MWS  mesh model:</a:t>
            </a:r>
            <a:endParaRPr lang="de-DE" sz="1600" dirty="0" err="1" smtClean="0"/>
          </a:p>
        </p:txBody>
      </p:sp>
      <p:sp>
        <p:nvSpPr>
          <p:cNvPr id="9" name="TextBox 8"/>
          <p:cNvSpPr txBox="1"/>
          <p:nvPr/>
        </p:nvSpPr>
        <p:spPr>
          <a:xfrm>
            <a:off x="381000" y="138684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Calculate EM field of the fundamental mode with refined mesh in the region of interest for </a:t>
            </a:r>
            <a:r>
              <a:rPr lang="en-US" dirty="0" err="1" smtClean="0"/>
              <a:t>multipacting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Export EM field to PIC solver </a:t>
            </a:r>
          </a:p>
          <a:p>
            <a:endParaRPr lang="de-DE" dirty="0" err="1" smtClean="0"/>
          </a:p>
        </p:txBody>
      </p:sp>
    </p:spTree>
    <p:extLst>
      <p:ext uri="{BB962C8B-B14F-4D97-AF65-F5344CB8AC3E}">
        <p14:creationId xmlns:p14="http://schemas.microsoft.com/office/powerpoint/2010/main" val="125202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SRF gun </a:t>
            </a:r>
            <a:r>
              <a:rPr lang="en-US" dirty="0"/>
              <a:t>model for </a:t>
            </a:r>
            <a:r>
              <a:rPr lang="en-US" dirty="0" err="1"/>
              <a:t>multipacting</a:t>
            </a:r>
            <a:r>
              <a:rPr lang="en-US" dirty="0"/>
              <a:t> simulation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CST PIC model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96786" y="4125433"/>
            <a:ext cx="2895600" cy="1570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1" y="2333750"/>
            <a:ext cx="4762718" cy="127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333750"/>
            <a:ext cx="2562386" cy="150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7391401" y="5257800"/>
            <a:ext cx="228599" cy="56360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19759" y="5821400"/>
            <a:ext cx="3789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Electron emission area; space charge effects are not taken into account </a:t>
            </a:r>
            <a:endParaRPr lang="de-DE" sz="1600" dirty="0" err="1" smtClean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990600" y="2971800"/>
            <a:ext cx="76200" cy="91440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7200" y="4006792"/>
            <a:ext cx="3789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Nb</a:t>
            </a:r>
            <a:r>
              <a:rPr lang="en-US" sz="1600" dirty="0" smtClean="0"/>
              <a:t> 300 </a:t>
            </a:r>
            <a:r>
              <a:rPr lang="en-US" sz="1600" dirty="0" err="1" smtClean="0"/>
              <a:t>deg</a:t>
            </a:r>
            <a:r>
              <a:rPr lang="en-US" sz="1600" dirty="0" smtClean="0"/>
              <a:t> </a:t>
            </a:r>
            <a:r>
              <a:rPr lang="en-US" sz="1600" dirty="0" err="1" smtClean="0"/>
              <a:t>bakeout</a:t>
            </a:r>
            <a:r>
              <a:rPr lang="en-US" sz="1600" dirty="0" smtClean="0"/>
              <a:t>; SEY Furman model: </a:t>
            </a:r>
            <a:endParaRPr lang="de-DE" sz="1600" dirty="0" err="1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27009"/>
            <a:ext cx="2695576" cy="1651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27074" y="1292143"/>
            <a:ext cx="5211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Hexahedral mesh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High density mesh needed to obtain accurate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Reduce computational time -&gt; part of the full model</a:t>
            </a:r>
            <a:endParaRPr lang="de-DE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224179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Multipacing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319" y="5001485"/>
            <a:ext cx="1952846" cy="1378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!WORK!\MATLAB_SCRIPTS\MP\logy_m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344" y="1417320"/>
            <a:ext cx="4384796" cy="330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!WORK!\MATLAB_SCRIPTS\MP\regular_m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09700"/>
            <a:ext cx="4436726" cy="330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05437" y="990600"/>
            <a:ext cx="3533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Same data but with ‘y’ in log scale:</a:t>
            </a:r>
            <a:endParaRPr lang="de-DE" sz="1400" dirty="0" err="1" smtClean="0"/>
          </a:p>
        </p:txBody>
      </p:sp>
      <p:sp>
        <p:nvSpPr>
          <p:cNvPr id="6" name="TextBox 5"/>
          <p:cNvSpPr txBox="1"/>
          <p:nvPr/>
        </p:nvSpPr>
        <p:spPr>
          <a:xfrm>
            <a:off x="293884" y="5029200"/>
            <a:ext cx="441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Criteria: gradual increase of 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MP occurs at Ep of ~ 32 MV/m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Problem of MP has a low priority at the moment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Modify bending radius to eliminate MP</a:t>
            </a:r>
            <a:endParaRPr lang="de-DE" sz="1600" dirty="0" err="1" smtClean="0"/>
          </a:p>
        </p:txBody>
      </p:sp>
      <p:sp>
        <p:nvSpPr>
          <p:cNvPr id="7" name="TextBox 6"/>
          <p:cNvSpPr txBox="1"/>
          <p:nvPr/>
        </p:nvSpPr>
        <p:spPr>
          <a:xfrm>
            <a:off x="1828800" y="1656189"/>
            <a:ext cx="190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Palatino" pitchFamily="18" charset="0"/>
              </a:rPr>
              <a:t>Peak E field on axis:</a:t>
            </a:r>
            <a:endParaRPr lang="de-DE" sz="1000" dirty="0" err="1" smtClean="0">
              <a:latin typeface="Palatino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9479" y="1524000"/>
            <a:ext cx="190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Palatino" pitchFamily="18" charset="0"/>
              </a:rPr>
              <a:t>Peak E field on axis:</a:t>
            </a:r>
            <a:endParaRPr lang="de-DE" sz="1000" dirty="0" err="1" smtClean="0">
              <a:latin typeface="Palatin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837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" y="304800"/>
            <a:ext cx="8353425" cy="451098"/>
          </a:xfrm>
        </p:spPr>
        <p:txBody>
          <a:bodyPr/>
          <a:lstStyle/>
          <a:p>
            <a:r>
              <a:rPr lang="en-US" dirty="0" smtClean="0"/>
              <a:t>Solenoid alignment errors</a:t>
            </a: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53698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Gun model considered in simulations: 1.6 cell – G7 </a:t>
            </a:r>
            <a:endParaRPr lang="de-DE" sz="1600" dirty="0" err="1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3352800" cy="235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05400" y="1253698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Focusing solenoid from HZB</a:t>
            </a:r>
            <a:endParaRPr lang="de-DE" sz="1600" dirty="0" err="1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42526"/>
            <a:ext cx="2590800" cy="269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4572000"/>
            <a:ext cx="640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Simulated setup – </a:t>
            </a:r>
            <a:r>
              <a:rPr lang="en-US" sz="1600" b="1" dirty="0" smtClean="0"/>
              <a:t>8.9 m total length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Gun (E = 40 MV/m)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Solenoid (151 </a:t>
            </a:r>
            <a:r>
              <a:rPr lang="en-US" sz="1600" dirty="0" err="1" smtClean="0"/>
              <a:t>mT</a:t>
            </a:r>
            <a:r>
              <a:rPr lang="en-US" sz="1600" dirty="0" smtClean="0"/>
              <a:t> on axis; 0.46 m from the cathode)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4 tesla cavities (E =36 MV/m)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Particle tracking – ASTRA (2D)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EM field –  CST MWS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Solenoid field – Poisson </a:t>
            </a:r>
            <a:r>
              <a:rPr lang="en-US" sz="1600" dirty="0" err="1" smtClean="0"/>
              <a:t>superfish</a:t>
            </a:r>
            <a:r>
              <a:rPr lang="en-US" sz="1600" dirty="0" smtClean="0"/>
              <a:t> </a:t>
            </a:r>
            <a:endParaRPr lang="de-DE" sz="1600" dirty="0" err="1" smtClean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/>
          <a:p>
            <a:r>
              <a:rPr lang="en-US" dirty="0"/>
              <a:t>Considered </a:t>
            </a:r>
            <a:r>
              <a:rPr lang="en-US" dirty="0" smtClean="0"/>
              <a:t>setup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7484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Solenoid alignment errors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371600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Calculate emittance variation due to individual alignment errors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Evaluate alignment errors at which emittance growth is of 1 %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300 simulations with randomly distributed errors in each run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Errors distribution is Gaussian and in each case the </a:t>
            </a:r>
            <a:r>
              <a:rPr lang="en-US" sz="1600" dirty="0" err="1" smtClean="0"/>
              <a:t>rms</a:t>
            </a:r>
            <a:r>
              <a:rPr lang="en-US" sz="1600" dirty="0" smtClean="0"/>
              <a:t> width is defined by 1% emittance growth</a:t>
            </a:r>
            <a:endParaRPr lang="de-DE" sz="1600" dirty="0" err="1" smtClean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667000" y="6236831"/>
            <a:ext cx="1143000" cy="0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605623" y="6236831"/>
            <a:ext cx="61378" cy="365705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57600" y="6278602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z</a:t>
            </a:r>
            <a:endParaRPr lang="de-DE" sz="1600" dirty="0" err="1" smtClean="0"/>
          </a:p>
        </p:txBody>
      </p:sp>
      <p:sp>
        <p:nvSpPr>
          <p:cNvPr id="14" name="TextBox 13"/>
          <p:cNvSpPr txBox="1"/>
          <p:nvPr/>
        </p:nvSpPr>
        <p:spPr>
          <a:xfrm>
            <a:off x="2667001" y="6406108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x</a:t>
            </a:r>
            <a:endParaRPr lang="de-DE" sz="1600" dirty="0" err="1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" y="3542176"/>
            <a:ext cx="3200400" cy="2215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450" y="3427211"/>
            <a:ext cx="1362350" cy="2444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689861" y="5545048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y</a:t>
            </a:r>
            <a:endParaRPr lang="de-DE" sz="1600" dirty="0" err="1" smtClean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667000" y="5638661"/>
            <a:ext cx="0" cy="598170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052" idx="1"/>
          </p:cNvCxnSpPr>
          <p:nvPr/>
        </p:nvCxnSpPr>
        <p:spPr>
          <a:xfrm>
            <a:off x="396240" y="4649677"/>
            <a:ext cx="8671560" cy="0"/>
          </a:xfrm>
          <a:prstGeom prst="straightConnector1">
            <a:avLst/>
          </a:prstGeom>
          <a:ln w="9525"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934200" y="4172622"/>
            <a:ext cx="1676400" cy="9541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4 TESLA cavities</a:t>
            </a:r>
            <a:endParaRPr lang="de-DE" sz="2800" dirty="0" err="1" smtClean="0"/>
          </a:p>
        </p:txBody>
      </p:sp>
    </p:spTree>
    <p:extLst>
      <p:ext uri="{BB962C8B-B14F-4D97-AF65-F5344CB8AC3E}">
        <p14:creationId xmlns:p14="http://schemas.microsoft.com/office/powerpoint/2010/main" val="3641013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126" y="1599936"/>
            <a:ext cx="824012" cy="147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Solenoid alignment errors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Offsets</a:t>
            </a:r>
            <a:endParaRPr lang="de-DE" dirty="0"/>
          </a:p>
        </p:txBody>
      </p:sp>
      <p:pic>
        <p:nvPicPr>
          <p:cNvPr id="1027" name="Picture 3" descr="C:\!WORK!\SRF_GUN\ASTRA\!ERRORS\sol_hor_offs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57662"/>
            <a:ext cx="4277064" cy="267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!WORK!\SRF_GUN\ASTRA\!ERRORS\sol_ver_offse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040" y="3465282"/>
            <a:ext cx="4146220" cy="263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143000" y="2339340"/>
            <a:ext cx="2590800" cy="0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051560" y="2339340"/>
            <a:ext cx="91441" cy="544833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143000" y="1405354"/>
            <a:ext cx="0" cy="933986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03960" y="1236077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y</a:t>
            </a:r>
            <a:endParaRPr lang="de-DE" sz="1600" dirty="0" err="1" smtClean="0"/>
          </a:p>
        </p:txBody>
      </p:sp>
      <p:sp>
        <p:nvSpPr>
          <p:cNvPr id="10" name="TextBox 9"/>
          <p:cNvSpPr txBox="1"/>
          <p:nvPr/>
        </p:nvSpPr>
        <p:spPr>
          <a:xfrm>
            <a:off x="3581400" y="2366491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z</a:t>
            </a:r>
            <a:endParaRPr lang="de-DE" sz="1600" dirty="0" err="1" smtClean="0"/>
          </a:p>
        </p:txBody>
      </p:sp>
      <p:sp>
        <p:nvSpPr>
          <p:cNvPr id="11" name="TextBox 10"/>
          <p:cNvSpPr txBox="1"/>
          <p:nvPr/>
        </p:nvSpPr>
        <p:spPr>
          <a:xfrm>
            <a:off x="609600" y="2611756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x</a:t>
            </a:r>
            <a:endParaRPr lang="de-DE" sz="1600" dirty="0" err="1" smtClean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925242" y="2372207"/>
            <a:ext cx="38100" cy="414542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014" y="1376252"/>
            <a:ext cx="824012" cy="147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5969674" y="2372207"/>
            <a:ext cx="2590800" cy="0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878234" y="2372207"/>
            <a:ext cx="91441" cy="544833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969674" y="1438221"/>
            <a:ext cx="0" cy="933986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30634" y="1268944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y</a:t>
            </a:r>
            <a:endParaRPr lang="de-DE" sz="1600" dirty="0" err="1" smtClean="0"/>
          </a:p>
        </p:txBody>
      </p:sp>
      <p:sp>
        <p:nvSpPr>
          <p:cNvPr id="24" name="TextBox 23"/>
          <p:cNvSpPr txBox="1"/>
          <p:nvPr/>
        </p:nvSpPr>
        <p:spPr>
          <a:xfrm>
            <a:off x="8408074" y="2399358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z</a:t>
            </a:r>
            <a:endParaRPr lang="de-DE" sz="1600" dirty="0" err="1" smtClean="0"/>
          </a:p>
        </p:txBody>
      </p:sp>
      <p:sp>
        <p:nvSpPr>
          <p:cNvPr id="25" name="TextBox 24"/>
          <p:cNvSpPr txBox="1"/>
          <p:nvPr/>
        </p:nvSpPr>
        <p:spPr>
          <a:xfrm>
            <a:off x="5436274" y="2644623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x</a:t>
            </a:r>
            <a:endParaRPr lang="de-DE" sz="1600" dirty="0" err="1" smtClean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6705600" y="1839480"/>
            <a:ext cx="0" cy="499860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218154"/>
      </p:ext>
    </p:extLst>
  </p:cSld>
  <p:clrMapOvr>
    <a:masterClrMapping/>
  </p:clrMapOvr>
</p:sld>
</file>

<file path=ppt/theme/theme1.xml><?xml version="1.0" encoding="utf-8"?>
<a:theme xmlns:a="http://schemas.openxmlformats.org/drawingml/2006/main" name="DESY_PowerPoint_4x3_en (1)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="" xmlns:thm15="http://schemas.microsoft.com/office/thememl/2012/main" name="DESY_PowerPoint_4x3_en" id="{3CF89BDB-0659-E849-8D13-D70D8CFA5BCD}" vid="{CC185F4F-326D-3949-A293-BD8B2AFA8F49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DESY_PowerPoint_4x3_en (1)</Template>
  <TotalTime>0</TotalTime>
  <Words>974</Words>
  <Application>Microsoft Office PowerPoint</Application>
  <PresentationFormat>Bildschirmpräsentation (4:3)</PresentationFormat>
  <Paragraphs>162</Paragraphs>
  <Slides>19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DESY_PowerPoint_4x3_en (1)</vt:lpstr>
      <vt:lpstr>1.6 cell SRF gun for CW upgrade. Studies for NC gun: pulsed heating and symmetric RF input power coupler</vt:lpstr>
      <vt:lpstr>Content</vt:lpstr>
      <vt:lpstr>SRF gun for CW upgrade of the XFEL </vt:lpstr>
      <vt:lpstr>Multipacting in the SRF gun</vt:lpstr>
      <vt:lpstr>SRF gun model for multipacting simulation</vt:lpstr>
      <vt:lpstr>Multipacing</vt:lpstr>
      <vt:lpstr>Solenoid alignment errors</vt:lpstr>
      <vt:lpstr>Solenoid alignment errors</vt:lpstr>
      <vt:lpstr>Solenoid alignment errors</vt:lpstr>
      <vt:lpstr>Solenoid alignment errors</vt:lpstr>
      <vt:lpstr>Solenoid alignment errors</vt:lpstr>
      <vt:lpstr>Solenoid alignment errors</vt:lpstr>
      <vt:lpstr>Mechanical model</vt:lpstr>
      <vt:lpstr>NC gun for the XFEL</vt:lpstr>
      <vt:lpstr>NC gun for the XFEL</vt:lpstr>
      <vt:lpstr>NC gun for the XFEL</vt:lpstr>
      <vt:lpstr>NC gun for the XFEL</vt:lpstr>
      <vt:lpstr>NC gun for the XFEL</vt:lpstr>
      <vt:lpstr>Summary and further work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Multipacting in 1.6 cell SRF gun</dc:title>
  <dc:creator>Bazyl, Dmitry</dc:creator>
  <cp:lastModifiedBy>Bazyl, Dmitry</cp:lastModifiedBy>
  <cp:revision>90</cp:revision>
  <dcterms:created xsi:type="dcterms:W3CDTF">2019-09-26T22:37:02Z</dcterms:created>
  <dcterms:modified xsi:type="dcterms:W3CDTF">2019-11-19T14:41:53Z</dcterms:modified>
</cp:coreProperties>
</file>