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3" r:id="rId2"/>
    <p:sldId id="273" r:id="rId3"/>
    <p:sldId id="295" r:id="rId4"/>
    <p:sldId id="305" r:id="rId5"/>
    <p:sldId id="297" r:id="rId6"/>
    <p:sldId id="298" r:id="rId7"/>
    <p:sldId id="299" r:id="rId8"/>
    <p:sldId id="300" r:id="rId9"/>
    <p:sldId id="301" r:id="rId10"/>
    <p:sldId id="302" r:id="rId11"/>
    <p:sldId id="306" r:id="rId12"/>
    <p:sldId id="307" r:id="rId13"/>
    <p:sldId id="29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114" y="-576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28.03.2017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28.03.2017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GB" dirty="0" smtClean="0"/>
              <a:t>Virtual Emittance Measurements based on </a:t>
            </a:r>
            <a:r>
              <a:rPr lang="en-GB" dirty="0" err="1" smtClean="0"/>
              <a:t>Xtrack</a:t>
            </a:r>
            <a:r>
              <a:rPr lang="en-GB" dirty="0" smtClean="0"/>
              <a:t> Results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 smtClean="0"/>
              <a:t>Bolko</a:t>
            </a:r>
            <a:r>
              <a:rPr lang="en-GB" dirty="0" smtClean="0"/>
              <a:t> </a:t>
            </a:r>
            <a:r>
              <a:rPr lang="en-GB" dirty="0" err="1" smtClean="0"/>
              <a:t>Beutner</a:t>
            </a:r>
            <a:endParaRPr lang="en-GB" dirty="0" smtClean="0"/>
          </a:p>
          <a:p>
            <a:r>
              <a:rPr lang="en-GB" dirty="0" smtClean="0"/>
              <a:t>MPY</a:t>
            </a:r>
          </a:p>
          <a:p>
            <a:r>
              <a:rPr lang="en-GB" dirty="0" smtClean="0"/>
              <a:t>Beam Dynamics, XFEL Operation</a:t>
            </a:r>
          </a:p>
          <a:p>
            <a:endParaRPr lang="en-GB" dirty="0" smtClean="0"/>
          </a:p>
          <a:p>
            <a:r>
              <a:rPr lang="en-GB" dirty="0" smtClean="0"/>
              <a:t>Hamburg, 28.3.2017</a:t>
            </a:r>
            <a:endParaRPr lang="en-GB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sz="900" dirty="0" smtClean="0"/>
              <a:t>Virtual Emittance Measurements based on </a:t>
            </a:r>
            <a:r>
              <a:rPr lang="en-GB" sz="900" dirty="0" err="1" smtClean="0"/>
              <a:t>Xtrack</a:t>
            </a:r>
            <a:r>
              <a:rPr lang="en-GB" sz="900" dirty="0" smtClean="0"/>
              <a:t> Results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sz="900" dirty="0" err="1" smtClean="0"/>
              <a:t>Bolko</a:t>
            </a:r>
            <a:r>
              <a:rPr lang="en-GB" sz="900" dirty="0" smtClean="0"/>
              <a:t> </a:t>
            </a:r>
            <a:r>
              <a:rPr lang="en-GB" sz="900" dirty="0" err="1" smtClean="0"/>
              <a:t>Beutner</a:t>
            </a:r>
            <a:r>
              <a:rPr lang="en-GB" sz="900" dirty="0" smtClean="0"/>
              <a:t>, MPY, Beam Dynamics, XFEL Operation, Hamburg, 28.3.2017</a:t>
            </a:r>
            <a:endParaRPr lang="en-GB" sz="900" dirty="0"/>
          </a:p>
        </p:txBody>
      </p:sp>
      <p:pic>
        <p:nvPicPr>
          <p:cNvPr id="12" name="Grafik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6220" y="5995351"/>
            <a:ext cx="837210" cy="837210"/>
          </a:xfrm>
          <a:prstGeom prst="rect">
            <a:avLst/>
          </a:prstGeom>
        </p:spPr>
      </p:pic>
      <p:pic>
        <p:nvPicPr>
          <p:cNvPr id="14" name="Picture 257" descr="Helmholtz_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1593" y="6192734"/>
            <a:ext cx="1217147" cy="49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6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Virtual Emittance Measurements based on </a:t>
            </a:r>
            <a:r>
              <a:rPr lang="en-GB" dirty="0" err="1"/>
              <a:t>Xtrack</a:t>
            </a:r>
            <a:r>
              <a:rPr lang="en-GB" dirty="0"/>
              <a:t> Results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Bolko</a:t>
            </a:r>
            <a:r>
              <a:rPr lang="en-GB" dirty="0"/>
              <a:t> </a:t>
            </a:r>
            <a:r>
              <a:rPr lang="en-GB" dirty="0" err="1"/>
              <a:t>Beutner</a:t>
            </a:r>
            <a:endParaRPr lang="en-GB" dirty="0"/>
          </a:p>
          <a:p>
            <a:r>
              <a:rPr lang="en-GB" dirty="0"/>
              <a:t>MPY</a:t>
            </a:r>
          </a:p>
          <a:p>
            <a:r>
              <a:rPr lang="en-GB" dirty="0"/>
              <a:t>Beam Dynamics, XFEL Operation</a:t>
            </a:r>
          </a:p>
          <a:p>
            <a:endParaRPr lang="en-GB" dirty="0"/>
          </a:p>
          <a:p>
            <a:r>
              <a:rPr lang="en-GB" dirty="0"/>
              <a:t>Hamburg, 28.3.2017</a:t>
            </a:r>
            <a:endParaRPr lang="en-GB" dirty="0"/>
          </a:p>
        </p:txBody>
      </p:sp>
      <p:pic>
        <p:nvPicPr>
          <p:cNvPr id="5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70" y="4538183"/>
            <a:ext cx="1308099" cy="1308099"/>
          </a:xfrm>
          <a:prstGeom prst="rect">
            <a:avLst/>
          </a:prstGeom>
        </p:spPr>
      </p:pic>
      <p:pic>
        <p:nvPicPr>
          <p:cNvPr id="6" name="Picture 257" descr="Helmholtz_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04" y="4828694"/>
            <a:ext cx="1793875" cy="72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09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Beam Spot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3990108" y="4534394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9" name="Oval 8"/>
          <p:cNvSpPr/>
          <p:nvPr/>
        </p:nvSpPr>
        <p:spPr>
          <a:xfrm>
            <a:off x="9332025" y="4486894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248970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Noisecut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436" y="1678584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836" y="1678584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036" y="1678584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636" y="4078884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236" y="4078884"/>
            <a:ext cx="3200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1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 Measurement based on the reconstructed </a:t>
            </a:r>
            <a:r>
              <a:rPr lang="en-GB" dirty="0" err="1" smtClean="0"/>
              <a:t>Beamsizes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9" t="3449" r="6570" b="2240"/>
          <a:stretch/>
        </p:blipFill>
        <p:spPr bwMode="auto">
          <a:xfrm>
            <a:off x="2966566" y="1555668"/>
            <a:ext cx="6593069" cy="530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80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Result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94603"/>
            <a:ext cx="4662011" cy="3126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595" y="3782565"/>
            <a:ext cx="4705350" cy="3132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077343"/>
              </p:ext>
            </p:extLst>
          </p:nvPr>
        </p:nvGraphicFramePr>
        <p:xfrm>
          <a:off x="403761" y="2257893"/>
          <a:ext cx="7290129" cy="1792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318"/>
                <a:gridCol w="1520985"/>
                <a:gridCol w="1303702"/>
                <a:gridCol w="1181098"/>
                <a:gridCol w="1458026"/>
              </a:tblGrid>
              <a:tr h="332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/>
                        <a:t>Beamsize</a:t>
                      </a:r>
                      <a:r>
                        <a:rPr lang="en-GB" sz="1400" dirty="0" smtClean="0"/>
                        <a:t>  </a:t>
                      </a:r>
                      <a:r>
                        <a:rPr lang="en-GB" sz="1400" dirty="0" smtClean="0"/>
                        <a:t>[</a:t>
                      </a:r>
                      <a:r>
                        <a:rPr lang="en-GB" sz="1400" dirty="0" err="1" smtClean="0"/>
                        <a:t>px</a:t>
                      </a:r>
                      <a:r>
                        <a:rPr lang="en-GB" sz="1400" dirty="0" smtClean="0"/>
                        <a:t>]</a:t>
                      </a:r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Mean 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std</a:t>
                      </a:r>
                      <a:endParaRPr lang="en-GB" sz="1400" dirty="0" smtClean="0"/>
                    </a:p>
                    <a:p>
                      <a:r>
                        <a:rPr lang="en-GB" sz="1400" dirty="0" smtClean="0"/>
                        <a:t>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mean </a:t>
                      </a:r>
                    </a:p>
                    <a:p>
                      <a:r>
                        <a:rPr lang="en-GB" sz="1400" dirty="0" smtClean="0"/>
                        <a:t>No 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std</a:t>
                      </a:r>
                      <a:endParaRPr lang="en-GB" sz="1400" dirty="0" smtClean="0"/>
                    </a:p>
                    <a:p>
                      <a:r>
                        <a:rPr lang="en-GB" sz="1400" dirty="0" smtClean="0"/>
                        <a:t>No noise</a:t>
                      </a:r>
                      <a:endParaRPr lang="en-GB" sz="1400" dirty="0"/>
                    </a:p>
                  </a:txBody>
                  <a:tcPr/>
                </a:tc>
              </a:tr>
              <a:tr h="19562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10.3891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0.1218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</a:tr>
              <a:tr h="195621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Gaussian</a:t>
                      </a:r>
                      <a:r>
                        <a:rPr lang="fr-FR" sz="1400" dirty="0" smtClean="0"/>
                        <a:t> Fit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7.6149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1.3524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</a:tr>
              <a:tr h="3325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RMS Noise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7.3906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0.7851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8.7646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1.2461</a:t>
                      </a:r>
                      <a:endParaRPr lang="en-GB" sz="1400" dirty="0"/>
                    </a:p>
                  </a:txBody>
                  <a:tcPr/>
                </a:tc>
              </a:tr>
              <a:tr h="332555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Gaussian</a:t>
                      </a:r>
                      <a:r>
                        <a:rPr lang="fr-FR" sz="1400" dirty="0" smtClean="0"/>
                        <a:t> Fit Noise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7.6156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1.3547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7.6149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400" dirty="0" smtClean="0"/>
                        <a:t>1.3524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55029"/>
              </p:ext>
            </p:extLst>
          </p:nvPr>
        </p:nvGraphicFramePr>
        <p:xfrm>
          <a:off x="413657" y="4345971"/>
          <a:ext cx="7290129" cy="1792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318"/>
                <a:gridCol w="1520985"/>
                <a:gridCol w="1303702"/>
                <a:gridCol w="1181098"/>
                <a:gridCol w="1458026"/>
              </a:tblGrid>
              <a:tr h="33255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Emittance </a:t>
                      </a:r>
                      <a:br>
                        <a:rPr lang="en-GB" sz="1400" dirty="0" smtClean="0"/>
                      </a:br>
                      <a:r>
                        <a:rPr lang="en-GB" sz="1400" dirty="0" smtClean="0"/>
                        <a:t>[mm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err="1" smtClean="0"/>
                        <a:t>mrad</a:t>
                      </a:r>
                      <a:r>
                        <a:rPr lang="en-GB" sz="1400" dirty="0" smtClean="0"/>
                        <a:t>]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Mean</a:t>
                      </a:r>
                    </a:p>
                    <a:p>
                      <a:r>
                        <a:rPr lang="en-GB" sz="1400" dirty="0" smtClean="0"/>
                        <a:t>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std</a:t>
                      </a:r>
                      <a:endParaRPr lang="en-GB" sz="1400" dirty="0" smtClean="0"/>
                    </a:p>
                    <a:p>
                      <a:r>
                        <a:rPr lang="en-GB" sz="1400" dirty="0" smtClean="0"/>
                        <a:t>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mean </a:t>
                      </a:r>
                    </a:p>
                    <a:p>
                      <a:r>
                        <a:rPr lang="en-GB" sz="1400" dirty="0" smtClean="0"/>
                        <a:t>No noise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std</a:t>
                      </a:r>
                      <a:endParaRPr lang="en-GB" sz="1400" dirty="0" smtClean="0"/>
                    </a:p>
                    <a:p>
                      <a:r>
                        <a:rPr lang="en-GB" sz="1400" dirty="0" smtClean="0"/>
                        <a:t>No noise</a:t>
                      </a:r>
                      <a:endParaRPr lang="en-GB" sz="1400" dirty="0"/>
                    </a:p>
                  </a:txBody>
                  <a:tcPr/>
                </a:tc>
              </a:tr>
              <a:tr h="195621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RMS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1.1581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0.0279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-</a:t>
                      </a:r>
                      <a:endParaRPr lang="fr-FR" sz="1400" dirty="0" smtClean="0"/>
                    </a:p>
                  </a:txBody>
                  <a:tcPr/>
                </a:tc>
              </a:tr>
              <a:tr h="195621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Gaussian</a:t>
                      </a:r>
                      <a:r>
                        <a:rPr lang="fr-FR" sz="1400" dirty="0" smtClean="0"/>
                        <a:t> Fit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 0.5814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0.0968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-</a:t>
                      </a:r>
                      <a:endParaRPr lang="fr-FR" sz="1400" dirty="0" smtClean="0"/>
                    </a:p>
                  </a:txBody>
                  <a:tcPr/>
                </a:tc>
              </a:tr>
              <a:tr h="33255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RMS Noise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 0.5842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0.0410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0.8086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0.0403</a:t>
                      </a:r>
                    </a:p>
                  </a:txBody>
                  <a:tcPr/>
                </a:tc>
              </a:tr>
              <a:tr h="332555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Gaussian</a:t>
                      </a:r>
                      <a:r>
                        <a:rPr lang="fr-FR" sz="1400" dirty="0" smtClean="0"/>
                        <a:t> Fit Noise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0.5820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0.0978</a:t>
                      </a: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1400" dirty="0" smtClean="0"/>
                        <a:t> 0.5814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smtClean="0"/>
                        <a:t> 0.0968</a:t>
                      </a:r>
                      <a:endParaRPr lang="en-GB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77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  <a:p>
            <a:r>
              <a:rPr lang="en-GB" dirty="0" smtClean="0"/>
              <a:t>Methods</a:t>
            </a:r>
          </a:p>
          <a:p>
            <a:r>
              <a:rPr lang="en-GB" dirty="0" smtClean="0"/>
              <a:t>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Xtrack</a:t>
            </a:r>
            <a:r>
              <a:rPr lang="en-GB" dirty="0" smtClean="0"/>
              <a:t> Results at OTRB.218.B1 converted to Beam Spot Image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" y="2073193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40" y="1883187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329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“Fake” Matching to B1 FODO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Phase space from </a:t>
            </a:r>
            <a:r>
              <a:rPr lang="en-GB" dirty="0" err="1" smtClean="0"/>
              <a:t>Xtrack</a:t>
            </a:r>
            <a:r>
              <a:rPr lang="en-GB" dirty="0" smtClean="0"/>
              <a:t> is matched using a general transfer matrix to the periodic solution</a:t>
            </a:r>
          </a:p>
          <a:p>
            <a:r>
              <a:rPr lang="en-GB" dirty="0" smtClean="0"/>
              <a:t>Phase advance is varied (simultaneously in x and y)</a:t>
            </a:r>
            <a:endParaRPr lang="en-GB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676" y="3377788"/>
            <a:ext cx="95821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19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Simulated Beam Spot Images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0" y="203587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90" y="203587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662544" y="2622467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9" name="Oval 8"/>
          <p:cNvSpPr/>
          <p:nvPr/>
        </p:nvSpPr>
        <p:spPr>
          <a:xfrm>
            <a:off x="7018316" y="2622467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28559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Beam Spot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9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61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Beam Spot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39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54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Beam Spot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val 9"/>
          <p:cNvSpPr/>
          <p:nvPr/>
        </p:nvSpPr>
        <p:spPr>
          <a:xfrm>
            <a:off x="9322129" y="2622466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153254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Beam Spot Images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310" y="203068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3990109" y="2612571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1" name="Oval 10"/>
          <p:cNvSpPr/>
          <p:nvPr/>
        </p:nvSpPr>
        <p:spPr>
          <a:xfrm>
            <a:off x="9345880" y="2612571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2" name="Oval 11"/>
          <p:cNvSpPr/>
          <p:nvPr/>
        </p:nvSpPr>
        <p:spPr>
          <a:xfrm>
            <a:off x="3988133" y="4520544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  <p:sp>
        <p:nvSpPr>
          <p:cNvPr id="13" name="Oval 12"/>
          <p:cNvSpPr/>
          <p:nvPr/>
        </p:nvSpPr>
        <p:spPr>
          <a:xfrm>
            <a:off x="9310254" y="4486894"/>
            <a:ext cx="926275" cy="7837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en-GB" sz="1400" dirty="0" err="1" smtClean="0"/>
          </a:p>
        </p:txBody>
      </p:sp>
    </p:spTree>
    <p:extLst>
      <p:ext uri="{BB962C8B-B14F-4D97-AF65-F5344CB8AC3E}">
        <p14:creationId xmlns:p14="http://schemas.microsoft.com/office/powerpoint/2010/main" val="89846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 (1)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 (1)</Template>
  <TotalTime>0</TotalTime>
  <Words>175</Words>
  <Application>Microsoft Office PowerPoint</Application>
  <PresentationFormat>Custom</PresentationFormat>
  <Paragraphs>80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XFEL_PowerPoint_16x9_v3 (1)</vt:lpstr>
      <vt:lpstr>Virtual Emittance Measurements based on Xtrack Results</vt:lpstr>
      <vt:lpstr>Contents</vt:lpstr>
      <vt:lpstr>Xtrack Results at OTRB.218.B1 converted to Beam Spot Image </vt:lpstr>
      <vt:lpstr>“Fake” Matching to B1 FODO </vt:lpstr>
      <vt:lpstr>Simulated Beam Spot Images</vt:lpstr>
      <vt:lpstr>Simulated Beam Spot Images</vt:lpstr>
      <vt:lpstr>Simulated Beam Spot Images</vt:lpstr>
      <vt:lpstr>Simulated Beam Spot Images</vt:lpstr>
      <vt:lpstr>Simulated Beam Spot Images</vt:lpstr>
      <vt:lpstr>Simulated Beam Spot Images</vt:lpstr>
      <vt:lpstr>Noisecut</vt:lpstr>
      <vt:lpstr>Virtual Measurement based on the reconstructed Beamsizes</vt:lpstr>
      <vt:lpstr>Result Summary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Beutner, Bolko</dc:creator>
  <cp:lastModifiedBy>Beutner, Bolko</cp:lastModifiedBy>
  <cp:revision>8</cp:revision>
  <dcterms:created xsi:type="dcterms:W3CDTF">2017-03-28T08:39:52Z</dcterms:created>
  <dcterms:modified xsi:type="dcterms:W3CDTF">2017-03-28T09:42:43Z</dcterms:modified>
</cp:coreProperties>
</file>