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2" r:id="rId2"/>
    <p:sldId id="264" r:id="rId3"/>
    <p:sldId id="265" r:id="rId4"/>
    <p:sldId id="307" r:id="rId5"/>
    <p:sldId id="310" r:id="rId6"/>
    <p:sldId id="271" r:id="rId7"/>
    <p:sldId id="267" r:id="rId8"/>
    <p:sldId id="285" r:id="rId9"/>
    <p:sldId id="286" r:id="rId10"/>
    <p:sldId id="284" r:id="rId11"/>
    <p:sldId id="287" r:id="rId12"/>
    <p:sldId id="300" r:id="rId13"/>
    <p:sldId id="301" r:id="rId14"/>
    <p:sldId id="289" r:id="rId15"/>
    <p:sldId id="293" r:id="rId16"/>
    <p:sldId id="290" r:id="rId17"/>
    <p:sldId id="292" r:id="rId18"/>
    <p:sldId id="291" r:id="rId19"/>
    <p:sldId id="295" r:id="rId20"/>
    <p:sldId id="306" r:id="rId21"/>
    <p:sldId id="302" r:id="rId22"/>
    <p:sldId id="294" r:id="rId23"/>
    <p:sldId id="296" r:id="rId24"/>
    <p:sldId id="308" r:id="rId25"/>
    <p:sldId id="305" r:id="rId26"/>
    <p:sldId id="303" r:id="rId27"/>
    <p:sldId id="297" r:id="rId28"/>
    <p:sldId id="298" r:id="rId29"/>
    <p:sldId id="299" r:id="rId30"/>
    <p:sldId id="309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92342" autoAdjust="0"/>
  </p:normalViewPr>
  <p:slideViewPr>
    <p:cSldViewPr snapToGrid="0" showGuides="1">
      <p:cViewPr varScale="1">
        <p:scale>
          <a:sx n="94" d="100"/>
          <a:sy n="94" d="100"/>
        </p:scale>
        <p:origin x="-984" y="-72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628" y="-4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>
                <a:solidFill>
                  <a:schemeClr val="bg1"/>
                </a:solidFill>
              </a:rPr>
              <a:t>Delete this text and put in here: The title of your talk</a:t>
            </a: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smtClean="0"/>
              <a:t>Delete this text and put in here: Date of the Talk, location, … (max: 1 line)</a:t>
            </a:r>
          </a:p>
          <a:p>
            <a:pPr lvl="0"/>
            <a:r>
              <a:rPr lang="en-GB" noProof="0" smtClean="0"/>
              <a:t>Put in here: Name of the speaker, function, affiliation, … (max. 1 line)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agapov/ocelot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SASE optimization with OCELOT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Sergey Tomin</a:t>
            </a:r>
          </a:p>
          <a:p>
            <a:endParaRPr lang="en-US" dirty="0"/>
          </a:p>
          <a:p>
            <a:r>
              <a:rPr lang="en-US" sz="2400" dirty="0"/>
              <a:t>other co-workers:  </a:t>
            </a:r>
            <a:r>
              <a:rPr lang="en-US" sz="2400" dirty="0" smtClean="0"/>
              <a:t>I. Agapov, G</a:t>
            </a:r>
            <a:r>
              <a:rPr lang="en-US" sz="2400" dirty="0"/>
              <a:t>. Geloni, I. </a:t>
            </a:r>
            <a:r>
              <a:rPr lang="en-US" sz="2400" dirty="0" err="1" smtClean="0"/>
              <a:t>Zagorodnov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1"/>
              <p:cNvSpPr txBox="1">
                <a:spLocks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5500" b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Last shift results: SASE optimization by correctors</a:t>
                </a:r>
                <a:br>
                  <a:rPr lang="en-US" sz="2400" dirty="0" smtClean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=10.4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𝑛𝑚</m:t>
                      </m:r>
                    </m:oMath>
                  </m:oMathPara>
                </a14:m>
                <a:endParaRPr lang="en-GB" sz="24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blipFill rotWithShape="1">
                <a:blip r:embed="rId2"/>
                <a:stretch>
                  <a:fillRect t="-13675" b="-68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52708" y="5341620"/>
            <a:ext cx="80848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Extended set of correctors used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Was logged all changes what OCELOT optimizer did but without online processing </a:t>
            </a:r>
          </a:p>
        </p:txBody>
      </p:sp>
      <p:pic>
        <p:nvPicPr>
          <p:cNvPr id="6" name="Picture 2" descr="C:\Users\tomins\Documents\Dropbox\XFEL\optimize\optim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5889" r="3153" b="8547"/>
          <a:stretch/>
        </p:blipFill>
        <p:spPr bwMode="auto">
          <a:xfrm>
            <a:off x="681236" y="1172080"/>
            <a:ext cx="7563172" cy="40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2940" y="4189446"/>
            <a:ext cx="264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H12SMATCH: </a:t>
            </a:r>
            <a:r>
              <a:rPr lang="en-US" sz="1600" i="1" dirty="0" smtClean="0">
                <a:solidFill>
                  <a:schemeClr val="accent3"/>
                </a:solidFill>
              </a:rPr>
              <a:t>I</a:t>
            </a:r>
            <a:r>
              <a:rPr lang="en-US" sz="1600" dirty="0" smtClean="0">
                <a:solidFill>
                  <a:schemeClr val="accent3"/>
                </a:solidFill>
              </a:rPr>
              <a:t> = 0.015 A</a:t>
            </a:r>
          </a:p>
        </p:txBody>
      </p:sp>
    </p:spTree>
    <p:extLst>
      <p:ext uri="{BB962C8B-B14F-4D97-AF65-F5344CB8AC3E}">
        <p14:creationId xmlns:p14="http://schemas.microsoft.com/office/powerpoint/2010/main" val="34885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1"/>
              <p:cNvSpPr txBox="1">
                <a:spLocks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5500" b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Last shift results: SASE optimization by correctors</a:t>
                </a:r>
                <a:br>
                  <a:rPr lang="en-US" sz="2400" dirty="0" smtClean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=13.4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𝑛𝑚</m:t>
                      </m:r>
                    </m:oMath>
                  </m:oMathPara>
                </a14:m>
                <a:endParaRPr lang="en-GB" sz="24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blipFill rotWithShape="1">
                <a:blip r:embed="rId2"/>
                <a:stretch>
                  <a:fillRect t="-13675" b="-68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52708" y="5497890"/>
                <a:ext cx="80848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8288" indent="-268288">
                  <a:spcBef>
                    <a:spcPts val="600"/>
                  </a:spcBef>
                  <a:buClr>
                    <a:schemeClr val="accent2"/>
                  </a:buClr>
                  <a:buSzPct val="80000"/>
                </a:pPr>
                <a:r>
                  <a:rPr lang="en-US" sz="2000" dirty="0" smtClean="0">
                    <a:solidFill>
                      <a:schemeClr val="accent3"/>
                    </a:solidFill>
                  </a:rPr>
                  <a:t>From previous experiments we found most 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effective correctors </a:t>
                </a:r>
                <a:r>
                  <a:rPr lang="en-US" sz="2000" dirty="0" smtClean="0">
                    <a:solidFill>
                      <a:schemeClr val="accent3"/>
                    </a:solidFill>
                  </a:rPr>
                  <a:t>and repeated optimization process using them for new machine settings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=13.4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𝑛𝑚</m:t>
                    </m:r>
                  </m:oMath>
                </a14:m>
                <a:r>
                  <a:rPr lang="en-US" sz="2000" dirty="0" smtClean="0">
                    <a:solidFill>
                      <a:schemeClr val="accent3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08" y="5497890"/>
                <a:ext cx="8084820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302" t="-2410" r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7119" r="3652" b="9561"/>
          <a:stretch/>
        </p:blipFill>
        <p:spPr>
          <a:xfrm>
            <a:off x="241979" y="1053872"/>
            <a:ext cx="8721407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9225" y="4565321"/>
            <a:ext cx="208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H3UND4: </a:t>
            </a:r>
            <a:r>
              <a:rPr lang="en-US" sz="1600" i="1" dirty="0" smtClean="0">
                <a:solidFill>
                  <a:schemeClr val="accent3"/>
                </a:solidFill>
              </a:rPr>
              <a:t>I</a:t>
            </a:r>
            <a:r>
              <a:rPr lang="en-US" sz="1600" dirty="0" smtClean="0">
                <a:solidFill>
                  <a:schemeClr val="accent3"/>
                </a:solidFill>
              </a:rPr>
              <a:t> = 0.5 A</a:t>
            </a:r>
          </a:p>
        </p:txBody>
      </p:sp>
    </p:spTree>
    <p:extLst>
      <p:ext uri="{BB962C8B-B14F-4D97-AF65-F5344CB8AC3E}">
        <p14:creationId xmlns:p14="http://schemas.microsoft.com/office/powerpoint/2010/main" val="12921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960958" y="224154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None/>
            </a:pPr>
            <a:r>
              <a:rPr lang="en-GB" sz="2400" kern="0" dirty="0" smtClean="0">
                <a:solidFill>
                  <a:schemeClr val="bg1"/>
                </a:solidFill>
              </a:rPr>
              <a:t>Resume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273" y="1213736"/>
            <a:ext cx="80848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The </a:t>
            </a:r>
            <a:r>
              <a:rPr lang="en-US" sz="2000" dirty="0"/>
              <a:t>empirical tuning </a:t>
            </a:r>
            <a:r>
              <a:rPr lang="en-US" sz="2000" dirty="0" smtClean="0">
                <a:solidFill>
                  <a:schemeClr val="accent3"/>
                </a:solidFill>
              </a:rPr>
              <a:t>works and was </a:t>
            </a:r>
            <a:r>
              <a:rPr lang="en-US" sz="2000" dirty="0" smtClean="0"/>
              <a:t>demonstrated </a:t>
            </a:r>
            <a:r>
              <a:rPr lang="en-US" sz="2000" dirty="0"/>
              <a:t>at FLASH at several wavelengths (17nm, 13.5nm</a:t>
            </a:r>
            <a:r>
              <a:rPr lang="en-US" sz="2000" dirty="0" smtClean="0"/>
              <a:t>, 10.4 nm, </a:t>
            </a:r>
            <a:r>
              <a:rPr lang="en-US" sz="2000" dirty="0"/>
              <a:t>7 nm) with different bunch filling at about 0.3 </a:t>
            </a:r>
            <a:r>
              <a:rPr lang="en-US" sz="2000" dirty="0" err="1"/>
              <a:t>nC</a:t>
            </a:r>
            <a:r>
              <a:rPr lang="en-US" sz="2000" dirty="0"/>
              <a:t> </a:t>
            </a:r>
            <a:r>
              <a:rPr lang="en-US" sz="2000" dirty="0" smtClean="0"/>
              <a:t>charge</a:t>
            </a:r>
            <a:endParaRPr lang="ru-RU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The method was demonstrated at </a:t>
            </a:r>
            <a:r>
              <a:rPr lang="de-DE" sz="2000" dirty="0" smtClean="0">
                <a:solidFill>
                  <a:schemeClr val="accent3"/>
                </a:solidFill>
              </a:rPr>
              <a:t>SLAC</a:t>
            </a:r>
            <a:r>
              <a:rPr lang="ru-RU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(mainly uses quadrupoles in the </a:t>
            </a:r>
            <a:r>
              <a:rPr lang="en-US" sz="2000" dirty="0" err="1" smtClean="0">
                <a:solidFill>
                  <a:schemeClr val="accent3"/>
                </a:solidFill>
              </a:rPr>
              <a:t>linac</a:t>
            </a:r>
            <a:r>
              <a:rPr lang="en-US" sz="2000" dirty="0" smtClean="0">
                <a:solidFill>
                  <a:schemeClr val="accent3"/>
                </a:solidFill>
              </a:rPr>
              <a:t>. This tuning procedure they called</a:t>
            </a:r>
            <a:r>
              <a:rPr lang="ru-RU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“</a:t>
            </a:r>
            <a:r>
              <a:rPr lang="de-DE" sz="2000" dirty="0" err="1" smtClean="0">
                <a:solidFill>
                  <a:schemeClr val="accent3"/>
                </a:solidFill>
              </a:rPr>
              <a:t>Ocelot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optimization</a:t>
            </a:r>
            <a:r>
              <a:rPr lang="de-DE" sz="2000" dirty="0" smtClean="0">
                <a:solidFill>
                  <a:schemeClr val="accent3"/>
                </a:solidFill>
              </a:rPr>
              <a:t>“)</a:t>
            </a:r>
            <a:endParaRPr lang="ru-RU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Do not exist universally effective </a:t>
            </a:r>
            <a:r>
              <a:rPr lang="en-US" sz="2000" dirty="0">
                <a:solidFill>
                  <a:schemeClr val="accent3"/>
                </a:solidFill>
              </a:rPr>
              <a:t>s</a:t>
            </a:r>
            <a:r>
              <a:rPr lang="en-US" sz="2000" dirty="0" smtClean="0">
                <a:solidFill>
                  <a:schemeClr val="accent3"/>
                </a:solidFill>
              </a:rPr>
              <a:t>equence of operations for </a:t>
            </a:r>
            <a:r>
              <a:rPr lang="en-US" sz="2000" dirty="0">
                <a:solidFill>
                  <a:schemeClr val="accent3"/>
                </a:solidFill>
              </a:rPr>
              <a:t>fast SASE </a:t>
            </a:r>
            <a:r>
              <a:rPr lang="en-US" sz="2000" dirty="0" smtClean="0">
                <a:solidFill>
                  <a:schemeClr val="accent3"/>
                </a:solidFill>
              </a:rPr>
              <a:t>tuning (it </a:t>
            </a:r>
            <a:r>
              <a:rPr lang="en-US" sz="2000" dirty="0" smtClean="0">
                <a:solidFill>
                  <a:schemeClr val="accent3"/>
                </a:solidFill>
              </a:rPr>
              <a:t>is necessary to control </a:t>
            </a:r>
            <a:r>
              <a:rPr lang="en-US" sz="2000" dirty="0" smtClean="0">
                <a:solidFill>
                  <a:schemeClr val="accent3"/>
                </a:solidFill>
              </a:rPr>
              <a:t>the optimization from </a:t>
            </a:r>
            <a:r>
              <a:rPr lang="en-US" sz="2000" dirty="0" smtClean="0">
                <a:solidFill>
                  <a:schemeClr val="accent3"/>
                </a:solidFill>
              </a:rPr>
              <a:t>operator’s </a:t>
            </a:r>
            <a:r>
              <a:rPr lang="en-US" sz="2000" dirty="0" smtClean="0">
                <a:solidFill>
                  <a:schemeClr val="accent3"/>
                </a:solidFill>
              </a:rPr>
              <a:t>side).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Stability </a:t>
            </a:r>
            <a:r>
              <a:rPr lang="en-US" sz="2000" dirty="0" smtClean="0">
                <a:solidFill>
                  <a:schemeClr val="accent3"/>
                </a:solidFill>
              </a:rPr>
              <a:t>of the machine operation is necessary. From our experience in ~</a:t>
            </a:r>
            <a:r>
              <a:rPr lang="ru-RU" sz="2000" dirty="0" smtClean="0">
                <a:solidFill>
                  <a:schemeClr val="accent3"/>
                </a:solidFill>
              </a:rPr>
              <a:t>10</a:t>
            </a:r>
            <a:r>
              <a:rPr lang="en-US" sz="2000" dirty="0" smtClean="0">
                <a:solidFill>
                  <a:schemeClr val="accent3"/>
                </a:solidFill>
              </a:rPr>
              <a:t>-15</a:t>
            </a:r>
            <a:r>
              <a:rPr lang="ru-RU" sz="2000" dirty="0" smtClean="0">
                <a:solidFill>
                  <a:schemeClr val="accent3"/>
                </a:solidFill>
              </a:rPr>
              <a:t>% </a:t>
            </a:r>
            <a:r>
              <a:rPr lang="en-US" sz="2000" dirty="0" smtClean="0">
                <a:solidFill>
                  <a:schemeClr val="accent3"/>
                </a:solidFill>
              </a:rPr>
              <a:t>cases SASE fluctuations were great and the method does not work. 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Scalability </a:t>
            </a:r>
            <a:r>
              <a:rPr lang="en-US" sz="2000" dirty="0" smtClean="0">
                <a:solidFill>
                  <a:schemeClr val="accent3"/>
                </a:solidFill>
              </a:rPr>
              <a:t>for XFEL </a:t>
            </a:r>
            <a:r>
              <a:rPr lang="en-US" sz="2000" dirty="0" smtClean="0">
                <a:solidFill>
                  <a:schemeClr val="accent3"/>
                </a:solidFill>
              </a:rPr>
              <a:t>needs to be studied</a:t>
            </a:r>
            <a:r>
              <a:rPr lang="en-US" sz="2000" dirty="0" smtClean="0">
                <a:solidFill>
                  <a:schemeClr val="accent3"/>
                </a:solidFill>
              </a:rPr>
              <a:t>.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US" sz="2000" dirty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/>
              <a:t>The optimization is model-free.</a:t>
            </a:r>
            <a:endParaRPr lang="ru-RU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960958" y="224154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sz="2400" dirty="0" err="1" smtClean="0">
                <a:solidFill>
                  <a:schemeClr val="bg1"/>
                </a:solidFill>
              </a:rPr>
              <a:t>Ocelot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overview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134" y="1230709"/>
            <a:ext cx="853709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/>
              <a:t>Twiss parameters calculation </a:t>
            </a:r>
            <a:r>
              <a:rPr lang="en-US" sz="2000" dirty="0" smtClean="0">
                <a:solidFill>
                  <a:srgbClr val="0070C0"/>
                </a:solidFill>
              </a:rPr>
              <a:t>(CPBD module)</a:t>
            </a:r>
          </a:p>
          <a:p>
            <a:pPr marL="342900" indent="-342900"/>
            <a:r>
              <a:rPr lang="en-US" sz="2000" dirty="0" smtClean="0"/>
              <a:t>Particle tracking </a:t>
            </a:r>
            <a:r>
              <a:rPr lang="en-US" sz="2000" dirty="0">
                <a:solidFill>
                  <a:srgbClr val="0070C0"/>
                </a:solidFill>
              </a:rPr>
              <a:t>(CPBD module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/>
            <a:r>
              <a:rPr lang="en-US" sz="2000" dirty="0" smtClean="0"/>
              <a:t>Matching module </a:t>
            </a:r>
            <a:r>
              <a:rPr lang="en-US" sz="2000" dirty="0">
                <a:solidFill>
                  <a:srgbClr val="0070C0"/>
                </a:solidFill>
              </a:rPr>
              <a:t>(CPBD module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/>
            <a:r>
              <a:rPr lang="en-US" sz="2000" dirty="0"/>
              <a:t>Orbit correction module (was implemented for Siberia-2 Light Source at 2013 see Tomin et al., proc. IPAC 2013) </a:t>
            </a:r>
            <a:r>
              <a:rPr lang="en-US" sz="2000" dirty="0">
                <a:solidFill>
                  <a:srgbClr val="0070C0"/>
                </a:solidFill>
              </a:rPr>
              <a:t>(CPBD module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en-US" sz="2000" dirty="0"/>
              <a:t>Native module for spontaneous radiation calculation</a:t>
            </a:r>
          </a:p>
          <a:p>
            <a:pPr marL="342900" indent="-342900"/>
            <a:r>
              <a:rPr lang="en-US" sz="2000" dirty="0"/>
              <a:t>SASE calculations using </a:t>
            </a:r>
            <a:r>
              <a:rPr lang="en-US" sz="2000" dirty="0" smtClean="0"/>
              <a:t>GENESIS</a:t>
            </a:r>
          </a:p>
          <a:p>
            <a:pPr marL="342900" indent="-342900"/>
            <a:r>
              <a:rPr lang="en-US" sz="2000" dirty="0" smtClean="0"/>
              <a:t>Native module for photon </a:t>
            </a:r>
            <a:r>
              <a:rPr lang="en-US" sz="2000" dirty="0" smtClean="0"/>
              <a:t>ray </a:t>
            </a:r>
            <a:r>
              <a:rPr lang="en-US" sz="2000" dirty="0" smtClean="0"/>
              <a:t>tracing </a:t>
            </a:r>
          </a:p>
          <a:p>
            <a:pPr marL="342900" indent="-342900"/>
            <a:r>
              <a:rPr lang="en-US" sz="2000" dirty="0" smtClean="0"/>
              <a:t>Python </a:t>
            </a:r>
            <a:r>
              <a:rPr lang="en-US" sz="2000" dirty="0" smtClean="0"/>
              <a:t>based</a:t>
            </a:r>
          </a:p>
          <a:p>
            <a:pPr marL="342900" indent="-342900"/>
            <a:r>
              <a:rPr lang="en-US" sz="2000" dirty="0" smtClean="0"/>
              <a:t>Open </a:t>
            </a:r>
            <a:r>
              <a:rPr lang="en-US" sz="2000" dirty="0"/>
              <a:t>source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github.com/iagapov/ocelot</a:t>
            </a:r>
            <a:r>
              <a:rPr lang="en-US" sz="2000" dirty="0" smtClean="0"/>
              <a:t> </a:t>
            </a:r>
          </a:p>
          <a:p>
            <a:pPr marL="342900" indent="-342900"/>
            <a:r>
              <a:rPr lang="en-US" sz="2000" dirty="0" smtClean="0"/>
              <a:t>OCELOT </a:t>
            </a:r>
            <a:r>
              <a:rPr lang="en-US" sz="2000" dirty="0"/>
              <a:t>was designed with on-line capability in mind (see Agapov et al., NIM A. 768 2014)</a:t>
            </a:r>
          </a:p>
          <a:p>
            <a:pPr marL="342900" indent="-342900"/>
            <a:r>
              <a:rPr lang="en-US" sz="2000" dirty="0"/>
              <a:t>Developed infrastructure for switching between flight simulator/controls mode with binding to DOOCS and EPICS. Already used for on-line beam control </a:t>
            </a:r>
            <a:r>
              <a:rPr lang="en-US" sz="2000" dirty="0" smtClean="0"/>
              <a:t>at Siberia-2 and for SASE tuning at FLASH and SLAC.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16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1113358" y="132713"/>
            <a:ext cx="7238162" cy="88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Developing Charge Particle Beam Dynamics (CPBD) module in OCELOT.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7335" r="7191" b="4121"/>
          <a:stretch/>
        </p:blipFill>
        <p:spPr bwMode="auto">
          <a:xfrm>
            <a:off x="1113358" y="2270039"/>
            <a:ext cx="6758610" cy="400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2749" y="2406413"/>
            <a:ext cx="1800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FLASH, Q = 1 </a:t>
            </a:r>
            <a:r>
              <a:rPr lang="en-US" sz="1400" dirty="0" err="1" smtClean="0"/>
              <a:t>nC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6629" y="1195318"/>
            <a:ext cx="88392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added second order </a:t>
            </a:r>
            <a:r>
              <a:rPr lang="en-US" sz="2400" dirty="0" smtClean="0"/>
              <a:t>matrices. 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</a:t>
            </a:r>
            <a:r>
              <a:rPr lang="en-US" sz="2400" dirty="0" smtClean="0"/>
              <a:t>dded space </a:t>
            </a:r>
            <a:r>
              <a:rPr lang="en-US" sz="2400" dirty="0"/>
              <a:t>charge </a:t>
            </a:r>
            <a:r>
              <a:rPr lang="en-US" sz="2400" dirty="0" smtClean="0"/>
              <a:t>solver (@ </a:t>
            </a:r>
            <a:r>
              <a:rPr lang="en-US" sz="2400" dirty="0" err="1" smtClean="0"/>
              <a:t>M.Dohlus</a:t>
            </a:r>
            <a:r>
              <a:rPr lang="en-US" sz="2400" dirty="0" smtClean="0"/>
              <a:t> and </a:t>
            </a:r>
            <a:r>
              <a:rPr lang="en-US" sz="2400" dirty="0" err="1" smtClean="0"/>
              <a:t>I.Zagorodnov</a:t>
            </a:r>
            <a:r>
              <a:rPr lang="en-US" sz="2400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6200000">
                <a:off x="479691" y="3620554"/>
                <a:ext cx="843051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000" dirty="0" smtClean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9691" y="3620554"/>
                <a:ext cx="843051" cy="424283"/>
              </a:xfrm>
              <a:prstGeom prst="rect">
                <a:avLst/>
              </a:prstGeom>
              <a:blipFill rotWithShape="1">
                <a:blip r:embed="rId3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40183" y="6000040"/>
                <a:ext cx="4743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000" dirty="0" smtClean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183" y="6000040"/>
                <a:ext cx="474361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6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960958" y="224154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Cross-checking </a:t>
            </a:r>
            <a:r>
              <a:rPr lang="en-US" sz="2400" dirty="0">
                <a:solidFill>
                  <a:schemeClr val="bg1"/>
                </a:solidFill>
              </a:rPr>
              <a:t>with Elegant: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Tracking including second order matrices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6635" r="7669" b="4567"/>
          <a:stretch/>
        </p:blipFill>
        <p:spPr>
          <a:xfrm>
            <a:off x="147706" y="1173478"/>
            <a:ext cx="4462505" cy="2636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 bwMode="auto">
              <a:xfrm>
                <a:off x="147706" y="3897039"/>
                <a:ext cx="3918935" cy="615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rmAutofit/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5500" b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kern="0" dirty="0" smtClean="0"/>
                  <a:t> cross-checking</a:t>
                </a:r>
                <a:endParaRPr lang="en-US" sz="2400" kern="0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706" y="3897039"/>
                <a:ext cx="3918935" cy="615951"/>
              </a:xfrm>
              <a:prstGeom prst="rect">
                <a:avLst/>
              </a:prstGeom>
              <a:blipFill rotWithShape="1">
                <a:blip r:embed="rId3"/>
                <a:stretch>
                  <a:fillRect b="-108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t="6174" r="6033" b="5422"/>
          <a:stretch/>
        </p:blipFill>
        <p:spPr>
          <a:xfrm>
            <a:off x="4066642" y="3528120"/>
            <a:ext cx="5083759" cy="2914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 bwMode="auto">
              <a:xfrm>
                <a:off x="4602683" y="2746419"/>
                <a:ext cx="3918935" cy="615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rmAutofit/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5500" b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kern="0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kern="0" dirty="0" smtClean="0"/>
                  <a:t> cross-checking</a:t>
                </a:r>
                <a:endParaRPr lang="en-US" sz="2400" kern="0" dirty="0"/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2683" y="2746419"/>
                <a:ext cx="3918935" cy="615951"/>
              </a:xfrm>
              <a:prstGeom prst="rect">
                <a:avLst/>
              </a:prstGeom>
              <a:blipFill rotWithShape="1">
                <a:blip r:embed="rId5"/>
                <a:stretch>
                  <a:fillRect b="-69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4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960958" y="224154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Cross-checking </a:t>
            </a:r>
            <a:r>
              <a:rPr lang="en-US" sz="2400" dirty="0">
                <a:solidFill>
                  <a:schemeClr val="bg1"/>
                </a:solidFill>
              </a:rPr>
              <a:t>with Elegant: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Current profile at the Start point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6845" r="7206" b="4282"/>
          <a:stretch/>
        </p:blipFill>
        <p:spPr>
          <a:xfrm>
            <a:off x="661140" y="1217712"/>
            <a:ext cx="7745923" cy="50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960958" y="224154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Cross-checking </a:t>
            </a:r>
            <a:r>
              <a:rPr lang="en-US" sz="2400" dirty="0">
                <a:solidFill>
                  <a:schemeClr val="bg1"/>
                </a:solidFill>
              </a:rPr>
              <a:t>with Elegant: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Current profile at the </a:t>
            </a:r>
            <a:r>
              <a:rPr lang="en-US" sz="2400" dirty="0" smtClean="0">
                <a:solidFill>
                  <a:schemeClr val="bg1"/>
                </a:solidFill>
              </a:rPr>
              <a:t>End point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6342" r="6722" b="4136"/>
          <a:stretch/>
        </p:blipFill>
        <p:spPr>
          <a:xfrm>
            <a:off x="1123683" y="1120552"/>
            <a:ext cx="7174497" cy="45858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8260" y="5913071"/>
            <a:ext cx="422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Using second order matrices </a:t>
            </a:r>
          </a:p>
        </p:txBody>
      </p:sp>
    </p:spTree>
    <p:extLst>
      <p:ext uri="{BB962C8B-B14F-4D97-AF65-F5344CB8AC3E}">
        <p14:creationId xmlns:p14="http://schemas.microsoft.com/office/powerpoint/2010/main" val="9029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1"/>
              <p:cNvSpPr txBox="1">
                <a:spLocks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5500" b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Cross-checking with Elegant: </a:t>
                </a:r>
                <a:br>
                  <a:rPr lang="en-US" sz="2400" dirty="0" smtClean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Beam distribution in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endParaRPr lang="en-GB" sz="24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blipFill rotWithShape="1">
                <a:blip r:embed="rId2"/>
                <a:stretch>
                  <a:fillRect t="-17949" b="-290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7241" r="7719" b="4415"/>
          <a:stretch/>
        </p:blipFill>
        <p:spPr>
          <a:xfrm>
            <a:off x="1036946" y="1809016"/>
            <a:ext cx="6780953" cy="42946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37833" y="1073304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/>
              <a:t>at the Start </a:t>
            </a:r>
            <a:r>
              <a:rPr lang="en-US" sz="2400" dirty="0" smtClean="0"/>
              <a:t>point of FLASH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7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1"/>
              <p:cNvSpPr txBox="1">
                <a:spLocks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5500" b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Cross-checking with Elegant: </a:t>
                </a:r>
                <a:br>
                  <a:rPr lang="en-US" sz="2400" dirty="0" smtClean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Beam distribution in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endParaRPr lang="en-GB" sz="24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blipFill rotWithShape="1">
                <a:blip r:embed="rId2"/>
                <a:stretch>
                  <a:fillRect t="-17949" b="-290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37833" y="1073304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/>
              <a:t>at the </a:t>
            </a:r>
            <a:r>
              <a:rPr lang="en-US" sz="2400" dirty="0" smtClean="0"/>
              <a:t>End point of FLASH</a:t>
            </a:r>
            <a:endParaRPr lang="en-US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7031" r="6131" b="4476"/>
          <a:stretch/>
        </p:blipFill>
        <p:spPr>
          <a:xfrm>
            <a:off x="1026800" y="1610132"/>
            <a:ext cx="7217608" cy="44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53" y="1372736"/>
            <a:ext cx="8698938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it works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Recent results of empirical tuning at FLASH (model-free optimization)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OCELOT </a:t>
            </a:r>
            <a:r>
              <a:rPr lang="en-US" sz="2400" dirty="0" smtClean="0"/>
              <a:t>features in beam dynamics simulations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Extending </a:t>
            </a:r>
            <a:r>
              <a:rPr lang="en-US" sz="2400" dirty="0"/>
              <a:t>of empirical tuning </a:t>
            </a:r>
            <a:r>
              <a:rPr lang="en-US" sz="2400" dirty="0" smtClean="0"/>
              <a:t>by model-depending optimization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kern="0" dirty="0"/>
              <a:t>Summary</a:t>
            </a:r>
            <a:endParaRPr lang="en-US" sz="2400" dirty="0" smtClean="0"/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sz="2800" kern="0" dirty="0" smtClean="0">
                <a:solidFill>
                  <a:schemeClr val="bg1"/>
                </a:solidFill>
              </a:rPr>
              <a:t>Outline</a:t>
            </a:r>
            <a:endParaRPr lang="en-GB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960958" y="224154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sz="2400" kern="0" dirty="0" smtClean="0">
                <a:solidFill>
                  <a:schemeClr val="bg1"/>
                </a:solidFill>
              </a:rPr>
              <a:t>Future plans of development CPBD module 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544" y="1853573"/>
            <a:ext cx="7972277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Add CSR effect in cooperation with DESY</a:t>
            </a:r>
          </a:p>
          <a:p>
            <a:pPr marL="342900" indent="-342900"/>
            <a:r>
              <a:rPr lang="en-US" sz="2400" dirty="0" smtClean="0"/>
              <a:t>Add </a:t>
            </a:r>
            <a:r>
              <a:rPr lang="en-US" sz="2400" dirty="0" err="1" smtClean="0"/>
              <a:t>wakefield</a:t>
            </a:r>
            <a:r>
              <a:rPr lang="en-US" sz="2400" dirty="0" smtClean="0"/>
              <a:t> effects </a:t>
            </a:r>
            <a:r>
              <a:rPr lang="en-US" sz="2400" dirty="0"/>
              <a:t>in cooperation with </a:t>
            </a:r>
            <a:r>
              <a:rPr lang="en-US" sz="2400" dirty="0" smtClean="0"/>
              <a:t>DESY</a:t>
            </a:r>
          </a:p>
          <a:p>
            <a:pPr marL="342900" indent="-342900"/>
            <a:r>
              <a:rPr lang="en-US" sz="2400" dirty="0" smtClean="0"/>
              <a:t>Testing and further development </a:t>
            </a:r>
            <a:r>
              <a:rPr lang="en-US" sz="2400" dirty="0" err="1" smtClean="0"/>
              <a:t>symplectic</a:t>
            </a:r>
            <a:r>
              <a:rPr lang="en-US" sz="2400" dirty="0" smtClean="0"/>
              <a:t> tracking</a:t>
            </a:r>
          </a:p>
          <a:p>
            <a:pPr marL="342900" indent="-342900"/>
            <a:r>
              <a:rPr lang="en-US" sz="2400" dirty="0" smtClean="0"/>
              <a:t>Further </a:t>
            </a:r>
            <a:r>
              <a:rPr lang="en-US" sz="2400" dirty="0"/>
              <a:t>d</a:t>
            </a:r>
            <a:r>
              <a:rPr lang="en-US" sz="2400" dirty="0" smtClean="0"/>
              <a:t>evelopment of matching module  </a:t>
            </a:r>
          </a:p>
          <a:p>
            <a:pPr marL="342900" indent="-342900"/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50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1098523" y="129481"/>
            <a:ext cx="7283450" cy="9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None/>
            </a:pPr>
            <a:r>
              <a:rPr lang="en-US" sz="2400" dirty="0">
                <a:solidFill>
                  <a:schemeClr val="bg1"/>
                </a:solidFill>
              </a:rPr>
              <a:t>Extending of empirical tuning by model-depending </a:t>
            </a:r>
            <a:r>
              <a:rPr lang="en-US" sz="2400" dirty="0" smtClean="0">
                <a:solidFill>
                  <a:schemeClr val="bg1"/>
                </a:solidFill>
              </a:rPr>
              <a:t>optimization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081" y="2295620"/>
            <a:ext cx="8469042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Creation of </a:t>
            </a:r>
            <a:r>
              <a:rPr lang="en-US" sz="2400" dirty="0" smtClean="0"/>
              <a:t>r</a:t>
            </a:r>
            <a:r>
              <a:rPr lang="en-US" sz="2400" dirty="0" smtClean="0"/>
              <a:t>ealistic </a:t>
            </a:r>
            <a:r>
              <a:rPr lang="en-US" sz="2400" dirty="0" smtClean="0"/>
              <a:t>model </a:t>
            </a:r>
            <a:r>
              <a:rPr lang="en-US" sz="2400" dirty="0" smtClean="0"/>
              <a:t>of accelerator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Visualization of changes during Ocelot optimization.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Orbit </a:t>
            </a:r>
            <a:r>
              <a:rPr lang="en-US" sz="2400" dirty="0"/>
              <a:t>steering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</a:rPr>
              <a:t>Algorithm </a:t>
            </a:r>
            <a:r>
              <a:rPr lang="en-US" sz="2400" dirty="0">
                <a:solidFill>
                  <a:schemeClr val="accent3"/>
                </a:solidFill>
              </a:rPr>
              <a:t>of </a:t>
            </a:r>
            <a:r>
              <a:rPr lang="en-US" sz="2400" dirty="0" smtClean="0">
                <a:solidFill>
                  <a:schemeClr val="accent3"/>
                </a:solidFill>
              </a:rPr>
              <a:t>strategy </a:t>
            </a:r>
            <a:r>
              <a:rPr lang="en-US" sz="2400" dirty="0">
                <a:solidFill>
                  <a:schemeClr val="accent3"/>
                </a:solidFill>
              </a:rPr>
              <a:t>selection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Online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model ?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555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65860" y="137269"/>
            <a:ext cx="7178040" cy="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Visualization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changes during </a:t>
            </a:r>
            <a:r>
              <a:rPr lang="en-US" sz="2800" dirty="0">
                <a:solidFill>
                  <a:schemeClr val="bg1"/>
                </a:solidFill>
              </a:rPr>
              <a:t>Ocelot </a:t>
            </a:r>
            <a:r>
              <a:rPr lang="en-US" sz="2800" dirty="0" smtClean="0">
                <a:solidFill>
                  <a:schemeClr val="bg1"/>
                </a:solidFill>
              </a:rPr>
              <a:t>optimization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6632" r="2765" b="1662"/>
          <a:stretch/>
        </p:blipFill>
        <p:spPr bwMode="auto">
          <a:xfrm>
            <a:off x="635251" y="1796996"/>
            <a:ext cx="8125321" cy="440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6834" y="3550559"/>
            <a:ext cx="114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/>
              <a:t>X/Y, m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697911" y="600589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/>
              <a:t>S, 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8576" y="1271300"/>
            <a:ext cx="849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Using converter tpi2k() (@Mathias Vogt) can be calculated relative changes in beam trajectory and in optical functions</a:t>
            </a:r>
            <a:endParaRPr lang="en-US" sz="1600" dirty="0"/>
          </a:p>
        </p:txBody>
      </p:sp>
      <p:pic>
        <p:nvPicPr>
          <p:cNvPr id="9" name="Picture 2" descr="C:\Users\tomins\Documents\Dropbox\XFEL\optimize\present\b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5" y="1271300"/>
            <a:ext cx="8386877" cy="41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65860" y="137269"/>
            <a:ext cx="7178040" cy="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Visualization of changes during Ocelot </a:t>
            </a:r>
            <a:r>
              <a:rPr lang="en-US" sz="2800" dirty="0" smtClean="0">
                <a:solidFill>
                  <a:schemeClr val="bg1"/>
                </a:solidFill>
              </a:rPr>
              <a:t>optimization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6632" r="2765" b="1662"/>
          <a:stretch/>
        </p:blipFill>
        <p:spPr bwMode="auto">
          <a:xfrm>
            <a:off x="635251" y="1796996"/>
            <a:ext cx="7708649" cy="41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6834" y="3550559"/>
            <a:ext cx="114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/>
              <a:t>X/Y, m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489575" y="574143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/>
              <a:t>S, 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8576" y="1203361"/>
            <a:ext cx="849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Using converter tpi2k() (@Mathias Vogt) can be calculated relative changes in beam trajectory and in optical functions (?)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35251" y="6116942"/>
            <a:ext cx="725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It can give idea that problem was in horizontal direction</a:t>
            </a:r>
          </a:p>
        </p:txBody>
      </p:sp>
    </p:spTree>
    <p:extLst>
      <p:ext uri="{BB962C8B-B14F-4D97-AF65-F5344CB8AC3E}">
        <p14:creationId xmlns:p14="http://schemas.microsoft.com/office/powerpoint/2010/main" val="41178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65860" y="137269"/>
            <a:ext cx="7178040" cy="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Orbit steering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576" y="1203361"/>
            <a:ext cx="8491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Changing orbit in some point of the lattice to maximize SASE level. </a:t>
            </a:r>
            <a:endParaRPr lang="en-US" sz="1600" dirty="0"/>
          </a:p>
        </p:txBody>
      </p:sp>
      <p:pic>
        <p:nvPicPr>
          <p:cNvPr id="8194" name="Picture 2" descr="C:\Users\tomins\Documents\Dropbox\XFEL\optimize\present\corr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7" y="1691031"/>
            <a:ext cx="7892939" cy="43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65860" y="137269"/>
            <a:ext cx="7178040" cy="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Algorithm of </a:t>
            </a:r>
            <a:r>
              <a:rPr lang="en-US" sz="2800" dirty="0" smtClean="0">
                <a:solidFill>
                  <a:schemeClr val="bg1"/>
                </a:solidFill>
              </a:rPr>
              <a:t>strategy </a:t>
            </a:r>
            <a:r>
              <a:rPr lang="en-US" sz="2800" dirty="0">
                <a:solidFill>
                  <a:schemeClr val="bg1"/>
                </a:solidFill>
              </a:rPr>
              <a:t>selection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295376" y="3147411"/>
            <a:ext cx="2416628" cy="1194319"/>
            <a:chOff x="6416695" y="3443682"/>
            <a:chExt cx="2416628" cy="1194319"/>
          </a:xfrm>
        </p:grpSpPr>
        <p:sp>
          <p:nvSpPr>
            <p:cNvPr id="11" name="Snip Diagonal Corner Rectangle 10"/>
            <p:cNvSpPr/>
            <p:nvPr/>
          </p:nvSpPr>
          <p:spPr bwMode="auto">
            <a:xfrm>
              <a:off x="6416695" y="3443682"/>
              <a:ext cx="2416628" cy="1194319"/>
            </a:xfrm>
            <a:prstGeom prst="snip2Diag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6860" y="3518867"/>
              <a:ext cx="21362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Data Base of successful optimizations 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745049" y="1251621"/>
            <a:ext cx="2784255" cy="1307175"/>
            <a:chOff x="2705051" y="1106974"/>
            <a:chExt cx="2784255" cy="958627"/>
          </a:xfrm>
        </p:grpSpPr>
        <p:sp>
          <p:nvSpPr>
            <p:cNvPr id="5" name="Oval 4"/>
            <p:cNvSpPr/>
            <p:nvPr/>
          </p:nvSpPr>
          <p:spPr bwMode="auto">
            <a:xfrm>
              <a:off x="2705051" y="1106974"/>
              <a:ext cx="2784255" cy="95862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4378" y="1139929"/>
              <a:ext cx="2458428" cy="74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>
                  <a:solidFill>
                    <a:schemeClr val="accent3"/>
                  </a:solidFill>
                </a:rPr>
                <a:t>algorithm of </a:t>
              </a:r>
              <a:r>
                <a:rPr lang="en-US" sz="2000" dirty="0" smtClean="0">
                  <a:solidFill>
                    <a:schemeClr val="accent3"/>
                  </a:solidFill>
                </a:rPr>
                <a:t>strategy </a:t>
              </a:r>
              <a:r>
                <a:rPr lang="en-US" sz="2000" dirty="0">
                  <a:solidFill>
                    <a:schemeClr val="accent3"/>
                  </a:solidFill>
                </a:rPr>
                <a:t>selection </a:t>
              </a:r>
              <a:r>
                <a:rPr lang="en-US" sz="2000" dirty="0" smtClean="0"/>
                <a:t>(statistical analysis)</a:t>
              </a:r>
              <a:endParaRPr lang="en-US" sz="2000" dirty="0" smtClean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139186" y="2832926"/>
            <a:ext cx="2155372" cy="1819470"/>
            <a:chOff x="2904087" y="2533947"/>
            <a:chExt cx="2155372" cy="1819470"/>
          </a:xfrm>
        </p:grpSpPr>
        <p:sp>
          <p:nvSpPr>
            <p:cNvPr id="2" name="Oval 1"/>
            <p:cNvSpPr/>
            <p:nvPr/>
          </p:nvSpPr>
          <p:spPr bwMode="auto">
            <a:xfrm>
              <a:off x="2904087" y="2533947"/>
              <a:ext cx="2155372" cy="181947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71126" y="3145053"/>
              <a:ext cx="1821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400" dirty="0" smtClean="0">
                  <a:solidFill>
                    <a:schemeClr val="accent3"/>
                  </a:solidFill>
                </a:rPr>
                <a:t>Optimizer</a:t>
              </a:r>
            </a:p>
          </p:txBody>
        </p:sp>
      </p:grpSp>
      <p:sp>
        <p:nvSpPr>
          <p:cNvPr id="58" name="Right Arrow 57"/>
          <p:cNvSpPr/>
          <p:nvPr/>
        </p:nvSpPr>
        <p:spPr bwMode="auto">
          <a:xfrm rot="5400000">
            <a:off x="3957463" y="2290594"/>
            <a:ext cx="518818" cy="472848"/>
          </a:xfrm>
          <a:prstGeom prst="rightArrow">
            <a:avLst>
              <a:gd name="adj1" fmla="val 27975"/>
              <a:gd name="adj2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10800000">
            <a:off x="2309962" y="3454887"/>
            <a:ext cx="833478" cy="484888"/>
          </a:xfrm>
          <a:prstGeom prst="rightArrow">
            <a:avLst>
              <a:gd name="adj1" fmla="val 33739"/>
              <a:gd name="adj2" fmla="val 5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17380" y="2047294"/>
            <a:ext cx="1892582" cy="3333918"/>
            <a:chOff x="178025" y="1780248"/>
            <a:chExt cx="1892582" cy="3333918"/>
          </a:xfrm>
        </p:grpSpPr>
        <p:sp>
          <p:nvSpPr>
            <p:cNvPr id="3" name="Rectangle 2"/>
            <p:cNvSpPr/>
            <p:nvPr/>
          </p:nvSpPr>
          <p:spPr bwMode="auto">
            <a:xfrm>
              <a:off x="235000" y="1853211"/>
              <a:ext cx="1707088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2000" dirty="0">
                  <a:solidFill>
                    <a:schemeClr val="accent3"/>
                  </a:solidFill>
                </a:rPr>
                <a:t>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orr.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1 – </a:t>
              </a:r>
              <a:r>
                <a:rPr kumimoji="0" lang="en-US" sz="2000" b="0" i="0" u="none" strike="noStrike" cap="none" normalizeH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Nc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35000" y="2394387"/>
              <a:ext cx="1707088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quad.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1 – Nq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4998" y="2954389"/>
              <a:ext cx="1707090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sext.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1 – Ns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4998" y="3495565"/>
              <a:ext cx="1707090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bend.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1 – </a:t>
              </a:r>
              <a:r>
                <a:rPr kumimoji="0" lang="en-US" sz="2000" b="0" i="0" u="none" strike="noStrike" cap="none" normalizeH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Nb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34996" y="4050570"/>
              <a:ext cx="1707092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Cavit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. </a:t>
              </a:r>
              <a:r>
                <a:rPr lang="en-US" sz="2000" dirty="0" smtClean="0">
                  <a:solidFill>
                    <a:schemeClr val="accent3"/>
                  </a:solidFill>
                </a:rPr>
                <a:t>1 - </a:t>
              </a:r>
              <a:r>
                <a:rPr lang="en-US" sz="2000" dirty="0" err="1" smtClean="0">
                  <a:solidFill>
                    <a:schemeClr val="accent3"/>
                  </a:solidFill>
                </a:rPr>
                <a:t>Ncv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35000" y="4576553"/>
              <a:ext cx="1707092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Undul</a:t>
              </a:r>
              <a:r>
                <a:rPr lang="en-US" sz="2000" dirty="0" smtClean="0">
                  <a:solidFill>
                    <a:schemeClr val="accent3"/>
                  </a:solidFill>
                </a:rPr>
                <a:t>.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78025" y="1780248"/>
              <a:ext cx="1892582" cy="3333918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02960" y="1100465"/>
            <a:ext cx="1828815" cy="1167144"/>
            <a:chOff x="5316452" y="1977909"/>
            <a:chExt cx="1828815" cy="1167144"/>
          </a:xfrm>
        </p:grpSpPr>
        <p:sp>
          <p:nvSpPr>
            <p:cNvPr id="36" name="Rectangle 35"/>
            <p:cNvSpPr/>
            <p:nvPr/>
          </p:nvSpPr>
          <p:spPr bwMode="auto">
            <a:xfrm>
              <a:off x="5377810" y="2613656"/>
              <a:ext cx="1706098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2000" dirty="0" smtClean="0">
                  <a:solidFill>
                    <a:schemeClr val="accent3"/>
                  </a:solidFill>
                </a:rPr>
                <a:t>SASE det.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376820" y="2067569"/>
              <a:ext cx="1707088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2000" dirty="0" smtClean="0">
                  <a:solidFill>
                    <a:schemeClr val="accent3"/>
                  </a:solidFill>
                </a:rPr>
                <a:t>BLM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5316452" y="1977909"/>
              <a:ext cx="1828815" cy="116714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914376" y="4795761"/>
            <a:ext cx="2134378" cy="940646"/>
            <a:chOff x="5675021" y="4795761"/>
            <a:chExt cx="2134378" cy="94064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675021" y="4795761"/>
              <a:ext cx="2134378" cy="940646"/>
            </a:xfrm>
            <a:prstGeom prst="roundRect">
              <a:avLst/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78649" y="4889723"/>
              <a:ext cx="197754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Online module</a:t>
              </a:r>
            </a:p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(orbit steering)</a:t>
              </a:r>
            </a:p>
          </p:txBody>
        </p:sp>
      </p:grpSp>
      <p:sp>
        <p:nvSpPr>
          <p:cNvPr id="76" name="Rectangle 75"/>
          <p:cNvSpPr/>
          <p:nvPr/>
        </p:nvSpPr>
        <p:spPr bwMode="auto">
          <a:xfrm>
            <a:off x="3497173" y="5621550"/>
            <a:ext cx="1707090" cy="43853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BPM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1 –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Nb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7" name="Left-Right Arrow 76"/>
          <p:cNvSpPr/>
          <p:nvPr/>
        </p:nvSpPr>
        <p:spPr bwMode="auto">
          <a:xfrm rot="19133809">
            <a:off x="4896770" y="2600425"/>
            <a:ext cx="1191572" cy="232748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9" name="Right Arrow 78"/>
          <p:cNvSpPr/>
          <p:nvPr/>
        </p:nvSpPr>
        <p:spPr bwMode="auto">
          <a:xfrm rot="16200000">
            <a:off x="7003966" y="2647686"/>
            <a:ext cx="632936" cy="366513"/>
          </a:xfrm>
          <a:prstGeom prst="rightArrow">
            <a:avLst>
              <a:gd name="adj1" fmla="val 33739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0" name="Right Arrow 79"/>
          <p:cNvSpPr/>
          <p:nvPr/>
        </p:nvSpPr>
        <p:spPr bwMode="auto">
          <a:xfrm>
            <a:off x="5320050" y="3576485"/>
            <a:ext cx="959142" cy="366513"/>
          </a:xfrm>
          <a:prstGeom prst="rightArrow">
            <a:avLst>
              <a:gd name="adj1" fmla="val 33739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954633">
            <a:off x="4990328" y="4449590"/>
            <a:ext cx="959142" cy="366513"/>
          </a:xfrm>
          <a:prstGeom prst="rightArrow">
            <a:avLst>
              <a:gd name="adj1" fmla="val 33739"/>
              <a:gd name="adj2" fmla="val 5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2" name="Left-Right Arrow 81"/>
          <p:cNvSpPr/>
          <p:nvPr/>
        </p:nvSpPr>
        <p:spPr bwMode="auto">
          <a:xfrm rot="19835309">
            <a:off x="5169337" y="5519582"/>
            <a:ext cx="805166" cy="203937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5" name="Right Arrow 84"/>
          <p:cNvSpPr/>
          <p:nvPr/>
        </p:nvSpPr>
        <p:spPr bwMode="auto">
          <a:xfrm rot="10800000">
            <a:off x="2309962" y="5005524"/>
            <a:ext cx="3604414" cy="366513"/>
          </a:xfrm>
          <a:prstGeom prst="rightArrow">
            <a:avLst>
              <a:gd name="adj1" fmla="val 33739"/>
              <a:gd name="adj2" fmla="val 5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8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65860" y="137269"/>
            <a:ext cx="7178040" cy="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Online model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accelerator ?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576" y="1203361"/>
            <a:ext cx="8491103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Used last </a:t>
            </a:r>
            <a:r>
              <a:rPr lang="en-US" sz="1600" dirty="0"/>
              <a:t>optics </a:t>
            </a:r>
            <a:r>
              <a:rPr lang="en-US" sz="1600" dirty="0" smtClean="0"/>
              <a:t>file (MAD8 and Elegant)</a:t>
            </a:r>
          </a:p>
          <a:p>
            <a:pPr>
              <a:buNone/>
            </a:pPr>
            <a:r>
              <a:rPr lang="en-US" sz="1600" dirty="0" smtClean="0"/>
              <a:t>Taken the amplitudes and phases of cavities from control system by </a:t>
            </a:r>
            <a:r>
              <a:rPr lang="en-US" sz="1600" dirty="0" err="1" smtClean="0"/>
              <a:t>PyDoocs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Taken quadrupoles currents from the control system and using tpi2k we got the strengths</a:t>
            </a:r>
          </a:p>
          <a:p>
            <a:pPr>
              <a:buNone/>
            </a:pPr>
            <a:r>
              <a:rPr lang="en-US" sz="1600" dirty="0" smtClean="0"/>
              <a:t>And we got these beta functions…</a:t>
            </a:r>
          </a:p>
        </p:txBody>
      </p:sp>
      <p:pic>
        <p:nvPicPr>
          <p:cNvPr id="7170" name="Picture 2" descr="C:\Users\tomins\Documents\Dropbox\XFEL\optimize\real_opti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6" y="2428312"/>
            <a:ext cx="6933941" cy="39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65860" y="137269"/>
            <a:ext cx="7178040" cy="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2800" kern="0" dirty="0" smtClean="0">
                <a:solidFill>
                  <a:schemeClr val="bg1"/>
                </a:solidFill>
              </a:rPr>
              <a:t>Reading real orbit and fitting beam trajectory 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tomins\Documents\Dropbox\XFEL\optimize\X_tr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6" y="1359259"/>
            <a:ext cx="8104189" cy="46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66839" y="1356907"/>
            <a:ext cx="196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Horizontal plane </a:t>
            </a:r>
          </a:p>
        </p:txBody>
      </p:sp>
    </p:spTree>
    <p:extLst>
      <p:ext uri="{BB962C8B-B14F-4D97-AF65-F5344CB8AC3E}">
        <p14:creationId xmlns:p14="http://schemas.microsoft.com/office/powerpoint/2010/main" val="20992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65860" y="137269"/>
            <a:ext cx="7178040" cy="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2800" kern="0" dirty="0" smtClean="0">
                <a:solidFill>
                  <a:schemeClr val="bg1"/>
                </a:solidFill>
              </a:rPr>
              <a:t>Reading real orbit and fitting beam trajectory 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tomins\Documents\Dropbox\XFEL\optimize\Y_tr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6" y="1391627"/>
            <a:ext cx="8171234" cy="4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6839" y="1356907"/>
            <a:ext cx="196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/>
              <a:t>Vertical plane </a:t>
            </a:r>
          </a:p>
        </p:txBody>
      </p:sp>
    </p:spTree>
    <p:extLst>
      <p:ext uri="{BB962C8B-B14F-4D97-AF65-F5344CB8AC3E}">
        <p14:creationId xmlns:p14="http://schemas.microsoft.com/office/powerpoint/2010/main" val="15523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65860" y="137269"/>
            <a:ext cx="7178040" cy="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2800" kern="0" dirty="0" smtClean="0">
                <a:solidFill>
                  <a:schemeClr val="bg1"/>
                </a:solidFill>
              </a:rPr>
              <a:t>Reading real orbit and fitting beam trajectory 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5367" y="1203361"/>
            <a:ext cx="268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Quadrupole </a:t>
            </a:r>
            <a:r>
              <a:rPr lang="en-US" sz="1600" dirty="0" smtClean="0"/>
              <a:t>misalignments</a:t>
            </a:r>
            <a:endParaRPr lang="en-US" sz="1600" dirty="0"/>
          </a:p>
        </p:txBody>
      </p:sp>
      <p:pic>
        <p:nvPicPr>
          <p:cNvPr id="6147" name="Picture 3" descr="C:\Users\tomins\Documents\Dropbox\XFEL\optimize\shift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7046" r="7311" b="5296"/>
          <a:stretch/>
        </p:blipFill>
        <p:spPr bwMode="auto">
          <a:xfrm>
            <a:off x="530029" y="1541915"/>
            <a:ext cx="8197232" cy="47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5395" y="6152757"/>
            <a:ext cx="1808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/>
              <a:t>Number of quads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82510" y="3417649"/>
            <a:ext cx="544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932729" y="5235547"/>
            <a:ext cx="449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Creation of realistic and online model is not simple task. 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405" y="2316206"/>
            <a:ext cx="7562216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The </a:t>
            </a:r>
            <a:r>
              <a:rPr lang="en-US" sz="3200" dirty="0"/>
              <a:t>major motivation is the economic benefit of improving facility availability and performance through more effective and faster tuning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sz="2800" kern="0" dirty="0" smtClean="0">
                <a:solidFill>
                  <a:schemeClr val="bg1"/>
                </a:solidFill>
              </a:rPr>
              <a:t>Motivation</a:t>
            </a:r>
            <a:endParaRPr lang="en-GB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56019"/>
            <a:ext cx="803155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On-line control python tools have </a:t>
            </a:r>
            <a:r>
              <a:rPr lang="en-US" sz="2000" dirty="0" smtClean="0"/>
              <a:t>been developed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Demonstrated automatic SASE tuning at </a:t>
            </a:r>
            <a:r>
              <a:rPr lang="en-US" sz="2000" dirty="0" smtClean="0"/>
              <a:t>FLASH and SLAC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Proposal for further FLASH </a:t>
            </a:r>
            <a:r>
              <a:rPr lang="en-US" sz="2000" dirty="0" err="1" smtClean="0"/>
              <a:t>beamtime</a:t>
            </a:r>
            <a:r>
              <a:rPr lang="en-US" sz="2000" dirty="0" smtClean="0"/>
              <a:t> to study more advanced tuning methods has been approved and further developments are </a:t>
            </a:r>
            <a:r>
              <a:rPr lang="en-US" sz="2000" dirty="0" smtClean="0"/>
              <a:t>ongoing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Implementation of GUI for </a:t>
            </a:r>
            <a:r>
              <a:rPr lang="en-US" sz="2000" dirty="0"/>
              <a:t>FLASH/XFEL </a:t>
            </a:r>
            <a:r>
              <a:rPr lang="en-US" sz="2000" dirty="0" smtClean="0"/>
              <a:t>in progress (~02.2016)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Planning </a:t>
            </a:r>
            <a:r>
              <a:rPr lang="en-US" sz="2000" dirty="0" smtClean="0"/>
              <a:t>of further steps </a:t>
            </a:r>
            <a:r>
              <a:rPr lang="en-US" sz="2000" dirty="0" err="1" smtClean="0"/>
              <a:t>wrt</a:t>
            </a:r>
            <a:r>
              <a:rPr lang="en-US" sz="2000" dirty="0" smtClean="0"/>
              <a:t>. XFEL.EU is underway. </a:t>
            </a:r>
            <a:r>
              <a:rPr lang="en-US" sz="2000" dirty="0"/>
              <a:t>The first step </a:t>
            </a:r>
            <a:r>
              <a:rPr lang="en-US" sz="2000" dirty="0" smtClean="0"/>
              <a:t>of optimization </a:t>
            </a:r>
            <a:r>
              <a:rPr lang="en-US" sz="2000" dirty="0"/>
              <a:t>tool implementation </a:t>
            </a:r>
            <a:r>
              <a:rPr lang="en-US" sz="2000" dirty="0" smtClean="0"/>
              <a:t> can be beam transmission </a:t>
            </a:r>
            <a:r>
              <a:rPr lang="en-US" sz="2000" dirty="0"/>
              <a:t>tuning during commissioning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R&amp;D into more complex tuning </a:t>
            </a:r>
            <a:r>
              <a:rPr lang="en-US" sz="2000" dirty="0" smtClean="0"/>
              <a:t>methods are needed.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Even </a:t>
            </a:r>
            <a:r>
              <a:rPr lang="en-US" sz="2000" dirty="0" smtClean="0"/>
              <a:t>the simplest empirical tuning methods </a:t>
            </a:r>
            <a:r>
              <a:rPr lang="en-US" sz="2000" dirty="0" smtClean="0"/>
              <a:t>would </a:t>
            </a:r>
            <a:r>
              <a:rPr lang="en-US" sz="2000" dirty="0" smtClean="0"/>
              <a:t>bring significant advantage for facility availability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sz="2400" kern="0" dirty="0" smtClean="0">
                <a:solidFill>
                  <a:schemeClr val="bg1"/>
                </a:solidFill>
              </a:rPr>
              <a:t>Summary</a:t>
            </a:r>
            <a:endParaRPr lang="en-GB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1093788" y="186594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sz="2800" kern="0" dirty="0" smtClean="0">
                <a:solidFill>
                  <a:schemeClr val="bg1"/>
                </a:solidFill>
              </a:rPr>
              <a:t>How it works</a:t>
            </a:r>
            <a:endParaRPr lang="en-GB" sz="2800" kern="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39186" y="2832926"/>
            <a:ext cx="2155372" cy="1819470"/>
            <a:chOff x="2904087" y="2533947"/>
            <a:chExt cx="2155372" cy="1819470"/>
          </a:xfrm>
        </p:grpSpPr>
        <p:sp>
          <p:nvSpPr>
            <p:cNvPr id="6" name="Oval 5"/>
            <p:cNvSpPr/>
            <p:nvPr/>
          </p:nvSpPr>
          <p:spPr bwMode="auto">
            <a:xfrm>
              <a:off x="2904087" y="2533947"/>
              <a:ext cx="2155372" cy="181947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71126" y="3145053"/>
              <a:ext cx="1821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400" dirty="0" smtClean="0">
                  <a:solidFill>
                    <a:schemeClr val="accent3"/>
                  </a:solidFill>
                </a:rPr>
                <a:t>Optimizer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 rot="5400000">
            <a:off x="3957463" y="2290594"/>
            <a:ext cx="518818" cy="472848"/>
          </a:xfrm>
          <a:prstGeom prst="rightArrow">
            <a:avLst>
              <a:gd name="adj1" fmla="val 27975"/>
              <a:gd name="adj2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2309962" y="3454887"/>
            <a:ext cx="833478" cy="484888"/>
          </a:xfrm>
          <a:prstGeom prst="rightArrow">
            <a:avLst>
              <a:gd name="adj1" fmla="val 33739"/>
              <a:gd name="adj2" fmla="val 5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7380" y="2047294"/>
            <a:ext cx="1892582" cy="3333918"/>
            <a:chOff x="178025" y="1780248"/>
            <a:chExt cx="1892582" cy="333391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35000" y="1853211"/>
              <a:ext cx="1707088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2000" dirty="0">
                  <a:solidFill>
                    <a:schemeClr val="accent3"/>
                  </a:solidFill>
                </a:rPr>
                <a:t>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orr.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1 – </a:t>
              </a:r>
              <a:r>
                <a:rPr kumimoji="0" lang="en-US" sz="2000" b="0" i="0" u="none" strike="noStrike" cap="none" normalizeH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Nc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35000" y="2394387"/>
              <a:ext cx="1707088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quad.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1 – Nq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34998" y="2954389"/>
              <a:ext cx="1707090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sext.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1 – Ns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34998" y="3495565"/>
              <a:ext cx="1707090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bend.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1 – </a:t>
              </a:r>
              <a:r>
                <a:rPr kumimoji="0" lang="en-US" sz="2000" b="0" i="0" u="none" strike="noStrike" cap="none" normalizeH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Nb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34996" y="4050570"/>
              <a:ext cx="1707092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Cavit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. </a:t>
              </a:r>
              <a:r>
                <a:rPr lang="en-US" sz="2000" dirty="0" smtClean="0">
                  <a:solidFill>
                    <a:schemeClr val="accent3"/>
                  </a:solidFill>
                </a:rPr>
                <a:t>1 - </a:t>
              </a:r>
              <a:r>
                <a:rPr lang="en-US" sz="2000" dirty="0" err="1" smtClean="0">
                  <a:solidFill>
                    <a:schemeClr val="accent3"/>
                  </a:solidFill>
                </a:rPr>
                <a:t>Ncv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5000" y="4576553"/>
              <a:ext cx="1707092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Undul</a:t>
              </a:r>
              <a:r>
                <a:rPr lang="en-US" sz="2000" dirty="0" smtClean="0">
                  <a:solidFill>
                    <a:schemeClr val="accent3"/>
                  </a:solidFill>
                </a:rPr>
                <a:t>.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78025" y="1780248"/>
              <a:ext cx="1892582" cy="3333918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02960" y="1100465"/>
            <a:ext cx="1828815" cy="1167144"/>
            <a:chOff x="5316452" y="1977909"/>
            <a:chExt cx="1828815" cy="116714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377810" y="2613656"/>
              <a:ext cx="1706098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2000" dirty="0" smtClean="0">
                  <a:solidFill>
                    <a:schemeClr val="accent3"/>
                  </a:solidFill>
                </a:rPr>
                <a:t>SASE det.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376820" y="2067569"/>
              <a:ext cx="1707088" cy="4385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2000" dirty="0" smtClean="0">
                  <a:solidFill>
                    <a:schemeClr val="accent3"/>
                  </a:solidFill>
                </a:rPr>
                <a:t>BLM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316452" y="1977909"/>
              <a:ext cx="1828815" cy="116714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58352" y="1607155"/>
            <a:ext cx="367236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/>
              <a:t>Typical tuning </a:t>
            </a:r>
            <a:r>
              <a:rPr lang="en-US" sz="1800" dirty="0" smtClean="0"/>
              <a:t>sequence for FLASH: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V14</a:t>
            </a:r>
            <a:r>
              <a:rPr lang="en-US" sz="1800" dirty="0"/>
              <a:t>, V7, </a:t>
            </a:r>
            <a:r>
              <a:rPr lang="en-US" sz="1800" dirty="0" smtClean="0"/>
              <a:t>H10, H12, H3, V3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Q13SMATCH, Q14SMATCH</a:t>
            </a:r>
            <a:r>
              <a:rPr lang="en-US" sz="1800" dirty="0"/>
              <a:t>, </a:t>
            </a:r>
            <a:r>
              <a:rPr lang="en-US" sz="1800" dirty="0" smtClean="0"/>
              <a:t>Q15SMATCH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FODO QUADS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intra-undulator </a:t>
            </a:r>
            <a:r>
              <a:rPr lang="en-US" sz="1800" dirty="0"/>
              <a:t>orb. </a:t>
            </a:r>
            <a:r>
              <a:rPr lang="en-US" sz="1800" dirty="0" smtClean="0"/>
              <a:t>correctors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RF </a:t>
            </a:r>
            <a:r>
              <a:rPr lang="en-US" sz="1800" dirty="0"/>
              <a:t>phases and </a:t>
            </a:r>
            <a:r>
              <a:rPr lang="en-US" sz="1800" dirty="0" smtClean="0"/>
              <a:t>Voltages</a:t>
            </a: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1800" dirty="0"/>
              <a:t>Orbit correctors and FODO quads have largest impact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90915" y="5405497"/>
            <a:ext cx="7080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/>
              <a:t>All steps programmed to avoid electron beam losses in the undulators above </a:t>
            </a:r>
            <a:r>
              <a:rPr lang="en-US" sz="2000" dirty="0"/>
              <a:t>threshold (solutions above 0.7 alarm level highly penalized and above alarm level forbidden).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20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1093788" y="186594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sz="2800" kern="0" dirty="0" smtClean="0">
                <a:solidFill>
                  <a:schemeClr val="bg1"/>
                </a:solidFill>
              </a:rPr>
              <a:t>How it works</a:t>
            </a:r>
            <a:endParaRPr lang="en-GB" sz="2800" kern="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499" y="1577947"/>
            <a:ext cx="84319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from </a:t>
            </a:r>
            <a:r>
              <a:rPr lang="en-US" sz="1600" dirty="0" err="1"/>
              <a:t>ocelot.utils.mint.mint</a:t>
            </a:r>
            <a:r>
              <a:rPr lang="en-US" sz="1600" dirty="0"/>
              <a:t> </a:t>
            </a:r>
            <a:r>
              <a:rPr lang="en-US" sz="1600" b="1" dirty="0"/>
              <a:t>import </a:t>
            </a:r>
            <a:r>
              <a:rPr lang="en-US" sz="1600" dirty="0"/>
              <a:t>Optimizer, </a:t>
            </a:r>
            <a:r>
              <a:rPr lang="en-US" sz="1600" dirty="0" smtClean="0"/>
              <a:t>Action, </a:t>
            </a:r>
            <a:r>
              <a:rPr lang="en-US" sz="1600" dirty="0" err="1"/>
              <a:t>TestInterface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from </a:t>
            </a:r>
            <a:r>
              <a:rPr lang="en-US" sz="1600" dirty="0"/>
              <a:t>flash1_interface </a:t>
            </a:r>
            <a:r>
              <a:rPr lang="en-US" sz="1600" b="1" dirty="0"/>
              <a:t>import </a:t>
            </a:r>
            <a:r>
              <a:rPr lang="en-US" sz="1600" dirty="0"/>
              <a:t>FLASH1MachineInterface, FLASH1DeviceProperties</a:t>
            </a:r>
            <a:br>
              <a:rPr lang="en-US" sz="1600" dirty="0"/>
            </a:br>
            <a:r>
              <a:rPr lang="en-US" sz="1600" dirty="0" smtClean="0"/>
              <a:t>#</a:t>
            </a:r>
            <a:r>
              <a:rPr lang="en-US" sz="1600" b="1" dirty="0" smtClean="0"/>
              <a:t>from </a:t>
            </a:r>
            <a:r>
              <a:rPr lang="en-US" sz="1600" dirty="0" err="1"/>
              <a:t>lcls_interface</a:t>
            </a:r>
            <a:r>
              <a:rPr lang="en-US" sz="1600" dirty="0"/>
              <a:t> </a:t>
            </a:r>
            <a:r>
              <a:rPr lang="en-US" sz="1600" b="1" dirty="0"/>
              <a:t>import </a:t>
            </a:r>
            <a:r>
              <a:rPr lang="en-US" sz="1600" dirty="0" err="1"/>
              <a:t>LCLSMachineInterface</a:t>
            </a:r>
            <a:r>
              <a:rPr lang="en-US" sz="1600" dirty="0"/>
              <a:t>, </a:t>
            </a:r>
            <a:r>
              <a:rPr lang="en-US" sz="1600" dirty="0" err="1" smtClean="0"/>
              <a:t>LCLSDeviceProperties</a:t>
            </a:r>
            <a:endParaRPr lang="en-US" sz="1600" dirty="0" smtClean="0"/>
          </a:p>
          <a:p>
            <a:pPr>
              <a:buNone/>
            </a:pP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dirty="0" err="1"/>
              <a:t>dp</a:t>
            </a:r>
            <a:r>
              <a:rPr lang="en-US" sz="1600" dirty="0"/>
              <a:t> = FLASH1DeviceProperties()</a:t>
            </a:r>
            <a:br>
              <a:rPr lang="en-US" sz="1600" dirty="0"/>
            </a:br>
            <a:r>
              <a:rPr lang="en-US" sz="1600" dirty="0" smtClean="0"/>
              <a:t>mi </a:t>
            </a:r>
            <a:r>
              <a:rPr lang="en-US" sz="1600" dirty="0"/>
              <a:t>= FLASH1MachineInterface</a:t>
            </a:r>
            <a:r>
              <a:rPr lang="en-US" sz="1600" dirty="0" smtClean="0"/>
              <a:t>()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dirty="0"/>
              <a:t>opt = Optimizer(</a:t>
            </a:r>
            <a:r>
              <a:rPr lang="en-US" sz="1600" dirty="0" err="1"/>
              <a:t>TestInterface</a:t>
            </a:r>
            <a:r>
              <a:rPr lang="en-US" sz="1600" dirty="0"/>
              <a:t>(), </a:t>
            </a:r>
            <a:r>
              <a:rPr lang="en-US" sz="1600" dirty="0" err="1"/>
              <a:t>dp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 err="1" smtClean="0"/>
              <a:t>opt.log_file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b="1" dirty="0"/>
              <a:t>'test.log'</a:t>
            </a:r>
            <a:br>
              <a:rPr lang="en-US" sz="1600" b="1" dirty="0"/>
            </a:br>
            <a:r>
              <a:rPr lang="en-US" sz="1600" dirty="0" err="1"/>
              <a:t>opt.timeout</a:t>
            </a:r>
            <a:r>
              <a:rPr lang="en-US" sz="1600" dirty="0"/>
              <a:t> = </a:t>
            </a:r>
            <a:r>
              <a:rPr lang="en-US" sz="1600" dirty="0"/>
              <a:t>1.2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seq1 = [Action(</a:t>
            </a:r>
            <a:r>
              <a:rPr lang="en-US" sz="1600" dirty="0" err="1"/>
              <a:t>func</a:t>
            </a:r>
            <a:r>
              <a:rPr lang="en-US" sz="1600" dirty="0"/>
              <a:t>=</a:t>
            </a:r>
            <a:r>
              <a:rPr lang="en-US" sz="1600" dirty="0" err="1"/>
              <a:t>opt.max_sase</a:t>
            </a:r>
            <a:r>
              <a:rPr lang="en-US" sz="1600" dirty="0"/>
              <a:t>, </a:t>
            </a:r>
            <a:r>
              <a:rPr lang="en-US" sz="1600" dirty="0" err="1"/>
              <a:t>args</a:t>
            </a:r>
            <a:r>
              <a:rPr lang="en-US" sz="1600" dirty="0"/>
              <a:t>=[ [</a:t>
            </a:r>
            <a:r>
              <a:rPr lang="en-US" sz="1600" b="1" dirty="0"/>
              <a:t>'H10SMATCH'</a:t>
            </a:r>
            <a:r>
              <a:rPr lang="en-US" sz="1600" dirty="0"/>
              <a:t>,</a:t>
            </a:r>
            <a:r>
              <a:rPr lang="en-US" sz="1600" b="1" dirty="0"/>
              <a:t>'H12SMATCH'</a:t>
            </a:r>
            <a:r>
              <a:rPr lang="en-US" sz="1600" dirty="0"/>
              <a:t>], </a:t>
            </a:r>
            <a:r>
              <a:rPr lang="en-US" sz="1600" b="1" dirty="0"/>
              <a:t>'simplex'</a:t>
            </a:r>
            <a:r>
              <a:rPr lang="en-US" sz="1600" dirty="0"/>
              <a:t>] ) ]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seq2 = [Action(</a:t>
            </a:r>
            <a:r>
              <a:rPr lang="en-US" sz="1600" dirty="0" err="1"/>
              <a:t>func</a:t>
            </a:r>
            <a:r>
              <a:rPr lang="en-US" sz="1600" dirty="0"/>
              <a:t>=</a:t>
            </a:r>
            <a:r>
              <a:rPr lang="en-US" sz="1600" dirty="0" err="1"/>
              <a:t>opt.max_sase</a:t>
            </a:r>
            <a:r>
              <a:rPr lang="en-US" sz="1600" dirty="0"/>
              <a:t>, </a:t>
            </a:r>
            <a:r>
              <a:rPr lang="en-US" sz="1600" dirty="0" err="1"/>
              <a:t>args</a:t>
            </a:r>
            <a:r>
              <a:rPr lang="en-US" sz="1600" dirty="0"/>
              <a:t>=[ [</a:t>
            </a:r>
            <a:r>
              <a:rPr lang="en-US" sz="1600" b="1" dirty="0"/>
              <a:t>'V14SMATCH'</a:t>
            </a:r>
            <a:r>
              <a:rPr lang="en-US" sz="1600" dirty="0"/>
              <a:t>,</a:t>
            </a:r>
            <a:r>
              <a:rPr lang="en-US" sz="1600" b="1" dirty="0"/>
              <a:t>'V7SMATCH'</a:t>
            </a:r>
            <a:r>
              <a:rPr lang="en-US" sz="1600" dirty="0"/>
              <a:t>], </a:t>
            </a:r>
            <a:r>
              <a:rPr lang="en-US" sz="1600" b="1" dirty="0"/>
              <a:t>'simplex' </a:t>
            </a:r>
            <a:r>
              <a:rPr lang="en-US" sz="1600" dirty="0"/>
              <a:t>] )]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seq3 </a:t>
            </a:r>
            <a:r>
              <a:rPr lang="en-US" sz="1600" dirty="0"/>
              <a:t>= [Action(</a:t>
            </a:r>
            <a:r>
              <a:rPr lang="en-US" sz="1600" dirty="0" err="1"/>
              <a:t>func</a:t>
            </a:r>
            <a:r>
              <a:rPr lang="en-US" sz="1600" dirty="0"/>
              <a:t>=</a:t>
            </a:r>
            <a:r>
              <a:rPr lang="en-US" sz="1600" dirty="0" err="1"/>
              <a:t>opt.max_sase</a:t>
            </a:r>
            <a:r>
              <a:rPr lang="en-US" sz="1600" dirty="0"/>
              <a:t>, </a:t>
            </a:r>
            <a:r>
              <a:rPr lang="en-US" sz="1600" dirty="0" err="1"/>
              <a:t>args</a:t>
            </a:r>
            <a:r>
              <a:rPr lang="en-US" sz="1600" dirty="0"/>
              <a:t>=[ [</a:t>
            </a:r>
            <a:r>
              <a:rPr lang="en-US" sz="1600" b="1" dirty="0"/>
              <a:t>'Q13SMATCH'</a:t>
            </a:r>
            <a:r>
              <a:rPr lang="en-US" sz="1600" dirty="0"/>
              <a:t>,</a:t>
            </a:r>
            <a:r>
              <a:rPr lang="en-US" sz="1600" b="1" dirty="0"/>
              <a:t>'Q15SMATCH'</a:t>
            </a:r>
            <a:r>
              <a:rPr lang="en-US" sz="1600" dirty="0"/>
              <a:t>], </a:t>
            </a:r>
            <a:r>
              <a:rPr lang="en-US" sz="1600" b="1" dirty="0"/>
              <a:t>'simplex' </a:t>
            </a:r>
            <a:r>
              <a:rPr lang="en-US" sz="1600" dirty="0"/>
              <a:t>] </a:t>
            </a:r>
            <a:r>
              <a:rPr lang="en-US" sz="1600" dirty="0" smtClean="0"/>
              <a:t>)]</a:t>
            </a:r>
          </a:p>
          <a:p>
            <a:pPr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opt.eval</a:t>
            </a:r>
            <a:r>
              <a:rPr lang="en-US" sz="1600" dirty="0" smtClean="0"/>
              <a:t>(seq1)</a:t>
            </a:r>
          </a:p>
          <a:p>
            <a:pPr>
              <a:buNone/>
            </a:pPr>
            <a:r>
              <a:rPr lang="en-US" sz="1600" i="1" dirty="0" smtClean="0"/>
              <a:t>#</a:t>
            </a:r>
            <a:r>
              <a:rPr lang="en-US" sz="1600" i="1" dirty="0" err="1" smtClean="0"/>
              <a:t>opt.eval</a:t>
            </a:r>
            <a:r>
              <a:rPr lang="en-US" sz="1600" i="1" dirty="0" smtClean="0"/>
              <a:t>(seq1 </a:t>
            </a:r>
            <a:r>
              <a:rPr lang="en-US" sz="1600" i="1" dirty="0"/>
              <a:t>+ </a:t>
            </a:r>
            <a:r>
              <a:rPr lang="en-US" sz="1600" i="1" dirty="0" smtClean="0"/>
              <a:t>seq2 </a:t>
            </a:r>
            <a:r>
              <a:rPr lang="en-US" sz="1600" i="1" dirty="0"/>
              <a:t>+ </a:t>
            </a:r>
            <a:r>
              <a:rPr lang="en-US" sz="1600" i="1" dirty="0" smtClean="0"/>
              <a:t>seq3 </a:t>
            </a:r>
            <a:r>
              <a:rPr lang="en-US" sz="1600" i="1" dirty="0"/>
              <a:t>+ </a:t>
            </a:r>
            <a:r>
              <a:rPr lang="en-US" sz="1600" i="1" dirty="0" smtClean="0"/>
              <a:t>seq4 </a:t>
            </a:r>
            <a:r>
              <a:rPr lang="en-US" sz="1600" i="1" dirty="0"/>
              <a:t>+ </a:t>
            </a:r>
            <a:r>
              <a:rPr lang="en-US" sz="1600" i="1" dirty="0" smtClean="0"/>
              <a:t>seq5)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520035" y="1091070"/>
            <a:ext cx="303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Python script 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476" y="1206693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Automatic SASE tuning works in a few minutes if the machine is in initially stable condition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Demonstrated at several wavelengths (17nm, 13.5nm, 10.4 nm, 7 nm) with different bunch filling at about 0.3 </a:t>
            </a:r>
            <a:r>
              <a:rPr lang="en-US" sz="2000" dirty="0" err="1" smtClean="0"/>
              <a:t>nC</a:t>
            </a:r>
            <a:r>
              <a:rPr lang="en-US" sz="2000" dirty="0" smtClean="0"/>
              <a:t> charge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6" y="3220562"/>
            <a:ext cx="3369755" cy="2790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3028148"/>
            <a:ext cx="5080000" cy="3175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sz="2400" kern="0" dirty="0" smtClean="0">
                <a:solidFill>
                  <a:schemeClr val="bg1"/>
                </a:solidFill>
              </a:rPr>
              <a:t>Experience of model-free optimization at FLASH</a:t>
            </a:r>
            <a:endParaRPr lang="en-GB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1"/>
              <p:cNvSpPr txBox="1">
                <a:spLocks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5500" b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Last shift results: SASE optimization by correctors</a:t>
                </a:r>
                <a:br>
                  <a:rPr lang="en-US" sz="2400" dirty="0" smtClean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=10.4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𝑛𝑚</m:t>
                      </m:r>
                    </m:oMath>
                  </m:oMathPara>
                </a14:m>
                <a:endParaRPr lang="en-GB" sz="24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blipFill rotWithShape="1">
                <a:blip r:embed="rId2"/>
                <a:stretch>
                  <a:fillRect t="-13675" b="-68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tomins\Documents\Dropbox\XFEL\optimize\present\b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" y="1051490"/>
            <a:ext cx="9034577" cy="44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721" y="5255701"/>
            <a:ext cx="80848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For optimization is necessary initial SASE </a:t>
            </a:r>
            <a:r>
              <a:rPr lang="en-US" sz="2000" dirty="0" smtClean="0">
                <a:solidFill>
                  <a:schemeClr val="accent3"/>
                </a:solidFill>
              </a:rPr>
              <a:t>signal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>
                <a:solidFill>
                  <a:schemeClr val="accent3"/>
                </a:solidFill>
              </a:rPr>
              <a:t>To check repeatability of the optimization techniques we repeated the same experiment after resetting correctors to initial </a:t>
            </a:r>
            <a:r>
              <a:rPr lang="en-US" sz="2000" dirty="0" smtClean="0">
                <a:solidFill>
                  <a:schemeClr val="accent3"/>
                </a:solidFill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16374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1"/>
              <p:cNvSpPr txBox="1">
                <a:spLocks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5500" b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Last shift results: SASE optimization by correctors</a:t>
                </a:r>
                <a:br>
                  <a:rPr lang="en-US" sz="2400" dirty="0" smtClean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=10.4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𝑛𝑚</m:t>
                      </m:r>
                    </m:oMath>
                  </m:oMathPara>
                </a14:m>
                <a:endParaRPr lang="en-GB" sz="24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blipFill rotWithShape="1">
                <a:blip r:embed="rId2"/>
                <a:stretch>
                  <a:fillRect t="-13675" b="-68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tomins\Documents\Dropbox\XFEL\optimize\present\b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" y="1050127"/>
            <a:ext cx="9037319" cy="44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888" y="5541675"/>
            <a:ext cx="808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>
                <a:solidFill>
                  <a:schemeClr val="accent3"/>
                </a:solidFill>
              </a:rPr>
              <a:t>a</a:t>
            </a:r>
            <a:r>
              <a:rPr lang="en-US" sz="2000" dirty="0" smtClean="0">
                <a:solidFill>
                  <a:schemeClr val="accent3"/>
                </a:solidFill>
              </a:rPr>
              <a:t>fter resetting correctors 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1"/>
              <p:cNvSpPr txBox="1">
                <a:spLocks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5500" b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Last shift results: SASE optimization by correctors</a:t>
                </a:r>
                <a:br>
                  <a:rPr lang="en-US" sz="2400" dirty="0" smtClean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=10.4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𝑛𝑚</m:t>
                      </m:r>
                    </m:oMath>
                  </m:oMathPara>
                </a14:m>
                <a:endParaRPr lang="en-GB" sz="24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958" y="224154"/>
                <a:ext cx="7283450" cy="714375"/>
              </a:xfrm>
              <a:prstGeom prst="rect">
                <a:avLst/>
              </a:prstGeom>
              <a:blipFill rotWithShape="1">
                <a:blip r:embed="rId2"/>
                <a:stretch>
                  <a:fillRect t="-13675" b="-68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97488" y="5541675"/>
            <a:ext cx="808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… and after correctors cycling   </a:t>
            </a:r>
          </a:p>
        </p:txBody>
      </p:sp>
      <p:pic>
        <p:nvPicPr>
          <p:cNvPr id="3074" name="Picture 2" descr="C:\Users\tomins\Documents\Dropbox\XFEL\optimize\present\b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" y="1041606"/>
            <a:ext cx="9054465" cy="45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1078</Words>
  <Application>Microsoft Office PowerPoint</Application>
  <PresentationFormat>On-screen Show (4:3)</PresentationFormat>
  <Paragraphs>153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template-european-xfel-gmbh_presentation</vt:lpstr>
      <vt:lpstr>SASE optimization with OCELOT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Tomin, Sergey</cp:lastModifiedBy>
  <cp:revision>191</cp:revision>
  <cp:lastPrinted>2008-09-01T15:04:16Z</cp:lastPrinted>
  <dcterms:created xsi:type="dcterms:W3CDTF">2012-08-22T09:26:39Z</dcterms:created>
  <dcterms:modified xsi:type="dcterms:W3CDTF">2015-12-14T11:28:58Z</dcterms:modified>
</cp:coreProperties>
</file>