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318" r:id="rId3"/>
    <p:sldId id="320" r:id="rId4"/>
    <p:sldId id="319" r:id="rId5"/>
    <p:sldId id="323" r:id="rId6"/>
    <p:sldId id="312" r:id="rId7"/>
    <p:sldId id="313" r:id="rId8"/>
    <p:sldId id="314" r:id="rId9"/>
    <p:sldId id="321" r:id="rId10"/>
    <p:sldId id="322" r:id="rId11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86E00"/>
    <a:srgbClr val="BC7000"/>
    <a:srgbClr val="9C9E9F"/>
    <a:srgbClr val="FFFFFF"/>
    <a:srgbClr val="DDDDDD"/>
    <a:srgbClr val="00A5EB"/>
    <a:srgbClr val="FFCC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6370" autoAdjust="0"/>
  </p:normalViewPr>
  <p:slideViewPr>
    <p:cSldViewPr snapToGrid="0">
      <p:cViewPr varScale="1">
        <p:scale>
          <a:sx n="103" d="100"/>
          <a:sy n="103" d="100"/>
        </p:scale>
        <p:origin x="-840" y="-77"/>
      </p:cViewPr>
      <p:guideLst>
        <p:guide orient="horz" pos="3787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7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005" y="-101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634200F-54F3-456B-879C-F134CFC7AD4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572C722-C5AB-4A6F-8A47-996F24FE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D9135D-8DDD-4401-ACE6-E028F3AE8A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noProof="0" dirty="0" smtClean="0">
                <a:solidFill>
                  <a:schemeClr val="bg2"/>
                </a:solidFill>
              </a:rPr>
              <a:t>Igor Zagorodnov</a:t>
            </a:r>
            <a:r>
              <a:rPr lang="en-US" sz="900" noProof="0" dirty="0" smtClean="0">
                <a:solidFill>
                  <a:schemeClr val="bg2"/>
                </a:solidFill>
              </a:rPr>
              <a:t>| S2E Meeting|  16. 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March 2015</a:t>
            </a:r>
            <a:r>
              <a:rPr lang="en-US" sz="900" noProof="0" dirty="0" smtClean="0">
                <a:solidFill>
                  <a:schemeClr val="bg2"/>
                </a:solidFill>
              </a:rPr>
              <a:t>  |  </a:t>
            </a:r>
            <a:r>
              <a:rPr lang="en-US" sz="900" b="1" noProof="0" dirty="0" err="1" smtClean="0">
                <a:solidFill>
                  <a:schemeClr val="bg2"/>
                </a:solidFill>
              </a:rPr>
              <a:t>Seite</a:t>
            </a:r>
            <a:r>
              <a:rPr lang="en-US" sz="900" b="1" noProof="0" dirty="0" smtClean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US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noProof="0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1470541"/>
            <a:ext cx="9144000" cy="952025"/>
          </a:xfrm>
          <a:noFill/>
        </p:spPr>
        <p:txBody>
          <a:bodyPr/>
          <a:lstStyle/>
          <a:p>
            <a:pPr algn="ctr"/>
            <a:r>
              <a:rPr lang="en-US" sz="3000" dirty="0" smtClean="0"/>
              <a:t>A large difference for two working points</a:t>
            </a:r>
            <a:endParaRPr lang="en-US" sz="3000" dirty="0"/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127" y="1"/>
            <a:ext cx="8996218" cy="1010264"/>
          </a:xfrm>
        </p:spPr>
        <p:txBody>
          <a:bodyPr/>
          <a:lstStyle/>
          <a:p>
            <a:r>
              <a:rPr lang="en-US" sz="4400" dirty="0"/>
              <a:t>L</a:t>
            </a:r>
            <a:r>
              <a:rPr lang="en-US" sz="4400" dirty="0" smtClean="0"/>
              <a:t>OLA Measurements at FLASH</a:t>
            </a:r>
            <a:endParaRPr lang="en-US" sz="4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188837" y="2695481"/>
            <a:ext cx="50657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Igor </a:t>
            </a:r>
            <a:r>
              <a:rPr lang="en-US" sz="2400" dirty="0" err="1" smtClean="0"/>
              <a:t>Zagorodnov</a:t>
            </a:r>
            <a:endParaRPr lang="en-US" sz="2400" dirty="0" smtClean="0"/>
          </a:p>
          <a:p>
            <a:pPr algn="ctr"/>
            <a:endParaRPr lang="en-US" sz="2400" dirty="0" smtClean="0">
              <a:solidFill>
                <a:srgbClr val="00A5EB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S2E Meeting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DESY</a:t>
            </a:r>
          </a:p>
          <a:p>
            <a:pPr algn="ctr"/>
            <a:r>
              <a:rPr lang="en-US" sz="2400" dirty="0"/>
              <a:t>1</a:t>
            </a:r>
            <a:r>
              <a:rPr lang="en-US" sz="2400" dirty="0" smtClean="0"/>
              <a:t>6. March 2015</a:t>
            </a:r>
            <a:endParaRPr lang="en-US" sz="2400" dirty="0"/>
          </a:p>
        </p:txBody>
      </p:sp>
      <p:pic>
        <p:nvPicPr>
          <p:cNvPr id="184322" name="Picture 2" descr="http://ttfinfo.desy.de/TTFelog/data/2015/09/01.03_M/2015-03-01T08:55: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6" y="2204958"/>
            <a:ext cx="5067201" cy="34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faster</a:t>
            </a:r>
            <a:r>
              <a:rPr lang="de-DE" dirty="0" smtClean="0"/>
              <a:t>? (C. Behrens)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2232" y="1427156"/>
            <a:ext cx="871629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eaLnBrk="1" hangingPunct="1">
              <a:buAutoNum type="arabicPeriod"/>
            </a:pPr>
            <a:r>
              <a:rPr lang="en-US" sz="2800" dirty="0" smtClean="0"/>
              <a:t>For </a:t>
            </a:r>
            <a:r>
              <a:rPr lang="en-US" sz="2800" dirty="0"/>
              <a:t>the same </a:t>
            </a:r>
            <a:r>
              <a:rPr lang="en-US" sz="2800" dirty="0" smtClean="0"/>
              <a:t>amplitude the resolutions has to be the same. The </a:t>
            </a:r>
            <a:r>
              <a:rPr lang="en-US" sz="2800" dirty="0"/>
              <a:t>difference comes solely due to different calibration and jitter in the </a:t>
            </a:r>
            <a:r>
              <a:rPr lang="en-US" sz="2800" dirty="0" err="1"/>
              <a:t>unstreaked</a:t>
            </a:r>
            <a:r>
              <a:rPr lang="en-US" sz="2800" dirty="0"/>
              <a:t> beam </a:t>
            </a:r>
            <a:r>
              <a:rPr lang="en-US" sz="2800" dirty="0" smtClean="0"/>
              <a:t>size.</a:t>
            </a:r>
          </a:p>
          <a:p>
            <a:pPr marL="514350" lvl="0" indent="-514350" eaLnBrk="1" hangingPunct="1">
              <a:buAutoNum type="arabicPeriod"/>
            </a:pPr>
            <a:r>
              <a:rPr lang="en-US" sz="2800" dirty="0"/>
              <a:t>Switching phase </a:t>
            </a:r>
            <a:r>
              <a:rPr lang="en-US" sz="2800" dirty="0" smtClean="0"/>
              <a:t>does </a:t>
            </a:r>
            <a:r>
              <a:rPr lang="en-US" sz="2800" dirty="0"/>
              <a:t>only need seconds. If somebody </a:t>
            </a:r>
            <a:r>
              <a:rPr lang="en-US" sz="2800" dirty="0" err="1"/>
              <a:t>woud</a:t>
            </a:r>
            <a:r>
              <a:rPr lang="en-US" sz="2800" dirty="0"/>
              <a:t> measure the response (</a:t>
            </a:r>
            <a:r>
              <a:rPr lang="en-US" sz="2800" b="1" dirty="0"/>
              <a:t>real phase vs set phase</a:t>
            </a:r>
            <a:r>
              <a:rPr lang="en-US" sz="2800" dirty="0"/>
              <a:t>) a simple script could be written to make this </a:t>
            </a:r>
            <a:r>
              <a:rPr lang="en-US" sz="2800" dirty="0" smtClean="0"/>
              <a:t>happen.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1. 01.03.2015 08:47 (M. Vogt)</a:t>
            </a:r>
            <a:endParaRPr lang="en-US" dirty="0"/>
          </a:p>
        </p:txBody>
      </p:sp>
      <p:pic>
        <p:nvPicPr>
          <p:cNvPr id="183300" name="Picture 4" descr="http://ttfinfo.desy.de/TTFelog/data/2015/09/01.03_M/2015-03-01T08:47: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9" y="868323"/>
            <a:ext cx="5317417" cy="31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2" name="Picture 6" descr="http://ttfinfo.desy.de/TTFelog/data/2015/09/01.03_M/2015-03-01T08:04: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" y="3920369"/>
            <a:ext cx="4719484" cy="2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36226" y="1232826"/>
            <a:ext cx="283613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res1=75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sig1=125 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+mj-lt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+mj-lt"/>
                <a:cs typeface="Arial" pitchFamily="34" charset="0"/>
              </a:rPr>
              <a:t>ampl</a:t>
            </a:r>
            <a:r>
              <a:rPr lang="en-US" altLang="en-US" sz="2800" dirty="0" smtClean="0">
                <a:latin typeface="+mj-lt"/>
                <a:cs typeface="Arial" pitchFamily="34" charset="0"/>
              </a:rPr>
              <a:t>=1.21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(phase1=-118 )</a:t>
            </a:r>
          </a:p>
        </p:txBody>
      </p:sp>
    </p:spTree>
    <p:extLst>
      <p:ext uri="{BB962C8B-B14F-4D97-AF65-F5344CB8AC3E}">
        <p14:creationId xmlns:p14="http://schemas.microsoft.com/office/powerpoint/2010/main" val="217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1. </a:t>
            </a:r>
            <a:r>
              <a:rPr lang="en-US" dirty="0" smtClean="0"/>
              <a:t>01.03.2015 08:55 (M. Vogt)</a:t>
            </a:r>
            <a:endParaRPr lang="en-US" dirty="0"/>
          </a:p>
        </p:txBody>
      </p:sp>
      <p:pic>
        <p:nvPicPr>
          <p:cNvPr id="181250" name="Picture 2" descr="http://ttfinfo.desy.de/TTFelog/data/2015/09/01.03_M/2015-03-01T08:55: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4" y="921443"/>
            <a:ext cx="4893036" cy="28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http://ttfinfo.desy.de/TTFelog/data/2015/09/01.03_M/2015-03-01T08:52: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5" y="3934897"/>
            <a:ext cx="4467679" cy="22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41573" y="1581722"/>
            <a:ext cx="292755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res2=35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sig2=45 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+mj-lt"/>
                <a:cs typeface="Arial" pitchFamily="34" charset="0"/>
              </a:rPr>
              <a:t>ampl</a:t>
            </a:r>
            <a:r>
              <a:rPr lang="en-US" altLang="en-US" sz="2800" dirty="0" smtClean="0">
                <a:latin typeface="+mj-lt"/>
                <a:cs typeface="Arial" pitchFamily="34" charset="0"/>
              </a:rPr>
              <a:t>= 1.21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(phase2 =76.5)</a:t>
            </a:r>
          </a:p>
        </p:txBody>
      </p:sp>
    </p:spTree>
    <p:extLst>
      <p:ext uri="{BB962C8B-B14F-4D97-AF65-F5344CB8AC3E}">
        <p14:creationId xmlns:p14="http://schemas.microsoft.com/office/powerpoint/2010/main" val="217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1. </a:t>
            </a:r>
            <a:r>
              <a:rPr lang="en-US" dirty="0" smtClean="0"/>
              <a:t>01.03.2015 </a:t>
            </a:r>
            <a:r>
              <a:rPr lang="en-US" dirty="0"/>
              <a:t>08:55 (M. Vogt)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8709" y="3537106"/>
            <a:ext cx="81337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sig=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sqrt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(0.5*(sig1**2-res1**2+sig2**2-res2**2)) </a:t>
            </a:r>
            <a:endParaRPr kumimoji="0" lang="ru-R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8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</a:t>
            </a:r>
            <a:r>
              <a:rPr kumimoji="0" lang="de-DE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reference</a:t>
            </a:r>
            <a:r>
              <a:rPr lang="de-DE" altLang="en-US" sz="2800" dirty="0" smtClean="0">
                <a:latin typeface="+mj-lt"/>
                <a:cs typeface="Arial" pitchFamily="34" charset="0"/>
              </a:rPr>
              <a:t>?)</a:t>
            </a:r>
            <a:r>
              <a:rPr kumimoji="0" lang="ru-RU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sig=73.48  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781" y="4660490"/>
                <a:ext cx="5558253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0.5(</m:t>
                          </m:r>
                          <m:sSup>
                            <m:sSup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0+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781" y="4660490"/>
                <a:ext cx="5558253" cy="843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7392" y="924445"/>
            <a:ext cx="292755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res2=35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sig2=45 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+mj-lt"/>
                <a:cs typeface="Arial" pitchFamily="34" charset="0"/>
              </a:rPr>
              <a:t>ampl</a:t>
            </a:r>
            <a:r>
              <a:rPr lang="en-US" altLang="en-US" sz="2800" dirty="0" smtClean="0">
                <a:latin typeface="+mj-lt"/>
                <a:cs typeface="Arial" pitchFamily="34" charset="0"/>
              </a:rPr>
              <a:t>= 1.21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(phase2 =76.5)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72497" y="924446"/>
            <a:ext cx="283613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res1=75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sig1=125 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+mj-lt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+mj-lt"/>
                <a:cs typeface="Arial" pitchFamily="34" charset="0"/>
              </a:rPr>
              <a:t>ampl</a:t>
            </a:r>
            <a:r>
              <a:rPr lang="en-US" altLang="en-US" sz="2800" dirty="0" smtClean="0">
                <a:latin typeface="+mj-lt"/>
                <a:cs typeface="Arial" pitchFamily="34" charset="0"/>
              </a:rPr>
              <a:t>=1.21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(phase1=-118 )</a:t>
            </a:r>
          </a:p>
        </p:txBody>
      </p:sp>
    </p:spTree>
    <p:extLst>
      <p:ext uri="{BB962C8B-B14F-4D97-AF65-F5344CB8AC3E}">
        <p14:creationId xmlns:p14="http://schemas.microsoft.com/office/powerpoint/2010/main" val="217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1. </a:t>
            </a:r>
            <a:r>
              <a:rPr lang="en-US" dirty="0" smtClean="0"/>
              <a:t>01.03.2015 </a:t>
            </a:r>
            <a:r>
              <a:rPr lang="en-US" dirty="0"/>
              <a:t>08:55 (M. Vogt)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4" y="934986"/>
            <a:ext cx="318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9" y="961103"/>
            <a:ext cx="1600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6" y="1946634"/>
            <a:ext cx="4010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6" y="2877011"/>
            <a:ext cx="2667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76730" y="4623619"/>
                <a:ext cx="581935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  <m:sup/>
                          </m:sSubSup>
                        </m:e>
                        <m:sup/>
                      </m:sSup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0.5(</m:t>
                          </m:r>
                          <m:sSup>
                            <m:sSup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de-DE" sz="2400" i="1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0+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de-DE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de-DE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30" y="4623619"/>
                <a:ext cx="5819350" cy="843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 bwMode="auto">
          <a:xfrm>
            <a:off x="3977764" y="3642852"/>
            <a:ext cx="675352" cy="9070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22723" y="3676209"/>
            <a:ext cx="390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2. 09.03.2015 02:56 (I. Zagorodnov)</a:t>
            </a:r>
            <a:endParaRPr lang="en-US" dirty="0"/>
          </a:p>
        </p:txBody>
      </p:sp>
      <p:pic>
        <p:nvPicPr>
          <p:cNvPr id="175106" name="Picture 2" descr="http://ttfinfo.desy.de/TTFelog/data/2015/10/08.03_n/2015-03-09T02:56: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2" y="876306"/>
            <a:ext cx="4933335" cy="26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8" name="Picture 4" descr="http://ttfinfo.desy.de/TTFelog/data/2015/10/08.03_n/2015-03-09T02:54: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2" y="3658828"/>
            <a:ext cx="5177315" cy="26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36226" y="1448269"/>
            <a:ext cx="283613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res1=55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sig1=55 fs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(phase1=72.7 )</a:t>
            </a:r>
          </a:p>
        </p:txBody>
      </p:sp>
    </p:spTree>
    <p:extLst>
      <p:ext uri="{BB962C8B-B14F-4D97-AF65-F5344CB8AC3E}">
        <p14:creationId xmlns:p14="http://schemas.microsoft.com/office/powerpoint/2010/main" val="547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2. 09.03.2015 03:05 (I. Zagorodnov)</a:t>
            </a:r>
            <a:endParaRPr 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8" y="3753761"/>
            <a:ext cx="4384982" cy="22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 descr="http://ttfinfo.desy.de/TTFelog/data/2015/10/08.03_n/2015-03-09T03:05: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8" y="1059886"/>
            <a:ext cx="4762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5613" y="1286037"/>
            <a:ext cx="30086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res2=59.2 fs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sig2=118 fs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(phase2=-116.8 )</a:t>
            </a:r>
          </a:p>
        </p:txBody>
      </p:sp>
    </p:spTree>
    <p:extLst>
      <p:ext uri="{BB962C8B-B14F-4D97-AF65-F5344CB8AC3E}">
        <p14:creationId xmlns:p14="http://schemas.microsoft.com/office/powerpoint/2010/main" val="3391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2. 09.03.2015 </a:t>
            </a:r>
            <a:r>
              <a:rPr lang="en-US" dirty="0"/>
              <a:t>03:05 (I. Zagorodnov)</a:t>
            </a:r>
          </a:p>
        </p:txBody>
      </p:sp>
      <p:pic>
        <p:nvPicPr>
          <p:cNvPr id="180226" name="Picture 2" descr="http://ttfinfo.desy.de/TTFelog/data/2015/10/08.03_n/2015-03-09T03:06: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4" y="1312043"/>
            <a:ext cx="5453886" cy="28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takes a lot of time?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0218" y="821885"/>
            <a:ext cx="871629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2800" dirty="0"/>
              <a:t>The changing of the phase manually gives a large loses in the </a:t>
            </a:r>
            <a:r>
              <a:rPr lang="en-US" sz="2800" dirty="0" err="1"/>
              <a:t>undulator</a:t>
            </a:r>
            <a:r>
              <a:rPr lang="en-US" sz="2800" dirty="0"/>
              <a:t> section</a:t>
            </a:r>
            <a:r>
              <a:rPr lang="en-US" sz="2800" dirty="0" smtClean="0"/>
              <a:t>.</a:t>
            </a:r>
          </a:p>
          <a:p>
            <a:pPr lvl="0" eaLnBrk="1" hangingPunct="1"/>
            <a:r>
              <a:rPr lang="en-US" sz="2800" dirty="0" smtClean="0"/>
              <a:t>With </a:t>
            </a:r>
            <a:r>
              <a:rPr lang="en-US" sz="2800" dirty="0"/>
              <a:t>large voltage (1.2) it takes some time to find another </a:t>
            </a:r>
            <a:r>
              <a:rPr lang="en-US" sz="2800" dirty="0" smtClean="0"/>
              <a:t>phase.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Conventional procedure to change the working 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800" dirty="0">
              <a:latin typeface="+mj-lt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/>
              <a:t>To reduce </a:t>
            </a:r>
            <a:r>
              <a:rPr lang="en-US" sz="2800" dirty="0"/>
              <a:t>the voltage to </a:t>
            </a:r>
            <a:r>
              <a:rPr lang="en-US" sz="2800" dirty="0" smtClean="0"/>
              <a:t>0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Change </a:t>
            </a:r>
            <a:r>
              <a:rPr lang="en-US" sz="2800" dirty="0"/>
              <a:t>the </a:t>
            </a:r>
            <a:r>
              <a:rPr lang="en-US" sz="2800" dirty="0" smtClean="0"/>
              <a:t>phase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Increase </a:t>
            </a:r>
            <a:r>
              <a:rPr lang="en-US" sz="2800" dirty="0"/>
              <a:t>the voltage again.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New </a:t>
            </a:r>
            <a:r>
              <a:rPr lang="en-US" sz="2800" dirty="0"/>
              <a:t>calibration. </a:t>
            </a:r>
          </a:p>
          <a:p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takes not less than 10 minutes. </a:t>
            </a:r>
          </a:p>
        </p:txBody>
      </p:sp>
    </p:spTree>
    <p:extLst>
      <p:ext uri="{BB962C8B-B14F-4D97-AF65-F5344CB8AC3E}">
        <p14:creationId xmlns:p14="http://schemas.microsoft.com/office/powerpoint/2010/main" val="3937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</Words>
  <Application>Microsoft Office PowerPoint</Application>
  <PresentationFormat>On-screen Show (4:3)</PresentationFormat>
  <Paragraphs>62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PPT-Vorlage_de</vt:lpstr>
      <vt:lpstr>LOLA Measurements at FLASH</vt:lpstr>
      <vt:lpstr>Case 1. 01.03.2015 08:47 (M. Vogt)</vt:lpstr>
      <vt:lpstr>Case 1. 01.03.2015 08:55 (M. Vogt)</vt:lpstr>
      <vt:lpstr>Case 1. 01.03.2015 08:55 (M. Vogt)</vt:lpstr>
      <vt:lpstr>Case 1. 01.03.2015 08:55 (M. Vogt)</vt:lpstr>
      <vt:lpstr>Case 2. 09.03.2015 02:56 (I. Zagorodnov)</vt:lpstr>
      <vt:lpstr>Case 2. 09.03.2015 03:05 (I. Zagorodnov)</vt:lpstr>
      <vt:lpstr>Case 2. 09.03.2015 03:05 (I. Zagorodnov)</vt:lpstr>
      <vt:lpstr>Why it takes a lot of time?</vt:lpstr>
      <vt:lpstr>How can we do it faster? (C. Behrens)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Zagorodnov, Igor</dc:creator>
  <cp:lastModifiedBy>Zagorodnov, Igor</cp:lastModifiedBy>
  <cp:revision>638</cp:revision>
  <cp:lastPrinted>2015-03-16T11:27:33Z</cp:lastPrinted>
  <dcterms:created xsi:type="dcterms:W3CDTF">2012-01-18T19:29:16Z</dcterms:created>
  <dcterms:modified xsi:type="dcterms:W3CDTF">2015-03-17T14:04:20Z</dcterms:modified>
</cp:coreProperties>
</file>