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5" r:id="rId7"/>
    <p:sldId id="267" r:id="rId8"/>
    <p:sldId id="261" r:id="rId9"/>
    <p:sldId id="262" r:id="rId10"/>
    <p:sldId id="263" r:id="rId11"/>
    <p:sldId id="268" r:id="rId12"/>
    <p:sldId id="266" r:id="rId13"/>
    <p:sldId id="269" r:id="rId14"/>
    <p:sldId id="258" r:id="rId15"/>
    <p:sldId id="271" r:id="rId16"/>
    <p:sldId id="272" r:id="rId17"/>
    <p:sldId id="273" r:id="rId18"/>
    <p:sldId id="274" r:id="rId19"/>
    <p:sldId id="275" r:id="rId20"/>
    <p:sldId id="270" r:id="rId21"/>
    <p:sldId id="276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727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08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38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45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04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74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05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28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907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733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60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0BEED-A42D-4783-8415-CBD0EBA223C3}" type="datetimeFigureOut">
              <a:rPr lang="de-DE" smtClean="0"/>
              <a:t>28.10.2013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4D52C-D3B2-4644-8DDE-53AD361F8DC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41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8568952" cy="316835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                                Reduced Gun Simulations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1. Comparison 60MV/m Gun </a:t>
            </a:r>
            <a:r>
              <a:rPr lang="en-US" sz="2400" dirty="0" err="1" smtClean="0"/>
              <a:t>vs</a:t>
            </a:r>
            <a:r>
              <a:rPr lang="en-US" sz="2400" dirty="0" smtClean="0"/>
              <a:t> 50MV/m Gun, Flat Top Laser Pulse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2. Comparison for the worst case: Gun50+Gauss Laser Pulse</a:t>
            </a:r>
            <a:br>
              <a:rPr lang="en-US" sz="2400" dirty="0" smtClean="0"/>
            </a:br>
            <a:r>
              <a:rPr lang="en-US" sz="2400" dirty="0" smtClean="0"/>
              <a:t>3. Summary and Outlook 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Yauhen Kot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Summary for the S2E Meeting 28.10.2013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86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96" y="692696"/>
            <a:ext cx="5515492" cy="397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44431" y="116632"/>
            <a:ext cx="5198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 with 100pC. Comparison Gun50 </a:t>
            </a:r>
            <a:r>
              <a:rPr lang="en-US" dirty="0" err="1" smtClean="0"/>
              <a:t>vs</a:t>
            </a:r>
            <a:r>
              <a:rPr lang="en-US" dirty="0" smtClean="0"/>
              <a:t> Gun60</a:t>
            </a: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6258798"/>
            <a:ext cx="886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With 1.4% growth of the projected emittance for Gun60 in order to get </a:t>
            </a:r>
            <a:r>
              <a:rPr lang="en-US" sz="1600" i="1" dirty="0" err="1" smtClean="0"/>
              <a:t>matchable</a:t>
            </a:r>
            <a:r>
              <a:rPr lang="en-US" sz="1600" i="1" dirty="0" smtClean="0"/>
              <a:t> beam optical functions</a:t>
            </a:r>
            <a:endParaRPr lang="de-DE" sz="16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584615"/>
              </p:ext>
            </p:extLst>
          </p:nvPr>
        </p:nvGraphicFramePr>
        <p:xfrm>
          <a:off x="5276654" y="669464"/>
          <a:ext cx="3853783" cy="549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75"/>
                <a:gridCol w="504056"/>
                <a:gridCol w="683253"/>
                <a:gridCol w="1006753"/>
                <a:gridCol w="1190846"/>
              </a:tblGrid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Charge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100pC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270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Max electric field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in the gun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[MV/m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Laser form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FT 2/20\2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WP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MaxB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,[T]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0.1882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0.2218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v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XYrms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0.1228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0.133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0.1891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0.1945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0.175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0.137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0.164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0.138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sl,min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0.120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0.116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sl,max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0.177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0.143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</a:rPr>
                        <a:t>sl,peak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,rms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0.473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0.367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[A]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5.05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5.56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rms, 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1.815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1.647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Beam optical functions after 1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accelerating module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49.89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39.5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a</a:t>
                      </a:r>
                      <a:endParaRPr lang="de-DE" sz="14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-2.568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-2.013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504" y="5025950"/>
            <a:ext cx="4982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-2.7% projected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+27.7% growth of emittance at the current peak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+18.8% average slice emittance growth</a:t>
            </a:r>
          </a:p>
        </p:txBody>
      </p:sp>
    </p:spTree>
    <p:extLst>
      <p:ext uri="{BB962C8B-B14F-4D97-AF65-F5344CB8AC3E}">
        <p14:creationId xmlns:p14="http://schemas.microsoft.com/office/powerpoint/2010/main" val="2680789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96752"/>
            <a:ext cx="4536505" cy="3529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95436"/>
            <a:ext cx="4536504" cy="3529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0117" y="44624"/>
            <a:ext cx="5123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100pC at XFEL Injector with 50MeV and 60MeV Gun.</a:t>
            </a:r>
          </a:p>
          <a:p>
            <a:pPr algn="ctr"/>
            <a:r>
              <a:rPr lang="en-US" i="1" dirty="0" smtClean="0"/>
              <a:t>Emittance Comparison</a:t>
            </a:r>
            <a:endParaRPr lang="de-DE" i="1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836712"/>
            <a:ext cx="66008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Scan size: </a:t>
            </a:r>
            <a:r>
              <a:rPr lang="en-US" sz="1600" dirty="0" err="1" smtClean="0">
                <a:latin typeface="Symbol" pitchFamily="18" charset="2"/>
              </a:rPr>
              <a:t>D</a:t>
            </a:r>
            <a:r>
              <a:rPr lang="en-US" sz="1600" baseline="-25000" dirty="0" err="1" smtClean="0"/>
              <a:t>MaxB</a:t>
            </a:r>
            <a:r>
              <a:rPr lang="en-US" sz="1600" dirty="0" smtClean="0"/>
              <a:t> </a:t>
            </a:r>
            <a:r>
              <a:rPr lang="en-US" sz="1600" i="1" dirty="0" smtClean="0">
                <a:latin typeface="Century Schoolbook" pitchFamily="18" charset="0"/>
              </a:rPr>
              <a:t>x </a:t>
            </a:r>
            <a:r>
              <a:rPr lang="en-US" sz="1600" dirty="0" err="1" smtClean="0">
                <a:latin typeface="Symbol" pitchFamily="18" charset="2"/>
              </a:rPr>
              <a:t>D</a:t>
            </a:r>
            <a:r>
              <a:rPr lang="en-US" sz="1600" baseline="-25000" dirty="0" err="1" smtClean="0"/>
              <a:t>XYrms</a:t>
            </a:r>
            <a:r>
              <a:rPr lang="en-US" sz="1600" dirty="0" smtClean="0"/>
              <a:t>=0.0025T </a:t>
            </a:r>
            <a:r>
              <a:rPr lang="en-US" sz="1600" i="1" dirty="0" smtClean="0">
                <a:latin typeface="Century Schoolbook" pitchFamily="18" charset="0"/>
              </a:rPr>
              <a:t>x</a:t>
            </a:r>
            <a:r>
              <a:rPr lang="en-US" sz="1600" dirty="0" smtClean="0"/>
              <a:t> 0.080mm; Color range: 0.1891-0.3306 </a:t>
            </a:r>
            <a:r>
              <a:rPr lang="en-US" sz="1600" dirty="0" smtClean="0">
                <a:latin typeface="Symbol" pitchFamily="18" charset="2"/>
              </a:rPr>
              <a:t>m</a:t>
            </a:r>
            <a:r>
              <a:rPr lang="en-US" sz="1600" dirty="0" smtClean="0"/>
              <a:t>m</a:t>
            </a:r>
            <a:endParaRPr lang="de-DE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17899"/>
              </p:ext>
            </p:extLst>
          </p:nvPr>
        </p:nvGraphicFramePr>
        <p:xfrm>
          <a:off x="35496" y="4725144"/>
          <a:ext cx="607222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056"/>
                <a:gridCol w="1518056"/>
                <a:gridCol w="1518056"/>
                <a:gridCol w="1518056"/>
              </a:tblGrid>
              <a:tr h="267458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Gun60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Gun50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Working Point</a:t>
                      </a:r>
                      <a:r>
                        <a:rPr lang="en-US" sz="1200" baseline="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MaxB</a:t>
                      </a:r>
                      <a:r>
                        <a:rPr lang="en-US" sz="1200" dirty="0" smtClean="0"/>
                        <a:t>, [T]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0.2218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0.1882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XYrms</a:t>
                      </a:r>
                      <a:r>
                        <a:rPr lang="en-US" sz="1200" dirty="0" smtClean="0"/>
                        <a:t>,[mm]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0.133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0.1228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emittance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Symbol" pitchFamily="18" charset="2"/>
                        </a:rPr>
                        <a:t>e</a:t>
                      </a:r>
                      <a:r>
                        <a:rPr lang="en-US" sz="1200" dirty="0" smtClean="0"/>
                        <a:t>,[m</a:t>
                      </a:r>
                      <a:r>
                        <a:rPr lang="en-US" sz="1200" baseline="30000" dirty="0" smtClean="0"/>
                        <a:t>-6</a:t>
                      </a:r>
                      <a:r>
                        <a:rPr lang="en-US" sz="1200" dirty="0" smtClean="0"/>
                        <a:t>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0.1945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0.1891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rms bunch </a:t>
                      </a:r>
                      <a:r>
                        <a:rPr lang="en-US" sz="1200" dirty="0" err="1" smtClean="0"/>
                        <a:t>lenngth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Symbol" pitchFamily="18" charset="2"/>
                        </a:rPr>
                        <a:t>t</a:t>
                      </a:r>
                      <a:r>
                        <a:rPr lang="en-US" sz="1200" dirty="0" smtClean="0"/>
                        <a:t>,[mm]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1.640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1.891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Beam optical functions after</a:t>
                      </a:r>
                      <a:r>
                        <a:rPr lang="en-US" sz="1200" baseline="0" dirty="0" smtClean="0"/>
                        <a:t> the 1</a:t>
                      </a:r>
                      <a:r>
                        <a:rPr lang="en-US" sz="1200" baseline="30000" dirty="0" smtClean="0"/>
                        <a:t>st</a:t>
                      </a:r>
                      <a:r>
                        <a:rPr lang="en-US" sz="1200" baseline="0" dirty="0" smtClean="0"/>
                        <a:t> accelerating module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Symbol" pitchFamily="18" charset="2"/>
                        </a:rPr>
                        <a:t>b</a:t>
                      </a:r>
                      <a:r>
                        <a:rPr lang="en-US" sz="1200" dirty="0" smtClean="0"/>
                        <a:t>,[m]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39.5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49.89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Symbol" pitchFamily="18" charset="2"/>
                        </a:rPr>
                        <a:t>a</a:t>
                      </a:r>
                      <a:endParaRPr lang="de-DE" sz="1200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-2.013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-2.568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629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3346" y="44624"/>
            <a:ext cx="5417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100pC at XFEL Injector with 50MV/m and 60MV/m Gun.</a:t>
            </a:r>
          </a:p>
          <a:p>
            <a:pPr algn="ctr"/>
            <a:r>
              <a:rPr lang="en-US" i="1" dirty="0" smtClean="0"/>
              <a:t>Comparison of Beam Optical Functions</a:t>
            </a:r>
            <a:endParaRPr lang="de-DE" i="1" dirty="0"/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8" y="1340768"/>
            <a:ext cx="4536503" cy="347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4" y="1340768"/>
            <a:ext cx="4536502" cy="347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4683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227995"/>
              </p:ext>
            </p:extLst>
          </p:nvPr>
        </p:nvGraphicFramePr>
        <p:xfrm>
          <a:off x="1259632" y="1916832"/>
          <a:ext cx="6240015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5"/>
                <a:gridCol w="1008112"/>
                <a:gridCol w="1151722"/>
                <a:gridCol w="1248003"/>
                <a:gridCol w="1248003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sz="1600" dirty="0" smtClean="0"/>
                        <a:t>Table: Change of some</a:t>
                      </a:r>
                      <a:r>
                        <a:rPr lang="en-US" sz="1600" baseline="0" dirty="0" smtClean="0"/>
                        <a:t> bunch parameters in % if the peak electric field of the gun is reduced from 60MV/m to 50MV/m. Laser Pulse profiles is Flat Top 2/20\2ps in both cases</a:t>
                      </a:r>
                      <a:endParaRPr lang="de-D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Bunch Charge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1nC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500pC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250pC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100pC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[%]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46.0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-2.7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,[%]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52.6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27.7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[%]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45.0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18.8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D(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en-US" sz="1800" baseline="30000" dirty="0" err="1" smtClean="0">
                          <a:solidFill>
                            <a:schemeClr val="tx1"/>
                          </a:solidFill>
                        </a:rPr>
                        <a:t>sl,peak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[%]</a:t>
                      </a:r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18.9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11760" y="434151"/>
            <a:ext cx="3738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Summary: Operation Gun60 </a:t>
            </a:r>
            <a:r>
              <a:rPr lang="en-US" dirty="0" err="1" smtClean="0"/>
              <a:t>vs</a:t>
            </a:r>
            <a:r>
              <a:rPr lang="en-US" dirty="0" smtClean="0"/>
              <a:t> Gun50</a:t>
            </a:r>
          </a:p>
          <a:p>
            <a:pPr algn="ctr"/>
            <a:r>
              <a:rPr lang="en-US" dirty="0" smtClean="0"/>
              <a:t> Flat Top Laser </a:t>
            </a:r>
            <a:r>
              <a:rPr lang="en-US" dirty="0"/>
              <a:t>P</a:t>
            </a:r>
            <a:r>
              <a:rPr lang="en-US" dirty="0" smtClean="0"/>
              <a:t>ulse 2/20\2ps</a:t>
            </a: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1325202" y="5195243"/>
            <a:ext cx="6193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Bunches with higher charge suffer more,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but the claimed design parameters may be hold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3102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692697"/>
            <a:ext cx="7772400" cy="290775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Reduced Gun Simulations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1. Comparison Gun60 </a:t>
            </a:r>
            <a:r>
              <a:rPr lang="en-US" sz="2400" dirty="0" err="1" smtClean="0">
                <a:solidFill>
                  <a:schemeClr val="bg1">
                    <a:lumMod val="65000"/>
                  </a:schemeClr>
                </a:solidFill>
              </a:rPr>
              <a:t>vs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 Gun50, Flat Top Laser Pulse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 smtClean="0"/>
              <a:t>2. Comparison for the worst case: Gun50+Gauss Laser Pulse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3. Summary and Outlook 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4784" y="3933056"/>
            <a:ext cx="7054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Worst case:</a:t>
            </a:r>
          </a:p>
          <a:p>
            <a:r>
              <a:rPr lang="en-US" dirty="0"/>
              <a:t> </a:t>
            </a:r>
            <a:r>
              <a:rPr lang="en-US" dirty="0" smtClean="0"/>
              <a:t>- Maximum peak electric field of the gun by 50MV/m</a:t>
            </a:r>
          </a:p>
          <a:p>
            <a:r>
              <a:rPr lang="en-US" dirty="0"/>
              <a:t> </a:t>
            </a:r>
            <a:r>
              <a:rPr lang="en-US" dirty="0" smtClean="0"/>
              <a:t>- Longitudinal laser pulse profile: </a:t>
            </a:r>
            <a:r>
              <a:rPr lang="en-US" dirty="0" err="1" smtClean="0"/>
              <a:t>gaussian</a:t>
            </a:r>
            <a:r>
              <a:rPr lang="en-US" dirty="0" smtClean="0"/>
              <a:t> with 14ps FWHM (rms 5.95ps)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400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9072" y="44624"/>
            <a:ext cx="6349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Operation with 1nC: </a:t>
            </a:r>
          </a:p>
          <a:p>
            <a:pPr algn="ctr"/>
            <a:r>
              <a:rPr lang="en-US" dirty="0" smtClean="0"/>
              <a:t>60MV/m Gun + FT 2/20\2ps </a:t>
            </a:r>
            <a:r>
              <a:rPr lang="en-US" dirty="0" err="1" smtClean="0"/>
              <a:t>vs</a:t>
            </a:r>
            <a:r>
              <a:rPr lang="en-US" dirty="0" smtClean="0"/>
              <a:t> 50MV/m Gun + Gauss 14ps FWHM</a:t>
            </a:r>
            <a:endParaRPr lang="de-DE" dirty="0"/>
          </a:p>
        </p:txBody>
      </p:sp>
      <p:sp>
        <p:nvSpPr>
          <p:cNvPr id="5" name="TextBox 4"/>
          <p:cNvSpPr txBox="1"/>
          <p:nvPr/>
        </p:nvSpPr>
        <p:spPr>
          <a:xfrm>
            <a:off x="31933" y="5661248"/>
            <a:ext cx="49248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+112% projected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+115% growth of emittance at the current peak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+67.8% average slice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Different rms bunch length</a:t>
            </a:r>
            <a:endParaRPr lang="de-DE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3" y="764704"/>
            <a:ext cx="5260147" cy="494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402443"/>
              </p:ext>
            </p:extLst>
          </p:nvPr>
        </p:nvGraphicFramePr>
        <p:xfrm>
          <a:off x="5183245" y="764704"/>
          <a:ext cx="3853783" cy="5611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75"/>
                <a:gridCol w="504056"/>
                <a:gridCol w="683253"/>
                <a:gridCol w="1006753"/>
                <a:gridCol w="1190846"/>
              </a:tblGrid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Charge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1nC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270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Max electric field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in the gun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[MV/m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Laser form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Gauss 14ps FWHM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FT 2/20\2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WP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MaxB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,[T]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0.1889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0.2226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v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XYrms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0.440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1.501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0.7091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1.352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0.629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1.064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0.634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sl,min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0.546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0.439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sl,max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1.38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0.704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</a:rPr>
                        <a:t>sl,av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,rms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2.75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[A]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41.3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45.8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rms, 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2.384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2.048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Beam optical functions after 1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accelerating module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19.64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8.729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a</a:t>
                      </a:r>
                      <a:endParaRPr lang="de-DE" sz="14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-2.419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0.030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609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64704"/>
            <a:ext cx="5364088" cy="485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179316"/>
              </p:ext>
            </p:extLst>
          </p:nvPr>
        </p:nvGraphicFramePr>
        <p:xfrm>
          <a:off x="5183245" y="764704"/>
          <a:ext cx="3853783" cy="5701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75"/>
                <a:gridCol w="504056"/>
                <a:gridCol w="683253"/>
                <a:gridCol w="1006753"/>
                <a:gridCol w="1190846"/>
              </a:tblGrid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Charge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1nC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270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Max electric field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in the gun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[MV/m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Laser form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Gauss 10ps FWHM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FT 2/20\2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WP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MaxB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,[T]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0.1891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0.2226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v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XYrms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0.505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0.440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1.887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0.7091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1.681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0.629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1.271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0.634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sl,min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0.665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0.439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sl,max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1.698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0.704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</a:rPr>
                        <a:t>sl,peak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,rms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3.36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[A]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48.0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45.8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rms, 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2.054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2.048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Beam optical functions after 1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accelerating module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20.49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8.729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a</a:t>
                      </a:r>
                      <a:endParaRPr lang="de-DE" sz="14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-2.535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0.030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99072" y="44624"/>
            <a:ext cx="6349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Operation with 1nC: </a:t>
            </a:r>
          </a:p>
          <a:p>
            <a:pPr algn="ctr"/>
            <a:r>
              <a:rPr lang="en-US" dirty="0" smtClean="0"/>
              <a:t>60MV/m Gun + FT 2/20\2ps </a:t>
            </a:r>
            <a:r>
              <a:rPr lang="en-US" dirty="0" err="1" smtClean="0"/>
              <a:t>vs</a:t>
            </a:r>
            <a:r>
              <a:rPr lang="en-US" dirty="0" smtClean="0"/>
              <a:t> 50MV/m Gun + Gauss 10ps FWHM</a:t>
            </a:r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31933" y="5589240"/>
            <a:ext cx="49248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+166% projected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+167% growth of emittance at the current peak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+100% average slice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Equal rms bunch length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8659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764704"/>
            <a:ext cx="4968551" cy="449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99072" y="44624"/>
            <a:ext cx="6349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Operation with 250pC: </a:t>
            </a:r>
          </a:p>
          <a:p>
            <a:pPr algn="ctr"/>
            <a:r>
              <a:rPr lang="en-US" dirty="0" smtClean="0"/>
              <a:t>60MV/m Gun + FT 2/20\2ps </a:t>
            </a:r>
            <a:r>
              <a:rPr lang="en-US" dirty="0" err="1" smtClean="0"/>
              <a:t>vs</a:t>
            </a:r>
            <a:r>
              <a:rPr lang="en-US" dirty="0" smtClean="0"/>
              <a:t> 50MV/m Gun + Gauss 14ps FWHM</a:t>
            </a:r>
            <a:endParaRPr lang="de-D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93200"/>
              </p:ext>
            </p:extLst>
          </p:nvPr>
        </p:nvGraphicFramePr>
        <p:xfrm>
          <a:off x="5182713" y="764283"/>
          <a:ext cx="3878577" cy="5701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75"/>
                <a:gridCol w="504056"/>
                <a:gridCol w="683253"/>
                <a:gridCol w="1006753"/>
                <a:gridCol w="1215640"/>
              </a:tblGrid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Charge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250pC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270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Max electric field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in the gun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[MV/m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Laser form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Gauss 14ps FWHM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FT 2/20\2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ps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WP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MaxB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,[T]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0.1884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0.2220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v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XYrms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0.2175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0.435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0.298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0.430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0.252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0.353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0.246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sl,min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0.201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0.175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sl,max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0.447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0.268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</a:rPr>
                        <a:t>sl,peak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,rms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0.838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0.575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[A]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12.56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12.47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rms, 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1.972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1.884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Beam optical functions after 1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accelerating module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21.45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42.13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a</a:t>
                      </a:r>
                      <a:endParaRPr lang="de-DE" sz="14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-1.755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-2.305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2495" y="5356676"/>
            <a:ext cx="4982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+46.0% projected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+70.6% growth of emittance at the current peak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+43.5% average slice emittance growth</a:t>
            </a:r>
          </a:p>
        </p:txBody>
      </p:sp>
    </p:spTree>
    <p:extLst>
      <p:ext uri="{BB962C8B-B14F-4D97-AF65-F5344CB8AC3E}">
        <p14:creationId xmlns:p14="http://schemas.microsoft.com/office/powerpoint/2010/main" val="872611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4330"/>
            <a:ext cx="5436095" cy="491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7357"/>
              </p:ext>
            </p:extLst>
          </p:nvPr>
        </p:nvGraphicFramePr>
        <p:xfrm>
          <a:off x="5276654" y="751700"/>
          <a:ext cx="3878577" cy="5701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75"/>
                <a:gridCol w="504056"/>
                <a:gridCol w="683253"/>
                <a:gridCol w="1006753"/>
                <a:gridCol w="1215640"/>
              </a:tblGrid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Charge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100pC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270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Max electric field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in the gun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[MV/m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Laser form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Gauss 14ps FWHM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FT 2/20\2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ps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WP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MaxB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,[T]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0.1880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0.2218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v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XYrms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0.128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0.133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0.247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0.1945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0.204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0.137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0.179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0.138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sl,min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0.119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0.116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sl,max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0.219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0.143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</a:rPr>
                        <a:t>sl,peak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,rms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0.476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0.367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[A]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5.49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5.56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rms, 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1.815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1.647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Beam optical functions after 1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accelerating module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38.47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39.5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a</a:t>
                      </a:r>
                      <a:endParaRPr lang="de-DE" sz="14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-2.425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-2.013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99072" y="44624"/>
            <a:ext cx="6349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Operation with 100pC: </a:t>
            </a:r>
          </a:p>
          <a:p>
            <a:pPr algn="ctr"/>
            <a:r>
              <a:rPr lang="en-US" dirty="0" smtClean="0"/>
              <a:t>60MV/m Gun + FT 2/20\2ps </a:t>
            </a:r>
            <a:r>
              <a:rPr lang="en-US" dirty="0" err="1" smtClean="0"/>
              <a:t>vs</a:t>
            </a:r>
            <a:r>
              <a:rPr lang="en-US" dirty="0" smtClean="0"/>
              <a:t> 50MV/m Gun + Gauss 14ps FWHM</a:t>
            </a:r>
            <a:endParaRPr lang="de-DE" dirty="0"/>
          </a:p>
        </p:txBody>
      </p:sp>
      <p:sp>
        <p:nvSpPr>
          <p:cNvPr id="5" name="TextBox 4"/>
          <p:cNvSpPr txBox="1"/>
          <p:nvPr/>
        </p:nvSpPr>
        <p:spPr>
          <a:xfrm>
            <a:off x="31933" y="5674022"/>
            <a:ext cx="49825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+27% projected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+48.9% growth of emittance at the current peak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+29.7% average slice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Different rms bunch length</a:t>
            </a:r>
          </a:p>
        </p:txBody>
      </p:sp>
    </p:spTree>
    <p:extLst>
      <p:ext uri="{BB962C8B-B14F-4D97-AF65-F5344CB8AC3E}">
        <p14:creationId xmlns:p14="http://schemas.microsoft.com/office/powerpoint/2010/main" val="1461234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278457"/>
              </p:ext>
            </p:extLst>
          </p:nvPr>
        </p:nvGraphicFramePr>
        <p:xfrm>
          <a:off x="541310" y="1772816"/>
          <a:ext cx="7599952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148"/>
                <a:gridCol w="985332"/>
                <a:gridCol w="864096"/>
                <a:gridCol w="1520340"/>
                <a:gridCol w="1864036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sz="1600" dirty="0" smtClean="0"/>
                        <a:t>Table: Change of some</a:t>
                      </a:r>
                      <a:r>
                        <a:rPr lang="en-US" sz="1600" baseline="0" dirty="0" smtClean="0"/>
                        <a:t> bunch parameters if the peak electric field of the gun is reduced from 60MV/m to 50MV/m and the Laser pulse profiles is changed from Flat Top 2/20\2ps to Gaussian.</a:t>
                      </a:r>
                      <a:endParaRPr lang="de-D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Bunch Charge</a:t>
                      </a:r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1nC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250pC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100pC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Laser Pulse Length</a:t>
                      </a:r>
                      <a:r>
                        <a:rPr lang="en-US" baseline="0" dirty="0" smtClean="0"/>
                        <a:t> FWHM, [</a:t>
                      </a:r>
                      <a:r>
                        <a:rPr lang="en-US" baseline="0" dirty="0" err="1" smtClean="0"/>
                        <a:t>ps</a:t>
                      </a:r>
                      <a:r>
                        <a:rPr lang="en-US" baseline="0" dirty="0" smtClean="0"/>
                        <a:t>]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[%]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46.0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,[%]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70.6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48.9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[%]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67.8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29.7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D(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en-US" sz="1800" baseline="30000" dirty="0" err="1" smtClean="0">
                          <a:solidFill>
                            <a:schemeClr val="tx1"/>
                          </a:solidFill>
                        </a:rPr>
                        <a:t>sl,peak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[%]</a:t>
                      </a:r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45.7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29.7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Dt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rms, [%]</a:t>
                      </a:r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10.2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35696" y="441080"/>
            <a:ext cx="5011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Summary: Operation </a:t>
            </a:r>
          </a:p>
          <a:p>
            <a:pPr algn="ctr"/>
            <a:r>
              <a:rPr lang="en-US" dirty="0" smtClean="0"/>
              <a:t>Gun60 FT 2/20\2ps </a:t>
            </a:r>
            <a:r>
              <a:rPr lang="en-US" dirty="0" err="1" smtClean="0"/>
              <a:t>vs</a:t>
            </a:r>
            <a:r>
              <a:rPr lang="en-US" dirty="0" smtClean="0"/>
              <a:t> Gun50 Gaussian 14ps FWHM</a:t>
            </a:r>
          </a:p>
        </p:txBody>
      </p:sp>
    </p:spTree>
    <p:extLst>
      <p:ext uri="{BB962C8B-B14F-4D97-AF65-F5344CB8AC3E}">
        <p14:creationId xmlns:p14="http://schemas.microsoft.com/office/powerpoint/2010/main" val="185542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692697"/>
            <a:ext cx="7772400" cy="290775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Reduced Gun Simulations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1. Comparison Gun60 </a:t>
            </a:r>
            <a:r>
              <a:rPr lang="en-US" sz="2400" dirty="0" err="1" smtClean="0"/>
              <a:t>vs</a:t>
            </a:r>
            <a:r>
              <a:rPr lang="en-US" sz="2400" dirty="0" smtClean="0"/>
              <a:t> Gun50, Flat Top Laser Pulse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2. Comparison for the worst case: Gun50+Gauss Laser Pulse</a:t>
            </a:r>
            <a:b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3. Summary and Outlook 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270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692697"/>
            <a:ext cx="7772400" cy="290775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Reduced Gun Simulations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1. Comparison Gun60 </a:t>
            </a:r>
            <a:r>
              <a:rPr lang="en-US" sz="2400" dirty="0" err="1" smtClean="0">
                <a:solidFill>
                  <a:schemeClr val="bg1">
                    <a:lumMod val="65000"/>
                  </a:schemeClr>
                </a:solidFill>
              </a:rPr>
              <a:t>vs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 Gun50, Flat Top Laser Pulse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2. Comparison for the worst case: Gun50+Gauss Laser Pulse</a:t>
            </a:r>
            <a:b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 smtClean="0"/>
              <a:t>3. Summary and Outlook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7094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052736"/>
            <a:ext cx="797481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 Comparison for 60MV/m Gun + FT 2/20\2  </a:t>
            </a:r>
            <a:r>
              <a:rPr lang="en-US" dirty="0" err="1" smtClean="0"/>
              <a:t>vs</a:t>
            </a:r>
            <a:r>
              <a:rPr lang="en-US" dirty="0"/>
              <a:t> </a:t>
            </a:r>
            <a:r>
              <a:rPr lang="en-US" dirty="0" smtClean="0"/>
              <a:t>50MV/m Gun + FT 2/20\2 done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ym typeface="Wingdings" pitchFamily="2" charset="2"/>
              </a:rPr>
              <a:t> 50MV/m Gun most probably fits the claimed design parameters of the beam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2.  Comparison for 60MV/m Gun + FT 2/20\2 </a:t>
            </a:r>
            <a:r>
              <a:rPr lang="en-US" dirty="0" err="1" smtClean="0">
                <a:sym typeface="Wingdings" pitchFamily="2" charset="2"/>
              </a:rPr>
              <a:t>vs</a:t>
            </a:r>
            <a:r>
              <a:rPr lang="en-US" dirty="0" smtClean="0">
                <a:sym typeface="Wingdings" pitchFamily="2" charset="2"/>
              </a:rPr>
              <a:t> 50MV/m Gun + Gauss 14 </a:t>
            </a:r>
            <a:r>
              <a:rPr lang="en-US" dirty="0" err="1" smtClean="0">
                <a:sym typeface="Wingdings" pitchFamily="2" charset="2"/>
              </a:rPr>
              <a:t>ps</a:t>
            </a:r>
            <a:r>
              <a:rPr lang="en-US" dirty="0" smtClean="0">
                <a:sym typeface="Wingdings" pitchFamily="2" charset="2"/>
              </a:rPr>
              <a:t> FWHM</a:t>
            </a:r>
          </a:p>
          <a:p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done for 1nC, 250pC and 100pC bunch charges</a:t>
            </a:r>
          </a:p>
          <a:p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 severe emittance growth for the nominal design bunch charge of 1nC.</a:t>
            </a:r>
          </a:p>
          <a:p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   doesn’t fit any more in the claimed design parameters of the beam.</a:t>
            </a:r>
          </a:p>
          <a:p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 different bunch length. Gaussian pulse must be shorter than 14ps FWHM</a:t>
            </a:r>
          </a:p>
          <a:p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   to produce the bunch of the same length as in the flat top case</a:t>
            </a:r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4132429" y="332656"/>
            <a:ext cx="11782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Summary</a:t>
            </a:r>
            <a:endParaRPr lang="de-DE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211589" y="4293096"/>
            <a:ext cx="1021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Outlook</a:t>
            </a:r>
            <a:endParaRPr lang="de-DE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5013175"/>
            <a:ext cx="67132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Finish comparison for the “worst case”: 500pC bunch charge, </a:t>
            </a:r>
          </a:p>
          <a:p>
            <a:r>
              <a:rPr lang="en-US" dirty="0"/>
              <a:t> </a:t>
            </a:r>
            <a:r>
              <a:rPr lang="en-US" dirty="0" smtClean="0"/>
              <a:t>      equal bunch length at the exit</a:t>
            </a:r>
          </a:p>
          <a:p>
            <a:endParaRPr lang="en-US" dirty="0" smtClean="0"/>
          </a:p>
          <a:p>
            <a:r>
              <a:rPr lang="en-US" dirty="0" smtClean="0"/>
              <a:t>2.    Implement the laser pulse form received from the laser group.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005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92026" y="116632"/>
            <a:ext cx="3135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XFEL Photo Injector Setup</a:t>
            </a:r>
          </a:p>
          <a:p>
            <a:pPr algn="ctr"/>
            <a:r>
              <a:rPr lang="en-US" i="1" dirty="0"/>
              <a:t>s</a:t>
            </a:r>
            <a:r>
              <a:rPr lang="en-US" i="1" dirty="0" smtClean="0"/>
              <a:t>ettings </a:t>
            </a:r>
            <a:r>
              <a:rPr lang="en-US" i="1" dirty="0"/>
              <a:t>u</a:t>
            </a:r>
            <a:r>
              <a:rPr lang="en-US" i="1" dirty="0" smtClean="0"/>
              <a:t>sed in the simulations</a:t>
            </a:r>
            <a:endParaRPr lang="de-DE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60460"/>
              </p:ext>
            </p:extLst>
          </p:nvPr>
        </p:nvGraphicFramePr>
        <p:xfrm>
          <a:off x="251520" y="908720"/>
          <a:ext cx="8640960" cy="524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9680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RF-Gun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Cathode Laser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Booster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ASTRA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680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Field Balance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= 1.12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Temporal Profile: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Flat Top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2/20\2ps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Gauss 10-14ps FWHM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ACC1: 8xTESLA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cavities: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4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cavity centered at z=4.0401m 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 1</a:t>
                      </a:r>
                      <a:r>
                        <a:rPr lang="en-US" sz="1400" baseline="300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st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iris at z=3.637m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200K particles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68062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</a:rPr>
                        <a:t>cath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=50.00-60.00MV/m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Phi=-1.9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deg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Transverse: radial homogeneous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</a:rPr>
                        <a:t>peak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=34.42MV/m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Phase=6.31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deg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Rotational symmetry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Mesh: </a:t>
                      </a:r>
                    </a:p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NradxNlong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=40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x100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680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Solenoid: main centered at z=0.276m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Bucking coil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at compensation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Tuned Parameters: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Main solenoid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peak field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Laser rms spot size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Rms bunch length (?)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Gun launch phase</a:t>
                      </a:r>
                      <a:endParaRPr lang="de-DE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68062">
                <a:tc gridSpan="4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Goals &amp; Tasks: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- minimized transverse emittance at the 1</a:t>
                      </a:r>
                      <a:r>
                        <a:rPr lang="en-US" sz="14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quadrupole (z=14.44m)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                         -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matchable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optics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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Symbol" pitchFamily="18" charset="2"/>
                          <a:sym typeface="Wingdings" pitchFamily="2" charset="2"/>
                        </a:rPr>
                        <a:t>b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&lt;60m, |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Symbol" pitchFamily="18" charset="2"/>
                          <a:sym typeface="Wingdings" pitchFamily="2" charset="2"/>
                        </a:rPr>
                        <a:t>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|&lt;4 @1</a:t>
                      </a:r>
                      <a:r>
                        <a:rPr lang="en-US" sz="1400" baseline="300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st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quadrupole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785" y="3861048"/>
            <a:ext cx="382408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16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152"/>
            <a:ext cx="5292080" cy="478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073926"/>
              </p:ext>
            </p:extLst>
          </p:nvPr>
        </p:nvGraphicFramePr>
        <p:xfrm>
          <a:off x="5290217" y="664519"/>
          <a:ext cx="3853783" cy="549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75"/>
                <a:gridCol w="504056"/>
                <a:gridCol w="683253"/>
                <a:gridCol w="1006753"/>
                <a:gridCol w="1190846"/>
              </a:tblGrid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Charge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1nC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270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Max electric field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in the gun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[MV/m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Laser form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FT 2/20\2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WP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MaxB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,[T]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0.1894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0.2226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v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XYrms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0.580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0.440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1.035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0.709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0.955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0.626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0.905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0.624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sl,min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0.538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0.439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sl,max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1.030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0.704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</a:rPr>
                        <a:t>sl,peak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,rms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2.555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1.238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[A]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43.6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45.8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rms, 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2.168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2.048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Beam optical functions after 1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accelerating module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22.18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8.73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a</a:t>
                      </a:r>
                      <a:endParaRPr lang="de-DE" sz="14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-3.99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0.030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5457998"/>
            <a:ext cx="4982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+46.0 % projected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+52.6% growth of emittance at the current peak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+45.0% average slice emittance growth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4431" y="116632"/>
            <a:ext cx="4854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 with 1nC. Comparison Gun50 </a:t>
            </a:r>
            <a:r>
              <a:rPr lang="en-US" dirty="0" err="1" smtClean="0"/>
              <a:t>vs</a:t>
            </a:r>
            <a:r>
              <a:rPr lang="en-US" dirty="0" smtClean="0"/>
              <a:t> Gun60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313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" y="764704"/>
            <a:ext cx="4748611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764704"/>
            <a:ext cx="4748611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07136" y="44624"/>
            <a:ext cx="4889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1nC at XFEL Injector with 50MeV and 60MeV Gun.</a:t>
            </a:r>
          </a:p>
          <a:p>
            <a:pPr algn="ctr"/>
            <a:r>
              <a:rPr lang="en-US" i="1" dirty="0" smtClean="0"/>
              <a:t>Emittance Comparison</a:t>
            </a:r>
            <a:endParaRPr lang="de-DE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901636"/>
              </p:ext>
            </p:extLst>
          </p:nvPr>
        </p:nvGraphicFramePr>
        <p:xfrm>
          <a:off x="27052" y="4797152"/>
          <a:ext cx="607222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056"/>
                <a:gridCol w="1518056"/>
                <a:gridCol w="1518056"/>
                <a:gridCol w="1518056"/>
              </a:tblGrid>
              <a:tr h="267458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Gun60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Gun50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Working Point</a:t>
                      </a:r>
                      <a:r>
                        <a:rPr lang="en-US" sz="1200" baseline="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MaxB</a:t>
                      </a:r>
                      <a:r>
                        <a:rPr lang="en-US" sz="1200" dirty="0" smtClean="0"/>
                        <a:t>, [T]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0.2226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0.1894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XYrms</a:t>
                      </a:r>
                      <a:r>
                        <a:rPr lang="en-US" sz="1200" dirty="0" smtClean="0"/>
                        <a:t>,[mm]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0.440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0.580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emittance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Symbol" pitchFamily="18" charset="2"/>
                        </a:rPr>
                        <a:t>e</a:t>
                      </a:r>
                      <a:r>
                        <a:rPr lang="en-US" sz="1200" dirty="0" smtClean="0"/>
                        <a:t>,[m</a:t>
                      </a:r>
                      <a:r>
                        <a:rPr lang="en-US" sz="1200" baseline="30000" dirty="0" smtClean="0"/>
                        <a:t>-6</a:t>
                      </a:r>
                      <a:r>
                        <a:rPr lang="en-US" sz="1200" dirty="0" smtClean="0"/>
                        <a:t>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0.7091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1.0120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rms bunch </a:t>
                      </a:r>
                      <a:r>
                        <a:rPr lang="en-US" sz="1200" dirty="0" err="1" smtClean="0"/>
                        <a:t>lenngth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Symbol" pitchFamily="18" charset="2"/>
                        </a:rPr>
                        <a:t>t</a:t>
                      </a:r>
                      <a:r>
                        <a:rPr lang="en-US" sz="1200" dirty="0" smtClean="0"/>
                        <a:t>,[mm]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2.048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2.094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Beam optical functions after</a:t>
                      </a:r>
                      <a:r>
                        <a:rPr lang="en-US" sz="1200" baseline="0" dirty="0" smtClean="0"/>
                        <a:t> the 1</a:t>
                      </a:r>
                      <a:r>
                        <a:rPr lang="en-US" sz="1200" baseline="30000" dirty="0" smtClean="0"/>
                        <a:t>st</a:t>
                      </a:r>
                      <a:r>
                        <a:rPr lang="en-US" sz="1200" baseline="0" dirty="0" smtClean="0"/>
                        <a:t> accelerating module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Symbol" pitchFamily="18" charset="2"/>
                        </a:rPr>
                        <a:t>b</a:t>
                      </a:r>
                      <a:r>
                        <a:rPr lang="en-US" sz="1200" dirty="0" smtClean="0"/>
                        <a:t>,[m]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8.729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22.18</a:t>
                      </a:r>
                      <a:endParaRPr lang="de-DE" sz="1200" dirty="0"/>
                    </a:p>
                  </a:txBody>
                  <a:tcPr/>
                </a:tc>
              </a:tr>
              <a:tr h="267458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Symbol" pitchFamily="18" charset="2"/>
                        </a:rPr>
                        <a:t>a</a:t>
                      </a:r>
                      <a:endParaRPr lang="de-DE" sz="1200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0.030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-3.99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78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4533054" cy="400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08720"/>
            <a:ext cx="4528408" cy="400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22557" y="44624"/>
            <a:ext cx="5298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1nC at XFEL Injector with 50MV/m and 60MV/m Gun.</a:t>
            </a:r>
          </a:p>
          <a:p>
            <a:pPr algn="ctr"/>
            <a:r>
              <a:rPr lang="en-US" i="1" dirty="0" smtClean="0"/>
              <a:t>Emittance Stability</a:t>
            </a:r>
            <a:endParaRPr lang="de-DE" i="1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5373216"/>
            <a:ext cx="7085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50MV/m Gun: stable emittance but more extreme beam optical functions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8649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8" y="736333"/>
            <a:ext cx="4635767" cy="452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097" y="736333"/>
            <a:ext cx="4815418" cy="452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60365" y="44624"/>
            <a:ext cx="5183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1nC at XFEL Injector with 50MV/m and 60MV/m Gun.</a:t>
            </a:r>
          </a:p>
          <a:p>
            <a:pPr algn="ctr"/>
            <a:r>
              <a:rPr lang="en-US" i="1" dirty="0" smtClean="0"/>
              <a:t>Comparison of Beam Optical Functions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213007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0" y="548680"/>
            <a:ext cx="5567742" cy="463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217589"/>
              </p:ext>
            </p:extLst>
          </p:nvPr>
        </p:nvGraphicFramePr>
        <p:xfrm>
          <a:off x="5278170" y="548680"/>
          <a:ext cx="3853783" cy="549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75"/>
                <a:gridCol w="504056"/>
                <a:gridCol w="683253"/>
                <a:gridCol w="1006753"/>
                <a:gridCol w="1190846"/>
              </a:tblGrid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Charge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500pC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270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Max electric field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in the gun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[MV/m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Laser form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FT 2/20\2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WP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MaxB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,[T]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0.1892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0.2224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v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XYrms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0.285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0.544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0.439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0.543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0.393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0.518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0.386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sl,min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0.336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0.274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sl,max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0.572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0.426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</a:rPr>
                        <a:t>sl,peak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,rms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1.209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0.735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[A]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23.5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24.0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rms, 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1.984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1.944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Beam optical functions after 1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accelerating module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7.957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19.81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a</a:t>
                      </a:r>
                      <a:endParaRPr lang="de-DE" sz="14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-1.113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-0.605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44431" y="116632"/>
            <a:ext cx="5088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 with 500pC. Comparison Gun50 </a:t>
            </a:r>
            <a:r>
              <a:rPr lang="en-US" dirty="0" err="1" smtClean="0"/>
              <a:t>vs</a:t>
            </a:r>
            <a:r>
              <a:rPr lang="en-US" dirty="0" smtClean="0"/>
              <a:t> Gun60</a:t>
            </a:r>
            <a:endParaRPr lang="de-DE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5385990"/>
            <a:ext cx="4982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+23.9 % projected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+38.2% growth of emittance at the current peak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+34.2% average slice emittance growth</a:t>
            </a:r>
          </a:p>
        </p:txBody>
      </p:sp>
    </p:spTree>
    <p:extLst>
      <p:ext uri="{BB962C8B-B14F-4D97-AF65-F5344CB8AC3E}">
        <p14:creationId xmlns:p14="http://schemas.microsoft.com/office/powerpoint/2010/main" val="2621189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2" y="692696"/>
            <a:ext cx="5355461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82194"/>
              </p:ext>
            </p:extLst>
          </p:nvPr>
        </p:nvGraphicFramePr>
        <p:xfrm>
          <a:off x="5290217" y="692696"/>
          <a:ext cx="3853783" cy="549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75"/>
                <a:gridCol w="504056"/>
                <a:gridCol w="683253"/>
                <a:gridCol w="1006753"/>
                <a:gridCol w="1190846"/>
              </a:tblGrid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Charge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250pC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270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Max electric field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in the gun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[MV/m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Laser form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FT 2/20\2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WP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MaxB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,[T]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0.1888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0.2220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v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XYrms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0.230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0.180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0.329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0.298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sl,peak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0.325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0.252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85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sl,av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0.308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0.246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sl,min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0.212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0.175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sl,max</a:t>
                      </a:r>
                      <a:r>
                        <a:rPr lang="en-US" sz="1400" baseline="-25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=14.44m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[mrad]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0.336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0.268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400" baseline="30000" dirty="0" err="1" smtClean="0">
                          <a:solidFill>
                            <a:schemeClr val="tx1"/>
                          </a:solidFill>
                        </a:rPr>
                        <a:t>sl,peak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,rms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0.633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0.575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[A]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12.31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12.47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364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rms, [mm]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1.880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1.884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Beam optical functions after 1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accelerating module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,[m]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12.77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42.13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820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a</a:t>
                      </a:r>
                      <a:endParaRPr lang="de-DE" sz="1400" dirty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-0.706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-2.305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44431" y="116632"/>
            <a:ext cx="5088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 with 250pC. Comparison Gun50 </a:t>
            </a:r>
            <a:r>
              <a:rPr lang="en-US" dirty="0" err="1" smtClean="0"/>
              <a:t>vs</a:t>
            </a:r>
            <a:r>
              <a:rPr lang="en-US" dirty="0" smtClean="0"/>
              <a:t> Gun60</a:t>
            </a:r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5517232"/>
            <a:ext cx="4982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+10.4% projected emittance growth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+29.0% growth of emittance at the current peak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+25.2% average slice emittance growth</a:t>
            </a:r>
          </a:p>
        </p:txBody>
      </p:sp>
    </p:spTree>
    <p:extLst>
      <p:ext uri="{BB962C8B-B14F-4D97-AF65-F5344CB8AC3E}">
        <p14:creationId xmlns:p14="http://schemas.microsoft.com/office/powerpoint/2010/main" val="2514532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1871</Words>
  <Application>Microsoft Office PowerPoint</Application>
  <PresentationFormat>On-screen Show (4:3)</PresentationFormat>
  <Paragraphs>585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                             Reduced Gun Simulations  1. Comparison 60MV/m Gun vs 50MV/m Gun, Flat Top Laser Pulse 2. Comparison for the worst case: Gun50+Gauss Laser Pulse 3. Summary and Outlook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Reduced Gun Simulations  1. Comparison Gun60 vs Gun50, Flat Top Laser Pulse 2. Comparison for the worst case: Gun50+Gauss Laser Pulse 3. Summary and Outlook </dc:title>
  <dc:creator>Kot, Yauhen</dc:creator>
  <cp:lastModifiedBy>Kot, Yauhen</cp:lastModifiedBy>
  <cp:revision>12</cp:revision>
  <dcterms:created xsi:type="dcterms:W3CDTF">2013-10-28T11:11:11Z</dcterms:created>
  <dcterms:modified xsi:type="dcterms:W3CDTF">2013-10-28T12:54:17Z</dcterms:modified>
</cp:coreProperties>
</file>