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60" r:id="rId4"/>
    <p:sldId id="258" r:id="rId5"/>
    <p:sldId id="261" r:id="rId6"/>
    <p:sldId id="259" r:id="rId7"/>
    <p:sldId id="262" r:id="rId8"/>
    <p:sldId id="272" r:id="rId9"/>
    <p:sldId id="263" r:id="rId10"/>
    <p:sldId id="264" r:id="rId11"/>
    <p:sldId id="266" r:id="rId12"/>
    <p:sldId id="273" r:id="rId13"/>
    <p:sldId id="268" r:id="rId14"/>
    <p:sldId id="269" r:id="rId15"/>
    <p:sldId id="274" r:id="rId16"/>
    <p:sldId id="265" r:id="rId17"/>
    <p:sldId id="267" r:id="rId18"/>
    <p:sldId id="25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9BEEBD-8678-4D9D-B6D7-A519262586CE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D92DD6-B643-4D3C-9521-4446500F4958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Yauhen Kot</a:t>
            </a:r>
          </a:p>
          <a:p>
            <a:r>
              <a:rPr lang="en-US" dirty="0" smtClean="0"/>
              <a:t>25.02.2013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Status of XFEL Simulations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81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615362" cy="26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3366"/>
            <a:ext cx="2466430" cy="238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549751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0533" y="131529"/>
            <a:ext cx="64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S2E: 250pC No Self Fields but with Compression. </a:t>
            </a:r>
            <a:r>
              <a:rPr lang="en-US" i="1" dirty="0" smtClean="0"/>
              <a:t>(Combined WP with 500pC)</a:t>
            </a:r>
            <a:endParaRPr lang="de-DE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283968" y="1052736"/>
            <a:ext cx="423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Match kept for basic case also for 250pC</a:t>
            </a:r>
            <a:endParaRPr lang="de-D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932709" cy="28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0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7499"/>
            <a:ext cx="4534644" cy="59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512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250pC. Combined WP with 500pC without Self Fields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204864"/>
            <a:ext cx="353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Current </a:t>
            </a:r>
            <a:r>
              <a:rPr lang="en-US" dirty="0" err="1" smtClean="0"/>
              <a:t>Ip</a:t>
            </a:r>
            <a:r>
              <a:rPr lang="en-US" dirty="0" smtClean="0"/>
              <a:t>=2.7kA (single spike)</a:t>
            </a:r>
          </a:p>
          <a:p>
            <a:r>
              <a:rPr lang="en-US" dirty="0" smtClean="0"/>
              <a:t>Slice Emittance in Core: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=0.15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84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764704"/>
            <a:ext cx="4235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Bunch Cores Mismatch. 250/500pC</a:t>
            </a:r>
          </a:p>
          <a:p>
            <a:r>
              <a:rPr lang="en-US" sz="1600" dirty="0" smtClean="0"/>
              <a:t>@s=1630m</a:t>
            </a:r>
            <a:endParaRPr lang="de-DE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58229"/>
              </p:ext>
            </p:extLst>
          </p:nvPr>
        </p:nvGraphicFramePr>
        <p:xfrm>
          <a:off x="1187624" y="2420888"/>
          <a:ext cx="6840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/>
                <a:gridCol w="619269"/>
                <a:gridCol w="633670"/>
                <a:gridCol w="604868"/>
                <a:gridCol w="619269"/>
                <a:gridCol w="619269"/>
                <a:gridCol w="619269"/>
                <a:gridCol w="619269"/>
                <a:gridCol w="619269"/>
                <a:gridCol w="1267339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500pC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250pC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b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a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b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a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x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b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a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x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x(250/500)</a:t>
                      </a:r>
                      <a:endParaRPr lang="de-DE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-0.54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60.1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2.55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63.9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2.30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24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59911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bright="-7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8" y="837017"/>
            <a:ext cx="3443213" cy="26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988822" cy="257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9" y="1557310"/>
            <a:ext cx="3332327" cy="28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60648"/>
            <a:ext cx="540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S2E: 500pC With Self Fields. </a:t>
            </a:r>
            <a:r>
              <a:rPr lang="en-US" i="1" dirty="0" smtClean="0"/>
              <a:t>(Combined WP with 250pC)</a:t>
            </a:r>
            <a:endParaRPr lang="de-DE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980728"/>
            <a:ext cx="370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Matching disturbed (but not critical)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Vertical emittance blow up in BC2 (to be understood)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5942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9" y="1916832"/>
            <a:ext cx="4645025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9435" y="692696"/>
            <a:ext cx="423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dirty="0" smtClean="0"/>
              <a:t>SASE Simulations </a:t>
            </a:r>
            <a:r>
              <a:rPr lang="en-US" dirty="0" smtClean="0"/>
              <a:t>for 500pC. No lasing.</a:t>
            </a:r>
            <a:endParaRPr lang="de-D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75" y="2132856"/>
            <a:ext cx="4481513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0116" y="183553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500pC with Self Fields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574501" y="1844824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500pC No Self Fields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62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138" y="663079"/>
            <a:ext cx="374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Ongoing Tasks/Open Questions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636912"/>
            <a:ext cx="49726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Correct Compression Schema/SASE Simulations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Why emittance blow up at BC2?</a:t>
            </a:r>
          </a:p>
          <a:p>
            <a:pPr marL="342900" indent="-342900">
              <a:buAutoNum type="arabicPeriod"/>
            </a:pPr>
            <a:r>
              <a:rPr lang="en-US" dirty="0" smtClean="0"/>
              <a:t>Combined WP for Cores</a:t>
            </a:r>
          </a:p>
          <a:p>
            <a:pPr marL="342900" indent="-342900">
              <a:buAutoNum type="arabicPeriod"/>
            </a:pPr>
            <a:r>
              <a:rPr lang="en-US" dirty="0" smtClean="0"/>
              <a:t>Documentation Case 250/500pC</a:t>
            </a:r>
          </a:p>
          <a:p>
            <a:pPr marL="342900" indent="-342900">
              <a:buAutoNum type="arabicPeriod"/>
            </a:pPr>
            <a:r>
              <a:rPr lang="en-US" dirty="0" smtClean="0"/>
              <a:t>Runs with two Injector Laser Systems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5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932709" cy="28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" y="3488605"/>
            <a:ext cx="549751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684107" cy="22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05448"/>
            <a:ext cx="24622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7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060848"/>
            <a:ext cx="6030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 smtClean="0"/>
              <a:t>start</a:t>
            </a:r>
            <a:r>
              <a:rPr lang="de-DE" sz="1000" dirty="0" smtClean="0"/>
              <a:t> time ==&gt; 24-Feb-2013 12:27:47</a:t>
            </a:r>
          </a:p>
          <a:p>
            <a:endParaRPr lang="de-DE" sz="1000" dirty="0" smtClean="0"/>
          </a:p>
          <a:p>
            <a:r>
              <a:rPr lang="de-DE" sz="1000" dirty="0" smtClean="0"/>
              <a:t>Run S2E for Q=0.500nC  </a:t>
            </a:r>
            <a:r>
              <a:rPr lang="de-DE" sz="1000" dirty="0" err="1" smtClean="0"/>
              <a:t>XYrms</a:t>
            </a:r>
            <a:r>
              <a:rPr lang="de-DE" sz="1000" dirty="0" smtClean="0"/>
              <a:t>=0.289mm  MaxB1=0.2225T  MaxB2=-0.0104T  </a:t>
            </a:r>
            <a:r>
              <a:rPr lang="de-DE" sz="1000" dirty="0" err="1" smtClean="0"/>
              <a:t>GunV</a:t>
            </a:r>
            <a:r>
              <a:rPr lang="de-DE" sz="1000" dirty="0" smtClean="0"/>
              <a:t>=60.00MeV  </a:t>
            </a:r>
            <a:r>
              <a:rPr lang="de-DE" sz="1000" dirty="0" err="1" smtClean="0"/>
              <a:t>GunPhase</a:t>
            </a:r>
            <a:r>
              <a:rPr lang="de-DE" sz="1000" dirty="0" smtClean="0"/>
              <a:t>=-1.900</a:t>
            </a:r>
          </a:p>
          <a:p>
            <a:r>
              <a:rPr lang="de-DE" sz="1000" dirty="0" err="1" smtClean="0"/>
              <a:t>Numeric</a:t>
            </a:r>
            <a:r>
              <a:rPr lang="de-DE" sz="1000" dirty="0" smtClean="0"/>
              <a:t> </a:t>
            </a:r>
            <a:r>
              <a:rPr lang="de-DE" sz="1000" dirty="0" err="1" smtClean="0"/>
              <a:t>parameters</a:t>
            </a:r>
            <a:r>
              <a:rPr lang="de-DE" sz="1000" dirty="0" smtClean="0"/>
              <a:t>:  </a:t>
            </a:r>
            <a:r>
              <a:rPr lang="de-DE" sz="1000" dirty="0" err="1" smtClean="0"/>
              <a:t>Nrad</a:t>
            </a:r>
            <a:r>
              <a:rPr lang="de-DE" sz="1000" dirty="0" smtClean="0"/>
              <a:t>= 35  </a:t>
            </a:r>
            <a:r>
              <a:rPr lang="de-DE" sz="1000" dirty="0" err="1" smtClean="0"/>
              <a:t>Nlong</a:t>
            </a:r>
            <a:r>
              <a:rPr lang="de-DE" sz="1000" dirty="0" smtClean="0"/>
              <a:t>= 65  </a:t>
            </a:r>
            <a:r>
              <a:rPr lang="de-DE" sz="1000" dirty="0" err="1" smtClean="0"/>
              <a:t>Npart</a:t>
            </a:r>
            <a:r>
              <a:rPr lang="de-DE" sz="1000" dirty="0" smtClean="0"/>
              <a:t>= 100000  </a:t>
            </a:r>
            <a:r>
              <a:rPr lang="de-DE" sz="1000" dirty="0" err="1" smtClean="0"/>
              <a:t>NPart_slice</a:t>
            </a:r>
            <a:r>
              <a:rPr lang="de-DE" sz="1000" dirty="0" smtClean="0"/>
              <a:t>= 2500  </a:t>
            </a:r>
            <a:r>
              <a:rPr lang="de-DE" sz="1000" dirty="0" err="1" smtClean="0"/>
              <a:t>bounds</a:t>
            </a:r>
            <a:r>
              <a:rPr lang="de-DE" sz="1000" dirty="0" smtClean="0"/>
              <a:t>=-10  10</a:t>
            </a:r>
          </a:p>
          <a:p>
            <a:endParaRPr lang="de-DE" sz="1000" dirty="0" smtClean="0"/>
          </a:p>
          <a:p>
            <a:r>
              <a:rPr lang="de-DE" sz="1000" dirty="0" err="1" smtClean="0"/>
              <a:t>specials</a:t>
            </a:r>
            <a:r>
              <a:rPr lang="de-DE" sz="1000" dirty="0" smtClean="0"/>
              <a:t>: </a:t>
            </a:r>
          </a:p>
          <a:p>
            <a:r>
              <a:rPr lang="de-DE" sz="1000" dirty="0" err="1" smtClean="0"/>
              <a:t>SelfFields</a:t>
            </a:r>
            <a:r>
              <a:rPr lang="de-DE" sz="1000" dirty="0" smtClean="0"/>
              <a:t>= 1  </a:t>
            </a:r>
            <a:r>
              <a:rPr lang="de-DE" sz="1000" dirty="0" err="1" smtClean="0"/>
              <a:t>Matching</a:t>
            </a:r>
            <a:r>
              <a:rPr lang="de-DE" sz="1000" dirty="0" smtClean="0"/>
              <a:t>= 0  </a:t>
            </a:r>
            <a:r>
              <a:rPr lang="de-DE" sz="1000" dirty="0" err="1" smtClean="0"/>
              <a:t>RFcorrection</a:t>
            </a:r>
            <a:r>
              <a:rPr lang="de-DE" sz="1000" dirty="0" smtClean="0"/>
              <a:t>= 0</a:t>
            </a:r>
          </a:p>
          <a:p>
            <a:r>
              <a:rPr lang="de-DE" sz="1000" dirty="0" smtClean="0"/>
              <a:t>simulated </a:t>
            </a:r>
            <a:r>
              <a:rPr lang="de-DE" sz="1000" dirty="0" err="1" smtClean="0"/>
              <a:t>sections</a:t>
            </a:r>
            <a:r>
              <a:rPr lang="de-DE" sz="1000" dirty="0" smtClean="0"/>
              <a:t>=   1   1   1   1   1   1   1   1   1   1   1   1   1   1</a:t>
            </a:r>
          </a:p>
          <a:p>
            <a:endParaRPr lang="de-DE" sz="1000" dirty="0" smtClean="0"/>
          </a:p>
          <a:p>
            <a:r>
              <a:rPr lang="de-DE" sz="1000" dirty="0" smtClean="0"/>
              <a:t>RF settings Injector: </a:t>
            </a:r>
          </a:p>
          <a:p>
            <a:r>
              <a:rPr lang="de-DE" sz="1000" dirty="0" smtClean="0"/>
              <a:t> </a:t>
            </a:r>
            <a:r>
              <a:rPr lang="de-DE" sz="1000" dirty="0" err="1" smtClean="0"/>
              <a:t>GunV</a:t>
            </a:r>
            <a:r>
              <a:rPr lang="de-DE" sz="1000" dirty="0" smtClean="0"/>
              <a:t>=60.00MeV  </a:t>
            </a:r>
            <a:r>
              <a:rPr lang="de-DE" sz="1000" dirty="0" err="1" smtClean="0"/>
              <a:t>GunPhase</a:t>
            </a:r>
            <a:r>
              <a:rPr lang="de-DE" sz="1000" dirty="0" smtClean="0"/>
              <a:t>=-1.900</a:t>
            </a:r>
          </a:p>
          <a:p>
            <a:r>
              <a:rPr lang="de-DE" sz="1000" dirty="0" smtClean="0"/>
              <a:t> MaxE1_ACC1=35.69MeV  Phase_ACC1=-11.250</a:t>
            </a:r>
          </a:p>
          <a:p>
            <a:r>
              <a:rPr lang="de-DE" sz="1000" dirty="0" smtClean="0"/>
              <a:t>RF settings L1:MaxE1_ACC_L1= 15.30MeV Phase_ACC1_L1=-166.040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N1:        15.3    0.3278    0.326    1.921    1.001     1.002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N2:        24.7    0.3228    0.3311    1.919    1.042     1.008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N2a:       27.5    0.3247    0.3337    1.838    1.068     1.008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N2b:       50.2    0.3323   0.3383    1.833    1.096     1.042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N2c:        70      0.3483    0.4246    1.322    1.046     1.032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N3u:       73.5   0.3548    0.4235    1.322    1.067      1.02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N3:         79      0.3548    0.4032    0.668    1.066     1.001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N4:       159      0.367      0.5659   0.6615    1.269     1.763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N5:       180      0.3666    0.5523   0.1552    1.446     1.718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N6:       371      0.3844    0.6196   0.1549    1.283     1.785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N7:       391      0.3867    2.151  0.03131    1.319     1.198</a:t>
            </a:r>
          </a:p>
          <a:p>
            <a:r>
              <a:rPr lang="de-DE" sz="1000" dirty="0" err="1" smtClean="0"/>
              <a:t>Section</a:t>
            </a:r>
            <a:r>
              <a:rPr lang="de-DE" sz="1000" dirty="0" smtClean="0"/>
              <a:t>   N8:    1.63e+03   0.4863    2.548  0.03133    1.088     1.077</a:t>
            </a:r>
          </a:p>
          <a:p>
            <a:r>
              <a:rPr lang="de-DE" sz="1000" dirty="0" err="1" smtClean="0"/>
              <a:t>start</a:t>
            </a:r>
            <a:r>
              <a:rPr lang="de-DE" sz="1000" dirty="0" smtClean="0"/>
              <a:t> time ==&gt; 24-Feb-2013 19:21:47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6801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S2E with 500pC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90031" cy="289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783"/>
            <a:ext cx="3007363" cy="18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" y="4077071"/>
            <a:ext cx="3396593" cy="26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86880"/>
            <a:ext cx="3007363" cy="25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81323"/>
            <a:ext cx="2541410" cy="31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6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366" y="242457"/>
            <a:ext cx="529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2D Injector Scan </a:t>
            </a:r>
            <a:r>
              <a:rPr lang="en-US" dirty="0" err="1" smtClean="0"/>
              <a:t>vs</a:t>
            </a:r>
            <a:r>
              <a:rPr lang="en-US" dirty="0" smtClean="0"/>
              <a:t> MaxB1 and </a:t>
            </a:r>
            <a:r>
              <a:rPr lang="en-US" dirty="0" err="1" smtClean="0"/>
              <a:t>XYrms</a:t>
            </a:r>
            <a:r>
              <a:rPr lang="en-US" dirty="0" smtClean="0"/>
              <a:t>. Whole bunch</a:t>
            </a:r>
          </a:p>
          <a:p>
            <a:pPr algn="ctr"/>
            <a:r>
              <a:rPr lang="en-US" sz="1400" i="1" dirty="0" smtClean="0"/>
              <a:t>Tested and evaluated on the pair 250pC and 500pC</a:t>
            </a:r>
            <a:endParaRPr lang="de-DE" sz="1400" i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184576" cy="483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1124744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2D </a:t>
            </a:r>
            <a:r>
              <a:rPr lang="de-DE" sz="1000" dirty="0"/>
              <a:t>Scan for Q1 = 0.250  and for Q2= 0.500nC </a:t>
            </a:r>
            <a:endParaRPr lang="de-DE" sz="1000" dirty="0" smtClean="0"/>
          </a:p>
          <a:p>
            <a:r>
              <a:rPr lang="de-DE" sz="1000" dirty="0" err="1" smtClean="0"/>
              <a:t>vs</a:t>
            </a:r>
            <a:r>
              <a:rPr lang="de-DE" sz="1000" dirty="0" smtClean="0"/>
              <a:t> </a:t>
            </a:r>
            <a:r>
              <a:rPr lang="de-DE" sz="1000" dirty="0"/>
              <a:t>MaxB1 and </a:t>
            </a:r>
            <a:r>
              <a:rPr lang="de-DE" sz="1000" dirty="0" err="1"/>
              <a:t>XYrms</a:t>
            </a:r>
            <a:endParaRPr lang="de-DE" sz="1000" dirty="0"/>
          </a:p>
          <a:p>
            <a:r>
              <a:rPr lang="de-DE" sz="1000" dirty="0" err="1"/>
              <a:t>Particles</a:t>
            </a:r>
            <a:r>
              <a:rPr lang="de-DE" sz="1000" dirty="0"/>
              <a:t>= 100000,   </a:t>
            </a:r>
            <a:r>
              <a:rPr lang="de-DE" sz="1000" dirty="0" err="1"/>
              <a:t>Particles</a:t>
            </a:r>
            <a:r>
              <a:rPr lang="de-DE" sz="1000" dirty="0"/>
              <a:t> pro slice =  2500; </a:t>
            </a:r>
            <a:endParaRPr lang="de-DE" sz="1000" dirty="0" smtClean="0"/>
          </a:p>
          <a:p>
            <a:r>
              <a:rPr lang="de-DE" sz="1000" dirty="0" err="1" smtClean="0"/>
              <a:t>bounds</a:t>
            </a:r>
            <a:r>
              <a:rPr lang="de-DE" sz="1000" dirty="0" smtClean="0"/>
              <a:t> </a:t>
            </a:r>
            <a:r>
              <a:rPr lang="de-DE" sz="1000" dirty="0" err="1"/>
              <a:t>set</a:t>
            </a:r>
            <a:r>
              <a:rPr lang="de-DE" sz="1000" dirty="0"/>
              <a:t> to  -5   5</a:t>
            </a:r>
          </a:p>
          <a:p>
            <a:r>
              <a:rPr lang="de-DE" sz="1000" dirty="0" err="1"/>
              <a:t>Nrad</a:t>
            </a:r>
            <a:r>
              <a:rPr lang="de-DE" sz="1000" dirty="0"/>
              <a:t> =  24   </a:t>
            </a:r>
            <a:r>
              <a:rPr lang="de-DE" sz="1000" dirty="0" err="1"/>
              <a:t>Nlong_in</a:t>
            </a:r>
            <a:r>
              <a:rPr lang="de-DE" sz="1000" dirty="0"/>
              <a:t> =  64</a:t>
            </a:r>
          </a:p>
          <a:p>
            <a:r>
              <a:rPr lang="de-DE" sz="1000" dirty="0"/>
              <a:t>without </a:t>
            </a:r>
            <a:r>
              <a:rPr lang="de-DE" sz="1000" dirty="0" err="1"/>
              <a:t>selffields</a:t>
            </a:r>
            <a:endParaRPr lang="de-DE" sz="1000" dirty="0"/>
          </a:p>
          <a:p>
            <a:r>
              <a:rPr lang="de-DE" sz="1000" dirty="0"/>
              <a:t>Calculations </a:t>
            </a:r>
            <a:r>
              <a:rPr lang="de-DE" sz="1000" dirty="0" err="1"/>
              <a:t>done</a:t>
            </a:r>
            <a:r>
              <a:rPr lang="de-DE" sz="1000" dirty="0"/>
              <a:t> </a:t>
            </a:r>
            <a:r>
              <a:rPr lang="de-DE" sz="1000" dirty="0" smtClean="0"/>
              <a:t>with …</a:t>
            </a:r>
            <a:r>
              <a:rPr lang="de-DE" sz="1000" dirty="0" err="1" smtClean="0"/>
              <a:t>mpigo</a:t>
            </a:r>
            <a:r>
              <a:rPr lang="de-DE" sz="1000" dirty="0" smtClean="0"/>
              <a:t> </a:t>
            </a:r>
            <a:r>
              <a:rPr lang="de-DE" sz="1000" dirty="0" err="1"/>
              <a:t>run</a:t>
            </a:r>
            <a:r>
              <a:rPr lang="de-DE" sz="1000" dirty="0"/>
              <a:t> </a:t>
            </a:r>
            <a:r>
              <a:rPr lang="de-DE" sz="1000" dirty="0" smtClean="0"/>
              <a:t>100 …/astra_r421_Linux_x86_64_OpenMPI_1.4.3_dyn</a:t>
            </a:r>
            <a:endParaRPr lang="de-DE" sz="1000" dirty="0"/>
          </a:p>
          <a:p>
            <a:endParaRPr lang="en-US" sz="1000" dirty="0" smtClean="0"/>
          </a:p>
          <a:p>
            <a:r>
              <a:rPr lang="en-US" sz="1000" b="1" i="1" dirty="0" smtClean="0"/>
              <a:t>Xfel.in (input file)</a:t>
            </a:r>
            <a:endParaRPr lang="de-DE" sz="1000" b="1" i="1" dirty="0"/>
          </a:p>
          <a:p>
            <a:r>
              <a:rPr lang="de-DE" sz="1000" dirty="0" err="1"/>
              <a:t>FILE_EFieLD</a:t>
            </a:r>
            <a:r>
              <a:rPr lang="de-DE" sz="1000" dirty="0"/>
              <a:t>(1)='FLASHgun_p12.dat'</a:t>
            </a:r>
          </a:p>
          <a:p>
            <a:r>
              <a:rPr lang="de-DE" sz="1000" dirty="0"/>
              <a:t>Nue(1)=</a:t>
            </a:r>
            <a:r>
              <a:rPr lang="de-DE" sz="1000" dirty="0" smtClean="0"/>
              <a:t>1.3, </a:t>
            </a:r>
            <a:r>
              <a:rPr lang="de-DE" sz="1000" dirty="0" err="1" smtClean="0"/>
              <a:t>MaxE</a:t>
            </a:r>
            <a:r>
              <a:rPr lang="de-DE" sz="1000" dirty="0" smtClean="0"/>
              <a:t>(1</a:t>
            </a:r>
            <a:r>
              <a:rPr lang="de-DE" sz="1000" dirty="0"/>
              <a:t>) = </a:t>
            </a:r>
            <a:r>
              <a:rPr lang="de-DE" sz="1000" dirty="0" smtClean="0"/>
              <a:t>60 Phi(1</a:t>
            </a:r>
            <a:r>
              <a:rPr lang="de-DE" sz="1000" dirty="0"/>
              <a:t>) = -1.9</a:t>
            </a:r>
          </a:p>
          <a:p>
            <a:r>
              <a:rPr lang="de-DE" sz="1000" dirty="0" err="1"/>
              <a:t>C_pos</a:t>
            </a:r>
            <a:r>
              <a:rPr lang="de-DE" sz="1000" dirty="0"/>
              <a:t>(1)=0.0,</a:t>
            </a:r>
          </a:p>
          <a:p>
            <a:endParaRPr lang="de-DE" sz="1000" dirty="0" smtClean="0"/>
          </a:p>
          <a:p>
            <a:r>
              <a:rPr lang="de-DE" sz="1000" b="1" dirty="0" err="1" smtClean="0">
                <a:solidFill>
                  <a:schemeClr val="accent2">
                    <a:lumMod val="50000"/>
                  </a:schemeClr>
                </a:solidFill>
              </a:rPr>
              <a:t>FILE_EFieLD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(2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)='tesla4cav.dat'</a:t>
            </a:r>
          </a:p>
          <a:p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Nue(2)=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1.3 </a:t>
            </a:r>
            <a:r>
              <a:rPr lang="de-DE" sz="1000" b="1" dirty="0" err="1" smtClean="0">
                <a:solidFill>
                  <a:schemeClr val="accent2">
                    <a:lumMod val="50000"/>
                  </a:schemeClr>
                </a:solidFill>
              </a:rPr>
              <a:t>MaxE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(2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) = 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36.2623 Phi(2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) = 0</a:t>
            </a:r>
          </a:p>
          <a:p>
            <a:r>
              <a:rPr lang="de-DE" sz="1000" b="1" dirty="0" err="1">
                <a:solidFill>
                  <a:schemeClr val="accent2">
                    <a:lumMod val="50000"/>
                  </a:schemeClr>
                </a:solidFill>
              </a:rPr>
              <a:t>C_pos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(2)=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4.0401</a:t>
            </a:r>
          </a:p>
          <a:p>
            <a:endParaRPr lang="de-DE" sz="1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1000" b="1" dirty="0" err="1">
                <a:solidFill>
                  <a:schemeClr val="accent2">
                    <a:lumMod val="50000"/>
                  </a:schemeClr>
                </a:solidFill>
              </a:rPr>
              <a:t>FILE_EFieLD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(3)='tesla4cav.dat'</a:t>
            </a:r>
          </a:p>
          <a:p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Nue(3)=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1.3 </a:t>
            </a:r>
            <a:r>
              <a:rPr lang="de-DE" sz="1000" b="1" dirty="0" err="1" smtClean="0">
                <a:solidFill>
                  <a:schemeClr val="accent2">
                    <a:lumMod val="50000"/>
                  </a:schemeClr>
                </a:solidFill>
              </a:rPr>
              <a:t>MaxE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(3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) = 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36.2623  Phi(3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) = 0</a:t>
            </a:r>
          </a:p>
          <a:p>
            <a:r>
              <a:rPr lang="de-DE" sz="1000" b="1" dirty="0" err="1">
                <a:solidFill>
                  <a:schemeClr val="accent2">
                    <a:lumMod val="50000"/>
                  </a:schemeClr>
                </a:solidFill>
              </a:rPr>
              <a:t>C_pos</a:t>
            </a:r>
            <a:r>
              <a:rPr lang="de-DE" sz="1000" b="1" dirty="0">
                <a:solidFill>
                  <a:schemeClr val="accent2">
                    <a:lumMod val="50000"/>
                  </a:schemeClr>
                </a:solidFill>
              </a:rPr>
              <a:t>(3)=</a:t>
            </a:r>
            <a:r>
              <a:rPr lang="de-DE" sz="1000" b="1" dirty="0" smtClean="0">
                <a:solidFill>
                  <a:schemeClr val="accent2">
                    <a:lumMod val="50000"/>
                  </a:schemeClr>
                </a:solidFill>
              </a:rPr>
              <a:t>9.5745</a:t>
            </a:r>
          </a:p>
          <a:p>
            <a:endParaRPr lang="en-US" sz="1000" dirty="0"/>
          </a:p>
          <a:p>
            <a:r>
              <a:rPr lang="en-US" sz="1000" dirty="0" err="1" smtClean="0"/>
              <a:t>ZStop</a:t>
            </a:r>
            <a:r>
              <a:rPr lang="en-US" sz="1000" dirty="0" smtClean="0"/>
              <a:t>=14.45 (entrance first quad)</a:t>
            </a:r>
            <a:endParaRPr lang="de-DE" sz="1000" dirty="0" smtClean="0"/>
          </a:p>
          <a:p>
            <a:r>
              <a:rPr lang="en-US" sz="1000" dirty="0" smtClean="0"/>
              <a:t>Final energy=163.12MeV</a:t>
            </a:r>
          </a:p>
          <a:p>
            <a:endParaRPr lang="en-US" sz="1000" b="1" i="1" dirty="0" smtClean="0"/>
          </a:p>
          <a:p>
            <a:r>
              <a:rPr lang="en-US" sz="1000" b="1" i="1" dirty="0" smtClean="0"/>
              <a:t>generator</a:t>
            </a:r>
          </a:p>
          <a:p>
            <a:r>
              <a:rPr lang="en-US" sz="1000" dirty="0" smtClean="0"/>
              <a:t>Lt=20.0E-3  </a:t>
            </a:r>
            <a:r>
              <a:rPr lang="en-US" sz="1000" dirty="0" err="1" smtClean="0"/>
              <a:t>rt</a:t>
            </a:r>
            <a:r>
              <a:rPr lang="en-US" sz="1000" dirty="0" smtClean="0"/>
              <a:t>=2.0E-3</a:t>
            </a:r>
          </a:p>
          <a:p>
            <a:r>
              <a:rPr lang="en-US" sz="1000" dirty="0" err="1" smtClean="0"/>
              <a:t>Dist_pz</a:t>
            </a:r>
            <a:r>
              <a:rPr lang="en-US" sz="1000" dirty="0" smtClean="0"/>
              <a:t>=i </a:t>
            </a:r>
            <a:r>
              <a:rPr lang="en-US" sz="1000" dirty="0" err="1" smtClean="0"/>
              <a:t>Dist_x</a:t>
            </a:r>
            <a:r>
              <a:rPr lang="en-US" sz="1000" dirty="0" smtClean="0"/>
              <a:t>=r </a:t>
            </a:r>
            <a:r>
              <a:rPr lang="en-US" sz="1000" dirty="0" err="1" smtClean="0"/>
              <a:t>Dist_px</a:t>
            </a:r>
            <a:r>
              <a:rPr lang="en-US" sz="1000" dirty="0" smtClean="0"/>
              <a:t>=r  LE=0.001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36136"/>
              </p:ext>
            </p:extLst>
          </p:nvPr>
        </p:nvGraphicFramePr>
        <p:xfrm>
          <a:off x="3162052" y="5445224"/>
          <a:ext cx="195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4" imgW="1955520" imgH="228600" progId="Equation.3">
                  <p:embed/>
                </p:oleObj>
              </mc:Choice>
              <mc:Fallback>
                <p:oleObj name="Equation" r:id="rId4" imgW="1955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052" y="5445224"/>
                        <a:ext cx="195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27398"/>
              </p:ext>
            </p:extLst>
          </p:nvPr>
        </p:nvGraphicFramePr>
        <p:xfrm>
          <a:off x="107504" y="5733256"/>
          <a:ext cx="8856981" cy="7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MaxB1, T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XYrms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, mm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100" b="1" baseline="-250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de-DE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de-DE" sz="14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x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250/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500</a:t>
                      </a:r>
                      <a:endParaRPr lang="de-DE" sz="1200" b="1" baseline="-2500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penalty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250_1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s</a:t>
                      </a:r>
                      <a:endParaRPr lang="de-DE" sz="1400" b="1" baseline="-250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500_1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s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x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250/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500_1s</a:t>
                      </a:r>
                      <a:endParaRPr lang="de-DE" sz="1200" b="1" baseline="-2500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0.2225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0.2895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0.5596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0.5045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1.1325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1.3378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0.3501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0.4746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1.6097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067944" y="44371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67450" y="5517232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WP. No compression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5730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86" y="764704"/>
            <a:ext cx="5894460" cy="506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82714"/>
            <a:ext cx="6456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Scan for 250/500pC </a:t>
            </a:r>
            <a:r>
              <a:rPr lang="en-US" dirty="0" err="1" smtClean="0"/>
              <a:t>vs</a:t>
            </a:r>
            <a:r>
              <a:rPr lang="en-US" dirty="0" smtClean="0"/>
              <a:t> MaxE_ACC1 and Phase_ACC1: Whole Bunch</a:t>
            </a:r>
          </a:p>
          <a:p>
            <a:pPr algn="ctr"/>
            <a:r>
              <a:rPr lang="en-US" sz="1200" dirty="0" smtClean="0"/>
              <a:t>MaxB1=0.2225, </a:t>
            </a:r>
            <a:r>
              <a:rPr lang="en-US" sz="1200" dirty="0" err="1" smtClean="0"/>
              <a:t>XYrms</a:t>
            </a:r>
            <a:r>
              <a:rPr lang="en-US" sz="1200" dirty="0" smtClean="0"/>
              <a:t>=0.289</a:t>
            </a:r>
            <a:endParaRPr lang="de-D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22088" y="5795972"/>
            <a:ext cx="723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Operational Window: MaxE_ACC1 x Phi_ACC1 = [28.0:39.0+] x [0.0:25.0]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28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8662"/>
            <a:ext cx="6189623" cy="49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6410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Scan for 250/500pC </a:t>
            </a:r>
            <a:r>
              <a:rPr lang="en-US" dirty="0" err="1" smtClean="0"/>
              <a:t>vs</a:t>
            </a:r>
            <a:r>
              <a:rPr lang="en-US" dirty="0" smtClean="0"/>
              <a:t> MaxE_ACC1 and Phase_ACC1: Peak Current</a:t>
            </a:r>
          </a:p>
          <a:p>
            <a:pPr algn="ctr"/>
            <a:r>
              <a:rPr lang="en-US" sz="1200" dirty="0" smtClean="0"/>
              <a:t>MaxB1=0.2225, </a:t>
            </a:r>
            <a:r>
              <a:rPr lang="en-US" sz="1200" dirty="0" err="1" smtClean="0"/>
              <a:t>XYrms</a:t>
            </a:r>
            <a:r>
              <a:rPr lang="en-US" sz="1200" dirty="0" smtClean="0"/>
              <a:t>=0.289</a:t>
            </a:r>
            <a:endParaRPr lang="de-DE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00469" y="6021288"/>
            <a:ext cx="709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Operational Window: MaxE_ACC1 x Phi_ACC1 = [29.0:35.0] x [0.0:18.0]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2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05" y="884469"/>
            <a:ext cx="6147221" cy="513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9945" y="332656"/>
            <a:ext cx="5913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Scan for 250/500pC </a:t>
            </a:r>
            <a:r>
              <a:rPr lang="en-US" dirty="0" err="1" smtClean="0"/>
              <a:t>vs</a:t>
            </a:r>
            <a:r>
              <a:rPr lang="en-US" dirty="0" smtClean="0"/>
              <a:t> MaxE_ACC1 and Phase_ACC1: 1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-Core</a:t>
            </a:r>
          </a:p>
          <a:p>
            <a:pPr algn="ctr"/>
            <a:r>
              <a:rPr lang="en-US" sz="1200" dirty="0" smtClean="0"/>
              <a:t>MaxB1=0.2225, </a:t>
            </a:r>
            <a:r>
              <a:rPr lang="en-US" sz="1200" dirty="0" err="1" smtClean="0"/>
              <a:t>XYrms</a:t>
            </a:r>
            <a:r>
              <a:rPr lang="en-US" sz="1200" dirty="0" smtClean="0"/>
              <a:t>=0.289</a:t>
            </a:r>
            <a:endParaRPr lang="de-DE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836689"/>
            <a:ext cx="676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/>
              <a:t>Operational </a:t>
            </a:r>
            <a:r>
              <a:rPr lang="en-US" dirty="0" smtClean="0"/>
              <a:t>Window: MaxE_ACC1 x Phi_ACC1 = [29.0:35.0] x [0.0:18.0</a:t>
            </a:r>
            <a:r>
              <a:rPr lang="en-US" dirty="0" smtClean="0"/>
              <a:t>]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Core is quite well represented by the Peak Current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69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59" y="1412776"/>
            <a:ext cx="490208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61063"/>
            <a:ext cx="367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Scan </a:t>
            </a:r>
            <a:r>
              <a:rPr lang="en-US" dirty="0" err="1" smtClean="0"/>
              <a:t>vs</a:t>
            </a:r>
            <a:r>
              <a:rPr lang="en-US" dirty="0" smtClean="0"/>
              <a:t> MaxE_ACC1 and Phase_ACC1</a:t>
            </a:r>
          </a:p>
          <a:p>
            <a:pPr algn="ctr"/>
            <a:r>
              <a:rPr lang="en-US" dirty="0" smtClean="0"/>
              <a:t>MaxB1=0.2225, </a:t>
            </a:r>
            <a:r>
              <a:rPr lang="en-US" dirty="0" err="1" smtClean="0"/>
              <a:t>XYrms</a:t>
            </a:r>
            <a:r>
              <a:rPr lang="en-US" dirty="0" smtClean="0"/>
              <a:t>=0.289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599806" cy="41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124744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Current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228192" y="119675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Whole Bunch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582814" y="5878400"/>
            <a:ext cx="44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Current: larger betas but small slice emittance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80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4653"/>
            <a:ext cx="4089718" cy="562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04664"/>
            <a:ext cx="272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Estimations for RFs:  500pC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773286" y="1124744"/>
            <a:ext cx="42382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Energy Profile </a:t>
            </a:r>
            <a:r>
              <a:rPr lang="en-US" dirty="0" smtClean="0"/>
              <a:t>135-650-2300-17500MeV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R56: 70 - 53 - 37 mm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Compression:  3.0 – 10.0 – 650</a:t>
            </a:r>
          </a:p>
          <a:p>
            <a:pPr marL="285750" indent="-285750"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0ss and e0sss: 0.363 – 1.5</a:t>
            </a:r>
            <a:endParaRPr lang="de-DE" dirty="0"/>
          </a:p>
        </p:txBody>
      </p:sp>
      <p:sp>
        <p:nvSpPr>
          <p:cNvPr id="4" name="Down Arrow 3"/>
          <p:cNvSpPr/>
          <p:nvPr/>
        </p:nvSpPr>
        <p:spPr>
          <a:xfrm>
            <a:off x="6516216" y="2708920"/>
            <a:ext cx="144016" cy="50405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64237"/>
              </p:ext>
            </p:extLst>
          </p:nvPr>
        </p:nvGraphicFramePr>
        <p:xfrm>
          <a:off x="5277125" y="3501008"/>
          <a:ext cx="1257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" imgW="1257120" imgH="672840" progId="Equation.3">
                  <p:embed/>
                </p:oleObj>
              </mc:Choice>
              <mc:Fallback>
                <p:oleObj name="Equation" r:id="rId4" imgW="125712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125" y="3501008"/>
                        <a:ext cx="1257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2392" y="3651436"/>
            <a:ext cx="1253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</a:t>
            </a:r>
            <a:r>
              <a:rPr lang="en-US" sz="1200" dirty="0" smtClean="0"/>
              <a:t>or symmetric BC</a:t>
            </a:r>
            <a:endParaRPr lang="de-D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10925" y="4462376"/>
            <a:ext cx="263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RF settings from RF Tweak</a:t>
            </a:r>
            <a:endParaRPr lang="de-DE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64931"/>
              </p:ext>
            </p:extLst>
          </p:nvPr>
        </p:nvGraphicFramePr>
        <p:xfrm>
          <a:off x="4308139" y="5013176"/>
          <a:ext cx="436831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079"/>
                <a:gridCol w="1092079"/>
                <a:gridCol w="1092079"/>
                <a:gridCol w="1092079"/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Energy Gain, MeV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Field, MeV/m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Phase</a:t>
                      </a:r>
                      <a:endParaRPr lang="de-DE" sz="1200" dirty="0"/>
                    </a:p>
                  </a:txBody>
                  <a:tcPr/>
                </a:tc>
              </a:tr>
              <a:tr h="1759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154.5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35.69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11.25</a:t>
                      </a:r>
                      <a:endParaRPr lang="de-DE" sz="1200" dirty="0"/>
                    </a:p>
                  </a:txBody>
                  <a:tcPr/>
                </a:tc>
              </a:tr>
              <a:tr h="1759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ACC39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22.04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15.30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16.60</a:t>
                      </a:r>
                      <a:endParaRPr lang="de-DE" sz="1200" dirty="0"/>
                    </a:p>
                  </a:txBody>
                  <a:tcPr/>
                </a:tc>
              </a:tr>
              <a:tr h="1759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551.9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31.89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19.52</a:t>
                      </a:r>
                      <a:endParaRPr lang="de-DE" sz="1200" dirty="0"/>
                    </a:p>
                  </a:txBody>
                  <a:tcPr/>
                </a:tc>
              </a:tr>
              <a:tr h="1759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2084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40.14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37.6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46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0602" y="404664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Dogleg Correction</a:t>
            </a:r>
            <a:endParaRPr lang="de-DE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1" y="1756266"/>
            <a:ext cx="361706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340768"/>
            <a:ext cx="4517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Bunch length changes from 1.831 to 1.314mm (rms)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ym typeface="Wingdings" pitchFamily="2" charset="2"/>
              </a:rPr>
              <a:t>Compression of 1.39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ym typeface="Wingdings" pitchFamily="2" charset="2"/>
              </a:rPr>
              <a:t>BC0 Compression = 3.0/1.39=2.16</a:t>
            </a:r>
            <a:endParaRPr lang="de-DE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212976"/>
            <a:ext cx="433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Schema: 1.39 – 3.0 – 10.0 -650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5194" y="4355812"/>
            <a:ext cx="3646585" cy="738664"/>
            <a:chOff x="4575194" y="4355812"/>
            <a:chExt cx="3646585" cy="73866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937409"/>
                </p:ext>
              </p:extLst>
            </p:nvPr>
          </p:nvGraphicFramePr>
          <p:xfrm>
            <a:off x="5214386" y="4725144"/>
            <a:ext cx="3007393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5" imgW="1803240" imgH="215640" progId="Equation.3">
                    <p:embed/>
                  </p:oleObj>
                </mc:Choice>
                <mc:Fallback>
                  <p:oleObj name="Equation" r:id="rId5" imgW="18032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14386" y="4725144"/>
                          <a:ext cx="3007393" cy="360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575194" y="47251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</a:t>
              </a:r>
              <a:endParaRPr lang="de-D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6256" y="435581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BC1</a:t>
              </a:r>
              <a:endParaRPr lang="de-DE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8344" y="435581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BC2</a:t>
              </a:r>
              <a:endParaRPr lang="de-D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3415" y="435581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BC0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04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23000" contras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7" y="1266343"/>
            <a:ext cx="3097677" cy="26667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-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7" y="4148249"/>
            <a:ext cx="4230829" cy="21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08582"/>
            <a:ext cx="3831555" cy="501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64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S2E: 500pC No Self Fields but with Compression. </a:t>
            </a:r>
            <a:r>
              <a:rPr lang="en-US" i="1" dirty="0" smtClean="0"/>
              <a:t>(Combined WP with 250pC)</a:t>
            </a:r>
            <a:endParaRPr lang="de-DE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5877272"/>
            <a:ext cx="2593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Optics without significant mismatch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Peak Current </a:t>
            </a:r>
            <a:r>
              <a:rPr lang="en-US" sz="1200" dirty="0" err="1" smtClean="0">
                <a:sym typeface="Wingdings" pitchFamily="2" charset="2"/>
              </a:rPr>
              <a:t>Ip</a:t>
            </a:r>
            <a:r>
              <a:rPr lang="en-US" sz="1200" dirty="0" smtClean="0">
                <a:sym typeface="Wingdings" pitchFamily="2" charset="2"/>
              </a:rPr>
              <a:t>=5.1kA (single spike)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Slice Emittance in core: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1200" dirty="0" smtClean="0">
                <a:sym typeface="Wingdings" pitchFamily="2" charset="2"/>
              </a:rPr>
              <a:t>=0.28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3467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799</Words>
  <Application>Microsoft Office PowerPoint</Application>
  <PresentationFormat>On-screen Show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Equity</vt:lpstr>
      <vt:lpstr>Equation</vt:lpstr>
      <vt:lpstr>Microsoft Equation 3.0</vt:lpstr>
      <vt:lpstr>Current Status of XFEL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Kot, Yauhen</dc:creator>
  <cp:lastModifiedBy>Kot, Yauhen</cp:lastModifiedBy>
  <cp:revision>43</cp:revision>
  <dcterms:created xsi:type="dcterms:W3CDTF">2013-02-06T13:04:03Z</dcterms:created>
  <dcterms:modified xsi:type="dcterms:W3CDTF">2013-02-25T12:55:05Z</dcterms:modified>
</cp:coreProperties>
</file>