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3" r:id="rId2"/>
    <p:sldId id="312" r:id="rId3"/>
    <p:sldId id="313" r:id="rId4"/>
    <p:sldId id="359" r:id="rId5"/>
    <p:sldId id="315" r:id="rId6"/>
    <p:sldId id="358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8" r:id="rId19"/>
    <p:sldId id="330" r:id="rId20"/>
    <p:sldId id="336" r:id="rId21"/>
    <p:sldId id="337" r:id="rId22"/>
    <p:sldId id="348" r:id="rId23"/>
    <p:sldId id="342" r:id="rId24"/>
    <p:sldId id="344" r:id="rId25"/>
    <p:sldId id="351" r:id="rId26"/>
    <p:sldId id="346" r:id="rId27"/>
    <p:sldId id="347" r:id="rId28"/>
    <p:sldId id="349" r:id="rId29"/>
    <p:sldId id="352" r:id="rId30"/>
    <p:sldId id="331" r:id="rId31"/>
    <p:sldId id="353" r:id="rId32"/>
    <p:sldId id="354" r:id="rId33"/>
    <p:sldId id="355" r:id="rId34"/>
    <p:sldId id="357" r:id="rId35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B86E00"/>
    <a:srgbClr val="BC7000"/>
    <a:srgbClr val="9C9E9F"/>
    <a:srgbClr val="FFFFFF"/>
    <a:srgbClr val="DDDDDD"/>
    <a:srgbClr val="00A5EB"/>
    <a:srgbClr val="FFCC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96370" autoAdjust="0"/>
  </p:normalViewPr>
  <p:slideViewPr>
    <p:cSldViewPr snapToGrid="0">
      <p:cViewPr varScale="1">
        <p:scale>
          <a:sx n="80" d="100"/>
          <a:sy n="80" d="100"/>
        </p:scale>
        <p:origin x="-840" y="-84"/>
      </p:cViewPr>
      <p:guideLst>
        <p:guide orient="horz" pos="3787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58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5.wmf"/><Relationship Id="rId7" Type="http://schemas.openxmlformats.org/officeDocument/2006/relationships/image" Target="../media/image5.wmf"/><Relationship Id="rId2" Type="http://schemas.openxmlformats.org/officeDocument/2006/relationships/image" Target="../media/image65.wmf"/><Relationship Id="rId1" Type="http://schemas.openxmlformats.org/officeDocument/2006/relationships/image" Target="../media/image7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76.wmf"/><Relationship Id="rId9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83.wmf"/><Relationship Id="rId7" Type="http://schemas.openxmlformats.org/officeDocument/2006/relationships/image" Target="../media/image84.wmf"/><Relationship Id="rId2" Type="http://schemas.openxmlformats.org/officeDocument/2006/relationships/image" Target="../media/image82.wmf"/><Relationship Id="rId1" Type="http://schemas.openxmlformats.org/officeDocument/2006/relationships/image" Target="../media/image65.wmf"/><Relationship Id="rId6" Type="http://schemas.openxmlformats.org/officeDocument/2006/relationships/image" Target="../media/image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5.wmf"/><Relationship Id="rId1" Type="http://schemas.openxmlformats.org/officeDocument/2006/relationships/image" Target="../media/image87.wmf"/><Relationship Id="rId4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8.wmf"/><Relationship Id="rId7" Type="http://schemas.openxmlformats.org/officeDocument/2006/relationships/image" Target="../media/image99.wmf"/><Relationship Id="rId2" Type="http://schemas.openxmlformats.org/officeDocument/2006/relationships/image" Target="../media/image97.wmf"/><Relationship Id="rId1" Type="http://schemas.openxmlformats.org/officeDocument/2006/relationships/image" Target="../media/image65.wmf"/><Relationship Id="rId6" Type="http://schemas.openxmlformats.org/officeDocument/2006/relationships/image" Target="../media/image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10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10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105.wmf"/><Relationship Id="rId1" Type="http://schemas.openxmlformats.org/officeDocument/2006/relationships/image" Target="../media/image6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10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10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5.wmf"/><Relationship Id="rId1" Type="http://schemas.openxmlformats.org/officeDocument/2006/relationships/image" Target="../media/image105.wmf"/><Relationship Id="rId5" Type="http://schemas.openxmlformats.org/officeDocument/2006/relationships/image" Target="../media/image5.wmf"/><Relationship Id="rId4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64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127.wmf"/><Relationship Id="rId5" Type="http://schemas.openxmlformats.org/officeDocument/2006/relationships/image" Target="../media/image121.wmf"/><Relationship Id="rId4" Type="http://schemas.openxmlformats.org/officeDocument/2006/relationships/image" Target="../media/image6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4" Type="http://schemas.openxmlformats.org/officeDocument/2006/relationships/image" Target="../media/image12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4.wmf"/><Relationship Id="rId5" Type="http://schemas.openxmlformats.org/officeDocument/2006/relationships/image" Target="../media/image140.wmf"/><Relationship Id="rId4" Type="http://schemas.openxmlformats.org/officeDocument/2006/relationships/image" Target="../media/image12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37.wmf"/><Relationship Id="rId1" Type="http://schemas.openxmlformats.org/officeDocument/2006/relationships/image" Target="../media/image145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26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5.wmf"/><Relationship Id="rId1" Type="http://schemas.openxmlformats.org/officeDocument/2006/relationships/image" Target="../media/image44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6" Type="http://schemas.openxmlformats.org/officeDocument/2006/relationships/image" Target="../media/image62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6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9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5" y="0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1634200F-54F3-456B-879C-F134CFC7AD47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243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5" y="9721243"/>
            <a:ext cx="3076917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572C722-C5AB-4A6F-8A47-996F24FE6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US" sz="900" b="1" noProof="0" smtClean="0">
                <a:solidFill>
                  <a:schemeClr val="bg2"/>
                </a:solidFill>
              </a:rPr>
              <a:t>Igor Zagorodnov</a:t>
            </a:r>
            <a:r>
              <a:rPr lang="en-US" sz="900" noProof="0" smtClean="0">
                <a:solidFill>
                  <a:schemeClr val="bg2"/>
                </a:solidFill>
              </a:rPr>
              <a:t>|  1st  Meeting of  EXFEL Accelerator Consortium |  17.</a:t>
            </a:r>
            <a:r>
              <a:rPr lang="en-US" sz="900" baseline="0" noProof="0" smtClean="0">
                <a:solidFill>
                  <a:schemeClr val="bg2"/>
                </a:solidFill>
              </a:rPr>
              <a:t> April 2012</a:t>
            </a:r>
            <a:r>
              <a:rPr lang="en-US" sz="900" noProof="0" smtClean="0">
                <a:solidFill>
                  <a:schemeClr val="bg2"/>
                </a:solidFill>
              </a:rPr>
              <a:t>  |  </a:t>
            </a:r>
            <a:r>
              <a:rPr lang="en-US" sz="900" b="1" noProof="0" smtClean="0">
                <a:solidFill>
                  <a:schemeClr val="bg2"/>
                </a:solidFill>
              </a:rPr>
              <a:t>Seite </a:t>
            </a:r>
            <a:fld id="{9CF3698C-BB6B-42E9-B529-3BCF46D40F1F}" type="slidenum">
              <a:rPr lang="en-US" sz="900" b="1" noProof="0" smtClean="0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US" sz="900" b="1" noProof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89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68.wmf"/><Relationship Id="rId25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65.wmf"/><Relationship Id="rId24" Type="http://schemas.openxmlformats.org/officeDocument/2006/relationships/image" Target="../media/image70.wmf"/><Relationship Id="rId5" Type="http://schemas.openxmlformats.org/officeDocument/2006/relationships/image" Target="../media/image72.emf"/><Relationship Id="rId15" Type="http://schemas.openxmlformats.org/officeDocument/2006/relationships/image" Target="../media/image67.wmf"/><Relationship Id="rId23" Type="http://schemas.openxmlformats.org/officeDocument/2006/relationships/oleObject" Target="../embeddings/oleObject92.bin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69.wmf"/><Relationship Id="rId4" Type="http://schemas.openxmlformats.org/officeDocument/2006/relationships/image" Target="../media/image71.emf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99.bin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101.bin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69.wmf"/><Relationship Id="rId25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75.wmf"/><Relationship Id="rId24" Type="http://schemas.openxmlformats.org/officeDocument/2006/relationships/image" Target="../media/image78.wmf"/><Relationship Id="rId5" Type="http://schemas.openxmlformats.org/officeDocument/2006/relationships/image" Target="../media/image80.emf"/><Relationship Id="rId15" Type="http://schemas.openxmlformats.org/officeDocument/2006/relationships/image" Target="../media/image68.wmf"/><Relationship Id="rId23" Type="http://schemas.openxmlformats.org/officeDocument/2006/relationships/oleObject" Target="../embeddings/oleObject102.bin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5.wmf"/><Relationship Id="rId4" Type="http://schemas.openxmlformats.org/officeDocument/2006/relationships/image" Target="../media/image79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97.bin"/><Relationship Id="rId22" Type="http://schemas.openxmlformats.org/officeDocument/2006/relationships/image" Target="../media/image7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84.wmf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86.emf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109.bin"/><Relationship Id="rId25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106.bin"/><Relationship Id="rId24" Type="http://schemas.openxmlformats.org/officeDocument/2006/relationships/oleObject" Target="../embeddings/oleObject112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23" Type="http://schemas.openxmlformats.org/officeDocument/2006/relationships/image" Target="../media/image74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110.bin"/><Relationship Id="rId4" Type="http://schemas.openxmlformats.org/officeDocument/2006/relationships/image" Target="../media/image85.e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69.wmf"/><Relationship Id="rId22" Type="http://schemas.openxmlformats.org/officeDocument/2006/relationships/oleObject" Target="../embeddings/oleObject1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89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88.wmf"/><Relationship Id="rId5" Type="http://schemas.openxmlformats.org/officeDocument/2006/relationships/image" Target="../media/image91.emf"/><Relationship Id="rId10" Type="http://schemas.openxmlformats.org/officeDocument/2006/relationships/oleObject" Target="../embeddings/oleObject115.bin"/><Relationship Id="rId4" Type="http://schemas.openxmlformats.org/officeDocument/2006/relationships/image" Target="../media/image90.emf"/><Relationship Id="rId9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94.wmf"/><Relationship Id="rId5" Type="http://schemas.openxmlformats.org/officeDocument/2006/relationships/image" Target="../media/image96.emf"/><Relationship Id="rId10" Type="http://schemas.openxmlformats.org/officeDocument/2006/relationships/oleObject" Target="../embeddings/oleObject119.bin"/><Relationship Id="rId4" Type="http://schemas.openxmlformats.org/officeDocument/2006/relationships/image" Target="../media/image95.emf"/><Relationship Id="rId9" Type="http://schemas.openxmlformats.org/officeDocument/2006/relationships/image" Target="../media/image9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127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29.bin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5.wmf"/><Relationship Id="rId25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6.bin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98.wmf"/><Relationship Id="rId24" Type="http://schemas.openxmlformats.org/officeDocument/2006/relationships/oleObject" Target="../embeddings/oleObject130.bin"/><Relationship Id="rId5" Type="http://schemas.openxmlformats.org/officeDocument/2006/relationships/image" Target="../media/image102.png"/><Relationship Id="rId15" Type="http://schemas.openxmlformats.org/officeDocument/2006/relationships/image" Target="../media/image69.wmf"/><Relationship Id="rId23" Type="http://schemas.openxmlformats.org/officeDocument/2006/relationships/image" Target="../media/image103.emf"/><Relationship Id="rId10" Type="http://schemas.openxmlformats.org/officeDocument/2006/relationships/oleObject" Target="../embeddings/oleObject123.bin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101.emf"/><Relationship Id="rId9" Type="http://schemas.openxmlformats.org/officeDocument/2006/relationships/image" Target="../media/image97.wmf"/><Relationship Id="rId14" Type="http://schemas.openxmlformats.org/officeDocument/2006/relationships/oleObject" Target="../embeddings/oleObject125.bin"/><Relationship Id="rId22" Type="http://schemas.openxmlformats.org/officeDocument/2006/relationships/image" Target="../media/image10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136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32.bin"/><Relationship Id="rId12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5.wmf"/><Relationship Id="rId4" Type="http://schemas.openxmlformats.org/officeDocument/2006/relationships/image" Target="../media/image104.png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7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68.wmf"/><Relationship Id="rId5" Type="http://schemas.openxmlformats.org/officeDocument/2006/relationships/image" Target="../media/image107.e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44.bin"/><Relationship Id="rId4" Type="http://schemas.openxmlformats.org/officeDocument/2006/relationships/image" Target="../media/image106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4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3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68.wmf"/><Relationship Id="rId5" Type="http://schemas.openxmlformats.org/officeDocument/2006/relationships/image" Target="../media/image109.e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50.bin"/><Relationship Id="rId4" Type="http://schemas.openxmlformats.org/officeDocument/2006/relationships/image" Target="../media/image108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5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oleObject" Target="../embeddings/oleObject15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1.emf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59.bin"/><Relationship Id="rId10" Type="http://schemas.openxmlformats.org/officeDocument/2006/relationships/oleObject" Target="../embeddings/oleObject156.bin"/><Relationship Id="rId4" Type="http://schemas.openxmlformats.org/officeDocument/2006/relationships/image" Target="../media/image110.emf"/><Relationship Id="rId9" Type="http://schemas.openxmlformats.org/officeDocument/2006/relationships/image" Target="../media/image105.wmf"/><Relationship Id="rId1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68.wmf"/><Relationship Id="rId5" Type="http://schemas.openxmlformats.org/officeDocument/2006/relationships/image" Target="../media/image113.e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63.bin"/><Relationship Id="rId4" Type="http://schemas.openxmlformats.org/officeDocument/2006/relationships/image" Target="../media/image112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6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2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68.wmf"/><Relationship Id="rId5" Type="http://schemas.openxmlformats.org/officeDocument/2006/relationships/image" Target="../media/image115.e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69.bin"/><Relationship Id="rId4" Type="http://schemas.openxmlformats.org/officeDocument/2006/relationships/image" Target="../media/image114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7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7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8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68.wmf"/><Relationship Id="rId5" Type="http://schemas.openxmlformats.org/officeDocument/2006/relationships/image" Target="../media/image117.e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175.bin"/><Relationship Id="rId4" Type="http://schemas.openxmlformats.org/officeDocument/2006/relationships/image" Target="../media/image116.emf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7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84.bin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187.bin"/><Relationship Id="rId7" Type="http://schemas.openxmlformats.org/officeDocument/2006/relationships/image" Target="../media/image126.emf"/><Relationship Id="rId12" Type="http://schemas.openxmlformats.org/officeDocument/2006/relationships/oleObject" Target="../embeddings/oleObject181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3.bin"/><Relationship Id="rId20" Type="http://schemas.openxmlformats.org/officeDocument/2006/relationships/oleObject" Target="../embeddings/oleObject186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25.emf"/><Relationship Id="rId11" Type="http://schemas.openxmlformats.org/officeDocument/2006/relationships/image" Target="../media/image118.wmf"/><Relationship Id="rId5" Type="http://schemas.openxmlformats.org/officeDocument/2006/relationships/image" Target="../media/image124.e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80.bin"/><Relationship Id="rId19" Type="http://schemas.openxmlformats.org/officeDocument/2006/relationships/oleObject" Target="../embeddings/oleObject185.bin"/><Relationship Id="rId4" Type="http://schemas.openxmlformats.org/officeDocument/2006/relationships/image" Target="../media/image123.emf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82.bin"/><Relationship Id="rId22" Type="http://schemas.openxmlformats.org/officeDocument/2006/relationships/image" Target="../media/image12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193.bin"/><Relationship Id="rId3" Type="http://schemas.openxmlformats.org/officeDocument/2006/relationships/notesSlide" Target="../notesSlides/notesSlide27.xml"/><Relationship Id="rId21" Type="http://schemas.openxmlformats.org/officeDocument/2006/relationships/oleObject" Target="../embeddings/oleObject196.bin"/><Relationship Id="rId7" Type="http://schemas.openxmlformats.org/officeDocument/2006/relationships/image" Target="../media/image123.emf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5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0.emf"/><Relationship Id="rId11" Type="http://schemas.openxmlformats.org/officeDocument/2006/relationships/image" Target="../media/image65.wmf"/><Relationship Id="rId5" Type="http://schemas.openxmlformats.org/officeDocument/2006/relationships/image" Target="../media/image129.e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189.bin"/><Relationship Id="rId19" Type="http://schemas.openxmlformats.org/officeDocument/2006/relationships/oleObject" Target="../embeddings/oleObject194.bin"/><Relationship Id="rId4" Type="http://schemas.openxmlformats.org/officeDocument/2006/relationships/image" Target="../media/image128.emf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91.bin"/><Relationship Id="rId22" Type="http://schemas.openxmlformats.org/officeDocument/2006/relationships/image" Target="../media/image12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image" Target="../media/image139.emf"/><Relationship Id="rId18" Type="http://schemas.openxmlformats.org/officeDocument/2006/relationships/oleObject" Target="../embeddings/oleObject203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21.wmf"/><Relationship Id="rId7" Type="http://schemas.openxmlformats.org/officeDocument/2006/relationships/oleObject" Target="../embeddings/oleObject198.bin"/><Relationship Id="rId12" Type="http://schemas.openxmlformats.org/officeDocument/2006/relationships/image" Target="../media/image134.wmf"/><Relationship Id="rId17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2.bin"/><Relationship Id="rId20" Type="http://schemas.openxmlformats.org/officeDocument/2006/relationships/oleObject" Target="../embeddings/oleObject204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200.bin"/><Relationship Id="rId5" Type="http://schemas.openxmlformats.org/officeDocument/2006/relationships/oleObject" Target="../embeddings/oleObject197.bin"/><Relationship Id="rId15" Type="http://schemas.openxmlformats.org/officeDocument/2006/relationships/image" Target="../media/image135.wmf"/><Relationship Id="rId10" Type="http://schemas.openxmlformats.org/officeDocument/2006/relationships/image" Target="../media/image133.wmf"/><Relationship Id="rId19" Type="http://schemas.openxmlformats.org/officeDocument/2006/relationships/image" Target="../media/image137.wmf"/><Relationship Id="rId4" Type="http://schemas.openxmlformats.org/officeDocument/2006/relationships/image" Target="../media/image138.emf"/><Relationship Id="rId9" Type="http://schemas.openxmlformats.org/officeDocument/2006/relationships/oleObject" Target="../embeddings/oleObject199.bin"/><Relationship Id="rId14" Type="http://schemas.openxmlformats.org/officeDocument/2006/relationships/oleObject" Target="../embeddings/oleObject20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3.wmf"/><Relationship Id="rId26" Type="http://schemas.openxmlformats.org/officeDocument/2006/relationships/image" Target="../media/image17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21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6.wmf"/><Relationship Id="rId32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8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2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13" Type="http://schemas.openxmlformats.org/officeDocument/2006/relationships/image" Target="../media/image121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2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06.bin"/><Relationship Id="rId11" Type="http://schemas.openxmlformats.org/officeDocument/2006/relationships/image" Target="../media/image137.wmf"/><Relationship Id="rId5" Type="http://schemas.openxmlformats.org/officeDocument/2006/relationships/image" Target="../media/image139.emf"/><Relationship Id="rId10" Type="http://schemas.openxmlformats.org/officeDocument/2006/relationships/oleObject" Target="../embeddings/oleObject208.bin"/><Relationship Id="rId4" Type="http://schemas.openxmlformats.org/officeDocument/2006/relationships/image" Target="../media/image142.png"/><Relationship Id="rId9" Type="http://schemas.openxmlformats.org/officeDocument/2006/relationships/image" Target="../media/image13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121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11.bin"/><Relationship Id="rId12" Type="http://schemas.openxmlformats.org/officeDocument/2006/relationships/oleObject" Target="../embeddings/oleObject213.bin"/><Relationship Id="rId17" Type="http://schemas.openxmlformats.org/officeDocument/2006/relationships/image" Target="../media/image1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5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5.wmf"/><Relationship Id="rId11" Type="http://schemas.openxmlformats.org/officeDocument/2006/relationships/image" Target="../media/image137.wmf"/><Relationship Id="rId5" Type="http://schemas.openxmlformats.org/officeDocument/2006/relationships/oleObject" Target="../embeddings/oleObject210.bin"/><Relationship Id="rId15" Type="http://schemas.openxmlformats.org/officeDocument/2006/relationships/image" Target="../media/image140.wmf"/><Relationship Id="rId10" Type="http://schemas.openxmlformats.org/officeDocument/2006/relationships/oleObject" Target="../embeddings/oleObject212.bin"/><Relationship Id="rId4" Type="http://schemas.openxmlformats.org/officeDocument/2006/relationships/image" Target="../media/image139.emf"/><Relationship Id="rId9" Type="http://schemas.openxmlformats.org/officeDocument/2006/relationships/image" Target="../media/image142.png"/><Relationship Id="rId14" Type="http://schemas.openxmlformats.org/officeDocument/2006/relationships/oleObject" Target="../embeddings/oleObject21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46.wmf"/><Relationship Id="rId18" Type="http://schemas.openxmlformats.org/officeDocument/2006/relationships/oleObject" Target="../embeddings/oleObject223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217.bin"/><Relationship Id="rId12" Type="http://schemas.openxmlformats.org/officeDocument/2006/relationships/oleObject" Target="../embeddings/oleObject219.bin"/><Relationship Id="rId17" Type="http://schemas.openxmlformats.org/officeDocument/2006/relationships/oleObject" Target="../embeddings/oleObject22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1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5.wmf"/><Relationship Id="rId11" Type="http://schemas.openxmlformats.org/officeDocument/2006/relationships/image" Target="../media/image149.emf"/><Relationship Id="rId5" Type="http://schemas.openxmlformats.org/officeDocument/2006/relationships/oleObject" Target="../embeddings/oleObject216.bin"/><Relationship Id="rId15" Type="http://schemas.openxmlformats.org/officeDocument/2006/relationships/image" Target="../media/image147.wmf"/><Relationship Id="rId10" Type="http://schemas.openxmlformats.org/officeDocument/2006/relationships/image" Target="../media/image121.wmf"/><Relationship Id="rId4" Type="http://schemas.openxmlformats.org/officeDocument/2006/relationships/image" Target="../media/image148.emf"/><Relationship Id="rId9" Type="http://schemas.openxmlformats.org/officeDocument/2006/relationships/oleObject" Target="../embeddings/oleObject218.bin"/><Relationship Id="rId14" Type="http://schemas.openxmlformats.org/officeDocument/2006/relationships/oleObject" Target="../embeddings/oleObject22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3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3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28.bin"/><Relationship Id="rId32" Type="http://schemas.openxmlformats.org/officeDocument/2006/relationships/oleObject" Target="../embeddings/oleObject32.bin"/><Relationship Id="rId5" Type="http://schemas.openxmlformats.org/officeDocument/2006/relationships/image" Target="../media/image23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30.bin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12.wmf"/><Relationship Id="rId31" Type="http://schemas.openxmlformats.org/officeDocument/2006/relationships/image" Target="../media/image1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3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9.wmf"/><Relationship Id="rId5" Type="http://schemas.openxmlformats.org/officeDocument/2006/relationships/image" Target="../media/image34.e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33.emf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38.png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7.png"/><Relationship Id="rId5" Type="http://schemas.openxmlformats.org/officeDocument/2006/relationships/image" Target="../media/image43.emf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41.png"/><Relationship Id="rId4" Type="http://schemas.openxmlformats.org/officeDocument/2006/relationships/image" Target="../media/image42.png"/><Relationship Id="rId9" Type="http://schemas.openxmlformats.org/officeDocument/2006/relationships/image" Target="../media/image36.png"/><Relationship Id="rId14" Type="http://schemas.openxmlformats.org/officeDocument/2006/relationships/oleObject" Target="../embeddings/oleObject4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2.bin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9.wmf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image" Target="../media/image46.wmf"/><Relationship Id="rId10" Type="http://schemas.openxmlformats.org/officeDocument/2006/relationships/image" Target="../media/image45.wmf"/><Relationship Id="rId19" Type="http://schemas.openxmlformats.org/officeDocument/2006/relationships/image" Target="../media/image48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23" Type="http://schemas.openxmlformats.org/officeDocument/2006/relationships/image" Target="../media/image60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74.bin"/><Relationship Id="rId26" Type="http://schemas.openxmlformats.org/officeDocument/2006/relationships/oleObject" Target="../embeddings/oleObject78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5.wmf"/><Relationship Id="rId34" Type="http://schemas.openxmlformats.org/officeDocument/2006/relationships/oleObject" Target="../embeddings/oleObject82.bin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33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29" Type="http://schemas.openxmlformats.org/officeDocument/2006/relationships/image" Target="../media/image19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77.bin"/><Relationship Id="rId32" Type="http://schemas.openxmlformats.org/officeDocument/2006/relationships/oleObject" Target="../embeddings/oleObject81.bin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79.bin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14.wmf"/><Relationship Id="rId31" Type="http://schemas.openxmlformats.org/officeDocument/2006/relationships/image" Target="../media/image20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18.wmf"/><Relationship Id="rId30" Type="http://schemas.openxmlformats.org/officeDocument/2006/relationships/oleObject" Target="../embeddings/oleObject80.bin"/><Relationship Id="rId35" Type="http://schemas.openxmlformats.org/officeDocument/2006/relationships/image" Target="../media/image6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7949"/>
            <a:ext cx="4314787" cy="293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0" y="1470541"/>
            <a:ext cx="9144000" cy="952025"/>
          </a:xfrm>
          <a:noFill/>
        </p:spPr>
        <p:txBody>
          <a:bodyPr/>
          <a:lstStyle/>
          <a:p>
            <a:pPr algn="ctr"/>
            <a:r>
              <a:rPr lang="en-US" sz="3000" dirty="0"/>
              <a:t>Compression Scenarios </a:t>
            </a:r>
            <a:r>
              <a:rPr lang="en-US" sz="3000" dirty="0" smtClean="0"/>
              <a:t>for </a:t>
            </a:r>
            <a:r>
              <a:rPr lang="en-US" sz="3000" dirty="0"/>
              <a:t>the European XFEL</a:t>
            </a:r>
          </a:p>
        </p:txBody>
      </p:sp>
      <p:sp>
        <p:nvSpPr>
          <p:cNvPr id="185373" name="Rectangle 2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400" dirty="0"/>
              <a:t>Charge and </a:t>
            </a:r>
            <a:r>
              <a:rPr lang="en-US" sz="4400" dirty="0" smtClean="0"/>
              <a:t>Bunch Length Scope</a:t>
            </a:r>
            <a:endParaRPr lang="en-US" sz="44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078224" y="2743376"/>
            <a:ext cx="506577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Igor </a:t>
            </a:r>
            <a:r>
              <a:rPr lang="en-US" sz="2400" dirty="0" err="1" smtClean="0"/>
              <a:t>Zagorodnov</a:t>
            </a:r>
            <a:endParaRPr lang="en-US" sz="2400" dirty="0" smtClean="0"/>
          </a:p>
          <a:p>
            <a:pPr algn="ctr"/>
            <a:endParaRPr lang="en-US" sz="2400" dirty="0" smtClean="0">
              <a:solidFill>
                <a:srgbClr val="00A5EB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1st Meeting of the European XFEL Accelerator Consortium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DESY,  MPY</a:t>
            </a:r>
          </a:p>
          <a:p>
            <a:pPr algn="ctr"/>
            <a:r>
              <a:rPr lang="en-US" sz="2400" dirty="0" smtClean="0"/>
              <a:t>14. April 2012</a:t>
            </a:r>
            <a:endParaRPr lang="en-US" sz="2400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017161"/>
              </p:ext>
            </p:extLst>
          </p:nvPr>
        </p:nvGraphicFramePr>
        <p:xfrm>
          <a:off x="106878" y="2341513"/>
          <a:ext cx="997526" cy="33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Equation" r:id="rId4" imgW="469800" imgH="177480" progId="Equation.DSMT4">
                  <p:embed/>
                </p:oleObj>
              </mc:Choice>
              <mc:Fallback>
                <p:oleObj name="Equation" r:id="rId4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78" y="2341513"/>
                        <a:ext cx="997526" cy="332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385375"/>
              </p:ext>
            </p:extLst>
          </p:nvPr>
        </p:nvGraphicFramePr>
        <p:xfrm>
          <a:off x="3086699" y="5263267"/>
          <a:ext cx="837034" cy="35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6" imgW="368140" imgH="177723" progId="Equation.DSMT4">
                  <p:embed/>
                </p:oleObj>
              </mc:Choice>
              <mc:Fallback>
                <p:oleObj name="Equation" r:id="rId6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699" y="5263267"/>
                        <a:ext cx="837034" cy="358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8546" y="713106"/>
            <a:ext cx="8966562" cy="5439288"/>
            <a:chOff x="0" y="652463"/>
            <a:chExt cx="9227543" cy="5548084"/>
          </a:xfrm>
        </p:grpSpPr>
        <p:pic>
          <p:nvPicPr>
            <p:cNvPr id="23" name="Picture 25" descr="pC1000fig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8925"/>
              <a:ext cx="4765675" cy="380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6" descr="pC1000fig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700" y="1546225"/>
              <a:ext cx="4813300" cy="386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770313" y="652463"/>
              <a:ext cx="1494923" cy="53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Q</a:t>
              </a:r>
              <a:r>
                <a:rPr lang="de-DE" sz="2800" b="1" dirty="0">
                  <a:solidFill>
                    <a:schemeClr val="accent2"/>
                  </a:solidFill>
                  <a:latin typeface="+mj-lt"/>
                </a:rPr>
                <a:t>=1 </a:t>
              </a:r>
              <a:r>
                <a:rPr lang="de-DE" sz="2800" b="1" dirty="0" err="1">
                  <a:solidFill>
                    <a:schemeClr val="accent2"/>
                  </a:solidFill>
                  <a:latin typeface="+mj-lt"/>
                </a:rPr>
                <a:t>nC</a:t>
              </a:r>
              <a:endParaRPr lang="en-US" sz="2800" b="1" dirty="0">
                <a:solidFill>
                  <a:schemeClr val="accent2"/>
                </a:solidFill>
                <a:latin typeface="+mj-lt"/>
              </a:endParaRPr>
            </a:p>
          </p:txBody>
        </p:sp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811926"/>
                </p:ext>
              </p:extLst>
            </p:nvPr>
          </p:nvGraphicFramePr>
          <p:xfrm>
            <a:off x="0" y="1055987"/>
            <a:ext cx="590679" cy="678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6" name="Equation" r:id="rId6" imgW="164957" imgH="190335" progId="Equation.DSMT4">
                    <p:embed/>
                  </p:oleObj>
                </mc:Choice>
                <mc:Fallback>
                  <p:oleObj name="Equation" r:id="rId6" imgW="164957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55987"/>
                          <a:ext cx="590679" cy="678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1911774"/>
                </p:ext>
              </p:extLst>
            </p:nvPr>
          </p:nvGraphicFramePr>
          <p:xfrm>
            <a:off x="6854825" y="2073275"/>
            <a:ext cx="7064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7" name="Equation" r:id="rId8" imgW="368300" imgH="190500" progId="Equation.DSMT4">
                    <p:embed/>
                  </p:oleObj>
                </mc:Choice>
                <mc:Fallback>
                  <p:oleObj name="Equation" r:id="rId8" imgW="3683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4825" y="2073275"/>
                          <a:ext cx="70643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631950" y="1060451"/>
              <a:ext cx="1711028" cy="470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Phase space</a:t>
              </a: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8517493"/>
                </p:ext>
              </p:extLst>
            </p:nvPr>
          </p:nvGraphicFramePr>
          <p:xfrm>
            <a:off x="6650038" y="4402138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8" name="Equation" r:id="rId10" imgW="533169" imgH="190417" progId="Equation.DSMT4">
                    <p:embed/>
                  </p:oleObj>
                </mc:Choice>
                <mc:Fallback>
                  <p:oleObj name="Equation" r:id="rId10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0038" y="4402138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6251954"/>
                </p:ext>
              </p:extLst>
            </p:nvPr>
          </p:nvGraphicFramePr>
          <p:xfrm>
            <a:off x="6115050" y="5326315"/>
            <a:ext cx="174466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29" name="Equation" r:id="rId12" imgW="825500" imgH="203200" progId="Equation.DSMT4">
                    <p:embed/>
                  </p:oleObj>
                </mc:Choice>
                <mc:Fallback>
                  <p:oleObj name="Equation" r:id="rId12" imgW="8255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050" y="5326315"/>
                          <a:ext cx="1744663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191421"/>
                </p:ext>
              </p:extLst>
            </p:nvPr>
          </p:nvGraphicFramePr>
          <p:xfrm>
            <a:off x="6123483" y="5744935"/>
            <a:ext cx="1746250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0" name="Equation" r:id="rId14" imgW="825142" imgH="215806" progId="Equation.DSMT4">
                    <p:embed/>
                  </p:oleObj>
                </mc:Choice>
                <mc:Fallback>
                  <p:oleObj name="Equation" r:id="rId14" imgW="825142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3483" y="5744935"/>
                          <a:ext cx="1746250" cy="455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4765675" y="1250949"/>
              <a:ext cx="4461868" cy="470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Current, </a:t>
              </a:r>
              <a:r>
                <a:rPr lang="en-US" sz="2400" dirty="0" err="1">
                  <a:latin typeface="Times New Roman" pitchFamily="18" charset="0"/>
                </a:rPr>
                <a:t>emittance</a:t>
              </a:r>
              <a:r>
                <a:rPr lang="en-US" sz="2400" dirty="0">
                  <a:latin typeface="Times New Roman" pitchFamily="18" charset="0"/>
                </a:rPr>
                <a:t>, energy spread</a:t>
              </a:r>
            </a:p>
          </p:txBody>
        </p:sp>
        <p:graphicFrame>
          <p:nvGraphicFramePr>
            <p:cNvPr id="3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2967671"/>
                </p:ext>
              </p:extLst>
            </p:nvPr>
          </p:nvGraphicFramePr>
          <p:xfrm>
            <a:off x="7780338" y="3941763"/>
            <a:ext cx="860425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1" name="Equation" r:id="rId16" imgW="406224" imgH="190417" progId="Equation.DSMT4">
                    <p:embed/>
                  </p:oleObj>
                </mc:Choice>
                <mc:Fallback>
                  <p:oleObj name="Equation" r:id="rId16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0338" y="3941763"/>
                          <a:ext cx="860425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0520606"/>
                </p:ext>
              </p:extLst>
            </p:nvPr>
          </p:nvGraphicFramePr>
          <p:xfrm>
            <a:off x="7851775" y="3549650"/>
            <a:ext cx="858838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2" name="Equation" r:id="rId18" imgW="406048" imgH="203024" progId="Equation.DSMT4">
                    <p:embed/>
                  </p:oleObj>
                </mc:Choice>
                <mc:Fallback>
                  <p:oleObj name="Equation" r:id="rId18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1775" y="3549650"/>
                          <a:ext cx="858838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3045479"/>
                </p:ext>
              </p:extLst>
            </p:nvPr>
          </p:nvGraphicFramePr>
          <p:xfrm>
            <a:off x="3751263" y="5233988"/>
            <a:ext cx="85090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3" name="Equation" r:id="rId20" imgW="368140" imgH="177723" progId="Equation.DSMT4">
                    <p:embed/>
                  </p:oleObj>
                </mc:Choice>
                <mc:Fallback>
                  <p:oleObj name="Equation" r:id="rId20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263" y="5233988"/>
                          <a:ext cx="85090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848761"/>
                </p:ext>
              </p:extLst>
            </p:nvPr>
          </p:nvGraphicFramePr>
          <p:xfrm>
            <a:off x="8293100" y="51498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4" name="Equation" r:id="rId22" imgW="368140" imgH="177723" progId="Equation.DSMT4">
                    <p:embed/>
                  </p:oleObj>
                </mc:Choice>
                <mc:Fallback>
                  <p:oleObj name="Equation" r:id="rId22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3100" y="51498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5772150" y="3409950"/>
              <a:ext cx="1528763" cy="952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427979"/>
                </p:ext>
              </p:extLst>
            </p:nvPr>
          </p:nvGraphicFramePr>
          <p:xfrm>
            <a:off x="6297613" y="3052763"/>
            <a:ext cx="63500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35" name="Equation" r:id="rId23" imgW="330120" imgH="190440" progId="Equation.DSMT4">
                    <p:embed/>
                  </p:oleObj>
                </mc:Choice>
                <mc:Fallback>
                  <p:oleObj name="Equation" r:id="rId23" imgW="33012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7613" y="3052763"/>
                          <a:ext cx="635000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2522931" y="4461853"/>
              <a:ext cx="1640093" cy="470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bunch head</a:t>
              </a:r>
            </a:p>
          </p:txBody>
        </p:sp>
        <p:pic>
          <p:nvPicPr>
            <p:cNvPr id="40" name="Picture 27" descr="pC1000fig1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25" y="1446213"/>
              <a:ext cx="2554288" cy="206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1658216"/>
            <a:ext cx="4529062" cy="365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97" y="1603390"/>
            <a:ext cx="4606932" cy="348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188109"/>
              </p:ext>
            </p:extLst>
          </p:nvPr>
        </p:nvGraphicFramePr>
        <p:xfrm>
          <a:off x="433599" y="1074226"/>
          <a:ext cx="563927" cy="61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0" name="Equation" r:id="rId6" imgW="164957" imgH="190335" progId="Equation.DSMT4">
                  <p:embed/>
                </p:oleObj>
              </mc:Choice>
              <mc:Fallback>
                <p:oleObj name="Equation" r:id="rId6" imgW="164957" imgH="1903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99" y="1074226"/>
                        <a:ext cx="563927" cy="615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516341" y="1304624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68810"/>
              </p:ext>
            </p:extLst>
          </p:nvPr>
        </p:nvGraphicFramePr>
        <p:xfrm>
          <a:off x="7576141" y="3860541"/>
          <a:ext cx="811755" cy="27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1" name="Equation" r:id="rId8" imgW="533169" imgH="190417" progId="Equation.DSMT4">
                  <p:embed/>
                </p:oleObj>
              </mc:Choice>
              <mc:Fallback>
                <p:oleObj name="Equation" r:id="rId8" imgW="533169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6141" y="3860541"/>
                        <a:ext cx="811755" cy="276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262175"/>
              </p:ext>
            </p:extLst>
          </p:nvPr>
        </p:nvGraphicFramePr>
        <p:xfrm>
          <a:off x="5955627" y="5336883"/>
          <a:ext cx="1773279" cy="38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2" name="Equation" r:id="rId10" imgW="888614" imgH="203112" progId="Equation.DSMT4">
                  <p:embed/>
                </p:oleObj>
              </mc:Choice>
              <mc:Fallback>
                <p:oleObj name="Equation" r:id="rId10" imgW="888614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627" y="5336883"/>
                        <a:ext cx="1773279" cy="384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70454"/>
              </p:ext>
            </p:extLst>
          </p:nvPr>
        </p:nvGraphicFramePr>
        <p:xfrm>
          <a:off x="6046987" y="5757935"/>
          <a:ext cx="1596550" cy="408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3" name="Equation" r:id="rId12" imgW="799753" imgH="215806" progId="Equation.DSMT4">
                  <p:embed/>
                </p:oleObj>
              </mc:Choice>
              <mc:Fallback>
                <p:oleObj name="Equation" r:id="rId12" imgW="799753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987" y="5757935"/>
                        <a:ext cx="1596550" cy="408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612190" y="1322592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  <p:graphicFrame>
        <p:nvGraphicFramePr>
          <p:cNvPr id="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10250"/>
              </p:ext>
            </p:extLst>
          </p:nvPr>
        </p:nvGraphicFramePr>
        <p:xfrm>
          <a:off x="6112886" y="3923243"/>
          <a:ext cx="811755" cy="360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4" name="Equation" r:id="rId14" imgW="406224" imgH="190417" progId="Equation.DSMT4">
                  <p:embed/>
                </p:oleObj>
              </mc:Choice>
              <mc:Fallback>
                <p:oleObj name="Equation" r:id="rId14" imgW="406224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886" y="3923243"/>
                        <a:ext cx="811755" cy="360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282645"/>
              </p:ext>
            </p:extLst>
          </p:nvPr>
        </p:nvGraphicFramePr>
        <p:xfrm>
          <a:off x="5116914" y="2978441"/>
          <a:ext cx="810257" cy="38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" name="Equation" r:id="rId16" imgW="406048" imgH="203024" progId="Equation.DSMT4">
                  <p:embed/>
                </p:oleObj>
              </mc:Choice>
              <mc:Fallback>
                <p:oleObj name="Equation" r:id="rId16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914" y="2978441"/>
                        <a:ext cx="810257" cy="384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297428"/>
              </p:ext>
            </p:extLst>
          </p:nvPr>
        </p:nvGraphicFramePr>
        <p:xfrm>
          <a:off x="3788452" y="5117427"/>
          <a:ext cx="802768" cy="369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6" name="Equation" r:id="rId18" imgW="368140" imgH="177723" progId="Equation.DSMT4">
                  <p:embed/>
                </p:oleObj>
              </mc:Choice>
              <mc:Fallback>
                <p:oleObj name="Equation" r:id="rId18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452" y="5117427"/>
                        <a:ext cx="802768" cy="369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258742"/>
              </p:ext>
            </p:extLst>
          </p:nvPr>
        </p:nvGraphicFramePr>
        <p:xfrm>
          <a:off x="8051661" y="5091777"/>
          <a:ext cx="802768" cy="369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" name="Equation" r:id="rId20" imgW="368140" imgH="177723" progId="Equation.DSMT4">
                  <p:embed/>
                </p:oleObj>
              </mc:Choice>
              <mc:Fallback>
                <p:oleObj name="Equation" r:id="rId20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661" y="5091777"/>
                        <a:ext cx="802768" cy="369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6046987" y="3423053"/>
            <a:ext cx="1007953" cy="7126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014981"/>
              </p:ext>
            </p:extLst>
          </p:nvPr>
        </p:nvGraphicFramePr>
        <p:xfrm>
          <a:off x="6522685" y="3423053"/>
          <a:ext cx="507721" cy="32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" name="Equation" r:id="rId21" imgW="279360" imgH="190440" progId="Equation.DSMT4">
                  <p:embed/>
                </p:oleObj>
              </mc:Choice>
              <mc:Fallback>
                <p:oleObj name="Equation" r:id="rId21" imgW="279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685" y="3423053"/>
                        <a:ext cx="507721" cy="327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2626160" y="4194478"/>
            <a:ext cx="15937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bunch head</a:t>
            </a:r>
          </a:p>
        </p:txBody>
      </p:sp>
      <p:graphicFrame>
        <p:nvGraphicFramePr>
          <p:cNvPr id="3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995225"/>
              </p:ext>
            </p:extLst>
          </p:nvPr>
        </p:nvGraphicFramePr>
        <p:xfrm>
          <a:off x="6882705" y="2053590"/>
          <a:ext cx="551154" cy="65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9" name="Equation" r:id="rId23" imgW="304668" imgH="380835" progId="Equation.DSMT4">
                  <p:embed/>
                </p:oleObj>
              </mc:Choice>
              <mc:Fallback>
                <p:oleObj name="Equation" r:id="rId23" imgW="304668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705" y="2053590"/>
                        <a:ext cx="551154" cy="65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08" y="1700180"/>
            <a:ext cx="2080308" cy="14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778474" y="713106"/>
            <a:ext cx="1853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=250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pC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350" y="1607055"/>
            <a:ext cx="4706481" cy="387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750893"/>
              </p:ext>
            </p:extLst>
          </p:nvPr>
        </p:nvGraphicFramePr>
        <p:xfrm>
          <a:off x="7194763" y="2707574"/>
          <a:ext cx="965579" cy="33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5" name="Equation" r:id="rId5" imgW="533169" imgH="190417" progId="Equation.DSMT4">
                  <p:embed/>
                </p:oleObj>
              </mc:Choice>
              <mc:Fallback>
                <p:oleObj name="Equation" r:id="rId5" imgW="533169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763" y="2707574"/>
                        <a:ext cx="965579" cy="336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69715"/>
              </p:ext>
            </p:extLst>
          </p:nvPr>
        </p:nvGraphicFramePr>
        <p:xfrm>
          <a:off x="5766420" y="5469975"/>
          <a:ext cx="1836541" cy="40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6" name="Equation" r:id="rId7" imgW="888840" imgH="203040" progId="Equation.DSMT4">
                  <p:embed/>
                </p:oleObj>
              </mc:Choice>
              <mc:Fallback>
                <p:oleObj name="Equation" r:id="rId7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420" y="5469975"/>
                        <a:ext cx="1836541" cy="408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00628"/>
              </p:ext>
            </p:extLst>
          </p:nvPr>
        </p:nvGraphicFramePr>
        <p:xfrm>
          <a:off x="5792790" y="5881052"/>
          <a:ext cx="1836541" cy="43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" name="Equation" r:id="rId9" imgW="888840" imgH="215640" progId="Equation.DSMT4">
                  <p:embed/>
                </p:oleObj>
              </mc:Choice>
              <mc:Fallback>
                <p:oleObj name="Equation" r:id="rId9" imgW="888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90" y="5881052"/>
                        <a:ext cx="1836541" cy="433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533141" y="1225468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453676"/>
              </p:ext>
            </p:extLst>
          </p:nvPr>
        </p:nvGraphicFramePr>
        <p:xfrm>
          <a:off x="7837064" y="3972888"/>
          <a:ext cx="840714" cy="38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8" name="Equation" r:id="rId11" imgW="406224" imgH="190417" progId="Equation.DSMT4">
                  <p:embed/>
                </p:oleObj>
              </mc:Choice>
              <mc:Fallback>
                <p:oleObj name="Equation" r:id="rId11" imgW="406224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064" y="3972888"/>
                        <a:ext cx="840714" cy="38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522207"/>
              </p:ext>
            </p:extLst>
          </p:nvPr>
        </p:nvGraphicFramePr>
        <p:xfrm>
          <a:off x="5011909" y="3658985"/>
          <a:ext cx="839163" cy="40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9" name="Equation" r:id="rId13" imgW="406048" imgH="203024" progId="Equation.DSMT4">
                  <p:embed/>
                </p:oleObj>
              </mc:Choice>
              <mc:Fallback>
                <p:oleObj name="Equation" r:id="rId13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909" y="3658985"/>
                        <a:ext cx="839163" cy="408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15540"/>
              </p:ext>
            </p:extLst>
          </p:nvPr>
        </p:nvGraphicFramePr>
        <p:xfrm>
          <a:off x="7786579" y="5284471"/>
          <a:ext cx="831407" cy="39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0" name="Equation" r:id="rId15" imgW="368140" imgH="177723" progId="Equation.DSMT4">
                  <p:embed/>
                </p:oleObj>
              </mc:Choice>
              <mc:Fallback>
                <p:oleObj name="Equation" r:id="rId15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579" y="5284471"/>
                        <a:ext cx="831407" cy="391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16"/>
          <p:cNvSpPr>
            <a:spLocks noChangeShapeType="1"/>
          </p:cNvSpPr>
          <p:nvPr/>
        </p:nvSpPr>
        <p:spPr bwMode="auto">
          <a:xfrm>
            <a:off x="6385322" y="3661965"/>
            <a:ext cx="631311" cy="1511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13991"/>
              </p:ext>
            </p:extLst>
          </p:nvPr>
        </p:nvGraphicFramePr>
        <p:xfrm>
          <a:off x="6610237" y="3792593"/>
          <a:ext cx="406397" cy="347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" name="Equation" r:id="rId17" imgW="215640" imgH="190440" progId="Equation.DSMT4">
                  <p:embed/>
                </p:oleObj>
              </mc:Choice>
              <mc:Fallback>
                <p:oleObj name="Equation" r:id="rId17" imgW="215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237" y="3792593"/>
                        <a:ext cx="406397" cy="347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3214"/>
              </p:ext>
            </p:extLst>
          </p:nvPr>
        </p:nvGraphicFramePr>
        <p:xfrm>
          <a:off x="5712032" y="2276445"/>
          <a:ext cx="695008" cy="84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" name="Equation" r:id="rId19" imgW="304668" imgH="380835" progId="Equation.DSMT4">
                  <p:embed/>
                </p:oleObj>
              </mc:Choice>
              <mc:Fallback>
                <p:oleObj name="Equation" r:id="rId19" imgW="304668" imgH="380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032" y="2276445"/>
                        <a:ext cx="695008" cy="84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4292" y="1023781"/>
            <a:ext cx="4617308" cy="4604881"/>
            <a:chOff x="44292" y="1023781"/>
            <a:chExt cx="4617308" cy="4604881"/>
          </a:xfrm>
        </p:grpSpPr>
        <p:pic>
          <p:nvPicPr>
            <p:cNvPr id="24" name="Picture 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2" y="1649373"/>
              <a:ext cx="4617308" cy="3830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8430898"/>
                </p:ext>
              </p:extLst>
            </p:nvPr>
          </p:nvGraphicFramePr>
          <p:xfrm>
            <a:off x="288204" y="1023781"/>
            <a:ext cx="615071" cy="687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3" name="Equation" r:id="rId22" imgW="164957" imgH="190335" progId="Equation.DSMT4">
                    <p:embed/>
                  </p:oleObj>
                </mc:Choice>
                <mc:Fallback>
                  <p:oleObj name="Equation" r:id="rId22" imgW="164957" imgH="19033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204" y="1023781"/>
                          <a:ext cx="615071" cy="6879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0759768"/>
                </p:ext>
              </p:extLst>
            </p:nvPr>
          </p:nvGraphicFramePr>
          <p:xfrm>
            <a:off x="3521932" y="5237232"/>
            <a:ext cx="831407" cy="391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4" name="Equation" r:id="rId24" imgW="368140" imgH="177723" progId="Equation.DSMT4">
                    <p:embed/>
                  </p:oleObj>
                </mc:Choice>
                <mc:Fallback>
                  <p:oleObj name="Equation" r:id="rId2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932" y="5237232"/>
                          <a:ext cx="831407" cy="391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9" name="Picture 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269" y="1437789"/>
              <a:ext cx="1952877" cy="145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1152414" y="1225468"/>
              <a:ext cx="166263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Phase space</a:t>
              </a: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778474" y="713106"/>
            <a:ext cx="1653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=20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pC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graphicFrame>
        <p:nvGraphicFramePr>
          <p:cNvPr id="3" name="Group 4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05676"/>
              </p:ext>
            </p:extLst>
          </p:nvPr>
        </p:nvGraphicFramePr>
        <p:xfrm>
          <a:off x="80673" y="1104405"/>
          <a:ext cx="8094662" cy="5120640"/>
        </p:xfrm>
        <a:graphic>
          <a:graphicData uri="http://schemas.openxmlformats.org/drawingml/2006/table">
            <a:tbl>
              <a:tblPr/>
              <a:tblGrid>
                <a:gridCol w="3213100"/>
                <a:gridCol w="787400"/>
                <a:gridCol w="742950"/>
                <a:gridCol w="844550"/>
                <a:gridCol w="1047750"/>
                <a:gridCol w="766762"/>
                <a:gridCol w="692150"/>
              </a:tblGrid>
              <a:tr h="38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Peak current (gun)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Bunch length (gun, FWHM)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Slice emittance (gun)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Projected emittance (gun)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 length (FWHM)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Slice emittance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emittance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Slice energy spread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laser heater off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93"/>
          <p:cNvSpPr txBox="1">
            <a:spLocks noChangeArrowheads="1"/>
          </p:cNvSpPr>
          <p:nvPr/>
        </p:nvSpPr>
        <p:spPr bwMode="auto">
          <a:xfrm>
            <a:off x="1456603" y="655411"/>
            <a:ext cx="6001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Beam parameters from S2E simulations</a:t>
            </a:r>
          </a:p>
        </p:txBody>
      </p: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Charges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830233"/>
            <a:ext cx="8945562" cy="4600358"/>
            <a:chOff x="26988" y="719396"/>
            <a:chExt cx="8945562" cy="4600358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888" y="1524000"/>
              <a:ext cx="4430712" cy="357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8" y="1524000"/>
              <a:ext cx="4406900" cy="353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3"/>
            <p:cNvSpPr txBox="1">
              <a:spLocks noChangeArrowheads="1"/>
            </p:cNvSpPr>
            <p:nvPr/>
          </p:nvSpPr>
          <p:spPr bwMode="auto">
            <a:xfrm>
              <a:off x="2379491" y="719396"/>
              <a:ext cx="426591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Radiation Q=1nC. SASE</a:t>
              </a:r>
            </a:p>
          </p:txBody>
        </p:sp>
        <p:graphicFrame>
          <p:nvGraphicFramePr>
            <p:cNvPr id="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883027"/>
                </p:ext>
              </p:extLst>
            </p:nvPr>
          </p:nvGraphicFramePr>
          <p:xfrm>
            <a:off x="4883151" y="1317913"/>
            <a:ext cx="1095375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0" name="Equation" r:id="rId6" imgW="571320" imgH="215640" progId="Equation.DSMT4">
                    <p:embed/>
                  </p:oleObj>
                </mc:Choice>
                <mc:Fallback>
                  <p:oleObj name="Equation" r:id="rId6" imgW="5713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3151" y="1317913"/>
                          <a:ext cx="1095375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926456"/>
                </p:ext>
              </p:extLst>
            </p:nvPr>
          </p:nvGraphicFramePr>
          <p:xfrm>
            <a:off x="8121650" y="4908591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1" name="Equation" r:id="rId8" imgW="368140" imgH="177723" progId="Equation.DSMT4">
                    <p:embed/>
                  </p:oleObj>
                </mc:Choice>
                <mc:Fallback>
                  <p:oleObj name="Equation" r:id="rId8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1650" y="4908591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2590825"/>
                </p:ext>
              </p:extLst>
            </p:nvPr>
          </p:nvGraphicFramePr>
          <p:xfrm>
            <a:off x="452438" y="1354138"/>
            <a:ext cx="803275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2" name="Equation" r:id="rId10" imgW="418918" imgH="177723" progId="Equation.DSMT4">
                    <p:embed/>
                  </p:oleObj>
                </mc:Choice>
                <mc:Fallback>
                  <p:oleObj name="Equation" r:id="rId10" imgW="418918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438" y="1354138"/>
                          <a:ext cx="803275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8527539"/>
                </p:ext>
              </p:extLst>
            </p:nvPr>
          </p:nvGraphicFramePr>
          <p:xfrm>
            <a:off x="3523760" y="4850606"/>
            <a:ext cx="733425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3" name="Equation" r:id="rId12" imgW="317087" imgH="177569" progId="Equation.DSMT4">
                    <p:embed/>
                  </p:oleObj>
                </mc:Choice>
                <mc:Fallback>
                  <p:oleObj name="Equation" r:id="rId12" imgW="317087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3760" y="4850606"/>
                          <a:ext cx="733425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2731181" y="3417517"/>
              <a:ext cx="11592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Genesis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2012950" y="2674938"/>
              <a:ext cx="109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ALICE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6419520" y="3573114"/>
              <a:ext cx="11592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Genesis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5538738" y="2687907"/>
              <a:ext cx="109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ALICE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45141" y="5549344"/>
            <a:ext cx="7306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 I.,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Dohlus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 M.,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Numerical FEL studies with a new code ALICE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in </a:t>
            </a:r>
            <a:r>
              <a:rPr lang="en-GB" sz="2000" dirty="0" smtClean="0">
                <a:solidFill>
                  <a:schemeClr val="accent1"/>
                </a:solidFill>
                <a:cs typeface="Times New Roman" pitchFamily="18" charset="0"/>
              </a:rPr>
              <a:t>P</a:t>
            </a:r>
            <a:r>
              <a:rPr lang="en-US" sz="2000" dirty="0" err="1">
                <a:solidFill>
                  <a:schemeClr val="accent1"/>
                </a:solidFill>
                <a:cs typeface="Times New Roman" pitchFamily="18" charset="0"/>
              </a:rPr>
              <a:t>roceedings</a:t>
            </a:r>
            <a:r>
              <a:rPr lang="en-US" sz="2000" dirty="0">
                <a:solidFill>
                  <a:schemeClr val="accent1"/>
                </a:solidFill>
                <a:cs typeface="Times New Roman" pitchFamily="18" charset="0"/>
              </a:rPr>
              <a:t> of </a:t>
            </a:r>
            <a:r>
              <a:rPr lang="en-GB" sz="2000" dirty="0" smtClean="0">
                <a:solidFill>
                  <a:schemeClr val="accent1"/>
                </a:solidFill>
                <a:cs typeface="Times New Roman" pitchFamily="18" charset="0"/>
              </a:rPr>
              <a:t>FEL09, Liverpool, 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2009.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01" y="1648113"/>
            <a:ext cx="414337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3" y="1624301"/>
            <a:ext cx="42481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041349" y="825874"/>
            <a:ext cx="7423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Radiation energy statistics (1-25-120 runs)</a:t>
            </a: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355985"/>
              </p:ext>
            </p:extLst>
          </p:nvPr>
        </p:nvGraphicFramePr>
        <p:xfrm>
          <a:off x="43822" y="1338973"/>
          <a:ext cx="1083160" cy="481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Equation" r:id="rId6" imgW="482181" imgH="215713" progId="Equation.DSMT4">
                  <p:embed/>
                </p:oleObj>
              </mc:Choice>
              <mc:Fallback>
                <p:oleObj name="Equation" r:id="rId6" imgW="48218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2" y="1338973"/>
                        <a:ext cx="1083160" cy="481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887157"/>
              </p:ext>
            </p:extLst>
          </p:nvPr>
        </p:nvGraphicFramePr>
        <p:xfrm>
          <a:off x="4018251" y="4549269"/>
          <a:ext cx="5397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251" y="4549269"/>
                        <a:ext cx="53975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670338" y="1898938"/>
            <a:ext cx="1103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de-DE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endParaRPr lang="en-GB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214851" y="2716501"/>
            <a:ext cx="827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nC</a:t>
            </a:r>
            <a:endParaRPr lang="en-GB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1670338" y="1349094"/>
            <a:ext cx="17933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Mean energy</a:t>
            </a: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1405226" y="3930938"/>
            <a:ext cx="920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 pC</a:t>
            </a:r>
            <a:endParaRPr lang="en-GB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076747"/>
              </p:ext>
            </p:extLst>
          </p:nvPr>
        </p:nvGraphicFramePr>
        <p:xfrm>
          <a:off x="4987636" y="1194321"/>
          <a:ext cx="392690" cy="680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Equation" r:id="rId10" imgW="203024" imgH="355292" progId="Equation.DSMT4">
                  <p:embed/>
                </p:oleObj>
              </mc:Choice>
              <mc:Fallback>
                <p:oleObj name="Equation" r:id="rId10" imgW="203024" imgH="3552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636" y="1194321"/>
                        <a:ext cx="392690" cy="680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5400963" y="1393468"/>
            <a:ext cx="38154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Radiation pulse width (RMS)</a:t>
            </a:r>
          </a:p>
        </p:txBody>
      </p:sp>
      <p:graphicFrame>
        <p:nvGraphicFramePr>
          <p:cNvPr id="29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77094"/>
              </p:ext>
            </p:extLst>
          </p:nvPr>
        </p:nvGraphicFramePr>
        <p:xfrm>
          <a:off x="410261" y="4894757"/>
          <a:ext cx="7511709" cy="1371432"/>
        </p:xfrm>
        <a:graphic>
          <a:graphicData uri="http://schemas.openxmlformats.org/drawingml/2006/table">
            <a:tbl>
              <a:tblPr/>
              <a:tblGrid>
                <a:gridCol w="4448487"/>
                <a:gridCol w="970274"/>
                <a:gridCol w="970274"/>
                <a:gridCol w="1122674"/>
              </a:tblGrid>
              <a:tr h="396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Charge,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7" marR="91437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</a:p>
                  </a:txBody>
                  <a:tcPr marL="91437" marR="91437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 radiation energy,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mJ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0.1-0.4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radiation width (FWHM), fs</a:t>
                      </a:r>
                    </a:p>
                  </a:txBody>
                  <a:tcPr marL="91437" marR="91437"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25-50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</a:p>
                  </a:txBody>
                  <a:tcPr marL="91437" marR="91437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6918613" y="3264188"/>
            <a:ext cx="11033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250 pC</a:t>
            </a:r>
            <a:endParaRPr lang="en-GB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945601" y="2295813"/>
            <a:ext cx="827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nC</a:t>
            </a:r>
            <a:endParaRPr lang="en-GB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6550313" y="3846801"/>
            <a:ext cx="920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 pC</a:t>
            </a:r>
            <a:endParaRPr lang="en-GB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967059"/>
              </p:ext>
            </p:extLst>
          </p:nvPr>
        </p:nvGraphicFramePr>
        <p:xfrm>
          <a:off x="8135751" y="4509262"/>
          <a:ext cx="661301" cy="37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" name="Equation" r:id="rId12" imgW="317087" imgH="177569" progId="Equation.DSMT4">
                  <p:embed/>
                </p:oleObj>
              </mc:Choice>
              <mc:Fallback>
                <p:oleObj name="Equation" r:id="rId12" imgW="317087" imgH="17756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751" y="4509262"/>
                        <a:ext cx="661301" cy="37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for Different </a:t>
            </a:r>
            <a:r>
              <a:rPr lang="en-US" dirty="0"/>
              <a:t>C</a:t>
            </a:r>
            <a:r>
              <a:rPr lang="en-US" dirty="0" smtClean="0"/>
              <a:t>harges</a:t>
            </a:r>
            <a:endParaRPr lang="en-US" dirty="0"/>
          </a:p>
        </p:txBody>
      </p:sp>
      <p:graphicFrame>
        <p:nvGraphicFramePr>
          <p:cNvPr id="3" name="Group 4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24068"/>
              </p:ext>
            </p:extLst>
          </p:nvPr>
        </p:nvGraphicFramePr>
        <p:xfrm>
          <a:off x="358528" y="1281545"/>
          <a:ext cx="8152063" cy="4776740"/>
        </p:xfrm>
        <a:graphic>
          <a:graphicData uri="http://schemas.openxmlformats.org/drawingml/2006/table">
            <a:tbl>
              <a:tblPr/>
              <a:tblGrid>
                <a:gridCol w="4647225"/>
                <a:gridCol w="960438"/>
                <a:gridCol w="1272200"/>
                <a:gridCol w="1272200"/>
              </a:tblGrid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 charge,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Wavelength, nm</a:t>
                      </a: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69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Beam energy,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1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current, kA</a:t>
                      </a: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 5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Slice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emmitance,mm-mrad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Saturation length, m</a:t>
                      </a: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Energy in the rad. pulse,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mJ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1-4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1-2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0.1-0.4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Radiation pulse duration FWHM,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25-50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10-20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1-2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Averaged peak power, GW</a:t>
                      </a: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10-50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10-100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50-150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Spectrum width, %</a:t>
                      </a:r>
                    </a:p>
                  </a:txBody>
                  <a:tcPr marL="90000" marR="90000" marT="46808" marB="4680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0.15-0.3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0.18-0.5</a:t>
                      </a:r>
                    </a:p>
                  </a:txBody>
                  <a:tcPr marL="90000" marR="90000" marT="46808" marB="468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98251" y="701722"/>
            <a:ext cx="5375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Radiation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Properties from S2E</a:t>
            </a:r>
            <a:endParaRPr lang="en-US" sz="2800" b="1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Compression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70" y="1917479"/>
            <a:ext cx="4423930" cy="3570080"/>
          </a:xfrm>
          <a:prstGeom prst="rect">
            <a:avLst/>
          </a:prstGeom>
        </p:spPr>
      </p:pic>
      <p:pic>
        <p:nvPicPr>
          <p:cNvPr id="5" name="Picture 1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7" y="1547699"/>
            <a:ext cx="5008605" cy="393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56803" y="711212"/>
            <a:ext cx="2821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=1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nC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, I=10kA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88810" y="1086033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193"/>
              </p:ext>
            </p:extLst>
          </p:nvPr>
        </p:nvGraphicFramePr>
        <p:xfrm>
          <a:off x="6276159" y="4326017"/>
          <a:ext cx="8604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" name="Equation" r:id="rId6" imgW="533169" imgH="190417" progId="Equation.DSMT4">
                  <p:embed/>
                </p:oleObj>
              </mc:Choice>
              <mc:Fallback>
                <p:oleObj name="Equation" r:id="rId6" imgW="533169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159" y="4326017"/>
                        <a:ext cx="8604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911996"/>
              </p:ext>
            </p:extLst>
          </p:nvPr>
        </p:nvGraphicFramePr>
        <p:xfrm>
          <a:off x="6108805" y="5345793"/>
          <a:ext cx="17446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8" name="Equation" r:id="rId8" imgW="825480" imgH="203040" progId="Equation.DSMT4">
                  <p:embed/>
                </p:oleObj>
              </mc:Choice>
              <mc:Fallback>
                <p:oleObj name="Equation" r:id="rId8" imgW="825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805" y="5345793"/>
                        <a:ext cx="17446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249531"/>
              </p:ext>
            </p:extLst>
          </p:nvPr>
        </p:nvGraphicFramePr>
        <p:xfrm>
          <a:off x="6166860" y="5774418"/>
          <a:ext cx="15303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9" name="Equation" r:id="rId10" imgW="723600" imgH="215640" progId="Equation.DSMT4">
                  <p:embed/>
                </p:oleObj>
              </mc:Choice>
              <mc:Fallback>
                <p:oleObj name="Equation" r:id="rId10" imgW="723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6860" y="5774418"/>
                        <a:ext cx="15303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764198" y="1304991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218515"/>
              </p:ext>
            </p:extLst>
          </p:nvPr>
        </p:nvGraphicFramePr>
        <p:xfrm>
          <a:off x="8283575" y="4639828"/>
          <a:ext cx="8604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" name="Equation" r:id="rId12" imgW="406224" imgH="190417" progId="Equation.DSMT4">
                  <p:embed/>
                </p:oleObj>
              </mc:Choice>
              <mc:Fallback>
                <p:oleObj name="Equation" r:id="rId12" imgW="406224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3575" y="4639828"/>
                        <a:ext cx="8604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92797"/>
              </p:ext>
            </p:extLst>
          </p:nvPr>
        </p:nvGraphicFramePr>
        <p:xfrm>
          <a:off x="7665598" y="4181555"/>
          <a:ext cx="8588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1" name="Equation" r:id="rId14" imgW="406048" imgH="203024" progId="Equation.DSMT4">
                  <p:embed/>
                </p:oleObj>
              </mc:Choice>
              <mc:Fallback>
                <p:oleObj name="Equation" r:id="rId14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5598" y="4181555"/>
                        <a:ext cx="8588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499197"/>
              </p:ext>
            </p:extLst>
          </p:nvPr>
        </p:nvGraphicFramePr>
        <p:xfrm>
          <a:off x="3868050" y="5347381"/>
          <a:ext cx="8509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2" name="Equation" r:id="rId16" imgW="368140" imgH="177723" progId="Equation.DSMT4">
                  <p:embed/>
                </p:oleObj>
              </mc:Choice>
              <mc:Fallback>
                <p:oleObj name="Equation" r:id="rId16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050" y="5347381"/>
                        <a:ext cx="8509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27446"/>
              </p:ext>
            </p:extLst>
          </p:nvPr>
        </p:nvGraphicFramePr>
        <p:xfrm>
          <a:off x="8193987" y="5281977"/>
          <a:ext cx="850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" name="Equation" r:id="rId18" imgW="368140" imgH="177723" progId="Equation.DSMT4">
                  <p:embed/>
                </p:oleObj>
              </mc:Choice>
              <mc:Fallback>
                <p:oleObj name="Equation" r:id="rId18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987" y="5281977"/>
                        <a:ext cx="8509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6237539" y="3644402"/>
            <a:ext cx="74359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767734"/>
              </p:ext>
            </p:extLst>
          </p:nvPr>
        </p:nvGraphicFramePr>
        <p:xfrm>
          <a:off x="6346137" y="3278868"/>
          <a:ext cx="5857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4" name="Equation" r:id="rId19" imgW="304560" imgH="190440" progId="Equation.DSMT4">
                  <p:embed/>
                </p:oleObj>
              </mc:Choice>
              <mc:Fallback>
                <p:oleObj name="Equation" r:id="rId19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137" y="3278868"/>
                        <a:ext cx="5857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25861"/>
              </p:ext>
            </p:extLst>
          </p:nvPr>
        </p:nvGraphicFramePr>
        <p:xfrm>
          <a:off x="6882283" y="2491597"/>
          <a:ext cx="6572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" name="Equation" r:id="rId21" imgW="342720" imgH="190440" progId="Equation.DSMT4">
                  <p:embed/>
                </p:oleObj>
              </mc:Choice>
              <mc:Fallback>
                <p:oleObj name="Equation" r:id="rId21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283" y="2491597"/>
                        <a:ext cx="6572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02" y="1446462"/>
            <a:ext cx="2505289" cy="1969751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76939"/>
              </p:ext>
            </p:extLst>
          </p:nvPr>
        </p:nvGraphicFramePr>
        <p:xfrm>
          <a:off x="193675" y="976313"/>
          <a:ext cx="6143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" name="Equation" r:id="rId24" imgW="164957" imgH="190335" progId="Equation.DSMT4">
                  <p:embed/>
                </p:oleObj>
              </mc:Choice>
              <mc:Fallback>
                <p:oleObj name="Equation" r:id="rId24" imgW="164957" imgH="19033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976313"/>
                        <a:ext cx="61436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4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</a:t>
            </a:r>
          </a:p>
        </p:txBody>
      </p:sp>
      <p:graphicFrame>
        <p:nvGraphicFramePr>
          <p:cNvPr id="4" name="Group 4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96372"/>
              </p:ext>
            </p:extLst>
          </p:nvPr>
        </p:nvGraphicFramePr>
        <p:xfrm>
          <a:off x="1611088" y="1465717"/>
          <a:ext cx="5667572" cy="4556887"/>
        </p:xfrm>
        <a:graphic>
          <a:graphicData uri="http://schemas.openxmlformats.org/drawingml/2006/table">
            <a:tbl>
              <a:tblPr/>
              <a:tblGrid>
                <a:gridCol w="3272669"/>
                <a:gridCol w="886143"/>
                <a:gridCol w="792480"/>
                <a:gridCol w="71628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Peak current (gun)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Peak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Bunch length (FWHM)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Slice emittance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emittance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Slice energy spread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laser heater off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39930" y="779808"/>
            <a:ext cx="1452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=1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nC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4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</a:t>
            </a:r>
            <a:r>
              <a:rPr lang="en-US" dirty="0" smtClean="0"/>
              <a:t>Compression for 250 </a:t>
            </a:r>
            <a:r>
              <a:rPr lang="en-US" dirty="0" err="1" smtClean="0"/>
              <a:t>pC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787051"/>
            <a:ext cx="9039225" cy="5427003"/>
            <a:chOff x="0" y="505032"/>
            <a:chExt cx="9039225" cy="5709021"/>
          </a:xfrm>
        </p:grpSpPr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864" y="826385"/>
              <a:ext cx="7713663" cy="5133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574474"/>
                </p:ext>
              </p:extLst>
            </p:nvPr>
          </p:nvGraphicFramePr>
          <p:xfrm>
            <a:off x="0" y="1022928"/>
            <a:ext cx="1033462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3" name="Equation" r:id="rId5" imgW="596880" imgH="203040" progId="Equation.DSMT4">
                    <p:embed/>
                  </p:oleObj>
                </mc:Choice>
                <mc:Fallback>
                  <p:oleObj name="Equation" r:id="rId5" imgW="596880" imgH="20304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22928"/>
                          <a:ext cx="1033462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7313373"/>
                </p:ext>
              </p:extLst>
            </p:nvPr>
          </p:nvGraphicFramePr>
          <p:xfrm>
            <a:off x="306779" y="3675584"/>
            <a:ext cx="8985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4" name="Equation" r:id="rId7" imgW="368280" imgH="190440" progId="Equation.DSMT4">
                    <p:embed/>
                  </p:oleObj>
                </mc:Choice>
                <mc:Fallback>
                  <p:oleObj name="Equation" r:id="rId7" imgW="368280" imgH="19044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779" y="3675584"/>
                          <a:ext cx="8985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20217"/>
                </p:ext>
              </p:extLst>
            </p:nvPr>
          </p:nvGraphicFramePr>
          <p:xfrm>
            <a:off x="4189412" y="5887028"/>
            <a:ext cx="677863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5" name="Equation" r:id="rId9" imgW="368140" imgH="177723" progId="Equation.DSMT4">
                    <p:embed/>
                  </p:oleObj>
                </mc:Choice>
                <mc:Fallback>
                  <p:oleObj name="Equation" r:id="rId9" imgW="368140" imgH="177723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9412" y="5887028"/>
                          <a:ext cx="677863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7046797"/>
                </p:ext>
              </p:extLst>
            </p:nvPr>
          </p:nvGraphicFramePr>
          <p:xfrm>
            <a:off x="4064000" y="3359728"/>
            <a:ext cx="676275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6" name="Equation" r:id="rId11" imgW="368140" imgH="177723" progId="Equation.DSMT4">
                    <p:embed/>
                  </p:oleObj>
                </mc:Choice>
                <mc:Fallback>
                  <p:oleObj name="Equation" r:id="rId11" imgW="368140" imgH="177723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4000" y="3359728"/>
                          <a:ext cx="676275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504117"/>
                </p:ext>
              </p:extLst>
            </p:nvPr>
          </p:nvGraphicFramePr>
          <p:xfrm>
            <a:off x="8361362" y="3359728"/>
            <a:ext cx="677863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7" name="Equation" r:id="rId12" imgW="368140" imgH="177723" progId="Equation.DSMT4">
                    <p:embed/>
                  </p:oleObj>
                </mc:Choice>
                <mc:Fallback>
                  <p:oleObj name="Equation" r:id="rId12" imgW="368140" imgH="177723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1362" y="3359728"/>
                          <a:ext cx="677863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1224588"/>
                </p:ext>
              </p:extLst>
            </p:nvPr>
          </p:nvGraphicFramePr>
          <p:xfrm>
            <a:off x="8334375" y="5887028"/>
            <a:ext cx="677862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8" name="Equation" r:id="rId13" imgW="368140" imgH="177723" progId="Equation.DSMT4">
                    <p:embed/>
                  </p:oleObj>
                </mc:Choice>
                <mc:Fallback>
                  <p:oleObj name="Equation" r:id="rId13" imgW="368140" imgH="177723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34375" y="5887028"/>
                          <a:ext cx="677862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708304"/>
                </p:ext>
              </p:extLst>
            </p:nvPr>
          </p:nvGraphicFramePr>
          <p:xfrm>
            <a:off x="5401293" y="1056575"/>
            <a:ext cx="1033462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79" name="Equation" r:id="rId14" imgW="596641" imgH="203112" progId="Equation.DSMT4">
                    <p:embed/>
                  </p:oleObj>
                </mc:Choice>
                <mc:Fallback>
                  <p:oleObj name="Equation" r:id="rId14" imgW="596641" imgH="203112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1293" y="1056575"/>
                          <a:ext cx="1033462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3696260"/>
                </p:ext>
              </p:extLst>
            </p:nvPr>
          </p:nvGraphicFramePr>
          <p:xfrm>
            <a:off x="5327669" y="3907167"/>
            <a:ext cx="8985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80" name="Equation" r:id="rId15" imgW="368300" imgH="190500" progId="Equation.DSMT4">
                    <p:embed/>
                  </p:oleObj>
                </mc:Choice>
                <mc:Fallback>
                  <p:oleObj name="Equation" r:id="rId15" imgW="368300" imgH="1905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7669" y="3907167"/>
                          <a:ext cx="898525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660492" y="505032"/>
              <a:ext cx="2476960" cy="550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8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R</a:t>
              </a:r>
              <a:r>
                <a:rPr lang="de-DE" sz="2800" b="1" baseline="-25000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56,3</a:t>
              </a:r>
              <a:r>
                <a:rPr lang="de-DE" sz="28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= -20 mm</a:t>
              </a:r>
              <a:endParaRPr lang="en-US" sz="2800" b="1" dirty="0">
                <a:solidFill>
                  <a:schemeClr val="accent2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5290976" y="515429"/>
              <a:ext cx="2776722" cy="550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800" b="1" dirty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R</a:t>
              </a:r>
              <a:r>
                <a:rPr lang="de-DE" sz="2800" b="1" baseline="-25000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56,3</a:t>
              </a:r>
              <a:r>
                <a:rPr lang="de-DE" sz="2800" b="1" dirty="0" smtClean="0">
                  <a:solidFill>
                    <a:schemeClr val="accent2"/>
                  </a:solidFill>
                  <a:latin typeface="+mj-lt"/>
                  <a:cs typeface="Times New Roman" pitchFamily="18" charset="0"/>
                </a:rPr>
                <a:t>= -23.8 mm</a:t>
              </a:r>
              <a:endParaRPr lang="en-US" sz="2800" b="1" dirty="0">
                <a:solidFill>
                  <a:schemeClr val="accent2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5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688769" y="1441544"/>
            <a:ext cx="7938965" cy="424070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Analytical and Numerical </a:t>
            </a:r>
            <a:r>
              <a:rPr lang="en-US" dirty="0" smtClean="0"/>
              <a:t>A</a:t>
            </a:r>
            <a:r>
              <a:rPr lang="en-US" sz="2800" dirty="0" smtClean="0"/>
              <a:t>pproaches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Compression Scenarios for Different </a:t>
            </a:r>
            <a:r>
              <a:rPr lang="en-US" dirty="0"/>
              <a:t>C</a:t>
            </a:r>
            <a:r>
              <a:rPr lang="en-US" sz="2800" dirty="0" smtClean="0"/>
              <a:t>harges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Strong Compression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Summary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78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aphicFrame>
        <p:nvGraphicFramePr>
          <p:cNvPr id="3" name="Group 2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001348"/>
              </p:ext>
            </p:extLst>
          </p:nvPr>
        </p:nvGraphicFramePr>
        <p:xfrm>
          <a:off x="166254" y="1666548"/>
          <a:ext cx="8894619" cy="2499440"/>
        </p:xfrm>
        <a:graphic>
          <a:graphicData uri="http://schemas.openxmlformats.org/drawingml/2006/table">
            <a:tbl>
              <a:tblPr/>
              <a:tblGrid>
                <a:gridCol w="1436915"/>
                <a:gridCol w="1045028"/>
                <a:gridCol w="1496291"/>
                <a:gridCol w="1235034"/>
                <a:gridCol w="1508166"/>
                <a:gridCol w="890650"/>
                <a:gridCol w="1282535"/>
              </a:tblGrid>
              <a:tr h="1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Momentum compaction factor in BC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56,1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[mm]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Compr.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BC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Momentum compaction factor in BC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56,2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[mm]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BC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Momentum compaction factor in BC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56,3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[mm]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compr.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Second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derivative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(C</a:t>
                      </a:r>
                      <a:r>
                        <a:rPr kumimoji="0" lang="de-DE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''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-78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-50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-20,…,-24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385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8" marR="91438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2375993" y="881718"/>
            <a:ext cx="3304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Macro-parameters</a:t>
            </a:r>
          </a:p>
        </p:txBody>
      </p:sp>
      <p:graphicFrame>
        <p:nvGraphicFramePr>
          <p:cNvPr id="6" name="Object 2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332962"/>
              </p:ext>
            </p:extLst>
          </p:nvPr>
        </p:nvGraphicFramePr>
        <p:xfrm>
          <a:off x="717809" y="4987636"/>
          <a:ext cx="1955273" cy="49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quation" r:id="rId4" imgW="901309" imgH="228501" progId="Equation.DSMT4">
                  <p:embed/>
                </p:oleObj>
              </mc:Choice>
              <mc:Fallback>
                <p:oleObj name="Equation" r:id="rId4" imgW="90130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09" y="4987636"/>
                        <a:ext cx="1955273" cy="494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812666"/>
              </p:ext>
            </p:extLst>
          </p:nvPr>
        </p:nvGraphicFramePr>
        <p:xfrm>
          <a:off x="3158938" y="4963886"/>
          <a:ext cx="2079647" cy="51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Equation" r:id="rId6" imgW="927100" imgH="228600" progId="Equation.DSMT4">
                  <p:embed/>
                </p:oleObj>
              </mc:Choice>
              <mc:Fallback>
                <p:oleObj name="Equation" r:id="rId6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938" y="4963886"/>
                        <a:ext cx="2079647" cy="511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53201"/>
              </p:ext>
            </p:extLst>
          </p:nvPr>
        </p:nvGraphicFramePr>
        <p:xfrm>
          <a:off x="5680103" y="5011387"/>
          <a:ext cx="2122306" cy="48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Equation" r:id="rId8" imgW="1002865" imgH="228501" progId="Equation.DSMT4">
                  <p:embed/>
                </p:oleObj>
              </mc:Choice>
              <mc:Fallback>
                <p:oleObj name="Equation" r:id="rId8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103" y="5011387"/>
                        <a:ext cx="2122306" cy="48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8751" y="771896"/>
            <a:ext cx="9025248" cy="5081766"/>
            <a:chOff x="255587" y="652463"/>
            <a:chExt cx="8769275" cy="462915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" y="1250950"/>
              <a:ext cx="4327525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1250950"/>
              <a:ext cx="4314825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489325" y="652463"/>
              <a:ext cx="2213574" cy="476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R</a:t>
              </a:r>
              <a:r>
                <a:rPr lang="en-US" sz="2800" b="1" baseline="-25000" dirty="0">
                  <a:solidFill>
                    <a:schemeClr val="accent2"/>
                  </a:solidFill>
                  <a:latin typeface="+mj-lt"/>
                </a:rPr>
                <a:t>56,3</a:t>
              </a:r>
              <a:r>
                <a:rPr lang="de-DE" sz="2800" b="1" dirty="0">
                  <a:solidFill>
                    <a:schemeClr val="accent2"/>
                  </a:solidFill>
                  <a:latin typeface="+mj-lt"/>
                </a:rPr>
                <a:t>=-20mm</a:t>
              </a:r>
              <a:endParaRPr lang="en-US" sz="2800" b="1" dirty="0">
                <a:solidFill>
                  <a:schemeClr val="accent2"/>
                </a:solidFill>
                <a:latin typeface="+mj-lt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1435886"/>
                </p:ext>
              </p:extLst>
            </p:nvPr>
          </p:nvGraphicFramePr>
          <p:xfrm>
            <a:off x="5686425" y="18081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8" name="Equation" r:id="rId6" imgW="291973" imgH="355446" progId="Equation.DSMT4">
                    <p:embed/>
                  </p:oleObj>
                </mc:Choice>
                <mc:Fallback>
                  <p:oleObj name="Equation" r:id="rId6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5" y="18081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624609" y="1059507"/>
              <a:ext cx="1615479" cy="420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Phase space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000763"/>
                </p:ext>
              </p:extLst>
            </p:nvPr>
          </p:nvGraphicFramePr>
          <p:xfrm>
            <a:off x="7791450" y="34829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19" name="Equation" r:id="rId8" imgW="533169" imgH="190417" progId="Equation.DSMT4">
                    <p:embed/>
                  </p:oleObj>
                </mc:Choice>
                <mc:Fallback>
                  <p:oleObj name="Equation" r:id="rId8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4829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812156" y="1040676"/>
              <a:ext cx="4212706" cy="420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Current, </a:t>
              </a:r>
              <a:r>
                <a:rPr lang="en-US" sz="2400" dirty="0" err="1">
                  <a:latin typeface="Times New Roman" pitchFamily="18" charset="0"/>
                </a:rPr>
                <a:t>emittance</a:t>
              </a:r>
              <a:r>
                <a:rPr lang="en-US" sz="2400" dirty="0">
                  <a:latin typeface="Times New Roman" pitchFamily="18" charset="0"/>
                </a:rPr>
                <a:t>, energy spread</a:t>
              </a:r>
            </a:p>
          </p:txBody>
        </p:sp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9100006"/>
                </p:ext>
              </p:extLst>
            </p:nvPr>
          </p:nvGraphicFramePr>
          <p:xfrm>
            <a:off x="7700963" y="21748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0" name="Equation" r:id="rId10" imgW="406224" imgH="190417" progId="Equation.DSMT4">
                    <p:embed/>
                  </p:oleObj>
                </mc:Choice>
                <mc:Fallback>
                  <p:oleObj name="Equation" r:id="rId10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963" y="21748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977416"/>
                </p:ext>
              </p:extLst>
            </p:nvPr>
          </p:nvGraphicFramePr>
          <p:xfrm>
            <a:off x="7640638" y="28463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1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0638" y="28463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1111666"/>
                </p:ext>
              </p:extLst>
            </p:nvPr>
          </p:nvGraphicFramePr>
          <p:xfrm>
            <a:off x="3732213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2" name="Equation" r:id="rId14" imgW="368140" imgH="177723" progId="Equation.DSMT4">
                    <p:embed/>
                  </p:oleObj>
                </mc:Choice>
                <mc:Fallback>
                  <p:oleObj name="Equation" r:id="rId1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213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267393"/>
                </p:ext>
              </p:extLst>
            </p:nvPr>
          </p:nvGraphicFramePr>
          <p:xfrm>
            <a:off x="8029575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3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575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11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8753" y="807522"/>
            <a:ext cx="9025247" cy="4972009"/>
            <a:chOff x="298450" y="652463"/>
            <a:chExt cx="8723451" cy="46291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1274763"/>
              <a:ext cx="4227512" cy="349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" y="1274763"/>
              <a:ext cx="4284663" cy="358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457575" y="652463"/>
              <a:ext cx="2361596" cy="487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R</a:t>
              </a:r>
              <a:r>
                <a:rPr lang="en-US" sz="2800" b="1" baseline="-25000" dirty="0">
                  <a:solidFill>
                    <a:schemeClr val="accent2"/>
                  </a:solidFill>
                  <a:latin typeface="+mj-lt"/>
                </a:rPr>
                <a:t>56,3 </a:t>
              </a:r>
              <a:r>
                <a:rPr lang="de-DE" sz="2800" b="1" dirty="0">
                  <a:solidFill>
                    <a:schemeClr val="accent2"/>
                  </a:solidFill>
                  <a:latin typeface="+mj-lt"/>
                </a:rPr>
                <a:t>=-21 mm</a:t>
              </a:r>
              <a:endParaRPr lang="en-US" sz="2800" b="1" dirty="0">
                <a:solidFill>
                  <a:schemeClr val="accent2"/>
                </a:solidFill>
                <a:latin typeface="+mj-lt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8230346"/>
                </p:ext>
              </p:extLst>
            </p:nvPr>
          </p:nvGraphicFramePr>
          <p:xfrm>
            <a:off x="5686425" y="18081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0" name="Equation" r:id="rId6" imgW="291973" imgH="355446" progId="Equation.DSMT4">
                    <p:embed/>
                  </p:oleObj>
                </mc:Choice>
                <mc:Fallback>
                  <p:oleObj name="Equation" r:id="rId6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5" y="18081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631949" y="1059848"/>
              <a:ext cx="1607038" cy="42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Phase space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882178"/>
                </p:ext>
              </p:extLst>
            </p:nvPr>
          </p:nvGraphicFramePr>
          <p:xfrm>
            <a:off x="7791450" y="34829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1" name="Equation" r:id="rId8" imgW="533169" imgH="190417" progId="Equation.DSMT4">
                    <p:embed/>
                  </p:oleObj>
                </mc:Choice>
                <mc:Fallback>
                  <p:oleObj name="Equation" r:id="rId8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4829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831208" y="1058145"/>
              <a:ext cx="4190693" cy="429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dirty="0">
                  <a:latin typeface="Times New Roman" pitchFamily="18" charset="0"/>
                </a:rPr>
                <a:t>Current, </a:t>
              </a:r>
              <a:r>
                <a:rPr lang="en-US" sz="2400" dirty="0" err="1">
                  <a:latin typeface="Times New Roman" pitchFamily="18" charset="0"/>
                </a:rPr>
                <a:t>emittance</a:t>
              </a:r>
              <a:r>
                <a:rPr lang="en-US" sz="2400" dirty="0">
                  <a:latin typeface="Times New Roman" pitchFamily="18" charset="0"/>
                </a:rPr>
                <a:t>, energy spread</a:t>
              </a:r>
            </a:p>
          </p:txBody>
        </p:sp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6928609"/>
                </p:ext>
              </p:extLst>
            </p:nvPr>
          </p:nvGraphicFramePr>
          <p:xfrm>
            <a:off x="7700963" y="21748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2" name="Equation" r:id="rId10" imgW="406224" imgH="190417" progId="Equation.DSMT4">
                    <p:embed/>
                  </p:oleObj>
                </mc:Choice>
                <mc:Fallback>
                  <p:oleObj name="Equation" r:id="rId10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963" y="21748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2896645"/>
                </p:ext>
              </p:extLst>
            </p:nvPr>
          </p:nvGraphicFramePr>
          <p:xfrm>
            <a:off x="7640638" y="28463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3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0638" y="28463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8127343"/>
                </p:ext>
              </p:extLst>
            </p:nvPr>
          </p:nvGraphicFramePr>
          <p:xfrm>
            <a:off x="3732213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4" name="Equation" r:id="rId14" imgW="368140" imgH="177723" progId="Equation.DSMT4">
                    <p:embed/>
                  </p:oleObj>
                </mc:Choice>
                <mc:Fallback>
                  <p:oleObj name="Equation" r:id="rId1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213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5939038"/>
                </p:ext>
              </p:extLst>
            </p:nvPr>
          </p:nvGraphicFramePr>
          <p:xfrm>
            <a:off x="8029575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5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575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09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6878" y="1455968"/>
            <a:ext cx="8953995" cy="4153416"/>
            <a:chOff x="223838" y="1630363"/>
            <a:chExt cx="8640762" cy="399415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713" y="1630363"/>
              <a:ext cx="4306887" cy="358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061532"/>
                </p:ext>
              </p:extLst>
            </p:nvPr>
          </p:nvGraphicFramePr>
          <p:xfrm>
            <a:off x="5978525" y="455612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2" name="Equation" r:id="rId5" imgW="533169" imgH="190417" progId="Equation.DSMT4">
                    <p:embed/>
                  </p:oleObj>
                </mc:Choice>
                <mc:Fallback>
                  <p:oleObj name="Equation" r:id="rId5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8525" y="455612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8" y="1630363"/>
              <a:ext cx="4333875" cy="358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5815010"/>
                </p:ext>
              </p:extLst>
            </p:nvPr>
          </p:nvGraphicFramePr>
          <p:xfrm>
            <a:off x="5661025" y="21510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3" name="Equation" r:id="rId8" imgW="291973" imgH="355446" progId="Equation.DSMT4">
                    <p:embed/>
                  </p:oleObj>
                </mc:Choice>
                <mc:Fallback>
                  <p:oleObj name="Equation" r:id="rId8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1025" y="21510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2891860"/>
                </p:ext>
              </p:extLst>
            </p:nvPr>
          </p:nvGraphicFramePr>
          <p:xfrm>
            <a:off x="7766050" y="38258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4" name="Equation" r:id="rId10" imgW="533169" imgH="190417" progId="Equation.DSMT4">
                    <p:embed/>
                  </p:oleObj>
                </mc:Choice>
                <mc:Fallback>
                  <p:oleObj name="Equation" r:id="rId10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6050" y="38258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8465898"/>
                </p:ext>
              </p:extLst>
            </p:nvPr>
          </p:nvGraphicFramePr>
          <p:xfrm>
            <a:off x="7675563" y="25177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5" name="Equation" r:id="rId11" imgW="406224" imgH="190417" progId="Equation.DSMT4">
                    <p:embed/>
                  </p:oleObj>
                </mc:Choice>
                <mc:Fallback>
                  <p:oleObj name="Equation" r:id="rId11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5563" y="25177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4339845"/>
                </p:ext>
              </p:extLst>
            </p:nvPr>
          </p:nvGraphicFramePr>
          <p:xfrm>
            <a:off x="7615238" y="31892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6" name="Equation" r:id="rId13" imgW="406048" imgH="203024" progId="Equation.DSMT4">
                    <p:embed/>
                  </p:oleObj>
                </mc:Choice>
                <mc:Fallback>
                  <p:oleObj name="Equation" r:id="rId13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5238" y="31892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9158412"/>
                </p:ext>
              </p:extLst>
            </p:nvPr>
          </p:nvGraphicFramePr>
          <p:xfrm>
            <a:off x="3706813" y="52133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7" name="Equation" r:id="rId15" imgW="368140" imgH="177723" progId="Equation.DSMT4">
                    <p:embed/>
                  </p:oleObj>
                </mc:Choice>
                <mc:Fallback>
                  <p:oleObj name="Equation" r:id="rId15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6813" y="52133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6285495"/>
                </p:ext>
              </p:extLst>
            </p:nvPr>
          </p:nvGraphicFramePr>
          <p:xfrm>
            <a:off x="8004175" y="52133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8" name="Equation" r:id="rId17" imgW="368140" imgH="177723" progId="Equation.DSMT4">
                    <p:embed/>
                  </p:oleObj>
                </mc:Choice>
                <mc:Fallback>
                  <p:oleObj name="Equation" r:id="rId17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4175" y="52133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387171" y="807522"/>
            <a:ext cx="2743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56,3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=-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21.9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mm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98386" y="1245080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808326" y="1243251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</p:spTree>
    <p:extLst>
      <p:ext uri="{BB962C8B-B14F-4D97-AF65-F5344CB8AC3E}">
        <p14:creationId xmlns:p14="http://schemas.microsoft.com/office/powerpoint/2010/main" val="811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405" y="1515052"/>
            <a:ext cx="8953994" cy="3997325"/>
            <a:chOff x="280988" y="1284288"/>
            <a:chExt cx="8616950" cy="399732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1284288"/>
              <a:ext cx="4314825" cy="352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88" y="1284288"/>
              <a:ext cx="4302125" cy="357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7229224"/>
                </p:ext>
              </p:extLst>
            </p:nvPr>
          </p:nvGraphicFramePr>
          <p:xfrm>
            <a:off x="5686425" y="18081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6" name="Equation" r:id="rId6" imgW="291973" imgH="355446" progId="Equation.DSMT4">
                    <p:embed/>
                  </p:oleObj>
                </mc:Choice>
                <mc:Fallback>
                  <p:oleObj name="Equation" r:id="rId6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5" y="18081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9244632"/>
                </p:ext>
              </p:extLst>
            </p:nvPr>
          </p:nvGraphicFramePr>
          <p:xfrm>
            <a:off x="7791450" y="34829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7" name="Equation" r:id="rId8" imgW="533169" imgH="190417" progId="Equation.DSMT4">
                    <p:embed/>
                  </p:oleObj>
                </mc:Choice>
                <mc:Fallback>
                  <p:oleObj name="Equation" r:id="rId8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4829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8590202"/>
                </p:ext>
              </p:extLst>
            </p:nvPr>
          </p:nvGraphicFramePr>
          <p:xfrm>
            <a:off x="7700963" y="21748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8" name="Equation" r:id="rId10" imgW="406224" imgH="190417" progId="Equation.DSMT4">
                    <p:embed/>
                  </p:oleObj>
                </mc:Choice>
                <mc:Fallback>
                  <p:oleObj name="Equation" r:id="rId10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963" y="21748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5893145"/>
                </p:ext>
              </p:extLst>
            </p:nvPr>
          </p:nvGraphicFramePr>
          <p:xfrm>
            <a:off x="7640638" y="28463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9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0638" y="28463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506097"/>
                </p:ext>
              </p:extLst>
            </p:nvPr>
          </p:nvGraphicFramePr>
          <p:xfrm>
            <a:off x="3732213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0" name="Equation" r:id="rId14" imgW="368140" imgH="177723" progId="Equation.DSMT4">
                    <p:embed/>
                  </p:oleObj>
                </mc:Choice>
                <mc:Fallback>
                  <p:oleObj name="Equation" r:id="rId1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213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4616774"/>
                </p:ext>
              </p:extLst>
            </p:nvPr>
          </p:nvGraphicFramePr>
          <p:xfrm>
            <a:off x="8029575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1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575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387171" y="807522"/>
            <a:ext cx="2743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56,3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=-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22.6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mm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386" y="1245080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808326" y="1243251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</p:spTree>
    <p:extLst>
      <p:ext uri="{BB962C8B-B14F-4D97-AF65-F5344CB8AC3E}">
        <p14:creationId xmlns:p14="http://schemas.microsoft.com/office/powerpoint/2010/main" val="1509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8753" y="1514897"/>
            <a:ext cx="8941342" cy="4024905"/>
            <a:chOff x="246063" y="1292225"/>
            <a:chExt cx="8634412" cy="39893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1292225"/>
              <a:ext cx="4270375" cy="349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63" y="1292225"/>
              <a:ext cx="4337050" cy="355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8026606"/>
                </p:ext>
              </p:extLst>
            </p:nvPr>
          </p:nvGraphicFramePr>
          <p:xfrm>
            <a:off x="5686425" y="18081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0" name="Equation" r:id="rId6" imgW="291973" imgH="355446" progId="Equation.DSMT4">
                    <p:embed/>
                  </p:oleObj>
                </mc:Choice>
                <mc:Fallback>
                  <p:oleObj name="Equation" r:id="rId6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5" y="18081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3844228"/>
                </p:ext>
              </p:extLst>
            </p:nvPr>
          </p:nvGraphicFramePr>
          <p:xfrm>
            <a:off x="7791450" y="34829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1" name="Equation" r:id="rId8" imgW="533169" imgH="190417" progId="Equation.DSMT4">
                    <p:embed/>
                  </p:oleObj>
                </mc:Choice>
                <mc:Fallback>
                  <p:oleObj name="Equation" r:id="rId8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4829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2757490"/>
                </p:ext>
              </p:extLst>
            </p:nvPr>
          </p:nvGraphicFramePr>
          <p:xfrm>
            <a:off x="7700963" y="21748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2" name="Equation" r:id="rId10" imgW="406224" imgH="190417" progId="Equation.DSMT4">
                    <p:embed/>
                  </p:oleObj>
                </mc:Choice>
                <mc:Fallback>
                  <p:oleObj name="Equation" r:id="rId10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963" y="21748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9712464"/>
                </p:ext>
              </p:extLst>
            </p:nvPr>
          </p:nvGraphicFramePr>
          <p:xfrm>
            <a:off x="7640638" y="28463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3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0638" y="28463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2617343"/>
                </p:ext>
              </p:extLst>
            </p:nvPr>
          </p:nvGraphicFramePr>
          <p:xfrm>
            <a:off x="3732213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4" name="Equation" r:id="rId14" imgW="368140" imgH="177723" progId="Equation.DSMT4">
                    <p:embed/>
                  </p:oleObj>
                </mc:Choice>
                <mc:Fallback>
                  <p:oleObj name="Equation" r:id="rId1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213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9590646"/>
                </p:ext>
              </p:extLst>
            </p:nvPr>
          </p:nvGraphicFramePr>
          <p:xfrm>
            <a:off x="8029575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5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575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87171" y="807522"/>
            <a:ext cx="5820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56,3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=-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22.6 mm (70%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of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particles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)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98386" y="1245080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08326" y="1243251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</p:spTree>
    <p:extLst>
      <p:ext uri="{BB962C8B-B14F-4D97-AF65-F5344CB8AC3E}">
        <p14:creationId xmlns:p14="http://schemas.microsoft.com/office/powerpoint/2010/main" val="8362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5003" y="1500435"/>
            <a:ext cx="8965870" cy="4035064"/>
            <a:chOff x="263525" y="1247775"/>
            <a:chExt cx="8616950" cy="4033838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1247775"/>
              <a:ext cx="4217987" cy="36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1247775"/>
              <a:ext cx="4319588" cy="360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5013606"/>
                </p:ext>
              </p:extLst>
            </p:nvPr>
          </p:nvGraphicFramePr>
          <p:xfrm>
            <a:off x="5686425" y="1808163"/>
            <a:ext cx="560388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58" name="Equation" r:id="rId6" imgW="291973" imgH="355446" progId="Equation.DSMT4">
                    <p:embed/>
                  </p:oleObj>
                </mc:Choice>
                <mc:Fallback>
                  <p:oleObj name="Equation" r:id="rId6" imgW="291973" imgH="3554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5" y="1808163"/>
                          <a:ext cx="560388" cy="681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9347057"/>
                </p:ext>
              </p:extLst>
            </p:nvPr>
          </p:nvGraphicFramePr>
          <p:xfrm>
            <a:off x="7791450" y="3482975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59" name="Equation" r:id="rId8" imgW="533169" imgH="190417" progId="Equation.DSMT4">
                    <p:embed/>
                  </p:oleObj>
                </mc:Choice>
                <mc:Fallback>
                  <p:oleObj name="Equation" r:id="rId8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1450" y="3482975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5573289"/>
                </p:ext>
              </p:extLst>
            </p:nvPr>
          </p:nvGraphicFramePr>
          <p:xfrm>
            <a:off x="7700963" y="21748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0" name="Equation" r:id="rId10" imgW="406224" imgH="190417" progId="Equation.DSMT4">
                    <p:embed/>
                  </p:oleObj>
                </mc:Choice>
                <mc:Fallback>
                  <p:oleObj name="Equation" r:id="rId10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0963" y="21748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6707141"/>
                </p:ext>
              </p:extLst>
            </p:nvPr>
          </p:nvGraphicFramePr>
          <p:xfrm>
            <a:off x="7640638" y="2846388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1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0638" y="2846388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4101981"/>
                </p:ext>
              </p:extLst>
            </p:nvPr>
          </p:nvGraphicFramePr>
          <p:xfrm>
            <a:off x="3732213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2" name="Equation" r:id="rId14" imgW="368140" imgH="177723" progId="Equation.DSMT4">
                    <p:embed/>
                  </p:oleObj>
                </mc:Choice>
                <mc:Fallback>
                  <p:oleObj name="Equation" r:id="rId14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213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4147912"/>
                </p:ext>
              </p:extLst>
            </p:nvPr>
          </p:nvGraphicFramePr>
          <p:xfrm>
            <a:off x="8029575" y="4870450"/>
            <a:ext cx="850900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63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575" y="4870450"/>
                          <a:ext cx="850900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87171" y="807522"/>
            <a:ext cx="5820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56,3 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=-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23.2 mm (70%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of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particles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)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98386" y="1245080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Phase space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08326" y="1243251"/>
            <a:ext cx="4335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Current, </a:t>
            </a:r>
            <a:r>
              <a:rPr lang="en-US" sz="2400" dirty="0" err="1">
                <a:latin typeface="Times New Roman" pitchFamily="18" charset="0"/>
              </a:rPr>
              <a:t>emittance</a:t>
            </a:r>
            <a:r>
              <a:rPr lang="en-US" sz="2400" dirty="0">
                <a:latin typeface="Times New Roman" pitchFamily="18" charset="0"/>
              </a:rPr>
              <a:t>, energy spread</a:t>
            </a:r>
          </a:p>
        </p:txBody>
      </p:sp>
    </p:spTree>
    <p:extLst>
      <p:ext uri="{BB962C8B-B14F-4D97-AF65-F5344CB8AC3E}">
        <p14:creationId xmlns:p14="http://schemas.microsoft.com/office/powerpoint/2010/main" val="1509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4379" y="711749"/>
            <a:ext cx="8075741" cy="5678104"/>
            <a:chOff x="252413" y="-35760"/>
            <a:chExt cx="8691562" cy="6676273"/>
          </a:xfrm>
        </p:grpSpPr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>
              <a:off x="2018806" y="-35760"/>
              <a:ext cx="5690191" cy="615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Beam core parameters vs. R</a:t>
              </a:r>
              <a:r>
                <a:rPr lang="en-US" sz="2800" b="1" baseline="-25000" dirty="0">
                  <a:solidFill>
                    <a:schemeClr val="accent2"/>
                  </a:solidFill>
                  <a:latin typeface="+mj-lt"/>
                </a:rPr>
                <a:t>56</a:t>
              </a:r>
              <a:endParaRPr lang="en-US" sz="2800" b="1" dirty="0">
                <a:solidFill>
                  <a:schemeClr val="accent2"/>
                </a:solidFill>
                <a:latin typeface="+mj-lt"/>
              </a:endParaRPr>
            </a:p>
          </p:txBody>
        </p:sp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579438"/>
              <a:ext cx="4329112" cy="282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525" y="579438"/>
              <a:ext cx="4237038" cy="282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3" y="3405188"/>
              <a:ext cx="4329112" cy="289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525" y="3405188"/>
              <a:ext cx="4237038" cy="289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6618977"/>
                </p:ext>
              </p:extLst>
            </p:nvPr>
          </p:nvGraphicFramePr>
          <p:xfrm>
            <a:off x="1104900" y="876300"/>
            <a:ext cx="7064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2" name="Equation" r:id="rId8" imgW="368300" imgH="190500" progId="Equation.DSMT4">
                    <p:embed/>
                  </p:oleObj>
                </mc:Choice>
                <mc:Fallback>
                  <p:oleObj name="Equation" r:id="rId8" imgW="3683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900" y="876300"/>
                          <a:ext cx="70643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1354021"/>
                </p:ext>
              </p:extLst>
            </p:nvPr>
          </p:nvGraphicFramePr>
          <p:xfrm>
            <a:off x="1025525" y="3630613"/>
            <a:ext cx="107632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3" name="Equation" r:id="rId10" imgW="507780" imgH="203112" progId="Equation.DSMT4">
                    <p:embed/>
                  </p:oleObj>
                </mc:Choice>
                <mc:Fallback>
                  <p:oleObj name="Equation" r:id="rId10" imgW="507780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525" y="3630613"/>
                          <a:ext cx="1076325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3591314"/>
                </p:ext>
              </p:extLst>
            </p:nvPr>
          </p:nvGraphicFramePr>
          <p:xfrm>
            <a:off x="5186363" y="3676650"/>
            <a:ext cx="1073150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4" name="Equation" r:id="rId12" imgW="507780" imgH="215806" progId="Equation.DSMT4">
                    <p:embed/>
                  </p:oleObj>
                </mc:Choice>
                <mc:Fallback>
                  <p:oleObj name="Equation" r:id="rId12" imgW="507780" imgH="21580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6363" y="3676650"/>
                          <a:ext cx="1073150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9134563"/>
                </p:ext>
              </p:extLst>
            </p:nvPr>
          </p:nvGraphicFramePr>
          <p:xfrm>
            <a:off x="5367338" y="803275"/>
            <a:ext cx="696912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5" name="Equation" r:id="rId14" imgW="330057" imgH="190417" progId="Equation.DSMT4">
                    <p:embed/>
                  </p:oleObj>
                </mc:Choice>
                <mc:Fallback>
                  <p:oleObj name="Equation" r:id="rId14" imgW="330057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7338" y="803275"/>
                          <a:ext cx="696912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713074"/>
                </p:ext>
              </p:extLst>
            </p:nvPr>
          </p:nvGraphicFramePr>
          <p:xfrm>
            <a:off x="7521575" y="6234113"/>
            <a:ext cx="1296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6" name="Equation" r:id="rId16" imgW="647419" imgH="203112" progId="Equation.DSMT4">
                    <p:embed/>
                  </p:oleObj>
                </mc:Choice>
                <mc:Fallback>
                  <p:oleObj name="Equation" r:id="rId16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1575" y="6234113"/>
                          <a:ext cx="1296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7845475"/>
                </p:ext>
              </p:extLst>
            </p:nvPr>
          </p:nvGraphicFramePr>
          <p:xfrm>
            <a:off x="3092450" y="6175375"/>
            <a:ext cx="1296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7" name="Equation" r:id="rId18" imgW="647419" imgH="203112" progId="Equation.DSMT4">
                    <p:embed/>
                  </p:oleObj>
                </mc:Choice>
                <mc:Fallback>
                  <p:oleObj name="Equation" r:id="rId18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450" y="6175375"/>
                          <a:ext cx="1296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852207"/>
                </p:ext>
              </p:extLst>
            </p:nvPr>
          </p:nvGraphicFramePr>
          <p:xfrm>
            <a:off x="7646988" y="3201988"/>
            <a:ext cx="1296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8" name="Equation" r:id="rId19" imgW="647419" imgH="203112" progId="Equation.DSMT4">
                    <p:embed/>
                  </p:oleObj>
                </mc:Choice>
                <mc:Fallback>
                  <p:oleObj name="Equation" r:id="rId19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6988" y="3201988"/>
                          <a:ext cx="1296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9478490"/>
                </p:ext>
              </p:extLst>
            </p:nvPr>
          </p:nvGraphicFramePr>
          <p:xfrm>
            <a:off x="3154363" y="3201988"/>
            <a:ext cx="1296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9" name="Equation" r:id="rId20" imgW="647419" imgH="203112" progId="Equation.DSMT4">
                    <p:embed/>
                  </p:oleObj>
                </mc:Choice>
                <mc:Fallback>
                  <p:oleObj name="Equation" r:id="rId20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363" y="3201988"/>
                          <a:ext cx="1296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8483329"/>
                </p:ext>
              </p:extLst>
            </p:nvPr>
          </p:nvGraphicFramePr>
          <p:xfrm>
            <a:off x="7140575" y="2684463"/>
            <a:ext cx="17795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90" name="Equation" r:id="rId21" imgW="889000" imgH="190500" progId="Equation.DSMT4">
                    <p:embed/>
                  </p:oleObj>
                </mc:Choice>
                <mc:Fallback>
                  <p:oleObj name="Equation" r:id="rId21" imgW="8890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0575" y="2684463"/>
                          <a:ext cx="17795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Oval 18"/>
          <p:cNvSpPr/>
          <p:nvPr/>
        </p:nvSpPr>
        <p:spPr bwMode="auto">
          <a:xfrm>
            <a:off x="503123" y="3317227"/>
            <a:ext cx="349365" cy="321013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5003" y="1241972"/>
            <a:ext cx="8348353" cy="5144541"/>
            <a:chOff x="273050" y="561975"/>
            <a:chExt cx="8870950" cy="6078538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088" y="561975"/>
              <a:ext cx="4335462" cy="28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8" y="3446463"/>
              <a:ext cx="4165600" cy="288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113" y="3484563"/>
              <a:ext cx="4262437" cy="275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0" y="561975"/>
              <a:ext cx="4310063" cy="281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9114610"/>
                </p:ext>
              </p:extLst>
            </p:nvPr>
          </p:nvGraphicFramePr>
          <p:xfrm>
            <a:off x="1104900" y="876300"/>
            <a:ext cx="70643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96" name="Equation" r:id="rId8" imgW="368300" imgH="190500" progId="Equation.DSMT4">
                    <p:embed/>
                  </p:oleObj>
                </mc:Choice>
                <mc:Fallback>
                  <p:oleObj name="Equation" r:id="rId8" imgW="3683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900" y="876300"/>
                          <a:ext cx="706438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6964482"/>
                </p:ext>
              </p:extLst>
            </p:nvPr>
          </p:nvGraphicFramePr>
          <p:xfrm>
            <a:off x="6480175" y="896938"/>
            <a:ext cx="86042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97" name="Equation" r:id="rId10" imgW="533169" imgH="190417" progId="Equation.DSMT4">
                    <p:embed/>
                  </p:oleObj>
                </mc:Choice>
                <mc:Fallback>
                  <p:oleObj name="Equation" r:id="rId10" imgW="533169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0175" y="896938"/>
                          <a:ext cx="86042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0950474"/>
                </p:ext>
              </p:extLst>
            </p:nvPr>
          </p:nvGraphicFramePr>
          <p:xfrm>
            <a:off x="6989763" y="3795713"/>
            <a:ext cx="858837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98" name="Equation" r:id="rId12" imgW="406048" imgH="203024" progId="Equation.DSMT4">
                    <p:embed/>
                  </p:oleObj>
                </mc:Choice>
                <mc:Fallback>
                  <p:oleObj name="Equation" r:id="rId12" imgW="406048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9763" y="3795713"/>
                          <a:ext cx="858837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3320"/>
                </p:ext>
              </p:extLst>
            </p:nvPr>
          </p:nvGraphicFramePr>
          <p:xfrm>
            <a:off x="2470150" y="3775075"/>
            <a:ext cx="860425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99" name="Equation" r:id="rId14" imgW="406224" imgH="190417" progId="Equation.DSMT4">
                    <p:embed/>
                  </p:oleObj>
                </mc:Choice>
                <mc:Fallback>
                  <p:oleObj name="Equation" r:id="rId14" imgW="406224" imgH="19041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0150" y="3775075"/>
                          <a:ext cx="860425" cy="40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2059113"/>
                </p:ext>
              </p:extLst>
            </p:nvPr>
          </p:nvGraphicFramePr>
          <p:xfrm>
            <a:off x="3154363" y="3201988"/>
            <a:ext cx="1296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00" name="Equation" r:id="rId16" imgW="647419" imgH="203112" progId="Equation.DSMT4">
                    <p:embed/>
                  </p:oleObj>
                </mc:Choice>
                <mc:Fallback>
                  <p:oleObj name="Equation" r:id="rId16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363" y="3201988"/>
                          <a:ext cx="1296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2246229"/>
                </p:ext>
              </p:extLst>
            </p:nvPr>
          </p:nvGraphicFramePr>
          <p:xfrm>
            <a:off x="3092450" y="6175375"/>
            <a:ext cx="1296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01" name="Equation" r:id="rId18" imgW="647419" imgH="203112" progId="Equation.DSMT4">
                    <p:embed/>
                  </p:oleObj>
                </mc:Choice>
                <mc:Fallback>
                  <p:oleObj name="Equation" r:id="rId18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450" y="6175375"/>
                          <a:ext cx="1296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49927"/>
                </p:ext>
              </p:extLst>
            </p:nvPr>
          </p:nvGraphicFramePr>
          <p:xfrm>
            <a:off x="7646988" y="3201988"/>
            <a:ext cx="1296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02" name="Equation" r:id="rId19" imgW="647419" imgH="203112" progId="Equation.DSMT4">
                    <p:embed/>
                  </p:oleObj>
                </mc:Choice>
                <mc:Fallback>
                  <p:oleObj name="Equation" r:id="rId19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6988" y="3201988"/>
                          <a:ext cx="1296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4503373"/>
                </p:ext>
              </p:extLst>
            </p:nvPr>
          </p:nvGraphicFramePr>
          <p:xfrm>
            <a:off x="7521575" y="6234113"/>
            <a:ext cx="129698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03" name="Equation" r:id="rId20" imgW="647419" imgH="203112" progId="Equation.DSMT4">
                    <p:embed/>
                  </p:oleObj>
                </mc:Choice>
                <mc:Fallback>
                  <p:oleObj name="Equation" r:id="rId20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1575" y="6234113"/>
                          <a:ext cx="129698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3908635"/>
                </p:ext>
              </p:extLst>
            </p:nvPr>
          </p:nvGraphicFramePr>
          <p:xfrm>
            <a:off x="7364413" y="2376488"/>
            <a:ext cx="177958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04" name="Equation" r:id="rId21" imgW="889000" imgH="190500" progId="Equation.DSMT4">
                    <p:embed/>
                  </p:oleObj>
                </mc:Choice>
                <mc:Fallback>
                  <p:oleObj name="Equation" r:id="rId21" imgW="8890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4413" y="2376488"/>
                          <a:ext cx="177958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795618" y="711749"/>
            <a:ext cx="5287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Beam core parameters vs. 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62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" y="1771853"/>
            <a:ext cx="4863358" cy="36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016337"/>
              </p:ext>
            </p:extLst>
          </p:nvPr>
        </p:nvGraphicFramePr>
        <p:xfrm>
          <a:off x="473137" y="1581355"/>
          <a:ext cx="7858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37" y="1581355"/>
                        <a:ext cx="7858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05153"/>
              </p:ext>
            </p:extLst>
          </p:nvPr>
        </p:nvGraphicFramePr>
        <p:xfrm>
          <a:off x="3921432" y="5444129"/>
          <a:ext cx="450768" cy="293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" name="Equation" r:id="rId7" imgW="291847" imgH="177646" progId="Equation.DSMT4">
                  <p:embed/>
                </p:oleObj>
              </mc:Choice>
              <mc:Fallback>
                <p:oleObj name="Equation" r:id="rId7" imgW="29184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432" y="5444129"/>
                        <a:ext cx="450768" cy="293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907718"/>
              </p:ext>
            </p:extLst>
          </p:nvPr>
        </p:nvGraphicFramePr>
        <p:xfrm>
          <a:off x="1369362" y="2879274"/>
          <a:ext cx="1427169" cy="36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5" name="Equation" r:id="rId9" imgW="799753" imgH="190417" progId="Equation.DSMT4">
                  <p:embed/>
                </p:oleObj>
              </mc:Choice>
              <mc:Fallback>
                <p:oleObj name="Equation" r:id="rId9" imgW="799753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362" y="2879274"/>
                        <a:ext cx="1427169" cy="364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044639"/>
              </p:ext>
            </p:extLst>
          </p:nvPr>
        </p:nvGraphicFramePr>
        <p:xfrm>
          <a:off x="2755298" y="4433516"/>
          <a:ext cx="1706356" cy="3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6" name="Equation" r:id="rId11" imgW="889000" imgH="190500" progId="Equation.DSMT4">
                  <p:embed/>
                </p:oleObj>
              </mc:Choice>
              <mc:Fallback>
                <p:oleObj name="Equation" r:id="rId11" imgW="889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298" y="4433516"/>
                        <a:ext cx="1706356" cy="3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6683" y="811063"/>
            <a:ext cx="91390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Radiation energy vs. R</a:t>
            </a:r>
            <a:r>
              <a:rPr lang="en-US" sz="2800" b="1" baseline="-25000" dirty="0">
                <a:solidFill>
                  <a:schemeClr val="accent2"/>
                </a:solidFill>
                <a:latin typeface="+mj-lt"/>
              </a:rPr>
              <a:t>56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(with  und.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wake and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taper)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86203" y="1408101"/>
            <a:ext cx="4376664" cy="4387057"/>
            <a:chOff x="118753" y="1528931"/>
            <a:chExt cx="4376664" cy="4551235"/>
          </a:xfrm>
        </p:grpSpPr>
        <p:pic>
          <p:nvPicPr>
            <p:cNvPr id="22" name="Picture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53" y="1772268"/>
              <a:ext cx="4307715" cy="394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889845"/>
                </p:ext>
              </p:extLst>
            </p:nvPr>
          </p:nvGraphicFramePr>
          <p:xfrm>
            <a:off x="1637289" y="1528931"/>
            <a:ext cx="971862" cy="322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37" name="Equation" r:id="rId14" imgW="469696" imgH="152334" progId="Equation.DSMT4">
                    <p:embed/>
                  </p:oleObj>
                </mc:Choice>
                <mc:Fallback>
                  <p:oleObj name="Equation" r:id="rId14" imgW="469696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7289" y="1528931"/>
                          <a:ext cx="971862" cy="322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5242944"/>
                </p:ext>
              </p:extLst>
            </p:nvPr>
          </p:nvGraphicFramePr>
          <p:xfrm>
            <a:off x="918242" y="2930215"/>
            <a:ext cx="761730" cy="37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38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8242" y="2930215"/>
                          <a:ext cx="761730" cy="37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8256320"/>
                </p:ext>
              </p:extLst>
            </p:nvPr>
          </p:nvGraphicFramePr>
          <p:xfrm>
            <a:off x="2527068" y="2070985"/>
            <a:ext cx="781430" cy="359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39" name="Equation" r:id="rId18" imgW="393359" imgH="177646" progId="Equation.DSMT4">
                    <p:embed/>
                  </p:oleObj>
                </mc:Choice>
                <mc:Fallback>
                  <p:oleObj name="Equation" r:id="rId18" imgW="393359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7068" y="2070985"/>
                          <a:ext cx="781430" cy="359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907363"/>
                </p:ext>
              </p:extLst>
            </p:nvPr>
          </p:nvGraphicFramePr>
          <p:xfrm>
            <a:off x="3154182" y="5650551"/>
            <a:ext cx="1341235" cy="429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40" name="Equation" r:id="rId20" imgW="647419" imgH="203112" progId="Equation.DSMT4">
                    <p:embed/>
                  </p:oleObj>
                </mc:Choice>
                <mc:Fallback>
                  <p:oleObj name="Equation" r:id="rId20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182" y="5650551"/>
                          <a:ext cx="1341235" cy="429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Oval 14"/>
          <p:cNvSpPr/>
          <p:nvPr/>
        </p:nvSpPr>
        <p:spPr bwMode="auto">
          <a:xfrm>
            <a:off x="5336784" y="4951997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pic>
        <p:nvPicPr>
          <p:cNvPr id="5" name="Picture 4" descr="beam_sca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778"/>
            <a:ext cx="9144000" cy="23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554" y="836915"/>
            <a:ext cx="816346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accent2"/>
                </a:solidFill>
              </a:rPr>
              <a:t>Layout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19662"/>
              </p:ext>
            </p:extLst>
          </p:nvPr>
        </p:nvGraphicFramePr>
        <p:xfrm>
          <a:off x="3163888" y="4399251"/>
          <a:ext cx="11430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4399251"/>
                        <a:ext cx="11430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390525" y="4129376"/>
            <a:ext cx="215900" cy="466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V="1">
            <a:off x="606425" y="4345276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2587625" y="4224626"/>
            <a:ext cx="71438" cy="2063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750888" y="4057938"/>
            <a:ext cx="423862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182688" y="4345276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51396"/>
              </p:ext>
            </p:extLst>
          </p:nvPr>
        </p:nvGraphicFramePr>
        <p:xfrm>
          <a:off x="731838" y="4202401"/>
          <a:ext cx="4619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" name="Equation" r:id="rId7" imgW="317160" imgH="241200" progId="Equation.DSMT4">
                  <p:embed/>
                </p:oleObj>
              </mc:Choice>
              <mc:Fallback>
                <p:oleObj name="Equation" r:id="rId7" imgW="317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4202401"/>
                        <a:ext cx="46196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865335"/>
              </p:ext>
            </p:extLst>
          </p:nvPr>
        </p:nvGraphicFramePr>
        <p:xfrm>
          <a:off x="282575" y="3719801"/>
          <a:ext cx="47942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" name="Equation" r:id="rId9" imgW="317160" imgH="177480" progId="Equation.DSMT4">
                  <p:embed/>
                </p:oleObj>
              </mc:Choice>
              <mc:Fallback>
                <p:oleObj name="Equation" r:id="rId9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3719801"/>
                        <a:ext cx="479425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1682750" y="4115088"/>
            <a:ext cx="598488" cy="279400"/>
            <a:chOff x="1694" y="1537"/>
            <a:chExt cx="583" cy="378"/>
          </a:xfrm>
        </p:grpSpPr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Line 83"/>
          <p:cNvSpPr>
            <a:spLocks noChangeShapeType="1"/>
          </p:cNvSpPr>
          <p:nvPr/>
        </p:nvSpPr>
        <p:spPr bwMode="auto">
          <a:xfrm>
            <a:off x="2265363" y="4327813"/>
            <a:ext cx="3143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AutoShape 86"/>
          <p:cNvSpPr>
            <a:spLocks noChangeArrowheads="1"/>
          </p:cNvSpPr>
          <p:nvPr/>
        </p:nvSpPr>
        <p:spPr bwMode="auto">
          <a:xfrm>
            <a:off x="1254125" y="4057938"/>
            <a:ext cx="423863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87"/>
          <p:cNvSpPr>
            <a:spLocks noChangeShapeType="1"/>
          </p:cNvSpPr>
          <p:nvPr/>
        </p:nvSpPr>
        <p:spPr bwMode="auto">
          <a:xfrm>
            <a:off x="1685925" y="4345276"/>
            <a:ext cx="53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892654"/>
              </p:ext>
            </p:extLst>
          </p:nvPr>
        </p:nvGraphicFramePr>
        <p:xfrm>
          <a:off x="1235075" y="4202401"/>
          <a:ext cx="457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" name="Equation" r:id="rId11" imgW="317160" imgH="241200" progId="Equation.DSMT4">
                  <p:embed/>
                </p:oleObj>
              </mc:Choice>
              <mc:Fallback>
                <p:oleObj name="Equation" r:id="rId11" imgW="317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202401"/>
                        <a:ext cx="4572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9"/>
          <p:cNvSpPr>
            <a:spLocks noChangeArrowheads="1"/>
          </p:cNvSpPr>
          <p:nvPr/>
        </p:nvSpPr>
        <p:spPr bwMode="auto">
          <a:xfrm>
            <a:off x="3122613" y="5269201"/>
            <a:ext cx="71437" cy="2063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92"/>
          <p:cNvSpPr>
            <a:spLocks noChangeShapeType="1"/>
          </p:cNvSpPr>
          <p:nvPr/>
        </p:nvSpPr>
        <p:spPr bwMode="auto">
          <a:xfrm>
            <a:off x="2663825" y="4343688"/>
            <a:ext cx="452438" cy="103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90"/>
          <p:cNvSpPr>
            <a:spLocks noChangeArrowheads="1"/>
          </p:cNvSpPr>
          <p:nvPr/>
        </p:nvSpPr>
        <p:spPr bwMode="auto">
          <a:xfrm>
            <a:off x="2762250" y="4551651"/>
            <a:ext cx="71438" cy="2063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91"/>
          <p:cNvSpPr>
            <a:spLocks noChangeArrowheads="1"/>
          </p:cNvSpPr>
          <p:nvPr/>
        </p:nvSpPr>
        <p:spPr bwMode="auto">
          <a:xfrm>
            <a:off x="2928938" y="4927888"/>
            <a:ext cx="71437" cy="2063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05"/>
          <p:cNvSpPr>
            <a:spLocks noChangeArrowheads="1"/>
          </p:cNvSpPr>
          <p:nvPr/>
        </p:nvSpPr>
        <p:spPr bwMode="auto">
          <a:xfrm>
            <a:off x="4052888" y="5064413"/>
            <a:ext cx="530225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65110"/>
              </p:ext>
            </p:extLst>
          </p:nvPr>
        </p:nvGraphicFramePr>
        <p:xfrm>
          <a:off x="4138613" y="5210463"/>
          <a:ext cx="38576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" name="Equation" r:id="rId13" imgW="253800" imgH="228600" progId="Equation.DSMT4">
                  <p:embed/>
                </p:oleObj>
              </mc:Choice>
              <mc:Fallback>
                <p:oleObj name="Equation" r:id="rId13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5210463"/>
                        <a:ext cx="38576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utoShape 131"/>
          <p:cNvSpPr>
            <a:spLocks noChangeArrowheads="1"/>
          </p:cNvSpPr>
          <p:nvPr/>
        </p:nvSpPr>
        <p:spPr bwMode="auto">
          <a:xfrm>
            <a:off x="5427663" y="5026313"/>
            <a:ext cx="823912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97917"/>
              </p:ext>
            </p:extLst>
          </p:nvPr>
        </p:nvGraphicFramePr>
        <p:xfrm>
          <a:off x="5661025" y="5181888"/>
          <a:ext cx="3667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" name="Equation" r:id="rId15" imgW="241200" imgH="228600" progId="Equation.DSMT4">
                  <p:embed/>
                </p:oleObj>
              </mc:Choice>
              <mc:Fallback>
                <p:oleObj name="Equation" r:id="rId15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5181888"/>
                        <a:ext cx="3667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146"/>
          <p:cNvSpPr>
            <a:spLocks noChangeArrowheads="1"/>
          </p:cNvSpPr>
          <p:nvPr/>
        </p:nvSpPr>
        <p:spPr bwMode="auto">
          <a:xfrm>
            <a:off x="7110413" y="5034251"/>
            <a:ext cx="1141412" cy="609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147"/>
          <p:cNvSpPr>
            <a:spLocks noChangeShapeType="1"/>
          </p:cNvSpPr>
          <p:nvPr/>
        </p:nvSpPr>
        <p:spPr bwMode="auto">
          <a:xfrm>
            <a:off x="8267700" y="5346988"/>
            <a:ext cx="8858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11892"/>
              </p:ext>
            </p:extLst>
          </p:nvPr>
        </p:nvGraphicFramePr>
        <p:xfrm>
          <a:off x="7424738" y="5156488"/>
          <a:ext cx="3841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" name="Equation" r:id="rId17" imgW="253800" imgH="228600" progId="Equation.DSMT4">
                  <p:embed/>
                </p:oleObj>
              </mc:Choice>
              <mc:Fallback>
                <p:oleObj name="Equation" r:id="rId17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738" y="5156488"/>
                        <a:ext cx="3841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149"/>
          <p:cNvGrpSpPr>
            <a:grpSpLocks/>
          </p:cNvGrpSpPr>
          <p:nvPr/>
        </p:nvGrpSpPr>
        <p:grpSpPr bwMode="auto">
          <a:xfrm>
            <a:off x="6273800" y="5064413"/>
            <a:ext cx="828675" cy="344488"/>
            <a:chOff x="1694" y="1537"/>
            <a:chExt cx="583" cy="378"/>
          </a:xfrm>
        </p:grpSpPr>
        <p:sp>
          <p:nvSpPr>
            <p:cNvPr id="63" name="Rectangle 150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151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52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53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54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55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56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57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58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59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959574"/>
              </p:ext>
            </p:extLst>
          </p:nvPr>
        </p:nvGraphicFramePr>
        <p:xfrm>
          <a:off x="1824038" y="3781713"/>
          <a:ext cx="3841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3781713"/>
                        <a:ext cx="3841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361778"/>
              </p:ext>
            </p:extLst>
          </p:nvPr>
        </p:nvGraphicFramePr>
        <p:xfrm>
          <a:off x="2368550" y="4821526"/>
          <a:ext cx="38417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" name="Equation" r:id="rId21" imgW="253800" imgH="164880" progId="Equation.DSMT4">
                  <p:embed/>
                </p:oleObj>
              </mc:Choice>
              <mc:Fallback>
                <p:oleObj name="Equation" r:id="rId2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821526"/>
                        <a:ext cx="384175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04702"/>
              </p:ext>
            </p:extLst>
          </p:nvPr>
        </p:nvGraphicFramePr>
        <p:xfrm>
          <a:off x="3463925" y="4756438"/>
          <a:ext cx="4413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" name="Equation" r:id="rId23" imgW="291960" imgH="228600" progId="Equation.DSMT4">
                  <p:embed/>
                </p:oleObj>
              </mc:Choice>
              <mc:Fallback>
                <p:oleObj name="Equation" r:id="rId23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4756438"/>
                        <a:ext cx="4413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163"/>
          <p:cNvGrpSpPr>
            <a:grpSpLocks/>
          </p:cNvGrpSpPr>
          <p:nvPr/>
        </p:nvGrpSpPr>
        <p:grpSpPr bwMode="auto">
          <a:xfrm>
            <a:off x="4587875" y="5083463"/>
            <a:ext cx="828675" cy="344488"/>
            <a:chOff x="1694" y="1537"/>
            <a:chExt cx="583" cy="378"/>
          </a:xfrm>
        </p:grpSpPr>
        <p:sp>
          <p:nvSpPr>
            <p:cNvPr id="53" name="Rectangle 164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65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66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67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68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69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70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71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2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73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174"/>
          <p:cNvGrpSpPr>
            <a:grpSpLocks/>
          </p:cNvGrpSpPr>
          <p:nvPr/>
        </p:nvGrpSpPr>
        <p:grpSpPr bwMode="auto">
          <a:xfrm>
            <a:off x="3211513" y="5102513"/>
            <a:ext cx="828675" cy="344488"/>
            <a:chOff x="1694" y="1537"/>
            <a:chExt cx="583" cy="378"/>
          </a:xfrm>
        </p:grpSpPr>
        <p:sp>
          <p:nvSpPr>
            <p:cNvPr id="43" name="Rectangle 175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176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77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78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79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80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81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82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83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84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8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778977"/>
              </p:ext>
            </p:extLst>
          </p:nvPr>
        </p:nvGraphicFramePr>
        <p:xfrm>
          <a:off x="4811713" y="4762788"/>
          <a:ext cx="4794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" name="Equation" r:id="rId25" imgW="317160" imgH="228600" progId="Equation.DSMT4">
                  <p:embed/>
                </p:oleObj>
              </mc:Choice>
              <mc:Fallback>
                <p:oleObj name="Equation" r:id="rId2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762788"/>
                        <a:ext cx="4794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260683"/>
              </p:ext>
            </p:extLst>
          </p:nvPr>
        </p:nvGraphicFramePr>
        <p:xfrm>
          <a:off x="6527800" y="4704051"/>
          <a:ext cx="4603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" name="Equation" r:id="rId27" imgW="304560" imgH="228600" progId="Equation.DSMT4">
                  <p:embed/>
                </p:oleObj>
              </mc:Choice>
              <mc:Fallback>
                <p:oleObj name="Equation" r:id="rId2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704051"/>
                        <a:ext cx="460375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241669"/>
              </p:ext>
            </p:extLst>
          </p:nvPr>
        </p:nvGraphicFramePr>
        <p:xfrm>
          <a:off x="4514850" y="4394488"/>
          <a:ext cx="11747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" name="Equation" r:id="rId29" imgW="927000" imgH="228600" progId="Equation.DSMT4">
                  <p:embed/>
                </p:oleObj>
              </mc:Choice>
              <mc:Fallback>
                <p:oleObj name="Equation" r:id="rId29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394488"/>
                        <a:ext cx="11747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33064"/>
              </p:ext>
            </p:extLst>
          </p:nvPr>
        </p:nvGraphicFramePr>
        <p:xfrm>
          <a:off x="6137275" y="4365913"/>
          <a:ext cx="12715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" name="Equation" r:id="rId31" imgW="1002960" imgH="228600" progId="Equation.DSMT4">
                  <p:embed/>
                </p:oleObj>
              </mc:Choice>
              <mc:Fallback>
                <p:oleObj name="Equation" r:id="rId31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4365913"/>
                        <a:ext cx="12715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577905"/>
              </p:ext>
            </p:extLst>
          </p:nvPr>
        </p:nvGraphicFramePr>
        <p:xfrm>
          <a:off x="7678737" y="4370388"/>
          <a:ext cx="14652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" name="Equation" r:id="rId33" imgW="1155600" imgH="228600" progId="Equation.DSMT4">
                  <p:embed/>
                </p:oleObj>
              </mc:Choice>
              <mc:Fallback>
                <p:oleObj name="Equation" r:id="rId33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737" y="4370388"/>
                        <a:ext cx="14652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7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</a:t>
            </a:r>
            <a:r>
              <a:rPr lang="en-US" dirty="0" smtClean="0"/>
              <a:t>Compression (SLAC)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9400" y="760021"/>
            <a:ext cx="8469313" cy="5621729"/>
            <a:chOff x="0" y="-47679"/>
            <a:chExt cx="8786813" cy="634052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5" y="540503"/>
              <a:ext cx="7345510" cy="1231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"/>
            <a:stretch>
              <a:fillRect/>
            </a:stretch>
          </p:blipFill>
          <p:spPr bwMode="auto">
            <a:xfrm>
              <a:off x="1439675" y="1580073"/>
              <a:ext cx="5159564" cy="4712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679"/>
              <a:ext cx="8786813" cy="665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3754909" y="2867025"/>
              <a:ext cx="3893666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72141" y="4962525"/>
              <a:ext cx="378279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0642792"/>
                </p:ext>
              </p:extLst>
            </p:nvPr>
          </p:nvGraphicFramePr>
          <p:xfrm>
            <a:off x="7609493" y="3461880"/>
            <a:ext cx="961420" cy="675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1" name="Equation" r:id="rId7" imgW="558720" imgH="393480" progId="Equation.DSMT4">
                    <p:embed/>
                  </p:oleObj>
                </mc:Choice>
                <mc:Fallback>
                  <p:oleObj name="Equation" r:id="rId7" imgW="5587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9493" y="3461880"/>
                          <a:ext cx="961420" cy="675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>
              <a:off x="7480744" y="3073081"/>
              <a:ext cx="28131" cy="17005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90631" y="2525481"/>
            <a:ext cx="1653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 smtClean="0">
                <a:solidFill>
                  <a:schemeClr val="accent2"/>
                </a:solidFill>
                <a:latin typeface="+mj-lt"/>
              </a:rPr>
              <a:t>=20 </a:t>
            </a:r>
            <a:r>
              <a:rPr lang="de-DE" sz="2800" b="1" dirty="0" err="1">
                <a:solidFill>
                  <a:schemeClr val="accent2"/>
                </a:solidFill>
                <a:latin typeface="+mj-lt"/>
              </a:rPr>
              <a:t>p</a:t>
            </a:r>
            <a:r>
              <a:rPr lang="de-DE" sz="2800" b="1" dirty="0" err="1" smtClean="0">
                <a:solidFill>
                  <a:schemeClr val="accent2"/>
                </a:solidFill>
                <a:latin typeface="+mj-lt"/>
              </a:rPr>
              <a:t>C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65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363873" y="866899"/>
            <a:ext cx="6798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Radiation energy vs. compression rate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"/>
          <a:stretch>
            <a:fillRect/>
          </a:stretch>
        </p:blipFill>
        <p:spPr bwMode="auto">
          <a:xfrm>
            <a:off x="4649733" y="1921626"/>
            <a:ext cx="4411140" cy="411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753" y="1528931"/>
            <a:ext cx="4376664" cy="4551235"/>
            <a:chOff x="118753" y="1528931"/>
            <a:chExt cx="4376664" cy="4551235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53" y="1772268"/>
              <a:ext cx="4307715" cy="394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6274840"/>
                </p:ext>
              </p:extLst>
            </p:nvPr>
          </p:nvGraphicFramePr>
          <p:xfrm>
            <a:off x="1637289" y="1528931"/>
            <a:ext cx="971862" cy="322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2" name="Equation" r:id="rId6" imgW="469696" imgH="152334" progId="Equation.DSMT4">
                    <p:embed/>
                  </p:oleObj>
                </mc:Choice>
                <mc:Fallback>
                  <p:oleObj name="Equation" r:id="rId6" imgW="469696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7289" y="1528931"/>
                          <a:ext cx="971862" cy="322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1965228"/>
                </p:ext>
              </p:extLst>
            </p:nvPr>
          </p:nvGraphicFramePr>
          <p:xfrm>
            <a:off x="918242" y="2930215"/>
            <a:ext cx="761730" cy="37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3" name="Equation" r:id="rId8" imgW="368140" imgH="177723" progId="Equation.DSMT4">
                    <p:embed/>
                  </p:oleObj>
                </mc:Choice>
                <mc:Fallback>
                  <p:oleObj name="Equation" r:id="rId8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8242" y="2930215"/>
                          <a:ext cx="761730" cy="37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1622915"/>
                </p:ext>
              </p:extLst>
            </p:nvPr>
          </p:nvGraphicFramePr>
          <p:xfrm>
            <a:off x="2527068" y="2070985"/>
            <a:ext cx="781430" cy="359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4" name="Equation" r:id="rId10" imgW="393359" imgH="177646" progId="Equation.DSMT4">
                    <p:embed/>
                  </p:oleObj>
                </mc:Choice>
                <mc:Fallback>
                  <p:oleObj name="Equation" r:id="rId10" imgW="393359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7068" y="2070985"/>
                          <a:ext cx="781430" cy="359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7292203"/>
                </p:ext>
              </p:extLst>
            </p:nvPr>
          </p:nvGraphicFramePr>
          <p:xfrm>
            <a:off x="3154182" y="5650551"/>
            <a:ext cx="1341235" cy="429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05" name="Equation" r:id="rId12" imgW="647419" imgH="203112" progId="Equation.DSMT4">
                    <p:embed/>
                  </p:oleObj>
                </mc:Choice>
                <mc:Fallback>
                  <p:oleObj name="Equation" r:id="rId12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182" y="5650551"/>
                          <a:ext cx="1341235" cy="4296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Oval 10"/>
          <p:cNvSpPr/>
          <p:nvPr/>
        </p:nvSpPr>
        <p:spPr bwMode="auto">
          <a:xfrm>
            <a:off x="848692" y="5205366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878" y="1400456"/>
            <a:ext cx="8953995" cy="4572832"/>
            <a:chOff x="485775" y="1219200"/>
            <a:chExt cx="8647113" cy="4305300"/>
          </a:xfrm>
        </p:grpSpPr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1449388"/>
              <a:ext cx="4165600" cy="373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6575793"/>
                </p:ext>
              </p:extLst>
            </p:nvPr>
          </p:nvGraphicFramePr>
          <p:xfrm>
            <a:off x="1954213" y="1219200"/>
            <a:ext cx="939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0" name="Equation" r:id="rId5" imgW="469696" imgH="152334" progId="Equation.DSMT4">
                    <p:embed/>
                  </p:oleObj>
                </mc:Choice>
                <mc:Fallback>
                  <p:oleObj name="Equation" r:id="rId5" imgW="469696" imgH="15233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213" y="1219200"/>
                          <a:ext cx="939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4207722"/>
                </p:ext>
              </p:extLst>
            </p:nvPr>
          </p:nvGraphicFramePr>
          <p:xfrm>
            <a:off x="1258888" y="2544763"/>
            <a:ext cx="7366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1" name="Equation" r:id="rId7" imgW="368140" imgH="177723" progId="Equation.DSMT4">
                    <p:embed/>
                  </p:oleObj>
                </mc:Choice>
                <mc:Fallback>
                  <p:oleObj name="Equation" r:id="rId7" imgW="368140" imgH="17772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8888" y="2544763"/>
                          <a:ext cx="73660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8"/>
            <a:stretch>
              <a:fillRect/>
            </a:stretch>
          </p:blipFill>
          <p:spPr bwMode="auto">
            <a:xfrm>
              <a:off x="4867275" y="1590675"/>
              <a:ext cx="4265613" cy="38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7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5115608"/>
                </p:ext>
              </p:extLst>
            </p:nvPr>
          </p:nvGraphicFramePr>
          <p:xfrm>
            <a:off x="2814638" y="1731963"/>
            <a:ext cx="755650" cy="33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2" name="Equation" r:id="rId10" imgW="393359" imgH="177646" progId="Equation.DSMT4">
                    <p:embed/>
                  </p:oleObj>
                </mc:Choice>
                <mc:Fallback>
                  <p:oleObj name="Equation" r:id="rId10" imgW="393359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4638" y="1731963"/>
                          <a:ext cx="755650" cy="33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7597104"/>
                </p:ext>
              </p:extLst>
            </p:nvPr>
          </p:nvGraphicFramePr>
          <p:xfrm>
            <a:off x="3421063" y="5118100"/>
            <a:ext cx="129698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3" name="Equation" r:id="rId12" imgW="647419" imgH="203112" progId="Equation.DSMT4">
                    <p:embed/>
                  </p:oleObj>
                </mc:Choice>
                <mc:Fallback>
                  <p:oleObj name="Equation" r:id="rId12" imgW="64741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1063" y="5118100"/>
                          <a:ext cx="1296987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>
              <a:off x="6832600" y="2520950"/>
              <a:ext cx="200025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00875" y="4298950"/>
              <a:ext cx="18542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9039418"/>
                </p:ext>
              </p:extLst>
            </p:nvPr>
          </p:nvGraphicFramePr>
          <p:xfrm>
            <a:off x="8185150" y="2801938"/>
            <a:ext cx="922338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4" name="Equation" r:id="rId14" imgW="558720" imgH="393480" progId="Equation.DSMT4">
                    <p:embed/>
                  </p:oleObj>
                </mc:Choice>
                <mc:Fallback>
                  <p:oleObj name="Equation" r:id="rId14" imgW="5587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5150" y="2801938"/>
                          <a:ext cx="922338" cy="647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Arrow Connector 21"/>
            <p:cNvCxnSpPr/>
            <p:nvPr/>
          </p:nvCxnSpPr>
          <p:spPr>
            <a:xfrm>
              <a:off x="8085138" y="2532063"/>
              <a:ext cx="0" cy="174783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57513" y="2532063"/>
              <a:ext cx="146526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568575" y="4468813"/>
              <a:ext cx="18542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3133119"/>
                </p:ext>
              </p:extLst>
            </p:nvPr>
          </p:nvGraphicFramePr>
          <p:xfrm>
            <a:off x="3862388" y="2667000"/>
            <a:ext cx="922337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95" name="Equation" r:id="rId16" imgW="558720" imgH="393480" progId="Equation.DSMT4">
                    <p:embed/>
                  </p:oleObj>
                </mc:Choice>
                <mc:Fallback>
                  <p:oleObj name="Equation" r:id="rId16" imgW="5587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2388" y="2667000"/>
                          <a:ext cx="922337" cy="647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>
            <a:xfrm>
              <a:off x="3771900" y="2532063"/>
              <a:ext cx="25400" cy="193675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363873" y="866899"/>
            <a:ext cx="6798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Radiation energy vs. compression rate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824037" y="5110363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Compression for 250 </a:t>
            </a:r>
            <a:r>
              <a:rPr lang="en-US" dirty="0" err="1"/>
              <a:t>pC</a:t>
            </a:r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8" y="1726870"/>
            <a:ext cx="442348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030727"/>
              </p:ext>
            </p:extLst>
          </p:nvPr>
        </p:nvGraphicFramePr>
        <p:xfrm>
          <a:off x="6199188" y="1643063"/>
          <a:ext cx="104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4" name="Equation" r:id="rId5" imgW="520560" imgH="152280" progId="Equation.DSMT4">
                  <p:embed/>
                </p:oleObj>
              </mc:Choice>
              <mc:Fallback>
                <p:oleObj name="Equation" r:id="rId5" imgW="520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1643063"/>
                        <a:ext cx="1041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124919"/>
              </p:ext>
            </p:extLst>
          </p:nvPr>
        </p:nvGraphicFramePr>
        <p:xfrm>
          <a:off x="6221413" y="4410075"/>
          <a:ext cx="7556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5" name="Equation" r:id="rId7" imgW="393359" imgH="177646" progId="Equation.DSMT4">
                  <p:embed/>
                </p:oleObj>
              </mc:Choice>
              <mc:Fallback>
                <p:oleObj name="Equation" r:id="rId7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4410075"/>
                        <a:ext cx="7556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243001"/>
              </p:ext>
            </p:extLst>
          </p:nvPr>
        </p:nvGraphicFramePr>
        <p:xfrm>
          <a:off x="7392207" y="5561639"/>
          <a:ext cx="1296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6" name="Equation" r:id="rId9" imgW="647419" imgH="203112" progId="Equation.DSMT4">
                  <p:embed/>
                </p:oleObj>
              </mc:Choice>
              <mc:Fallback>
                <p:oleObj name="Equation" r:id="rId9" imgW="64741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207" y="5561639"/>
                        <a:ext cx="1296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701800"/>
            <a:ext cx="44227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784290"/>
              </p:ext>
            </p:extLst>
          </p:nvPr>
        </p:nvGraphicFramePr>
        <p:xfrm>
          <a:off x="1882775" y="1549400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" name="Equation" r:id="rId12" imgW="469800" imgH="152280" progId="Equation.DSMT4">
                  <p:embed/>
                </p:oleObj>
              </mc:Choice>
              <mc:Fallback>
                <p:oleObj name="Equation" r:id="rId12" imgW="469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1549400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29577"/>
              </p:ext>
            </p:extLst>
          </p:nvPr>
        </p:nvGraphicFramePr>
        <p:xfrm>
          <a:off x="2949575" y="2266950"/>
          <a:ext cx="134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8" name="Equation" r:id="rId14" imgW="672840" imgH="215640" progId="Equation.DSMT4">
                  <p:embed/>
                </p:oleObj>
              </mc:Choice>
              <mc:Fallback>
                <p:oleObj name="Equation" r:id="rId14" imgW="672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2266950"/>
                        <a:ext cx="134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50059"/>
              </p:ext>
            </p:extLst>
          </p:nvPr>
        </p:nvGraphicFramePr>
        <p:xfrm>
          <a:off x="1463675" y="4649788"/>
          <a:ext cx="7556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9" name="Equation" r:id="rId16" imgW="393359" imgH="177646" progId="Equation.DSMT4">
                  <p:embed/>
                </p:oleObj>
              </mc:Choice>
              <mc:Fallback>
                <p:oleObj name="Equation" r:id="rId16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649788"/>
                        <a:ext cx="7556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660797"/>
              </p:ext>
            </p:extLst>
          </p:nvPr>
        </p:nvGraphicFramePr>
        <p:xfrm>
          <a:off x="7137400" y="2190750"/>
          <a:ext cx="134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0" name="Equation" r:id="rId17" imgW="672808" imgH="215806" progId="Equation.DSMT4">
                  <p:embed/>
                </p:oleObj>
              </mc:Choice>
              <mc:Fallback>
                <p:oleObj name="Equation" r:id="rId17" imgW="67280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2190750"/>
                        <a:ext cx="134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281141"/>
              </p:ext>
            </p:extLst>
          </p:nvPr>
        </p:nvGraphicFramePr>
        <p:xfrm>
          <a:off x="3233738" y="5486400"/>
          <a:ext cx="1296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1" name="Equation" r:id="rId18" imgW="647419" imgH="203112" progId="Equation.DSMT4">
                  <p:embed/>
                </p:oleObj>
              </mc:Choice>
              <mc:Fallback>
                <p:oleObj name="Equation" r:id="rId18" imgW="64741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486400"/>
                        <a:ext cx="1296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363873" y="866899"/>
            <a:ext cx="66768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Radiation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power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vs. compression rate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973777" y="5155211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21712" y="5202836"/>
            <a:ext cx="390096" cy="406428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862538" y="1441544"/>
            <a:ext cx="7765196" cy="424070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Bunches with charge 20-1000 </a:t>
            </a:r>
            <a:r>
              <a:rPr lang="en-US" sz="2800" dirty="0" err="1" smtClean="0"/>
              <a:t>pC</a:t>
            </a:r>
            <a:r>
              <a:rPr lang="en-US" sz="2800" dirty="0" smtClean="0"/>
              <a:t> can be compressed to 5 kA and higher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Radiation energy drops down at “full” compression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Overcompression</a:t>
            </a:r>
            <a:r>
              <a:rPr lang="en-US" sz="2800" dirty="0" smtClean="0"/>
              <a:t> scenario can be used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010" y="4587442"/>
            <a:ext cx="7848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en-US" sz="2400" dirty="0" smtClean="0">
                <a:solidFill>
                  <a:schemeClr val="accent1"/>
                </a:solidFill>
                <a:cs typeface="Times New Roman" pitchFamily="18" charset="0"/>
              </a:rPr>
              <a:t>Acknowledgements </a:t>
            </a:r>
          </a:p>
          <a:p>
            <a:pPr algn="just">
              <a:tabLst>
                <a:tab pos="228600" algn="l"/>
              </a:tabLst>
            </a:pPr>
            <a:r>
              <a:rPr lang="en-US" sz="2400" dirty="0" smtClean="0">
                <a:solidFill>
                  <a:schemeClr val="accent1"/>
                </a:solidFill>
                <a:cs typeface="Times New Roman" pitchFamily="18" charset="0"/>
              </a:rPr>
              <a:t>to </a:t>
            </a:r>
            <a:r>
              <a:rPr lang="en-US" sz="2400" dirty="0" err="1" smtClean="0">
                <a:solidFill>
                  <a:schemeClr val="accent1"/>
                </a:solidFill>
                <a:cs typeface="Times New Roman" pitchFamily="18" charset="0"/>
              </a:rPr>
              <a:t>M.Dohlus</a:t>
            </a:r>
            <a:r>
              <a:rPr lang="en-US" sz="2400" dirty="0" smtClean="0">
                <a:solidFill>
                  <a:schemeClr val="accent1"/>
                </a:solidFill>
                <a:cs typeface="Times New Roman" pitchFamily="18" charset="0"/>
              </a:rPr>
              <a:t> and </a:t>
            </a:r>
            <a:r>
              <a:rPr lang="en-US" sz="2400" dirty="0" err="1">
                <a:solidFill>
                  <a:schemeClr val="accent1"/>
                </a:solidFill>
                <a:cs typeface="Times New Roman" pitchFamily="18" charset="0"/>
              </a:rPr>
              <a:t>T.Limberg</a:t>
            </a:r>
            <a:r>
              <a:rPr lang="en-US" sz="2400" dirty="0" smtClean="0">
                <a:solidFill>
                  <a:schemeClr val="accent1"/>
                </a:solidFill>
                <a:cs typeface="Times New Roman" pitchFamily="18" charset="0"/>
              </a:rPr>
              <a:t> for many useful discussions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7802088" y="1363729"/>
            <a:ext cx="1246909" cy="758758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64110"/>
              </p:ext>
            </p:extLst>
          </p:nvPr>
        </p:nvGraphicFramePr>
        <p:xfrm>
          <a:off x="2686050" y="3302000"/>
          <a:ext cx="13985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" name="Equation" r:id="rId4" imgW="901440" imgH="698400" progId="Equation.DSMT4">
                  <p:embed/>
                </p:oleObj>
              </mc:Choice>
              <mc:Fallback>
                <p:oleObj name="Equation" r:id="rId4" imgW="9014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3302000"/>
                        <a:ext cx="1398588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478699"/>
              </p:ext>
            </p:extLst>
          </p:nvPr>
        </p:nvGraphicFramePr>
        <p:xfrm>
          <a:off x="4378325" y="3305175"/>
          <a:ext cx="14382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8" name="Equation" r:id="rId6" imgW="927000" imgH="698400" progId="Equation.DSMT4">
                  <p:embed/>
                </p:oleObj>
              </mc:Choice>
              <mc:Fallback>
                <p:oleObj name="Equation" r:id="rId6" imgW="9270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3305175"/>
                        <a:ext cx="143827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216964"/>
              </p:ext>
            </p:extLst>
          </p:nvPr>
        </p:nvGraphicFramePr>
        <p:xfrm>
          <a:off x="6110288" y="3335338"/>
          <a:ext cx="1557337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Equation" r:id="rId8" imgW="1002960" imgH="482400" progId="Equation.DSMT4">
                  <p:embed/>
                </p:oleObj>
              </mc:Choice>
              <mc:Fallback>
                <p:oleObj name="Equation" r:id="rId8" imgW="1002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3335338"/>
                        <a:ext cx="1557337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20825" y="840509"/>
            <a:ext cx="67515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+mj-lt"/>
              </a:rPr>
              <a:t>Working points (11 macro-parameters)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69381" y="4550064"/>
            <a:ext cx="357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What is the optimal choice?</a:t>
            </a:r>
          </a:p>
        </p:txBody>
      </p:sp>
      <p:sp>
        <p:nvSpPr>
          <p:cNvPr id="11" name="Line 70"/>
          <p:cNvSpPr>
            <a:spLocks noChangeShapeType="1"/>
          </p:cNvSpPr>
          <p:nvPr/>
        </p:nvSpPr>
        <p:spPr bwMode="auto">
          <a:xfrm flipH="1">
            <a:off x="6832600" y="1954213"/>
            <a:ext cx="541338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0" y="1290638"/>
            <a:ext cx="8870950" cy="1954212"/>
            <a:chOff x="0" y="813"/>
            <a:chExt cx="5588" cy="1231"/>
          </a:xfrm>
        </p:grpSpPr>
        <p:sp>
          <p:nvSpPr>
            <p:cNvPr id="13" name="AutoShape 107"/>
            <p:cNvSpPr>
              <a:spLocks noChangeArrowheads="1"/>
            </p:cNvSpPr>
            <p:nvPr/>
          </p:nvSpPr>
          <p:spPr bwMode="auto">
            <a:xfrm>
              <a:off x="68" y="1071"/>
              <a:ext cx="136" cy="29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8"/>
            <p:cNvSpPr>
              <a:spLocks noChangeShapeType="1"/>
            </p:cNvSpPr>
            <p:nvPr/>
          </p:nvSpPr>
          <p:spPr bwMode="auto">
            <a:xfrm flipV="1">
              <a:off x="204" y="120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09"/>
            <p:cNvSpPr>
              <a:spLocks noChangeArrowheads="1"/>
            </p:cNvSpPr>
            <p:nvPr/>
          </p:nvSpPr>
          <p:spPr bwMode="auto">
            <a:xfrm>
              <a:off x="295" y="1026"/>
              <a:ext cx="267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0"/>
            <p:cNvSpPr>
              <a:spLocks noChangeShapeType="1"/>
            </p:cNvSpPr>
            <p:nvPr/>
          </p:nvSpPr>
          <p:spPr bwMode="auto">
            <a:xfrm>
              <a:off x="567" y="1207"/>
              <a:ext cx="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" name="Object 111"/>
            <p:cNvGraphicFramePr>
              <a:graphicFrameLocks noChangeAspect="1"/>
            </p:cNvGraphicFramePr>
            <p:nvPr/>
          </p:nvGraphicFramePr>
          <p:xfrm>
            <a:off x="283" y="1117"/>
            <a:ext cx="291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0" name="Equation" r:id="rId10" imgW="317160" imgH="241200" progId="Equation.DSMT4">
                    <p:embed/>
                  </p:oleObj>
                </mc:Choice>
                <mc:Fallback>
                  <p:oleObj name="Equation" r:id="rId10" imgW="3171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" y="1117"/>
                          <a:ext cx="291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12"/>
            <p:cNvGraphicFramePr>
              <a:graphicFrameLocks noChangeAspect="1"/>
            </p:cNvGraphicFramePr>
            <p:nvPr/>
          </p:nvGraphicFramePr>
          <p:xfrm>
            <a:off x="0" y="813"/>
            <a:ext cx="302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1" name="Equation" r:id="rId12" imgW="317160" imgH="177480" progId="Equation.DSMT4">
                    <p:embed/>
                  </p:oleObj>
                </mc:Choice>
                <mc:Fallback>
                  <p:oleObj name="Equation" r:id="rId12" imgW="31716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13"/>
                          <a:ext cx="302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utoShape 113"/>
            <p:cNvSpPr>
              <a:spLocks noChangeArrowheads="1"/>
            </p:cNvSpPr>
            <p:nvPr/>
          </p:nvSpPr>
          <p:spPr bwMode="auto">
            <a:xfrm>
              <a:off x="612" y="1026"/>
              <a:ext cx="267" cy="38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114"/>
            <p:cNvGraphicFramePr>
              <a:graphicFrameLocks noChangeAspect="1"/>
            </p:cNvGraphicFramePr>
            <p:nvPr/>
          </p:nvGraphicFramePr>
          <p:xfrm>
            <a:off x="600" y="1117"/>
            <a:ext cx="28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2" name="Equation" r:id="rId14" imgW="317160" imgH="241200" progId="Equation.DSMT4">
                    <p:embed/>
                  </p:oleObj>
                </mc:Choice>
                <mc:Fallback>
                  <p:oleObj name="Equation" r:id="rId14" imgW="3171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" y="1117"/>
                          <a:ext cx="28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AutoShape 115"/>
            <p:cNvSpPr>
              <a:spLocks noChangeArrowheads="1"/>
            </p:cNvSpPr>
            <p:nvPr/>
          </p:nvSpPr>
          <p:spPr bwMode="auto">
            <a:xfrm>
              <a:off x="2375" y="1660"/>
              <a:ext cx="334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" name="Object 116"/>
            <p:cNvGraphicFramePr>
              <a:graphicFrameLocks noChangeAspect="1"/>
            </p:cNvGraphicFramePr>
            <p:nvPr/>
          </p:nvGraphicFramePr>
          <p:xfrm>
            <a:off x="2429" y="1752"/>
            <a:ext cx="24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3" name="Equation" r:id="rId16" imgW="253800" imgH="228600" progId="Equation.DSMT4">
                    <p:embed/>
                  </p:oleObj>
                </mc:Choice>
                <mc:Fallback>
                  <p:oleObj name="Equation" r:id="rId16" imgW="253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1752"/>
                          <a:ext cx="24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AutoShape 117"/>
            <p:cNvSpPr>
              <a:spLocks noChangeArrowheads="1"/>
            </p:cNvSpPr>
            <p:nvPr/>
          </p:nvSpPr>
          <p:spPr bwMode="auto">
            <a:xfrm>
              <a:off x="3241" y="1636"/>
              <a:ext cx="519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118"/>
            <p:cNvGraphicFramePr>
              <a:graphicFrameLocks noChangeAspect="1"/>
            </p:cNvGraphicFramePr>
            <p:nvPr/>
          </p:nvGraphicFramePr>
          <p:xfrm>
            <a:off x="3388" y="1734"/>
            <a:ext cx="231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4" name="Equation" r:id="rId18" imgW="241200" imgH="228600" progId="Equation.DSMT4">
                    <p:embed/>
                  </p:oleObj>
                </mc:Choice>
                <mc:Fallback>
                  <p:oleObj name="Equation" r:id="rId18" imgW="241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" y="1734"/>
                          <a:ext cx="231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AutoShape 119"/>
            <p:cNvSpPr>
              <a:spLocks noChangeArrowheads="1"/>
            </p:cNvSpPr>
            <p:nvPr/>
          </p:nvSpPr>
          <p:spPr bwMode="auto">
            <a:xfrm>
              <a:off x="4301" y="1641"/>
              <a:ext cx="719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0"/>
            <p:cNvSpPr>
              <a:spLocks noChangeShapeType="1"/>
            </p:cNvSpPr>
            <p:nvPr/>
          </p:nvSpPr>
          <p:spPr bwMode="auto">
            <a:xfrm>
              <a:off x="5030" y="1838"/>
              <a:ext cx="55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" name="Object 121"/>
            <p:cNvGraphicFramePr>
              <a:graphicFrameLocks noChangeAspect="1"/>
            </p:cNvGraphicFramePr>
            <p:nvPr/>
          </p:nvGraphicFramePr>
          <p:xfrm>
            <a:off x="4499" y="1718"/>
            <a:ext cx="242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5" name="Equation" r:id="rId20" imgW="253800" imgH="228600" progId="Equation.DSMT4">
                    <p:embed/>
                  </p:oleObj>
                </mc:Choice>
                <mc:Fallback>
                  <p:oleObj name="Equation" r:id="rId20" imgW="253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" y="1718"/>
                          <a:ext cx="242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122"/>
            <p:cNvGrpSpPr>
              <a:grpSpLocks/>
            </p:cNvGrpSpPr>
            <p:nvPr/>
          </p:nvGrpSpPr>
          <p:grpSpPr bwMode="auto">
            <a:xfrm>
              <a:off x="3774" y="1660"/>
              <a:ext cx="522" cy="217"/>
              <a:chOff x="1694" y="1537"/>
              <a:chExt cx="583" cy="378"/>
            </a:xfrm>
          </p:grpSpPr>
          <p:sp>
            <p:nvSpPr>
              <p:cNvPr id="75" name="Rectangle 123"/>
              <p:cNvSpPr>
                <a:spLocks noChangeArrowheads="1"/>
              </p:cNvSpPr>
              <p:nvPr/>
            </p:nvSpPr>
            <p:spPr bwMode="auto">
              <a:xfrm>
                <a:off x="1770" y="17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4"/>
              <p:cNvSpPr>
                <a:spLocks noChangeArrowheads="1"/>
              </p:cNvSpPr>
              <p:nvPr/>
            </p:nvSpPr>
            <p:spPr bwMode="auto">
              <a:xfrm>
                <a:off x="1900" y="15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5"/>
              <p:cNvSpPr>
                <a:spLocks noChangeArrowheads="1"/>
              </p:cNvSpPr>
              <p:nvPr/>
            </p:nvSpPr>
            <p:spPr bwMode="auto">
              <a:xfrm>
                <a:off x="2034" y="1537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126"/>
              <p:cNvSpPr>
                <a:spLocks noChangeArrowheads="1"/>
              </p:cNvSpPr>
              <p:nvPr/>
            </p:nvSpPr>
            <p:spPr bwMode="auto">
              <a:xfrm>
                <a:off x="2161" y="1728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27"/>
              <p:cNvSpPr>
                <a:spLocks noChangeShapeType="1"/>
              </p:cNvSpPr>
              <p:nvPr/>
            </p:nvSpPr>
            <p:spPr bwMode="auto">
              <a:xfrm>
                <a:off x="1737" y="1846"/>
                <a:ext cx="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8"/>
              <p:cNvSpPr>
                <a:spLocks noChangeShapeType="1"/>
              </p:cNvSpPr>
              <p:nvPr/>
            </p:nvSpPr>
            <p:spPr bwMode="auto">
              <a:xfrm flipV="1">
                <a:off x="1843" y="1626"/>
                <a:ext cx="56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9"/>
              <p:cNvSpPr>
                <a:spLocks noChangeShapeType="1"/>
              </p:cNvSpPr>
              <p:nvPr/>
            </p:nvSpPr>
            <p:spPr bwMode="auto">
              <a:xfrm>
                <a:off x="1973" y="1632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30"/>
              <p:cNvSpPr>
                <a:spLocks noChangeShapeType="1"/>
              </p:cNvSpPr>
              <p:nvPr/>
            </p:nvSpPr>
            <p:spPr bwMode="auto">
              <a:xfrm>
                <a:off x="2113" y="1630"/>
                <a:ext cx="5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31"/>
              <p:cNvSpPr>
                <a:spLocks noChangeShapeType="1"/>
              </p:cNvSpPr>
              <p:nvPr/>
            </p:nvSpPr>
            <p:spPr bwMode="auto">
              <a:xfrm>
                <a:off x="2234" y="1828"/>
                <a:ext cx="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32"/>
              <p:cNvSpPr>
                <a:spLocks noChangeShapeType="1"/>
              </p:cNvSpPr>
              <p:nvPr/>
            </p:nvSpPr>
            <p:spPr bwMode="auto">
              <a:xfrm>
                <a:off x="1694" y="18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33"/>
            <p:cNvGrpSpPr>
              <a:grpSpLocks/>
            </p:cNvGrpSpPr>
            <p:nvPr/>
          </p:nvGrpSpPr>
          <p:grpSpPr bwMode="auto">
            <a:xfrm>
              <a:off x="2712" y="1672"/>
              <a:ext cx="522" cy="217"/>
              <a:chOff x="1694" y="1537"/>
              <a:chExt cx="583" cy="378"/>
            </a:xfrm>
          </p:grpSpPr>
          <p:sp>
            <p:nvSpPr>
              <p:cNvPr id="65" name="Rectangle 134"/>
              <p:cNvSpPr>
                <a:spLocks noChangeArrowheads="1"/>
              </p:cNvSpPr>
              <p:nvPr/>
            </p:nvSpPr>
            <p:spPr bwMode="auto">
              <a:xfrm>
                <a:off x="1770" y="17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35"/>
              <p:cNvSpPr>
                <a:spLocks noChangeArrowheads="1"/>
              </p:cNvSpPr>
              <p:nvPr/>
            </p:nvSpPr>
            <p:spPr bwMode="auto">
              <a:xfrm>
                <a:off x="1900" y="15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136"/>
              <p:cNvSpPr>
                <a:spLocks noChangeArrowheads="1"/>
              </p:cNvSpPr>
              <p:nvPr/>
            </p:nvSpPr>
            <p:spPr bwMode="auto">
              <a:xfrm>
                <a:off x="2034" y="1537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137"/>
              <p:cNvSpPr>
                <a:spLocks noChangeArrowheads="1"/>
              </p:cNvSpPr>
              <p:nvPr/>
            </p:nvSpPr>
            <p:spPr bwMode="auto">
              <a:xfrm>
                <a:off x="2161" y="1728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138"/>
              <p:cNvSpPr>
                <a:spLocks noChangeShapeType="1"/>
              </p:cNvSpPr>
              <p:nvPr/>
            </p:nvSpPr>
            <p:spPr bwMode="auto">
              <a:xfrm>
                <a:off x="1737" y="1846"/>
                <a:ext cx="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9"/>
              <p:cNvSpPr>
                <a:spLocks noChangeShapeType="1"/>
              </p:cNvSpPr>
              <p:nvPr/>
            </p:nvSpPr>
            <p:spPr bwMode="auto">
              <a:xfrm flipV="1">
                <a:off x="1843" y="1626"/>
                <a:ext cx="56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40"/>
              <p:cNvSpPr>
                <a:spLocks noChangeShapeType="1"/>
              </p:cNvSpPr>
              <p:nvPr/>
            </p:nvSpPr>
            <p:spPr bwMode="auto">
              <a:xfrm>
                <a:off x="1973" y="1632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41"/>
              <p:cNvSpPr>
                <a:spLocks noChangeShapeType="1"/>
              </p:cNvSpPr>
              <p:nvPr/>
            </p:nvSpPr>
            <p:spPr bwMode="auto">
              <a:xfrm>
                <a:off x="2113" y="1630"/>
                <a:ext cx="5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42"/>
              <p:cNvSpPr>
                <a:spLocks noChangeShapeType="1"/>
              </p:cNvSpPr>
              <p:nvPr/>
            </p:nvSpPr>
            <p:spPr bwMode="auto">
              <a:xfrm>
                <a:off x="2234" y="1828"/>
                <a:ext cx="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43"/>
              <p:cNvSpPr>
                <a:spLocks noChangeShapeType="1"/>
              </p:cNvSpPr>
              <p:nvPr/>
            </p:nvSpPr>
            <p:spPr bwMode="auto">
              <a:xfrm>
                <a:off x="1694" y="18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44"/>
            <p:cNvGrpSpPr>
              <a:grpSpLocks/>
            </p:cNvGrpSpPr>
            <p:nvPr/>
          </p:nvGrpSpPr>
          <p:grpSpPr bwMode="auto">
            <a:xfrm>
              <a:off x="882" y="852"/>
              <a:ext cx="1485" cy="1067"/>
              <a:chOff x="882" y="852"/>
              <a:chExt cx="1485" cy="1067"/>
            </a:xfrm>
          </p:grpSpPr>
          <p:sp>
            <p:nvSpPr>
              <p:cNvPr id="33" name="Rectangle 145"/>
              <p:cNvSpPr>
                <a:spLocks noChangeArrowheads="1"/>
              </p:cNvSpPr>
              <p:nvPr/>
            </p:nvSpPr>
            <p:spPr bwMode="auto">
              <a:xfrm>
                <a:off x="1452" y="1131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146"/>
              <p:cNvGrpSpPr>
                <a:grpSpLocks/>
              </p:cNvGrpSpPr>
              <p:nvPr/>
            </p:nvGrpSpPr>
            <p:grpSpPr bwMode="auto">
              <a:xfrm>
                <a:off x="882" y="1062"/>
                <a:ext cx="377" cy="176"/>
                <a:chOff x="1694" y="1537"/>
                <a:chExt cx="583" cy="378"/>
              </a:xfrm>
            </p:grpSpPr>
            <p:sp>
              <p:nvSpPr>
                <p:cNvPr id="55" name="Rectangle 147"/>
                <p:cNvSpPr>
                  <a:spLocks noChangeArrowheads="1"/>
                </p:cNvSpPr>
                <p:nvPr/>
              </p:nvSpPr>
              <p:spPr bwMode="auto">
                <a:xfrm>
                  <a:off x="1770" y="17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Rectangle 148"/>
                <p:cNvSpPr>
                  <a:spLocks noChangeArrowheads="1"/>
                </p:cNvSpPr>
                <p:nvPr/>
              </p:nvSpPr>
              <p:spPr bwMode="auto">
                <a:xfrm>
                  <a:off x="1900" y="15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Rectangle 149"/>
                <p:cNvSpPr>
                  <a:spLocks noChangeArrowheads="1"/>
                </p:cNvSpPr>
                <p:nvPr/>
              </p:nvSpPr>
              <p:spPr bwMode="auto">
                <a:xfrm>
                  <a:off x="2034" y="1537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Rectangle 150"/>
                <p:cNvSpPr>
                  <a:spLocks noChangeArrowheads="1"/>
                </p:cNvSpPr>
                <p:nvPr/>
              </p:nvSpPr>
              <p:spPr bwMode="auto">
                <a:xfrm>
                  <a:off x="2161" y="1728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151"/>
                <p:cNvSpPr>
                  <a:spLocks noChangeShapeType="1"/>
                </p:cNvSpPr>
                <p:nvPr/>
              </p:nvSpPr>
              <p:spPr bwMode="auto">
                <a:xfrm>
                  <a:off x="1737" y="1846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843" y="1626"/>
                  <a:ext cx="56" cy="2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53"/>
                <p:cNvSpPr>
                  <a:spLocks noChangeShapeType="1"/>
                </p:cNvSpPr>
                <p:nvPr/>
              </p:nvSpPr>
              <p:spPr bwMode="auto">
                <a:xfrm>
                  <a:off x="1973" y="1632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54"/>
                <p:cNvSpPr>
                  <a:spLocks noChangeShapeType="1"/>
                </p:cNvSpPr>
                <p:nvPr/>
              </p:nvSpPr>
              <p:spPr bwMode="auto">
                <a:xfrm>
                  <a:off x="2113" y="1630"/>
                  <a:ext cx="5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55"/>
                <p:cNvSpPr>
                  <a:spLocks noChangeShapeType="1"/>
                </p:cNvSpPr>
                <p:nvPr/>
              </p:nvSpPr>
              <p:spPr bwMode="auto">
                <a:xfrm>
                  <a:off x="2234" y="1828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56"/>
                <p:cNvSpPr>
                  <a:spLocks noChangeShapeType="1"/>
                </p:cNvSpPr>
                <p:nvPr/>
              </p:nvSpPr>
              <p:spPr bwMode="auto">
                <a:xfrm>
                  <a:off x="1694" y="1846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" name="Line 157"/>
              <p:cNvSpPr>
                <a:spLocks noChangeShapeType="1"/>
              </p:cNvSpPr>
              <p:nvPr/>
            </p:nvSpPr>
            <p:spPr bwMode="auto">
              <a:xfrm>
                <a:off x="1249" y="1196"/>
                <a:ext cx="198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58"/>
              <p:cNvSpPr>
                <a:spLocks noChangeShapeType="1"/>
              </p:cNvSpPr>
              <p:nvPr/>
            </p:nvSpPr>
            <p:spPr bwMode="auto">
              <a:xfrm>
                <a:off x="884" y="1207"/>
                <a:ext cx="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159"/>
              <p:cNvSpPr>
                <a:spLocks noChangeArrowheads="1"/>
              </p:cNvSpPr>
              <p:nvPr/>
            </p:nvSpPr>
            <p:spPr bwMode="auto">
              <a:xfrm>
                <a:off x="1789" y="1789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60"/>
              <p:cNvSpPr>
                <a:spLocks noChangeShapeType="1"/>
              </p:cNvSpPr>
              <p:nvPr/>
            </p:nvSpPr>
            <p:spPr bwMode="auto">
              <a:xfrm>
                <a:off x="1500" y="1206"/>
                <a:ext cx="285" cy="6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161"/>
              <p:cNvSpPr>
                <a:spLocks noChangeArrowheads="1"/>
              </p:cNvSpPr>
              <p:nvPr/>
            </p:nvSpPr>
            <p:spPr bwMode="auto">
              <a:xfrm>
                <a:off x="1562" y="1337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62"/>
              <p:cNvSpPr>
                <a:spLocks noChangeArrowheads="1"/>
              </p:cNvSpPr>
              <p:nvPr/>
            </p:nvSpPr>
            <p:spPr bwMode="auto">
              <a:xfrm>
                <a:off x="1667" y="1574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" name="Object 163"/>
              <p:cNvGraphicFramePr>
                <a:graphicFrameLocks noChangeAspect="1"/>
              </p:cNvGraphicFramePr>
              <p:nvPr/>
            </p:nvGraphicFramePr>
            <p:xfrm>
              <a:off x="971" y="852"/>
              <a:ext cx="242" cy="1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86" name="Equation" r:id="rId22" imgW="253800" imgH="164880" progId="Equation.DSMT4">
                      <p:embed/>
                    </p:oleObj>
                  </mc:Choice>
                  <mc:Fallback>
                    <p:oleObj name="Equation" r:id="rId22" imgW="25380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1" y="852"/>
                            <a:ext cx="242" cy="1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164"/>
              <p:cNvGraphicFramePr>
                <a:graphicFrameLocks noChangeAspect="1"/>
              </p:cNvGraphicFramePr>
              <p:nvPr/>
            </p:nvGraphicFramePr>
            <p:xfrm>
              <a:off x="1314" y="1507"/>
              <a:ext cx="242" cy="1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87" name="Equation" r:id="rId24" imgW="253800" imgH="164880" progId="Equation.DSMT4">
                      <p:embed/>
                    </p:oleObj>
                  </mc:Choice>
                  <mc:Fallback>
                    <p:oleObj name="Equation" r:id="rId24" imgW="25380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4" y="1507"/>
                            <a:ext cx="242" cy="1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165"/>
              <p:cNvGraphicFramePr>
                <a:graphicFrameLocks noChangeAspect="1"/>
              </p:cNvGraphicFramePr>
              <p:nvPr/>
            </p:nvGraphicFramePr>
            <p:xfrm>
              <a:off x="2004" y="1466"/>
              <a:ext cx="278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88" name="Equation" r:id="rId26" imgW="291960" imgH="228600" progId="Equation.DSMT4">
                      <p:embed/>
                    </p:oleObj>
                  </mc:Choice>
                  <mc:Fallback>
                    <p:oleObj name="Equation" r:id="rId26" imgW="29196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466"/>
                            <a:ext cx="278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4" name="Group 166"/>
              <p:cNvGrpSpPr>
                <a:grpSpLocks/>
              </p:cNvGrpSpPr>
              <p:nvPr/>
            </p:nvGrpSpPr>
            <p:grpSpPr bwMode="auto">
              <a:xfrm>
                <a:off x="1845" y="1684"/>
                <a:ext cx="522" cy="217"/>
                <a:chOff x="1694" y="1537"/>
                <a:chExt cx="583" cy="378"/>
              </a:xfrm>
            </p:grpSpPr>
            <p:sp>
              <p:nvSpPr>
                <p:cNvPr id="45" name="Rectangle 167"/>
                <p:cNvSpPr>
                  <a:spLocks noChangeArrowheads="1"/>
                </p:cNvSpPr>
                <p:nvPr/>
              </p:nvSpPr>
              <p:spPr bwMode="auto">
                <a:xfrm>
                  <a:off x="1770" y="17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Rectangle 168"/>
                <p:cNvSpPr>
                  <a:spLocks noChangeArrowheads="1"/>
                </p:cNvSpPr>
                <p:nvPr/>
              </p:nvSpPr>
              <p:spPr bwMode="auto">
                <a:xfrm>
                  <a:off x="1900" y="15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Rectangle 169"/>
                <p:cNvSpPr>
                  <a:spLocks noChangeArrowheads="1"/>
                </p:cNvSpPr>
                <p:nvPr/>
              </p:nvSpPr>
              <p:spPr bwMode="auto">
                <a:xfrm>
                  <a:off x="2034" y="1537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Rectangle 170"/>
                <p:cNvSpPr>
                  <a:spLocks noChangeArrowheads="1"/>
                </p:cNvSpPr>
                <p:nvPr/>
              </p:nvSpPr>
              <p:spPr bwMode="auto">
                <a:xfrm>
                  <a:off x="2161" y="1728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71"/>
                <p:cNvSpPr>
                  <a:spLocks noChangeShapeType="1"/>
                </p:cNvSpPr>
                <p:nvPr/>
              </p:nvSpPr>
              <p:spPr bwMode="auto">
                <a:xfrm>
                  <a:off x="1737" y="1846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843" y="1626"/>
                  <a:ext cx="56" cy="2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173"/>
                <p:cNvSpPr>
                  <a:spLocks noChangeShapeType="1"/>
                </p:cNvSpPr>
                <p:nvPr/>
              </p:nvSpPr>
              <p:spPr bwMode="auto">
                <a:xfrm>
                  <a:off x="1973" y="1632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174"/>
                <p:cNvSpPr>
                  <a:spLocks noChangeShapeType="1"/>
                </p:cNvSpPr>
                <p:nvPr/>
              </p:nvSpPr>
              <p:spPr bwMode="auto">
                <a:xfrm>
                  <a:off x="2113" y="1630"/>
                  <a:ext cx="5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75"/>
                <p:cNvSpPr>
                  <a:spLocks noChangeShapeType="1"/>
                </p:cNvSpPr>
                <p:nvPr/>
              </p:nvSpPr>
              <p:spPr bwMode="auto">
                <a:xfrm>
                  <a:off x="2234" y="1828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76"/>
                <p:cNvSpPr>
                  <a:spLocks noChangeShapeType="1"/>
                </p:cNvSpPr>
                <p:nvPr/>
              </p:nvSpPr>
              <p:spPr bwMode="auto">
                <a:xfrm>
                  <a:off x="1694" y="1846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31" name="Object 177"/>
            <p:cNvGraphicFramePr>
              <a:graphicFrameLocks noChangeAspect="1"/>
            </p:cNvGraphicFramePr>
            <p:nvPr/>
          </p:nvGraphicFramePr>
          <p:xfrm>
            <a:off x="2853" y="1470"/>
            <a:ext cx="302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89" name="Equation" r:id="rId28" imgW="317160" imgH="228600" progId="Equation.DSMT4">
                    <p:embed/>
                  </p:oleObj>
                </mc:Choice>
                <mc:Fallback>
                  <p:oleObj name="Equation" r:id="rId28" imgW="3171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3" y="1470"/>
                          <a:ext cx="302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78"/>
            <p:cNvGraphicFramePr>
              <a:graphicFrameLocks noChangeAspect="1"/>
            </p:cNvGraphicFramePr>
            <p:nvPr/>
          </p:nvGraphicFramePr>
          <p:xfrm>
            <a:off x="3934" y="1433"/>
            <a:ext cx="290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90" name="Equation" r:id="rId30" imgW="304560" imgH="228600" progId="Equation.DSMT4">
                    <p:embed/>
                  </p:oleObj>
                </mc:Choice>
                <mc:Fallback>
                  <p:oleObj name="Equation" r:id="rId30" imgW="304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4" y="1433"/>
                          <a:ext cx="290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" name="Objec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980445"/>
              </p:ext>
            </p:extLst>
          </p:nvPr>
        </p:nvGraphicFramePr>
        <p:xfrm>
          <a:off x="7288459" y="1515239"/>
          <a:ext cx="17605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1" name="Equation" r:id="rId32" imgW="596880" imgH="203040" progId="Equation.DSMT4">
                  <p:embed/>
                </p:oleObj>
              </mc:Choice>
              <mc:Fallback>
                <p:oleObj name="Equation" r:id="rId3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459" y="1515239"/>
                        <a:ext cx="17605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183"/>
          <p:cNvSpPr txBox="1">
            <a:spLocks noChangeArrowheads="1"/>
          </p:cNvSpPr>
          <p:nvPr/>
        </p:nvSpPr>
        <p:spPr bwMode="auto">
          <a:xfrm>
            <a:off x="176214" y="5294024"/>
            <a:ext cx="84333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 I.,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Dohlus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 M.,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A Semi-Analytical Modelling of Multistage Bunch Compression with Collective Effects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Phys. Rev.  ST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Accel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. Beams, 2011. 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72" y="1706504"/>
            <a:ext cx="4608301" cy="347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5" y="1706504"/>
            <a:ext cx="4608301" cy="347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44825"/>
              </p:ext>
            </p:extLst>
          </p:nvPr>
        </p:nvGraphicFramePr>
        <p:xfrm>
          <a:off x="3717816" y="5031273"/>
          <a:ext cx="861626" cy="3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Equation" r:id="rId6" imgW="469696" imgH="203112" progId="Equation.DSMT4">
                  <p:embed/>
                </p:oleObj>
              </mc:Choice>
              <mc:Fallback>
                <p:oleObj name="Equation" r:id="rId6" imgW="46969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816" y="5031273"/>
                        <a:ext cx="861626" cy="3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508634"/>
              </p:ext>
            </p:extLst>
          </p:nvPr>
        </p:nvGraphicFramePr>
        <p:xfrm>
          <a:off x="834323" y="1138856"/>
          <a:ext cx="659865" cy="826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Equation" r:id="rId8" imgW="355320" imgH="419040" progId="Equation.DSMT4">
                  <p:embed/>
                </p:oleObj>
              </mc:Choice>
              <mc:Fallback>
                <p:oleObj name="Equation" r:id="rId8" imgW="355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23" y="1138856"/>
                        <a:ext cx="659865" cy="826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48920"/>
              </p:ext>
            </p:extLst>
          </p:nvPr>
        </p:nvGraphicFramePr>
        <p:xfrm>
          <a:off x="7937500" y="5011738"/>
          <a:ext cx="8493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Equation" r:id="rId10" imgW="482400" imgH="228600" progId="Equation.DSMT4">
                  <p:embed/>
                </p:oleObj>
              </mc:Choice>
              <mc:Fallback>
                <p:oleObj name="Equation" r:id="rId10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5011738"/>
                        <a:ext cx="849313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46637"/>
              </p:ext>
            </p:extLst>
          </p:nvPr>
        </p:nvGraphicFramePr>
        <p:xfrm>
          <a:off x="5172031" y="1553649"/>
          <a:ext cx="808676" cy="42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Equation" r:id="rId12" imgW="406048" imgH="203024" progId="Equation.DSMT4">
                  <p:embed/>
                </p:oleObj>
              </mc:Choice>
              <mc:Fallback>
                <p:oleObj name="Equation" r:id="rId12" imgW="40604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31" y="1553649"/>
                        <a:ext cx="808676" cy="429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742093"/>
              </p:ext>
            </p:extLst>
          </p:nvPr>
        </p:nvGraphicFramePr>
        <p:xfrm>
          <a:off x="2052638" y="2327275"/>
          <a:ext cx="13446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" name="Equation" r:id="rId14" imgW="609480" imgH="203040" progId="Equation.DSMT4">
                  <p:embed/>
                </p:oleObj>
              </mc:Choice>
              <mc:Fallback>
                <p:oleObj name="Equation" r:id="rId14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327275"/>
                        <a:ext cx="13446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Line 106"/>
          <p:cNvSpPr>
            <a:spLocks noChangeShapeType="1"/>
          </p:cNvSpPr>
          <p:nvPr/>
        </p:nvSpPr>
        <p:spPr bwMode="auto">
          <a:xfrm flipV="1">
            <a:off x="1631869" y="3197930"/>
            <a:ext cx="154341" cy="1639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07"/>
          <p:cNvSpPr>
            <a:spLocks noChangeShapeType="1"/>
          </p:cNvSpPr>
          <p:nvPr/>
        </p:nvSpPr>
        <p:spPr bwMode="auto">
          <a:xfrm flipH="1">
            <a:off x="1957740" y="2688980"/>
            <a:ext cx="163987" cy="133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sp>
        <p:nvSpPr>
          <p:cNvPr id="85" name="Text Box 3"/>
          <p:cNvSpPr txBox="1">
            <a:spLocks noChangeArrowheads="1"/>
          </p:cNvSpPr>
          <p:nvPr/>
        </p:nvSpPr>
        <p:spPr bwMode="auto">
          <a:xfrm>
            <a:off x="1494188" y="782243"/>
            <a:ext cx="5878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+mj-lt"/>
              </a:rPr>
              <a:t>Choosing of machine parameters</a:t>
            </a:r>
          </a:p>
        </p:txBody>
      </p:sp>
      <p:sp>
        <p:nvSpPr>
          <p:cNvPr id="96" name="Line 15"/>
          <p:cNvSpPr>
            <a:spLocks noChangeShapeType="1"/>
          </p:cNvSpPr>
          <p:nvPr/>
        </p:nvSpPr>
        <p:spPr bwMode="auto">
          <a:xfrm flipV="1">
            <a:off x="2719449" y="3609891"/>
            <a:ext cx="647487" cy="1722129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939364" y="5445384"/>
            <a:ext cx="45232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very strong </a:t>
            </a:r>
            <a:r>
              <a:rPr lang="en-US" sz="2400" dirty="0" smtClean="0">
                <a:latin typeface="+mn-lt"/>
              </a:rPr>
              <a:t>compression </a:t>
            </a: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at the bunch  </a:t>
            </a:r>
            <a:r>
              <a:rPr lang="en-US" sz="2400" dirty="0" smtClean="0">
                <a:latin typeface="+mn-lt"/>
              </a:rPr>
              <a:t>head (spike</a:t>
            </a:r>
            <a:r>
              <a:rPr lang="en-US" sz="2400" dirty="0">
                <a:latin typeface="+mn-lt"/>
              </a:rPr>
              <a:t>)</a:t>
            </a:r>
          </a:p>
        </p:txBody>
      </p:sp>
      <p:graphicFrame>
        <p:nvGraphicFramePr>
          <p:cNvPr id="2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121079"/>
              </p:ext>
            </p:extLst>
          </p:nvPr>
        </p:nvGraphicFramePr>
        <p:xfrm>
          <a:off x="1081088" y="3403600"/>
          <a:ext cx="1536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" name="Equation" r:id="rId16" imgW="609480" imgH="203040" progId="Equation.DSMT4">
                  <p:embed/>
                </p:oleObj>
              </mc:Choice>
              <mc:Fallback>
                <p:oleObj name="Equation" r:id="rId16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3403600"/>
                        <a:ext cx="1536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0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grpSp>
        <p:nvGrpSpPr>
          <p:cNvPr id="83" name="Group 82"/>
          <p:cNvGrpSpPr/>
          <p:nvPr/>
        </p:nvGrpSpPr>
        <p:grpSpPr>
          <a:xfrm>
            <a:off x="151403" y="771974"/>
            <a:ext cx="8927943" cy="5360971"/>
            <a:chOff x="0" y="227330"/>
            <a:chExt cx="9043988" cy="6500495"/>
          </a:xfrm>
        </p:grpSpPr>
        <p:pic>
          <p:nvPicPr>
            <p:cNvPr id="8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877888"/>
              <a:ext cx="8094663" cy="109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35388"/>
              <a:ext cx="8980488" cy="123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8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8634391"/>
                </p:ext>
              </p:extLst>
            </p:nvPr>
          </p:nvGraphicFramePr>
          <p:xfrm>
            <a:off x="6732588" y="2152650"/>
            <a:ext cx="1922462" cy="143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2" name="Photo Editor Photo" r:id="rId6" imgW="2742857" imgH="2048161" progId="MSPhotoEd.3">
                    <p:embed/>
                  </p:oleObj>
                </mc:Choice>
                <mc:Fallback>
                  <p:oleObj name="Photo Editor Photo" r:id="rId6" imgW="2742857" imgH="204816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588" y="2152650"/>
                          <a:ext cx="1922462" cy="143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401064"/>
                </p:ext>
              </p:extLst>
            </p:nvPr>
          </p:nvGraphicFramePr>
          <p:xfrm>
            <a:off x="4511675" y="2162175"/>
            <a:ext cx="1943100" cy="1416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3" name="Photo Editor Photo" r:id="rId8" imgW="2771429" imgH="2019048" progId="MSPhotoEd.3">
                    <p:embed/>
                  </p:oleObj>
                </mc:Choice>
                <mc:Fallback>
                  <p:oleObj name="Photo Editor Photo" r:id="rId8" imgW="2771429" imgH="2019048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1675" y="2162175"/>
                          <a:ext cx="1943100" cy="1416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0870583"/>
                </p:ext>
              </p:extLst>
            </p:nvPr>
          </p:nvGraphicFramePr>
          <p:xfrm>
            <a:off x="2397125" y="2168525"/>
            <a:ext cx="1838325" cy="1404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4" name="Photo Editor Photo" r:id="rId10" imgW="2629267" imgH="2010056" progId="MSPhotoEd.3">
                    <p:embed/>
                  </p:oleObj>
                </mc:Choice>
                <mc:Fallback>
                  <p:oleObj name="Photo Editor Photo" r:id="rId10" imgW="2629267" imgH="201005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7125" y="2168525"/>
                          <a:ext cx="1838325" cy="1404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7332273"/>
                </p:ext>
              </p:extLst>
            </p:nvPr>
          </p:nvGraphicFramePr>
          <p:xfrm>
            <a:off x="285750" y="2170113"/>
            <a:ext cx="1835150" cy="1400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5" name="Photo Editor Photo" r:id="rId12" imgW="2619048" imgH="2000000" progId="MSPhotoEd.3">
                    <p:embed/>
                  </p:oleObj>
                </mc:Choice>
                <mc:Fallback>
                  <p:oleObj name="Photo Editor Photo" r:id="rId12" imgW="2619048" imgH="200000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50" y="2170113"/>
                          <a:ext cx="1835150" cy="1400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 Box 9"/>
            <p:cNvSpPr txBox="1">
              <a:spLocks noChangeArrowheads="1"/>
            </p:cNvSpPr>
            <p:nvPr/>
          </p:nvSpPr>
          <p:spPr bwMode="auto">
            <a:xfrm>
              <a:off x="658813" y="595313"/>
              <a:ext cx="7961312" cy="474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0800" bIns="10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GB" sz="2400" dirty="0"/>
            </a:p>
          </p:txBody>
        </p:sp>
        <p:sp>
          <p:nvSpPr>
            <p:cNvPr id="91" name="Text Box 22"/>
            <p:cNvSpPr txBox="1">
              <a:spLocks noChangeArrowheads="1"/>
            </p:cNvSpPr>
            <p:nvPr/>
          </p:nvSpPr>
          <p:spPr bwMode="auto">
            <a:xfrm>
              <a:off x="7504113" y="1890713"/>
              <a:ext cx="8096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sz="1400">
                  <a:solidFill>
                    <a:srgbClr val="CC00CC"/>
                  </a:solidFill>
                </a:rPr>
                <a:t>~ 1.5 kA</a:t>
              </a:r>
              <a:endParaRPr lang="en-GB"/>
            </a:p>
          </p:txBody>
        </p:sp>
        <p:graphicFrame>
          <p:nvGraphicFramePr>
            <p:cNvPr id="9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4083248"/>
                </p:ext>
              </p:extLst>
            </p:nvPr>
          </p:nvGraphicFramePr>
          <p:xfrm>
            <a:off x="346075" y="4968875"/>
            <a:ext cx="1800225" cy="138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6" name="Photo Editor Photo" r:id="rId14" imgW="2572109" imgH="1971950" progId="MSPhotoEd.3">
                    <p:embed/>
                  </p:oleObj>
                </mc:Choice>
                <mc:Fallback>
                  <p:oleObj name="Photo Editor Photo" r:id="rId14" imgW="2572109" imgH="197195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75" y="4968875"/>
                          <a:ext cx="1800225" cy="138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975127"/>
                </p:ext>
              </p:extLst>
            </p:nvPr>
          </p:nvGraphicFramePr>
          <p:xfrm>
            <a:off x="2535238" y="4968875"/>
            <a:ext cx="1800225" cy="138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7" name="Photo Editor Photo" r:id="rId16" imgW="2572109" imgH="1971950" progId="MSPhotoEd.3">
                    <p:embed/>
                  </p:oleObj>
                </mc:Choice>
                <mc:Fallback>
                  <p:oleObj name="Photo Editor Photo" r:id="rId16" imgW="2572109" imgH="197195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5238" y="4968875"/>
                          <a:ext cx="1800225" cy="138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0590318"/>
                </p:ext>
              </p:extLst>
            </p:nvPr>
          </p:nvGraphicFramePr>
          <p:xfrm>
            <a:off x="4724400" y="4967288"/>
            <a:ext cx="1800225" cy="138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8" name="Photo Editor Photo" r:id="rId18" imgW="2572109" imgH="1971950" progId="MSPhotoEd.3">
                    <p:embed/>
                  </p:oleObj>
                </mc:Choice>
                <mc:Fallback>
                  <p:oleObj name="Photo Editor Photo" r:id="rId18" imgW="2572109" imgH="197195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4967288"/>
                          <a:ext cx="1800225" cy="138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3218146"/>
                </p:ext>
              </p:extLst>
            </p:nvPr>
          </p:nvGraphicFramePr>
          <p:xfrm>
            <a:off x="6915150" y="4967288"/>
            <a:ext cx="1800225" cy="138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69" name="Photo Editor Photo" r:id="rId20" imgW="2572109" imgH="1971950" progId="MSPhotoEd.3">
                    <p:embed/>
                  </p:oleObj>
                </mc:Choice>
                <mc:Fallback>
                  <p:oleObj name="Photo Editor Photo" r:id="rId20" imgW="2572109" imgH="197195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5150" y="4967288"/>
                          <a:ext cx="1800225" cy="138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Text Box 40"/>
            <p:cNvSpPr txBox="1">
              <a:spLocks noChangeArrowheads="1"/>
            </p:cNvSpPr>
            <p:nvPr/>
          </p:nvSpPr>
          <p:spPr bwMode="auto">
            <a:xfrm>
              <a:off x="7639050" y="4649788"/>
              <a:ext cx="790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de-DE" sz="1400">
                  <a:solidFill>
                    <a:srgbClr val="CC00CC"/>
                  </a:solidFill>
                  <a:latin typeface="Arial" charset="0"/>
                </a:rPr>
                <a:t>~</a:t>
              </a:r>
              <a:r>
                <a:rPr lang="en-US" sz="1400">
                  <a:solidFill>
                    <a:srgbClr val="CC00CC"/>
                  </a:solidFill>
                  <a:latin typeface="Arial" charset="0"/>
                </a:rPr>
                <a:t>2.5 kA</a:t>
              </a:r>
              <a:endParaRPr lang="en-US" sz="1400">
                <a:solidFill>
                  <a:srgbClr val="CC00CC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97" name="Text Box 41"/>
            <p:cNvSpPr txBox="1">
              <a:spLocks noChangeArrowheads="1"/>
            </p:cNvSpPr>
            <p:nvPr/>
          </p:nvSpPr>
          <p:spPr bwMode="auto">
            <a:xfrm>
              <a:off x="6743700" y="3532188"/>
              <a:ext cx="2174875" cy="3619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slice emittance &gt; 2</a:t>
              </a:r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US" sz="1600">
                  <a:solidFill>
                    <a:srgbClr val="FF0000"/>
                  </a:solidFill>
                </a:rPr>
                <a:t>m</a:t>
              </a:r>
              <a:endParaRPr lang="en-US" sz="16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Text Box 42"/>
            <p:cNvSpPr txBox="1">
              <a:spLocks noChangeArrowheads="1"/>
            </p:cNvSpPr>
            <p:nvPr/>
          </p:nvSpPr>
          <p:spPr bwMode="auto">
            <a:xfrm>
              <a:off x="6403975" y="6365875"/>
              <a:ext cx="2640013" cy="3619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slice emittance ~ 0.3 - 1</a:t>
              </a:r>
              <a:r>
                <a:rPr lang="en-US" sz="160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US" sz="1600">
                  <a:solidFill>
                    <a:srgbClr val="FF0000"/>
                  </a:solidFill>
                </a:rPr>
                <a:t>m</a:t>
              </a:r>
              <a:endParaRPr lang="en-US" sz="16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Text Box 43"/>
            <p:cNvSpPr txBox="1">
              <a:spLocks noChangeArrowheads="1"/>
            </p:cNvSpPr>
            <p:nvPr/>
          </p:nvSpPr>
          <p:spPr bwMode="auto">
            <a:xfrm>
              <a:off x="227013" y="4557713"/>
              <a:ext cx="91598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/>
                <a:t>Q=1 nC</a:t>
              </a:r>
              <a:endParaRPr lang="en-GB"/>
            </a:p>
          </p:txBody>
        </p:sp>
        <p:sp>
          <p:nvSpPr>
            <p:cNvPr id="100" name="Text Box 44"/>
            <p:cNvSpPr txBox="1">
              <a:spLocks noChangeArrowheads="1"/>
            </p:cNvSpPr>
            <p:nvPr/>
          </p:nvSpPr>
          <p:spPr bwMode="auto">
            <a:xfrm>
              <a:off x="150813" y="1762125"/>
              <a:ext cx="108743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/>
                <a:t>Q=</a:t>
              </a:r>
              <a:r>
                <a:rPr lang="ru-RU"/>
                <a:t>0</a:t>
              </a:r>
              <a:r>
                <a:rPr lang="en-US"/>
                <a:t>.</a:t>
              </a:r>
              <a:r>
                <a:rPr lang="ru-RU"/>
                <a:t>5</a:t>
              </a:r>
              <a:r>
                <a:rPr lang="de-DE"/>
                <a:t> nC</a:t>
              </a:r>
              <a:endParaRPr lang="en-GB"/>
            </a:p>
          </p:txBody>
        </p:sp>
        <p:sp>
          <p:nvSpPr>
            <p:cNvPr id="101" name="Text Box 47"/>
            <p:cNvSpPr txBox="1">
              <a:spLocks noChangeArrowheads="1"/>
            </p:cNvSpPr>
            <p:nvPr/>
          </p:nvSpPr>
          <p:spPr bwMode="auto">
            <a:xfrm>
              <a:off x="421554" y="227330"/>
              <a:ext cx="8137380" cy="634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R</a:t>
              </a:r>
              <a:r>
                <a:rPr lang="en-US" sz="2800" b="1" dirty="0" smtClean="0">
                  <a:solidFill>
                    <a:schemeClr val="accent2"/>
                  </a:solidFill>
                  <a:latin typeface="+mj-lt"/>
                </a:rPr>
                <a:t>ollover </a:t>
              </a:r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C</a:t>
              </a:r>
              <a:r>
                <a:rPr lang="en-US" sz="2800" b="1" dirty="0" smtClean="0">
                  <a:solidFill>
                    <a:schemeClr val="accent2"/>
                  </a:solidFill>
                  <a:latin typeface="+mj-lt"/>
                </a:rPr>
                <a:t>ompression </a:t>
              </a:r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vs. </a:t>
              </a:r>
              <a:r>
                <a:rPr lang="en-US" sz="2800" b="1" dirty="0" smtClean="0">
                  <a:solidFill>
                    <a:schemeClr val="accent2"/>
                  </a:solidFill>
                  <a:latin typeface="+mj-lt"/>
                </a:rPr>
                <a:t>Linearized (FLASH)</a:t>
              </a:r>
              <a:endParaRPr lang="en-US" sz="28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00" y="750060"/>
            <a:ext cx="7666037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18456"/>
              </p:ext>
            </p:extLst>
          </p:nvPr>
        </p:nvGraphicFramePr>
        <p:xfrm>
          <a:off x="132547" y="939865"/>
          <a:ext cx="1033153" cy="349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5" name="Equation" r:id="rId5" imgW="596880" imgH="203040" progId="Equation.DSMT4">
                  <p:embed/>
                </p:oleObj>
              </mc:Choice>
              <mc:Fallback>
                <p:oleObj name="Equation" r:id="rId5" imgW="5968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47" y="939865"/>
                        <a:ext cx="1033153" cy="349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75767"/>
              </p:ext>
            </p:extLst>
          </p:nvPr>
        </p:nvGraphicFramePr>
        <p:xfrm>
          <a:off x="4321360" y="3277219"/>
          <a:ext cx="677358" cy="32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6" name="Equation" r:id="rId7" imgW="368140" imgH="177723" progId="Equation.DSMT4">
                  <p:embed/>
                </p:oleObj>
              </mc:Choice>
              <mc:Fallback>
                <p:oleObj name="Equation" r:id="rId7" imgW="368140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360" y="3277219"/>
                        <a:ext cx="677358" cy="327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220147"/>
              </p:ext>
            </p:extLst>
          </p:nvPr>
        </p:nvGraphicFramePr>
        <p:xfrm>
          <a:off x="486043" y="3656775"/>
          <a:ext cx="898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7" name="Equation" r:id="rId9" imgW="368280" imgH="190440" progId="Equation.DSMT4">
                  <p:embed/>
                </p:oleObj>
              </mc:Choice>
              <mc:Fallback>
                <p:oleObj name="Equation" r:id="rId9" imgW="36828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43" y="3656775"/>
                        <a:ext cx="898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10473"/>
              </p:ext>
            </p:extLst>
          </p:nvPr>
        </p:nvGraphicFramePr>
        <p:xfrm>
          <a:off x="8492806" y="3277359"/>
          <a:ext cx="6778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8" name="Equation" r:id="rId11" imgW="368140" imgH="177723" progId="Equation.DSMT4">
                  <p:embed/>
                </p:oleObj>
              </mc:Choice>
              <mc:Fallback>
                <p:oleObj name="Equation" r:id="rId11" imgW="368140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2806" y="3277359"/>
                        <a:ext cx="67786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951749"/>
              </p:ext>
            </p:extLst>
          </p:nvPr>
        </p:nvGraphicFramePr>
        <p:xfrm>
          <a:off x="8466138" y="5804660"/>
          <a:ext cx="6778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9" name="Equation" r:id="rId12" imgW="368140" imgH="177723" progId="Equation.DSMT4">
                  <p:embed/>
                </p:oleObj>
              </mc:Choice>
              <mc:Fallback>
                <p:oleObj name="Equation" r:id="rId12" imgW="368140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138" y="5804660"/>
                        <a:ext cx="67786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98348"/>
              </p:ext>
            </p:extLst>
          </p:nvPr>
        </p:nvGraphicFramePr>
        <p:xfrm>
          <a:off x="4415859" y="5804660"/>
          <a:ext cx="6778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" name="Equation" r:id="rId13" imgW="368140" imgH="177723" progId="Equation.DSMT4">
                  <p:embed/>
                </p:oleObj>
              </mc:Choice>
              <mc:Fallback>
                <p:oleObj name="Equation" r:id="rId13" imgW="368140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859" y="5804660"/>
                        <a:ext cx="67786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340035"/>
              </p:ext>
            </p:extLst>
          </p:nvPr>
        </p:nvGraphicFramePr>
        <p:xfrm>
          <a:off x="7194468" y="973570"/>
          <a:ext cx="10334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1" name="Equation" r:id="rId14" imgW="596880" imgH="203040" progId="Equation.DSMT4">
                  <p:embed/>
                </p:oleObj>
              </mc:Choice>
              <mc:Fallback>
                <p:oleObj name="Equation" r:id="rId14" imgW="5968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468" y="973570"/>
                        <a:ext cx="1033463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043192"/>
              </p:ext>
            </p:extLst>
          </p:nvPr>
        </p:nvGraphicFramePr>
        <p:xfrm>
          <a:off x="5554827" y="3702297"/>
          <a:ext cx="898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2" name="Equation" r:id="rId16" imgW="368280" imgH="190440" progId="Equation.DSMT4">
                  <p:embed/>
                </p:oleObj>
              </mc:Choice>
              <mc:Fallback>
                <p:oleObj name="Equation" r:id="rId16" imgW="368280" imgH="190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827" y="3702297"/>
                        <a:ext cx="898525" cy="463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8798"/>
              </p:ext>
            </p:extLst>
          </p:nvPr>
        </p:nvGraphicFramePr>
        <p:xfrm>
          <a:off x="1815564" y="2449698"/>
          <a:ext cx="10874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3" name="Equation" r:id="rId18" imgW="431640" imgH="177480" progId="Equation.DSMT4">
                  <p:embed/>
                </p:oleObj>
              </mc:Choice>
              <mc:Fallback>
                <p:oleObj name="Equation" r:id="rId18" imgW="431640" imgH="17748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564" y="2449698"/>
                        <a:ext cx="108743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201168"/>
              </p:ext>
            </p:extLst>
          </p:nvPr>
        </p:nvGraphicFramePr>
        <p:xfrm>
          <a:off x="5786744" y="2410691"/>
          <a:ext cx="1047743" cy="45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4" name="Equation" r:id="rId20" imgW="431640" imgH="177480" progId="Equation.DSMT4">
                  <p:embed/>
                </p:oleObj>
              </mc:Choice>
              <mc:Fallback>
                <p:oleObj name="Equation" r:id="rId20" imgW="431640" imgH="17748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744" y="2410691"/>
                        <a:ext cx="1047743" cy="459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804697" y="1485002"/>
            <a:ext cx="1452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Q</a:t>
            </a:r>
            <a:r>
              <a:rPr lang="de-DE" sz="2800" b="1" dirty="0">
                <a:solidFill>
                  <a:schemeClr val="accent2"/>
                </a:solidFill>
                <a:latin typeface="+mj-lt"/>
              </a:rPr>
              <a:t>=1 </a:t>
            </a:r>
            <a:r>
              <a:rPr lang="de-DE" sz="2800" b="1" dirty="0" err="1">
                <a:solidFill>
                  <a:schemeClr val="accent2"/>
                </a:solidFill>
                <a:latin typeface="+mj-lt"/>
              </a:rPr>
              <a:t>nC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66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3911" y="4482370"/>
            <a:ext cx="3620150" cy="68111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3684" y="3124199"/>
            <a:ext cx="3447677" cy="88694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3586" y="1172927"/>
            <a:ext cx="2341500" cy="68111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64074" y="3874376"/>
            <a:ext cx="2285082" cy="155180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8130" y="783772"/>
            <a:ext cx="4307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itchFamily="18" charset="0"/>
              </a:rPr>
              <a:t>Analytical solution without self-fields 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713382"/>
              </p:ext>
            </p:extLst>
          </p:nvPr>
        </p:nvGraphicFramePr>
        <p:xfrm>
          <a:off x="1016471" y="1304275"/>
          <a:ext cx="1857357" cy="47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" name="Equation" r:id="rId4" imgW="888614" imgH="266584" progId="Equation.DSMT4">
                  <p:embed/>
                </p:oleObj>
              </mc:Choice>
              <mc:Fallback>
                <p:oleObj name="Equation" r:id="rId4" imgW="888614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71" y="1304275"/>
                        <a:ext cx="1857357" cy="476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4134" y="1854044"/>
            <a:ext cx="2807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itchFamily="18" charset="0"/>
              </a:rPr>
              <a:t>Solution with self-fields 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71522"/>
              </p:ext>
            </p:extLst>
          </p:nvPr>
        </p:nvGraphicFramePr>
        <p:xfrm>
          <a:off x="1215219" y="2257569"/>
          <a:ext cx="1176697" cy="37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9" name="Equation" r:id="rId6" imgW="609600" imgH="228600" progId="Equation.DSMT4">
                  <p:embed/>
                </p:oleObj>
              </mc:Choice>
              <mc:Fallback>
                <p:oleObj name="Equation" r:id="rId6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219" y="2257569"/>
                        <a:ext cx="1176697" cy="377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13037"/>
              </p:ext>
            </p:extLst>
          </p:nvPr>
        </p:nvGraphicFramePr>
        <p:xfrm>
          <a:off x="5035506" y="4976621"/>
          <a:ext cx="1383988" cy="34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0" name="Equation" r:id="rId8" imgW="926698" imgH="266584" progId="Equation.DSMT4">
                  <p:embed/>
                </p:oleObj>
              </mc:Choice>
              <mc:Fallback>
                <p:oleObj name="Equation" r:id="rId8" imgW="92669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06" y="4976621"/>
                        <a:ext cx="1383988" cy="342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485304" y="2174152"/>
            <a:ext cx="28616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nonlinear operator 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(tracking with self-fields) </a:t>
            </a:r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717406"/>
              </p:ext>
            </p:extLst>
          </p:nvPr>
        </p:nvGraphicFramePr>
        <p:xfrm>
          <a:off x="5103364" y="4676009"/>
          <a:ext cx="1451847" cy="26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" name="Equation" r:id="rId10" imgW="1066800" imgH="228600" progId="Equation.DSMT4">
                  <p:embed/>
                </p:oleObj>
              </mc:Choice>
              <mc:Fallback>
                <p:oleObj name="Equation" r:id="rId10" imgW="1066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364" y="4676009"/>
                        <a:ext cx="1451847" cy="266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302426"/>
              </p:ext>
            </p:extLst>
          </p:nvPr>
        </p:nvGraphicFramePr>
        <p:xfrm>
          <a:off x="806211" y="3269088"/>
          <a:ext cx="3137755" cy="5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2" name="Equation" r:id="rId12" imgW="1727200" imgH="330200" progId="Equation.DSMT4">
                  <p:embed/>
                </p:oleObj>
              </mc:Choice>
              <mc:Fallback>
                <p:oleObj name="Equation" r:id="rId12" imgW="1727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11" y="3269088"/>
                        <a:ext cx="3137755" cy="51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04269"/>
              </p:ext>
            </p:extLst>
          </p:nvPr>
        </p:nvGraphicFramePr>
        <p:xfrm>
          <a:off x="283861" y="4535181"/>
          <a:ext cx="3394482" cy="44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" name="Equation" r:id="rId14" imgW="2171700" imgH="330200" progId="Equation.DSMT4">
                  <p:embed/>
                </p:oleObj>
              </mc:Choice>
              <mc:Fallback>
                <p:oleObj name="Equation" r:id="rId14" imgW="2171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61" y="4535181"/>
                        <a:ext cx="3394482" cy="442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644180" y="2635365"/>
            <a:ext cx="258808" cy="414357"/>
          </a:xfrm>
          <a:prstGeom prst="downArrow">
            <a:avLst>
              <a:gd name="adj1" fmla="val 50000"/>
              <a:gd name="adj2" fmla="val 466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674164" y="4039577"/>
            <a:ext cx="258808" cy="414357"/>
          </a:xfrm>
          <a:prstGeom prst="downArrow">
            <a:avLst>
              <a:gd name="adj1" fmla="val 50000"/>
              <a:gd name="adj2" fmla="val 466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3946621" y="4604379"/>
            <a:ext cx="599676" cy="258635"/>
          </a:xfrm>
          <a:prstGeom prst="rightArrow">
            <a:avLst>
              <a:gd name="adj1" fmla="val 50000"/>
              <a:gd name="adj2" fmla="val 497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5805616" y="3732194"/>
            <a:ext cx="200417" cy="2789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985101" y="3393666"/>
            <a:ext cx="2458672" cy="38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numerical tracking</a:t>
            </a: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5856115" y="5237963"/>
            <a:ext cx="501834" cy="3859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980272" y="5525034"/>
            <a:ext cx="2734839" cy="70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analytical correction 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of RF parameters</a:t>
            </a:r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37265"/>
              </p:ext>
            </p:extLst>
          </p:nvPr>
        </p:nvGraphicFramePr>
        <p:xfrm>
          <a:off x="5122301" y="4030098"/>
          <a:ext cx="1243538" cy="26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" name="Equation" r:id="rId16" imgW="914400" imgH="228600" progId="Equation.DSMT4">
                  <p:embed/>
                </p:oleObj>
              </mc:Choice>
              <mc:Fallback>
                <p:oleObj name="Equation" r:id="rId16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301" y="4030098"/>
                        <a:ext cx="1243538" cy="266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540694"/>
              </p:ext>
            </p:extLst>
          </p:nvPr>
        </p:nvGraphicFramePr>
        <p:xfrm>
          <a:off x="5078114" y="4359147"/>
          <a:ext cx="1365052" cy="26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" name="Equation" r:id="rId18" imgW="1002865" imgH="228501" progId="Equation.DSMT4">
                  <p:embed/>
                </p:oleObj>
              </mc:Choice>
              <mc:Fallback>
                <p:oleObj name="Equation" r:id="rId18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114" y="4359147"/>
                        <a:ext cx="1365052" cy="266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6462104" y="4338834"/>
            <a:ext cx="692783" cy="143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142262" y="4051763"/>
            <a:ext cx="1787982" cy="101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residual in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macroscopic 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parameters</a:t>
            </a:r>
          </a:p>
        </p:txBody>
      </p:sp>
      <p:graphicFrame>
        <p:nvGraphicFramePr>
          <p:cNvPr id="2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4370"/>
              </p:ext>
            </p:extLst>
          </p:nvPr>
        </p:nvGraphicFramePr>
        <p:xfrm>
          <a:off x="7530811" y="827159"/>
          <a:ext cx="1010883" cy="247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" name="Equation" r:id="rId20" imgW="647700" imgH="1854200" progId="Equation.DSMT4">
                  <p:embed/>
                </p:oleObj>
              </mc:Choice>
              <mc:Fallback>
                <p:oleObj name="Equation" r:id="rId20" imgW="647700" imgH="185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0811" y="827159"/>
                        <a:ext cx="1010883" cy="2476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847363"/>
              </p:ext>
            </p:extLst>
          </p:nvPr>
        </p:nvGraphicFramePr>
        <p:xfrm>
          <a:off x="5473984" y="790947"/>
          <a:ext cx="1022233" cy="254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" name="Equation" r:id="rId22" imgW="634680" imgH="1854000" progId="Equation.DSMT4">
                  <p:embed/>
                </p:oleObj>
              </mc:Choice>
              <mc:Fallback>
                <p:oleObj name="Equation" r:id="rId22" imgW="63468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984" y="790947"/>
                        <a:ext cx="1022233" cy="2548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31"/>
          <p:cNvSpPr>
            <a:spLocks noChangeArrowheads="1"/>
          </p:cNvSpPr>
          <p:nvPr/>
        </p:nvSpPr>
        <p:spPr bwMode="auto">
          <a:xfrm rot="16200000">
            <a:off x="6901822" y="1823837"/>
            <a:ext cx="222074" cy="482897"/>
          </a:xfrm>
          <a:prstGeom prst="downArrow">
            <a:avLst>
              <a:gd name="adj1" fmla="val 50000"/>
              <a:gd name="adj2" fmla="val 466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5248894" y="783772"/>
            <a:ext cx="3539323" cy="260989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183"/>
          <p:cNvSpPr txBox="1">
            <a:spLocks noChangeArrowheads="1"/>
          </p:cNvSpPr>
          <p:nvPr/>
        </p:nvSpPr>
        <p:spPr bwMode="auto">
          <a:xfrm>
            <a:off x="176214" y="5294024"/>
            <a:ext cx="44907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dirty="0">
                <a:solidFill>
                  <a:schemeClr val="accent1"/>
                </a:solidFill>
                <a:cs typeface="Times New Roman" pitchFamily="18" charset="0"/>
              </a:rPr>
              <a:t> I., </a:t>
            </a:r>
            <a:r>
              <a:rPr lang="en-GB" dirty="0" err="1">
                <a:solidFill>
                  <a:schemeClr val="accent1"/>
                </a:solidFill>
                <a:cs typeface="Times New Roman" pitchFamily="18" charset="0"/>
              </a:rPr>
              <a:t>Dohlus</a:t>
            </a:r>
            <a:r>
              <a:rPr lang="en-GB" dirty="0">
                <a:solidFill>
                  <a:schemeClr val="accent1"/>
                </a:solidFill>
                <a:cs typeface="Times New Roman" pitchFamily="18" charset="0"/>
              </a:rPr>
              <a:t> M., </a:t>
            </a:r>
            <a:r>
              <a:rPr lang="en-GB" i="1" dirty="0">
                <a:solidFill>
                  <a:schemeClr val="accent1"/>
                </a:solidFill>
                <a:cs typeface="Times New Roman" pitchFamily="18" charset="0"/>
              </a:rPr>
              <a:t>A Semi-Analytical Modelling of Multistage Bunch Compression with Collective Effects</a:t>
            </a:r>
            <a:r>
              <a:rPr lang="en-GB" dirty="0">
                <a:solidFill>
                  <a:schemeClr val="accent1"/>
                </a:solidFill>
                <a:cs typeface="Times New Roman" pitchFamily="18" charset="0"/>
              </a:rPr>
              <a:t>, Phys. Rev.  ST </a:t>
            </a:r>
            <a:r>
              <a:rPr lang="en-GB" dirty="0" err="1">
                <a:solidFill>
                  <a:schemeClr val="accent1"/>
                </a:solidFill>
                <a:cs typeface="Times New Roman" pitchFamily="18" charset="0"/>
              </a:rPr>
              <a:t>Accel</a:t>
            </a:r>
            <a:r>
              <a:rPr lang="en-GB" dirty="0">
                <a:solidFill>
                  <a:schemeClr val="accent1"/>
                </a:solidFill>
                <a:cs typeface="Times New Roman" pitchFamily="18" charset="0"/>
              </a:rPr>
              <a:t>. Beams, 2011. 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and Numerical Approaches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535551"/>
              </p:ext>
            </p:extLst>
          </p:nvPr>
        </p:nvGraphicFramePr>
        <p:xfrm>
          <a:off x="2828397" y="2309683"/>
          <a:ext cx="1041400" cy="2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" name="Equation" r:id="rId4" imgW="901309" imgH="228501" progId="Equation.DSMT4">
                  <p:embed/>
                </p:oleObj>
              </mc:Choice>
              <mc:Fallback>
                <p:oleObj name="Equation" r:id="rId4" imgW="90130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397" y="2309683"/>
                        <a:ext cx="1041400" cy="24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609510" y="740036"/>
            <a:ext cx="4818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2"/>
                </a:solidFill>
                <a:latin typeface="+mj-lt"/>
              </a:rPr>
              <a:t>Beam dynamics </a:t>
            </a:r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simulation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01555" y="2080188"/>
            <a:ext cx="196709" cy="39689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498264" y="2263784"/>
            <a:ext cx="131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53"/>
          <p:cNvSpPr>
            <a:spLocks noChangeArrowheads="1"/>
          </p:cNvSpPr>
          <p:nvPr/>
        </p:nvSpPr>
        <p:spPr bwMode="auto">
          <a:xfrm>
            <a:off x="2303357" y="2161186"/>
            <a:ext cx="65088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29886" y="2019439"/>
            <a:ext cx="386185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1023304" y="2263784"/>
            <a:ext cx="491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853945"/>
              </p:ext>
            </p:extLst>
          </p:nvPr>
        </p:nvGraphicFramePr>
        <p:xfrm>
          <a:off x="612529" y="2142286"/>
          <a:ext cx="420899" cy="29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" name="Equation" r:id="rId6" imgW="317225" imgH="241091" progId="Equation.DSMT4">
                  <p:embed/>
                </p:oleObj>
              </mc:Choice>
              <mc:Fallback>
                <p:oleObj name="Equation" r:id="rId6" imgW="317225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529" y="2142286"/>
                        <a:ext cx="420899" cy="296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641363"/>
              </p:ext>
            </p:extLst>
          </p:nvPr>
        </p:nvGraphicFramePr>
        <p:xfrm>
          <a:off x="203201" y="1731896"/>
          <a:ext cx="436809" cy="228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6"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1" y="1731896"/>
                        <a:ext cx="436809" cy="228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72"/>
          <p:cNvGrpSpPr>
            <a:grpSpLocks/>
          </p:cNvGrpSpPr>
          <p:nvPr/>
        </p:nvGrpSpPr>
        <p:grpSpPr bwMode="auto">
          <a:xfrm>
            <a:off x="1478916" y="2068038"/>
            <a:ext cx="545289" cy="237595"/>
            <a:chOff x="1694" y="1537"/>
            <a:chExt cx="583" cy="378"/>
          </a:xfrm>
        </p:grpSpPr>
        <p:sp>
          <p:nvSpPr>
            <p:cNvPr id="106" name="Rectangle 73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74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75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76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77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78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79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80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81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82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83"/>
          <p:cNvSpPr>
            <a:spLocks noChangeShapeType="1"/>
          </p:cNvSpPr>
          <p:nvPr/>
        </p:nvSpPr>
        <p:spPr bwMode="auto">
          <a:xfrm>
            <a:off x="2009741" y="2248934"/>
            <a:ext cx="286385" cy="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86"/>
          <p:cNvSpPr>
            <a:spLocks noChangeArrowheads="1"/>
          </p:cNvSpPr>
          <p:nvPr/>
        </p:nvSpPr>
        <p:spPr bwMode="auto">
          <a:xfrm>
            <a:off x="1088391" y="2019439"/>
            <a:ext cx="386186" cy="518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7"/>
          <p:cNvSpPr>
            <a:spLocks noChangeShapeType="1"/>
          </p:cNvSpPr>
          <p:nvPr/>
        </p:nvSpPr>
        <p:spPr bwMode="auto">
          <a:xfrm>
            <a:off x="1481809" y="2263784"/>
            <a:ext cx="491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920608"/>
              </p:ext>
            </p:extLst>
          </p:nvPr>
        </p:nvGraphicFramePr>
        <p:xfrm>
          <a:off x="1071034" y="2142286"/>
          <a:ext cx="416560" cy="29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7" name="Equation" r:id="rId10" imgW="317225" imgH="241091" progId="Equation.DSMT4">
                  <p:embed/>
                </p:oleObj>
              </mc:Choice>
              <mc:Fallback>
                <p:oleObj name="Equation" r:id="rId10" imgW="317225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034" y="2142286"/>
                        <a:ext cx="416560" cy="294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9"/>
          <p:cNvSpPr>
            <a:spLocks noChangeArrowheads="1"/>
          </p:cNvSpPr>
          <p:nvPr/>
        </p:nvSpPr>
        <p:spPr bwMode="auto">
          <a:xfrm>
            <a:off x="2790791" y="3049466"/>
            <a:ext cx="65087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92"/>
          <p:cNvSpPr>
            <a:spLocks noChangeShapeType="1"/>
          </p:cNvSpPr>
          <p:nvPr/>
        </p:nvSpPr>
        <p:spPr bwMode="auto">
          <a:xfrm>
            <a:off x="2372784" y="2262433"/>
            <a:ext cx="412221" cy="8788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90"/>
          <p:cNvSpPr>
            <a:spLocks noChangeArrowheads="1"/>
          </p:cNvSpPr>
          <p:nvPr/>
        </p:nvSpPr>
        <p:spPr bwMode="auto">
          <a:xfrm>
            <a:off x="2462460" y="2439280"/>
            <a:ext cx="65088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91"/>
          <p:cNvSpPr>
            <a:spLocks noChangeArrowheads="1"/>
          </p:cNvSpPr>
          <p:nvPr/>
        </p:nvSpPr>
        <p:spPr bwMode="auto">
          <a:xfrm>
            <a:off x="2614331" y="2759222"/>
            <a:ext cx="65087" cy="175496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05"/>
          <p:cNvSpPr>
            <a:spLocks noChangeArrowheads="1"/>
          </p:cNvSpPr>
          <p:nvPr/>
        </p:nvSpPr>
        <p:spPr bwMode="auto">
          <a:xfrm>
            <a:off x="3638375" y="2875319"/>
            <a:ext cx="483094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20415"/>
              </p:ext>
            </p:extLst>
          </p:nvPr>
        </p:nvGraphicFramePr>
        <p:xfrm>
          <a:off x="3716480" y="2999517"/>
          <a:ext cx="351472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8" name="Equation" r:id="rId12" imgW="253890" imgH="228501" progId="Equation.DSMT4">
                  <p:embed/>
                </p:oleObj>
              </mc:Choice>
              <mc:Fallback>
                <p:oleObj name="Equation" r:id="rId12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480" y="2999517"/>
                        <a:ext cx="351472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131"/>
          <p:cNvSpPr>
            <a:spLocks noChangeArrowheads="1"/>
          </p:cNvSpPr>
          <p:nvPr/>
        </p:nvSpPr>
        <p:spPr bwMode="auto">
          <a:xfrm>
            <a:off x="4890947" y="2842920"/>
            <a:ext cx="750675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61531"/>
              </p:ext>
            </p:extLst>
          </p:nvPr>
        </p:nvGraphicFramePr>
        <p:xfrm>
          <a:off x="5103566" y="2975217"/>
          <a:ext cx="334116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9" name="Equation" r:id="rId14" imgW="241300" imgH="228600" progId="Equation.DSMT4">
                  <p:embed/>
                </p:oleObj>
              </mc:Choice>
              <mc:Fallback>
                <p:oleObj name="Equation" r:id="rId14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566" y="2975217"/>
                        <a:ext cx="334116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146"/>
          <p:cNvSpPr>
            <a:spLocks noChangeArrowheads="1"/>
          </p:cNvSpPr>
          <p:nvPr/>
        </p:nvSpPr>
        <p:spPr bwMode="auto">
          <a:xfrm>
            <a:off x="6424119" y="2849670"/>
            <a:ext cx="1039953" cy="5183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47"/>
          <p:cNvSpPr>
            <a:spLocks noChangeShapeType="1"/>
          </p:cNvSpPr>
          <p:nvPr/>
        </p:nvSpPr>
        <p:spPr bwMode="auto">
          <a:xfrm>
            <a:off x="7478536" y="3115614"/>
            <a:ext cx="807085" cy="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31301"/>
              </p:ext>
            </p:extLst>
          </p:nvPr>
        </p:nvGraphicFramePr>
        <p:xfrm>
          <a:off x="6710504" y="2953618"/>
          <a:ext cx="350026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0" name="Equation" r:id="rId16" imgW="253890" imgH="228501" progId="Equation.DSMT4">
                  <p:embed/>
                </p:oleObj>
              </mc:Choice>
              <mc:Fallback>
                <p:oleObj name="Equation" r:id="rId16" imgW="25389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504" y="2953618"/>
                        <a:ext cx="350026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149"/>
          <p:cNvGrpSpPr>
            <a:grpSpLocks/>
          </p:cNvGrpSpPr>
          <p:nvPr/>
        </p:nvGrpSpPr>
        <p:grpSpPr bwMode="auto">
          <a:xfrm>
            <a:off x="5661872" y="2875319"/>
            <a:ext cx="755015" cy="292944"/>
            <a:chOff x="1694" y="1537"/>
            <a:chExt cx="583" cy="378"/>
          </a:xfrm>
        </p:grpSpPr>
        <p:sp>
          <p:nvSpPr>
            <p:cNvPr id="96" name="Rectangle 150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151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52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153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54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55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56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57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58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59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370984"/>
              </p:ext>
            </p:extLst>
          </p:nvPr>
        </p:nvGraphicFramePr>
        <p:xfrm>
          <a:off x="1607645" y="1784544"/>
          <a:ext cx="350026" cy="21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1" name="Equation" r:id="rId18" imgW="253780" imgH="164957" progId="Equation.DSMT4">
                  <p:embed/>
                </p:oleObj>
              </mc:Choice>
              <mc:Fallback>
                <p:oleObj name="Equation" r:id="rId18" imgW="253780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645" y="1784544"/>
                        <a:ext cx="350026" cy="211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63223"/>
              </p:ext>
            </p:extLst>
          </p:nvPr>
        </p:nvGraphicFramePr>
        <p:xfrm>
          <a:off x="2103756" y="2668775"/>
          <a:ext cx="350026" cy="21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2" name="Equation" r:id="rId20" imgW="253780" imgH="164957" progId="Equation.DSMT4">
                  <p:embed/>
                </p:oleObj>
              </mc:Choice>
              <mc:Fallback>
                <p:oleObj name="Equation" r:id="rId20" imgW="253780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756" y="2668775"/>
                        <a:ext cx="350026" cy="211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585110"/>
              </p:ext>
            </p:extLst>
          </p:nvPr>
        </p:nvGraphicFramePr>
        <p:xfrm>
          <a:off x="3101764" y="2613425"/>
          <a:ext cx="402096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3" name="Equation" r:id="rId22" imgW="291973" imgH="228501" progId="Equation.DSMT4">
                  <p:embed/>
                </p:oleObj>
              </mc:Choice>
              <mc:Fallback>
                <p:oleObj name="Equation" r:id="rId22" imgW="29197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764" y="2613425"/>
                        <a:ext cx="402096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163"/>
          <p:cNvGrpSpPr>
            <a:grpSpLocks/>
          </p:cNvGrpSpPr>
          <p:nvPr/>
        </p:nvGrpSpPr>
        <p:grpSpPr bwMode="auto">
          <a:xfrm>
            <a:off x="4125807" y="2891519"/>
            <a:ext cx="755015" cy="292944"/>
            <a:chOff x="1694" y="1537"/>
            <a:chExt cx="583" cy="378"/>
          </a:xfrm>
        </p:grpSpPr>
        <p:sp>
          <p:nvSpPr>
            <p:cNvPr id="86" name="Rectangle 164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65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166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167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68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69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70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71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72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73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174"/>
          <p:cNvGrpSpPr>
            <a:grpSpLocks/>
          </p:cNvGrpSpPr>
          <p:nvPr/>
        </p:nvGrpSpPr>
        <p:grpSpPr bwMode="auto">
          <a:xfrm>
            <a:off x="2871789" y="2907719"/>
            <a:ext cx="755015" cy="292944"/>
            <a:chOff x="1694" y="1537"/>
            <a:chExt cx="583" cy="378"/>
          </a:xfrm>
        </p:grpSpPr>
        <p:sp>
          <p:nvSpPr>
            <p:cNvPr id="76" name="Rectangle 175"/>
            <p:cNvSpPr>
              <a:spLocks noChangeArrowheads="1"/>
            </p:cNvSpPr>
            <p:nvPr/>
          </p:nvSpPr>
          <p:spPr bwMode="auto">
            <a:xfrm>
              <a:off x="1770" y="17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76"/>
            <p:cNvSpPr>
              <a:spLocks noChangeArrowheads="1"/>
            </p:cNvSpPr>
            <p:nvPr/>
          </p:nvSpPr>
          <p:spPr bwMode="auto">
            <a:xfrm>
              <a:off x="1900" y="1540"/>
              <a:ext cx="73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177"/>
            <p:cNvSpPr>
              <a:spLocks noChangeArrowheads="1"/>
            </p:cNvSpPr>
            <p:nvPr/>
          </p:nvSpPr>
          <p:spPr bwMode="auto">
            <a:xfrm>
              <a:off x="2034" y="1537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2161" y="1728"/>
              <a:ext cx="74" cy="17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79"/>
            <p:cNvSpPr>
              <a:spLocks noChangeShapeType="1"/>
            </p:cNvSpPr>
            <p:nvPr/>
          </p:nvSpPr>
          <p:spPr bwMode="auto">
            <a:xfrm>
              <a:off x="1737" y="1846"/>
              <a:ext cx="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80"/>
            <p:cNvSpPr>
              <a:spLocks noChangeShapeType="1"/>
            </p:cNvSpPr>
            <p:nvPr/>
          </p:nvSpPr>
          <p:spPr bwMode="auto">
            <a:xfrm flipV="1">
              <a:off x="1843" y="1626"/>
              <a:ext cx="5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81"/>
            <p:cNvSpPr>
              <a:spLocks noChangeShapeType="1"/>
            </p:cNvSpPr>
            <p:nvPr/>
          </p:nvSpPr>
          <p:spPr bwMode="auto">
            <a:xfrm>
              <a:off x="1973" y="163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82"/>
            <p:cNvSpPr>
              <a:spLocks noChangeShapeType="1"/>
            </p:cNvSpPr>
            <p:nvPr/>
          </p:nvSpPr>
          <p:spPr bwMode="auto">
            <a:xfrm>
              <a:off x="2113" y="1630"/>
              <a:ext cx="5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83"/>
            <p:cNvSpPr>
              <a:spLocks noChangeShapeType="1"/>
            </p:cNvSpPr>
            <p:nvPr/>
          </p:nvSpPr>
          <p:spPr bwMode="auto">
            <a:xfrm>
              <a:off x="2234" y="1828"/>
              <a:ext cx="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84"/>
            <p:cNvSpPr>
              <a:spLocks noChangeShapeType="1"/>
            </p:cNvSpPr>
            <p:nvPr/>
          </p:nvSpPr>
          <p:spPr bwMode="auto">
            <a:xfrm>
              <a:off x="1694" y="184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9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773406"/>
              </p:ext>
            </p:extLst>
          </p:nvPr>
        </p:nvGraphicFramePr>
        <p:xfrm>
          <a:off x="4329748" y="2618825"/>
          <a:ext cx="436809" cy="2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" name="Equation" r:id="rId24" imgW="317362" imgH="228501" progId="Equation.DSMT4">
                  <p:embed/>
                </p:oleObj>
              </mc:Choice>
              <mc:Fallback>
                <p:oleObj name="Equation" r:id="rId24" imgW="31736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748" y="2618825"/>
                        <a:ext cx="436809" cy="29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35544"/>
              </p:ext>
            </p:extLst>
          </p:nvPr>
        </p:nvGraphicFramePr>
        <p:xfrm>
          <a:off x="5893294" y="2568877"/>
          <a:ext cx="419453" cy="29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5" name="Equation" r:id="rId26" imgW="304668" imgH="228501" progId="Equation.DSMT4">
                  <p:embed/>
                </p:oleObj>
              </mc:Choice>
              <mc:Fallback>
                <p:oleObj name="Equation" r:id="rId26" imgW="30466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294" y="2568877"/>
                        <a:ext cx="419453" cy="292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82425"/>
              </p:ext>
            </p:extLst>
          </p:nvPr>
        </p:nvGraphicFramePr>
        <p:xfrm>
          <a:off x="4059273" y="2305632"/>
          <a:ext cx="1070328" cy="2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6" name="Equation" r:id="rId28" imgW="927100" imgH="228600" progId="Equation.DSMT4">
                  <p:embed/>
                </p:oleObj>
              </mc:Choice>
              <mc:Fallback>
                <p:oleObj name="Equation" r:id="rId28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73" y="2305632"/>
                        <a:ext cx="1070328" cy="24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35186"/>
              </p:ext>
            </p:extLst>
          </p:nvPr>
        </p:nvGraphicFramePr>
        <p:xfrm>
          <a:off x="5537482" y="2281333"/>
          <a:ext cx="1158558" cy="2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7" name="Equation" r:id="rId30" imgW="1002865" imgH="228501" progId="Equation.DSMT4">
                  <p:embed/>
                </p:oleObj>
              </mc:Choice>
              <mc:Fallback>
                <p:oleObj name="Equation" r:id="rId30" imgW="100286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482" y="2281333"/>
                        <a:ext cx="1158558" cy="24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158295"/>
              </p:ext>
            </p:extLst>
          </p:nvPr>
        </p:nvGraphicFramePr>
        <p:xfrm>
          <a:off x="7352701" y="2285383"/>
          <a:ext cx="938706" cy="245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" name="Equation" r:id="rId32" imgW="812447" imgH="228501" progId="Equation.DSMT4">
                  <p:embed/>
                </p:oleObj>
              </mc:Choice>
              <mc:Fallback>
                <p:oleObj name="Equation" r:id="rId32" imgW="81244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2701" y="2285383"/>
                        <a:ext cx="938706" cy="245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207"/>
          <p:cNvSpPr>
            <a:spLocks noChangeShapeType="1"/>
          </p:cNvSpPr>
          <p:nvPr/>
        </p:nvSpPr>
        <p:spPr bwMode="auto">
          <a:xfrm>
            <a:off x="763164" y="4676685"/>
            <a:ext cx="656660" cy="0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08"/>
          <p:cNvSpPr>
            <a:spLocks noChangeShapeType="1"/>
          </p:cNvSpPr>
          <p:nvPr/>
        </p:nvSpPr>
        <p:spPr bwMode="auto">
          <a:xfrm>
            <a:off x="793538" y="5029027"/>
            <a:ext cx="590127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209"/>
          <p:cNvSpPr txBox="1">
            <a:spLocks noChangeArrowheads="1"/>
          </p:cNvSpPr>
          <p:nvPr/>
        </p:nvSpPr>
        <p:spPr bwMode="auto">
          <a:xfrm>
            <a:off x="1550000" y="4494439"/>
            <a:ext cx="6747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itchFamily="18" charset="0"/>
              </a:rPr>
              <a:t>ASTRA</a:t>
            </a:r>
            <a:r>
              <a:rPr lang="en-US" sz="2000" dirty="0">
                <a:latin typeface="Times New Roman" pitchFamily="18" charset="0"/>
              </a:rPr>
              <a:t> ( tracking with </a:t>
            </a:r>
            <a:r>
              <a:rPr lang="en-US" sz="2000" b="1" dirty="0">
                <a:latin typeface="Times New Roman" pitchFamily="18" charset="0"/>
              </a:rPr>
              <a:t>3D space charge</a:t>
            </a:r>
            <a:r>
              <a:rPr lang="en-US" sz="2000" dirty="0">
                <a:latin typeface="Times New Roman" pitchFamily="18" charset="0"/>
              </a:rPr>
              <a:t>, DESY, K. </a:t>
            </a:r>
            <a:r>
              <a:rPr lang="en-US" sz="2000" dirty="0" err="1">
                <a:latin typeface="Times New Roman" pitchFamily="18" charset="0"/>
              </a:rPr>
              <a:t>Flötmann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47" name="Text Box 210"/>
          <p:cNvSpPr txBox="1">
            <a:spLocks noChangeArrowheads="1"/>
          </p:cNvSpPr>
          <p:nvPr/>
        </p:nvSpPr>
        <p:spPr bwMode="auto">
          <a:xfrm>
            <a:off x="619971" y="5304421"/>
            <a:ext cx="82375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itchFamily="18" charset="0"/>
              </a:rPr>
              <a:t>W1</a:t>
            </a:r>
            <a:r>
              <a:rPr lang="en-US" sz="2000">
                <a:latin typeface="Times New Roman" pitchFamily="18" charset="0"/>
              </a:rPr>
              <a:t> -TESLA cryomodule wake (TESLA Report 2003-19, DESY, 2003)</a:t>
            </a:r>
          </a:p>
        </p:txBody>
      </p:sp>
      <p:sp>
        <p:nvSpPr>
          <p:cNvPr id="48" name="Text Box 211"/>
          <p:cNvSpPr txBox="1">
            <a:spLocks noChangeArrowheads="1"/>
          </p:cNvSpPr>
          <p:nvPr/>
        </p:nvSpPr>
        <p:spPr bwMode="auto">
          <a:xfrm>
            <a:off x="619971" y="5671613"/>
            <a:ext cx="72521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itchFamily="18" charset="0"/>
              </a:rPr>
              <a:t>W3</a:t>
            </a:r>
            <a:r>
              <a:rPr lang="en-US" sz="2000" dirty="0">
                <a:latin typeface="Times New Roman" pitchFamily="18" charset="0"/>
              </a:rPr>
              <a:t> - ACC39 wake (TESLA Report 2004-01, DESY, 2004)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</p:txBody>
      </p:sp>
      <p:sp>
        <p:nvSpPr>
          <p:cNvPr id="49" name="Text Box 212"/>
          <p:cNvSpPr txBox="1">
            <a:spLocks noChangeArrowheads="1"/>
          </p:cNvSpPr>
          <p:nvPr/>
        </p:nvSpPr>
        <p:spPr bwMode="auto">
          <a:xfrm>
            <a:off x="583812" y="5983455"/>
            <a:ext cx="7590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smtClean="0">
                <a:latin typeface="Times New Roman" pitchFamily="18" charset="0"/>
              </a:rPr>
              <a:t>TM </a:t>
            </a:r>
            <a:r>
              <a:rPr lang="en-US" sz="2000" smtClean="0">
                <a:latin typeface="Times New Roman" pitchFamily="18" charset="0"/>
              </a:rPr>
              <a:t>- transverse matching to the design optics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50" name="Group 225"/>
          <p:cNvGrpSpPr>
            <a:grpSpLocks/>
          </p:cNvGrpSpPr>
          <p:nvPr/>
        </p:nvGrpSpPr>
        <p:grpSpPr bwMode="auto">
          <a:xfrm>
            <a:off x="489586" y="3513855"/>
            <a:ext cx="8044814" cy="876130"/>
            <a:chOff x="116" y="2571"/>
            <a:chExt cx="5562" cy="649"/>
          </a:xfrm>
        </p:grpSpPr>
        <p:sp>
          <p:nvSpPr>
            <p:cNvPr id="54" name="Line 190"/>
            <p:cNvSpPr>
              <a:spLocks noChangeShapeType="1"/>
            </p:cNvSpPr>
            <p:nvPr/>
          </p:nvSpPr>
          <p:spPr bwMode="auto">
            <a:xfrm>
              <a:off x="116" y="2585"/>
              <a:ext cx="258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91"/>
            <p:cNvSpPr>
              <a:spLocks noChangeShapeType="1"/>
            </p:cNvSpPr>
            <p:nvPr/>
          </p:nvSpPr>
          <p:spPr bwMode="auto">
            <a:xfrm>
              <a:off x="374" y="2585"/>
              <a:ext cx="227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92"/>
            <p:cNvSpPr>
              <a:spLocks noChangeShapeType="1"/>
            </p:cNvSpPr>
            <p:nvPr/>
          </p:nvSpPr>
          <p:spPr bwMode="auto">
            <a:xfrm>
              <a:off x="925" y="2590"/>
              <a:ext cx="260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93"/>
            <p:cNvSpPr>
              <a:spLocks noChangeShapeType="1"/>
            </p:cNvSpPr>
            <p:nvPr/>
          </p:nvSpPr>
          <p:spPr bwMode="auto">
            <a:xfrm>
              <a:off x="1864" y="2585"/>
              <a:ext cx="459" cy="5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94"/>
            <p:cNvSpPr>
              <a:spLocks noChangeShapeType="1"/>
            </p:cNvSpPr>
            <p:nvPr/>
          </p:nvSpPr>
          <p:spPr bwMode="auto">
            <a:xfrm>
              <a:off x="2857" y="2585"/>
              <a:ext cx="400" cy="1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95"/>
            <p:cNvSpPr>
              <a:spLocks noChangeShapeType="1"/>
            </p:cNvSpPr>
            <p:nvPr/>
          </p:nvSpPr>
          <p:spPr bwMode="auto">
            <a:xfrm>
              <a:off x="1178" y="2595"/>
              <a:ext cx="238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96"/>
            <p:cNvSpPr>
              <a:spLocks noChangeShapeType="1"/>
            </p:cNvSpPr>
            <p:nvPr/>
          </p:nvSpPr>
          <p:spPr bwMode="auto">
            <a:xfrm>
              <a:off x="2333" y="2585"/>
              <a:ext cx="536" cy="0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97"/>
            <p:cNvSpPr>
              <a:spLocks noChangeShapeType="1"/>
            </p:cNvSpPr>
            <p:nvPr/>
          </p:nvSpPr>
          <p:spPr bwMode="auto">
            <a:xfrm>
              <a:off x="3263" y="2585"/>
              <a:ext cx="520" cy="5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98"/>
            <p:cNvSpPr>
              <a:spLocks noChangeShapeType="1"/>
            </p:cNvSpPr>
            <p:nvPr/>
          </p:nvSpPr>
          <p:spPr bwMode="auto">
            <a:xfrm>
              <a:off x="828" y="2630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01"/>
            <p:cNvSpPr txBox="1">
              <a:spLocks noChangeArrowheads="1"/>
            </p:cNvSpPr>
            <p:nvPr/>
          </p:nvSpPr>
          <p:spPr bwMode="auto">
            <a:xfrm>
              <a:off x="828" y="2853"/>
              <a:ext cx="3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>
                  <a:latin typeface="Times New Roman" pitchFamily="18" charset="0"/>
                </a:rPr>
                <a:t>W</a:t>
              </a:r>
              <a:r>
                <a:rPr lang="de-DE" sz="1600" b="1" baseline="-25000">
                  <a:latin typeface="Times New Roman" pitchFamily="18" charset="0"/>
                </a:rPr>
                <a:t>3</a:t>
              </a:r>
              <a:endParaRPr lang="en-GB" sz="1600" b="1">
                <a:latin typeface="Times New Roman" pitchFamily="18" charset="0"/>
              </a:endParaRPr>
            </a:p>
          </p:txBody>
        </p:sp>
        <p:sp>
          <p:nvSpPr>
            <p:cNvPr id="64" name="Line 204"/>
            <p:cNvSpPr>
              <a:spLocks noChangeShapeType="1"/>
            </p:cNvSpPr>
            <p:nvPr/>
          </p:nvSpPr>
          <p:spPr bwMode="auto">
            <a:xfrm>
              <a:off x="601" y="2585"/>
              <a:ext cx="315" cy="5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5"/>
            <p:cNvSpPr>
              <a:spLocks noChangeShapeType="1"/>
            </p:cNvSpPr>
            <p:nvPr/>
          </p:nvSpPr>
          <p:spPr bwMode="auto">
            <a:xfrm>
              <a:off x="601" y="2630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206"/>
            <p:cNvSpPr txBox="1">
              <a:spLocks noChangeArrowheads="1"/>
            </p:cNvSpPr>
            <p:nvPr/>
          </p:nvSpPr>
          <p:spPr bwMode="auto">
            <a:xfrm>
              <a:off x="279" y="2786"/>
              <a:ext cx="36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>
                  <a:latin typeface="Times New Roman" pitchFamily="18" charset="0"/>
                </a:rPr>
                <a:t>W</a:t>
              </a:r>
              <a:r>
                <a:rPr lang="de-DE" sz="1600" b="1" baseline="-25000">
                  <a:latin typeface="Times New Roman" pitchFamily="18" charset="0"/>
                </a:rPr>
                <a:t>1</a:t>
              </a:r>
            </a:p>
            <a:p>
              <a:pPr eaLnBrk="1" hangingPunct="1"/>
              <a:r>
                <a:rPr lang="de-DE" sz="1600" b="1">
                  <a:latin typeface="Times New Roman" pitchFamily="18" charset="0"/>
                </a:rPr>
                <a:t>TM</a:t>
              </a:r>
              <a:endParaRPr lang="en-GB" sz="1600" b="1">
                <a:latin typeface="Times New Roman" pitchFamily="18" charset="0"/>
              </a:endParaRPr>
            </a:p>
          </p:txBody>
        </p:sp>
        <p:sp>
          <p:nvSpPr>
            <p:cNvPr id="67" name="Line 216"/>
            <p:cNvSpPr>
              <a:spLocks noChangeShapeType="1"/>
            </p:cNvSpPr>
            <p:nvPr/>
          </p:nvSpPr>
          <p:spPr bwMode="auto">
            <a:xfrm>
              <a:off x="1421" y="2592"/>
              <a:ext cx="404" cy="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17"/>
            <p:cNvSpPr>
              <a:spLocks noChangeShapeType="1"/>
            </p:cNvSpPr>
            <p:nvPr/>
          </p:nvSpPr>
          <p:spPr bwMode="auto">
            <a:xfrm>
              <a:off x="3796" y="2583"/>
              <a:ext cx="400" cy="1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18"/>
            <p:cNvSpPr>
              <a:spLocks noChangeShapeType="1"/>
            </p:cNvSpPr>
            <p:nvPr/>
          </p:nvSpPr>
          <p:spPr bwMode="auto">
            <a:xfrm flipV="1">
              <a:off x="4222" y="2571"/>
              <a:ext cx="1456" cy="11"/>
            </a:xfrm>
            <a:prstGeom prst="line">
              <a:avLst/>
            </a:prstGeom>
            <a:noFill/>
            <a:ln w="63500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19"/>
            <p:cNvSpPr>
              <a:spLocks noChangeShapeType="1"/>
            </p:cNvSpPr>
            <p:nvPr/>
          </p:nvSpPr>
          <p:spPr bwMode="auto">
            <a:xfrm>
              <a:off x="2858" y="2581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20"/>
            <p:cNvSpPr>
              <a:spLocks noChangeShapeType="1"/>
            </p:cNvSpPr>
            <p:nvPr/>
          </p:nvSpPr>
          <p:spPr bwMode="auto">
            <a:xfrm>
              <a:off x="3779" y="2601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21"/>
            <p:cNvSpPr>
              <a:spLocks noChangeShapeType="1"/>
            </p:cNvSpPr>
            <p:nvPr/>
          </p:nvSpPr>
          <p:spPr bwMode="auto">
            <a:xfrm>
              <a:off x="5645" y="2591"/>
              <a:ext cx="0" cy="5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 Box 222"/>
            <p:cNvSpPr txBox="1">
              <a:spLocks noChangeArrowheads="1"/>
            </p:cNvSpPr>
            <p:nvPr/>
          </p:nvSpPr>
          <p:spPr bwMode="auto">
            <a:xfrm>
              <a:off x="2869" y="2793"/>
              <a:ext cx="40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>
                  <a:latin typeface="Times New Roman" pitchFamily="18" charset="0"/>
                </a:rPr>
                <a:t>4W</a:t>
              </a:r>
              <a:r>
                <a:rPr lang="de-DE" sz="1600" b="1" baseline="-25000">
                  <a:latin typeface="Times New Roman" pitchFamily="18" charset="0"/>
                </a:rPr>
                <a:t>1</a:t>
              </a:r>
              <a:endParaRPr lang="de-DE" sz="1600" b="1">
                <a:latin typeface="Times New Roman" pitchFamily="18" charset="0"/>
              </a:endParaRPr>
            </a:p>
            <a:p>
              <a:pPr eaLnBrk="1" hangingPunct="1"/>
              <a:r>
                <a:rPr lang="de-DE" sz="1600" b="1">
                  <a:latin typeface="Times New Roman" pitchFamily="18" charset="0"/>
                </a:rPr>
                <a:t>TM</a:t>
              </a:r>
              <a:endParaRPr lang="de-DE" sz="1600" b="1" baseline="-25000">
                <a:latin typeface="Times New Roman" pitchFamily="18" charset="0"/>
              </a:endParaRPr>
            </a:p>
          </p:txBody>
        </p:sp>
        <p:sp>
          <p:nvSpPr>
            <p:cNvPr id="74" name="Text Box 223"/>
            <p:cNvSpPr txBox="1">
              <a:spLocks noChangeArrowheads="1"/>
            </p:cNvSpPr>
            <p:nvPr/>
          </p:nvSpPr>
          <p:spPr bwMode="auto">
            <a:xfrm>
              <a:off x="5199" y="2798"/>
              <a:ext cx="4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>
                  <a:latin typeface="Times New Roman" pitchFamily="18" charset="0"/>
                </a:rPr>
                <a:t>64W</a:t>
              </a:r>
              <a:r>
                <a:rPr lang="de-DE" sz="1600" b="1" baseline="-25000">
                  <a:latin typeface="Times New Roman" pitchFamily="18" charset="0"/>
                </a:rPr>
                <a:t>1</a:t>
              </a:r>
              <a:endParaRPr lang="de-DE" sz="1600" b="1">
                <a:latin typeface="Times New Roman" pitchFamily="18" charset="0"/>
              </a:endParaRPr>
            </a:p>
          </p:txBody>
        </p:sp>
        <p:sp>
          <p:nvSpPr>
            <p:cNvPr id="75" name="Text Box 224"/>
            <p:cNvSpPr txBox="1">
              <a:spLocks noChangeArrowheads="1"/>
            </p:cNvSpPr>
            <p:nvPr/>
          </p:nvSpPr>
          <p:spPr bwMode="auto">
            <a:xfrm>
              <a:off x="3784" y="2773"/>
              <a:ext cx="48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>
                  <a:latin typeface="Times New Roman" pitchFamily="18" charset="0"/>
                </a:rPr>
                <a:t>12W</a:t>
              </a:r>
              <a:r>
                <a:rPr lang="de-DE" sz="1600" b="1" baseline="-25000">
                  <a:latin typeface="Times New Roman" pitchFamily="18" charset="0"/>
                </a:rPr>
                <a:t>1</a:t>
              </a:r>
              <a:endParaRPr lang="de-DE" sz="1600" b="1">
                <a:latin typeface="Times New Roman" pitchFamily="18" charset="0"/>
              </a:endParaRPr>
            </a:p>
            <a:p>
              <a:pPr eaLnBrk="1" hangingPunct="1"/>
              <a:r>
                <a:rPr lang="de-DE" sz="1600" b="1">
                  <a:latin typeface="Times New Roman" pitchFamily="18" charset="0"/>
                </a:rPr>
                <a:t>TM</a:t>
              </a:r>
              <a:endParaRPr lang="de-DE" sz="1600" b="1" baseline="-25000">
                <a:latin typeface="Times New Roman" pitchFamily="18" charset="0"/>
              </a:endParaRPr>
            </a:p>
          </p:txBody>
        </p:sp>
      </p:grpSp>
      <p:sp>
        <p:nvSpPr>
          <p:cNvPr id="51" name="Text Box 226"/>
          <p:cNvSpPr txBox="1">
            <a:spLocks noChangeArrowheads="1"/>
          </p:cNvSpPr>
          <p:nvPr/>
        </p:nvSpPr>
        <p:spPr bwMode="auto">
          <a:xfrm>
            <a:off x="872153" y="1243207"/>
            <a:ext cx="5817375" cy="32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</a:rPr>
              <a:t>Full</a:t>
            </a:r>
            <a:r>
              <a:rPr lang="en-US" sz="2400" dirty="0">
                <a:latin typeface="Times New Roman" pitchFamily="18" charset="0"/>
              </a:rPr>
              <a:t> 3D simulation method (</a:t>
            </a:r>
            <a:r>
              <a:rPr lang="en-US" sz="2400" b="1" dirty="0">
                <a:latin typeface="Times New Roman" pitchFamily="18" charset="0"/>
              </a:rPr>
              <a:t>200 CPU, ~10 hours</a:t>
            </a:r>
            <a:r>
              <a:rPr lang="en-US" sz="2400" dirty="0">
                <a:latin typeface="Times New Roman" pitchFamily="18" charset="0"/>
              </a:rPr>
              <a:t>)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52" name="Text Box 227"/>
          <p:cNvSpPr txBox="1">
            <a:spLocks noChangeArrowheads="1"/>
          </p:cNvSpPr>
          <p:nvPr/>
        </p:nvSpPr>
        <p:spPr bwMode="auto">
          <a:xfrm>
            <a:off x="1603515" y="4852181"/>
            <a:ext cx="7254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err="1">
                <a:latin typeface="Times New Roman" pitchFamily="18" charset="0"/>
              </a:rPr>
              <a:t>CSRtrack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(tracking through dipoles, DESY, M. Dohlus, T. Limberg)</a:t>
            </a:r>
            <a:endParaRPr lang="en-US" sz="2000" dirty="0">
              <a:latin typeface="Times New Roman" pitchFamily="18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53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43055"/>
              </p:ext>
            </p:extLst>
          </p:nvPr>
        </p:nvGraphicFramePr>
        <p:xfrm>
          <a:off x="7498996" y="4268994"/>
          <a:ext cx="986437" cy="27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9" name="Equation" r:id="rId34" imgW="672808" imgH="203112" progId="Equation.DSMT4">
                  <p:embed/>
                </p:oleObj>
              </mc:Choice>
              <mc:Fallback>
                <p:oleObj name="Equation" r:id="rId34" imgW="67280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8996" y="4268994"/>
                        <a:ext cx="986437" cy="275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3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1066</Words>
  <Application>Microsoft Office PowerPoint</Application>
  <PresentationFormat>On-screen Show (4:3)</PresentationFormat>
  <Paragraphs>369</Paragraphs>
  <Slides>34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PPT-Vorlage_de</vt:lpstr>
      <vt:lpstr>Equation</vt:lpstr>
      <vt:lpstr>Photo Editor Photo</vt:lpstr>
      <vt:lpstr>Charge and Bunch Length Scope</vt:lpstr>
      <vt:lpstr>Inhalt</vt:lpstr>
      <vt:lpstr>Analytical and Numerical Approaches</vt:lpstr>
      <vt:lpstr>Analytical and Numerical Approaches</vt:lpstr>
      <vt:lpstr>Analytical and Numerical Approaches</vt:lpstr>
      <vt:lpstr>Analytical and Numerical Approaches</vt:lpstr>
      <vt:lpstr>Analytical and Numerical Approaches</vt:lpstr>
      <vt:lpstr>Analytical and Numerical Approaches</vt:lpstr>
      <vt:lpstr>Analytical and Numerical Approaches</vt:lpstr>
      <vt:lpstr>Compression for Different Charges</vt:lpstr>
      <vt:lpstr>Compression for Different Charges</vt:lpstr>
      <vt:lpstr>Compression for Different Charges</vt:lpstr>
      <vt:lpstr>Compression for Different Charges</vt:lpstr>
      <vt:lpstr>Compression for Different Charges</vt:lpstr>
      <vt:lpstr>Compression for Different Charges</vt:lpstr>
      <vt:lpstr>Compression for Different Charges</vt:lpstr>
      <vt:lpstr>Strong Compression</vt:lpstr>
      <vt:lpstr>Strong Compression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for 250 pC</vt:lpstr>
      <vt:lpstr>Strong Compression (SLAC)</vt:lpstr>
      <vt:lpstr>Strong Compression for 250 pC</vt:lpstr>
      <vt:lpstr>Strong Compression for 250 pC</vt:lpstr>
      <vt:lpstr>Strong Compression for 250 pC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Zagorodnov, Igor</dc:creator>
  <cp:lastModifiedBy>zagor</cp:lastModifiedBy>
  <cp:revision>531</cp:revision>
  <cp:lastPrinted>2012-02-05T17:30:39Z</cp:lastPrinted>
  <dcterms:created xsi:type="dcterms:W3CDTF">2012-01-18T19:29:16Z</dcterms:created>
  <dcterms:modified xsi:type="dcterms:W3CDTF">2012-04-17T05:16:45Z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2123351760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igor.zagorodnov@desy.de</vt:lpwstr>
  </property>
  <property fmtid="{D5CDD505-2E9C-101B-9397-08002B2CF9AE}" pid="6" name="_AuthorEmailDisplayName">
    <vt:lpwstr>Zagorodnov, Igor</vt:lpwstr>
  </property>
</Properties>
</file>