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1" r:id="rId3"/>
    <p:sldId id="262" r:id="rId4"/>
    <p:sldId id="268" r:id="rId5"/>
    <p:sldId id="272" r:id="rId6"/>
    <p:sldId id="270" r:id="rId7"/>
    <p:sldId id="263" r:id="rId8"/>
    <p:sldId id="260" r:id="rId9"/>
    <p:sldId id="269" r:id="rId10"/>
    <p:sldId id="265" r:id="rId11"/>
    <p:sldId id="278" r:id="rId12"/>
    <p:sldId id="279" r:id="rId13"/>
    <p:sldId id="280" r:id="rId14"/>
    <p:sldId id="281" r:id="rId15"/>
    <p:sldId id="277" r:id="rId16"/>
    <p:sldId id="257" r:id="rId17"/>
    <p:sldId id="259" r:id="rId18"/>
    <p:sldId id="273" r:id="rId19"/>
    <p:sldId id="275" r:id="rId20"/>
    <p:sldId id="267" r:id="rId21"/>
    <p:sldId id="276" r:id="rId22"/>
    <p:sldId id="282" r:id="rId23"/>
    <p:sldId id="266" r:id="rId24"/>
    <p:sldId id="271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0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howGuides="1">
      <p:cViewPr varScale="1">
        <p:scale>
          <a:sx n="124" d="100"/>
          <a:sy n="124" d="100"/>
        </p:scale>
        <p:origin x="1824" y="168"/>
      </p:cViewPr>
      <p:guideLst>
        <p:guide orient="horz" pos="370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48" d="100"/>
          <a:sy n="48" d="100"/>
        </p:scale>
        <p:origin x="-272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4F4E1-2712-4A00-9DF5-FF15337D4E84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1B898-5950-4BDD-A4E1-9429ED4B56C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13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189F2-91B4-4965-AC7A-3977DA3B50F1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AA6A4-0595-4686-96B0-CF87AB4DC38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7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1" y="349611"/>
            <a:ext cx="8532019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1" y="2335015"/>
            <a:ext cx="8532019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310797" y="4096781"/>
            <a:ext cx="8527162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74" y="5876925"/>
            <a:ext cx="595313" cy="5871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7BDDAEA-9330-49C2-BDC0-9EC5B72658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6" y="6261915"/>
            <a:ext cx="162636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05991" y="1406427"/>
            <a:ext cx="5643563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05991" y="3963533"/>
            <a:ext cx="5643563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056709" y="1449389"/>
            <a:ext cx="27813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056709" y="4005263"/>
            <a:ext cx="27813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05991" y="1406427"/>
            <a:ext cx="5643563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05991" y="3963533"/>
            <a:ext cx="5643563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56710" y="1449388"/>
            <a:ext cx="27812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056710" y="4005263"/>
            <a:ext cx="27812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05992" y="1406427"/>
            <a:ext cx="27813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05992" y="3963533"/>
            <a:ext cx="2781300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194447" y="1449389"/>
            <a:ext cx="275510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3194448" y="4005263"/>
            <a:ext cx="275510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xmlns="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56709" y="1449389"/>
            <a:ext cx="27813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xmlns="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56709" y="4005263"/>
            <a:ext cx="27813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05992" y="1449390"/>
            <a:ext cx="8532018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05992" y="1449390"/>
            <a:ext cx="4212431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625578" y="1449390"/>
            <a:ext cx="4212431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305992" y="1449390"/>
            <a:ext cx="27812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3194448" y="1449390"/>
            <a:ext cx="5643562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A208E4DA-F01F-4DA4-AFAC-53CEEC220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5" y="4587296"/>
            <a:ext cx="449119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2955C6E6-DAFB-471E-9050-E05D2B8F3D0D}"/>
              </a:ext>
            </a:extLst>
          </p:cNvPr>
          <p:cNvSpPr/>
          <p:nvPr/>
        </p:nvSpPr>
        <p:spPr>
          <a:xfrm>
            <a:off x="296466" y="3980131"/>
            <a:ext cx="3429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3F6E932F-91BF-4BB6-A060-480141891B9A}"/>
              </a:ext>
            </a:extLst>
          </p:cNvPr>
          <p:cNvSpPr/>
          <p:nvPr/>
        </p:nvSpPr>
        <p:spPr>
          <a:xfrm>
            <a:off x="296466" y="4516740"/>
            <a:ext cx="2025411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xmlns="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9919" y="4516739"/>
            <a:ext cx="3861616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84DDC0-5D9A-43AF-9EAB-BBF67FD40E19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47C8ED-B74D-49D8-8726-DD0CCDCA129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8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9143998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1" y="349613"/>
            <a:ext cx="8532019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1" y="2335015"/>
            <a:ext cx="8532019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310797" y="4096781"/>
            <a:ext cx="8527161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5629FEB-7EDF-4566-BF2D-9E9B8D44D5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6" y="6261915"/>
            <a:ext cx="162636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338F9ECC-B605-4D88-9A7C-3D4642508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74" y="5876925"/>
            <a:ext cx="595313" cy="5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1" y="349610"/>
            <a:ext cx="8532019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1" y="349610"/>
            <a:ext cx="8532019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8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406428"/>
            <a:ext cx="4212431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625579" y="1406428"/>
            <a:ext cx="4212431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406428"/>
            <a:ext cx="2781300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3194448" y="1406428"/>
            <a:ext cx="2755106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6056710" y="1406428"/>
            <a:ext cx="2781299" cy="5010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05992" y="1406427"/>
            <a:ext cx="4212431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05992" y="3963533"/>
            <a:ext cx="4212431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625578" y="1449389"/>
            <a:ext cx="4212432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625579" y="4005263"/>
            <a:ext cx="4212432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817500"/>
            <a:ext cx="8532019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05992" y="1406427"/>
            <a:ext cx="4212431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05992" y="3963533"/>
            <a:ext cx="4212431" cy="2454374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xmlns="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25578" y="1449388"/>
            <a:ext cx="4212431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xmlns="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25578" y="4005263"/>
            <a:ext cx="4212431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5991" y="349611"/>
            <a:ext cx="8532018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991" y="1406428"/>
            <a:ext cx="8532019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684" y="6580801"/>
            <a:ext cx="7461703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8136396" y="6580801"/>
            <a:ext cx="701614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4" y="6614020"/>
            <a:ext cx="244164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9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9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34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2.png"/><Relationship Id="rId3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5" Type="http://schemas.openxmlformats.org/officeDocument/2006/relationships/image" Target="../media/image12.gi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1.wdp"/><Relationship Id="rId5" Type="http://schemas.openxmlformats.org/officeDocument/2006/relationships/image" Target="../media/image16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lh3.googleusercontent.com/3LfY30w2sKvYYA0RKUsYiKd6gB8KPZq-LNQm9Uw5YPY6JLjkKsBqRwqGz62eFK2YdssOMaxLNhycAQJAZqhGfM9Ou6eqpzdgCfxrUuKGOe6gJ4WF1-GzNjQaDjfWQ68YwIgUCgdS8s8Pm1-wpViFWEmRpgHGC5la4l2EXAfWo3TH61jJIWSP8nJ1wfhQcrjIu3nFgd0TZ-a_AkoY1KWxAlLtm9RqIXrT4YnGYgX9Oo4O-Bbc7Cs9e1HyEoWbEkkAkcguH0Tcf4xXnQWL8oCgW_e0xz7sMf3L5Ss-dTj8SUquGdJMCCY4WKAzTk7ZHJrsXo0clJkVRKLeBr-sXOJinGcnMvWDZKuRMVah68bK_ldONtRgA6K6sojdcl8v4JfH8oFoeNfI-kZRsMN28DewYu6T4yg8eivexaKlsof7LgpNpAx4e3fnpkWCnjwAxV41ayh_X4uj0HJdIFPJ6MO8plI69b7MK650gYhS4fGKoYVm3UzvPwCvrle9gRyuJ6CTamXRWnvWXJKJqJ0j_mj5_qmmqpRU8Bw_36ERGZIsVhLFHtDBYlQBpJtOS5O83UazIlMn6PW5PJLigRELmRwAyhQrcO-y1N6vpYLeGomM8gm2NMqbcTX-b_d5xt33SEZchhMlyLXFRcgCAUULNJPnxEKweg=w1200-h800-no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 bwMode="auto">
          <a:xfrm>
            <a:off x="-2734" y="0"/>
            <a:ext cx="914399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1"/>
                </a:solidFill>
              </a:rPr>
              <a:t>First FLASH2 FEL-</a:t>
            </a:r>
            <a:r>
              <a:rPr lang="en-US" dirty="0" err="1">
                <a:solidFill>
                  <a:schemeClr val="accent1"/>
                </a:solidFill>
              </a:rPr>
              <a:t>pplaser</a:t>
            </a:r>
            <a:r>
              <a:rPr lang="en-US" dirty="0">
                <a:solidFill>
                  <a:schemeClr val="accent1"/>
                </a:solidFill>
              </a:rPr>
              <a:t> experiment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93311" y="3592723"/>
            <a:ext cx="8527161" cy="2500573"/>
          </a:xfrm>
        </p:spPr>
        <p:txBody>
          <a:bodyPr/>
          <a:lstStyle/>
          <a:p>
            <a:r>
              <a:rPr lang="en-US" dirty="0"/>
              <a:t>FS-LA Laser Science and Technology Group, </a:t>
            </a:r>
            <a:r>
              <a:rPr lang="en-US" dirty="0" smtClean="0"/>
              <a:t>DESY</a:t>
            </a:r>
          </a:p>
          <a:p>
            <a:r>
              <a:rPr lang="en-US" dirty="0" smtClean="0"/>
              <a:t>Bastian Manschwetus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OPCPA Laser System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15289" y="1268760"/>
            <a:ext cx="8577191" cy="1944216"/>
            <a:chOff x="420386" y="1340768"/>
            <a:chExt cx="11436254" cy="1944216"/>
          </a:xfrm>
        </p:grpSpPr>
        <p:grpSp>
          <p:nvGrpSpPr>
            <p:cNvPr id="6" name="Group 5"/>
            <p:cNvGrpSpPr/>
            <p:nvPr/>
          </p:nvGrpSpPr>
          <p:grpSpPr>
            <a:xfrm>
              <a:off x="420386" y="1340768"/>
              <a:ext cx="11436254" cy="1944216"/>
              <a:chOff x="420386" y="1514534"/>
              <a:chExt cx="11436254" cy="1626434"/>
            </a:xfrm>
          </p:grpSpPr>
          <p:sp>
            <p:nvSpPr>
              <p:cNvPr id="300" name="Rechteck 1"/>
              <p:cNvSpPr/>
              <p:nvPr/>
            </p:nvSpPr>
            <p:spPr bwMode="auto">
              <a:xfrm>
                <a:off x="420386" y="1514535"/>
                <a:ext cx="1148664" cy="1626432"/>
              </a:xfrm>
              <a:prstGeom prst="rect">
                <a:avLst/>
              </a:prstGeom>
              <a:solidFill>
                <a:srgbClr val="66C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vert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200" b="1" dirty="0">
                  <a:solidFill>
                    <a:schemeClr val="bg2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hteck 1"/>
              <p:cNvSpPr/>
              <p:nvPr/>
            </p:nvSpPr>
            <p:spPr bwMode="auto">
              <a:xfrm>
                <a:off x="1656176" y="1514535"/>
                <a:ext cx="1148664" cy="1626432"/>
              </a:xfrm>
              <a:prstGeom prst="rect">
                <a:avLst/>
              </a:prstGeom>
              <a:solidFill>
                <a:srgbClr val="DCAEB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200" b="1" dirty="0">
                  <a:solidFill>
                    <a:schemeClr val="bg2">
                      <a:lumMod val="75000"/>
                    </a:schemeClr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hteck 6"/>
              <p:cNvSpPr/>
              <p:nvPr/>
            </p:nvSpPr>
            <p:spPr bwMode="auto">
              <a:xfrm>
                <a:off x="10707976" y="1514535"/>
                <a:ext cx="1148664" cy="162643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endParaRPr lang="en-US" sz="1200" b="1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2" name="Gruppieren 9"/>
              <p:cNvGrpSpPr/>
              <p:nvPr/>
            </p:nvGrpSpPr>
            <p:grpSpPr>
              <a:xfrm>
                <a:off x="2875187" y="1514535"/>
                <a:ext cx="4447632" cy="1626433"/>
                <a:chOff x="1501784" y="1956215"/>
                <a:chExt cx="3667116" cy="1626433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3" name="Rechteck 15"/>
                <p:cNvSpPr/>
                <p:nvPr/>
              </p:nvSpPr>
              <p:spPr bwMode="auto">
                <a:xfrm>
                  <a:off x="3757342" y="2790756"/>
                  <a:ext cx="1411558" cy="791892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75000"/>
                      </a:schemeClr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Rechteck 4"/>
                <p:cNvSpPr/>
                <p:nvPr/>
              </p:nvSpPr>
              <p:spPr bwMode="auto">
                <a:xfrm>
                  <a:off x="1501784" y="1956215"/>
                  <a:ext cx="2663815" cy="1626433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1" i="0" u="none" strike="noStrike" cap="none" normalizeH="0" baseline="0" dirty="0" smtClean="0">
                      <a:ln>
                        <a:noFill/>
                      </a:ln>
                      <a:latin typeface="+mj-lt"/>
                      <a:cs typeface="Times New Roman" panose="02020603050405020304" pitchFamily="18" charset="0"/>
                    </a:rPr>
                    <a:t>      CPA amplifier</a:t>
                  </a:r>
                  <a:r>
                    <a:rPr kumimoji="0" lang="en-US" sz="1600" b="1" i="0" u="none" strike="noStrike" cap="none" normalizeH="0" dirty="0" smtClean="0">
                      <a:ln>
                        <a:noFill/>
                      </a:ln>
                      <a:latin typeface="+mj-lt"/>
                      <a:cs typeface="Times New Roman" panose="02020603050405020304" pitchFamily="18" charset="0"/>
                    </a:rPr>
                    <a:t> </a:t>
                  </a:r>
                  <a:r>
                    <a:rPr kumimoji="0" lang="en-US" sz="1600" b="1" i="0" u="none" strike="noStrike" cap="none" normalizeH="0" baseline="0" dirty="0" smtClean="0">
                      <a:ln>
                        <a:noFill/>
                      </a:ln>
                      <a:latin typeface="+mj-lt"/>
                      <a:cs typeface="Times New Roman" panose="02020603050405020304" pitchFamily="18" charset="0"/>
                    </a:rPr>
                    <a:t>syste</a:t>
                  </a:r>
                  <a:r>
                    <a:rPr lang="en-US" sz="1600" b="1" dirty="0" smtClean="0">
                      <a:latin typeface="+mj-lt"/>
                      <a:cs typeface="Times New Roman" panose="02020603050405020304" pitchFamily="18" charset="0"/>
                    </a:rPr>
                    <a:t>m</a:t>
                  </a:r>
                  <a:endParaRPr kumimoji="0" lang="en-US" sz="1600" b="1" i="0" u="none" strike="noStrike" cap="none" normalizeH="0" baseline="0" dirty="0" smtClean="0">
                    <a:ln>
                      <a:noFill/>
                    </a:ln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" name="Gruppieren 21"/>
              <p:cNvGrpSpPr/>
              <p:nvPr/>
            </p:nvGrpSpPr>
            <p:grpSpPr>
              <a:xfrm>
                <a:off x="6162203" y="1514534"/>
                <a:ext cx="4484906" cy="1626431"/>
                <a:chOff x="4211960" y="1956216"/>
                <a:chExt cx="3697849" cy="1635950"/>
              </a:xfrm>
            </p:grpSpPr>
            <p:sp>
              <p:nvSpPr>
                <p:cNvPr id="16" name="Rechteck 16"/>
                <p:cNvSpPr/>
                <p:nvPr/>
              </p:nvSpPr>
              <p:spPr bwMode="auto">
                <a:xfrm>
                  <a:off x="4211960" y="1956216"/>
                  <a:ext cx="1440615" cy="802436"/>
                </a:xfrm>
                <a:prstGeom prst="rect">
                  <a:avLst/>
                </a:prstGeom>
                <a:solidFill>
                  <a:srgbClr val="92D05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200" b="1" dirty="0">
                    <a:solidFill>
                      <a:schemeClr val="bg2">
                        <a:lumMod val="75000"/>
                      </a:schemeClr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Rechteck 17"/>
                <p:cNvSpPr/>
                <p:nvPr/>
              </p:nvSpPr>
              <p:spPr bwMode="auto">
                <a:xfrm>
                  <a:off x="5219700" y="1956216"/>
                  <a:ext cx="2690109" cy="1635950"/>
                </a:xfrm>
                <a:prstGeom prst="rect">
                  <a:avLst/>
                </a:prstGeom>
                <a:solidFill>
                  <a:srgbClr val="92D05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r>
                    <a:rPr lang="en-US" sz="1200" b="1" dirty="0" smtClean="0">
                      <a:latin typeface="+mj-lt"/>
                      <a:cs typeface="Times New Roman" panose="02020603050405020304" pitchFamily="18" charset="0"/>
                    </a:rPr>
                    <a:t> </a:t>
                  </a:r>
                  <a:r>
                    <a:rPr lang="en-US" sz="1600" b="1" dirty="0" smtClean="0">
                      <a:latin typeface="+mj-lt"/>
                      <a:cs typeface="Times New Roman" panose="02020603050405020304" pitchFamily="18" charset="0"/>
                    </a:rPr>
                    <a:t>OPCPA</a:t>
                  </a:r>
                  <a:endParaRPr lang="en-US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86" name="Rechteck 87"/>
              <p:cNvSpPr/>
              <p:nvPr/>
            </p:nvSpPr>
            <p:spPr bwMode="auto">
              <a:xfrm>
                <a:off x="10786451" y="1630141"/>
                <a:ext cx="300486" cy="1425436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vert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Beamline</a:t>
                </a: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endParaRPr>
              </a:p>
            </p:txBody>
          </p:sp>
          <p:sp>
            <p:nvSpPr>
              <p:cNvPr id="292" name="Rechteck 87"/>
              <p:cNvSpPr/>
              <p:nvPr/>
            </p:nvSpPr>
            <p:spPr bwMode="auto">
              <a:xfrm>
                <a:off x="11118235" y="1631091"/>
                <a:ext cx="300486" cy="1424486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vert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de-DE" sz="12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Pulse </a:t>
                </a:r>
                <a:r>
                  <a:rPr lang="de-DE" sz="1200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Compression</a:t>
                </a: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endParaRPr>
              </a:p>
            </p:txBody>
          </p:sp>
          <p:sp>
            <p:nvSpPr>
              <p:cNvPr id="293" name="Rechteck 87"/>
              <p:cNvSpPr/>
              <p:nvPr/>
            </p:nvSpPr>
            <p:spPr bwMode="auto">
              <a:xfrm>
                <a:off x="11463780" y="1630141"/>
                <a:ext cx="300486" cy="1425436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vert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Experiment</a:t>
                </a: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endParaRPr>
              </a:p>
            </p:txBody>
          </p:sp>
          <p:sp>
            <p:nvSpPr>
              <p:cNvPr id="296" name="Rechteck 87"/>
              <p:cNvSpPr/>
              <p:nvPr/>
            </p:nvSpPr>
            <p:spPr bwMode="auto">
              <a:xfrm>
                <a:off x="9702836" y="1622316"/>
                <a:ext cx="809655" cy="1437869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OPCPA</a:t>
                </a:r>
              </a:p>
              <a:p>
                <a:pPr algn="ctr"/>
                <a:r>
                  <a:rPr kumimoji="0" lang="de-DE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Stage 2</a:t>
                </a: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endParaRPr>
              </a:p>
            </p:txBody>
          </p:sp>
          <p:sp>
            <p:nvSpPr>
              <p:cNvPr id="297" name="Rechteck 87"/>
              <p:cNvSpPr/>
              <p:nvPr/>
            </p:nvSpPr>
            <p:spPr bwMode="auto">
              <a:xfrm>
                <a:off x="8688288" y="1619120"/>
                <a:ext cx="857159" cy="1437869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OPCPA</a:t>
                </a:r>
              </a:p>
              <a:p>
                <a:pPr algn="ctr"/>
                <a:r>
                  <a:rPr kumimoji="0" lang="de-DE" sz="1200" b="1" i="0" u="none" strike="noStrike" cap="none" normalizeH="0" baseline="0" dirty="0" smtClean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Stage 1</a:t>
                </a: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endParaRPr>
              </a:p>
            </p:txBody>
          </p:sp>
          <p:sp>
            <p:nvSpPr>
              <p:cNvPr id="301" name="Rechteck 87"/>
              <p:cNvSpPr/>
              <p:nvPr/>
            </p:nvSpPr>
            <p:spPr bwMode="auto">
              <a:xfrm>
                <a:off x="508945" y="1617708"/>
                <a:ext cx="300486" cy="1437869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vert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Master Laser Oscillator</a:t>
                </a: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endParaRPr>
              </a:p>
            </p:txBody>
          </p:sp>
          <p:sp>
            <p:nvSpPr>
              <p:cNvPr id="302" name="Rechteck 87"/>
              <p:cNvSpPr/>
              <p:nvPr/>
            </p:nvSpPr>
            <p:spPr bwMode="auto">
              <a:xfrm>
                <a:off x="840729" y="1618658"/>
                <a:ext cx="300486" cy="1436919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vert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de-DE" sz="12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Pump-probe Delay</a:t>
                </a: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endParaRPr>
              </a:p>
            </p:txBody>
          </p:sp>
          <p:sp>
            <p:nvSpPr>
              <p:cNvPr id="303" name="Rechteck 87"/>
              <p:cNvSpPr/>
              <p:nvPr/>
            </p:nvSpPr>
            <p:spPr bwMode="auto">
              <a:xfrm>
                <a:off x="1186274" y="1617708"/>
                <a:ext cx="300486" cy="1437868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vert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OXC</a:t>
                </a:r>
                <a:endPara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endParaRPr>
              </a:p>
            </p:txBody>
          </p:sp>
          <p:sp>
            <p:nvSpPr>
              <p:cNvPr id="310" name="Rechteck 87"/>
              <p:cNvSpPr/>
              <p:nvPr/>
            </p:nvSpPr>
            <p:spPr bwMode="auto">
              <a:xfrm>
                <a:off x="2977805" y="1622639"/>
                <a:ext cx="300486" cy="1437869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22" name="Rechteck 19"/>
            <p:cNvSpPr/>
            <p:nvPr/>
          </p:nvSpPr>
          <p:spPr bwMode="auto">
            <a:xfrm>
              <a:off x="4356630" y="2564906"/>
              <a:ext cx="828000" cy="621111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</a:rPr>
                <a:t>Yb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</a:rPr>
                <a:t> fiber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</a:rPr>
                <a:t>front-end</a:t>
              </a:r>
            </a:p>
          </p:txBody>
        </p:sp>
        <p:sp>
          <p:nvSpPr>
            <p:cNvPr id="23" name="Rechteck 20"/>
            <p:cNvSpPr/>
            <p:nvPr/>
          </p:nvSpPr>
          <p:spPr bwMode="auto">
            <a:xfrm>
              <a:off x="5258826" y="2564906"/>
              <a:ext cx="828000" cy="621111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</a:rPr>
                <a:t>Yb</a:t>
              </a:r>
              <a:r>
                <a:rPr lang="en-US" sz="12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YAG</a:t>
              </a:r>
              <a:r>
                <a:rPr 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</a:rPr>
                <a:t>Slab</a:t>
              </a:r>
            </a:p>
          </p:txBody>
        </p:sp>
        <p:sp>
          <p:nvSpPr>
            <p:cNvPr id="24" name="Right Arrow 23"/>
            <p:cNvSpPr/>
            <p:nvPr/>
          </p:nvSpPr>
          <p:spPr bwMode="auto">
            <a:xfrm>
              <a:off x="7176675" y="2669405"/>
              <a:ext cx="260972" cy="441960"/>
            </a:xfrm>
            <a:prstGeom prst="rightArrow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hteck 19"/>
            <p:cNvSpPr/>
            <p:nvPr/>
          </p:nvSpPr>
          <p:spPr bwMode="auto">
            <a:xfrm>
              <a:off x="3349547" y="1465309"/>
              <a:ext cx="2625049" cy="621111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Yb</a:t>
              </a:r>
              <a:r>
                <a:rPr lang="en-US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f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</a:rPr>
                <a:t>iber amplifier</a:t>
              </a:r>
            </a:p>
          </p:txBody>
        </p:sp>
        <p:sp>
          <p:nvSpPr>
            <p:cNvPr id="28" name="Right Arrow 27"/>
            <p:cNvSpPr/>
            <p:nvPr/>
          </p:nvSpPr>
          <p:spPr bwMode="auto">
            <a:xfrm>
              <a:off x="5974595" y="1545775"/>
              <a:ext cx="284771" cy="441960"/>
            </a:xfrm>
            <a:prstGeom prst="rightArrow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5" name="Rechteck 23"/>
            <p:cNvSpPr/>
            <p:nvPr/>
          </p:nvSpPr>
          <p:spPr bwMode="auto">
            <a:xfrm>
              <a:off x="6366254" y="1463195"/>
              <a:ext cx="561967" cy="621111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WLG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  <p:sp>
          <p:nvSpPr>
            <p:cNvPr id="294" name="Rechteck 23"/>
            <p:cNvSpPr/>
            <p:nvPr/>
          </p:nvSpPr>
          <p:spPr bwMode="auto">
            <a:xfrm>
              <a:off x="7682971" y="1463194"/>
              <a:ext cx="818668" cy="621111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Bulk-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1" i="0" u="none" strike="noStrike" cap="none" normalizeH="0" baseline="0" dirty="0" err="1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Stretcher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  <p:sp>
          <p:nvSpPr>
            <p:cNvPr id="295" name="Rechteck 23"/>
            <p:cNvSpPr/>
            <p:nvPr/>
          </p:nvSpPr>
          <p:spPr bwMode="auto">
            <a:xfrm>
              <a:off x="6979626" y="1465734"/>
              <a:ext cx="653187" cy="621111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NOPA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  <p:sp>
          <p:nvSpPr>
            <p:cNvPr id="299" name="Rechteck 23"/>
            <p:cNvSpPr/>
            <p:nvPr/>
          </p:nvSpPr>
          <p:spPr bwMode="auto">
            <a:xfrm>
              <a:off x="7522610" y="2564904"/>
              <a:ext cx="942817" cy="621111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SHG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  <p:sp>
          <p:nvSpPr>
            <p:cNvPr id="306" name="Rechteck 23"/>
            <p:cNvSpPr/>
            <p:nvPr/>
          </p:nvSpPr>
          <p:spPr bwMode="auto">
            <a:xfrm>
              <a:off x="1755011" y="2063545"/>
              <a:ext cx="942817" cy="540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1" i="0" u="none" strike="noStrike" cap="none" normalizeH="0" baseline="0" dirty="0" err="1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</a:rPr>
                <a:t>Oscillators</a:t>
              </a: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</a:endParaRPr>
            </a:p>
          </p:txBody>
        </p:sp>
        <p:sp>
          <p:nvSpPr>
            <p:cNvPr id="308" name="Rechteck 20"/>
            <p:cNvSpPr/>
            <p:nvPr/>
          </p:nvSpPr>
          <p:spPr bwMode="auto">
            <a:xfrm>
              <a:off x="3358796" y="2564904"/>
              <a:ext cx="913003" cy="621111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</a:rPr>
                <a:t>Stretcher</a:t>
              </a:r>
            </a:p>
          </p:txBody>
        </p:sp>
        <p:sp>
          <p:nvSpPr>
            <p:cNvPr id="313" name="Rechteck 20"/>
            <p:cNvSpPr/>
            <p:nvPr/>
          </p:nvSpPr>
          <p:spPr bwMode="auto">
            <a:xfrm>
              <a:off x="6162203" y="2564904"/>
              <a:ext cx="988517" cy="621111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</a:rPr>
                <a:t>Comp-</a:t>
              </a:r>
              <a:r>
                <a:rPr kumimoji="0" lang="en-US" sz="1100" b="1" i="0" u="none" strike="noStrike" cap="none" normalizeH="0" baseline="0" dirty="0" err="1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</a:rPr>
                <a:t>ressor</a:t>
              </a: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endParaRPr>
            </a:p>
          </p:txBody>
        </p:sp>
        <p:sp>
          <p:nvSpPr>
            <p:cNvPr id="309" name="Rechteck 23"/>
            <p:cNvSpPr/>
            <p:nvPr/>
          </p:nvSpPr>
          <p:spPr bwMode="auto">
            <a:xfrm>
              <a:off x="1755012" y="1465696"/>
              <a:ext cx="942817" cy="540000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16" name="Rechteck 23"/>
            <p:cNvSpPr/>
            <p:nvPr/>
          </p:nvSpPr>
          <p:spPr bwMode="auto">
            <a:xfrm>
              <a:off x="1755013" y="2647387"/>
              <a:ext cx="942817" cy="540000"/>
            </a:xfrm>
            <a:prstGeom prst="rect">
              <a:avLst/>
            </a:prstGeom>
            <a:solidFill>
              <a:schemeClr val="bg1">
                <a:lumMod val="50000"/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20" name="Rectangle 4"/>
          <p:cNvSpPr txBox="1">
            <a:spLocks noChangeArrowheads="1"/>
          </p:cNvSpPr>
          <p:nvPr/>
        </p:nvSpPr>
        <p:spPr bwMode="auto">
          <a:xfrm>
            <a:off x="14026392" y="3573017"/>
            <a:ext cx="3834426" cy="288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8600" lvl="1" indent="-228600"/>
            <a:r>
              <a:rPr lang="en-US" altLang="de-DE" sz="1800" kern="0" dirty="0" smtClean="0"/>
              <a:t>OPCPA</a:t>
            </a:r>
          </a:p>
          <a:p>
            <a:pPr marL="452438" lvl="2"/>
            <a:r>
              <a:rPr lang="en-US" altLang="de-DE" sz="1400" b="1" kern="0" dirty="0" smtClean="0"/>
              <a:t>Laser parameters</a:t>
            </a:r>
          </a:p>
          <a:p>
            <a:pPr marL="452438" lvl="2"/>
            <a:r>
              <a:rPr lang="en-US" altLang="de-DE" sz="1400" kern="0" dirty="0" smtClean="0"/>
              <a:t>Rep.-Rate:       	   50 kHz in 10 Hz / 800µs burst</a:t>
            </a:r>
          </a:p>
          <a:p>
            <a:pPr marL="452438" lvl="2"/>
            <a:r>
              <a:rPr lang="en-US" altLang="de-DE" sz="1400" kern="0" dirty="0"/>
              <a:t>Pulse </a:t>
            </a:r>
            <a:r>
              <a:rPr lang="en-US" altLang="de-DE" sz="1400" kern="0" dirty="0" smtClean="0"/>
              <a:t>energy:    	   500 µJ</a:t>
            </a:r>
          </a:p>
          <a:p>
            <a:pPr marL="452438" lvl="2"/>
            <a:r>
              <a:rPr lang="en-US" altLang="de-DE" sz="1400" kern="0" dirty="0" smtClean="0"/>
              <a:t>Pulse duration:  	&lt; 15 fs        |  long pulse mode</a:t>
            </a:r>
          </a:p>
          <a:p>
            <a:pPr marL="452438" lvl="2"/>
            <a:r>
              <a:rPr lang="en-US" altLang="de-DE" sz="1400" kern="0" dirty="0" smtClean="0"/>
              <a:t>Wavelength:      	   800 nm    |  700nm – 900 nm</a:t>
            </a:r>
          </a:p>
        </p:txBody>
      </p:sp>
      <p:sp>
        <p:nvSpPr>
          <p:cNvPr id="321" name="Rectangle 4"/>
          <p:cNvSpPr txBox="1">
            <a:spLocks noChangeArrowheads="1"/>
          </p:cNvSpPr>
          <p:nvPr/>
        </p:nvSpPr>
        <p:spPr bwMode="auto">
          <a:xfrm>
            <a:off x="11124728" y="3573016"/>
            <a:ext cx="2797226" cy="288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8600" lvl="1" indent="-228600"/>
            <a:r>
              <a:rPr lang="en-US" altLang="de-DE" sz="1800" kern="0" dirty="0" smtClean="0"/>
              <a:t>CPA amplifier</a:t>
            </a:r>
          </a:p>
          <a:p>
            <a:pPr marL="452438" lvl="2"/>
            <a:r>
              <a:rPr lang="en-US" altLang="de-DE" sz="1400" b="1" kern="0" dirty="0" smtClean="0"/>
              <a:t>Pump for seed generation</a:t>
            </a:r>
            <a:endParaRPr lang="en-US" altLang="de-DE" sz="1400" b="1" kern="0" dirty="0"/>
          </a:p>
          <a:p>
            <a:pPr marL="452438" lvl="2"/>
            <a:r>
              <a:rPr lang="en-US" altLang="de-DE" sz="1400" kern="0" dirty="0" smtClean="0"/>
              <a:t>Pulse </a:t>
            </a:r>
            <a:r>
              <a:rPr lang="en-US" altLang="de-DE" sz="1400" kern="0" dirty="0"/>
              <a:t>energy:    </a:t>
            </a:r>
            <a:r>
              <a:rPr lang="en-US" altLang="de-DE" sz="1400" kern="0" dirty="0" smtClean="0"/>
              <a:t>   6 µJ</a:t>
            </a:r>
          </a:p>
          <a:p>
            <a:pPr marL="452438" lvl="2"/>
            <a:r>
              <a:rPr lang="en-US" altLang="de-DE" sz="1400" kern="0" dirty="0" smtClean="0"/>
              <a:t>Pulse duration:  &lt; 500 fs</a:t>
            </a:r>
          </a:p>
          <a:p>
            <a:pPr marL="452438" lvl="2"/>
            <a:endParaRPr lang="en-US" altLang="de-DE" sz="1400" kern="0" dirty="0" smtClean="0"/>
          </a:p>
          <a:p>
            <a:pPr marL="452438" lvl="2"/>
            <a:r>
              <a:rPr lang="en-US" altLang="de-DE" sz="1400" b="1" kern="0" dirty="0" smtClean="0"/>
              <a:t>Pump for OPCPA</a:t>
            </a:r>
          </a:p>
          <a:p>
            <a:pPr marL="452438" lvl="2"/>
            <a:r>
              <a:rPr lang="en-US" altLang="de-DE" sz="1400" kern="0" dirty="0" smtClean="0"/>
              <a:t>Pulse </a:t>
            </a:r>
            <a:r>
              <a:rPr lang="en-US" altLang="de-DE" sz="1400" kern="0" dirty="0"/>
              <a:t>energy:       </a:t>
            </a:r>
            <a:r>
              <a:rPr lang="en-US" altLang="de-DE" sz="1400" kern="0" dirty="0" smtClean="0"/>
              <a:t>8 mJ</a:t>
            </a:r>
            <a:endParaRPr lang="en-US" altLang="de-DE" sz="1400" kern="0" dirty="0"/>
          </a:p>
          <a:p>
            <a:pPr marL="452438" lvl="2"/>
            <a:r>
              <a:rPr lang="en-US" altLang="de-DE" sz="1400" kern="0" dirty="0"/>
              <a:t>Pulse duration:  &lt; </a:t>
            </a:r>
            <a:r>
              <a:rPr lang="en-US" altLang="de-DE" sz="1400" kern="0" dirty="0" smtClean="0"/>
              <a:t>1.5 </a:t>
            </a:r>
            <a:r>
              <a:rPr lang="en-US" altLang="de-DE" sz="1400" kern="0" dirty="0" err="1" smtClean="0"/>
              <a:t>ps</a:t>
            </a:r>
            <a:endParaRPr lang="en-US" altLang="de-DE" sz="1400" kern="0" dirty="0"/>
          </a:p>
        </p:txBody>
      </p:sp>
      <p:grpSp>
        <p:nvGrpSpPr>
          <p:cNvPr id="7" name="Group 6"/>
          <p:cNvGrpSpPr/>
          <p:nvPr/>
        </p:nvGrpSpPr>
        <p:grpSpPr>
          <a:xfrm>
            <a:off x="14210328" y="5229201"/>
            <a:ext cx="3073979" cy="1191085"/>
            <a:chOff x="6989319" y="5301208"/>
            <a:chExt cx="4098639" cy="1191085"/>
          </a:xfrm>
        </p:grpSpPr>
        <p:pic>
          <p:nvPicPr>
            <p:cNvPr id="44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" t="-6696" r="42526" b="56696"/>
            <a:stretch/>
          </p:blipFill>
          <p:spPr bwMode="auto">
            <a:xfrm>
              <a:off x="7136381" y="5301208"/>
              <a:ext cx="3951577" cy="821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hteck 518"/>
            <p:cNvSpPr/>
            <p:nvPr/>
          </p:nvSpPr>
          <p:spPr>
            <a:xfrm>
              <a:off x="6989319" y="6184516"/>
              <a:ext cx="34158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50 kHz – </a:t>
              </a:r>
              <a:r>
                <a:rPr lang="en-US" sz="1400" dirty="0" smtClean="0"/>
                <a:t>40 pulses intra-burst</a:t>
              </a:r>
              <a:endParaRPr lang="en-US" sz="1400" dirty="0"/>
            </a:p>
          </p:txBody>
        </p:sp>
        <p:sp>
          <p:nvSpPr>
            <p:cNvPr id="46" name="Rechteck 515"/>
            <p:cNvSpPr/>
            <p:nvPr/>
          </p:nvSpPr>
          <p:spPr>
            <a:xfrm>
              <a:off x="8279561" y="5418013"/>
              <a:ext cx="107927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 µs</a:t>
              </a:r>
              <a:endParaRPr lang="en-US" sz="1400" dirty="0"/>
            </a:p>
          </p:txBody>
        </p:sp>
        <p:sp>
          <p:nvSpPr>
            <p:cNvPr id="47" name="Rechteck 516"/>
            <p:cNvSpPr/>
            <p:nvPr/>
          </p:nvSpPr>
          <p:spPr>
            <a:xfrm>
              <a:off x="8528296" y="5841119"/>
              <a:ext cx="65277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n-US" sz="14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400" dirty="0"/>
            </a:p>
          </p:txBody>
        </p:sp>
      </p:grpSp>
      <p:pic>
        <p:nvPicPr>
          <p:cNvPr id="48" name="Picture 2" descr="C:\Users\langt\Downloads\IMG_20171113_144201.v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t="9016" r="2018"/>
          <a:stretch/>
        </p:blipFill>
        <p:spPr bwMode="auto">
          <a:xfrm>
            <a:off x="895807" y="4192003"/>
            <a:ext cx="7248494" cy="21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4225" y="3284984"/>
            <a:ext cx="8628255" cy="953527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pPr marL="216000" lvl="2"/>
            <a:r>
              <a:rPr lang="en-US" altLang="de-DE" sz="1400" b="1" kern="0" dirty="0" smtClean="0"/>
              <a:t>Laser </a:t>
            </a:r>
            <a:r>
              <a:rPr lang="en-US" altLang="de-DE" sz="1400" b="1" kern="0" dirty="0"/>
              <a:t>parameters</a:t>
            </a:r>
          </a:p>
          <a:p>
            <a:pPr marL="216000" lvl="2" defTabSz="1257300">
              <a:tabLst>
                <a:tab pos="1343025" algn="l"/>
              </a:tabLst>
            </a:pPr>
            <a:r>
              <a:rPr lang="en-US" altLang="de-DE" sz="1400" kern="0" dirty="0" smtClean="0"/>
              <a:t>Rep.-Rate:	100 </a:t>
            </a:r>
            <a:r>
              <a:rPr lang="en-US" altLang="de-DE" sz="1400" kern="0" dirty="0"/>
              <a:t>kHz in </a:t>
            </a:r>
            <a:r>
              <a:rPr lang="en-US" altLang="de-DE" sz="1400" kern="0" dirty="0" smtClean="0"/>
              <a:t>800µs burst @ 10Hz</a:t>
            </a:r>
            <a:endParaRPr lang="en-US" altLang="de-DE" sz="1400" kern="0" dirty="0"/>
          </a:p>
          <a:p>
            <a:pPr marL="216000" lvl="2">
              <a:tabLst>
                <a:tab pos="1343025" algn="l"/>
              </a:tabLst>
            </a:pPr>
            <a:r>
              <a:rPr lang="en-US" altLang="de-DE" sz="1400" kern="0" dirty="0" smtClean="0"/>
              <a:t>Pulse </a:t>
            </a:r>
            <a:r>
              <a:rPr lang="en-US" altLang="de-DE" sz="1400" kern="0" dirty="0"/>
              <a:t>energy</a:t>
            </a:r>
            <a:r>
              <a:rPr lang="en-US" altLang="de-DE" sz="1400" kern="0" dirty="0" smtClean="0"/>
              <a:t>:	400 µJ (before transport)</a:t>
            </a:r>
            <a:endParaRPr lang="en-US" altLang="de-DE" sz="1400" kern="0" dirty="0"/>
          </a:p>
          <a:p>
            <a:pPr marL="216000" lvl="2"/>
            <a:endParaRPr lang="en-US" altLang="de-DE" sz="1400" kern="0" dirty="0" smtClean="0"/>
          </a:p>
          <a:p>
            <a:pPr marL="216000" lvl="2"/>
            <a:endParaRPr lang="en-US" altLang="de-DE" sz="1400" kern="0" dirty="0" smtClean="0"/>
          </a:p>
          <a:p>
            <a:pPr marL="216000" lvl="2"/>
            <a:r>
              <a:rPr lang="en-US" altLang="de-DE" sz="1400" kern="0" dirty="0" smtClean="0"/>
              <a:t>Pulse duration:	15 </a:t>
            </a:r>
            <a:r>
              <a:rPr lang="en-US" altLang="de-DE" sz="1400" kern="0" dirty="0"/>
              <a:t>fs </a:t>
            </a:r>
            <a:r>
              <a:rPr lang="en-US" altLang="de-DE" sz="1400" kern="0" dirty="0" smtClean="0"/>
              <a:t> - 50 fs</a:t>
            </a:r>
          </a:p>
          <a:p>
            <a:pPr marL="216000" lvl="2"/>
            <a:r>
              <a:rPr lang="en-US" altLang="de-DE" sz="1400" kern="0" dirty="0" smtClean="0"/>
              <a:t>Wavelength:	700nm </a:t>
            </a:r>
            <a:r>
              <a:rPr lang="en-US" altLang="de-DE" sz="1400" kern="0" dirty="0"/>
              <a:t>– 900 nm</a:t>
            </a:r>
          </a:p>
        </p:txBody>
      </p:sp>
    </p:spTree>
    <p:extLst>
      <p:ext uri="{BB962C8B-B14F-4D97-AF65-F5344CB8AC3E}">
        <p14:creationId xmlns:p14="http://schemas.microsoft.com/office/powerpoint/2010/main" val="38031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cs typeface="Times New Roman" pitchFamily="18" charset="0"/>
              </a:rPr>
              <a:t>Drift compensation </a:t>
            </a:r>
            <a:r>
              <a:rPr lang="en-US" sz="3200" dirty="0" smtClean="0">
                <a:cs typeface="Times New Roman" pitchFamily="18" charset="0"/>
              </a:rPr>
              <a:t>system laser system</a:t>
            </a:r>
            <a:r>
              <a:rPr lang="en-US" sz="3200" dirty="0">
                <a:cs typeface="Times New Roman" pitchFamily="18" charset="0"/>
              </a:rPr>
              <a:t/>
            </a:r>
            <a:br>
              <a:rPr lang="en-US" sz="3200" dirty="0"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3753691"/>
            <a:ext cx="2825849" cy="284366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Wavelength</a:t>
            </a:r>
          </a:p>
          <a:p>
            <a:pPr lvl="1"/>
            <a:r>
              <a:rPr lang="en-US" dirty="0"/>
              <a:t>Relative seed/pump timing in OPCPA</a:t>
            </a:r>
          </a:p>
          <a:p>
            <a:pPr lvl="1"/>
            <a:r>
              <a:rPr lang="en-US" dirty="0"/>
              <a:t>Slow control with spectral encoded drift correlator feedback</a:t>
            </a:r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352928" cy="201736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47725" y="3751910"/>
            <a:ext cx="2825849" cy="28436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Pump probe delay</a:t>
            </a:r>
          </a:p>
          <a:p>
            <a:pPr lvl="1"/>
            <a:r>
              <a:rPr lang="en-US" dirty="0" smtClean="0"/>
              <a:t>Shifts complete system</a:t>
            </a:r>
          </a:p>
          <a:p>
            <a:pPr lvl="1"/>
            <a:r>
              <a:rPr lang="en-US" dirty="0" smtClean="0"/>
              <a:t>No influence on triggers</a:t>
            </a:r>
            <a:r>
              <a:rPr lang="en-US" dirty="0"/>
              <a:t> </a:t>
            </a:r>
            <a:r>
              <a:rPr lang="en-US" dirty="0" smtClean="0"/>
              <a:t>or drifts</a:t>
            </a:r>
          </a:p>
          <a:p>
            <a:pPr lvl="1"/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922615" y="3753691"/>
            <a:ext cx="2825849" cy="28436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Timing at experiment</a:t>
            </a:r>
          </a:p>
          <a:p>
            <a:pPr lvl="1"/>
            <a:r>
              <a:rPr lang="en-US" dirty="0"/>
              <a:t>Correlates with seed timing in OPCPA</a:t>
            </a:r>
          </a:p>
          <a:p>
            <a:pPr lvl="1"/>
            <a:r>
              <a:rPr lang="en-US" dirty="0"/>
              <a:t>Slow control with balanced optical cross correlator (BCC)</a:t>
            </a:r>
          </a:p>
          <a:p>
            <a:pPr lvl="1"/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-3420888" y="4931143"/>
            <a:ext cx="2757589" cy="2264142"/>
            <a:chOff x="8174280" y="3442564"/>
            <a:chExt cx="3528315" cy="289695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1" b="12444"/>
            <a:stretch/>
          </p:blipFill>
          <p:spPr bwMode="auto">
            <a:xfrm flipH="1">
              <a:off x="8184231" y="3442564"/>
              <a:ext cx="3518364" cy="2626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 rot="16200000">
              <a:off x="7297266" y="4704812"/>
              <a:ext cx="2000250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Signal 1 – Signal 2</a:t>
              </a:r>
              <a:endPara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16171" y="6093296"/>
              <a:ext cx="2000250" cy="246221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Delay</a:t>
              </a:r>
              <a:endPara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110815" y="4047683"/>
              <a:ext cx="216000" cy="1512000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10329417" y="3926926"/>
              <a:ext cx="159071" cy="12075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397430" y="3673599"/>
              <a:ext cx="13051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0.2 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fs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/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count</a:t>
              </a:r>
              <a:endPara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9797732" y="5913128"/>
              <a:ext cx="6192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9291244" y="5723368"/>
              <a:ext cx="5725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  <a:endPara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H="1" flipV="1">
            <a:off x="827584" y="3062306"/>
            <a:ext cx="432048" cy="6998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572000" y="3358132"/>
            <a:ext cx="0" cy="4195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148065" y="2276872"/>
            <a:ext cx="1584175" cy="14750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4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OPCPA - Pump vs. </a:t>
            </a:r>
            <a:r>
              <a:rPr lang="de-DE" dirty="0" err="1"/>
              <a:t>Seed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Wavelength</a:t>
            </a:r>
            <a:r>
              <a:rPr lang="de-DE" dirty="0"/>
              <a:t> </a:t>
            </a:r>
            <a:r>
              <a:rPr lang="de-DE" dirty="0" err="1"/>
              <a:t>Stabilization</a:t>
            </a:r>
            <a:endParaRPr lang="en-US" dirty="0"/>
          </a:p>
          <a:p>
            <a:endParaRPr lang="en-US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/>
            <a:endParaRPr lang="de-DE" dirty="0"/>
          </a:p>
        </p:txBody>
      </p:sp>
      <p:sp>
        <p:nvSpPr>
          <p:cNvPr id="9" name="Textplatzhalter 3"/>
          <p:cNvSpPr txBox="1">
            <a:spLocks/>
          </p:cNvSpPr>
          <p:nvPr/>
        </p:nvSpPr>
        <p:spPr>
          <a:xfrm>
            <a:off x="407987" y="817500"/>
            <a:ext cx="11376025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6195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3275856" y="3474885"/>
            <a:ext cx="5688632" cy="2440564"/>
            <a:chOff x="3275856" y="3836601"/>
            <a:chExt cx="5688632" cy="2440564"/>
          </a:xfrm>
        </p:grpSpPr>
        <p:grpSp>
          <p:nvGrpSpPr>
            <p:cNvPr id="5" name="Group 4"/>
            <p:cNvGrpSpPr/>
            <p:nvPr/>
          </p:nvGrpSpPr>
          <p:grpSpPr>
            <a:xfrm>
              <a:off x="3275856" y="4077072"/>
              <a:ext cx="5472608" cy="2200093"/>
              <a:chOff x="3143672" y="3789040"/>
              <a:chExt cx="6199069" cy="2492145"/>
            </a:xfrm>
          </p:grpSpPr>
          <p:pic>
            <p:nvPicPr>
              <p:cNvPr id="6" name="Picture 4" descr="C:\Users\fslalab1\Desktop\Nora\180903 (1)\180903\wavelength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3672" y="3789040"/>
                <a:ext cx="6199069" cy="24921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360612" y="4985041"/>
                <a:ext cx="218361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smtClean="0"/>
                  <a:t>Instability: 3.2 nm </a:t>
                </a:r>
                <a:r>
                  <a:rPr lang="en-US" sz="1600" dirty="0" err="1" smtClean="0"/>
                  <a:t>rms</a:t>
                </a:r>
                <a:endParaRPr lang="en-US" sz="1600" dirty="0" smtClean="0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6033531" y="3836601"/>
              <a:ext cx="2930957" cy="744527"/>
              <a:chOff x="988556" y="4255435"/>
              <a:chExt cx="5166928" cy="1358440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988556" y="4255435"/>
                <a:ext cx="5166928" cy="1358440"/>
                <a:chOff x="12225891" y="4848110"/>
                <a:chExt cx="4705181" cy="1358440"/>
              </a:xfrm>
            </p:grpSpPr>
            <p:pic>
              <p:nvPicPr>
                <p:cNvPr id="5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35" t="41154" b="24637"/>
                <a:stretch/>
              </p:blipFill>
              <p:spPr bwMode="auto">
                <a:xfrm>
                  <a:off x="12678130" y="4905375"/>
                  <a:ext cx="4252942" cy="12672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2" name="Rectangle 51"/>
                <p:cNvSpPr/>
                <p:nvPr/>
              </p:nvSpPr>
              <p:spPr>
                <a:xfrm>
                  <a:off x="12229638" y="6021884"/>
                  <a:ext cx="452239" cy="1846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 algn="r"/>
                  <a:r>
                    <a:rPr lang="de-DE" sz="1200" dirty="0" smtClean="0">
                      <a:solidFill>
                        <a:schemeClr val="tx1"/>
                      </a:solidFill>
                    </a:rPr>
                    <a:t>730</a:t>
                  </a:r>
                  <a:endParaRPr lang="en-US" sz="12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12225891" y="5442769"/>
                  <a:ext cx="452239" cy="1846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 algn="r"/>
                  <a:r>
                    <a:rPr lang="de-DE" sz="1200" dirty="0" smtClean="0">
                      <a:solidFill>
                        <a:schemeClr val="tx1"/>
                      </a:solidFill>
                    </a:rPr>
                    <a:t>   750</a:t>
                  </a:r>
                  <a:endParaRPr lang="en-US" sz="1200" dirty="0" err="1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12225891" y="4848110"/>
                  <a:ext cx="452239" cy="18466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ctr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1200" dirty="0" smtClean="0">
                      <a:solidFill>
                        <a:schemeClr val="tx1"/>
                      </a:solidFill>
                    </a:rPr>
                    <a:t> 770</a:t>
                  </a:r>
                  <a:endParaRPr lang="en-US" sz="1200" dirty="0" err="1" smtClean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49" name="Straight Arrow Connector 48"/>
              <p:cNvCxnSpPr/>
              <p:nvPr/>
            </p:nvCxnSpPr>
            <p:spPr>
              <a:xfrm>
                <a:off x="3281077" y="5377781"/>
                <a:ext cx="79869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3997478" y="5043736"/>
                <a:ext cx="524930" cy="342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10s</a:t>
                </a:r>
                <a:endParaRPr lang="en-US" sz="1400" dirty="0" err="1" smtClean="0"/>
              </a:p>
            </p:txBody>
          </p:sp>
        </p:grp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5612"/>
            <a:ext cx="8352928" cy="2017364"/>
          </a:xfrm>
          <a:prstGeom prst="rect">
            <a:avLst/>
          </a:prstGeom>
        </p:spPr>
      </p:pic>
      <p:grpSp>
        <p:nvGrpSpPr>
          <p:cNvPr id="57" name="Gruppieren 4"/>
          <p:cNvGrpSpPr>
            <a:grpSpLocks noChangeAspect="1"/>
          </p:cNvGrpSpPr>
          <p:nvPr/>
        </p:nvGrpSpPr>
        <p:grpSpPr>
          <a:xfrm>
            <a:off x="-36512" y="3501008"/>
            <a:ext cx="3370175" cy="2206560"/>
            <a:chOff x="-9159775" y="27869575"/>
            <a:chExt cx="3084370" cy="1890683"/>
          </a:xfrm>
        </p:grpSpPr>
        <p:grpSp>
          <p:nvGrpSpPr>
            <p:cNvPr id="58" name="Gruppieren 474"/>
            <p:cNvGrpSpPr/>
            <p:nvPr/>
          </p:nvGrpSpPr>
          <p:grpSpPr>
            <a:xfrm>
              <a:off x="-9159775" y="27869575"/>
              <a:ext cx="3084370" cy="1890683"/>
              <a:chOff x="4810056" y="1722444"/>
              <a:chExt cx="2640068" cy="1344527"/>
            </a:xfrm>
          </p:grpSpPr>
          <p:grpSp>
            <p:nvGrpSpPr>
              <p:cNvPr id="63" name="Gruppieren 494"/>
              <p:cNvGrpSpPr/>
              <p:nvPr/>
            </p:nvGrpSpPr>
            <p:grpSpPr>
              <a:xfrm>
                <a:off x="4981412" y="1722444"/>
                <a:ext cx="2468712" cy="1186393"/>
                <a:chOff x="5003410" y="1798644"/>
                <a:chExt cx="2049123" cy="695639"/>
              </a:xfrm>
            </p:grpSpPr>
            <p:sp>
              <p:nvSpPr>
                <p:cNvPr id="66" name="Freihandform 497"/>
                <p:cNvSpPr/>
                <p:nvPr/>
              </p:nvSpPr>
              <p:spPr bwMode="auto">
                <a:xfrm>
                  <a:off x="5611295" y="1941057"/>
                  <a:ext cx="520713" cy="543843"/>
                </a:xfrm>
                <a:custGeom>
                  <a:avLst/>
                  <a:gdLst>
                    <a:gd name="connsiteX0" fmla="*/ 0 w 905854"/>
                    <a:gd name="connsiteY0" fmla="*/ 465643 h 465643"/>
                    <a:gd name="connsiteX1" fmla="*/ 213645 w 905854"/>
                    <a:gd name="connsiteY1" fmla="*/ 4170 h 465643"/>
                    <a:gd name="connsiteX2" fmla="*/ 418744 w 905854"/>
                    <a:gd name="connsiteY2" fmla="*/ 226361 h 465643"/>
                    <a:gd name="connsiteX3" fmla="*/ 709301 w 905854"/>
                    <a:gd name="connsiteY3" fmla="*/ 21262 h 465643"/>
                    <a:gd name="connsiteX4" fmla="*/ 905854 w 905854"/>
                    <a:gd name="connsiteY4" fmla="*/ 465643 h 465643"/>
                    <a:gd name="connsiteX0" fmla="*/ 0 w 905854"/>
                    <a:gd name="connsiteY0" fmla="*/ 469120 h 469120"/>
                    <a:gd name="connsiteX1" fmla="*/ 213645 w 905854"/>
                    <a:gd name="connsiteY1" fmla="*/ 7647 h 469120"/>
                    <a:gd name="connsiteX2" fmla="*/ 449700 w 905854"/>
                    <a:gd name="connsiteY2" fmla="*/ 170307 h 469120"/>
                    <a:gd name="connsiteX3" fmla="*/ 709301 w 905854"/>
                    <a:gd name="connsiteY3" fmla="*/ 24739 h 469120"/>
                    <a:gd name="connsiteX4" fmla="*/ 905854 w 905854"/>
                    <a:gd name="connsiteY4" fmla="*/ 469120 h 469120"/>
                    <a:gd name="connsiteX0" fmla="*/ 0 w 905854"/>
                    <a:gd name="connsiteY0" fmla="*/ 469120 h 469240"/>
                    <a:gd name="connsiteX1" fmla="*/ 213645 w 905854"/>
                    <a:gd name="connsiteY1" fmla="*/ 7647 h 469240"/>
                    <a:gd name="connsiteX2" fmla="*/ 449700 w 905854"/>
                    <a:gd name="connsiteY2" fmla="*/ 170307 h 469240"/>
                    <a:gd name="connsiteX3" fmla="*/ 709301 w 905854"/>
                    <a:gd name="connsiteY3" fmla="*/ 24739 h 469240"/>
                    <a:gd name="connsiteX4" fmla="*/ 905854 w 905854"/>
                    <a:gd name="connsiteY4" fmla="*/ 469120 h 469240"/>
                    <a:gd name="connsiteX0" fmla="*/ 0 w 905854"/>
                    <a:gd name="connsiteY0" fmla="*/ 469120 h 469240"/>
                    <a:gd name="connsiteX1" fmla="*/ 213645 w 905854"/>
                    <a:gd name="connsiteY1" fmla="*/ 7647 h 469240"/>
                    <a:gd name="connsiteX2" fmla="*/ 449700 w 905854"/>
                    <a:gd name="connsiteY2" fmla="*/ 170307 h 469240"/>
                    <a:gd name="connsiteX3" fmla="*/ 709301 w 905854"/>
                    <a:gd name="connsiteY3" fmla="*/ 24739 h 469240"/>
                    <a:gd name="connsiteX4" fmla="*/ 905854 w 905854"/>
                    <a:gd name="connsiteY4" fmla="*/ 469120 h 469240"/>
                    <a:gd name="connsiteX0" fmla="*/ 0 w 905854"/>
                    <a:gd name="connsiteY0" fmla="*/ 469050 h 469170"/>
                    <a:gd name="connsiteX1" fmla="*/ 213645 w 905854"/>
                    <a:gd name="connsiteY1" fmla="*/ 7577 h 469170"/>
                    <a:gd name="connsiteX2" fmla="*/ 449700 w 905854"/>
                    <a:gd name="connsiteY2" fmla="*/ 170237 h 469170"/>
                    <a:gd name="connsiteX3" fmla="*/ 699776 w 905854"/>
                    <a:gd name="connsiteY3" fmla="*/ 10381 h 469170"/>
                    <a:gd name="connsiteX4" fmla="*/ 905854 w 905854"/>
                    <a:gd name="connsiteY4" fmla="*/ 469050 h 469170"/>
                    <a:gd name="connsiteX0" fmla="*/ 0 w 905854"/>
                    <a:gd name="connsiteY0" fmla="*/ 499030 h 499160"/>
                    <a:gd name="connsiteX1" fmla="*/ 213645 w 905854"/>
                    <a:gd name="connsiteY1" fmla="*/ 37557 h 499160"/>
                    <a:gd name="connsiteX2" fmla="*/ 449701 w 905854"/>
                    <a:gd name="connsiteY2" fmla="*/ 28305 h 499160"/>
                    <a:gd name="connsiteX3" fmla="*/ 699776 w 905854"/>
                    <a:gd name="connsiteY3" fmla="*/ 40361 h 499160"/>
                    <a:gd name="connsiteX4" fmla="*/ 905854 w 905854"/>
                    <a:gd name="connsiteY4" fmla="*/ 499030 h 499160"/>
                    <a:gd name="connsiteX0" fmla="*/ 0 w 905854"/>
                    <a:gd name="connsiteY0" fmla="*/ 514848 h 514977"/>
                    <a:gd name="connsiteX1" fmla="*/ 213645 w 905854"/>
                    <a:gd name="connsiteY1" fmla="*/ 53375 h 514977"/>
                    <a:gd name="connsiteX2" fmla="*/ 449701 w 905854"/>
                    <a:gd name="connsiteY2" fmla="*/ 44123 h 514977"/>
                    <a:gd name="connsiteX3" fmla="*/ 659150 w 905854"/>
                    <a:gd name="connsiteY3" fmla="*/ 361799 h 514977"/>
                    <a:gd name="connsiteX4" fmla="*/ 905854 w 905854"/>
                    <a:gd name="connsiteY4" fmla="*/ 514848 h 514977"/>
                    <a:gd name="connsiteX0" fmla="*/ 0 w 905854"/>
                    <a:gd name="connsiteY0" fmla="*/ 470726 h 471281"/>
                    <a:gd name="connsiteX1" fmla="*/ 221770 w 905854"/>
                    <a:gd name="connsiteY1" fmla="*/ 314874 h 471281"/>
                    <a:gd name="connsiteX2" fmla="*/ 449701 w 905854"/>
                    <a:gd name="connsiteY2" fmla="*/ 1 h 471281"/>
                    <a:gd name="connsiteX3" fmla="*/ 659150 w 905854"/>
                    <a:gd name="connsiteY3" fmla="*/ 317677 h 471281"/>
                    <a:gd name="connsiteX4" fmla="*/ 905854 w 905854"/>
                    <a:gd name="connsiteY4" fmla="*/ 470726 h 471281"/>
                    <a:gd name="connsiteX0" fmla="*/ 0 w 905854"/>
                    <a:gd name="connsiteY0" fmla="*/ 470963 h 471518"/>
                    <a:gd name="connsiteX1" fmla="*/ 221770 w 905854"/>
                    <a:gd name="connsiteY1" fmla="*/ 315111 h 471518"/>
                    <a:gd name="connsiteX2" fmla="*/ 449701 w 905854"/>
                    <a:gd name="connsiteY2" fmla="*/ 238 h 471518"/>
                    <a:gd name="connsiteX3" fmla="*/ 691651 w 905854"/>
                    <a:gd name="connsiteY3" fmla="*/ 368850 h 471518"/>
                    <a:gd name="connsiteX4" fmla="*/ 905854 w 905854"/>
                    <a:gd name="connsiteY4" fmla="*/ 470963 h 471518"/>
                    <a:gd name="connsiteX0" fmla="*/ 0 w 905854"/>
                    <a:gd name="connsiteY0" fmla="*/ 470734 h 471740"/>
                    <a:gd name="connsiteX1" fmla="*/ 254272 w 905854"/>
                    <a:gd name="connsiteY1" fmla="*/ 357330 h 471740"/>
                    <a:gd name="connsiteX2" fmla="*/ 449701 w 905854"/>
                    <a:gd name="connsiteY2" fmla="*/ 9 h 471740"/>
                    <a:gd name="connsiteX3" fmla="*/ 691651 w 905854"/>
                    <a:gd name="connsiteY3" fmla="*/ 368621 h 471740"/>
                    <a:gd name="connsiteX4" fmla="*/ 905854 w 905854"/>
                    <a:gd name="connsiteY4" fmla="*/ 470734 h 471740"/>
                    <a:gd name="connsiteX0" fmla="*/ 0 w 905854"/>
                    <a:gd name="connsiteY0" fmla="*/ 470929 h 471935"/>
                    <a:gd name="connsiteX1" fmla="*/ 254272 w 905854"/>
                    <a:gd name="connsiteY1" fmla="*/ 357525 h 471935"/>
                    <a:gd name="connsiteX2" fmla="*/ 449701 w 905854"/>
                    <a:gd name="connsiteY2" fmla="*/ 204 h 471935"/>
                    <a:gd name="connsiteX3" fmla="*/ 667275 w 905854"/>
                    <a:gd name="connsiteY3" fmla="*/ 411263 h 471935"/>
                    <a:gd name="connsiteX4" fmla="*/ 905854 w 905854"/>
                    <a:gd name="connsiteY4" fmla="*/ 470929 h 471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5854" h="471935">
                      <a:moveTo>
                        <a:pt x="0" y="470929"/>
                      </a:moveTo>
                      <a:cubicBezTo>
                        <a:pt x="62402" y="479207"/>
                        <a:pt x="179322" y="435979"/>
                        <a:pt x="254272" y="357525"/>
                      </a:cubicBezTo>
                      <a:cubicBezTo>
                        <a:pt x="329222" y="279071"/>
                        <a:pt x="380867" y="-8752"/>
                        <a:pt x="449701" y="204"/>
                      </a:cubicBezTo>
                      <a:cubicBezTo>
                        <a:pt x="518535" y="9160"/>
                        <a:pt x="591249" y="361461"/>
                        <a:pt x="667275" y="411263"/>
                      </a:cubicBezTo>
                      <a:cubicBezTo>
                        <a:pt x="743301" y="461065"/>
                        <a:pt x="803594" y="462139"/>
                        <a:pt x="905854" y="470929"/>
                      </a:cubicBezTo>
                    </a:path>
                  </a:pathLst>
                </a:custGeom>
                <a:solidFill>
                  <a:srgbClr val="007A37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7" name="Gruppieren 498"/>
                <p:cNvGrpSpPr/>
                <p:nvPr/>
              </p:nvGrpSpPr>
              <p:grpSpPr>
                <a:xfrm>
                  <a:off x="5110840" y="1798644"/>
                  <a:ext cx="1432648" cy="695639"/>
                  <a:chOff x="5110840" y="1798644"/>
                  <a:chExt cx="1432648" cy="695639"/>
                </a:xfrm>
              </p:grpSpPr>
              <p:cxnSp>
                <p:nvCxnSpPr>
                  <p:cNvPr id="69" name="Gerade Verbindung mit Pfeil 500"/>
                  <p:cNvCxnSpPr/>
                  <p:nvPr/>
                </p:nvCxnSpPr>
                <p:spPr bwMode="auto">
                  <a:xfrm>
                    <a:off x="5110840" y="2494283"/>
                    <a:ext cx="1432648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0" name="Gerade Verbindung mit Pfeil 501"/>
                  <p:cNvCxnSpPr/>
                  <p:nvPr/>
                </p:nvCxnSpPr>
                <p:spPr bwMode="auto">
                  <a:xfrm flipV="1">
                    <a:off x="5110840" y="1798644"/>
                    <a:ext cx="0" cy="695639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68" name="Freihandform 499"/>
                <p:cNvSpPr/>
                <p:nvPr/>
              </p:nvSpPr>
              <p:spPr bwMode="auto">
                <a:xfrm>
                  <a:off x="5003410" y="2382489"/>
                  <a:ext cx="2049123" cy="107955"/>
                </a:xfrm>
                <a:custGeom>
                  <a:avLst/>
                  <a:gdLst>
                    <a:gd name="connsiteX0" fmla="*/ 0 w 905854"/>
                    <a:gd name="connsiteY0" fmla="*/ 465643 h 465643"/>
                    <a:gd name="connsiteX1" fmla="*/ 213645 w 905854"/>
                    <a:gd name="connsiteY1" fmla="*/ 4170 h 465643"/>
                    <a:gd name="connsiteX2" fmla="*/ 418744 w 905854"/>
                    <a:gd name="connsiteY2" fmla="*/ 226361 h 465643"/>
                    <a:gd name="connsiteX3" fmla="*/ 709301 w 905854"/>
                    <a:gd name="connsiteY3" fmla="*/ 21262 h 465643"/>
                    <a:gd name="connsiteX4" fmla="*/ 905854 w 905854"/>
                    <a:gd name="connsiteY4" fmla="*/ 465643 h 465643"/>
                    <a:gd name="connsiteX0" fmla="*/ 0 w 905854"/>
                    <a:gd name="connsiteY0" fmla="*/ 469120 h 469120"/>
                    <a:gd name="connsiteX1" fmla="*/ 213645 w 905854"/>
                    <a:gd name="connsiteY1" fmla="*/ 7647 h 469120"/>
                    <a:gd name="connsiteX2" fmla="*/ 449700 w 905854"/>
                    <a:gd name="connsiteY2" fmla="*/ 170307 h 469120"/>
                    <a:gd name="connsiteX3" fmla="*/ 709301 w 905854"/>
                    <a:gd name="connsiteY3" fmla="*/ 24739 h 469120"/>
                    <a:gd name="connsiteX4" fmla="*/ 905854 w 905854"/>
                    <a:gd name="connsiteY4" fmla="*/ 469120 h 469120"/>
                    <a:gd name="connsiteX0" fmla="*/ 0 w 905854"/>
                    <a:gd name="connsiteY0" fmla="*/ 469120 h 469240"/>
                    <a:gd name="connsiteX1" fmla="*/ 213645 w 905854"/>
                    <a:gd name="connsiteY1" fmla="*/ 7647 h 469240"/>
                    <a:gd name="connsiteX2" fmla="*/ 449700 w 905854"/>
                    <a:gd name="connsiteY2" fmla="*/ 170307 h 469240"/>
                    <a:gd name="connsiteX3" fmla="*/ 709301 w 905854"/>
                    <a:gd name="connsiteY3" fmla="*/ 24739 h 469240"/>
                    <a:gd name="connsiteX4" fmla="*/ 905854 w 905854"/>
                    <a:gd name="connsiteY4" fmla="*/ 469120 h 469240"/>
                    <a:gd name="connsiteX0" fmla="*/ 0 w 905854"/>
                    <a:gd name="connsiteY0" fmla="*/ 469120 h 469240"/>
                    <a:gd name="connsiteX1" fmla="*/ 213645 w 905854"/>
                    <a:gd name="connsiteY1" fmla="*/ 7647 h 469240"/>
                    <a:gd name="connsiteX2" fmla="*/ 449700 w 905854"/>
                    <a:gd name="connsiteY2" fmla="*/ 170307 h 469240"/>
                    <a:gd name="connsiteX3" fmla="*/ 709301 w 905854"/>
                    <a:gd name="connsiteY3" fmla="*/ 24739 h 469240"/>
                    <a:gd name="connsiteX4" fmla="*/ 905854 w 905854"/>
                    <a:gd name="connsiteY4" fmla="*/ 469120 h 469240"/>
                    <a:gd name="connsiteX0" fmla="*/ 0 w 905854"/>
                    <a:gd name="connsiteY0" fmla="*/ 469050 h 469170"/>
                    <a:gd name="connsiteX1" fmla="*/ 213645 w 905854"/>
                    <a:gd name="connsiteY1" fmla="*/ 7577 h 469170"/>
                    <a:gd name="connsiteX2" fmla="*/ 449700 w 905854"/>
                    <a:gd name="connsiteY2" fmla="*/ 170237 h 469170"/>
                    <a:gd name="connsiteX3" fmla="*/ 699776 w 905854"/>
                    <a:gd name="connsiteY3" fmla="*/ 10381 h 469170"/>
                    <a:gd name="connsiteX4" fmla="*/ 905854 w 905854"/>
                    <a:gd name="connsiteY4" fmla="*/ 469050 h 469170"/>
                    <a:gd name="connsiteX0" fmla="*/ 0 w 905854"/>
                    <a:gd name="connsiteY0" fmla="*/ 499030 h 499160"/>
                    <a:gd name="connsiteX1" fmla="*/ 213645 w 905854"/>
                    <a:gd name="connsiteY1" fmla="*/ 37557 h 499160"/>
                    <a:gd name="connsiteX2" fmla="*/ 449701 w 905854"/>
                    <a:gd name="connsiteY2" fmla="*/ 28305 h 499160"/>
                    <a:gd name="connsiteX3" fmla="*/ 699776 w 905854"/>
                    <a:gd name="connsiteY3" fmla="*/ 40361 h 499160"/>
                    <a:gd name="connsiteX4" fmla="*/ 905854 w 905854"/>
                    <a:gd name="connsiteY4" fmla="*/ 499030 h 499160"/>
                    <a:gd name="connsiteX0" fmla="*/ 0 w 905854"/>
                    <a:gd name="connsiteY0" fmla="*/ 514848 h 514977"/>
                    <a:gd name="connsiteX1" fmla="*/ 213645 w 905854"/>
                    <a:gd name="connsiteY1" fmla="*/ 53375 h 514977"/>
                    <a:gd name="connsiteX2" fmla="*/ 449701 w 905854"/>
                    <a:gd name="connsiteY2" fmla="*/ 44123 h 514977"/>
                    <a:gd name="connsiteX3" fmla="*/ 659150 w 905854"/>
                    <a:gd name="connsiteY3" fmla="*/ 361799 h 514977"/>
                    <a:gd name="connsiteX4" fmla="*/ 905854 w 905854"/>
                    <a:gd name="connsiteY4" fmla="*/ 514848 h 514977"/>
                    <a:gd name="connsiteX0" fmla="*/ 0 w 905854"/>
                    <a:gd name="connsiteY0" fmla="*/ 470726 h 471281"/>
                    <a:gd name="connsiteX1" fmla="*/ 221770 w 905854"/>
                    <a:gd name="connsiteY1" fmla="*/ 314874 h 471281"/>
                    <a:gd name="connsiteX2" fmla="*/ 449701 w 905854"/>
                    <a:gd name="connsiteY2" fmla="*/ 1 h 471281"/>
                    <a:gd name="connsiteX3" fmla="*/ 659150 w 905854"/>
                    <a:gd name="connsiteY3" fmla="*/ 317677 h 471281"/>
                    <a:gd name="connsiteX4" fmla="*/ 905854 w 905854"/>
                    <a:gd name="connsiteY4" fmla="*/ 470726 h 471281"/>
                    <a:gd name="connsiteX0" fmla="*/ 0 w 905854"/>
                    <a:gd name="connsiteY0" fmla="*/ 470963 h 471518"/>
                    <a:gd name="connsiteX1" fmla="*/ 221770 w 905854"/>
                    <a:gd name="connsiteY1" fmla="*/ 315111 h 471518"/>
                    <a:gd name="connsiteX2" fmla="*/ 449701 w 905854"/>
                    <a:gd name="connsiteY2" fmla="*/ 238 h 471518"/>
                    <a:gd name="connsiteX3" fmla="*/ 691651 w 905854"/>
                    <a:gd name="connsiteY3" fmla="*/ 368850 h 471518"/>
                    <a:gd name="connsiteX4" fmla="*/ 905854 w 905854"/>
                    <a:gd name="connsiteY4" fmla="*/ 470963 h 471518"/>
                    <a:gd name="connsiteX0" fmla="*/ 0 w 905854"/>
                    <a:gd name="connsiteY0" fmla="*/ 470734 h 471740"/>
                    <a:gd name="connsiteX1" fmla="*/ 254272 w 905854"/>
                    <a:gd name="connsiteY1" fmla="*/ 357330 h 471740"/>
                    <a:gd name="connsiteX2" fmla="*/ 449701 w 905854"/>
                    <a:gd name="connsiteY2" fmla="*/ 9 h 471740"/>
                    <a:gd name="connsiteX3" fmla="*/ 691651 w 905854"/>
                    <a:gd name="connsiteY3" fmla="*/ 368621 h 471740"/>
                    <a:gd name="connsiteX4" fmla="*/ 905854 w 905854"/>
                    <a:gd name="connsiteY4" fmla="*/ 470734 h 471740"/>
                    <a:gd name="connsiteX0" fmla="*/ 0 w 905854"/>
                    <a:gd name="connsiteY0" fmla="*/ 470929 h 471935"/>
                    <a:gd name="connsiteX1" fmla="*/ 254272 w 905854"/>
                    <a:gd name="connsiteY1" fmla="*/ 357525 h 471935"/>
                    <a:gd name="connsiteX2" fmla="*/ 449701 w 905854"/>
                    <a:gd name="connsiteY2" fmla="*/ 204 h 471935"/>
                    <a:gd name="connsiteX3" fmla="*/ 667275 w 905854"/>
                    <a:gd name="connsiteY3" fmla="*/ 411263 h 471935"/>
                    <a:gd name="connsiteX4" fmla="*/ 905854 w 905854"/>
                    <a:gd name="connsiteY4" fmla="*/ 470929 h 471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5854" h="471935">
                      <a:moveTo>
                        <a:pt x="0" y="470929"/>
                      </a:moveTo>
                      <a:cubicBezTo>
                        <a:pt x="62402" y="479207"/>
                        <a:pt x="179322" y="435979"/>
                        <a:pt x="254272" y="357525"/>
                      </a:cubicBezTo>
                      <a:cubicBezTo>
                        <a:pt x="329222" y="279071"/>
                        <a:pt x="380867" y="-8752"/>
                        <a:pt x="449701" y="204"/>
                      </a:cubicBezTo>
                      <a:cubicBezTo>
                        <a:pt x="518535" y="9160"/>
                        <a:pt x="591249" y="361461"/>
                        <a:pt x="667275" y="411263"/>
                      </a:cubicBezTo>
                      <a:cubicBezTo>
                        <a:pt x="743301" y="461065"/>
                        <a:pt x="803594" y="462139"/>
                        <a:pt x="905854" y="470929"/>
                      </a:cubicBezTo>
                    </a:path>
                  </a:pathLst>
                </a:custGeom>
                <a:gradFill>
                  <a:gsLst>
                    <a:gs pos="54000">
                      <a:srgbClr val="FF7800"/>
                    </a:gs>
                    <a:gs pos="70000">
                      <a:srgbClr val="FF0000"/>
                    </a:gs>
                    <a:gs pos="15000">
                      <a:srgbClr val="007A37"/>
                    </a:gs>
                    <a:gs pos="28000">
                      <a:srgbClr val="92D050"/>
                    </a:gs>
                    <a:gs pos="42000">
                      <a:srgbClr val="FFFF00"/>
                    </a:gs>
                    <a:gs pos="83000">
                      <a:schemeClr val="accent6">
                        <a:lumMod val="50000"/>
                      </a:schemeClr>
                    </a:gs>
                  </a:gsLst>
                  <a:lin ang="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4" name="Rechteck 495"/>
              <p:cNvSpPr/>
              <p:nvPr/>
            </p:nvSpPr>
            <p:spPr>
              <a:xfrm>
                <a:off x="5673160" y="2879433"/>
                <a:ext cx="450858" cy="1875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Time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Rechteck 496"/>
              <p:cNvSpPr/>
              <p:nvPr/>
            </p:nvSpPr>
            <p:spPr>
              <a:xfrm rot="16200000">
                <a:off x="4671179" y="2226160"/>
                <a:ext cx="518855" cy="2411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Intensity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9" name="TextBox 23"/>
            <p:cNvSpPr txBox="1"/>
            <p:nvPr/>
          </p:nvSpPr>
          <p:spPr>
            <a:xfrm>
              <a:off x="-7369120" y="28971615"/>
              <a:ext cx="1208287" cy="263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Seed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ihandform 483"/>
            <p:cNvSpPr/>
            <p:nvPr/>
          </p:nvSpPr>
          <p:spPr bwMode="auto">
            <a:xfrm>
              <a:off x="-7932415" y="28706710"/>
              <a:ext cx="402587" cy="818922"/>
            </a:xfrm>
            <a:custGeom>
              <a:avLst/>
              <a:gdLst>
                <a:gd name="connsiteX0" fmla="*/ 0 w 905854"/>
                <a:gd name="connsiteY0" fmla="*/ 465643 h 465643"/>
                <a:gd name="connsiteX1" fmla="*/ 213645 w 905854"/>
                <a:gd name="connsiteY1" fmla="*/ 4170 h 465643"/>
                <a:gd name="connsiteX2" fmla="*/ 418744 w 905854"/>
                <a:gd name="connsiteY2" fmla="*/ 226361 h 465643"/>
                <a:gd name="connsiteX3" fmla="*/ 709301 w 905854"/>
                <a:gd name="connsiteY3" fmla="*/ 21262 h 465643"/>
                <a:gd name="connsiteX4" fmla="*/ 905854 w 905854"/>
                <a:gd name="connsiteY4" fmla="*/ 465643 h 465643"/>
                <a:gd name="connsiteX0" fmla="*/ 0 w 905854"/>
                <a:gd name="connsiteY0" fmla="*/ 469120 h 469120"/>
                <a:gd name="connsiteX1" fmla="*/ 213645 w 905854"/>
                <a:gd name="connsiteY1" fmla="*/ 7647 h 469120"/>
                <a:gd name="connsiteX2" fmla="*/ 449700 w 905854"/>
                <a:gd name="connsiteY2" fmla="*/ 170307 h 469120"/>
                <a:gd name="connsiteX3" fmla="*/ 709301 w 905854"/>
                <a:gd name="connsiteY3" fmla="*/ 24739 h 469120"/>
                <a:gd name="connsiteX4" fmla="*/ 905854 w 905854"/>
                <a:gd name="connsiteY4" fmla="*/ 469120 h 469120"/>
                <a:gd name="connsiteX0" fmla="*/ 0 w 905854"/>
                <a:gd name="connsiteY0" fmla="*/ 469120 h 469240"/>
                <a:gd name="connsiteX1" fmla="*/ 213645 w 905854"/>
                <a:gd name="connsiteY1" fmla="*/ 7647 h 469240"/>
                <a:gd name="connsiteX2" fmla="*/ 449700 w 905854"/>
                <a:gd name="connsiteY2" fmla="*/ 170307 h 469240"/>
                <a:gd name="connsiteX3" fmla="*/ 709301 w 905854"/>
                <a:gd name="connsiteY3" fmla="*/ 24739 h 469240"/>
                <a:gd name="connsiteX4" fmla="*/ 905854 w 905854"/>
                <a:gd name="connsiteY4" fmla="*/ 469120 h 469240"/>
                <a:gd name="connsiteX0" fmla="*/ 0 w 905854"/>
                <a:gd name="connsiteY0" fmla="*/ 469120 h 469240"/>
                <a:gd name="connsiteX1" fmla="*/ 213645 w 905854"/>
                <a:gd name="connsiteY1" fmla="*/ 7647 h 469240"/>
                <a:gd name="connsiteX2" fmla="*/ 449700 w 905854"/>
                <a:gd name="connsiteY2" fmla="*/ 170307 h 469240"/>
                <a:gd name="connsiteX3" fmla="*/ 709301 w 905854"/>
                <a:gd name="connsiteY3" fmla="*/ 24739 h 469240"/>
                <a:gd name="connsiteX4" fmla="*/ 905854 w 905854"/>
                <a:gd name="connsiteY4" fmla="*/ 469120 h 469240"/>
                <a:gd name="connsiteX0" fmla="*/ 0 w 905854"/>
                <a:gd name="connsiteY0" fmla="*/ 469050 h 469170"/>
                <a:gd name="connsiteX1" fmla="*/ 213645 w 905854"/>
                <a:gd name="connsiteY1" fmla="*/ 7577 h 469170"/>
                <a:gd name="connsiteX2" fmla="*/ 449700 w 905854"/>
                <a:gd name="connsiteY2" fmla="*/ 170237 h 469170"/>
                <a:gd name="connsiteX3" fmla="*/ 699776 w 905854"/>
                <a:gd name="connsiteY3" fmla="*/ 10381 h 469170"/>
                <a:gd name="connsiteX4" fmla="*/ 905854 w 905854"/>
                <a:gd name="connsiteY4" fmla="*/ 469050 h 469170"/>
                <a:gd name="connsiteX0" fmla="*/ 0 w 905854"/>
                <a:gd name="connsiteY0" fmla="*/ 499030 h 499160"/>
                <a:gd name="connsiteX1" fmla="*/ 213645 w 905854"/>
                <a:gd name="connsiteY1" fmla="*/ 37557 h 499160"/>
                <a:gd name="connsiteX2" fmla="*/ 449701 w 905854"/>
                <a:gd name="connsiteY2" fmla="*/ 28305 h 499160"/>
                <a:gd name="connsiteX3" fmla="*/ 699776 w 905854"/>
                <a:gd name="connsiteY3" fmla="*/ 40361 h 499160"/>
                <a:gd name="connsiteX4" fmla="*/ 905854 w 905854"/>
                <a:gd name="connsiteY4" fmla="*/ 499030 h 499160"/>
                <a:gd name="connsiteX0" fmla="*/ 0 w 905854"/>
                <a:gd name="connsiteY0" fmla="*/ 514848 h 514977"/>
                <a:gd name="connsiteX1" fmla="*/ 213645 w 905854"/>
                <a:gd name="connsiteY1" fmla="*/ 53375 h 514977"/>
                <a:gd name="connsiteX2" fmla="*/ 449701 w 905854"/>
                <a:gd name="connsiteY2" fmla="*/ 44123 h 514977"/>
                <a:gd name="connsiteX3" fmla="*/ 659150 w 905854"/>
                <a:gd name="connsiteY3" fmla="*/ 361799 h 514977"/>
                <a:gd name="connsiteX4" fmla="*/ 905854 w 905854"/>
                <a:gd name="connsiteY4" fmla="*/ 514848 h 514977"/>
                <a:gd name="connsiteX0" fmla="*/ 0 w 905854"/>
                <a:gd name="connsiteY0" fmla="*/ 470726 h 471281"/>
                <a:gd name="connsiteX1" fmla="*/ 221770 w 905854"/>
                <a:gd name="connsiteY1" fmla="*/ 314874 h 471281"/>
                <a:gd name="connsiteX2" fmla="*/ 449701 w 905854"/>
                <a:gd name="connsiteY2" fmla="*/ 1 h 471281"/>
                <a:gd name="connsiteX3" fmla="*/ 659150 w 905854"/>
                <a:gd name="connsiteY3" fmla="*/ 317677 h 471281"/>
                <a:gd name="connsiteX4" fmla="*/ 905854 w 905854"/>
                <a:gd name="connsiteY4" fmla="*/ 470726 h 471281"/>
                <a:gd name="connsiteX0" fmla="*/ 0 w 905854"/>
                <a:gd name="connsiteY0" fmla="*/ 470963 h 471518"/>
                <a:gd name="connsiteX1" fmla="*/ 221770 w 905854"/>
                <a:gd name="connsiteY1" fmla="*/ 315111 h 471518"/>
                <a:gd name="connsiteX2" fmla="*/ 449701 w 905854"/>
                <a:gd name="connsiteY2" fmla="*/ 238 h 471518"/>
                <a:gd name="connsiteX3" fmla="*/ 691651 w 905854"/>
                <a:gd name="connsiteY3" fmla="*/ 368850 h 471518"/>
                <a:gd name="connsiteX4" fmla="*/ 905854 w 905854"/>
                <a:gd name="connsiteY4" fmla="*/ 470963 h 471518"/>
                <a:gd name="connsiteX0" fmla="*/ 0 w 905854"/>
                <a:gd name="connsiteY0" fmla="*/ 470734 h 471740"/>
                <a:gd name="connsiteX1" fmla="*/ 254272 w 905854"/>
                <a:gd name="connsiteY1" fmla="*/ 357330 h 471740"/>
                <a:gd name="connsiteX2" fmla="*/ 449701 w 905854"/>
                <a:gd name="connsiteY2" fmla="*/ 9 h 471740"/>
                <a:gd name="connsiteX3" fmla="*/ 691651 w 905854"/>
                <a:gd name="connsiteY3" fmla="*/ 368621 h 471740"/>
                <a:gd name="connsiteX4" fmla="*/ 905854 w 905854"/>
                <a:gd name="connsiteY4" fmla="*/ 470734 h 471740"/>
                <a:gd name="connsiteX0" fmla="*/ 0 w 905854"/>
                <a:gd name="connsiteY0" fmla="*/ 470929 h 471935"/>
                <a:gd name="connsiteX1" fmla="*/ 254272 w 905854"/>
                <a:gd name="connsiteY1" fmla="*/ 357525 h 471935"/>
                <a:gd name="connsiteX2" fmla="*/ 449701 w 905854"/>
                <a:gd name="connsiteY2" fmla="*/ 204 h 471935"/>
                <a:gd name="connsiteX3" fmla="*/ 667275 w 905854"/>
                <a:gd name="connsiteY3" fmla="*/ 411263 h 471935"/>
                <a:gd name="connsiteX4" fmla="*/ 905854 w 905854"/>
                <a:gd name="connsiteY4" fmla="*/ 470929 h 47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5854" h="471935">
                  <a:moveTo>
                    <a:pt x="0" y="470929"/>
                  </a:moveTo>
                  <a:cubicBezTo>
                    <a:pt x="62402" y="479207"/>
                    <a:pt x="179322" y="435979"/>
                    <a:pt x="254272" y="357525"/>
                  </a:cubicBezTo>
                  <a:cubicBezTo>
                    <a:pt x="329222" y="279071"/>
                    <a:pt x="380867" y="-8752"/>
                    <a:pt x="449701" y="204"/>
                  </a:cubicBezTo>
                  <a:cubicBezTo>
                    <a:pt x="518535" y="9160"/>
                    <a:pt x="591249" y="361461"/>
                    <a:pt x="667275" y="411263"/>
                  </a:cubicBezTo>
                  <a:cubicBezTo>
                    <a:pt x="743301" y="461065"/>
                    <a:pt x="803594" y="462139"/>
                    <a:pt x="905854" y="470929"/>
                  </a:cubicBezTo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23"/>
            <p:cNvSpPr txBox="1"/>
            <p:nvPr/>
          </p:nvSpPr>
          <p:spPr>
            <a:xfrm>
              <a:off x="-8637187" y="28636324"/>
              <a:ext cx="1208285" cy="263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Signal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23"/>
            <p:cNvSpPr txBox="1"/>
            <p:nvPr/>
          </p:nvSpPr>
          <p:spPr>
            <a:xfrm>
              <a:off x="-8505171" y="28118859"/>
              <a:ext cx="1208285" cy="263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Pump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3" y="3356992"/>
            <a:ext cx="3289399" cy="230258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72" name="Content Placeholder 2"/>
          <p:cNvSpPr>
            <a:spLocks noGrp="1"/>
          </p:cNvSpPr>
          <p:nvPr>
            <p:ph idx="1"/>
          </p:nvPr>
        </p:nvSpPr>
        <p:spPr>
          <a:xfrm>
            <a:off x="107504" y="5805264"/>
            <a:ext cx="7851390" cy="648419"/>
          </a:xfrm>
        </p:spPr>
        <p:txBody>
          <a:bodyPr/>
          <a:lstStyle/>
          <a:p>
            <a:pPr lvl="1"/>
            <a:r>
              <a:rPr lang="en-US" dirty="0" smtClean="0"/>
              <a:t>Fast change of central wavelength</a:t>
            </a:r>
            <a:endParaRPr lang="en-US" dirty="0"/>
          </a:p>
          <a:p>
            <a:pPr lvl="1"/>
            <a:r>
              <a:rPr lang="en-US" dirty="0" smtClean="0"/>
              <a:t>drift </a:t>
            </a:r>
            <a:r>
              <a:rPr lang="en-US" dirty="0"/>
              <a:t>control with </a:t>
            </a:r>
            <a:r>
              <a:rPr lang="en-US" dirty="0" smtClean="0"/>
              <a:t>temperature controlled fiber delay line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17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3648789"/>
            <a:ext cx="5296369" cy="2767888"/>
          </a:xfrm>
        </p:spPr>
        <p:txBody>
          <a:bodyPr/>
          <a:lstStyle/>
          <a:p>
            <a:r>
              <a:rPr lang="en-US" dirty="0" err="1" smtClean="0"/>
              <a:t>Crosscorrelation</a:t>
            </a:r>
            <a:r>
              <a:rPr lang="en-US" dirty="0" smtClean="0"/>
              <a:t> of oscillator pulse and amplifier pulse</a:t>
            </a:r>
          </a:p>
          <a:p>
            <a:r>
              <a:rPr lang="en-US" dirty="0" smtClean="0"/>
              <a:t>two cross correlations with small time delay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drift stabilization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Balanced cross correlator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512156" y="3412444"/>
            <a:ext cx="2732252" cy="1795524"/>
            <a:chOff x="33001" y="3540765"/>
            <a:chExt cx="4268738" cy="2175362"/>
          </a:xfrm>
        </p:grpSpPr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001" y="3540765"/>
              <a:ext cx="4155041" cy="2175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36929" y="4677536"/>
              <a:ext cx="2211471" cy="728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Signal 1</a:t>
              </a:r>
            </a:p>
            <a:p>
              <a:r>
                <a:rPr lang="de-DE" sz="1000" b="1" dirty="0" smtClean="0">
                  <a:solidFill>
                    <a:schemeClr val="bg1">
                      <a:lumMod val="50000"/>
                    </a:schemeClr>
                  </a:solidFill>
                </a:rPr>
                <a:t>Signal 2</a:t>
              </a:r>
            </a:p>
            <a:p>
              <a:r>
                <a:rPr lang="de-DE" sz="1000" b="1" dirty="0" smtClean="0">
                  <a:solidFill>
                    <a:srgbClr val="FF0000"/>
                  </a:solidFill>
                </a:rPr>
                <a:t>Signal 1 – Signal 2</a:t>
              </a:r>
              <a:endParaRPr lang="en-US" sz="1000" b="1" dirty="0" err="1" smtClean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749344" y="3827108"/>
              <a:ext cx="0" cy="15121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49344" y="5339276"/>
              <a:ext cx="316835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438774" y="5339277"/>
              <a:ext cx="862965" cy="344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100" dirty="0" smtClean="0">
                  <a:latin typeface="+mj-lt"/>
                  <a:cs typeface="Times New Roman"/>
                </a:rPr>
                <a:t>Δ</a:t>
              </a:r>
              <a:r>
                <a:rPr lang="de-DE" sz="1100" dirty="0" smtClean="0">
                  <a:latin typeface="+mj-lt"/>
                  <a:cs typeface="Times New Roman"/>
                </a:rPr>
                <a:t>t</a:t>
              </a:r>
              <a:endParaRPr lang="en-US" sz="1100" dirty="0" err="1" smtClean="0"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3931" y="3564860"/>
              <a:ext cx="1147062" cy="344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 smtClean="0">
                  <a:latin typeface="+mj-lt"/>
                  <a:cs typeface="Times New Roman"/>
                </a:rPr>
                <a:t>Signal</a:t>
              </a:r>
              <a:endParaRPr lang="en-US" sz="1100" dirty="0" err="1" smtClean="0">
                <a:latin typeface="+mj-lt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917023" y="3857636"/>
              <a:ext cx="555229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863367" y="3609361"/>
              <a:ext cx="598828" cy="34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/>
                <a:t>+T</a:t>
              </a:r>
              <a:endParaRPr lang="en-US" sz="1100" dirty="0" err="1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399061" y="3717032"/>
                <a:ext cx="1637435" cy="315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200" dirty="0"/>
                  <a:t>T</a:t>
                </a:r>
                <a:r>
                  <a:rPr lang="de-DE" sz="1200" baseline="-25000" dirty="0" err="1"/>
                  <a:t>opt</a:t>
                </a:r>
                <a:r>
                  <a:rPr lang="de-DE" sz="1200" dirty="0"/>
                  <a:t> = ±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200" i="1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de-DE" sz="1200" i="1">
                            <a:latin typeface="Cambria Math"/>
                            <a:ea typeface="Cambria Math"/>
                          </a:rPr>
                          <m:t>2(</m:t>
                        </m:r>
                        <m:r>
                          <m:rPr>
                            <m:sty m:val="p"/>
                          </m:rPr>
                          <a:rPr lang="el-GR" sz="1200" i="1">
                            <a:latin typeface="Cambria Math"/>
                            <a:ea typeface="Cambria Math"/>
                          </a:rPr>
                          <m:t>τ</m:t>
                        </m:r>
                        <m:r>
                          <a:rPr lang="de-DE" sz="1200" i="1" baseline="-25000"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de-DE" sz="1200" i="1" baseline="3000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de-DE" sz="1200" i="1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1200" i="1">
                            <a:latin typeface="Cambria Math"/>
                            <a:ea typeface="Cambria Math"/>
                          </a:rPr>
                          <m:t>τ</m:t>
                        </m:r>
                        <m:r>
                          <a:rPr lang="de-DE" sz="1200" i="1" baseline="-2500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de-DE" sz="1200" i="1" baseline="3000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de-DE" sz="1200" i="1">
                            <a:latin typeface="Cambria Math"/>
                            <a:ea typeface="Cambria Math"/>
                          </a:rPr>
                          <m:t>)</m:t>
                        </m:r>
                      </m:e>
                    </m:rad>
                  </m:oMath>
                </a14:m>
                <a:r>
                  <a:rPr lang="de-DE" sz="1200" dirty="0"/>
                  <a:t> 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061" y="3717032"/>
                <a:ext cx="1637435" cy="315984"/>
              </a:xfrm>
              <a:prstGeom prst="rect">
                <a:avLst/>
              </a:prstGeom>
              <a:blipFill rotWithShape="1"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352928" cy="2017364"/>
          </a:xfrm>
          <a:prstGeom prst="rect">
            <a:avLst/>
          </a:prstGeom>
        </p:spPr>
      </p:pic>
      <p:sp>
        <p:nvSpPr>
          <p:cNvPr id="43" name="AutoShape 2" descr="BCC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048" y="5014554"/>
            <a:ext cx="2117366" cy="158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" name="Group 57"/>
          <p:cNvGrpSpPr/>
          <p:nvPr/>
        </p:nvGrpSpPr>
        <p:grpSpPr>
          <a:xfrm>
            <a:off x="960378" y="4867373"/>
            <a:ext cx="3827646" cy="1585963"/>
            <a:chOff x="314400" y="4653136"/>
            <a:chExt cx="3827646" cy="1585963"/>
          </a:xfrm>
        </p:grpSpPr>
        <p:grpSp>
          <p:nvGrpSpPr>
            <p:cNvPr id="50" name="Group 49"/>
            <p:cNvGrpSpPr/>
            <p:nvPr/>
          </p:nvGrpSpPr>
          <p:grpSpPr>
            <a:xfrm>
              <a:off x="314400" y="5085702"/>
              <a:ext cx="603941" cy="744137"/>
              <a:chOff x="107504" y="3629539"/>
              <a:chExt cx="603941" cy="744137"/>
            </a:xfrm>
          </p:grpSpPr>
          <p:cxnSp>
            <p:nvCxnSpPr>
              <p:cNvPr id="47" name="Elbow Connector 46"/>
              <p:cNvCxnSpPr/>
              <p:nvPr/>
            </p:nvCxnSpPr>
            <p:spPr>
              <a:xfrm>
                <a:off x="107504" y="4088823"/>
                <a:ext cx="453500" cy="284853"/>
              </a:xfrm>
              <a:prstGeom prst="bentConnector3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Elbow Connector 48"/>
              <p:cNvCxnSpPr/>
              <p:nvPr/>
            </p:nvCxnSpPr>
            <p:spPr>
              <a:xfrm>
                <a:off x="107504" y="3938881"/>
                <a:ext cx="603941" cy="305106"/>
              </a:xfrm>
              <a:prstGeom prst="bentConnector3">
                <a:avLst/>
              </a:prstGeom>
              <a:ln w="1905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Elbow Connector 50"/>
              <p:cNvCxnSpPr/>
              <p:nvPr/>
            </p:nvCxnSpPr>
            <p:spPr>
              <a:xfrm flipV="1">
                <a:off x="107504" y="3792219"/>
                <a:ext cx="603941" cy="284854"/>
              </a:xfrm>
              <a:prstGeom prst="bentConnector3">
                <a:avLst>
                  <a:gd name="adj1" fmla="val 37833"/>
                </a:avLst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Elbow Connector 51"/>
              <p:cNvCxnSpPr/>
              <p:nvPr/>
            </p:nvCxnSpPr>
            <p:spPr>
              <a:xfrm flipV="1">
                <a:off x="107504" y="3629539"/>
                <a:ext cx="603941" cy="305106"/>
              </a:xfrm>
              <a:prstGeom prst="bentConnector3">
                <a:avLst/>
              </a:prstGeom>
              <a:ln w="19050"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911916" y="4653136"/>
              <a:ext cx="3230130" cy="1585963"/>
              <a:chOff x="911916" y="4653136"/>
              <a:chExt cx="3230130" cy="1585963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911916" y="4799837"/>
                <a:ext cx="3230130" cy="1439262"/>
                <a:chOff x="119336" y="3870660"/>
                <a:chExt cx="4638282" cy="2066700"/>
              </a:xfrm>
            </p:grpSpPr>
            <p:pic>
              <p:nvPicPr>
                <p:cNvPr id="5" name="Picture 13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541" b="33230"/>
                <a:stretch/>
              </p:blipFill>
              <p:spPr bwMode="auto">
                <a:xfrm>
                  <a:off x="227055" y="3870660"/>
                  <a:ext cx="1962727" cy="8143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1040" b="34480"/>
                <a:stretch/>
              </p:blipFill>
              <p:spPr bwMode="auto">
                <a:xfrm>
                  <a:off x="119336" y="4712406"/>
                  <a:ext cx="2043545" cy="8180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7" name="Straight Arrow Connector 6"/>
                <p:cNvCxnSpPr/>
                <p:nvPr/>
              </p:nvCxnSpPr>
              <p:spPr>
                <a:xfrm>
                  <a:off x="2234548" y="4300672"/>
                  <a:ext cx="310325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/>
                <p:cNvCxnSpPr/>
                <p:nvPr/>
              </p:nvCxnSpPr>
              <p:spPr>
                <a:xfrm>
                  <a:off x="2234549" y="5229402"/>
                  <a:ext cx="310324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/>
                <p:cNvSpPr txBox="1"/>
                <p:nvPr/>
              </p:nvSpPr>
              <p:spPr>
                <a:xfrm>
                  <a:off x="2522580" y="4140253"/>
                  <a:ext cx="139172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 err="1" smtClean="0"/>
                    <a:t>Photodiode</a:t>
                  </a:r>
                  <a:r>
                    <a:rPr lang="de-DE" sz="1600" dirty="0" smtClean="0"/>
                    <a:t> 1</a:t>
                  </a:r>
                  <a:endParaRPr lang="en-US" sz="1600" dirty="0" err="1" smtClean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2522580" y="4975894"/>
                  <a:ext cx="139172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 err="1" smtClean="0"/>
                    <a:t>Photodiode</a:t>
                  </a:r>
                  <a:r>
                    <a:rPr lang="de-DE" sz="1600" dirty="0" smtClean="0"/>
                    <a:t> 2</a:t>
                  </a:r>
                  <a:endParaRPr lang="en-US" sz="1600" dirty="0" err="1" smtClean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35361" y="5539605"/>
                  <a:ext cx="4422257" cy="3977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smtClean="0"/>
                    <a:t>Schibli et al. </a:t>
                  </a:r>
                  <a:r>
                    <a:rPr lang="de-DE" sz="1200" dirty="0" err="1" smtClean="0"/>
                    <a:t>Opt</a:t>
                  </a:r>
                  <a:r>
                    <a:rPr lang="de-DE" sz="1200" dirty="0" smtClean="0"/>
                    <a:t>. </a:t>
                  </a:r>
                  <a:r>
                    <a:rPr lang="de-DE" sz="1200" dirty="0" err="1" smtClean="0"/>
                    <a:t>Lett</a:t>
                  </a:r>
                  <a:r>
                    <a:rPr lang="de-DE" sz="1200" dirty="0" smtClean="0"/>
                    <a:t>. 28, 947-949 (2003).</a:t>
                  </a:r>
                  <a:endParaRPr lang="en-US" sz="1200" dirty="0" err="1" smtClean="0"/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1546580" y="4653136"/>
                <a:ext cx="43313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KTP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291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drift stabilization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5" name="Picture 2" descr="C:\Users\fslalab1\Desktop\Nora\180903 (1)\180903\drift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4928085" cy="198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644008" y="980728"/>
            <a:ext cx="4392488" cy="1413369"/>
            <a:chOff x="7473484" y="3356230"/>
            <a:chExt cx="4749827" cy="152480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5" b="58838"/>
            <a:stretch/>
          </p:blipFill>
          <p:spPr bwMode="auto">
            <a:xfrm>
              <a:off x="7970369" y="3356230"/>
              <a:ext cx="4252942" cy="1524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521877" y="4542465"/>
              <a:ext cx="452239" cy="18466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chemeClr val="tx1"/>
                  </a:solidFill>
                </a:rPr>
                <a:t>-20</a:t>
              </a:r>
              <a:endParaRPr lang="en-US" sz="12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18130" y="4163375"/>
              <a:ext cx="452239" cy="18466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chemeClr val="tx1"/>
                  </a:solidFill>
                </a:rPr>
                <a:t>   0</a:t>
              </a:r>
              <a:endParaRPr lang="en-US" sz="12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18130" y="3800552"/>
              <a:ext cx="452239" cy="18466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smtClean="0">
                  <a:solidFill>
                    <a:schemeClr val="tx1"/>
                  </a:solidFill>
                </a:rPr>
                <a:t> 20</a:t>
              </a:r>
              <a:endParaRPr lang="en-US" sz="12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7015714" y="4157738"/>
              <a:ext cx="1130983" cy="21544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chemeClr val="tx1"/>
                  </a:solidFill>
                </a:rPr>
                <a:t>Drifts</a:t>
              </a:r>
              <a:r>
                <a:rPr lang="de-DE" sz="1400" dirty="0" smtClean="0">
                  <a:solidFill>
                    <a:schemeClr val="tx1"/>
                  </a:solidFill>
                </a:rPr>
                <a:t> / </a:t>
              </a:r>
              <a:r>
                <a:rPr lang="de-DE" sz="1400" dirty="0" err="1" smtClean="0">
                  <a:solidFill>
                    <a:schemeClr val="tx1"/>
                  </a:solidFill>
                </a:rPr>
                <a:t>fs</a:t>
              </a:r>
              <a:endParaRPr lang="en-US" sz="1400" dirty="0" err="1" smtClean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9645509" y="4727131"/>
              <a:ext cx="720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765394" y="4463977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10s</a:t>
              </a:r>
              <a:endParaRPr lang="en-US" sz="1400" dirty="0" err="1" smtClean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04048" y="4520650"/>
            <a:ext cx="3356765" cy="2076702"/>
            <a:chOff x="1816753" y="1437236"/>
            <a:chExt cx="3046645" cy="1884842"/>
          </a:xfrm>
        </p:grpSpPr>
        <p:grpSp>
          <p:nvGrpSpPr>
            <p:cNvPr id="16" name="Group 15"/>
            <p:cNvGrpSpPr/>
            <p:nvPr/>
          </p:nvGrpSpPr>
          <p:grpSpPr>
            <a:xfrm>
              <a:off x="1816753" y="1437236"/>
              <a:ext cx="3046645" cy="1884842"/>
              <a:chOff x="2639937" y="1002757"/>
              <a:chExt cx="3046645" cy="188484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014056" y="1002757"/>
                <a:ext cx="2672526" cy="1884842"/>
                <a:chOff x="5685198" y="1002757"/>
                <a:chExt cx="2672526" cy="1884842"/>
              </a:xfrm>
            </p:grpSpPr>
            <p:pic>
              <p:nvPicPr>
                <p:cNvPr id="21" name="Picture 3" descr="I:\4all\public\FS-LA\Projects\FLASH_2_pump_probe_laser\General\Meetings &amp; conferences\EuroPhoton2018\pulse-to-pulse_fluctuations.jpe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0F0F0"/>
                    </a:clrFrom>
                    <a:clrTo>
                      <a:srgbClr val="F0F0F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660" r="50000" b="9100"/>
                <a:stretch/>
              </p:blipFill>
              <p:spPr bwMode="auto">
                <a:xfrm>
                  <a:off x="5915793" y="1002757"/>
                  <a:ext cx="2354164" cy="15462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5685198" y="2549045"/>
                  <a:ext cx="267252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Number of intra-burst pulse</a:t>
                  </a: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5691446" y="1504257"/>
                  <a:ext cx="2984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dirty="0" smtClean="0"/>
                    <a:t>0</a:t>
                  </a:r>
                  <a:endParaRPr lang="en-US" sz="1600" dirty="0" err="1" smtClean="0"/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 rot="16200000">
                <a:off x="2288879" y="1648788"/>
                <a:ext cx="10406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Delay / fs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197120" y="151473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6</a:t>
              </a:r>
              <a:endParaRPr lang="en-US" sz="1600" dirty="0" err="1" smtClean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32425" y="2348880"/>
              <a:ext cx="3674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-6</a:t>
              </a:r>
              <a:endParaRPr lang="en-US" sz="1600" dirty="0" err="1" smtClean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2" y="1196752"/>
            <a:ext cx="4365627" cy="5219925"/>
          </a:xfrm>
        </p:spPr>
        <p:txBody>
          <a:bodyPr/>
          <a:lstStyle/>
          <a:p>
            <a:r>
              <a:rPr lang="en-US" dirty="0" smtClean="0"/>
              <a:t>Full fiber amplifier is in feedback loop</a:t>
            </a:r>
          </a:p>
          <a:p>
            <a:r>
              <a:rPr lang="en-US" dirty="0" smtClean="0"/>
              <a:t>OPCPA amplifier, </a:t>
            </a:r>
            <a:r>
              <a:rPr lang="en-US" dirty="0" err="1" smtClean="0"/>
              <a:t>beamtransport</a:t>
            </a:r>
            <a:r>
              <a:rPr lang="en-US" dirty="0" smtClean="0"/>
              <a:t> and pulse </a:t>
            </a:r>
            <a:r>
              <a:rPr lang="en-US" dirty="0" err="1" smtClean="0"/>
              <a:t>compresson</a:t>
            </a:r>
            <a:r>
              <a:rPr lang="en-US" dirty="0" smtClean="0"/>
              <a:t> is not controlled</a:t>
            </a:r>
          </a:p>
          <a:p>
            <a:pPr lvl="1"/>
            <a:r>
              <a:rPr lang="en-US" dirty="0" smtClean="0"/>
              <a:t>50 m out of loop beam path</a:t>
            </a:r>
          </a:p>
          <a:p>
            <a:r>
              <a:rPr lang="en-US" b="1" dirty="0" smtClean="0"/>
              <a:t>Standard </a:t>
            </a:r>
            <a:r>
              <a:rPr lang="en-US" b="1" dirty="0"/>
              <a:t>drift deviation: 5.7 </a:t>
            </a:r>
            <a:r>
              <a:rPr lang="en-US" b="1" dirty="0" smtClean="0"/>
              <a:t>fs </a:t>
            </a:r>
            <a:r>
              <a:rPr lang="en-US" b="1" dirty="0" err="1" smtClean="0"/>
              <a:t>rms</a:t>
            </a:r>
            <a:endParaRPr lang="en-US" b="1" dirty="0" smtClean="0"/>
          </a:p>
          <a:p>
            <a:r>
              <a:rPr lang="en-US" dirty="0" smtClean="0"/>
              <a:t>Oscillations of 30 s period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Single shot measurement in burst</a:t>
            </a:r>
          </a:p>
          <a:p>
            <a:pPr lvl="1"/>
            <a:r>
              <a:rPr lang="en-US" dirty="0" smtClean="0"/>
              <a:t>No slope over the pulse train visible</a:t>
            </a:r>
          </a:p>
          <a:p>
            <a:pPr lvl="1"/>
            <a:r>
              <a:rPr lang="en-US" dirty="0" smtClean="0"/>
              <a:t>But high </a:t>
            </a:r>
            <a:r>
              <a:rPr lang="en-US" dirty="0"/>
              <a:t>noise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9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Wavelength and </a:t>
            </a:r>
            <a:r>
              <a:rPr lang="en-US" dirty="0" smtClean="0"/>
              <a:t>timing </a:t>
            </a:r>
            <a:r>
              <a:rPr lang="en-US" dirty="0"/>
              <a:t>drift stability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12979991" y="8973616"/>
            <a:ext cx="5157854" cy="33505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983889" y="4912682"/>
            <a:ext cx="5157854" cy="38493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9512" y="1412776"/>
            <a:ext cx="8610422" cy="4968552"/>
            <a:chOff x="-11147550" y="29061833"/>
            <a:chExt cx="12838237" cy="7408167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-11147550" y="29061833"/>
              <a:ext cx="12838237" cy="7408167"/>
              <a:chOff x="-10613727" y="30962395"/>
              <a:chExt cx="9159205" cy="5285221"/>
            </a:xfrm>
          </p:grpSpPr>
          <p:pic>
            <p:nvPicPr>
              <p:cNvPr id="13" name="Picture 4" descr="C:\Users\fslalab1\Desktop\Nora\Europhoton\180903\all_drifts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0613727" y="30962395"/>
                <a:ext cx="9159205" cy="5285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-6771596" y="32539703"/>
                <a:ext cx="2209560" cy="313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Peak </a:t>
                </a:r>
                <a:r>
                  <a:rPr lang="de-DE" sz="1200" dirty="0" err="1" smtClean="0"/>
                  <a:t>to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peak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delay</a:t>
                </a:r>
                <a:r>
                  <a:rPr lang="de-DE" sz="1200" dirty="0" smtClean="0"/>
                  <a:t> 0.4 </a:t>
                </a:r>
                <a:r>
                  <a:rPr lang="de-DE" sz="1200" dirty="0" err="1" smtClean="0"/>
                  <a:t>ps</a:t>
                </a:r>
                <a:endParaRPr lang="en-US" sz="1200" dirty="0" err="1" smtClean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6771595" y="33424245"/>
                <a:ext cx="2209560" cy="313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 smtClean="0"/>
                  <a:t>Peak </a:t>
                </a:r>
                <a:r>
                  <a:rPr lang="de-DE" sz="1200" dirty="0" err="1" smtClean="0"/>
                  <a:t>to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peak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delay</a:t>
                </a:r>
                <a:r>
                  <a:rPr lang="de-DE" sz="1200" dirty="0" smtClean="0"/>
                  <a:t> 1.5 </a:t>
                </a:r>
                <a:r>
                  <a:rPr lang="de-DE" sz="1200" dirty="0" err="1" smtClean="0"/>
                  <a:t>ps</a:t>
                </a:r>
                <a:endParaRPr lang="en-US" sz="1200" dirty="0" err="1" smtClean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-2312050" y="29820902"/>
              <a:ext cx="3532185" cy="43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Standard </a:t>
              </a:r>
              <a:r>
                <a:rPr lang="en-US" sz="1200" dirty="0"/>
                <a:t>drift</a:t>
              </a:r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deviation: 5.7 fs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426445" y="30340909"/>
              <a:ext cx="2667079" cy="43967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Instability: 3.2 nm </a:t>
              </a:r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endParaRPr lang="en-US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7307093" y="29208845"/>
              <a:ext cx="2769772" cy="439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Team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leader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enters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lab</a:t>
              </a:r>
              <a:endParaRPr lang="en-US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/>
            <p:cNvCxnSpPr>
              <a:stCxn id="11" idx="3"/>
            </p:cNvCxnSpPr>
            <p:nvPr/>
          </p:nvCxnSpPr>
          <p:spPr bwMode="auto">
            <a:xfrm>
              <a:off x="-4537321" y="29428685"/>
              <a:ext cx="1803646" cy="108339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Rectangle 200"/>
          <p:cNvSpPr>
            <a:spLocks noChangeArrowheads="1"/>
          </p:cNvSpPr>
          <p:nvPr/>
        </p:nvSpPr>
        <p:spPr bwMode="auto">
          <a:xfrm>
            <a:off x="12999041" y="8973617"/>
            <a:ext cx="5141503" cy="584775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/>
          <a:p>
            <a:pPr marL="0" lvl="1" algn="ctr">
              <a:buClr>
                <a:srgbClr val="F28E00"/>
              </a:buClr>
              <a:buSzPct val="100000"/>
            </a:pPr>
            <a:r>
              <a:rPr lang="en-US" sz="3200" u="sng" dirty="0" smtClean="0"/>
              <a:t>BCC Signal</a:t>
            </a:r>
            <a:endParaRPr lang="en-US" sz="2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555776" y="2967586"/>
            <a:ext cx="4536504" cy="2697089"/>
            <a:chOff x="2555776" y="2967586"/>
            <a:chExt cx="4536504" cy="2697089"/>
          </a:xfrm>
        </p:grpSpPr>
        <p:sp>
          <p:nvSpPr>
            <p:cNvPr id="18" name="TextBox 17"/>
            <p:cNvSpPr txBox="1"/>
            <p:nvPr/>
          </p:nvSpPr>
          <p:spPr>
            <a:xfrm>
              <a:off x="2771800" y="4149080"/>
              <a:ext cx="2969083" cy="584775"/>
            </a:xfrm>
            <a:prstGeom prst="rect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en-US" dirty="0"/>
                <a:t>Correlation to lab temperature </a:t>
              </a:r>
              <a:br>
                <a:rPr lang="en-US" dirty="0"/>
              </a:br>
              <a:r>
                <a:rPr lang="en-US" dirty="0"/>
                <a:t>and humidity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6105356" y="2967586"/>
              <a:ext cx="0" cy="2621654"/>
            </a:xfrm>
            <a:prstGeom prst="straightConnector1">
              <a:avLst/>
            </a:prstGeom>
            <a:ln w="38100">
              <a:solidFill>
                <a:schemeClr val="tx1">
                  <a:alpha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092280" y="2967586"/>
              <a:ext cx="0" cy="2621654"/>
            </a:xfrm>
            <a:prstGeom prst="straightConnector1">
              <a:avLst/>
            </a:prstGeom>
            <a:ln w="38100">
              <a:solidFill>
                <a:schemeClr val="tx1">
                  <a:alpha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555776" y="3043021"/>
              <a:ext cx="0" cy="2621654"/>
            </a:xfrm>
            <a:prstGeom prst="straightConnector1">
              <a:avLst/>
            </a:prstGeom>
            <a:ln w="38100">
              <a:solidFill>
                <a:schemeClr val="tx1">
                  <a:alpha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261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FLASH2 FEL-pump </a:t>
            </a:r>
            <a:r>
              <a:rPr lang="en-US" dirty="0"/>
              <a:t>optical-probe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305991" y="980728"/>
                <a:ext cx="4266009" cy="5010249"/>
              </a:xfrm>
            </p:spPr>
            <p:txBody>
              <a:bodyPr/>
              <a:lstStyle/>
              <a:p>
                <a:r>
                  <a:rPr lang="en-US" sz="1600" dirty="0" smtClean="0"/>
                  <a:t>Test the performance of the new FLASH2 pump probe laser and the FLASH2 FEL by performing a standard timing experiment</a:t>
                </a:r>
                <a:br>
                  <a:rPr lang="en-US" sz="1600" dirty="0" smtClean="0"/>
                </a:br>
                <a:endParaRPr lang="en-US" sz="1600" dirty="0" smtClean="0"/>
              </a:p>
              <a:p>
                <a:r>
                  <a:rPr lang="en-US" sz="1600" dirty="0" smtClean="0"/>
                  <a:t>Xenon(4d) ionization</a:t>
                </a:r>
                <a:r>
                  <a:rPr lang="en-US" sz="1600" b="1" dirty="0" smtClean="0"/>
                  <a:t/>
                </a:r>
                <a:br>
                  <a:rPr lang="en-US" sz="1600" b="1" dirty="0" smtClean="0"/>
                </a:br>
                <a:r>
                  <a:rPr lang="en-US" sz="1200" dirty="0"/>
                  <a:t>[</a:t>
                </a:r>
                <a:r>
                  <a:rPr lang="en-US" sz="1200" dirty="0" err="1"/>
                  <a:t>Krikunova</a:t>
                </a:r>
                <a:r>
                  <a:rPr lang="en-US" sz="1200" dirty="0"/>
                  <a:t> et al 2009 </a:t>
                </a:r>
                <a:r>
                  <a:rPr lang="en-US" sz="1200" i="1" dirty="0"/>
                  <a:t>New J Phys. </a:t>
                </a:r>
                <a:r>
                  <a:rPr lang="en-US" sz="1200" b="1" dirty="0"/>
                  <a:t>11 </a:t>
                </a:r>
                <a:r>
                  <a:rPr lang="en-US" sz="1200" dirty="0"/>
                  <a:t>123019]</a:t>
                </a:r>
              </a:p>
              <a:p>
                <a:pPr marL="0" indent="0">
                  <a:buNone/>
                </a:pPr>
                <a:r>
                  <a:rPr lang="en-US" sz="1600" dirty="0" smtClean="0"/>
                  <a:t>	Pathway</a:t>
                </a:r>
                <a:br>
                  <a:rPr lang="en-US" sz="16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0" smtClean="0">
                          <a:latin typeface="Cambria Math"/>
                        </a:rPr>
                        <m:t>1.</m:t>
                      </m:r>
                      <m:r>
                        <m:rPr>
                          <m:sty m:val="p"/>
                        </m:rPr>
                        <a:rPr lang="de-DE" sz="1600" b="0" i="0" smtClean="0">
                          <a:latin typeface="Cambria Math"/>
                        </a:rPr>
                        <m:t>Xe</m:t>
                      </m:r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r>
                        <a:rPr lang="de-DE" sz="1600" b="0" i="1" smtClean="0">
                          <a:latin typeface="Cambria Math"/>
                        </a:rPr>
                        <m:t>h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𝑋𝑈𝑉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de-DE" sz="1600" b="0" i="0" smtClean="0">
                          <a:latin typeface="Cambria Math"/>
                        </a:rPr>
                        <m:t>Xe</m:t>
                      </m:r>
                      <m:d>
                        <m:dPr>
                          <m:ctrlPr>
                            <a:rPr lang="de-DE" sz="16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de-DE" sz="16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de-DE" sz="1600" b="0" i="0" smtClean="0">
                          <a:latin typeface="Cambria Math"/>
                        </a:rPr>
                        <m:t>2. 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/>
                        </a:rPr>
                        <m:t>Xe</m:t>
                      </m:r>
                      <m:d>
                        <m:dPr>
                          <m:ctrlPr>
                            <a:rPr lang="de-DE" sz="1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1600" i="1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groupChr>
                        <m:groupChrPr>
                          <m:chr m:val="→"/>
                          <m:pos m:val="top"/>
                          <m:ctrlPr>
                            <a:rPr lang="de-DE" sz="1600" i="1" smtClean="0">
                              <a:latin typeface="Cambria Math" charset="0"/>
                            </a:rPr>
                          </m:ctrlPr>
                        </m:groupChrPr>
                        <m:e>
                          <m:r>
                            <m:rPr>
                              <m:sty m:val="p"/>
                              <m:brk m:alnAt="1"/>
                            </m:rPr>
                            <a:rPr lang="de-DE" sz="1600" b="0" i="0" smtClean="0">
                              <a:latin typeface="Cambria Math"/>
                            </a:rPr>
                            <m:t>A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/>
                            </a:rPr>
                            <m:t>ugerdecay</m:t>
                          </m:r>
                          <m:r>
                            <a:rPr lang="de-DE" sz="1600" b="0" i="0" smtClean="0">
                              <a:latin typeface="Cambria Math"/>
                            </a:rPr>
                            <m:t> &lt;5</m:t>
                          </m:r>
                          <m:r>
                            <m:rPr>
                              <m:sty m:val="p"/>
                            </m:rPr>
                            <a:rPr lang="de-DE" sz="1600" b="0" i="0" smtClean="0">
                              <a:latin typeface="Cambria Math"/>
                            </a:rPr>
                            <m:t>fs</m:t>
                          </m:r>
                        </m:e>
                      </m:groupChr>
                      <m:r>
                        <m:rPr>
                          <m:sty m:val="p"/>
                        </m:rPr>
                        <a:rPr lang="de-DE" sz="1600" b="0" i="0" smtClean="0">
                          <a:latin typeface="Cambria Math"/>
                        </a:rPr>
                        <m:t>Xe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−2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6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de-DE" sz="1600" b="0" i="0" smtClean="0">
                          <a:latin typeface="Cambria Math"/>
                        </a:rPr>
                        <m:t>3. 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/>
                        </a:rPr>
                        <m:t>Xe</m:t>
                      </m:r>
                      <m:sSup>
                        <m:sSupPr>
                          <m:ctrlPr>
                            <a:rPr lang="de-DE" sz="16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6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de-DE" sz="1600" i="1">
                                  <a:latin typeface="Cambria Math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de-DE" sz="16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de-DE" sz="1600" i="1">
                                      <a:latin typeface="Cambria Math"/>
                                    </a:rPr>
                                    <m:t>−2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de-DE" sz="1600" i="1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r>
                        <a:rPr lang="de-DE" sz="1600" b="0" i="1" smtClean="0">
                          <a:latin typeface="Cambria Math"/>
                        </a:rPr>
                        <m:t>h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𝐼𝑅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de-DE" sz="1600">
                          <a:latin typeface="Cambria Math"/>
                        </a:rPr>
                        <m:t>Xe</m:t>
                      </m:r>
                      <m:d>
                        <m:dPr>
                          <m:ctrlPr>
                            <a:rPr lang="de-DE" sz="16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/>
                            </a:rPr>
                            <m:t>5</m:t>
                          </m:r>
                          <m:sSup>
                            <m:sSupPr>
                              <m:ctrlPr>
                                <a:rPr lang="de-DE" sz="16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latin typeface="Cambria Math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e-DE" sz="1600" i="1">
                                  <a:latin typeface="Cambria Math"/>
                                </a:rPr>
                                <m:t>−3</m:t>
                              </m:r>
                            </m:sup>
                          </m:sSup>
                        </m:e>
                      </m:d>
                      <m:r>
                        <a:rPr lang="de-DE" sz="16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6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de-DE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600" i="1"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de-DE" sz="1600" b="0" dirty="0" smtClean="0"/>
              </a:p>
              <a:p>
                <a:endParaRPr lang="en-US" sz="1600" dirty="0" smtClean="0"/>
              </a:p>
              <a:p>
                <a:r>
                  <a:rPr lang="en-US" sz="1600" b="1" dirty="0" smtClean="0"/>
                  <a:t>Xe</a:t>
                </a:r>
                <a:r>
                  <a:rPr lang="en-US" sz="1600" b="1" baseline="30000" dirty="0" smtClean="0"/>
                  <a:t>3+</a:t>
                </a:r>
                <a:r>
                  <a:rPr lang="en-US" sz="1600" b="1" dirty="0" smtClean="0"/>
                  <a:t> ion yield is increased when IR pulse arrives after XUV pulse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5991" y="980728"/>
                <a:ext cx="4266009" cy="5010249"/>
              </a:xfrm>
              <a:blipFill rotWithShape="1">
                <a:blip r:embed="rId2"/>
                <a:stretch>
                  <a:fillRect l="-2571" t="-1217" r="-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4"/>
          <a:stretch/>
        </p:blipFill>
        <p:spPr bwMode="auto">
          <a:xfrm>
            <a:off x="5004048" y="908720"/>
            <a:ext cx="3744416" cy="545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87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22517"/>
            <a:ext cx="3888432" cy="531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apparatus REMI@FL26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91" y="1406428"/>
            <a:ext cx="4266009" cy="501024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 smtClean="0"/>
              <a:t>Reaction microscope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Ions and electrons detectors </a:t>
            </a:r>
          </a:p>
          <a:p>
            <a:pPr lvl="1"/>
            <a:r>
              <a:rPr lang="en-US" dirty="0" smtClean="0"/>
              <a:t>coincidence detection</a:t>
            </a:r>
          </a:p>
          <a:p>
            <a:r>
              <a:rPr lang="en-US" dirty="0" smtClean="0"/>
              <a:t>Added </a:t>
            </a:r>
            <a:r>
              <a:rPr lang="en-US" dirty="0" err="1" smtClean="0"/>
              <a:t>incoupling</a:t>
            </a:r>
            <a:r>
              <a:rPr lang="en-US" dirty="0" smtClean="0"/>
              <a:t> optics for the optical laser</a:t>
            </a:r>
          </a:p>
          <a:p>
            <a:r>
              <a:rPr lang="en-US" dirty="0" smtClean="0"/>
              <a:t>Only ion TOF measurement required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4528078" cy="254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7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2" y="2132856"/>
            <a:ext cx="3265874" cy="399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203" y="2093296"/>
            <a:ext cx="5333333" cy="40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387408" y="5589843"/>
                <a:ext cx="6408712" cy="1208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200" b="0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sSubSup>
                        <m:sSubSupPr>
                          <m:ctrlPr>
                            <a:rPr lang="de-DE" sz="1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sz="1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𝐽𝑖𝑡𝑡𝑒𝑟</m:t>
                          </m:r>
                        </m:sub>
                        <m:sup/>
                      </m:sSubSup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de-DE" sz="1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𝐸𝑥𝑝</m:t>
                              </m:r>
                            </m:sub>
                            <m:sup>
                              <m:r>
                                <a:rPr lang="de-DE" sz="1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1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𝐿𝑎𝑠𝑒𝑟</m:t>
                                  </m:r>
                                </m:sub>
                                <m:sup>
                                  <m:r>
                                    <a:rPr lang="de-DE" sz="1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sz="1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de-DE" sz="1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𝐹𝐸𝐿</m:t>
                                  </m:r>
                                </m:sub>
                                <m:sup>
                                  <m:r>
                                    <a:rPr lang="de-DE" sz="1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rad>
                      <m:r>
                        <a:rPr lang="de-DE" sz="1200" b="0" i="0" dirty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i="1" dirty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200" i="1" dirty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200" i="1" dirty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79 </m:t>
                                  </m:r>
                                  <m:r>
                                    <a:rPr lang="de-DE" sz="12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𝑓𝑠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sz="1200" b="0" i="1" dirty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de-DE" sz="12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2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13 </m:t>
                                      </m:r>
                                      <m:r>
                                        <a:rPr lang="de-DE" sz="12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𝑓𝑠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2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2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21 </m:t>
                                      </m:r>
                                      <m:r>
                                        <a:rPr lang="de-DE" sz="1200" i="1" dirty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𝑓𝑠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rad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=75 </m:t>
                      </m:r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𝑓𝑠</m:t>
                      </m:r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𝑟𝑚𝑠</m:t>
                      </m:r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groupChr>
                        <m:groupChrPr>
                          <m:chr m:val="→"/>
                          <m:pos m:val="top"/>
                          <m:ctrlPr>
                            <a:rPr lang="de-DE" sz="12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groupChrPr>
                        <m:e/>
                      </m:groupChr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176 </m:t>
                      </m:r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𝑓𝑠</m:t>
                      </m:r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1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𝐹𝑊𝐻𝑀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408" y="5589843"/>
                <a:ext cx="6408712" cy="12083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96057" y="4381853"/>
                <a:ext cx="216277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600" b="1" i="1" dirty="0"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de-DE" sz="1600" b="1" i="1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sz="1600" b="1" i="1"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de-DE" sz="1600" b="1" i="1">
                            <a:latin typeface="Cambria Math"/>
                            <a:ea typeface="Cambria Math"/>
                          </a:rPr>
                          <m:t>𝑹𝒆𝒔</m:t>
                        </m:r>
                      </m:sub>
                    </m:sSub>
                  </m:oMath>
                </a14:m>
                <a:r>
                  <a:rPr lang="en-US" sz="1600" b="1" dirty="0" smtClean="0"/>
                  <a:t> = 79 fs </a:t>
                </a:r>
                <a:r>
                  <a:rPr lang="en-US" sz="1600" b="1" dirty="0" err="1" smtClean="0"/>
                  <a:t>rms</a:t>
                </a:r>
                <a:endParaRPr lang="en-US" sz="1600" b="1" dirty="0" smtClean="0"/>
              </a:p>
              <a:p>
                <a:r>
                  <a:rPr lang="en-US" sz="1600" b="1" dirty="0" smtClean="0"/>
                  <a:t>(without timing tool)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057" y="4381853"/>
                <a:ext cx="2162772" cy="584775"/>
              </a:xfrm>
              <a:prstGeom prst="rect">
                <a:avLst/>
              </a:prstGeom>
              <a:blipFill rotWithShape="1">
                <a:blip r:embed="rId5"/>
                <a:stretch>
                  <a:fillRect l="-1408" t="-3125" r="-2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b="50000"/>
          <a:stretch/>
        </p:blipFill>
        <p:spPr bwMode="auto">
          <a:xfrm>
            <a:off x="9410897" y="386239"/>
            <a:ext cx="4090873" cy="331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95536" y="2041103"/>
            <a:ext cx="38239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Krikunova</a:t>
            </a:r>
            <a:r>
              <a:rPr lang="en-US" sz="1400" dirty="0" smtClean="0"/>
              <a:t> </a:t>
            </a:r>
            <a:r>
              <a:rPr lang="en-US" sz="1400" dirty="0"/>
              <a:t>et al 2009 </a:t>
            </a:r>
            <a:r>
              <a:rPr lang="en-US" sz="1400" i="1" dirty="0"/>
              <a:t>New J Phys. </a:t>
            </a:r>
            <a:r>
              <a:rPr lang="en-US" sz="1400" b="1" dirty="0"/>
              <a:t>11 </a:t>
            </a:r>
            <a:r>
              <a:rPr lang="en-US" sz="1400" dirty="0" smtClean="0"/>
              <a:t>123019]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209914" y="4899620"/>
                <a:ext cx="18437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600" b="1" i="1" dirty="0">
                        <a:latin typeface="Cambria Math"/>
                        <a:ea typeface="Cambria Math"/>
                      </a:rPr>
                      <m:t> </m:t>
                    </m:r>
                    <m:sSub>
                      <m:sSubPr>
                        <m:ctrlPr>
                          <a:rPr lang="de-DE" sz="1600" b="1" i="1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sz="1600" b="1" i="1">
                            <a:latin typeface="Cambria Math"/>
                            <a:ea typeface="Cambria Math"/>
                          </a:rPr>
                          <m:t>𝝈</m:t>
                        </m:r>
                      </m:e>
                      <m:sub>
                        <m:r>
                          <a:rPr lang="de-DE" sz="1600" b="1" i="1">
                            <a:latin typeface="Cambria Math"/>
                            <a:ea typeface="Cambria Math"/>
                          </a:rPr>
                          <m:t>𝑹𝒆𝒔</m:t>
                        </m:r>
                      </m:sub>
                    </m:sSub>
                  </m:oMath>
                </a14:m>
                <a:r>
                  <a:rPr lang="en-US" sz="1600" b="1" dirty="0" smtClean="0"/>
                  <a:t> = 53+- 11 fs</a:t>
                </a:r>
              </a:p>
              <a:p>
                <a:r>
                  <a:rPr lang="en-US" sz="1600" b="1" dirty="0" smtClean="0"/>
                  <a:t>(with timing tool)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914" y="4899620"/>
                <a:ext cx="1843774" cy="584775"/>
              </a:xfrm>
              <a:prstGeom prst="rect">
                <a:avLst/>
              </a:prstGeom>
              <a:blipFill rotWithShape="1">
                <a:blip r:embed="rId7"/>
                <a:stretch>
                  <a:fillRect l="-1987" t="-3125" r="-33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1720037" y="1171691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FLASH1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5652" y="1222213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FLASH2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34344" y="3492297"/>
            <a:ext cx="1885528" cy="584775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Limited by </a:t>
            </a:r>
            <a:r>
              <a:rPr lang="en-US" sz="1600" dirty="0" err="1" smtClean="0">
                <a:solidFill>
                  <a:schemeClr val="bg1"/>
                </a:solidFill>
              </a:rPr>
              <a:t>pplaser</a:t>
            </a:r>
            <a:r>
              <a:rPr lang="en-US" sz="1600" dirty="0" smtClean="0">
                <a:solidFill>
                  <a:schemeClr val="bg1"/>
                </a:solidFill>
              </a:rPr>
              <a:t> pulse duration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8144" y="3492297"/>
            <a:ext cx="1843044" cy="584775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Limited by arrival time jitter?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774171" y="5875491"/>
                <a:ext cx="3814053" cy="937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0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𝑅𝑒𝑠</m:t>
                          </m:r>
                        </m:sub>
                      </m:sSub>
                      <m:r>
                        <a:rPr lang="de-DE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de-DE" i="1">
                                  <a:latin typeface="Cambria Math" charset="0"/>
                                  <a:ea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de-DE" i="1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b="0" i="1">
                                      <a:latin typeface="Cambria Math"/>
                                      <a:ea typeface="Cambria Math"/>
                                    </a:rPr>
                                    <m:t>𝐿𝑎𝑠𝑒𝑟</m:t>
                                  </m:r>
                                </m:sub>
                                <m:sup>
                                  <m:r>
                                    <a:rPr lang="de-DE" b="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b="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de-DE" i="1">
                                      <a:latin typeface="Cambria Math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>
                                      <a:latin typeface="Cambria Math"/>
                                      <a:ea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de-DE" b="0" i="1">
                                      <a:latin typeface="Cambria Math"/>
                                      <a:ea typeface="Cambria Math"/>
                                    </a:rPr>
                                    <m:t>𝐹𝐸𝐿</m:t>
                                  </m:r>
                                </m:sub>
                                <m:sup>
                                  <m:r>
                                    <a:rPr lang="de-DE" b="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b="0" i="1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de-DE" b="0" i="1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b="0" i="1">
                                  <a:latin typeface="Cambria Math"/>
                                  <a:ea typeface="Cambria Math"/>
                                </a:rPr>
                                <m:t>𝐽𝑖𝑡𝑡𝑒𝑟</m:t>
                              </m:r>
                            </m:sub>
                            <m:sup>
                              <m:r>
                                <a:rPr lang="de-DE" b="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171" y="5875491"/>
                <a:ext cx="3814053" cy="93788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5292080" y="7317432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Tlaser</a:t>
            </a:r>
            <a:r>
              <a:rPr lang="en-US" sz="1600" dirty="0" smtClean="0"/>
              <a:t>=26 fs</a:t>
            </a:r>
          </a:p>
          <a:p>
            <a:r>
              <a:rPr lang="en-US" sz="1600" dirty="0" smtClean="0"/>
              <a:t>TFEL=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88024" y="1525634"/>
            <a:ext cx="4061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FEL: </a:t>
            </a:r>
            <a:r>
              <a:rPr lang="en-US" sz="1600" dirty="0" smtClean="0">
                <a:latin typeface="Symbol" panose="05050102010706020507" pitchFamily="18" charset="2"/>
              </a:rPr>
              <a:t>l</a:t>
            </a:r>
            <a:r>
              <a:rPr lang="en-US" sz="1600" dirty="0" smtClean="0"/>
              <a:t>=12.7 nm/150 eV; T</a:t>
            </a:r>
            <a:r>
              <a:rPr lang="en-US" sz="1600" baseline="-25000" dirty="0" smtClean="0"/>
              <a:t>FWHM</a:t>
            </a:r>
            <a:r>
              <a:rPr lang="en-US" sz="1600" dirty="0" smtClean="0"/>
              <a:t> = &lt; 50 fs?</a:t>
            </a:r>
          </a:p>
          <a:p>
            <a:r>
              <a:rPr lang="en-US" sz="1600" dirty="0" smtClean="0"/>
              <a:t>Laser: </a:t>
            </a:r>
            <a:r>
              <a:rPr lang="en-US" sz="1600" dirty="0" smtClean="0">
                <a:latin typeface="Symbol" panose="05050102010706020507" pitchFamily="18" charset="2"/>
              </a:rPr>
              <a:t>l</a:t>
            </a:r>
            <a:r>
              <a:rPr lang="en-US" sz="1600" dirty="0" smtClean="0"/>
              <a:t>=800 nm/1.55 </a:t>
            </a:r>
            <a:r>
              <a:rPr lang="en-US" sz="1600" dirty="0"/>
              <a:t>eV; </a:t>
            </a:r>
            <a:r>
              <a:rPr lang="en-US" sz="1600" dirty="0" smtClean="0"/>
              <a:t>T</a:t>
            </a:r>
            <a:r>
              <a:rPr lang="en-US" sz="1600" baseline="-25000" dirty="0"/>
              <a:t>FWHM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26 </a:t>
            </a:r>
            <a:r>
              <a:rPr lang="en-US" sz="1600" dirty="0"/>
              <a:t>fs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95536" y="1548081"/>
            <a:ext cx="3839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FEL: </a:t>
            </a:r>
            <a:r>
              <a:rPr lang="en-US" sz="1600" dirty="0" smtClean="0">
                <a:latin typeface="Symbol" panose="05050102010706020507" pitchFamily="18" charset="2"/>
              </a:rPr>
              <a:t>l</a:t>
            </a:r>
            <a:r>
              <a:rPr lang="en-US" sz="1600" dirty="0" smtClean="0"/>
              <a:t>=13.4 nm/92 eV; T</a:t>
            </a:r>
            <a:r>
              <a:rPr lang="en-US" sz="1600" baseline="-25000" dirty="0" smtClean="0"/>
              <a:t>FWHM</a:t>
            </a:r>
            <a:r>
              <a:rPr lang="en-US" sz="1600" dirty="0" smtClean="0"/>
              <a:t> = 35 fs</a:t>
            </a:r>
          </a:p>
          <a:p>
            <a:r>
              <a:rPr lang="en-US" sz="1600" dirty="0" smtClean="0"/>
              <a:t>Laser: </a:t>
            </a:r>
            <a:r>
              <a:rPr lang="en-US" sz="1600" dirty="0" smtClean="0">
                <a:latin typeface="Symbol" panose="05050102010706020507" pitchFamily="18" charset="2"/>
              </a:rPr>
              <a:t>l</a:t>
            </a:r>
            <a:r>
              <a:rPr lang="en-US" sz="1600" dirty="0" smtClean="0"/>
              <a:t>=400 nm/3.1 </a:t>
            </a:r>
            <a:r>
              <a:rPr lang="en-US" sz="1600" dirty="0"/>
              <a:t>eV; </a:t>
            </a:r>
            <a:r>
              <a:rPr lang="en-US" sz="1600" dirty="0" smtClean="0"/>
              <a:t>T</a:t>
            </a:r>
            <a:r>
              <a:rPr lang="en-US" sz="1600" baseline="-25000" dirty="0"/>
              <a:t>FWHM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120 fs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5214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 many open questions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305991" y="1406428"/>
                <a:ext cx="8658497" cy="5010249"/>
              </a:xfrm>
            </p:spPr>
            <p:txBody>
              <a:bodyPr/>
              <a:lstStyle/>
              <a:p>
                <a:r>
                  <a:rPr lang="en-US" b="1" dirty="0" smtClean="0"/>
                  <a:t>Time resolution in this experiment: 79 fs </a:t>
                </a:r>
                <a:r>
                  <a:rPr lang="en-US" b="1" dirty="0" err="1" smtClean="0"/>
                  <a:t>rms</a:t>
                </a:r>
                <a:r>
                  <a:rPr lang="en-US" b="1" dirty="0" smtClean="0"/>
                  <a:t/>
                </a:r>
                <a:br>
                  <a:rPr lang="en-US" b="1" dirty="0" smtClean="0"/>
                </a:br>
                <a:r>
                  <a:rPr lang="en-US" b="1" dirty="0" smtClean="0"/>
                  <a:t>why are we not better?</a:t>
                </a:r>
              </a:p>
              <a:p>
                <a:r>
                  <a:rPr lang="en-US" dirty="0" smtClean="0"/>
                  <a:t>correction of electron arrival time 4DBC3 BAM jitter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𝑗𝑖𝑡𝑡𝑒𝑟</m:t>
                        </m:r>
                      </m:sub>
                    </m:sSub>
                    <m:r>
                      <a:rPr lang="de-DE" i="1"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70 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fs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/>
                        <a:ea typeface="Cambria Math"/>
                      </a:rPr>
                      <m:t>rms</m:t>
                    </m:r>
                    <m:r>
                      <a:rPr lang="de-DE" b="0" i="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lvl="1"/>
                <a:r>
                  <a:rPr lang="en-US" dirty="0" smtClean="0"/>
                  <a:t>No significant improvement, </a:t>
                </a:r>
                <a:r>
                  <a:rPr lang="en-US" dirty="0" err="1" smtClean="0"/>
                  <a:t>BunchID</a:t>
                </a:r>
                <a:r>
                  <a:rPr lang="en-US" dirty="0" smtClean="0"/>
                  <a:t> mismatch?</a:t>
                </a:r>
              </a:p>
              <a:p>
                <a:pPr lvl="1"/>
                <a:r>
                  <a:rPr lang="en-US" dirty="0" smtClean="0"/>
                  <a:t>Influence of FLASH2 extraction?</a:t>
                </a:r>
              </a:p>
              <a:p>
                <a:r>
                  <a:rPr lang="en-US" dirty="0" smtClean="0"/>
                  <a:t>Laser pulse duration on target?</a:t>
                </a:r>
              </a:p>
              <a:p>
                <a:pPr lvl="1"/>
                <a:r>
                  <a:rPr lang="en-US" dirty="0" smtClean="0"/>
                  <a:t>FL26 laser </a:t>
                </a:r>
                <a:r>
                  <a:rPr lang="en-US" dirty="0" err="1" smtClean="0"/>
                  <a:t>incoupling</a:t>
                </a:r>
                <a:r>
                  <a:rPr lang="en-US" dirty="0" smtClean="0"/>
                  <a:t> not optimized for ultrashort pulses</a:t>
                </a:r>
              </a:p>
              <a:p>
                <a:pPr lvl="1"/>
                <a:r>
                  <a:rPr lang="en-US" dirty="0" smtClean="0"/>
                  <a:t>No influence on signal when changing laser pulse duration between 20 and 80 fs (FWHM)</a:t>
                </a:r>
              </a:p>
              <a:p>
                <a:r>
                  <a:rPr lang="en-US" dirty="0" smtClean="0"/>
                  <a:t>FEL pulse duration on target?</a:t>
                </a:r>
              </a:p>
              <a:p>
                <a:pPr lvl="1"/>
                <a:r>
                  <a:rPr lang="en-US" dirty="0" smtClean="0"/>
                  <a:t>Settings similar to experiment 1 week earlier</a:t>
                </a:r>
              </a:p>
              <a:p>
                <a:pPr lvl="1"/>
                <a:r>
                  <a:rPr lang="en-US" dirty="0" smtClean="0"/>
                  <a:t>No pulse duration measurement during </a:t>
                </a:r>
                <a:r>
                  <a:rPr lang="en-US" dirty="0" err="1" smtClean="0"/>
                  <a:t>beamtime</a:t>
                </a:r>
                <a:r>
                  <a:rPr lang="en-US" dirty="0" smtClean="0"/>
                  <a:t>? </a:t>
                </a:r>
              </a:p>
              <a:p>
                <a:r>
                  <a:rPr lang="en-US" dirty="0" smtClean="0"/>
                  <a:t>OPCPA amplifier and laser transport not drift controlled</a:t>
                </a:r>
              </a:p>
              <a:p>
                <a:pPr lvl="1"/>
                <a:r>
                  <a:rPr lang="en-US" dirty="0" smtClean="0"/>
                  <a:t>Jitter/drifts?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5991" y="1406428"/>
                <a:ext cx="8658497" cy="5010249"/>
              </a:xfrm>
              <a:blipFill rotWithShape="1">
                <a:blip r:embed="rId2"/>
                <a:stretch>
                  <a:fillRect l="-1478" t="-1460" b="-5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116616" y="1799838"/>
            <a:ext cx="6312943" cy="1748026"/>
            <a:chOff x="3134866" y="1533917"/>
            <a:chExt cx="6117654" cy="16939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5" r="8512"/>
            <a:stretch/>
          </p:blipFill>
          <p:spPr>
            <a:xfrm>
              <a:off x="3134866" y="1556792"/>
              <a:ext cx="6117654" cy="16710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063852" y="1533917"/>
              <a:ext cx="2816650" cy="2451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4DBC3 FEL beam arrival time: ~70 fs </a:t>
              </a:r>
              <a:r>
                <a:rPr lang="en-US" sz="1200" b="1" dirty="0" err="1" smtClean="0"/>
                <a:t>rms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8871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Pump probe experiments at FLASH</a:t>
            </a:r>
          </a:p>
          <a:p>
            <a:pPr lvl="1"/>
            <a:r>
              <a:rPr lang="en-US" dirty="0" smtClean="0"/>
              <a:t>FLASH2 pump probe laser </a:t>
            </a:r>
          </a:p>
          <a:p>
            <a:pPr lvl="1"/>
            <a:r>
              <a:rPr lang="en-US" dirty="0" smtClean="0"/>
              <a:t>Arrival time and synchronization </a:t>
            </a:r>
          </a:p>
          <a:p>
            <a:r>
              <a:rPr lang="en-US" dirty="0" smtClean="0"/>
              <a:t>Experiment</a:t>
            </a:r>
          </a:p>
          <a:p>
            <a:pPr lvl="1"/>
            <a:r>
              <a:rPr lang="en-US" dirty="0" err="1" smtClean="0"/>
              <a:t>Xe</a:t>
            </a:r>
            <a:r>
              <a:rPr lang="en-US" dirty="0" smtClean="0"/>
              <a:t> photoionization </a:t>
            </a:r>
          </a:p>
          <a:p>
            <a:pPr lvl="1"/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Interpretation</a:t>
            </a:r>
          </a:p>
          <a:p>
            <a:r>
              <a:rPr lang="en-US" dirty="0" smtClean="0"/>
              <a:t>Summary + Outlook</a:t>
            </a:r>
          </a:p>
          <a:p>
            <a:pPr lvl="1"/>
            <a:r>
              <a:rPr lang="en-US" dirty="0" smtClean="0"/>
              <a:t>Recent user experiments</a:t>
            </a:r>
          </a:p>
          <a:p>
            <a:pPr lvl="1"/>
            <a:r>
              <a:rPr lang="en-US" dirty="0" smtClean="0"/>
              <a:t>Upcoming timing experiments</a:t>
            </a:r>
          </a:p>
          <a:p>
            <a:pPr lvl="1"/>
            <a:r>
              <a:rPr lang="en-US" dirty="0" smtClean="0"/>
              <a:t>Improvements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utoShape 2" descr="20181115-MKX_43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1" t="9667" r="17889" b="11667"/>
          <a:stretch/>
        </p:blipFill>
        <p:spPr bwMode="auto">
          <a:xfrm>
            <a:off x="4586560" y="1772816"/>
            <a:ext cx="445961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0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5"/>
          <p:cNvSpPr>
            <a:spLocks noGrp="1"/>
          </p:cNvSpPr>
          <p:nvPr>
            <p:ph idx="1"/>
          </p:nvPr>
        </p:nvSpPr>
        <p:spPr>
          <a:xfrm>
            <a:off x="305991" y="1406428"/>
            <a:ext cx="8532019" cy="5010249"/>
          </a:xfrm>
        </p:spPr>
        <p:txBody>
          <a:bodyPr/>
          <a:lstStyle/>
          <a:p>
            <a:r>
              <a:rPr lang="en-US" dirty="0" smtClean="0"/>
              <a:t>Importance of arrival time for pump probe experiments</a:t>
            </a:r>
          </a:p>
          <a:p>
            <a:r>
              <a:rPr lang="en-US" dirty="0" smtClean="0"/>
              <a:t>Measured arrival time performance using </a:t>
            </a:r>
            <a:r>
              <a:rPr lang="en-US" dirty="0" err="1" smtClean="0"/>
              <a:t>Xe</a:t>
            </a:r>
            <a:r>
              <a:rPr lang="en-US" dirty="0"/>
              <a:t> </a:t>
            </a:r>
            <a:r>
              <a:rPr lang="en-US" dirty="0" smtClean="0"/>
              <a:t>photoionization</a:t>
            </a:r>
          </a:p>
          <a:p>
            <a:pPr lvl="1"/>
            <a:r>
              <a:rPr lang="en-US" dirty="0" smtClean="0"/>
              <a:t>Achieved resolution 79fs </a:t>
            </a:r>
            <a:r>
              <a:rPr lang="en-US" dirty="0" err="1" smtClean="0"/>
              <a:t>rms</a:t>
            </a:r>
            <a:r>
              <a:rPr lang="en-US" dirty="0" smtClean="0"/>
              <a:t>/186 fs FWHM without BAM correction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Drift stabilization systems at FLASH</a:t>
            </a:r>
          </a:p>
          <a:p>
            <a:pPr lvl="1"/>
            <a:r>
              <a:rPr lang="en-US" dirty="0" smtClean="0"/>
              <a:t>Beam arrival monitors at FLASH</a:t>
            </a:r>
          </a:p>
          <a:p>
            <a:pPr lvl="2"/>
            <a:r>
              <a:rPr lang="en-US" dirty="0" smtClean="0"/>
              <a:t>Arrival time jitter 70fs </a:t>
            </a:r>
            <a:r>
              <a:rPr lang="en-US" dirty="0" err="1" smtClean="0"/>
              <a:t>rms</a:t>
            </a:r>
            <a:r>
              <a:rPr lang="en-US" dirty="0" smtClean="0"/>
              <a:t> / Resolution &lt; 10fs (4DBC3)</a:t>
            </a:r>
          </a:p>
          <a:p>
            <a:pPr lvl="1"/>
            <a:r>
              <a:rPr lang="en-US" dirty="0" smtClean="0"/>
              <a:t>Drift stabilization of FLASH2 pump probe laser</a:t>
            </a:r>
          </a:p>
          <a:p>
            <a:pPr lvl="2"/>
            <a:r>
              <a:rPr lang="en-US" dirty="0"/>
              <a:t>Wavelength stabilized with 3.2 nm instability for 80 nm </a:t>
            </a:r>
            <a:r>
              <a:rPr lang="en-US" dirty="0" smtClean="0"/>
              <a:t>FWHM</a:t>
            </a:r>
            <a:endParaRPr lang="en-US" dirty="0"/>
          </a:p>
          <a:p>
            <a:pPr lvl="2"/>
            <a:r>
              <a:rPr lang="en-US" dirty="0"/>
              <a:t>Temporal drift </a:t>
            </a:r>
            <a:r>
              <a:rPr lang="en-US" dirty="0" smtClean="0"/>
              <a:t>stabilized </a:t>
            </a:r>
            <a:r>
              <a:rPr lang="en-US" dirty="0"/>
              <a:t>to </a:t>
            </a:r>
            <a:r>
              <a:rPr lang="en-US" dirty="0" smtClean="0"/>
              <a:t>5.7 fs </a:t>
            </a:r>
            <a:r>
              <a:rPr lang="en-US" dirty="0" err="1" smtClean="0"/>
              <a:t>rms</a:t>
            </a: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75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220071" y="3855531"/>
            <a:ext cx="3672409" cy="2702578"/>
            <a:chOff x="5931603" y="980728"/>
            <a:chExt cx="4295221" cy="3160914"/>
          </a:xfrm>
        </p:grpSpPr>
        <p:pic>
          <p:nvPicPr>
            <p:cNvPr id="8" name="Picture 7" descr="https://lh5.googleusercontent.com/d_i5H_TpBcfMR0kpLRbCGE1kP0ttpujANyxUozuZeVRA36IspvzbF0Jie0MQN0caKpC0U4Nk9vLw4H0EMrkhdR7QVbxc4p5HmAb_QgivyLNZrDghXEn3EZAv4gTZgEHHWdUQUsx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1603" y="980728"/>
              <a:ext cx="4209825" cy="3160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811265" y="1408281"/>
              <a:ext cx="2360822" cy="75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March 2019 </a:t>
              </a:r>
              <a:br>
                <a:rPr lang="en-US" sz="1200" dirty="0" smtClean="0"/>
              </a:br>
              <a:r>
                <a:rPr lang="en-US" sz="1200" dirty="0" smtClean="0"/>
                <a:t>FL24, Gühr et al. </a:t>
              </a:r>
            </a:p>
            <a:p>
              <a:r>
                <a:rPr lang="en-US" sz="1200" dirty="0" smtClean="0"/>
                <a:t>UV pulses ~ 80 fs (FWHM)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36925" y="1077852"/>
              <a:ext cx="3789899" cy="32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Position of molecular photoelectron line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5991" y="1406428"/>
            <a:ext cx="4842073" cy="5010249"/>
          </a:xfrm>
        </p:spPr>
        <p:txBody>
          <a:bodyPr/>
          <a:lstStyle/>
          <a:p>
            <a:r>
              <a:rPr lang="en-US" dirty="0" smtClean="0"/>
              <a:t>So far two user </a:t>
            </a:r>
            <a:r>
              <a:rPr lang="en-US" dirty="0" err="1" smtClean="0"/>
              <a:t>beamtimes</a:t>
            </a:r>
            <a:r>
              <a:rPr lang="en-US" dirty="0" smtClean="0"/>
              <a:t> with FLASH2 pump probe laser</a:t>
            </a:r>
          </a:p>
          <a:p>
            <a:pPr lvl="1"/>
            <a:r>
              <a:rPr lang="en-US" dirty="0" smtClean="0"/>
              <a:t>Spatial and temporal overlap stable over several days without issues</a:t>
            </a:r>
          </a:p>
          <a:p>
            <a:pPr lvl="1"/>
            <a:r>
              <a:rPr lang="en-US" dirty="0" smtClean="0"/>
              <a:t>But no experiments with ultrashort pulses again, limited by laser pulse duration</a:t>
            </a:r>
          </a:p>
          <a:p>
            <a:r>
              <a:rPr lang="en-US" dirty="0" smtClean="0"/>
              <a:t>Next dedicated </a:t>
            </a:r>
            <a:r>
              <a:rPr lang="en-US" dirty="0" err="1" smtClean="0"/>
              <a:t>beamtime</a:t>
            </a:r>
            <a:r>
              <a:rPr lang="en-US" dirty="0" smtClean="0"/>
              <a:t> April 2019</a:t>
            </a:r>
          </a:p>
          <a:p>
            <a:pPr lvl="1"/>
            <a:r>
              <a:rPr lang="en-US" dirty="0" err="1" smtClean="0"/>
              <a:t>Toleikis</a:t>
            </a:r>
            <a:r>
              <a:rPr lang="en-US" dirty="0" smtClean="0"/>
              <a:t> et al. using a timing tool</a:t>
            </a:r>
            <a:endParaRPr lang="en-US" dirty="0"/>
          </a:p>
          <a:p>
            <a:r>
              <a:rPr lang="en-US" dirty="0" smtClean="0"/>
              <a:t>Influence of length drift in laser beam transport and at the </a:t>
            </a:r>
            <a:r>
              <a:rPr lang="en-US" dirty="0" err="1" smtClean="0"/>
              <a:t>endstation</a:t>
            </a:r>
            <a:endParaRPr lang="en-US" dirty="0" smtClean="0"/>
          </a:p>
          <a:p>
            <a:pPr lvl="1"/>
            <a:r>
              <a:rPr lang="en-US" dirty="0" smtClean="0"/>
              <a:t>Is a free space length stabilization possible and practical?</a:t>
            </a:r>
          </a:p>
          <a:p>
            <a:pPr lvl="1"/>
            <a:r>
              <a:rPr lang="en-US" dirty="0" smtClean="0"/>
              <a:t>Measurement of laser arrival time at </a:t>
            </a:r>
            <a:r>
              <a:rPr lang="en-US" dirty="0" err="1" smtClean="0"/>
              <a:t>endstation</a:t>
            </a:r>
            <a:r>
              <a:rPr lang="en-US" dirty="0" smtClean="0"/>
              <a:t> with respect to MLO link</a:t>
            </a:r>
          </a:p>
          <a:p>
            <a:endParaRPr lang="en-US" dirty="0" smtClean="0"/>
          </a:p>
          <a:p>
            <a:r>
              <a:rPr lang="en-US" dirty="0" smtClean="0"/>
              <a:t>E-beam arrival feed back with new BAM 8FL2BURN</a:t>
            </a:r>
          </a:p>
          <a:p>
            <a:r>
              <a:rPr lang="en-US" dirty="0" smtClean="0"/>
              <a:t>FEL beam arrival time and pulse duration measurements with THz streaking at FL21 (S. </a:t>
            </a:r>
            <a:r>
              <a:rPr lang="en-US" dirty="0" err="1" smtClean="0"/>
              <a:t>Düsterer</a:t>
            </a:r>
            <a:r>
              <a:rPr lang="en-US" dirty="0" smtClean="0"/>
              <a:t> and R. Ivanov)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56783" y="6419609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Delay [</a:t>
            </a:r>
            <a:r>
              <a:rPr lang="en-US" sz="1200" dirty="0" err="1" smtClean="0"/>
              <a:t>ps</a:t>
            </a:r>
            <a:r>
              <a:rPr lang="en-US" sz="1200" dirty="0" smtClean="0"/>
              <a:t>]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60032" y="1412776"/>
            <a:ext cx="4185397" cy="2376264"/>
            <a:chOff x="5874919" y="3212977"/>
            <a:chExt cx="4185397" cy="2376264"/>
          </a:xfrm>
        </p:grpSpPr>
        <p:pic>
          <p:nvPicPr>
            <p:cNvPr id="5122" name="Picture 2" descr="https://ttfinfo.desy.de/Flash2_FL26elog/data/2018/47/2018-11-23T03:16:14-0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4919" y="3284985"/>
              <a:ext cx="4185397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25564" y="3212977"/>
              <a:ext cx="290573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Nov. 2018 FL26, Kr ionization</a:t>
              </a:r>
            </a:p>
            <a:p>
              <a:r>
                <a:rPr lang="en-US" sz="1200" dirty="0" smtClean="0"/>
                <a:t>Laser pulse duration: 200 fs (FWHM)</a:t>
              </a:r>
            </a:p>
            <a:p>
              <a:r>
                <a:rPr lang="en-US" sz="1200" dirty="0" smtClean="0"/>
                <a:t>Gisselbrecht et al.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19769" y="2971691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~200fs slope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20272" y="5301208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~200fs slope</a:t>
            </a:r>
          </a:p>
        </p:txBody>
      </p:sp>
    </p:spTree>
    <p:extLst>
      <p:ext uri="{BB962C8B-B14F-4D97-AF65-F5344CB8AC3E}">
        <p14:creationId xmlns:p14="http://schemas.microsoft.com/office/powerpoint/2010/main" val="41895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89067"/>
            <a:ext cx="4896544" cy="32451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31625" y="1628800"/>
            <a:ext cx="39048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FS-LA Laser science and technology, DESY</a:t>
            </a:r>
          </a:p>
          <a:p>
            <a:r>
              <a:rPr lang="en-US" dirty="0" smtClean="0"/>
              <a:t>Skirmantas </a:t>
            </a:r>
            <a:r>
              <a:rPr lang="en-US" dirty="0" err="1"/>
              <a:t>Alisaukas</a:t>
            </a:r>
            <a:r>
              <a:rPr lang="en-US" dirty="0"/>
              <a:t>, Uwe </a:t>
            </a:r>
            <a:r>
              <a:rPr lang="en-US" dirty="0" err="1"/>
              <a:t>Große-Wortmann</a:t>
            </a:r>
            <a:r>
              <a:rPr lang="en-US" dirty="0"/>
              <a:t>, </a:t>
            </a:r>
            <a:r>
              <a:rPr lang="en-US" dirty="0" smtClean="0"/>
              <a:t>Thomas </a:t>
            </a:r>
            <a:r>
              <a:rPr lang="en-US" dirty="0" err="1"/>
              <a:t>Hülsenbusch</a:t>
            </a:r>
            <a:r>
              <a:rPr lang="en-US" dirty="0"/>
              <a:t>, </a:t>
            </a:r>
            <a:r>
              <a:rPr lang="en-US" dirty="0" smtClean="0"/>
              <a:t>Bastian Manschwetus, Christian Mohr, Nora </a:t>
            </a:r>
            <a:r>
              <a:rPr lang="en-US" dirty="0"/>
              <a:t>Schirmel</a:t>
            </a:r>
            <a:r>
              <a:rPr lang="en-US" dirty="0" smtClean="0"/>
              <a:t>, </a:t>
            </a:r>
            <a:r>
              <a:rPr lang="en-US" dirty="0"/>
              <a:t>Angad </a:t>
            </a:r>
            <a:r>
              <a:rPr lang="en-US" dirty="0" smtClean="0"/>
              <a:t>Swiderski, Falko Peters, </a:t>
            </a:r>
            <a:r>
              <a:rPr lang="en-US" dirty="0"/>
              <a:t>Lutz Winkelmann, </a:t>
            </a:r>
            <a:r>
              <a:rPr lang="en-US" dirty="0" smtClean="0"/>
              <a:t>Jiaan </a:t>
            </a:r>
            <a:r>
              <a:rPr lang="en-US" dirty="0"/>
              <a:t>Zheng, </a:t>
            </a:r>
          </a:p>
          <a:p>
            <a:r>
              <a:rPr lang="en-US" dirty="0" smtClean="0"/>
              <a:t>Tino </a:t>
            </a:r>
            <a:r>
              <a:rPr lang="en-US" dirty="0"/>
              <a:t>Lang and Ingmar Hartl</a:t>
            </a:r>
          </a:p>
          <a:p>
            <a:endParaRPr lang="en-US" dirty="0"/>
          </a:p>
          <a:p>
            <a:r>
              <a:rPr lang="en-US" b="1" dirty="0"/>
              <a:t>Max-Planck-</a:t>
            </a:r>
            <a:r>
              <a:rPr lang="en-US" b="1" dirty="0" err="1"/>
              <a:t>Institut</a:t>
            </a:r>
            <a:r>
              <a:rPr lang="en-US" b="1" dirty="0"/>
              <a:t> </a:t>
            </a:r>
            <a:r>
              <a:rPr lang="en-US" b="1" dirty="0" err="1"/>
              <a:t>für</a:t>
            </a:r>
            <a:r>
              <a:rPr lang="en-US" b="1" dirty="0"/>
              <a:t> </a:t>
            </a:r>
            <a:r>
              <a:rPr lang="en-US" b="1" dirty="0" err="1"/>
              <a:t>Kernphysik</a:t>
            </a:r>
            <a:r>
              <a:rPr lang="en-US" b="1" dirty="0"/>
              <a:t> Heidelberg</a:t>
            </a:r>
          </a:p>
          <a:p>
            <a:r>
              <a:rPr lang="en-US" dirty="0"/>
              <a:t>Robert </a:t>
            </a:r>
            <a:r>
              <a:rPr lang="en-US" dirty="0" err="1"/>
              <a:t>Moshammer</a:t>
            </a:r>
            <a:r>
              <a:rPr lang="en-US" dirty="0"/>
              <a:t>, Kirsten Schnorr</a:t>
            </a:r>
          </a:p>
          <a:p>
            <a:endParaRPr lang="en-US" dirty="0"/>
          </a:p>
          <a:p>
            <a:r>
              <a:rPr lang="en-US" b="1" dirty="0" smtClean="0"/>
              <a:t>FS-FLASH, DESY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Markus Braune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-180528" y="5057762"/>
            <a:ext cx="5256584" cy="19716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 smtClean="0"/>
              <a:t>Thank you for your attention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416085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301399" y="1268760"/>
            <a:ext cx="6005170" cy="1868502"/>
            <a:chOff x="2000869" y="3936762"/>
            <a:chExt cx="8006894" cy="1868502"/>
          </a:xfrm>
        </p:grpSpPr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601"/>
            <a:stretch/>
          </p:blipFill>
          <p:spPr bwMode="auto">
            <a:xfrm>
              <a:off x="2295824" y="4838126"/>
              <a:ext cx="431294" cy="30033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9" name="Gerade Verbindung mit Pfeil 268"/>
            <p:cNvCxnSpPr/>
            <p:nvPr/>
          </p:nvCxnSpPr>
          <p:spPr bwMode="auto">
            <a:xfrm flipV="1">
              <a:off x="4015398" y="4804609"/>
              <a:ext cx="314448" cy="190133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" t="12636" r="78297" b="40159"/>
            <a:stretch/>
          </p:blipFill>
          <p:spPr bwMode="auto">
            <a:xfrm>
              <a:off x="7249438" y="4831477"/>
              <a:ext cx="1274118" cy="66103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" name="Gruppieren 172"/>
            <p:cNvGrpSpPr/>
            <p:nvPr/>
          </p:nvGrpSpPr>
          <p:grpSpPr>
            <a:xfrm>
              <a:off x="8599899" y="4823613"/>
              <a:ext cx="1407864" cy="653289"/>
              <a:chOff x="3279702" y="5019608"/>
              <a:chExt cx="1134081" cy="826296"/>
            </a:xfrm>
          </p:grpSpPr>
          <p:sp>
            <p:nvSpPr>
              <p:cNvPr id="105" name="Rechteck 277"/>
              <p:cNvSpPr/>
              <p:nvPr/>
            </p:nvSpPr>
            <p:spPr bwMode="auto">
              <a:xfrm>
                <a:off x="3453544" y="5290230"/>
                <a:ext cx="80962" cy="19817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Rechteck 278"/>
              <p:cNvSpPr/>
              <p:nvPr/>
            </p:nvSpPr>
            <p:spPr bwMode="auto">
              <a:xfrm>
                <a:off x="3717851" y="5330057"/>
                <a:ext cx="45719" cy="110720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7" name="Gerade Verbindung mit Pfeil 279"/>
              <p:cNvCxnSpPr/>
              <p:nvPr/>
            </p:nvCxnSpPr>
            <p:spPr bwMode="auto">
              <a:xfrm flipV="1">
                <a:off x="3303516" y="5246058"/>
                <a:ext cx="385762" cy="270918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8" name="Rechteck 280"/>
              <p:cNvSpPr/>
              <p:nvPr/>
            </p:nvSpPr>
            <p:spPr bwMode="auto">
              <a:xfrm>
                <a:off x="3953594" y="5285740"/>
                <a:ext cx="80962" cy="19817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9" name="Gerade Verbindung mit Pfeil 281"/>
              <p:cNvCxnSpPr/>
              <p:nvPr/>
            </p:nvCxnSpPr>
            <p:spPr bwMode="auto">
              <a:xfrm flipV="1">
                <a:off x="3801194" y="5249367"/>
                <a:ext cx="385762" cy="270918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0" name="Gerade Verbindung mit Pfeil 282"/>
              <p:cNvCxnSpPr/>
              <p:nvPr/>
            </p:nvCxnSpPr>
            <p:spPr bwMode="auto">
              <a:xfrm>
                <a:off x="3279702" y="5384826"/>
                <a:ext cx="97246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1" name="Rechteck 283"/>
              <p:cNvSpPr/>
              <p:nvPr/>
            </p:nvSpPr>
            <p:spPr>
              <a:xfrm>
                <a:off x="3346891" y="5494231"/>
                <a:ext cx="565062" cy="350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BBO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Rechteck 284"/>
              <p:cNvSpPr/>
              <p:nvPr/>
            </p:nvSpPr>
            <p:spPr>
              <a:xfrm>
                <a:off x="3848721" y="5495549"/>
                <a:ext cx="565062" cy="350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BBO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Rechteck 285"/>
              <p:cNvSpPr/>
              <p:nvPr/>
            </p:nvSpPr>
            <p:spPr>
              <a:xfrm>
                <a:off x="3626296" y="5019608"/>
                <a:ext cx="410109" cy="3503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FS</a:t>
                </a: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2" name="Rechteck 181"/>
            <p:cNvSpPr/>
            <p:nvPr/>
          </p:nvSpPr>
          <p:spPr bwMode="auto">
            <a:xfrm>
              <a:off x="4523469" y="4918850"/>
              <a:ext cx="362251" cy="15667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hteck 229"/>
            <p:cNvSpPr/>
            <p:nvPr/>
          </p:nvSpPr>
          <p:spPr bwMode="auto">
            <a:xfrm>
              <a:off x="6696733" y="5036648"/>
              <a:ext cx="168030" cy="15667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Gerade Verbindung mit Pfeil 230"/>
            <p:cNvCxnSpPr/>
            <p:nvPr/>
          </p:nvCxnSpPr>
          <p:spPr bwMode="auto">
            <a:xfrm flipV="1">
              <a:off x="5873083" y="5007893"/>
              <a:ext cx="1289657" cy="343511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mit Pfeil 262"/>
            <p:cNvCxnSpPr/>
            <p:nvPr/>
          </p:nvCxnSpPr>
          <p:spPr bwMode="auto">
            <a:xfrm>
              <a:off x="5851170" y="5114988"/>
              <a:ext cx="2550756" cy="924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6" name="Rechteck 263"/>
            <p:cNvSpPr/>
            <p:nvPr/>
          </p:nvSpPr>
          <p:spPr>
            <a:xfrm>
              <a:off x="4467047" y="5021489"/>
              <a:ext cx="6719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YAG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hteck 264"/>
            <p:cNvSpPr/>
            <p:nvPr/>
          </p:nvSpPr>
          <p:spPr>
            <a:xfrm>
              <a:off x="6531541" y="5161992"/>
              <a:ext cx="7014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BBO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8" name="Gerade Verbindung mit Pfeil 265"/>
            <p:cNvCxnSpPr>
              <a:endCxn id="84" idx="1"/>
            </p:cNvCxnSpPr>
            <p:nvPr/>
          </p:nvCxnSpPr>
          <p:spPr bwMode="auto">
            <a:xfrm>
              <a:off x="2511470" y="4978540"/>
              <a:ext cx="3392287" cy="29120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mit Pfeil 266"/>
            <p:cNvCxnSpPr/>
            <p:nvPr/>
          </p:nvCxnSpPr>
          <p:spPr bwMode="auto">
            <a:xfrm flipV="1">
              <a:off x="5761260" y="4997190"/>
              <a:ext cx="143321" cy="60245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mit Pfeil 267"/>
            <p:cNvCxnSpPr/>
            <p:nvPr/>
          </p:nvCxnSpPr>
          <p:spPr bwMode="auto">
            <a:xfrm>
              <a:off x="5761260" y="5057435"/>
              <a:ext cx="180494" cy="0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mit Pfeil 268"/>
            <p:cNvCxnSpPr/>
            <p:nvPr/>
          </p:nvCxnSpPr>
          <p:spPr bwMode="auto">
            <a:xfrm flipV="1">
              <a:off x="5820566" y="5057435"/>
              <a:ext cx="143321" cy="57553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269"/>
            <p:cNvCxnSpPr/>
            <p:nvPr/>
          </p:nvCxnSpPr>
          <p:spPr bwMode="auto">
            <a:xfrm>
              <a:off x="5904581" y="4949908"/>
              <a:ext cx="118611" cy="13836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270"/>
            <p:cNvCxnSpPr/>
            <p:nvPr/>
          </p:nvCxnSpPr>
          <p:spPr bwMode="auto">
            <a:xfrm>
              <a:off x="5701956" y="5027273"/>
              <a:ext cx="118611" cy="13836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4" name="Rechteck 271"/>
            <p:cNvSpPr/>
            <p:nvPr/>
          </p:nvSpPr>
          <p:spPr>
            <a:xfrm>
              <a:off x="5903757" y="4869160"/>
              <a:ext cx="8755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DCM’s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5" name="Gerade Verbindung mit Pfeil 272"/>
            <p:cNvCxnSpPr/>
            <p:nvPr/>
          </p:nvCxnSpPr>
          <p:spPr bwMode="auto">
            <a:xfrm>
              <a:off x="3799991" y="4997190"/>
              <a:ext cx="0" cy="354214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6" name="Rechteck 273"/>
            <p:cNvSpPr/>
            <p:nvPr/>
          </p:nvSpPr>
          <p:spPr bwMode="auto">
            <a:xfrm>
              <a:off x="5108930" y="5277465"/>
              <a:ext cx="168030" cy="14244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7" name="Gerade Verbindung mit Pfeil 274"/>
            <p:cNvCxnSpPr/>
            <p:nvPr/>
          </p:nvCxnSpPr>
          <p:spPr bwMode="auto">
            <a:xfrm flipH="1" flipV="1">
              <a:off x="3799991" y="5351404"/>
              <a:ext cx="1476971" cy="4934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mit Pfeil 275"/>
            <p:cNvCxnSpPr/>
            <p:nvPr/>
          </p:nvCxnSpPr>
          <p:spPr bwMode="auto">
            <a:xfrm>
              <a:off x="5204228" y="5351404"/>
              <a:ext cx="711374" cy="0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9" name="Rechteck 276"/>
            <p:cNvSpPr/>
            <p:nvPr/>
          </p:nvSpPr>
          <p:spPr>
            <a:xfrm>
              <a:off x="5201023" y="5301113"/>
              <a:ext cx="6565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LBO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hteck 181"/>
            <p:cNvSpPr/>
            <p:nvPr/>
          </p:nvSpPr>
          <p:spPr bwMode="auto">
            <a:xfrm rot="5400000">
              <a:off x="3816785" y="4918850"/>
              <a:ext cx="362251" cy="1566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vert270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AOM</a:t>
              </a:r>
            </a:p>
          </p:txBody>
        </p:sp>
        <p:grpSp>
          <p:nvGrpSpPr>
            <p:cNvPr id="91" name="Group 90"/>
            <p:cNvGrpSpPr/>
            <p:nvPr/>
          </p:nvGrpSpPr>
          <p:grpSpPr>
            <a:xfrm rot="3563575">
              <a:off x="4267854" y="4761858"/>
              <a:ext cx="171127" cy="54326"/>
              <a:chOff x="1965426" y="3717032"/>
              <a:chExt cx="144016" cy="144016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 flipV="1">
                <a:off x="1979712" y="3717032"/>
                <a:ext cx="0" cy="14401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rot="5400000" flipV="1">
                <a:off x="2037434" y="3659888"/>
                <a:ext cx="0" cy="14401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flipV="1">
                <a:off x="2095156" y="3717032"/>
                <a:ext cx="0" cy="14401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Gerade Verbindung mit Pfeil 274"/>
            <p:cNvCxnSpPr/>
            <p:nvPr/>
          </p:nvCxnSpPr>
          <p:spPr bwMode="auto">
            <a:xfrm>
              <a:off x="5252335" y="4224670"/>
              <a:ext cx="0" cy="772521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mit Pfeil 274"/>
            <p:cNvCxnSpPr/>
            <p:nvPr/>
          </p:nvCxnSpPr>
          <p:spPr bwMode="auto">
            <a:xfrm>
              <a:off x="2746892" y="4229356"/>
              <a:ext cx="0" cy="767834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Straight Connector 93"/>
            <p:cNvCxnSpPr/>
            <p:nvPr/>
          </p:nvCxnSpPr>
          <p:spPr>
            <a:xfrm flipH="1">
              <a:off x="5144969" y="4886565"/>
              <a:ext cx="214733" cy="2138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hteck 176"/>
            <p:cNvSpPr/>
            <p:nvPr/>
          </p:nvSpPr>
          <p:spPr bwMode="auto">
            <a:xfrm>
              <a:off x="3009551" y="4558582"/>
              <a:ext cx="600627" cy="124668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latin typeface="+mj-lt"/>
                  <a:cs typeface="Times New Roman" panose="02020603050405020304" pitchFamily="18" charset="0"/>
                </a:rPr>
                <a:t>CPA</a:t>
              </a:r>
            </a:p>
          </p:txBody>
        </p:sp>
        <p:cxnSp>
          <p:nvCxnSpPr>
            <p:cNvPr id="96" name="Gerade Verbindung mit Pfeil 265"/>
            <p:cNvCxnSpPr/>
            <p:nvPr/>
          </p:nvCxnSpPr>
          <p:spPr bwMode="auto">
            <a:xfrm>
              <a:off x="2753769" y="4224670"/>
              <a:ext cx="2502453" cy="0"/>
            </a:xfrm>
            <a:prstGeom prst="straightConnector1">
              <a:avLst/>
            </a:prstGeom>
            <a:solidFill>
              <a:schemeClr val="accent1"/>
            </a:solidFill>
            <a:ln w="285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7" name="Rechteck 176"/>
            <p:cNvSpPr/>
            <p:nvPr/>
          </p:nvSpPr>
          <p:spPr bwMode="auto">
            <a:xfrm>
              <a:off x="2878362" y="3936762"/>
              <a:ext cx="1942342" cy="585191"/>
            </a:xfrm>
            <a:prstGeom prst="rect">
              <a:avLst/>
            </a:prstGeom>
            <a:solidFill>
              <a:srgbClr val="FF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Balanced Cross Correlator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hteck 157"/>
            <p:cNvSpPr/>
            <p:nvPr/>
          </p:nvSpPr>
          <p:spPr bwMode="auto">
            <a:xfrm>
              <a:off x="7262129" y="4558581"/>
              <a:ext cx="1230192" cy="26503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Stretcher</a:t>
              </a:r>
            </a:p>
          </p:txBody>
        </p:sp>
        <p:sp>
          <p:nvSpPr>
            <p:cNvPr id="99" name="Rechteck 158"/>
            <p:cNvSpPr/>
            <p:nvPr/>
          </p:nvSpPr>
          <p:spPr bwMode="auto">
            <a:xfrm>
              <a:off x="8545052" y="4560099"/>
              <a:ext cx="1295364" cy="123834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 err="1">
                  <a:latin typeface="+mj-lt"/>
                  <a:cs typeface="Times New Roman" panose="02020603050405020304" pitchFamily="18" charset="0"/>
                </a:rPr>
                <a:t>OPCPA</a:t>
              </a:r>
              <a:endParaRPr lang="en-US" sz="12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0" name="Rechteck 263"/>
            <p:cNvSpPr/>
            <p:nvPr/>
          </p:nvSpPr>
          <p:spPr>
            <a:xfrm>
              <a:off x="2000869" y="4566924"/>
              <a:ext cx="885150" cy="123834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200" dirty="0" err="1">
                  <a:latin typeface="+mj-lt"/>
                  <a:cs typeface="Times New Roman" panose="02020603050405020304" pitchFamily="18" charset="0"/>
                </a:rPr>
                <a:t>Oscillator</a:t>
              </a:r>
              <a:endParaRPr lang="en-US" sz="1200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1" name="Rechteck 157"/>
            <p:cNvSpPr/>
            <p:nvPr/>
          </p:nvSpPr>
          <p:spPr bwMode="auto">
            <a:xfrm>
              <a:off x="3743048" y="4566924"/>
              <a:ext cx="4749273" cy="123834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square" lIns="0" tIns="0" rIns="0" bIns="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latin typeface="+mj-lt"/>
                  <a:cs typeface="Times New Roman" panose="02020603050405020304" pitchFamily="18" charset="0"/>
                </a:rPr>
                <a:t>Seed preparation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drifts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origins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idx="1"/>
          </p:nvPr>
        </p:nvSpPr>
        <p:spPr>
          <a:xfrm>
            <a:off x="4572000" y="3573016"/>
            <a:ext cx="4275773" cy="2411612"/>
          </a:xfrm>
        </p:spPr>
        <p:txBody>
          <a:bodyPr vert="horz" lIns="0" tIns="0" rIns="0" bIns="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 smtClean="0"/>
              <a:t>Free space beam path drifts</a:t>
            </a:r>
          </a:p>
          <a:p>
            <a:pPr lvl="1">
              <a:spcAft>
                <a:spcPts val="0"/>
              </a:spcAft>
            </a:pPr>
            <a:endParaRPr lang="en-US" sz="1400" dirty="0" smtClean="0"/>
          </a:p>
          <a:p>
            <a:pPr marL="361950" lvl="1" indent="0">
              <a:spcAft>
                <a:spcPts val="0"/>
              </a:spcAft>
              <a:buNone/>
            </a:pPr>
            <a:r>
              <a:rPr lang="en-US" sz="1400" dirty="0" smtClean="0"/>
              <a:t>Aluminum Breadboard	</a:t>
            </a:r>
            <a:r>
              <a:rPr lang="en-US" sz="1400" b="1" dirty="0" smtClean="0"/>
              <a:t>7.7 fs / (m * 0.1 K)</a:t>
            </a:r>
          </a:p>
          <a:p>
            <a:pPr marL="361950" lvl="1" indent="0">
              <a:spcAft>
                <a:spcPts val="0"/>
              </a:spcAft>
              <a:buNone/>
            </a:pPr>
            <a:r>
              <a:rPr lang="en-US" sz="1400" smtClean="0"/>
              <a:t>Steel </a:t>
            </a:r>
            <a:r>
              <a:rPr lang="en-US" sz="1400" dirty="0" smtClean="0"/>
              <a:t>Table		</a:t>
            </a:r>
            <a:r>
              <a:rPr lang="en-US" sz="1400" b="1" dirty="0" smtClean="0"/>
              <a:t>3.7 fs / (m * 0.1 K)</a:t>
            </a:r>
          </a:p>
          <a:p>
            <a:pPr marL="357187" lvl="2" indent="0">
              <a:spcAft>
                <a:spcPts val="0"/>
              </a:spcAft>
              <a:buNone/>
              <a:tabLst>
                <a:tab pos="361950" algn="l"/>
              </a:tabLst>
            </a:pPr>
            <a:r>
              <a:rPr lang="en-US" sz="1400" dirty="0" smtClean="0"/>
              <a:t>Concrete Floor		</a:t>
            </a:r>
            <a:r>
              <a:rPr lang="en-US" sz="1400" b="1" dirty="0" smtClean="0"/>
              <a:t>4.0 fs / (m * 0.1 K)</a:t>
            </a:r>
          </a:p>
          <a:p>
            <a:pPr marL="357187" lvl="2" indent="0">
              <a:spcAft>
                <a:spcPts val="0"/>
              </a:spcAft>
              <a:buNone/>
              <a:tabLst>
                <a:tab pos="361950" algn="l"/>
              </a:tabLst>
            </a:pPr>
            <a:r>
              <a:rPr lang="en-US" sz="1400" dirty="0" smtClean="0"/>
              <a:t>Invar pump-probe Delay Line</a:t>
            </a:r>
            <a:r>
              <a:rPr lang="en-US" sz="1400" b="1" dirty="0" smtClean="0"/>
              <a:t>	0.7 fs / (m * 0.1 K)</a:t>
            </a:r>
            <a:endParaRPr lang="en-US" sz="1400" dirty="0" smtClean="0"/>
          </a:p>
          <a:p>
            <a:pPr marL="357187" lvl="2" indent="0">
              <a:spcAft>
                <a:spcPts val="0"/>
              </a:spcAft>
              <a:buNone/>
              <a:tabLst>
                <a:tab pos="361950" algn="l"/>
              </a:tabLst>
            </a:pPr>
            <a:endParaRPr lang="en-US" sz="1400" dirty="0" smtClean="0"/>
          </a:p>
          <a:p>
            <a:pPr marL="357187" lvl="2" indent="0">
              <a:spcAft>
                <a:spcPts val="0"/>
              </a:spcAft>
              <a:buNone/>
              <a:tabLst>
                <a:tab pos="361950" algn="l"/>
              </a:tabLst>
            </a:pPr>
            <a:r>
              <a:rPr lang="en-US" sz="1400" dirty="0" smtClean="0"/>
              <a:t>Refraction index changes of air by changes in humidity, temperature and pressure</a:t>
            </a:r>
            <a:endParaRPr lang="en-US" sz="1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0" t="15096" r="31211" b="50000"/>
          <a:stretch/>
        </p:blipFill>
        <p:spPr bwMode="auto">
          <a:xfrm>
            <a:off x="6225213" y="2080909"/>
            <a:ext cx="1105085" cy="696600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3" t="21067" r="50842" b="46769"/>
          <a:stretch/>
        </p:blipFill>
        <p:spPr bwMode="auto">
          <a:xfrm>
            <a:off x="7564684" y="2236010"/>
            <a:ext cx="446900" cy="281970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085" y="2124672"/>
            <a:ext cx="493241" cy="686525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7" t="13201" r="17749" b="32592"/>
          <a:stretch/>
        </p:blipFill>
        <p:spPr bwMode="auto">
          <a:xfrm>
            <a:off x="7767528" y="2174193"/>
            <a:ext cx="413776" cy="522675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3" t="21067" r="50842" b="46769"/>
          <a:stretch/>
        </p:blipFill>
        <p:spPr bwMode="auto">
          <a:xfrm>
            <a:off x="7486710" y="2299534"/>
            <a:ext cx="302456" cy="330098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hteck 159"/>
          <p:cNvSpPr/>
          <p:nvPr/>
        </p:nvSpPr>
        <p:spPr bwMode="auto">
          <a:xfrm>
            <a:off x="6227106" y="1892099"/>
            <a:ext cx="1016116" cy="1241637"/>
          </a:xfrm>
          <a:prstGeom prst="rect">
            <a:avLst/>
          </a:prstGeom>
          <a:noFill/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anose="02020603050405020304" pitchFamily="18" charset="0"/>
              </a:rPr>
              <a:t>Beamline</a:t>
            </a:r>
          </a:p>
          <a:p>
            <a:pPr algn="ctr"/>
            <a:r>
              <a:rPr lang="en-US" sz="1200" dirty="0" smtClean="0">
                <a:latin typeface="+mj-lt"/>
                <a:cs typeface="Times New Roman" panose="02020603050405020304" pitchFamily="18" charset="0"/>
              </a:rPr>
              <a:t>40m</a:t>
            </a:r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0" name="Rechteck 162"/>
          <p:cNvSpPr/>
          <p:nvPr/>
        </p:nvSpPr>
        <p:spPr bwMode="auto">
          <a:xfrm>
            <a:off x="8311773" y="1892099"/>
            <a:ext cx="688720" cy="1241637"/>
          </a:xfrm>
          <a:prstGeom prst="rect">
            <a:avLst/>
          </a:prstGeom>
          <a:noFill/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latin typeface="+mj-lt"/>
                <a:cs typeface="Times New Roman" panose="02020603050405020304" pitchFamily="18" charset="0"/>
              </a:rPr>
              <a:t>Experiment</a:t>
            </a:r>
          </a:p>
        </p:txBody>
      </p:sp>
      <p:sp>
        <p:nvSpPr>
          <p:cNvPr id="61" name="Rechteck 178"/>
          <p:cNvSpPr/>
          <p:nvPr/>
        </p:nvSpPr>
        <p:spPr bwMode="auto">
          <a:xfrm>
            <a:off x="7243223" y="1892099"/>
            <a:ext cx="1023910" cy="1238339"/>
          </a:xfrm>
          <a:prstGeom prst="rect">
            <a:avLst/>
          </a:prstGeom>
          <a:noFill/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 smtClean="0">
                <a:latin typeface="+mj-lt"/>
                <a:cs typeface="Times New Roman" panose="02020603050405020304" pitchFamily="18" charset="0"/>
              </a:rPr>
              <a:t>Compression</a:t>
            </a:r>
          </a:p>
          <a:p>
            <a:pPr algn="ctr"/>
            <a:r>
              <a:rPr lang="en-US" sz="1200" dirty="0" smtClean="0">
                <a:latin typeface="+mj-lt"/>
                <a:cs typeface="Times New Roman" panose="02020603050405020304" pitchFamily="18" charset="0"/>
              </a:rPr>
              <a:t>10 m</a:t>
            </a:r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Flowchart: Punched Tape 5"/>
          <p:cNvSpPr/>
          <p:nvPr/>
        </p:nvSpPr>
        <p:spPr>
          <a:xfrm>
            <a:off x="3894710" y="1316959"/>
            <a:ext cx="1804199" cy="804672"/>
          </a:xfrm>
          <a:prstGeom prst="flowChartPunchedTape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~ 50 </a:t>
            </a:r>
            <a:r>
              <a:rPr lang="de-DE" sz="1600" dirty="0" err="1" smtClean="0">
                <a:solidFill>
                  <a:schemeClr val="tx1"/>
                </a:solidFill>
              </a:rPr>
              <a:t>fs</a:t>
            </a:r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64" name="Flowchart: Punched Tape 63"/>
          <p:cNvSpPr/>
          <p:nvPr/>
        </p:nvSpPr>
        <p:spPr>
          <a:xfrm>
            <a:off x="6424482" y="1340768"/>
            <a:ext cx="685800" cy="804672"/>
          </a:xfrm>
          <a:prstGeom prst="flowChartPunchedTape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~ 150 </a:t>
            </a:r>
            <a:r>
              <a:rPr lang="de-DE" sz="1600" dirty="0" err="1" smtClean="0">
                <a:solidFill>
                  <a:schemeClr val="tx1"/>
                </a:solidFill>
              </a:rPr>
              <a:t>fs</a:t>
            </a:r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65" name="Flowchart: Punched Tape 64"/>
          <p:cNvSpPr/>
          <p:nvPr/>
        </p:nvSpPr>
        <p:spPr>
          <a:xfrm>
            <a:off x="7924232" y="1340768"/>
            <a:ext cx="685800" cy="804672"/>
          </a:xfrm>
          <a:prstGeom prst="flowChartPunchedTape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</a:rPr>
              <a:t>~100 </a:t>
            </a:r>
            <a:r>
              <a:rPr lang="de-DE" sz="1600" dirty="0" err="1" smtClean="0">
                <a:solidFill>
                  <a:schemeClr val="tx1"/>
                </a:solidFill>
              </a:rPr>
              <a:t>fs</a:t>
            </a:r>
            <a:endParaRPr lang="en-US" sz="1600" dirty="0" err="1" smtClean="0">
              <a:solidFill>
                <a:schemeClr val="tx1"/>
              </a:solidFill>
            </a:endParaRPr>
          </a:p>
        </p:txBody>
      </p:sp>
      <p:sp>
        <p:nvSpPr>
          <p:cNvPr id="66" name="Content Placeholder 16"/>
          <p:cNvSpPr>
            <a:spLocks noGrp="1"/>
          </p:cNvSpPr>
          <p:nvPr>
            <p:ph idx="1"/>
          </p:nvPr>
        </p:nvSpPr>
        <p:spPr>
          <a:xfrm>
            <a:off x="251520" y="3573016"/>
            <a:ext cx="4266474" cy="2411612"/>
          </a:xfrm>
        </p:spPr>
        <p:txBody>
          <a:bodyPr vert="horz" lIns="0" tIns="0" rIns="0" bIns="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 smtClean="0"/>
              <a:t>Fiber drifts</a:t>
            </a:r>
          </a:p>
          <a:p>
            <a:pPr lvl="1">
              <a:spcAft>
                <a:spcPts val="0"/>
              </a:spcAft>
            </a:pPr>
            <a:endParaRPr lang="en-US" sz="1400" dirty="0" smtClean="0"/>
          </a:p>
          <a:p>
            <a:pPr marL="26670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400" dirty="0" smtClean="0"/>
              <a:t>Temperature 	</a:t>
            </a:r>
            <a:r>
              <a:rPr lang="en-US" sz="1400" b="1" dirty="0" smtClean="0"/>
              <a:t>4 fs / (m * 0.1 K)</a:t>
            </a:r>
          </a:p>
          <a:p>
            <a:pPr marL="26670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400" dirty="0" smtClean="0"/>
              <a:t>Humidity	</a:t>
            </a:r>
            <a:r>
              <a:rPr lang="en-US" sz="1400" b="1" dirty="0" smtClean="0"/>
              <a:t>5 fs / (%hum * m)</a:t>
            </a:r>
          </a:p>
          <a:p>
            <a:pPr marL="26670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1400" b="1" dirty="0" smtClean="0"/>
          </a:p>
          <a:p>
            <a:pPr marL="26670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400" dirty="0" smtClean="0"/>
              <a:t>50 m fiber	Oscillator to CPA </a:t>
            </a:r>
          </a:p>
          <a:p>
            <a:pPr marL="26670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400" dirty="0" smtClean="0"/>
              <a:t>70 m fiber	in CPA for pump</a:t>
            </a:r>
          </a:p>
          <a:p>
            <a:pPr marL="26670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1400" dirty="0" smtClean="0"/>
          </a:p>
          <a:p>
            <a:pPr marL="26670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b="1" dirty="0" smtClean="0"/>
              <a:t>→    All fibers are compensated</a:t>
            </a:r>
          </a:p>
          <a:p>
            <a:pPr marL="628650">
              <a:lnSpc>
                <a:spcPct val="100000"/>
              </a:lnSpc>
              <a:spcAft>
                <a:spcPts val="0"/>
              </a:spcAft>
            </a:pPr>
            <a:endParaRPr lang="en-US" sz="1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96692" y="980728"/>
            <a:ext cx="4713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expected slow drifts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897975" y="6021288"/>
            <a:ext cx="5345246" cy="36933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b="1" dirty="0" smtClean="0"/>
              <a:t>Typical lab conditions: ± 0.2 K / h, ± 5 %hum / h</a:t>
            </a:r>
            <a:endParaRPr lang="en-US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-11053736" y="1743600"/>
            <a:ext cx="8532483" cy="4465141"/>
            <a:chOff x="305991" y="1890579"/>
            <a:chExt cx="8532483" cy="4465141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305991" y="3137262"/>
              <a:ext cx="5921114" cy="321845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408697" y="3130437"/>
              <a:ext cx="1429777" cy="322528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305991" y="3429000"/>
              <a:ext cx="8532483" cy="2926720"/>
              <a:chOff x="305991" y="3429000"/>
              <a:chExt cx="8532483" cy="2926720"/>
            </a:xfrm>
          </p:grpSpPr>
          <p:pic>
            <p:nvPicPr>
              <p:cNvPr id="11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991" y="3429000"/>
                <a:ext cx="8532483" cy="2926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" name="Rectangle 114"/>
              <p:cNvSpPr/>
              <p:nvPr/>
            </p:nvSpPr>
            <p:spPr>
              <a:xfrm rot="20962859">
                <a:off x="6408205" y="5585943"/>
                <a:ext cx="1890210" cy="42153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0">
                    <a:schemeClr val="bg1"/>
                  </a:gs>
                  <a:gs pos="100000">
                    <a:schemeClr val="bg1">
                      <a:shade val="100000"/>
                      <a:satMod val="115000"/>
                      <a:alpha val="3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600" dirty="0" err="1" smtClean="0">
                    <a:solidFill>
                      <a:schemeClr val="tx1"/>
                    </a:solidFill>
                  </a:rPr>
                  <a:t>Reaction</a:t>
                </a:r>
                <a:r>
                  <a:rPr lang="de-DE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1600" dirty="0" err="1" smtClean="0">
                    <a:solidFill>
                      <a:schemeClr val="tx1"/>
                    </a:solidFill>
                  </a:rPr>
                  <a:t>Microscope</a:t>
                </a:r>
                <a:endParaRPr lang="en-US" sz="1600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382090" y="3500338"/>
                <a:ext cx="3132348" cy="33855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0">
                    <a:schemeClr val="bg1"/>
                  </a:gs>
                  <a:gs pos="100000">
                    <a:schemeClr val="bg1">
                      <a:shade val="100000"/>
                      <a:satMod val="115000"/>
                      <a:alpha val="3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algn="ctr">
                  <a:defRPr sz="1600"/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400" dirty="0" smtClean="0">
                    <a:solidFill>
                      <a:schemeClr val="tx1"/>
                    </a:solidFill>
                  </a:rPr>
                  <a:t>40m beam transport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>
            <a:xfrm flipH="1">
              <a:off x="305991" y="1890579"/>
              <a:ext cx="5947371" cy="15384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7364936" y="1890579"/>
              <a:ext cx="1473538" cy="153842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236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FLASH2 pump-probe laser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… available since second half of 2018</a:t>
            </a:r>
          </a:p>
          <a:p>
            <a:endParaRPr lang="en-US" dirty="0"/>
          </a:p>
        </p:txBody>
      </p:sp>
      <p:grpSp>
        <p:nvGrpSpPr>
          <p:cNvPr id="10" name="Gruppieren 20"/>
          <p:cNvGrpSpPr/>
          <p:nvPr/>
        </p:nvGrpSpPr>
        <p:grpSpPr>
          <a:xfrm>
            <a:off x="506733" y="1635306"/>
            <a:ext cx="4984491" cy="1649678"/>
            <a:chOff x="3366991" y="9858878"/>
            <a:chExt cx="9968981" cy="3299355"/>
          </a:xfrm>
        </p:grpSpPr>
        <p:pic>
          <p:nvPicPr>
            <p:cNvPr id="11" name="Picture 11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ECECF0">
                    <a:alpha val="49412"/>
                  </a:srgbClr>
                </a:clrFrom>
                <a:clrTo>
                  <a:srgbClr val="ECEC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87" r="31619" b="8288"/>
            <a:stretch/>
          </p:blipFill>
          <p:spPr bwMode="auto">
            <a:xfrm>
              <a:off x="3366991" y="10055896"/>
              <a:ext cx="9968981" cy="3102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hteck 15"/>
            <p:cNvSpPr/>
            <p:nvPr/>
          </p:nvSpPr>
          <p:spPr bwMode="auto">
            <a:xfrm rot="21075725">
              <a:off x="11782888" y="9858878"/>
              <a:ext cx="1547931" cy="82489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13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960471"/>
              </p:ext>
            </p:extLst>
          </p:nvPr>
        </p:nvGraphicFramePr>
        <p:xfrm>
          <a:off x="6312024" y="1186425"/>
          <a:ext cx="5760640" cy="3322695"/>
        </p:xfrm>
        <a:graphic>
          <a:graphicData uri="http://schemas.openxmlformats.org/drawingml/2006/table">
            <a:tbl>
              <a:tblPr firstRow="1" bandRow="1"/>
              <a:tblGrid>
                <a:gridCol w="18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920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9pPr>
                    </a:lstStyle>
                    <a:p>
                      <a:pPr algn="ctr"/>
                      <a:r>
                        <a:rPr lang="en-US" sz="18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Initial</a:t>
                      </a:r>
                      <a:r>
                        <a:rPr lang="en-US" sz="18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</a:t>
                      </a:r>
                      <a:r>
                        <a:rPr lang="en-US" sz="18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aser</a:t>
                      </a:r>
                      <a:r>
                        <a:rPr lang="en-US" sz="18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</a:t>
                      </a:r>
                      <a:r>
                        <a:rPr lang="en-US" sz="18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arameters (Summer </a:t>
                      </a:r>
                      <a:r>
                        <a:rPr lang="en-US" sz="18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r>
                        <a:rPr lang="en-US" sz="18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E1B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"/>
                        </a:defRPr>
                      </a:lvl9pPr>
                    </a:lstStyle>
                    <a:p>
                      <a:pPr algn="l"/>
                      <a:endParaRPr lang="en-US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8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78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 indent="0" algn="l" defTabSz="9142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Technology</a:t>
                      </a:r>
                      <a:endParaRPr lang="en-US" sz="1400" b="1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l"/>
                      <a:r>
                        <a:rPr lang="en-US" sz="1400" kern="1200" baseline="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Optical parametric chirped pulse amplification (OPCPA)</a:t>
                      </a:r>
                      <a:endParaRPr lang="en-US" sz="1400" kern="1200" baseline="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</a:tr>
              <a:tr h="4363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l"/>
                      <a:r>
                        <a:rPr lang="en-US" sz="1400" b="1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Wavelength</a:t>
                      </a:r>
                      <a:endParaRPr lang="en-US" sz="1400" b="1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r>
                        <a:rPr lang="en-US" sz="14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nm – 900 nm </a:t>
                      </a: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63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l"/>
                      <a:r>
                        <a:rPr lang="en-US" sz="14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Repetition</a:t>
                      </a:r>
                      <a:r>
                        <a:rPr lang="en-US" sz="1400" b="1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rate</a:t>
                      </a:r>
                      <a:endParaRPr lang="en-US" sz="1400" b="1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sz="1400" b="1" baseline="0" noProof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baseline="0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kHz </a:t>
                      </a:r>
                      <a:r>
                        <a:rPr lang="en-US" sz="14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(1 - 40 </a:t>
                      </a:r>
                      <a:r>
                        <a:rPr lang="en-US" sz="14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Pulses in </a:t>
                      </a:r>
                      <a:r>
                        <a:rPr lang="en-US" sz="14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4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urst</a:t>
                      </a:r>
                      <a:r>
                        <a:rPr lang="en-US" sz="14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3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l"/>
                      <a:r>
                        <a:rPr lang="en-US" sz="14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</a:t>
                      </a:r>
                      <a:r>
                        <a:rPr lang="en-US" sz="1400" b="1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duration</a:t>
                      </a:r>
                      <a:endParaRPr lang="en-US" sz="1400" b="1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l"/>
                      <a:r>
                        <a:rPr lang="en-US" sz="1400" b="1" noProof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20 fs </a:t>
                      </a:r>
                      <a:r>
                        <a:rPr lang="en-US" sz="14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noProof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fwhm</a:t>
                      </a:r>
                      <a:r>
                        <a:rPr lang="en-US" sz="14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63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l"/>
                      <a:r>
                        <a:rPr lang="en-US" sz="1400" b="1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energy</a:t>
                      </a:r>
                      <a:endParaRPr lang="en-US" sz="1400" b="1" baseline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l"/>
                      <a:r>
                        <a:rPr lang="en-US" sz="1400" b="1" noProof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250</a:t>
                      </a:r>
                      <a:r>
                        <a:rPr lang="en-US" sz="1400" b="1" baseline="0" noProof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µJ</a:t>
                      </a:r>
                      <a:endParaRPr lang="en-US" sz="1400" b="1" noProof="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</a:tr>
              <a:tr h="669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algn="l"/>
                      <a:r>
                        <a:rPr lang="en-US" sz="1400" b="1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transport</a:t>
                      </a:r>
                      <a:endParaRPr lang="en-US" sz="14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Relay Imaging,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680 – 1050 nm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Experiments can be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simulta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neously served</a:t>
                      </a: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5" marR="91445" anchor="ctr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4" name="Picture 2" descr="C:\Users\langt\Downloads\IMG_20171113_144201.v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t="9016" r="2018"/>
          <a:stretch/>
        </p:blipFill>
        <p:spPr bwMode="auto">
          <a:xfrm>
            <a:off x="119336" y="4005064"/>
            <a:ext cx="6094962" cy="184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57531" y="5970766"/>
            <a:ext cx="4618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„Panorama </a:t>
            </a:r>
            <a:r>
              <a:rPr lang="de-DE" sz="1600" b="1" dirty="0" err="1" smtClean="0"/>
              <a:t>view</a:t>
            </a:r>
            <a:r>
              <a:rPr lang="de-DE" sz="1600" b="1" dirty="0" smtClean="0"/>
              <a:t>“ </a:t>
            </a:r>
            <a:r>
              <a:rPr lang="de-DE" sz="1600" b="1" dirty="0" err="1" smtClean="0"/>
              <a:t>into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the</a:t>
            </a:r>
            <a:r>
              <a:rPr lang="de-DE" sz="1600" b="1" dirty="0" smtClean="0"/>
              <a:t> ~80 m² </a:t>
            </a:r>
            <a:r>
              <a:rPr lang="de-DE" sz="1600" b="1" dirty="0" err="1"/>
              <a:t>l</a:t>
            </a:r>
            <a:r>
              <a:rPr lang="de-DE" sz="1600" b="1" dirty="0" err="1" smtClean="0"/>
              <a:t>aser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hutch</a:t>
            </a:r>
            <a:endParaRPr lang="de-DE" sz="1600" b="1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64698" y="1609055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 hutch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218" y="3356992"/>
            <a:ext cx="2869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/>
              <a:t>Beamline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layout</a:t>
            </a:r>
            <a:r>
              <a:rPr lang="de-DE" sz="1400" b="1" dirty="0" smtClean="0"/>
              <a:t> in FLASH2 hall</a:t>
            </a:r>
          </a:p>
        </p:txBody>
      </p:sp>
    </p:spTree>
    <p:extLst>
      <p:ext uri="{BB962C8B-B14F-4D97-AF65-F5344CB8AC3E}">
        <p14:creationId xmlns:p14="http://schemas.microsoft.com/office/powerpoint/2010/main" val="11306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laser synchronization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During September 2018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5" b="3959"/>
          <a:stretch/>
        </p:blipFill>
        <p:spPr bwMode="auto">
          <a:xfrm>
            <a:off x="2813735" y="3571657"/>
            <a:ext cx="6266520" cy="312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6382707" y="4280238"/>
            <a:ext cx="433084" cy="1484415"/>
          </a:xfrm>
          <a:prstGeom prst="rect">
            <a:avLst/>
          </a:prstGeom>
          <a:noFill/>
          <a:ln w="38100" cap="flat" cmpd="sng" algn="ctr">
            <a:solidFill>
              <a:srgbClr val="F28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123785" y="4278259"/>
            <a:ext cx="378169" cy="1484415"/>
          </a:xfrm>
          <a:prstGeom prst="rect">
            <a:avLst/>
          </a:prstGeom>
          <a:noFill/>
          <a:ln w="38100" cap="flat" cmpd="sng" algn="ctr">
            <a:solidFill>
              <a:srgbClr val="F28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098054" y="4280238"/>
            <a:ext cx="378169" cy="1484415"/>
          </a:xfrm>
          <a:prstGeom prst="rect">
            <a:avLst/>
          </a:prstGeom>
          <a:noFill/>
          <a:ln w="38100" cap="flat" cmpd="sng" algn="ctr">
            <a:solidFill>
              <a:srgbClr val="F28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4016" y="4016097"/>
            <a:ext cx="3860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</a:t>
            </a:r>
            <a:r>
              <a:rPr lang="en-US" sz="1200" dirty="0" smtClean="0"/>
              <a:t>ork in vicinity to oscillator and synchronization setup </a:t>
            </a:r>
            <a:endParaRPr lang="en-US" sz="1200" dirty="0"/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2686" y="1556792"/>
            <a:ext cx="3024336" cy="2845020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balanced </a:t>
            </a:r>
            <a:r>
              <a:rPr lang="en-US" dirty="0"/>
              <a:t>optical </a:t>
            </a:r>
            <a:r>
              <a:rPr lang="en-US" dirty="0" smtClean="0"/>
              <a:t>cross-correlation with MLO</a:t>
            </a:r>
            <a:endParaRPr lang="en-US" dirty="0"/>
          </a:p>
          <a:p>
            <a:r>
              <a:rPr lang="en-US" dirty="0"/>
              <a:t>optical delay line for user delays scans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4 ns, resolution 1 fs)</a:t>
            </a:r>
          </a:p>
          <a:p>
            <a:r>
              <a:rPr lang="en-US" b="1" dirty="0" err="1"/>
              <a:t>rms</a:t>
            </a:r>
            <a:r>
              <a:rPr lang="en-US" b="1" dirty="0"/>
              <a:t> jitter &lt; 10 fs</a:t>
            </a:r>
          </a:p>
        </p:txBody>
      </p:sp>
    </p:spTree>
    <p:extLst>
      <p:ext uri="{BB962C8B-B14F-4D97-AF65-F5344CB8AC3E}">
        <p14:creationId xmlns:p14="http://schemas.microsoft.com/office/powerpoint/2010/main" val="23226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Soft X-ray FEL in Hamburg - FLASH</a:t>
            </a:r>
            <a:endParaRPr lang="en-US" dirty="0"/>
          </a:p>
        </p:txBody>
      </p:sp>
      <p:pic>
        <p:nvPicPr>
          <p:cNvPr id="17" name="Picture Placeholder 10"/>
          <p:cNvPicPr>
            <a:picLocks noChangeAspect="1"/>
          </p:cNvPicPr>
          <p:nvPr/>
        </p:nvPicPr>
        <p:blipFill rotWithShape="1">
          <a:blip r:embed="rId2"/>
          <a:srcRect l="-412" t="46909" r="412" b="-656"/>
          <a:stretch/>
        </p:blipFill>
        <p:spPr>
          <a:xfrm>
            <a:off x="152583" y="3573104"/>
            <a:ext cx="3152317" cy="175535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75856" y="3547179"/>
            <a:ext cx="2609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FLASH2</a:t>
            </a:r>
          </a:p>
          <a:p>
            <a:endParaRPr lang="en-US" sz="1600" b="1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Photon pulse duration 10-200 fs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10 Hz bursts (≤ 800 intra burst pulses)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Fundamental photon energy 14 - 310 eV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Beamlines 2 (up to 7)</a:t>
            </a:r>
            <a:endParaRPr lang="en-US" sz="1600" dirty="0"/>
          </a:p>
        </p:txBody>
      </p:sp>
      <p:grpSp>
        <p:nvGrpSpPr>
          <p:cNvPr id="19" name="Group 28"/>
          <p:cNvGrpSpPr/>
          <p:nvPr/>
        </p:nvGrpSpPr>
        <p:grpSpPr>
          <a:xfrm>
            <a:off x="158189" y="1274190"/>
            <a:ext cx="8644045" cy="2082802"/>
            <a:chOff x="3132806" y="13157690"/>
            <a:chExt cx="16145423" cy="4053862"/>
          </a:xfrm>
        </p:grpSpPr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3582007" y="16904185"/>
              <a:ext cx="15605768" cy="0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9680714" y="16703720"/>
              <a:ext cx="1307952" cy="507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50" dirty="0">
                  <a:solidFill>
                    <a:srgbClr val="000000"/>
                  </a:solidFill>
                  <a:cs typeface="Arial" pitchFamily="34" charset="0"/>
                </a:rPr>
                <a:t>315 m</a:t>
              </a: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 flipH="1">
              <a:off x="6931662" y="14883662"/>
              <a:ext cx="2195138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50">
                  <a:solidFill>
                    <a:srgbClr val="000000"/>
                  </a:solidFill>
                  <a:cs typeface="Arial" pitchFamily="34" charset="0"/>
                </a:rPr>
                <a:t>Bunch Compressor</a:t>
              </a:r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 flipV="1">
              <a:off x="3840807" y="14573106"/>
              <a:ext cx="0" cy="328321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 flipV="1">
              <a:off x="3780880" y="14567969"/>
              <a:ext cx="717120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3585187" y="14425907"/>
              <a:ext cx="195693" cy="27781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grpSp>
          <p:nvGrpSpPr>
            <p:cNvPr id="26" name="Group 31"/>
            <p:cNvGrpSpPr>
              <a:grpSpLocks/>
            </p:cNvGrpSpPr>
            <p:nvPr/>
          </p:nvGrpSpPr>
          <p:grpSpPr bwMode="auto">
            <a:xfrm flipH="1" flipV="1">
              <a:off x="7650898" y="14280689"/>
              <a:ext cx="607411" cy="561933"/>
              <a:chOff x="3345" y="3309"/>
              <a:chExt cx="270" cy="178"/>
            </a:xfrm>
          </p:grpSpPr>
          <p:sp>
            <p:nvSpPr>
              <p:cNvPr id="255" name="Line 32"/>
              <p:cNvSpPr>
                <a:spLocks noChangeShapeType="1"/>
              </p:cNvSpPr>
              <p:nvPr/>
            </p:nvSpPr>
            <p:spPr bwMode="auto">
              <a:xfrm flipH="1">
                <a:off x="3520" y="3400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56" name="Line 33"/>
              <p:cNvSpPr>
                <a:spLocks noChangeShapeType="1"/>
              </p:cNvSpPr>
              <p:nvPr/>
            </p:nvSpPr>
            <p:spPr bwMode="auto">
              <a:xfrm flipH="1" flipV="1">
                <a:off x="3452" y="3360"/>
                <a:ext cx="68" cy="9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57" name="Line 34"/>
              <p:cNvSpPr>
                <a:spLocks noChangeShapeType="1"/>
              </p:cNvSpPr>
              <p:nvPr/>
            </p:nvSpPr>
            <p:spPr bwMode="auto">
              <a:xfrm flipH="1">
                <a:off x="3368" y="3346"/>
                <a:ext cx="68" cy="6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58" name="Rectangle 35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580" y="3371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59" name="Rectangle 36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502" y="3429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60" name="Rectangle 37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420" y="3309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61" name="Rectangle 38"/>
              <p:cNvSpPr>
                <a:spLocks noChangeAspect="1" noChangeArrowheads="1"/>
              </p:cNvSpPr>
              <p:nvPr/>
            </p:nvSpPr>
            <p:spPr bwMode="auto">
              <a:xfrm flipH="1" flipV="1">
                <a:off x="3345" y="3371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</p:grpSp>
        <p:grpSp>
          <p:nvGrpSpPr>
            <p:cNvPr id="27" name="Group 39"/>
            <p:cNvGrpSpPr>
              <a:grpSpLocks/>
            </p:cNvGrpSpPr>
            <p:nvPr/>
          </p:nvGrpSpPr>
          <p:grpSpPr bwMode="auto">
            <a:xfrm>
              <a:off x="5127220" y="14277532"/>
              <a:ext cx="609952" cy="366204"/>
              <a:chOff x="1337" y="2168"/>
              <a:chExt cx="270" cy="116"/>
            </a:xfrm>
          </p:grpSpPr>
          <p:sp>
            <p:nvSpPr>
              <p:cNvPr id="248" name="Line 40"/>
              <p:cNvSpPr>
                <a:spLocks noChangeShapeType="1"/>
              </p:cNvSpPr>
              <p:nvPr/>
            </p:nvSpPr>
            <p:spPr bwMode="auto">
              <a:xfrm flipV="1">
                <a:off x="1357" y="2198"/>
                <a:ext cx="75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49" name="Line 41"/>
              <p:cNvSpPr>
                <a:spLocks noChangeShapeType="1"/>
              </p:cNvSpPr>
              <p:nvPr/>
            </p:nvSpPr>
            <p:spPr bwMode="auto">
              <a:xfrm flipH="1">
                <a:off x="1421" y="2208"/>
                <a:ext cx="10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50" name="Line 42"/>
              <p:cNvSpPr>
                <a:spLocks noChangeShapeType="1"/>
              </p:cNvSpPr>
              <p:nvPr/>
            </p:nvSpPr>
            <p:spPr bwMode="auto">
              <a:xfrm>
                <a:off x="1516" y="2203"/>
                <a:ext cx="74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51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337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52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415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53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493" y="2168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54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1572" y="2226"/>
                <a:ext cx="35" cy="58"/>
              </a:xfrm>
              <a:prstGeom prst="rect">
                <a:avLst/>
              </a:prstGeom>
              <a:solidFill>
                <a:srgbClr val="333399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</p:grpSp>
        <p:grpSp>
          <p:nvGrpSpPr>
            <p:cNvPr id="28" name="Group 70"/>
            <p:cNvGrpSpPr>
              <a:grpSpLocks/>
            </p:cNvGrpSpPr>
            <p:nvPr/>
          </p:nvGrpSpPr>
          <p:grpSpPr bwMode="auto">
            <a:xfrm>
              <a:off x="6474198" y="14331200"/>
              <a:ext cx="1057251" cy="457755"/>
              <a:chOff x="1656" y="2172"/>
              <a:chExt cx="639" cy="169"/>
            </a:xfrm>
          </p:grpSpPr>
          <p:sp>
            <p:nvSpPr>
              <p:cNvPr id="245" name="AutoShape 71"/>
              <p:cNvSpPr>
                <a:spLocks noChangeAspect="1" noChangeArrowheads="1"/>
              </p:cNvSpPr>
              <p:nvPr/>
            </p:nvSpPr>
            <p:spPr bwMode="auto">
              <a:xfrm>
                <a:off x="1656" y="2172"/>
                <a:ext cx="639" cy="1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46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1708" y="2226"/>
                <a:ext cx="258" cy="55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47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1986" y="2226"/>
                <a:ext cx="258" cy="55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</p:grpSp>
        <p:grpSp>
          <p:nvGrpSpPr>
            <p:cNvPr id="29" name="Group 69"/>
            <p:cNvGrpSpPr>
              <a:grpSpLocks/>
            </p:cNvGrpSpPr>
            <p:nvPr/>
          </p:nvGrpSpPr>
          <p:grpSpPr bwMode="auto">
            <a:xfrm>
              <a:off x="4003757" y="14340670"/>
              <a:ext cx="767657" cy="438813"/>
              <a:chOff x="468" y="1952"/>
              <a:chExt cx="211" cy="139"/>
            </a:xfrm>
          </p:grpSpPr>
          <p:sp>
            <p:nvSpPr>
              <p:cNvPr id="243" name="AutoShape 75"/>
              <p:cNvSpPr>
                <a:spLocks noChangeAspect="1" noChangeArrowheads="1"/>
              </p:cNvSpPr>
              <p:nvPr/>
            </p:nvSpPr>
            <p:spPr bwMode="auto">
              <a:xfrm>
                <a:off x="468" y="1952"/>
                <a:ext cx="211" cy="13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44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485" y="1996"/>
                <a:ext cx="178" cy="46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</p:grpSp>
        <p:sp>
          <p:nvSpPr>
            <p:cNvPr id="30" name="AutoShape 77"/>
            <p:cNvSpPr>
              <a:spLocks noChangeArrowheads="1"/>
            </p:cNvSpPr>
            <p:nvPr/>
          </p:nvSpPr>
          <p:spPr bwMode="auto">
            <a:xfrm>
              <a:off x="3728209" y="14896290"/>
              <a:ext cx="228732" cy="29990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31" name="Text Box 78"/>
            <p:cNvSpPr txBox="1">
              <a:spLocks noChangeArrowheads="1"/>
            </p:cNvSpPr>
            <p:nvPr/>
          </p:nvSpPr>
          <p:spPr bwMode="auto">
            <a:xfrm flipH="1">
              <a:off x="4720586" y="14883662"/>
              <a:ext cx="197980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50" dirty="0">
                  <a:solidFill>
                    <a:srgbClr val="000000"/>
                  </a:solidFill>
                  <a:cs typeface="Arial" pitchFamily="34" charset="0"/>
                </a:rPr>
                <a:t>Bunch Compressor</a:t>
              </a:r>
            </a:p>
          </p:txBody>
        </p:sp>
        <p:sp>
          <p:nvSpPr>
            <p:cNvPr id="32" name="Text Box 156"/>
            <p:cNvSpPr txBox="1">
              <a:spLocks noChangeArrowheads="1"/>
            </p:cNvSpPr>
            <p:nvPr/>
          </p:nvSpPr>
          <p:spPr bwMode="auto">
            <a:xfrm flipH="1">
              <a:off x="3665876" y="15805486"/>
              <a:ext cx="1631624" cy="507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50">
                  <a:solidFill>
                    <a:srgbClr val="000000"/>
                  </a:solidFill>
                  <a:cs typeface="Arial" pitchFamily="34" charset="0"/>
                </a:rPr>
                <a:t>5 MeV</a:t>
              </a:r>
            </a:p>
          </p:txBody>
        </p:sp>
        <p:sp>
          <p:nvSpPr>
            <p:cNvPr id="33" name="Text Box 157"/>
            <p:cNvSpPr txBox="1">
              <a:spLocks noChangeArrowheads="1"/>
            </p:cNvSpPr>
            <p:nvPr/>
          </p:nvSpPr>
          <p:spPr bwMode="auto">
            <a:xfrm flipH="1">
              <a:off x="4949318" y="15805486"/>
              <a:ext cx="1631624" cy="507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50">
                  <a:solidFill>
                    <a:srgbClr val="000000"/>
                  </a:solidFill>
                  <a:cs typeface="Arial" pitchFamily="34" charset="0"/>
                </a:rPr>
                <a:t>150 MeV</a:t>
              </a:r>
            </a:p>
          </p:txBody>
        </p:sp>
        <p:sp>
          <p:nvSpPr>
            <p:cNvPr id="34" name="Text Box 158"/>
            <p:cNvSpPr txBox="1">
              <a:spLocks noChangeArrowheads="1"/>
            </p:cNvSpPr>
            <p:nvPr/>
          </p:nvSpPr>
          <p:spPr bwMode="auto">
            <a:xfrm flipH="1">
              <a:off x="7399294" y="15805486"/>
              <a:ext cx="1517258" cy="507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50" smtClean="0">
                  <a:solidFill>
                    <a:srgbClr val="000000"/>
                  </a:solidFill>
                  <a:cs typeface="Arial" pitchFamily="34" charset="0"/>
                </a:rPr>
                <a:t>450 </a:t>
              </a:r>
              <a:r>
                <a:rPr lang="en-US" sz="1050">
                  <a:solidFill>
                    <a:srgbClr val="000000"/>
                  </a:solidFill>
                  <a:cs typeface="Arial" pitchFamily="34" charset="0"/>
                </a:rPr>
                <a:t>MeV</a:t>
              </a:r>
            </a:p>
          </p:txBody>
        </p:sp>
        <p:sp>
          <p:nvSpPr>
            <p:cNvPr id="35" name="Text Box 159"/>
            <p:cNvSpPr txBox="1">
              <a:spLocks noChangeArrowheads="1"/>
            </p:cNvSpPr>
            <p:nvPr/>
          </p:nvSpPr>
          <p:spPr bwMode="auto">
            <a:xfrm flipH="1">
              <a:off x="8634092" y="15805486"/>
              <a:ext cx="2101796" cy="507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50" dirty="0" smtClean="0">
                  <a:solidFill>
                    <a:srgbClr val="000000"/>
                  </a:solidFill>
                  <a:cs typeface="Arial" pitchFamily="34" charset="0"/>
                </a:rPr>
                <a:t>1250 </a:t>
              </a:r>
              <a:r>
                <a:rPr lang="en-US" sz="1050" dirty="0">
                  <a:solidFill>
                    <a:srgbClr val="000000"/>
                  </a:solidFill>
                  <a:cs typeface="Arial" pitchFamily="34" charset="0"/>
                </a:rPr>
                <a:t>MeV</a:t>
              </a:r>
            </a:p>
          </p:txBody>
        </p:sp>
        <p:sp>
          <p:nvSpPr>
            <p:cNvPr id="36" name="Text Box 160"/>
            <p:cNvSpPr txBox="1">
              <a:spLocks noChangeArrowheads="1"/>
            </p:cNvSpPr>
            <p:nvPr/>
          </p:nvSpPr>
          <p:spPr bwMode="auto">
            <a:xfrm>
              <a:off x="6388106" y="13471346"/>
              <a:ext cx="4284598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dirty="0">
                  <a:solidFill>
                    <a:srgbClr val="000000"/>
                  </a:solidFill>
                  <a:cs typeface="Arial" pitchFamily="34" charset="0"/>
                </a:rPr>
                <a:t>1.3 </a:t>
              </a:r>
              <a:r>
                <a:rPr lang="en-US" sz="900" dirty="0" smtClean="0">
                  <a:solidFill>
                    <a:srgbClr val="000000"/>
                  </a:solidFill>
                  <a:cs typeface="Arial" pitchFamily="34" charset="0"/>
                </a:rPr>
                <a:t>GHz SC Accelerating Structures</a:t>
              </a:r>
              <a:endParaRPr lang="en-US" sz="9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7" name="Rectangle 161"/>
            <p:cNvSpPr>
              <a:spLocks noChangeAspect="1" noChangeArrowheads="1"/>
            </p:cNvSpPr>
            <p:nvPr/>
          </p:nvSpPr>
          <p:spPr bwMode="auto">
            <a:xfrm>
              <a:off x="5808333" y="14466948"/>
              <a:ext cx="584538" cy="18625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38" name="Text Box 164"/>
            <p:cNvSpPr txBox="1">
              <a:spLocks noChangeArrowheads="1"/>
            </p:cNvSpPr>
            <p:nvPr/>
          </p:nvSpPr>
          <p:spPr bwMode="auto">
            <a:xfrm>
              <a:off x="5134844" y="13791788"/>
              <a:ext cx="1931516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00" dirty="0">
                  <a:solidFill>
                    <a:srgbClr val="000000"/>
                  </a:solidFill>
                  <a:cs typeface="Arial" pitchFamily="34" charset="0"/>
                </a:rPr>
                <a:t>Diagnostics</a:t>
              </a:r>
            </a:p>
          </p:txBody>
        </p:sp>
        <p:sp>
          <p:nvSpPr>
            <p:cNvPr id="39" name="Text Box 169"/>
            <p:cNvSpPr txBox="1">
              <a:spLocks noChangeArrowheads="1"/>
            </p:cNvSpPr>
            <p:nvPr/>
          </p:nvSpPr>
          <p:spPr bwMode="auto">
            <a:xfrm flipH="1">
              <a:off x="17348328" y="15233594"/>
              <a:ext cx="1898478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50" dirty="0">
                  <a:solidFill>
                    <a:srgbClr val="000000"/>
                  </a:solidFill>
                  <a:cs typeface="Arial" pitchFamily="34" charset="0"/>
                </a:rPr>
                <a:t>FEL Experiments</a:t>
              </a:r>
            </a:p>
          </p:txBody>
        </p:sp>
        <p:grpSp>
          <p:nvGrpSpPr>
            <p:cNvPr id="40" name="Group 170"/>
            <p:cNvGrpSpPr>
              <a:grpSpLocks/>
            </p:cNvGrpSpPr>
            <p:nvPr/>
          </p:nvGrpSpPr>
          <p:grpSpPr bwMode="auto">
            <a:xfrm>
              <a:off x="8352343" y="14331200"/>
              <a:ext cx="1969638" cy="457755"/>
              <a:chOff x="2112" y="1949"/>
              <a:chExt cx="775" cy="145"/>
            </a:xfrm>
          </p:grpSpPr>
          <p:sp>
            <p:nvSpPr>
              <p:cNvPr id="238" name="AutoShape 172"/>
              <p:cNvSpPr>
                <a:spLocks noChangeAspect="1" noChangeArrowheads="1"/>
              </p:cNvSpPr>
              <p:nvPr/>
            </p:nvSpPr>
            <p:spPr bwMode="auto">
              <a:xfrm>
                <a:off x="2112" y="1949"/>
                <a:ext cx="775" cy="14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39" name="Rectangle 174"/>
              <p:cNvSpPr>
                <a:spLocks noChangeAspect="1" noChangeArrowheads="1"/>
              </p:cNvSpPr>
              <p:nvPr/>
            </p:nvSpPr>
            <p:spPr bwMode="auto">
              <a:xfrm>
                <a:off x="2144" y="1997"/>
                <a:ext cx="168" cy="4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40" name="Rectangle 175"/>
              <p:cNvSpPr>
                <a:spLocks noChangeAspect="1" noChangeArrowheads="1"/>
              </p:cNvSpPr>
              <p:nvPr/>
            </p:nvSpPr>
            <p:spPr bwMode="auto">
              <a:xfrm>
                <a:off x="2325" y="1997"/>
                <a:ext cx="168" cy="4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41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2507" y="1997"/>
                <a:ext cx="167" cy="4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  <p:sp>
            <p:nvSpPr>
              <p:cNvPr id="242" name="Rectangle 176"/>
              <p:cNvSpPr>
                <a:spLocks noChangeAspect="1" noChangeArrowheads="1"/>
              </p:cNvSpPr>
              <p:nvPr/>
            </p:nvSpPr>
            <p:spPr bwMode="auto">
              <a:xfrm>
                <a:off x="2685" y="1997"/>
                <a:ext cx="167" cy="48"/>
              </a:xfrm>
              <a:prstGeom prst="rect">
                <a:avLst/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050">
                  <a:cs typeface="Arial" pitchFamily="34" charset="0"/>
                </a:endParaRPr>
              </a:p>
            </p:txBody>
          </p:sp>
        </p:grpSp>
        <p:sp>
          <p:nvSpPr>
            <p:cNvPr id="41" name="AutoShape 30"/>
            <p:cNvSpPr>
              <a:spLocks noChangeArrowheads="1"/>
            </p:cNvSpPr>
            <p:nvPr/>
          </p:nvSpPr>
          <p:spPr bwMode="auto">
            <a:xfrm>
              <a:off x="4809536" y="14356455"/>
              <a:ext cx="216025" cy="410401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42" name="Rectangle 76"/>
            <p:cNvSpPr>
              <a:spLocks noChangeAspect="1" noChangeArrowheads="1"/>
            </p:cNvSpPr>
            <p:nvPr/>
          </p:nvSpPr>
          <p:spPr bwMode="auto">
            <a:xfrm>
              <a:off x="4852741" y="14501674"/>
              <a:ext cx="132156" cy="110493"/>
            </a:xfrm>
            <a:prstGeom prst="rect">
              <a:avLst/>
            </a:prstGeom>
            <a:solidFill>
              <a:srgbClr val="6699FF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43" name="AutoShape 182"/>
            <p:cNvSpPr>
              <a:spLocks noChangeArrowheads="1"/>
            </p:cNvSpPr>
            <p:nvPr/>
          </p:nvSpPr>
          <p:spPr bwMode="auto">
            <a:xfrm rot="10800000">
              <a:off x="3545113" y="13993408"/>
              <a:ext cx="284644" cy="287281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44" name="AutoShape 183"/>
            <p:cNvSpPr>
              <a:spLocks noChangeArrowheads="1"/>
            </p:cNvSpPr>
            <p:nvPr/>
          </p:nvSpPr>
          <p:spPr bwMode="auto">
            <a:xfrm rot="10800000">
              <a:off x="4331740" y="13993408"/>
              <a:ext cx="284644" cy="287281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45" name="AutoShape 184"/>
            <p:cNvSpPr>
              <a:spLocks noChangeArrowheads="1"/>
            </p:cNvSpPr>
            <p:nvPr/>
          </p:nvSpPr>
          <p:spPr bwMode="auto">
            <a:xfrm rot="10800000">
              <a:off x="4791746" y="13993408"/>
              <a:ext cx="284644" cy="287281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46" name="AutoShape 185"/>
            <p:cNvSpPr>
              <a:spLocks noChangeArrowheads="1"/>
            </p:cNvSpPr>
            <p:nvPr/>
          </p:nvSpPr>
          <p:spPr bwMode="auto">
            <a:xfrm rot="10800000">
              <a:off x="6868126" y="13993408"/>
              <a:ext cx="284644" cy="287281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47" name="AutoShape 186"/>
            <p:cNvSpPr>
              <a:spLocks noChangeArrowheads="1"/>
            </p:cNvSpPr>
            <p:nvPr/>
          </p:nvSpPr>
          <p:spPr bwMode="auto">
            <a:xfrm rot="10800000">
              <a:off x="8713232" y="13993408"/>
              <a:ext cx="284644" cy="287281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48" name="AutoShape 187"/>
            <p:cNvSpPr>
              <a:spLocks noChangeArrowheads="1"/>
            </p:cNvSpPr>
            <p:nvPr/>
          </p:nvSpPr>
          <p:spPr bwMode="auto">
            <a:xfrm rot="10800000">
              <a:off x="9633244" y="13993408"/>
              <a:ext cx="284644" cy="287281"/>
            </a:xfrm>
            <a:prstGeom prst="triangle">
              <a:avLst>
                <a:gd name="adj" fmla="val 50000"/>
              </a:avLst>
            </a:prstGeom>
            <a:solidFill>
              <a:srgbClr val="80008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49" name="Text Box 164"/>
            <p:cNvSpPr txBox="1">
              <a:spLocks noChangeArrowheads="1"/>
            </p:cNvSpPr>
            <p:nvPr/>
          </p:nvSpPr>
          <p:spPr bwMode="auto">
            <a:xfrm>
              <a:off x="3371912" y="13547388"/>
              <a:ext cx="1931516" cy="507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50">
                  <a:solidFill>
                    <a:srgbClr val="000000"/>
                  </a:solidFill>
                  <a:cs typeface="Arial" pitchFamily="34" charset="0"/>
                </a:rPr>
                <a:t>RF stations</a:t>
              </a:r>
            </a:p>
          </p:txBody>
        </p:sp>
        <p:sp>
          <p:nvSpPr>
            <p:cNvPr id="50" name="Text Box 78"/>
            <p:cNvSpPr txBox="1">
              <a:spLocks noChangeArrowheads="1"/>
            </p:cNvSpPr>
            <p:nvPr/>
          </p:nvSpPr>
          <p:spPr bwMode="auto">
            <a:xfrm flipH="1">
              <a:off x="3132806" y="15334228"/>
              <a:ext cx="1296150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50" dirty="0">
                  <a:solidFill>
                    <a:srgbClr val="000000"/>
                  </a:solidFill>
                  <a:cs typeface="Arial" pitchFamily="34" charset="0"/>
                </a:rPr>
                <a:t>RF </a:t>
              </a:r>
              <a:r>
                <a:rPr lang="en-US" sz="1050" dirty="0" smtClean="0">
                  <a:solidFill>
                    <a:srgbClr val="000000"/>
                  </a:solidFill>
                  <a:cs typeface="Arial" pitchFamily="34" charset="0"/>
                </a:rPr>
                <a:t>Gun</a:t>
              </a:r>
              <a:endParaRPr lang="en-US" sz="105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51" name="Group 341"/>
            <p:cNvGrpSpPr/>
            <p:nvPr/>
          </p:nvGrpSpPr>
          <p:grpSpPr>
            <a:xfrm>
              <a:off x="17392389" y="16035900"/>
              <a:ext cx="1564954" cy="1033025"/>
              <a:chOff x="7633799" y="3071425"/>
              <a:chExt cx="695535" cy="459122"/>
            </a:xfrm>
          </p:grpSpPr>
          <p:sp>
            <p:nvSpPr>
              <p:cNvPr id="231" name="AutoShape 7"/>
              <p:cNvSpPr>
                <a:spLocks noChangeArrowheads="1"/>
              </p:cNvSpPr>
              <p:nvPr/>
            </p:nvSpPr>
            <p:spPr bwMode="auto">
              <a:xfrm rot="5940000" flipH="1" flipV="1">
                <a:off x="7754315" y="2955527"/>
                <a:ext cx="459122" cy="69091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79 w 21600"/>
                  <a:gd name="T13" fmla="*/ 2400 h 21600"/>
                  <a:gd name="T14" fmla="*/ 19221 w 21600"/>
                  <a:gd name="T15" fmla="*/ 19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142" y="21600"/>
                    </a:lnTo>
                    <a:lnTo>
                      <a:pt x="204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de-DE" sz="1000"/>
              </a:p>
            </p:txBody>
          </p:sp>
          <p:grpSp>
            <p:nvGrpSpPr>
              <p:cNvPr id="232" name="Group 534"/>
              <p:cNvGrpSpPr/>
              <p:nvPr/>
            </p:nvGrpSpPr>
            <p:grpSpPr>
              <a:xfrm rot="11340000">
                <a:off x="7633799" y="3110643"/>
                <a:ext cx="654510" cy="324501"/>
                <a:chOff x="7682999" y="3118843"/>
                <a:chExt cx="654510" cy="324501"/>
              </a:xfrm>
            </p:grpSpPr>
            <p:sp>
              <p:nvSpPr>
                <p:cNvPr id="233" name="Line 117"/>
                <p:cNvSpPr>
                  <a:spLocks noChangeShapeType="1"/>
                </p:cNvSpPr>
                <p:nvPr/>
              </p:nvSpPr>
              <p:spPr bwMode="auto">
                <a:xfrm rot="540000" flipH="1" flipV="1">
                  <a:off x="7776400" y="3118843"/>
                  <a:ext cx="561109" cy="16033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de-DE" sz="1000"/>
                </a:p>
              </p:txBody>
            </p:sp>
            <p:sp>
              <p:nvSpPr>
                <p:cNvPr id="234" name="Line 118"/>
                <p:cNvSpPr>
                  <a:spLocks noChangeShapeType="1"/>
                </p:cNvSpPr>
                <p:nvPr/>
              </p:nvSpPr>
              <p:spPr bwMode="auto">
                <a:xfrm rot="540000" flipH="1" flipV="1">
                  <a:off x="7682999" y="3154895"/>
                  <a:ext cx="453634" cy="419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de-DE" sz="1000"/>
                </a:p>
              </p:txBody>
            </p:sp>
            <p:sp>
              <p:nvSpPr>
                <p:cNvPr id="235" name="Line 119"/>
                <p:cNvSpPr>
                  <a:spLocks noChangeShapeType="1"/>
                </p:cNvSpPr>
                <p:nvPr/>
              </p:nvSpPr>
              <p:spPr bwMode="auto">
                <a:xfrm rot="540000" flipH="1">
                  <a:off x="7800596" y="3206399"/>
                  <a:ext cx="328012" cy="419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de-DE" sz="1000"/>
                </a:p>
              </p:txBody>
            </p:sp>
            <p:sp>
              <p:nvSpPr>
                <p:cNvPr id="236" name="Line 120"/>
                <p:cNvSpPr>
                  <a:spLocks noChangeShapeType="1"/>
                </p:cNvSpPr>
                <p:nvPr/>
              </p:nvSpPr>
              <p:spPr bwMode="auto">
                <a:xfrm rot="540000" flipH="1">
                  <a:off x="7818164" y="3284246"/>
                  <a:ext cx="502485" cy="1005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de-DE" sz="1000"/>
                </a:p>
              </p:txBody>
            </p:sp>
            <p:sp>
              <p:nvSpPr>
                <p:cNvPr id="237" name="Line 121"/>
                <p:cNvSpPr>
                  <a:spLocks noChangeShapeType="1"/>
                </p:cNvSpPr>
                <p:nvPr/>
              </p:nvSpPr>
              <p:spPr bwMode="auto">
                <a:xfrm rot="540000" flipH="1">
                  <a:off x="7749900" y="3296134"/>
                  <a:ext cx="439675" cy="1472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de-DE" sz="1000"/>
                </a:p>
              </p:txBody>
            </p:sp>
          </p:grpSp>
        </p:grpSp>
        <p:grpSp>
          <p:nvGrpSpPr>
            <p:cNvPr id="52" name="Group 342"/>
            <p:cNvGrpSpPr/>
            <p:nvPr/>
          </p:nvGrpSpPr>
          <p:grpSpPr>
            <a:xfrm>
              <a:off x="17750324" y="13550973"/>
              <a:ext cx="1527905" cy="1457559"/>
              <a:chOff x="7761546" y="2059293"/>
              <a:chExt cx="487523" cy="480917"/>
            </a:xfrm>
          </p:grpSpPr>
          <p:sp>
            <p:nvSpPr>
              <p:cNvPr id="220" name="AutoShape 6"/>
              <p:cNvSpPr>
                <a:spLocks noChangeArrowheads="1"/>
              </p:cNvSpPr>
              <p:nvPr/>
            </p:nvSpPr>
            <p:spPr bwMode="auto">
              <a:xfrm rot="5400000" flipH="1">
                <a:off x="7766246" y="2057388"/>
                <a:ext cx="480917" cy="4847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459 w 21600"/>
                  <a:gd name="T13" fmla="*/ 3486 h 21600"/>
                  <a:gd name="T14" fmla="*/ 18141 w 21600"/>
                  <a:gd name="T15" fmla="*/ 1811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349" y="21600"/>
                    </a:lnTo>
                    <a:lnTo>
                      <a:pt x="1825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de-DE" sz="1000"/>
              </a:p>
            </p:txBody>
          </p:sp>
          <p:sp>
            <p:nvSpPr>
              <p:cNvPr id="221" name="AutoShape 7"/>
              <p:cNvSpPr>
                <a:spLocks noChangeArrowheads="1"/>
              </p:cNvSpPr>
              <p:nvPr/>
            </p:nvSpPr>
            <p:spPr bwMode="auto">
              <a:xfrm rot="16200000" flipH="1">
                <a:off x="7787318" y="2110442"/>
                <a:ext cx="329813" cy="3771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79 w 21600"/>
                  <a:gd name="T13" fmla="*/ 2400 h 21600"/>
                  <a:gd name="T14" fmla="*/ 19221 w 21600"/>
                  <a:gd name="T15" fmla="*/ 19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142" y="21600"/>
                    </a:lnTo>
                    <a:lnTo>
                      <a:pt x="204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222" name="Line 8"/>
              <p:cNvSpPr>
                <a:spLocks noChangeShapeType="1"/>
              </p:cNvSpPr>
              <p:nvPr/>
            </p:nvSpPr>
            <p:spPr bwMode="auto">
              <a:xfrm rot="10800000" flipH="1" flipV="1">
                <a:off x="8141506" y="2447222"/>
                <a:ext cx="107562" cy="915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223" name="Line 9"/>
              <p:cNvSpPr>
                <a:spLocks noChangeShapeType="1"/>
              </p:cNvSpPr>
              <p:nvPr/>
            </p:nvSpPr>
            <p:spPr bwMode="auto">
              <a:xfrm rot="16200000" flipH="1" flipV="1">
                <a:off x="8148067" y="2052734"/>
                <a:ext cx="94440" cy="1075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224" name="Line 10"/>
              <p:cNvSpPr>
                <a:spLocks noChangeShapeType="1"/>
              </p:cNvSpPr>
              <p:nvPr/>
            </p:nvSpPr>
            <p:spPr bwMode="auto">
              <a:xfrm rot="5400000" flipH="1">
                <a:off x="8193107" y="2102132"/>
                <a:ext cx="4359" cy="1075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225" name="Line 11"/>
              <p:cNvSpPr>
                <a:spLocks noChangeShapeType="1"/>
              </p:cNvSpPr>
              <p:nvPr/>
            </p:nvSpPr>
            <p:spPr bwMode="auto">
              <a:xfrm rot="16200000" flipH="1" flipV="1">
                <a:off x="8193107" y="2391263"/>
                <a:ext cx="4359" cy="1075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226" name="Line 117"/>
              <p:cNvSpPr>
                <a:spLocks noChangeShapeType="1"/>
              </p:cNvSpPr>
              <p:nvPr/>
            </p:nvSpPr>
            <p:spPr bwMode="auto">
              <a:xfrm rot="10800000" flipH="1">
                <a:off x="7765736" y="2166810"/>
                <a:ext cx="345037" cy="1293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 sz="1000"/>
              </a:p>
            </p:txBody>
          </p:sp>
          <p:sp>
            <p:nvSpPr>
              <p:cNvPr id="227" name="Line 118"/>
              <p:cNvSpPr>
                <a:spLocks noChangeShapeType="1"/>
              </p:cNvSpPr>
              <p:nvPr/>
            </p:nvSpPr>
            <p:spPr bwMode="auto">
              <a:xfrm rot="10800000" flipH="1">
                <a:off x="7936160" y="2227833"/>
                <a:ext cx="185790" cy="43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 sz="1000"/>
              </a:p>
            </p:txBody>
          </p:sp>
          <p:sp>
            <p:nvSpPr>
              <p:cNvPr id="228" name="Line 119"/>
              <p:cNvSpPr>
                <a:spLocks noChangeShapeType="1"/>
              </p:cNvSpPr>
              <p:nvPr/>
            </p:nvSpPr>
            <p:spPr bwMode="auto">
              <a:xfrm rot="10800000" flipH="1" flipV="1">
                <a:off x="7936160" y="2236550"/>
                <a:ext cx="191377" cy="595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 sz="1000"/>
              </a:p>
            </p:txBody>
          </p:sp>
          <p:sp>
            <p:nvSpPr>
              <p:cNvPr id="229" name="Line 120"/>
              <p:cNvSpPr>
                <a:spLocks noChangeShapeType="1"/>
              </p:cNvSpPr>
              <p:nvPr/>
            </p:nvSpPr>
            <p:spPr bwMode="auto">
              <a:xfrm rot="10800000" flipH="1" flipV="1">
                <a:off x="7761546" y="2297572"/>
                <a:ext cx="333863" cy="944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 sz="1000"/>
              </a:p>
            </p:txBody>
          </p:sp>
          <p:sp>
            <p:nvSpPr>
              <p:cNvPr id="230" name="Line 121"/>
              <p:cNvSpPr>
                <a:spLocks noChangeShapeType="1"/>
              </p:cNvSpPr>
              <p:nvPr/>
            </p:nvSpPr>
            <p:spPr bwMode="auto">
              <a:xfrm rot="10800000" flipH="1" flipV="1">
                <a:off x="7824407" y="2316460"/>
                <a:ext cx="262619" cy="1467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de-DE" sz="1000"/>
              </a:p>
            </p:txBody>
          </p:sp>
        </p:grpSp>
        <p:sp>
          <p:nvSpPr>
            <p:cNvPr id="53" name="Line 13"/>
            <p:cNvSpPr>
              <a:spLocks noChangeShapeType="1"/>
            </p:cNvSpPr>
            <p:nvPr/>
          </p:nvSpPr>
          <p:spPr bwMode="auto">
            <a:xfrm rot="10800000" flipH="1" flipV="1">
              <a:off x="10700663" y="14674554"/>
              <a:ext cx="366127" cy="470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00"/>
            </a:p>
          </p:txBody>
        </p:sp>
        <p:sp>
          <p:nvSpPr>
            <p:cNvPr id="54" name="Text Box 27"/>
            <p:cNvSpPr txBox="1">
              <a:spLocks noChangeArrowheads="1"/>
            </p:cNvSpPr>
            <p:nvPr/>
          </p:nvSpPr>
          <p:spPr bwMode="auto">
            <a:xfrm flipH="1">
              <a:off x="10959264" y="13157690"/>
              <a:ext cx="21860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100" dirty="0" err="1">
                  <a:latin typeface="Helvetica" pitchFamily="34" charset="0"/>
                </a:rPr>
                <a:t>sFLASH</a:t>
              </a:r>
              <a:endParaRPr lang="en-US" sz="1100" dirty="0">
                <a:latin typeface="Helvetica" pitchFamily="34" charset="0"/>
              </a:endParaRPr>
            </a:p>
          </p:txBody>
        </p:sp>
        <p:sp>
          <p:nvSpPr>
            <p:cNvPr id="55" name="Line 49"/>
            <p:cNvSpPr>
              <a:spLocks noChangeShapeType="1"/>
            </p:cNvSpPr>
            <p:nvPr/>
          </p:nvSpPr>
          <p:spPr bwMode="auto">
            <a:xfrm rot="10800000" flipH="1">
              <a:off x="11375228" y="14270285"/>
              <a:ext cx="6417548" cy="3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00"/>
            </a:p>
          </p:txBody>
        </p:sp>
        <p:grpSp>
          <p:nvGrpSpPr>
            <p:cNvPr id="56" name="Group 347"/>
            <p:cNvGrpSpPr/>
            <p:nvPr/>
          </p:nvGrpSpPr>
          <p:grpSpPr>
            <a:xfrm>
              <a:off x="15836069" y="14061015"/>
              <a:ext cx="1132573" cy="709373"/>
              <a:chOff x="6810024" y="1343698"/>
              <a:chExt cx="503366" cy="315277"/>
            </a:xfrm>
          </p:grpSpPr>
          <p:grpSp>
            <p:nvGrpSpPr>
              <p:cNvPr id="216" name="Group 518"/>
              <p:cNvGrpSpPr/>
              <p:nvPr/>
            </p:nvGrpSpPr>
            <p:grpSpPr>
              <a:xfrm rot="2069588">
                <a:off x="6909584" y="1547100"/>
                <a:ext cx="403806" cy="111875"/>
                <a:chOff x="6912175" y="1625280"/>
                <a:chExt cx="607519" cy="111875"/>
              </a:xfrm>
            </p:grpSpPr>
            <p:sp>
              <p:nvSpPr>
                <p:cNvPr id="218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6912175" y="1681217"/>
                  <a:ext cx="38211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sz="1000"/>
                </a:p>
              </p:txBody>
            </p:sp>
            <p:sp>
              <p:nvSpPr>
                <p:cNvPr id="219" name="Rectangle 35"/>
                <p:cNvSpPr>
                  <a:spLocks noChangeAspect="1" noChangeArrowheads="1"/>
                </p:cNvSpPr>
                <p:nvPr/>
              </p:nvSpPr>
              <p:spPr bwMode="auto">
                <a:xfrm>
                  <a:off x="7205738" y="1625280"/>
                  <a:ext cx="313956" cy="11187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</p:grpSp>
          <p:sp>
            <p:nvSpPr>
              <p:cNvPr id="217" name="Freeform 50"/>
              <p:cNvSpPr>
                <a:spLocks/>
              </p:cNvSpPr>
              <p:nvPr/>
            </p:nvSpPr>
            <p:spPr bwMode="auto">
              <a:xfrm rot="10800000" flipH="1" flipV="1">
                <a:off x="6810024" y="1343698"/>
                <a:ext cx="177408" cy="188879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147483647 h 130"/>
                  <a:gd name="T4" fmla="*/ 2147483647 w 143"/>
                  <a:gd name="T5" fmla="*/ 2147483647 h 130"/>
                  <a:gd name="T6" fmla="*/ 2147483647 w 143"/>
                  <a:gd name="T7" fmla="*/ 2147483647 h 130"/>
                  <a:gd name="T8" fmla="*/ 2147483647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de-DE" sz="1000"/>
              </a:p>
            </p:txBody>
          </p:sp>
        </p:grpSp>
        <p:sp>
          <p:nvSpPr>
            <p:cNvPr id="57" name="Rectangle 112"/>
            <p:cNvSpPr>
              <a:spLocks noChangeAspect="1" noChangeArrowheads="1"/>
            </p:cNvSpPr>
            <p:nvPr/>
          </p:nvSpPr>
          <p:spPr bwMode="auto">
            <a:xfrm rot="10800000" flipH="1">
              <a:off x="16661292" y="14178820"/>
              <a:ext cx="719759" cy="192877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rot="10800000" wrap="none" anchor="ctr"/>
            <a:lstStyle/>
            <a:p>
              <a:pPr>
                <a:spcBef>
                  <a:spcPct val="20000"/>
                </a:spcBef>
              </a:pPr>
              <a:endParaRPr lang="de-DE" sz="1050">
                <a:sym typeface="Wingdings" pitchFamily="2" charset="2"/>
              </a:endParaRPr>
            </a:p>
          </p:txBody>
        </p:sp>
        <p:grpSp>
          <p:nvGrpSpPr>
            <p:cNvPr id="58" name="Group 113"/>
            <p:cNvGrpSpPr>
              <a:grpSpLocks/>
            </p:cNvGrpSpPr>
            <p:nvPr/>
          </p:nvGrpSpPr>
          <p:grpSpPr bwMode="auto">
            <a:xfrm rot="10800000" flipH="1">
              <a:off x="16516712" y="14093826"/>
              <a:ext cx="1436375" cy="356330"/>
              <a:chOff x="5088" y="2045"/>
              <a:chExt cx="478" cy="109"/>
            </a:xfrm>
          </p:grpSpPr>
          <p:sp>
            <p:nvSpPr>
              <p:cNvPr id="214" name="Freeform 114"/>
              <p:cNvSpPr>
                <a:spLocks noChangeAspect="1"/>
              </p:cNvSpPr>
              <p:nvPr/>
            </p:nvSpPr>
            <p:spPr bwMode="auto">
              <a:xfrm flipH="1" flipV="1">
                <a:off x="5321" y="2045"/>
                <a:ext cx="245" cy="109"/>
              </a:xfrm>
              <a:custGeom>
                <a:avLst/>
                <a:gdLst>
                  <a:gd name="T0" fmla="*/ 0 w 654"/>
                  <a:gd name="T1" fmla="*/ 0 h 268"/>
                  <a:gd name="T2" fmla="*/ 0 w 654"/>
                  <a:gd name="T3" fmla="*/ 0 h 268"/>
                  <a:gd name="T4" fmla="*/ 0 w 654"/>
                  <a:gd name="T5" fmla="*/ 0 h 268"/>
                  <a:gd name="T6" fmla="*/ 0 w 654"/>
                  <a:gd name="T7" fmla="*/ 0 h 268"/>
                  <a:gd name="T8" fmla="*/ 0 w 654"/>
                  <a:gd name="T9" fmla="*/ 0 h 268"/>
                  <a:gd name="T10" fmla="*/ 0 w 654"/>
                  <a:gd name="T11" fmla="*/ 0 h 268"/>
                  <a:gd name="T12" fmla="*/ 0 w 654"/>
                  <a:gd name="T13" fmla="*/ 0 h 268"/>
                  <a:gd name="T14" fmla="*/ 0 w 654"/>
                  <a:gd name="T15" fmla="*/ 0 h 268"/>
                  <a:gd name="T16" fmla="*/ 0 w 654"/>
                  <a:gd name="T17" fmla="*/ 0 h 2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4"/>
                  <a:gd name="T28" fmla="*/ 0 h 268"/>
                  <a:gd name="T29" fmla="*/ 654 w 654"/>
                  <a:gd name="T30" fmla="*/ 268 h 2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4" h="268">
                    <a:moveTo>
                      <a:pt x="0" y="159"/>
                    </a:moveTo>
                    <a:cubicBezTo>
                      <a:pt x="28" y="81"/>
                      <a:pt x="57" y="3"/>
                      <a:pt x="84" y="21"/>
                    </a:cubicBezTo>
                    <a:cubicBezTo>
                      <a:pt x="111" y="39"/>
                      <a:pt x="134" y="266"/>
                      <a:pt x="162" y="267"/>
                    </a:cubicBezTo>
                    <a:cubicBezTo>
                      <a:pt x="190" y="268"/>
                      <a:pt x="225" y="27"/>
                      <a:pt x="252" y="27"/>
                    </a:cubicBezTo>
                    <a:cubicBezTo>
                      <a:pt x="279" y="27"/>
                      <a:pt x="298" y="268"/>
                      <a:pt x="324" y="267"/>
                    </a:cubicBezTo>
                    <a:cubicBezTo>
                      <a:pt x="350" y="266"/>
                      <a:pt x="381" y="21"/>
                      <a:pt x="408" y="21"/>
                    </a:cubicBezTo>
                    <a:cubicBezTo>
                      <a:pt x="435" y="21"/>
                      <a:pt x="459" y="268"/>
                      <a:pt x="486" y="267"/>
                    </a:cubicBezTo>
                    <a:cubicBezTo>
                      <a:pt x="513" y="266"/>
                      <a:pt x="542" y="30"/>
                      <a:pt x="570" y="15"/>
                    </a:cubicBezTo>
                    <a:cubicBezTo>
                      <a:pt x="598" y="0"/>
                      <a:pt x="642" y="150"/>
                      <a:pt x="654" y="177"/>
                    </a:cubicBezTo>
                  </a:path>
                </a:pathLst>
              </a:cu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215" name="Freeform 115"/>
              <p:cNvSpPr>
                <a:spLocks noChangeAspect="1"/>
              </p:cNvSpPr>
              <p:nvPr/>
            </p:nvSpPr>
            <p:spPr bwMode="auto">
              <a:xfrm>
                <a:off x="5088" y="2045"/>
                <a:ext cx="245" cy="109"/>
              </a:xfrm>
              <a:custGeom>
                <a:avLst/>
                <a:gdLst>
                  <a:gd name="T0" fmla="*/ 0 w 654"/>
                  <a:gd name="T1" fmla="*/ 0 h 268"/>
                  <a:gd name="T2" fmla="*/ 0 w 654"/>
                  <a:gd name="T3" fmla="*/ 0 h 268"/>
                  <a:gd name="T4" fmla="*/ 0 w 654"/>
                  <a:gd name="T5" fmla="*/ 0 h 268"/>
                  <a:gd name="T6" fmla="*/ 0 w 654"/>
                  <a:gd name="T7" fmla="*/ 0 h 268"/>
                  <a:gd name="T8" fmla="*/ 0 w 654"/>
                  <a:gd name="T9" fmla="*/ 0 h 268"/>
                  <a:gd name="T10" fmla="*/ 0 w 654"/>
                  <a:gd name="T11" fmla="*/ 0 h 268"/>
                  <a:gd name="T12" fmla="*/ 0 w 654"/>
                  <a:gd name="T13" fmla="*/ 0 h 268"/>
                  <a:gd name="T14" fmla="*/ 0 w 654"/>
                  <a:gd name="T15" fmla="*/ 0 h 268"/>
                  <a:gd name="T16" fmla="*/ 0 w 654"/>
                  <a:gd name="T17" fmla="*/ 0 h 2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54"/>
                  <a:gd name="T28" fmla="*/ 0 h 268"/>
                  <a:gd name="T29" fmla="*/ 654 w 654"/>
                  <a:gd name="T30" fmla="*/ 268 h 2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54" h="268">
                    <a:moveTo>
                      <a:pt x="0" y="159"/>
                    </a:moveTo>
                    <a:cubicBezTo>
                      <a:pt x="28" y="81"/>
                      <a:pt x="57" y="3"/>
                      <a:pt x="84" y="21"/>
                    </a:cubicBezTo>
                    <a:cubicBezTo>
                      <a:pt x="111" y="39"/>
                      <a:pt x="134" y="266"/>
                      <a:pt x="162" y="267"/>
                    </a:cubicBezTo>
                    <a:cubicBezTo>
                      <a:pt x="190" y="268"/>
                      <a:pt x="225" y="27"/>
                      <a:pt x="252" y="27"/>
                    </a:cubicBezTo>
                    <a:cubicBezTo>
                      <a:pt x="279" y="27"/>
                      <a:pt x="298" y="268"/>
                      <a:pt x="324" y="267"/>
                    </a:cubicBezTo>
                    <a:cubicBezTo>
                      <a:pt x="350" y="266"/>
                      <a:pt x="381" y="21"/>
                      <a:pt x="408" y="21"/>
                    </a:cubicBezTo>
                    <a:cubicBezTo>
                      <a:pt x="435" y="21"/>
                      <a:pt x="459" y="268"/>
                      <a:pt x="486" y="267"/>
                    </a:cubicBezTo>
                    <a:cubicBezTo>
                      <a:pt x="513" y="266"/>
                      <a:pt x="542" y="30"/>
                      <a:pt x="570" y="15"/>
                    </a:cubicBezTo>
                    <a:cubicBezTo>
                      <a:pt x="598" y="0"/>
                      <a:pt x="642" y="150"/>
                      <a:pt x="654" y="177"/>
                    </a:cubicBezTo>
                  </a:path>
                </a:pathLst>
              </a:cu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endParaRPr lang="de-DE" sz="1000"/>
              </a:p>
            </p:txBody>
          </p:sp>
        </p:grpSp>
        <p:sp>
          <p:nvSpPr>
            <p:cNvPr id="59" name="Line 37"/>
            <p:cNvSpPr>
              <a:spLocks noChangeShapeType="1"/>
            </p:cNvSpPr>
            <p:nvPr/>
          </p:nvSpPr>
          <p:spPr bwMode="auto">
            <a:xfrm rot="10800000" flipH="1">
              <a:off x="11105402" y="14204972"/>
              <a:ext cx="358744" cy="3497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00"/>
            </a:p>
          </p:txBody>
        </p:sp>
        <p:grpSp>
          <p:nvGrpSpPr>
            <p:cNvPr id="60" name="Group 46"/>
            <p:cNvGrpSpPr>
              <a:grpSpLocks noChangeAspect="1"/>
            </p:cNvGrpSpPr>
            <p:nvPr/>
          </p:nvGrpSpPr>
          <p:grpSpPr bwMode="auto">
            <a:xfrm rot="9364650" flipV="1">
              <a:off x="11193775" y="14102352"/>
              <a:ext cx="102868" cy="644036"/>
              <a:chOff x="2790" y="3240"/>
              <a:chExt cx="56" cy="332"/>
            </a:xfrm>
          </p:grpSpPr>
          <p:sp>
            <p:nvSpPr>
              <p:cNvPr id="212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213" name="AutoShape 48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de-DE" sz="1000"/>
              </a:p>
            </p:txBody>
          </p:sp>
        </p:grpSp>
        <p:sp>
          <p:nvSpPr>
            <p:cNvPr id="61" name="Freeform 60"/>
            <p:cNvSpPr>
              <a:spLocks/>
            </p:cNvSpPr>
            <p:nvPr/>
          </p:nvSpPr>
          <p:spPr bwMode="auto">
            <a:xfrm rot="10800000" flipV="1">
              <a:off x="11326167" y="14061134"/>
              <a:ext cx="183973" cy="424978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147483647 h 130"/>
                <a:gd name="T4" fmla="*/ 0 w 143"/>
                <a:gd name="T5" fmla="*/ 2147483647 h 130"/>
                <a:gd name="T6" fmla="*/ 0 w 143"/>
                <a:gd name="T7" fmla="*/ 2147483647 h 130"/>
                <a:gd name="T8" fmla="*/ 0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000"/>
            </a:p>
          </p:txBody>
        </p:sp>
        <p:sp>
          <p:nvSpPr>
            <p:cNvPr id="62" name="Freeform 353"/>
            <p:cNvSpPr>
              <a:spLocks/>
            </p:cNvSpPr>
            <p:nvPr/>
          </p:nvSpPr>
          <p:spPr bwMode="auto">
            <a:xfrm rot="10800000" flipH="1">
              <a:off x="10952091" y="14339004"/>
              <a:ext cx="183973" cy="424978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147483647 h 130"/>
                <a:gd name="T4" fmla="*/ 0 w 143"/>
                <a:gd name="T5" fmla="*/ 2147483647 h 130"/>
                <a:gd name="T6" fmla="*/ 0 w 143"/>
                <a:gd name="T7" fmla="*/ 2147483647 h 130"/>
                <a:gd name="T8" fmla="*/ 0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rot="10800000"/>
            <a:lstStyle/>
            <a:p>
              <a:endParaRPr lang="de-DE" sz="1000"/>
            </a:p>
          </p:txBody>
        </p:sp>
        <p:sp>
          <p:nvSpPr>
            <p:cNvPr id="63" name="Freeform 38"/>
            <p:cNvSpPr>
              <a:spLocks/>
            </p:cNvSpPr>
            <p:nvPr/>
          </p:nvSpPr>
          <p:spPr bwMode="auto">
            <a:xfrm rot="10800000" flipH="1" flipV="1">
              <a:off x="10587213" y="14381502"/>
              <a:ext cx="183971" cy="432911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147464720 h 130"/>
                <a:gd name="T4" fmla="*/ 0 w 143"/>
                <a:gd name="T5" fmla="*/ 2147464720 h 130"/>
                <a:gd name="T6" fmla="*/ 0 w 143"/>
                <a:gd name="T7" fmla="*/ 2147464720 h 130"/>
                <a:gd name="T8" fmla="*/ 0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rot="10800000"/>
            <a:lstStyle/>
            <a:p>
              <a:endParaRPr lang="de-DE" sz="1000"/>
            </a:p>
          </p:txBody>
        </p:sp>
        <p:sp>
          <p:nvSpPr>
            <p:cNvPr id="64" name="TextBox 355"/>
            <p:cNvSpPr txBox="1"/>
            <p:nvPr/>
          </p:nvSpPr>
          <p:spPr>
            <a:xfrm>
              <a:off x="13156574" y="13481704"/>
              <a:ext cx="25575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Helvetica" pitchFamily="34" charset="0"/>
                  <a:cs typeface="Helvetica" pitchFamily="34" charset="0"/>
                </a:rPr>
                <a:t>FLASH1</a:t>
              </a:r>
              <a:endParaRPr lang="en-US" sz="1200" b="1" dirty="0"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65" name="TextBox 356"/>
            <p:cNvSpPr txBox="1"/>
            <p:nvPr/>
          </p:nvSpPr>
          <p:spPr>
            <a:xfrm rot="540000">
              <a:off x="13071164" y="15032758"/>
              <a:ext cx="255752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Helvetica" pitchFamily="34" charset="0"/>
                  <a:cs typeface="Helvetica" pitchFamily="34" charset="0"/>
                </a:rPr>
                <a:t>FLASH2</a:t>
              </a:r>
              <a:endParaRPr lang="en-US" sz="700" b="1" dirty="0"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66" name="Line 32"/>
            <p:cNvSpPr>
              <a:spLocks noChangeShapeType="1"/>
            </p:cNvSpPr>
            <p:nvPr/>
          </p:nvSpPr>
          <p:spPr bwMode="auto">
            <a:xfrm rot="10283786" flipH="1" flipV="1">
              <a:off x="11358581" y="14793351"/>
              <a:ext cx="5972028" cy="19476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000"/>
            </a:p>
          </p:txBody>
        </p:sp>
        <p:sp>
          <p:nvSpPr>
            <p:cNvPr id="67" name="Freeform 39"/>
            <p:cNvSpPr>
              <a:spLocks/>
            </p:cNvSpPr>
            <p:nvPr/>
          </p:nvSpPr>
          <p:spPr bwMode="auto">
            <a:xfrm rot="10800000">
              <a:off x="11051926" y="14997528"/>
              <a:ext cx="183973" cy="424978"/>
            </a:xfrm>
            <a:custGeom>
              <a:avLst/>
              <a:gdLst>
                <a:gd name="T0" fmla="*/ 0 w 143"/>
                <a:gd name="T1" fmla="*/ 0 h 130"/>
                <a:gd name="T2" fmla="*/ 0 w 143"/>
                <a:gd name="T3" fmla="*/ 2147483647 h 130"/>
                <a:gd name="T4" fmla="*/ 0 w 143"/>
                <a:gd name="T5" fmla="*/ 2147483647 h 130"/>
                <a:gd name="T6" fmla="*/ 0 w 143"/>
                <a:gd name="T7" fmla="*/ 2147483647 h 130"/>
                <a:gd name="T8" fmla="*/ 0 w 143"/>
                <a:gd name="T9" fmla="*/ 0 h 130"/>
                <a:gd name="T10" fmla="*/ 0 w 143"/>
                <a:gd name="T11" fmla="*/ 0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30"/>
                <a:gd name="T20" fmla="*/ 143 w 143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30">
                  <a:moveTo>
                    <a:pt x="0" y="0"/>
                  </a:moveTo>
                  <a:lnTo>
                    <a:pt x="0" y="130"/>
                  </a:lnTo>
                  <a:lnTo>
                    <a:pt x="78" y="130"/>
                  </a:lnTo>
                  <a:lnTo>
                    <a:pt x="142" y="72"/>
                  </a:lnTo>
                  <a:lnTo>
                    <a:pt x="14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rot="10800000"/>
            <a:lstStyle/>
            <a:p>
              <a:endParaRPr lang="de-DE" sz="1000"/>
            </a:p>
          </p:txBody>
        </p:sp>
        <p:sp>
          <p:nvSpPr>
            <p:cNvPr id="68" name="Text Box 26"/>
            <p:cNvSpPr txBox="1">
              <a:spLocks noChangeArrowheads="1"/>
            </p:cNvSpPr>
            <p:nvPr/>
          </p:nvSpPr>
          <p:spPr bwMode="auto">
            <a:xfrm flipH="1">
              <a:off x="12667128" y="14483350"/>
              <a:ext cx="3549462" cy="507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50" dirty="0" smtClean="0">
                  <a:solidFill>
                    <a:srgbClr val="000000"/>
                  </a:solidFill>
                  <a:latin typeface="Helvetica" pitchFamily="34" charset="0"/>
                </a:rPr>
                <a:t>Fixed Gap </a:t>
              </a:r>
              <a:r>
                <a:rPr lang="en-US" sz="1050" dirty="0">
                  <a:solidFill>
                    <a:srgbClr val="000000"/>
                  </a:solidFill>
                  <a:latin typeface="Helvetica" pitchFamily="34" charset="0"/>
                </a:rPr>
                <a:t>U</a:t>
              </a:r>
              <a:r>
                <a:rPr lang="en-US" sz="1050" dirty="0" smtClean="0">
                  <a:solidFill>
                    <a:srgbClr val="000000"/>
                  </a:solidFill>
                  <a:latin typeface="Helvetica" pitchFamily="34" charset="0"/>
                </a:rPr>
                <a:t>ndulators</a:t>
              </a:r>
              <a:endParaRPr lang="en-US" sz="1050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69" name="Text Box 26"/>
            <p:cNvSpPr txBox="1">
              <a:spLocks noChangeArrowheads="1"/>
            </p:cNvSpPr>
            <p:nvPr/>
          </p:nvSpPr>
          <p:spPr bwMode="auto">
            <a:xfrm rot="540000" flipH="1">
              <a:off x="12593572" y="15848040"/>
              <a:ext cx="2973340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050" dirty="0" smtClean="0">
                  <a:solidFill>
                    <a:srgbClr val="000000"/>
                  </a:solidFill>
                  <a:latin typeface="Helvetica" pitchFamily="34" charset="0"/>
                </a:rPr>
                <a:t>Variable </a:t>
              </a:r>
              <a:r>
                <a:rPr lang="en-US" sz="1050" dirty="0">
                  <a:solidFill>
                    <a:srgbClr val="000000"/>
                  </a:solidFill>
                  <a:latin typeface="Helvetica" pitchFamily="34" charset="0"/>
                </a:rPr>
                <a:t>G</a:t>
              </a:r>
              <a:r>
                <a:rPr lang="en-US" sz="1050" dirty="0" smtClean="0">
                  <a:solidFill>
                    <a:srgbClr val="000000"/>
                  </a:solidFill>
                  <a:latin typeface="Helvetica" pitchFamily="34" charset="0"/>
                </a:rPr>
                <a:t>ap </a:t>
              </a:r>
              <a:r>
                <a:rPr lang="en-US" sz="1050" dirty="0">
                  <a:solidFill>
                    <a:srgbClr val="000000"/>
                  </a:solidFill>
                  <a:latin typeface="Helvetica" pitchFamily="34" charset="0"/>
                </a:rPr>
                <a:t>U</a:t>
              </a:r>
              <a:r>
                <a:rPr lang="en-US" sz="1050" dirty="0" smtClean="0">
                  <a:solidFill>
                    <a:srgbClr val="000000"/>
                  </a:solidFill>
                  <a:latin typeface="Helvetica" pitchFamily="34" charset="0"/>
                </a:rPr>
                <a:t>ndulators</a:t>
              </a:r>
              <a:endParaRPr lang="en-US" sz="1050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grpSp>
          <p:nvGrpSpPr>
            <p:cNvPr id="70" name="Group 25"/>
            <p:cNvGrpSpPr/>
            <p:nvPr/>
          </p:nvGrpSpPr>
          <p:grpSpPr>
            <a:xfrm>
              <a:off x="11555957" y="13735390"/>
              <a:ext cx="1018298" cy="737649"/>
              <a:chOff x="11705582" y="13735390"/>
              <a:chExt cx="1018298" cy="737649"/>
            </a:xfrm>
          </p:grpSpPr>
          <p:sp>
            <p:nvSpPr>
              <p:cNvPr id="195" name="Line 55"/>
              <p:cNvSpPr>
                <a:spLocks noChangeShapeType="1"/>
              </p:cNvSpPr>
              <p:nvPr/>
            </p:nvSpPr>
            <p:spPr bwMode="auto">
              <a:xfrm>
                <a:off x="11767025" y="13747038"/>
                <a:ext cx="194029" cy="41908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196" name="Line 55"/>
              <p:cNvSpPr>
                <a:spLocks noChangeShapeType="1"/>
              </p:cNvSpPr>
              <p:nvPr/>
            </p:nvSpPr>
            <p:spPr bwMode="auto">
              <a:xfrm flipH="1">
                <a:off x="12437161" y="13735390"/>
                <a:ext cx="194029" cy="41908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 sz="1000"/>
              </a:p>
            </p:txBody>
          </p:sp>
          <p:sp>
            <p:nvSpPr>
              <p:cNvPr id="197" name="Rectangle 178"/>
              <p:cNvSpPr>
                <a:spLocks noChangeArrowheads="1"/>
              </p:cNvSpPr>
              <p:nvPr/>
            </p:nvSpPr>
            <p:spPr bwMode="auto">
              <a:xfrm>
                <a:off x="11705582" y="13740761"/>
                <a:ext cx="219782" cy="153108"/>
              </a:xfrm>
              <a:prstGeom prst="rect">
                <a:avLst/>
              </a:prstGeom>
              <a:solidFill>
                <a:srgbClr val="CCEC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 sz="1000"/>
              </a:p>
            </p:txBody>
          </p:sp>
          <p:sp>
            <p:nvSpPr>
              <p:cNvPr id="198" name="Rectangle 178"/>
              <p:cNvSpPr>
                <a:spLocks noChangeArrowheads="1"/>
              </p:cNvSpPr>
              <p:nvPr/>
            </p:nvSpPr>
            <p:spPr bwMode="auto">
              <a:xfrm>
                <a:off x="12504098" y="13735390"/>
                <a:ext cx="219782" cy="153108"/>
              </a:xfrm>
              <a:prstGeom prst="rect">
                <a:avLst/>
              </a:prstGeom>
              <a:solidFill>
                <a:srgbClr val="CCEC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 sz="1000"/>
              </a:p>
            </p:txBody>
          </p:sp>
          <p:grpSp>
            <p:nvGrpSpPr>
              <p:cNvPr id="199" name="Group 370"/>
              <p:cNvGrpSpPr/>
              <p:nvPr/>
            </p:nvGrpSpPr>
            <p:grpSpPr>
              <a:xfrm>
                <a:off x="11935811" y="14061134"/>
                <a:ext cx="526482" cy="411905"/>
                <a:chOff x="5742130" y="2203828"/>
                <a:chExt cx="233992" cy="183069"/>
              </a:xfrm>
            </p:grpSpPr>
            <p:sp>
              <p:nvSpPr>
                <p:cNvPr id="200" name="Rectangle 6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318609"/>
                  <a:ext cx="38776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201" name="Rectangle 6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202" name="Rectangle 6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203" name="Rectangle 6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204" name="Rectangle 7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205" name="Rectangle 7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203828"/>
                  <a:ext cx="38776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206" name="Rectangle 7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207" name="Rectangle 7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208" name="Rectangle 7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209" name="Rectangle 8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210" name="Rectangle 81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211" name="Rectangle 82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71" name="Group 371"/>
            <p:cNvGrpSpPr/>
            <p:nvPr/>
          </p:nvGrpSpPr>
          <p:grpSpPr>
            <a:xfrm>
              <a:off x="13377847" y="14062871"/>
              <a:ext cx="2132422" cy="413363"/>
              <a:chOff x="5742367" y="2202452"/>
              <a:chExt cx="947743" cy="183717"/>
            </a:xfrm>
          </p:grpSpPr>
          <p:grpSp>
            <p:nvGrpSpPr>
              <p:cNvPr id="143" name="Group 443"/>
              <p:cNvGrpSpPr/>
              <p:nvPr/>
            </p:nvGrpSpPr>
            <p:grpSpPr>
              <a:xfrm>
                <a:off x="5980675" y="2203100"/>
                <a:ext cx="233992" cy="183069"/>
                <a:chOff x="5742130" y="2203828"/>
                <a:chExt cx="233992" cy="183069"/>
              </a:xfrm>
            </p:grpSpPr>
            <p:sp>
              <p:nvSpPr>
                <p:cNvPr id="183" name="Rectangle 6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318609"/>
                  <a:ext cx="38776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84" name="Rectangle 6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85" name="Rectangle 6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86" name="Rectangle 6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87" name="Rectangle 7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88" name="Rectangle 7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203828"/>
                  <a:ext cx="38776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89" name="Rectangle 7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90" name="Rectangle 7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91" name="Rectangle 7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92" name="Rectangle 8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93" name="Rectangle 81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94" name="Rectangle 82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</p:grpSp>
          <p:grpSp>
            <p:nvGrpSpPr>
              <p:cNvPr id="144" name="Group 444"/>
              <p:cNvGrpSpPr/>
              <p:nvPr/>
            </p:nvGrpSpPr>
            <p:grpSpPr>
              <a:xfrm>
                <a:off x="6456118" y="2202729"/>
                <a:ext cx="233992" cy="183069"/>
                <a:chOff x="5742130" y="2203828"/>
                <a:chExt cx="233992" cy="183069"/>
              </a:xfrm>
            </p:grpSpPr>
            <p:sp>
              <p:nvSpPr>
                <p:cNvPr id="171" name="Rectangle 6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318609"/>
                  <a:ext cx="38776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72" name="Rectangle 6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73" name="Rectangle 6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74" name="Rectangle 6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75" name="Rectangle 7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76" name="Rectangle 7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203828"/>
                  <a:ext cx="38776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77" name="Rectangle 7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78" name="Rectangle 7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79" name="Rectangle 7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80" name="Rectangle 8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81" name="Rectangle 81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82" name="Rectangle 82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</p:grpSp>
          <p:grpSp>
            <p:nvGrpSpPr>
              <p:cNvPr id="145" name="Group 445"/>
              <p:cNvGrpSpPr/>
              <p:nvPr/>
            </p:nvGrpSpPr>
            <p:grpSpPr>
              <a:xfrm>
                <a:off x="5742367" y="2202452"/>
                <a:ext cx="233992" cy="183069"/>
                <a:chOff x="5742130" y="2203828"/>
                <a:chExt cx="233992" cy="183069"/>
              </a:xfrm>
            </p:grpSpPr>
            <p:sp>
              <p:nvSpPr>
                <p:cNvPr id="159" name="Rectangle 6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318609"/>
                  <a:ext cx="38776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60" name="Rectangle 6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61" name="Rectangle 6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62" name="Rectangle 6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63" name="Rectangle 7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64" name="Rectangle 7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203828"/>
                  <a:ext cx="38776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65" name="Rectangle 7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66" name="Rectangle 7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67" name="Rectangle 7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68" name="Rectangle 8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69" name="Rectangle 81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70" name="Rectangle 82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</p:grpSp>
          <p:grpSp>
            <p:nvGrpSpPr>
              <p:cNvPr id="146" name="Group 446"/>
              <p:cNvGrpSpPr/>
              <p:nvPr/>
            </p:nvGrpSpPr>
            <p:grpSpPr>
              <a:xfrm>
                <a:off x="6220896" y="2202767"/>
                <a:ext cx="233992" cy="183069"/>
                <a:chOff x="5742130" y="2203828"/>
                <a:chExt cx="233992" cy="183069"/>
              </a:xfrm>
            </p:grpSpPr>
            <p:sp>
              <p:nvSpPr>
                <p:cNvPr id="147" name="Rectangle 6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318609"/>
                  <a:ext cx="38776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48" name="Rectangle 6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49" name="Rectangle 6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50" name="Rectangle 6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51" name="Rectangle 7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52" name="Rectangle 7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203828"/>
                  <a:ext cx="38776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53" name="Rectangle 7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54" name="Rectangle 7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55" name="Rectangle 7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56" name="Rectangle 8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57" name="Rectangle 81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58" name="Rectangle 82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72" name="Group 372"/>
            <p:cNvGrpSpPr/>
            <p:nvPr/>
          </p:nvGrpSpPr>
          <p:grpSpPr>
            <a:xfrm rot="540000">
              <a:off x="13128179" y="15536839"/>
              <a:ext cx="2132422" cy="413363"/>
              <a:chOff x="5742367" y="2202452"/>
              <a:chExt cx="947743" cy="183717"/>
            </a:xfrm>
          </p:grpSpPr>
          <p:grpSp>
            <p:nvGrpSpPr>
              <p:cNvPr id="91" name="Group 389"/>
              <p:cNvGrpSpPr/>
              <p:nvPr/>
            </p:nvGrpSpPr>
            <p:grpSpPr>
              <a:xfrm>
                <a:off x="5980675" y="2203100"/>
                <a:ext cx="233992" cy="183069"/>
                <a:chOff x="5742130" y="2203828"/>
                <a:chExt cx="233992" cy="183069"/>
              </a:xfrm>
            </p:grpSpPr>
            <p:sp>
              <p:nvSpPr>
                <p:cNvPr id="131" name="Rectangle 6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318609"/>
                  <a:ext cx="38776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32" name="Rectangle 6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33" name="Rectangle 6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34" name="Rectangle 6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35" name="Rectangle 7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36" name="Rectangle 7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203828"/>
                  <a:ext cx="38776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37" name="Rectangle 7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38" name="Rectangle 7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39" name="Rectangle 7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40" name="Rectangle 8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41" name="Rectangle 81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42" name="Rectangle 82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</p:grpSp>
          <p:grpSp>
            <p:nvGrpSpPr>
              <p:cNvPr id="92" name="Group 390"/>
              <p:cNvGrpSpPr/>
              <p:nvPr/>
            </p:nvGrpSpPr>
            <p:grpSpPr>
              <a:xfrm>
                <a:off x="6456118" y="2202729"/>
                <a:ext cx="233992" cy="183069"/>
                <a:chOff x="5742130" y="2203828"/>
                <a:chExt cx="233992" cy="183069"/>
              </a:xfrm>
            </p:grpSpPr>
            <p:sp>
              <p:nvSpPr>
                <p:cNvPr id="119" name="Rectangle 6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318609"/>
                  <a:ext cx="38776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20" name="Rectangle 6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21" name="Rectangle 6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22" name="Rectangle 6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23" name="Rectangle 7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24" name="Rectangle 7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203828"/>
                  <a:ext cx="38776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25" name="Rectangle 7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26" name="Rectangle 7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27" name="Rectangle 7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28" name="Rectangle 8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29" name="Rectangle 81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30" name="Rectangle 82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</p:grpSp>
          <p:grpSp>
            <p:nvGrpSpPr>
              <p:cNvPr id="93" name="Group 391"/>
              <p:cNvGrpSpPr/>
              <p:nvPr/>
            </p:nvGrpSpPr>
            <p:grpSpPr>
              <a:xfrm>
                <a:off x="5742367" y="2202452"/>
                <a:ext cx="233992" cy="183069"/>
                <a:chOff x="5742130" y="2203828"/>
                <a:chExt cx="233992" cy="183069"/>
              </a:xfrm>
            </p:grpSpPr>
            <p:sp>
              <p:nvSpPr>
                <p:cNvPr id="107" name="Rectangle 6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318609"/>
                  <a:ext cx="38776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08" name="Rectangle 6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09" name="Rectangle 6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10" name="Rectangle 6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11" name="Rectangle 7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12" name="Rectangle 7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203828"/>
                  <a:ext cx="38776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13" name="Rectangle 7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14" name="Rectangle 7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15" name="Rectangle 7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16" name="Rectangle 8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17" name="Rectangle 81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18" name="Rectangle 82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</p:grpSp>
          <p:grpSp>
            <p:nvGrpSpPr>
              <p:cNvPr id="94" name="Group 394"/>
              <p:cNvGrpSpPr/>
              <p:nvPr/>
            </p:nvGrpSpPr>
            <p:grpSpPr>
              <a:xfrm>
                <a:off x="6220896" y="2202767"/>
                <a:ext cx="233992" cy="183069"/>
                <a:chOff x="5742130" y="2203828"/>
                <a:chExt cx="233992" cy="183069"/>
              </a:xfrm>
            </p:grpSpPr>
            <p:sp>
              <p:nvSpPr>
                <p:cNvPr id="95" name="Rectangle 6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318609"/>
                  <a:ext cx="38776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96" name="Rectangle 6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97" name="Rectangle 6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98" name="Rectangle 6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99" name="Rectangle 7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318609"/>
                  <a:ext cx="37439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00" name="Rectangle 75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42130" y="2203828"/>
                  <a:ext cx="38776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01" name="Rectangle 77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780906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02" name="Rectangle 7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21019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03" name="Rectangle 79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58458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04" name="Rectangle 80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898571" y="2203828"/>
                  <a:ext cx="37439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05" name="Rectangle 81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203828"/>
                  <a:ext cx="40113" cy="68288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  <p:sp>
              <p:nvSpPr>
                <p:cNvPr id="106" name="Rectangle 82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5936009" y="2318609"/>
                  <a:ext cx="40113" cy="68288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</p:grpSp>
        </p:grpSp>
        <p:grpSp>
          <p:nvGrpSpPr>
            <p:cNvPr id="73" name="Group 46"/>
            <p:cNvGrpSpPr>
              <a:grpSpLocks noChangeAspect="1"/>
            </p:cNvGrpSpPr>
            <p:nvPr/>
          </p:nvGrpSpPr>
          <p:grpSpPr bwMode="auto">
            <a:xfrm rot="14100000">
              <a:off x="10904049" y="14675204"/>
              <a:ext cx="102868" cy="644035"/>
              <a:chOff x="2790" y="3240"/>
              <a:chExt cx="56" cy="332"/>
            </a:xfrm>
          </p:grpSpPr>
          <p:sp>
            <p:nvSpPr>
              <p:cNvPr id="89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90" name="AutoShape 48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de-DE" sz="1000"/>
              </a:p>
            </p:txBody>
          </p:sp>
        </p:grpSp>
        <p:grpSp>
          <p:nvGrpSpPr>
            <p:cNvPr id="74" name="Group 46"/>
            <p:cNvGrpSpPr>
              <a:grpSpLocks noChangeAspect="1"/>
            </p:cNvGrpSpPr>
            <p:nvPr/>
          </p:nvGrpSpPr>
          <p:grpSpPr bwMode="auto">
            <a:xfrm flipV="1">
              <a:off x="10418067" y="14240922"/>
              <a:ext cx="102868" cy="644036"/>
              <a:chOff x="2790" y="3240"/>
              <a:chExt cx="56" cy="332"/>
            </a:xfrm>
          </p:grpSpPr>
          <p:sp>
            <p:nvSpPr>
              <p:cNvPr id="87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790" y="32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de-DE" sz="1000"/>
              </a:p>
            </p:txBody>
          </p:sp>
          <p:sp>
            <p:nvSpPr>
              <p:cNvPr id="88" name="AutoShape 48"/>
              <p:cNvSpPr>
                <a:spLocks noChangeAspect="1" noChangeArrowheads="1"/>
              </p:cNvSpPr>
              <p:nvPr/>
            </p:nvSpPr>
            <p:spPr bwMode="auto">
              <a:xfrm flipV="1">
                <a:off x="2790" y="3440"/>
                <a:ext cx="56" cy="1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629 w 21600"/>
                  <a:gd name="T13" fmla="*/ 4582 h 21600"/>
                  <a:gd name="T14" fmla="*/ 16971 w 21600"/>
                  <a:gd name="T15" fmla="*/ 1718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de-DE" sz="1000"/>
              </a:p>
            </p:txBody>
          </p:sp>
        </p:grpSp>
        <p:grpSp>
          <p:nvGrpSpPr>
            <p:cNvPr id="75" name="Group 375"/>
            <p:cNvGrpSpPr/>
            <p:nvPr/>
          </p:nvGrpSpPr>
          <p:grpSpPr>
            <a:xfrm rot="540000">
              <a:off x="15515642" y="15840645"/>
              <a:ext cx="1132573" cy="709373"/>
              <a:chOff x="6810024" y="1343698"/>
              <a:chExt cx="503366" cy="315277"/>
            </a:xfrm>
          </p:grpSpPr>
          <p:grpSp>
            <p:nvGrpSpPr>
              <p:cNvPr id="83" name="Group 381"/>
              <p:cNvGrpSpPr/>
              <p:nvPr/>
            </p:nvGrpSpPr>
            <p:grpSpPr>
              <a:xfrm rot="2069588">
                <a:off x="6909584" y="1547100"/>
                <a:ext cx="403806" cy="111875"/>
                <a:chOff x="6912175" y="1625280"/>
                <a:chExt cx="607519" cy="111875"/>
              </a:xfrm>
            </p:grpSpPr>
            <p:sp>
              <p:nvSpPr>
                <p:cNvPr id="85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6912175" y="1681217"/>
                  <a:ext cx="382116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 sz="1000"/>
                </a:p>
              </p:txBody>
            </p:sp>
            <p:sp>
              <p:nvSpPr>
                <p:cNvPr id="86" name="Rectangle 35"/>
                <p:cNvSpPr>
                  <a:spLocks noChangeAspect="1" noChangeArrowheads="1"/>
                </p:cNvSpPr>
                <p:nvPr/>
              </p:nvSpPr>
              <p:spPr bwMode="auto">
                <a:xfrm>
                  <a:off x="7205738" y="1625280"/>
                  <a:ext cx="313956" cy="111875"/>
                </a:xfrm>
                <a:prstGeom prst="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rot="10800000" wrap="none" anchor="ctr"/>
                <a:lstStyle/>
                <a:p>
                  <a:pPr>
                    <a:spcBef>
                      <a:spcPct val="20000"/>
                    </a:spcBef>
                  </a:pPr>
                  <a:endParaRPr lang="de-DE" sz="1050">
                    <a:sym typeface="Wingdings" pitchFamily="2" charset="2"/>
                  </a:endParaRPr>
                </a:p>
              </p:txBody>
            </p:sp>
          </p:grpSp>
          <p:sp>
            <p:nvSpPr>
              <p:cNvPr id="84" name="Freeform 50"/>
              <p:cNvSpPr>
                <a:spLocks/>
              </p:cNvSpPr>
              <p:nvPr/>
            </p:nvSpPr>
            <p:spPr bwMode="auto">
              <a:xfrm rot="10800000" flipH="1" flipV="1">
                <a:off x="6810024" y="1343698"/>
                <a:ext cx="177408" cy="188879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147483647 h 130"/>
                  <a:gd name="T4" fmla="*/ 2147483647 w 143"/>
                  <a:gd name="T5" fmla="*/ 2147483647 h 130"/>
                  <a:gd name="T6" fmla="*/ 2147483647 w 143"/>
                  <a:gd name="T7" fmla="*/ 2147483647 h 130"/>
                  <a:gd name="T8" fmla="*/ 2147483647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de-DE" sz="1000"/>
              </a:p>
            </p:txBody>
          </p:sp>
        </p:grpSp>
        <p:grpSp>
          <p:nvGrpSpPr>
            <p:cNvPr id="76" name="Group 376"/>
            <p:cNvGrpSpPr/>
            <p:nvPr/>
          </p:nvGrpSpPr>
          <p:grpSpPr>
            <a:xfrm rot="540000">
              <a:off x="16092902" y="16006878"/>
              <a:ext cx="1436375" cy="342077"/>
              <a:chOff x="7186018" y="1458310"/>
              <a:chExt cx="638389" cy="158369"/>
            </a:xfrm>
          </p:grpSpPr>
          <p:sp>
            <p:nvSpPr>
              <p:cNvPr id="79" name="Rectangle 112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7250276" y="1496085"/>
                <a:ext cx="319893" cy="85723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rot="10800000" wrap="none" anchor="ctr"/>
              <a:lstStyle/>
              <a:p>
                <a:pPr>
                  <a:spcBef>
                    <a:spcPct val="20000"/>
                  </a:spcBef>
                </a:pPr>
                <a:endParaRPr lang="de-DE" sz="1050">
                  <a:sym typeface="Wingdings" pitchFamily="2" charset="2"/>
                </a:endParaRPr>
              </a:p>
            </p:txBody>
          </p:sp>
          <p:grpSp>
            <p:nvGrpSpPr>
              <p:cNvPr id="80" name="Group 113"/>
              <p:cNvGrpSpPr>
                <a:grpSpLocks/>
              </p:cNvGrpSpPr>
              <p:nvPr/>
            </p:nvGrpSpPr>
            <p:grpSpPr bwMode="auto">
              <a:xfrm rot="10800000" flipH="1">
                <a:off x="7186018" y="1458310"/>
                <a:ext cx="638389" cy="158369"/>
                <a:chOff x="5088" y="2045"/>
                <a:chExt cx="478" cy="109"/>
              </a:xfrm>
            </p:grpSpPr>
            <p:sp>
              <p:nvSpPr>
                <p:cNvPr id="81" name="Freeform 114"/>
                <p:cNvSpPr>
                  <a:spLocks noChangeAspect="1"/>
                </p:cNvSpPr>
                <p:nvPr/>
              </p:nvSpPr>
              <p:spPr bwMode="auto">
                <a:xfrm flipH="1" flipV="1">
                  <a:off x="5321" y="2045"/>
                  <a:ext cx="245" cy="109"/>
                </a:xfrm>
                <a:custGeom>
                  <a:avLst/>
                  <a:gdLst>
                    <a:gd name="T0" fmla="*/ 0 w 654"/>
                    <a:gd name="T1" fmla="*/ 0 h 268"/>
                    <a:gd name="T2" fmla="*/ 0 w 654"/>
                    <a:gd name="T3" fmla="*/ 0 h 268"/>
                    <a:gd name="T4" fmla="*/ 0 w 654"/>
                    <a:gd name="T5" fmla="*/ 0 h 268"/>
                    <a:gd name="T6" fmla="*/ 0 w 654"/>
                    <a:gd name="T7" fmla="*/ 0 h 268"/>
                    <a:gd name="T8" fmla="*/ 0 w 654"/>
                    <a:gd name="T9" fmla="*/ 0 h 268"/>
                    <a:gd name="T10" fmla="*/ 0 w 654"/>
                    <a:gd name="T11" fmla="*/ 0 h 268"/>
                    <a:gd name="T12" fmla="*/ 0 w 654"/>
                    <a:gd name="T13" fmla="*/ 0 h 268"/>
                    <a:gd name="T14" fmla="*/ 0 w 654"/>
                    <a:gd name="T15" fmla="*/ 0 h 268"/>
                    <a:gd name="T16" fmla="*/ 0 w 654"/>
                    <a:gd name="T17" fmla="*/ 0 h 2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54"/>
                    <a:gd name="T28" fmla="*/ 0 h 268"/>
                    <a:gd name="T29" fmla="*/ 654 w 654"/>
                    <a:gd name="T30" fmla="*/ 268 h 26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54" h="268">
                      <a:moveTo>
                        <a:pt x="0" y="159"/>
                      </a:moveTo>
                      <a:cubicBezTo>
                        <a:pt x="28" y="81"/>
                        <a:pt x="57" y="3"/>
                        <a:pt x="84" y="21"/>
                      </a:cubicBezTo>
                      <a:cubicBezTo>
                        <a:pt x="111" y="39"/>
                        <a:pt x="134" y="266"/>
                        <a:pt x="162" y="267"/>
                      </a:cubicBezTo>
                      <a:cubicBezTo>
                        <a:pt x="190" y="268"/>
                        <a:pt x="225" y="27"/>
                        <a:pt x="252" y="27"/>
                      </a:cubicBezTo>
                      <a:cubicBezTo>
                        <a:pt x="279" y="27"/>
                        <a:pt x="298" y="268"/>
                        <a:pt x="324" y="267"/>
                      </a:cubicBezTo>
                      <a:cubicBezTo>
                        <a:pt x="350" y="266"/>
                        <a:pt x="381" y="21"/>
                        <a:pt x="408" y="21"/>
                      </a:cubicBezTo>
                      <a:cubicBezTo>
                        <a:pt x="435" y="21"/>
                        <a:pt x="459" y="268"/>
                        <a:pt x="486" y="267"/>
                      </a:cubicBezTo>
                      <a:cubicBezTo>
                        <a:pt x="513" y="266"/>
                        <a:pt x="542" y="30"/>
                        <a:pt x="570" y="15"/>
                      </a:cubicBezTo>
                      <a:cubicBezTo>
                        <a:pt x="598" y="0"/>
                        <a:pt x="642" y="150"/>
                        <a:pt x="654" y="177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de-DE" sz="1000"/>
                </a:p>
              </p:txBody>
            </p:sp>
            <p:sp>
              <p:nvSpPr>
                <p:cNvPr id="82" name="Freeform 115"/>
                <p:cNvSpPr>
                  <a:spLocks noChangeAspect="1"/>
                </p:cNvSpPr>
                <p:nvPr/>
              </p:nvSpPr>
              <p:spPr bwMode="auto">
                <a:xfrm>
                  <a:off x="5088" y="2045"/>
                  <a:ext cx="245" cy="109"/>
                </a:xfrm>
                <a:custGeom>
                  <a:avLst/>
                  <a:gdLst>
                    <a:gd name="T0" fmla="*/ 0 w 654"/>
                    <a:gd name="T1" fmla="*/ 0 h 268"/>
                    <a:gd name="T2" fmla="*/ 0 w 654"/>
                    <a:gd name="T3" fmla="*/ 0 h 268"/>
                    <a:gd name="T4" fmla="*/ 0 w 654"/>
                    <a:gd name="T5" fmla="*/ 0 h 268"/>
                    <a:gd name="T6" fmla="*/ 0 w 654"/>
                    <a:gd name="T7" fmla="*/ 0 h 268"/>
                    <a:gd name="T8" fmla="*/ 0 w 654"/>
                    <a:gd name="T9" fmla="*/ 0 h 268"/>
                    <a:gd name="T10" fmla="*/ 0 w 654"/>
                    <a:gd name="T11" fmla="*/ 0 h 268"/>
                    <a:gd name="T12" fmla="*/ 0 w 654"/>
                    <a:gd name="T13" fmla="*/ 0 h 268"/>
                    <a:gd name="T14" fmla="*/ 0 w 654"/>
                    <a:gd name="T15" fmla="*/ 0 h 268"/>
                    <a:gd name="T16" fmla="*/ 0 w 654"/>
                    <a:gd name="T17" fmla="*/ 0 h 2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54"/>
                    <a:gd name="T28" fmla="*/ 0 h 268"/>
                    <a:gd name="T29" fmla="*/ 654 w 654"/>
                    <a:gd name="T30" fmla="*/ 268 h 26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54" h="268">
                      <a:moveTo>
                        <a:pt x="0" y="159"/>
                      </a:moveTo>
                      <a:cubicBezTo>
                        <a:pt x="28" y="81"/>
                        <a:pt x="57" y="3"/>
                        <a:pt x="84" y="21"/>
                      </a:cubicBezTo>
                      <a:cubicBezTo>
                        <a:pt x="111" y="39"/>
                        <a:pt x="134" y="266"/>
                        <a:pt x="162" y="267"/>
                      </a:cubicBezTo>
                      <a:cubicBezTo>
                        <a:pt x="190" y="268"/>
                        <a:pt x="225" y="27"/>
                        <a:pt x="252" y="27"/>
                      </a:cubicBezTo>
                      <a:cubicBezTo>
                        <a:pt x="279" y="27"/>
                        <a:pt x="298" y="268"/>
                        <a:pt x="324" y="267"/>
                      </a:cubicBezTo>
                      <a:cubicBezTo>
                        <a:pt x="350" y="266"/>
                        <a:pt x="381" y="21"/>
                        <a:pt x="408" y="21"/>
                      </a:cubicBezTo>
                      <a:cubicBezTo>
                        <a:pt x="435" y="21"/>
                        <a:pt x="459" y="268"/>
                        <a:pt x="486" y="267"/>
                      </a:cubicBezTo>
                      <a:cubicBezTo>
                        <a:pt x="513" y="266"/>
                        <a:pt x="542" y="30"/>
                        <a:pt x="570" y="15"/>
                      </a:cubicBezTo>
                      <a:cubicBezTo>
                        <a:pt x="598" y="0"/>
                        <a:pt x="642" y="150"/>
                        <a:pt x="654" y="177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endParaRPr lang="de-DE" sz="1000"/>
                </a:p>
              </p:txBody>
            </p:sp>
          </p:grpSp>
        </p:grpSp>
        <p:sp>
          <p:nvSpPr>
            <p:cNvPr id="77" name="Rectangle 161"/>
            <p:cNvSpPr>
              <a:spLocks noChangeAspect="1" noChangeArrowheads="1"/>
            </p:cNvSpPr>
            <p:nvPr/>
          </p:nvSpPr>
          <p:spPr bwMode="auto">
            <a:xfrm>
              <a:off x="12625801" y="14203173"/>
              <a:ext cx="584538" cy="18625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050">
                <a:cs typeface="Arial" pitchFamily="34" charset="0"/>
              </a:endParaRPr>
            </a:p>
          </p:txBody>
        </p:sp>
        <p:sp>
          <p:nvSpPr>
            <p:cNvPr id="78" name="Text Box 164"/>
            <p:cNvSpPr txBox="1">
              <a:spLocks noChangeArrowheads="1"/>
            </p:cNvSpPr>
            <p:nvPr/>
          </p:nvSpPr>
          <p:spPr bwMode="auto">
            <a:xfrm>
              <a:off x="12443506" y="13843216"/>
              <a:ext cx="955324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900" dirty="0" smtClean="0">
                  <a:solidFill>
                    <a:srgbClr val="000000"/>
                  </a:solidFill>
                  <a:cs typeface="Arial" pitchFamily="34" charset="0"/>
                </a:rPr>
                <a:t>LOLA</a:t>
              </a:r>
              <a:endParaRPr lang="en-US" sz="900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5615091" y="3766620"/>
            <a:ext cx="3421406" cy="2326676"/>
            <a:chOff x="7852351" y="3743745"/>
            <a:chExt cx="4090376" cy="2781599"/>
          </a:xfrm>
        </p:grpSpPr>
        <p:grpSp>
          <p:nvGrpSpPr>
            <p:cNvPr id="5" name="Group 4"/>
            <p:cNvGrpSpPr/>
            <p:nvPr/>
          </p:nvGrpSpPr>
          <p:grpSpPr>
            <a:xfrm>
              <a:off x="7852351" y="3743745"/>
              <a:ext cx="4004289" cy="2781599"/>
              <a:chOff x="7969863" y="3743745"/>
              <a:chExt cx="4004289" cy="2781599"/>
            </a:xfrm>
          </p:grpSpPr>
          <p:pic>
            <p:nvPicPr>
              <p:cNvPr id="6" name="Picture 5" descr="D:\Presentations\PhotonDiag2017\Paper\Tunability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14" r="3018"/>
              <a:stretch/>
            </p:blipFill>
            <p:spPr bwMode="auto">
              <a:xfrm>
                <a:off x="8370198" y="3789040"/>
                <a:ext cx="3603954" cy="2452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8721255" y="5987989"/>
                <a:ext cx="3249583" cy="5373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B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eam </a:t>
                </a:r>
                <a:r>
                  <a:rPr lang="en-US" sz="1600" dirty="0">
                    <a:solidFill>
                      <a:schemeClr val="tx1"/>
                    </a:solidFill>
                  </a:rPr>
                  <a:t>E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nergy </a:t>
                </a:r>
                <a:r>
                  <a:rPr lang="de-DE" sz="1600" dirty="0" smtClean="0">
                    <a:solidFill>
                      <a:schemeClr val="tx1"/>
                    </a:solidFill>
                  </a:rPr>
                  <a:t>/ </a:t>
                </a:r>
                <a:r>
                  <a:rPr lang="de-DE" sz="1600" dirty="0" err="1" smtClean="0">
                    <a:solidFill>
                      <a:schemeClr val="tx1"/>
                    </a:solidFill>
                  </a:rPr>
                  <a:t>MeV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8701667" y="5976439"/>
                <a:ext cx="254877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350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1235613" y="5973218"/>
                <a:ext cx="328423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1150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9986920" y="5983858"/>
                <a:ext cx="254877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750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16200000">
                <a:off x="7299529" y="4486532"/>
                <a:ext cx="2160240" cy="81957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600" dirty="0" err="1">
                    <a:solidFill>
                      <a:schemeClr val="tx1"/>
                    </a:solidFill>
                  </a:rPr>
                  <a:t>W</a:t>
                </a:r>
                <a:r>
                  <a:rPr lang="de-DE" sz="1600" dirty="0" err="1" smtClean="0">
                    <a:solidFill>
                      <a:schemeClr val="tx1"/>
                    </a:solidFill>
                  </a:rPr>
                  <a:t>avelength</a:t>
                </a:r>
                <a:r>
                  <a:rPr lang="de-DE" sz="1600" dirty="0" smtClean="0">
                    <a:solidFill>
                      <a:schemeClr val="tx1"/>
                    </a:solidFill>
                  </a:rPr>
                  <a:t> / </a:t>
                </a:r>
                <a:r>
                  <a:rPr lang="de-DE" sz="1600" dirty="0" err="1" smtClean="0">
                    <a:solidFill>
                      <a:schemeClr val="tx1"/>
                    </a:solidFill>
                  </a:rPr>
                  <a:t>nm</a:t>
                </a:r>
                <a:endParaRPr lang="en-US" sz="16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8601995" y="3743745"/>
                <a:ext cx="16991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90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8599410" y="4450780"/>
                <a:ext cx="16991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</a:rPr>
                  <a:t>6</a:t>
                </a:r>
                <a:r>
                  <a:rPr lang="de-DE" sz="1200" dirty="0" smtClean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599201" y="5152754"/>
                <a:ext cx="16991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chemeClr val="tx1"/>
                    </a:solidFill>
                  </a:rPr>
                  <a:t>30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641679" y="5818932"/>
                <a:ext cx="84960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</a:rPr>
                  <a:t>0</a:t>
                </a:r>
                <a:endParaRPr lang="de-DE" sz="1200" dirty="0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3" name="Rectangle 262"/>
            <p:cNvSpPr/>
            <p:nvPr/>
          </p:nvSpPr>
          <p:spPr>
            <a:xfrm>
              <a:off x="10050210" y="3863644"/>
              <a:ext cx="1892517" cy="93350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900" dirty="0" smtClean="0">
                  <a:solidFill>
                    <a:schemeClr val="tx1"/>
                  </a:solidFill>
                </a:rPr>
                <a:t>    FLASH1 wavelength</a:t>
              </a:r>
            </a:p>
            <a:p>
              <a:r>
                <a:rPr lang="en-US" sz="900" dirty="0" smtClean="0">
                  <a:solidFill>
                    <a:schemeClr val="tx1"/>
                  </a:solidFill>
                </a:rPr>
                <a:t>    3 x FLASH1 wavelength</a:t>
              </a:r>
            </a:p>
          </p:txBody>
        </p:sp>
        <p:cxnSp>
          <p:nvCxnSpPr>
            <p:cNvPr id="264" name="Straight Arrow Connector 263"/>
            <p:cNvCxnSpPr/>
            <p:nvPr/>
          </p:nvCxnSpPr>
          <p:spPr>
            <a:xfrm flipH="1">
              <a:off x="10649972" y="4869160"/>
              <a:ext cx="486589" cy="576064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/>
            <p:cNvCxnSpPr/>
            <p:nvPr/>
          </p:nvCxnSpPr>
          <p:spPr>
            <a:xfrm flipH="1">
              <a:off x="11125661" y="4869160"/>
              <a:ext cx="10899" cy="666000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Arrow Connector 265"/>
            <p:cNvCxnSpPr/>
            <p:nvPr/>
          </p:nvCxnSpPr>
          <p:spPr>
            <a:xfrm>
              <a:off x="11136560" y="4869160"/>
              <a:ext cx="396000" cy="756000"/>
            </a:xfrm>
            <a:prstGeom prst="straightConnector1">
              <a:avLst/>
            </a:prstGeom>
            <a:ln w="19050">
              <a:solidFill>
                <a:srgbClr val="CC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/>
            <p:cNvSpPr txBox="1"/>
            <p:nvPr/>
          </p:nvSpPr>
          <p:spPr>
            <a:xfrm>
              <a:off x="10416480" y="4545335"/>
              <a:ext cx="1412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CC0000"/>
                  </a:solidFill>
                </a:rPr>
                <a:t>&gt; 1mJ / pulse</a:t>
              </a:r>
              <a:endParaRPr lang="en-US" sz="1600" dirty="0" err="1" smtClean="0">
                <a:solidFill>
                  <a:srgbClr val="CC0000"/>
                </a:solidFill>
              </a:endParaRPr>
            </a:p>
          </p:txBody>
        </p:sp>
        <p:cxnSp>
          <p:nvCxnSpPr>
            <p:cNvPr id="268" name="Straight Connector 267"/>
            <p:cNvCxnSpPr/>
            <p:nvPr/>
          </p:nvCxnSpPr>
          <p:spPr>
            <a:xfrm>
              <a:off x="10036758" y="3985016"/>
              <a:ext cx="19177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10039120" y="4137416"/>
              <a:ext cx="19177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189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at FLASH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Average over last calls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407757" y="1239302"/>
            <a:ext cx="6059877" cy="4277930"/>
            <a:chOff x="1403648" y="1772816"/>
            <a:chExt cx="6732167" cy="47525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5807" r="16351"/>
            <a:stretch/>
          </p:blipFill>
          <p:spPr>
            <a:xfrm>
              <a:off x="1867877" y="1916832"/>
              <a:ext cx="6267938" cy="460851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403648" y="1772816"/>
              <a:ext cx="1080120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652120" y="1585823"/>
            <a:ext cx="33843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performance of FEL </a:t>
            </a:r>
            <a:r>
              <a:rPr lang="en-US" dirty="0" smtClean="0"/>
              <a:t>and optical laser </a:t>
            </a:r>
            <a:r>
              <a:rPr lang="en-US" dirty="0"/>
              <a:t>is crucial for the success of </a:t>
            </a:r>
            <a:r>
              <a:rPr lang="en-US" dirty="0" smtClean="0"/>
              <a:t>a pump probe experiment</a:t>
            </a:r>
          </a:p>
          <a:p>
            <a:endParaRPr lang="en-US" dirty="0" smtClean="0"/>
          </a:p>
          <a:p>
            <a:r>
              <a:rPr lang="en-US" dirty="0" smtClean="0"/>
              <a:t>Control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Wavelength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Pulse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Pulse duration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Arrival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Spatial overlap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4699744"/>
            <a:ext cx="5652120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30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</a:t>
            </a:r>
            <a:r>
              <a:rPr lang="en-US" dirty="0" smtClean="0"/>
              <a:t>lasers </a:t>
            </a:r>
            <a:r>
              <a:rPr lang="en-US" dirty="0"/>
              <a:t>for </a:t>
            </a:r>
            <a:r>
              <a:rPr lang="en-US" dirty="0" smtClean="0"/>
              <a:t>FLASH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107504" y="955329"/>
            <a:ext cx="8928992" cy="4201863"/>
            <a:chOff x="35496" y="1284035"/>
            <a:chExt cx="9148595" cy="43052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91" y="2729839"/>
              <a:ext cx="9144000" cy="2859401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5496" y="2056738"/>
              <a:ext cx="2247900" cy="1345446"/>
              <a:chOff x="0" y="1676400"/>
              <a:chExt cx="2247900" cy="1345446"/>
            </a:xfrm>
          </p:grpSpPr>
          <p:pic>
            <p:nvPicPr>
              <p:cNvPr id="8" name="Picture 7" descr="photocathode_laser.gi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676400"/>
                <a:ext cx="2247900" cy="673100"/>
              </a:xfrm>
              <a:prstGeom prst="rect">
                <a:avLst/>
              </a:prstGeom>
            </p:spPr>
          </p:pic>
          <p:cxnSp>
            <p:nvCxnSpPr>
              <p:cNvPr id="9" name="Elbow Connector 8"/>
              <p:cNvCxnSpPr/>
              <p:nvPr/>
            </p:nvCxnSpPr>
            <p:spPr bwMode="auto">
              <a:xfrm rot="16200000" flipH="1">
                <a:off x="-363070" y="2366674"/>
                <a:ext cx="1116770" cy="193574"/>
              </a:xfrm>
              <a:prstGeom prst="bentConnector3">
                <a:avLst>
                  <a:gd name="adj1" fmla="val 98039"/>
                </a:avLst>
              </a:prstGeom>
              <a:solidFill>
                <a:schemeClr val="accent1"/>
              </a:solidFill>
              <a:ln w="19050" cap="flat" cmpd="sng" algn="ctr">
                <a:solidFill>
                  <a:srgbClr val="6C89DA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4590195" y="2056738"/>
              <a:ext cx="2146300" cy="1487778"/>
              <a:chOff x="4554699" y="1676400"/>
              <a:chExt cx="2146300" cy="1487778"/>
            </a:xfrm>
          </p:grpSpPr>
          <p:pic>
            <p:nvPicPr>
              <p:cNvPr id="11" name="Picture 10" descr="seed_laser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4699" y="1676400"/>
                <a:ext cx="2146300" cy="685800"/>
              </a:xfrm>
              <a:prstGeom prst="rect">
                <a:avLst/>
              </a:prstGeom>
            </p:spPr>
          </p:pic>
          <p:cxnSp>
            <p:nvCxnSpPr>
              <p:cNvPr id="12" name="Elbow Connector 11"/>
              <p:cNvCxnSpPr/>
              <p:nvPr/>
            </p:nvCxnSpPr>
            <p:spPr bwMode="auto">
              <a:xfrm rot="16200000" flipH="1">
                <a:off x="4267294" y="2702101"/>
                <a:ext cx="814678" cy="109476"/>
              </a:xfrm>
              <a:prstGeom prst="bentConnector3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A764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4" name="Group 13"/>
            <p:cNvGrpSpPr/>
            <p:nvPr/>
          </p:nvGrpSpPr>
          <p:grpSpPr>
            <a:xfrm>
              <a:off x="971093" y="1284035"/>
              <a:ext cx="7184714" cy="2118149"/>
              <a:chOff x="935597" y="903697"/>
              <a:chExt cx="7184714" cy="2118149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346341" y="903697"/>
                <a:ext cx="1702434" cy="646331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dirty="0">
                    <a:solidFill>
                      <a:prstClr val="white"/>
                    </a:solidFill>
                  </a:rPr>
                  <a:t>Pulsed Laser</a:t>
                </a:r>
                <a:br>
                  <a:rPr lang="en-US" dirty="0">
                    <a:solidFill>
                      <a:prstClr val="white"/>
                    </a:solidFill>
                  </a:rPr>
                </a:br>
                <a:r>
                  <a:rPr lang="en-US" dirty="0">
                    <a:solidFill>
                      <a:prstClr val="white"/>
                    </a:solidFill>
                  </a:rPr>
                  <a:t>Timing System</a:t>
                </a:r>
              </a:p>
            </p:txBody>
          </p:sp>
          <p:cxnSp>
            <p:nvCxnSpPr>
              <p:cNvPr id="17" name="Elbow Connector 16"/>
              <p:cNvCxnSpPr>
                <a:stCxn id="16" idx="1"/>
              </p:cNvCxnSpPr>
              <p:nvPr/>
            </p:nvCxnSpPr>
            <p:spPr bwMode="auto">
              <a:xfrm rot="10800000" flipV="1">
                <a:off x="935597" y="1226863"/>
                <a:ext cx="2410745" cy="705674"/>
              </a:xfrm>
              <a:prstGeom prst="bentConnector3">
                <a:avLst>
                  <a:gd name="adj1" fmla="val 89380"/>
                </a:avLst>
              </a:prstGeom>
              <a:ln>
                <a:headEnd type="none" w="med" len="med"/>
                <a:tailEnd type="arrow"/>
              </a:ln>
              <a:ex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Elbow Connector 17"/>
              <p:cNvCxnSpPr/>
              <p:nvPr/>
            </p:nvCxnSpPr>
            <p:spPr bwMode="auto">
              <a:xfrm rot="5400000">
                <a:off x="2163782" y="1839281"/>
                <a:ext cx="1653258" cy="711872"/>
              </a:xfrm>
              <a:prstGeom prst="bentConnector3">
                <a:avLst>
                  <a:gd name="adj1" fmla="val 50000"/>
                </a:avLst>
              </a:prstGeom>
              <a:ln>
                <a:headEnd type="none" w="med" len="med"/>
                <a:tailEnd type="arrow"/>
              </a:ln>
              <a:ex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Elbow Connector 18"/>
              <p:cNvCxnSpPr/>
              <p:nvPr/>
            </p:nvCxnSpPr>
            <p:spPr bwMode="auto">
              <a:xfrm>
                <a:off x="5076056" y="996433"/>
                <a:ext cx="3044255" cy="718067"/>
              </a:xfrm>
              <a:prstGeom prst="bentConnector3">
                <a:avLst>
                  <a:gd name="adj1" fmla="val 99728"/>
                </a:avLst>
              </a:prstGeom>
              <a:ln>
                <a:headEnd type="none" w="med" len="med"/>
                <a:tailEnd type="arrow"/>
              </a:ln>
              <a:ex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0" name="Elbow Connector 19"/>
              <p:cNvCxnSpPr>
                <a:stCxn id="16" idx="3"/>
              </p:cNvCxnSpPr>
              <p:nvPr/>
            </p:nvCxnSpPr>
            <p:spPr bwMode="auto">
              <a:xfrm>
                <a:off x="5048775" y="1226863"/>
                <a:ext cx="370299" cy="449539"/>
              </a:xfrm>
              <a:prstGeom prst="bentConnector2">
                <a:avLst/>
              </a:prstGeom>
              <a:ln>
                <a:headEnd type="none" w="med" len="med"/>
                <a:tailEnd type="arrow"/>
              </a:ln>
              <a:ex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6599809" y="2094838"/>
              <a:ext cx="2247900" cy="2666310"/>
              <a:chOff x="6564313" y="2670903"/>
              <a:chExt cx="2247900" cy="266631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564313" y="2670903"/>
                <a:ext cx="2247900" cy="1460628"/>
                <a:chOff x="6564313" y="1714500"/>
                <a:chExt cx="2247900" cy="1460628"/>
              </a:xfrm>
            </p:grpSpPr>
            <p:pic>
              <p:nvPicPr>
                <p:cNvPr id="28" name="Picture 27" descr="pump-probe-laser.gif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4313" y="1714500"/>
                  <a:ext cx="2247900" cy="647700"/>
                </a:xfrm>
                <a:prstGeom prst="rect">
                  <a:avLst/>
                </a:prstGeom>
              </p:spPr>
            </p:pic>
            <p:cxnSp>
              <p:nvCxnSpPr>
                <p:cNvPr id="29" name="Elbow Connector 28"/>
                <p:cNvCxnSpPr/>
                <p:nvPr/>
              </p:nvCxnSpPr>
              <p:spPr bwMode="auto">
                <a:xfrm rot="5400000">
                  <a:off x="8219386" y="2723998"/>
                  <a:ext cx="814678" cy="87581"/>
                </a:xfrm>
                <a:prstGeom prst="bentConnector3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27" name="Elbow Connector 26"/>
              <p:cNvCxnSpPr/>
              <p:nvPr/>
            </p:nvCxnSpPr>
            <p:spPr bwMode="auto">
              <a:xfrm rot="5400000">
                <a:off x="7848366" y="4509122"/>
                <a:ext cx="1620179" cy="36003"/>
              </a:xfrm>
              <a:prstGeom prst="bentConnector3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cxnSp>
        <p:nvCxnSpPr>
          <p:cNvPr id="38" name="Elbow Connector 37"/>
          <p:cNvCxnSpPr/>
          <p:nvPr/>
        </p:nvCxnSpPr>
        <p:spPr bwMode="auto">
          <a:xfrm rot="10800000" flipV="1">
            <a:off x="1259633" y="2215847"/>
            <a:ext cx="1419109" cy="793980"/>
          </a:xfrm>
          <a:prstGeom prst="bentConnector3">
            <a:avLst>
              <a:gd name="adj1" fmla="val 100035"/>
            </a:avLst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Elbow Connector 40"/>
          <p:cNvCxnSpPr/>
          <p:nvPr/>
        </p:nvCxnSpPr>
        <p:spPr bwMode="auto">
          <a:xfrm rot="10800000" flipV="1">
            <a:off x="1603726" y="2215847"/>
            <a:ext cx="1075017" cy="793980"/>
          </a:xfrm>
          <a:prstGeom prst="bentConnector3">
            <a:avLst>
              <a:gd name="adj1" fmla="val 99999"/>
            </a:avLst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99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into the FLASH2 hall “Kai Siegbahn”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2" t="24968" r="11435" b="32261"/>
          <a:stretch/>
        </p:blipFill>
        <p:spPr bwMode="auto">
          <a:xfrm>
            <a:off x="1475656" y="1354556"/>
            <a:ext cx="6876896" cy="521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2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Pump-probe Experiment @ </a:t>
            </a:r>
            <a:r>
              <a:rPr lang="de-DE" dirty="0" smtClean="0"/>
              <a:t>FLASH2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Pulse </a:t>
            </a:r>
            <a:r>
              <a:rPr lang="de-DE" dirty="0" err="1" smtClean="0"/>
              <a:t>arrival</a:t>
            </a:r>
            <a:r>
              <a:rPr lang="de-DE" dirty="0" smtClean="0"/>
              <a:t> time </a:t>
            </a:r>
            <a:r>
              <a:rPr lang="de-DE" dirty="0" err="1" smtClean="0"/>
              <a:t>stability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46660" y="1268760"/>
            <a:ext cx="8312072" cy="3638002"/>
            <a:chOff x="15745473" y="7116026"/>
            <a:chExt cx="12960000" cy="4254220"/>
          </a:xfrm>
        </p:grpSpPr>
        <p:sp>
          <p:nvSpPr>
            <p:cNvPr id="7" name="Rectangle 6"/>
            <p:cNvSpPr/>
            <p:nvPr/>
          </p:nvSpPr>
          <p:spPr bwMode="auto">
            <a:xfrm>
              <a:off x="15745473" y="7116026"/>
              <a:ext cx="12960000" cy="42542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 flipV="1">
              <a:off x="26124599" y="9513917"/>
              <a:ext cx="1128129" cy="48517"/>
            </a:xfrm>
            <a:prstGeom prst="line">
              <a:avLst/>
            </a:prstGeom>
            <a:noFill/>
            <a:ln w="152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2604064" y="9055658"/>
              <a:ext cx="4951926" cy="689549"/>
            </a:xfrm>
            <a:prstGeom prst="line">
              <a:avLst/>
            </a:prstGeom>
            <a:noFill/>
            <a:ln w="152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24535878" y="9653820"/>
              <a:ext cx="3020111" cy="249234"/>
            </a:xfrm>
            <a:prstGeom prst="line">
              <a:avLst/>
            </a:prstGeom>
            <a:noFill/>
            <a:ln w="152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Rectangle 10"/>
            <p:cNvSpPr/>
            <p:nvPr/>
          </p:nvSpPr>
          <p:spPr bwMode="auto">
            <a:xfrm>
              <a:off x="27202881" y="9221814"/>
              <a:ext cx="850950" cy="5483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FL23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 rot="20700000">
              <a:off x="27326640" y="8746471"/>
              <a:ext cx="971120" cy="4664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FL22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0927639" y="7299145"/>
              <a:ext cx="7609298" cy="3858336"/>
            </a:xfrm>
            <a:prstGeom prst="rect">
              <a:avLst/>
            </a:prstGeom>
            <a:solidFill>
              <a:srgbClr val="D3D7C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Experiments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 flipV="1">
              <a:off x="21887659" y="9221814"/>
              <a:ext cx="3207188" cy="681240"/>
            </a:xfrm>
            <a:prstGeom prst="line">
              <a:avLst/>
            </a:prstGeom>
            <a:noFill/>
            <a:ln w="152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1887659" y="9903054"/>
              <a:ext cx="5622611" cy="789242"/>
            </a:xfrm>
            <a:prstGeom prst="line">
              <a:avLst/>
            </a:prstGeom>
            <a:noFill/>
            <a:ln w="152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Rectangle 15"/>
            <p:cNvSpPr/>
            <p:nvPr/>
          </p:nvSpPr>
          <p:spPr bwMode="auto">
            <a:xfrm>
              <a:off x="21462561" y="8557189"/>
              <a:ext cx="1832100" cy="9567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Pump-Probe Laser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 flipV="1">
              <a:off x="23071652" y="9363048"/>
              <a:ext cx="3074549" cy="37385"/>
            </a:xfrm>
            <a:prstGeom prst="line">
              <a:avLst/>
            </a:prstGeom>
            <a:noFill/>
            <a:ln w="152400" cap="flat" cmpd="sng" algn="ctr">
              <a:solidFill>
                <a:srgbClr val="EF292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6146201" y="10227059"/>
              <a:ext cx="1364068" cy="0"/>
            </a:xfrm>
            <a:prstGeom prst="line">
              <a:avLst/>
            </a:prstGeom>
            <a:noFill/>
            <a:ln w="152400" cap="flat" cmpd="sng" algn="ctr">
              <a:solidFill>
                <a:srgbClr val="EF292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 rot="20700000">
              <a:off x="24823223" y="8645725"/>
              <a:ext cx="968701" cy="5523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400" dirty="0" smtClean="0"/>
                <a:t>EXP 1</a:t>
              </a:r>
              <a:endPara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5912177" y="7299144"/>
              <a:ext cx="4697494" cy="3858337"/>
            </a:xfrm>
            <a:prstGeom prst="rect">
              <a:avLst/>
            </a:prstGeom>
            <a:solidFill>
              <a:srgbClr val="D3D7C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latin typeface="Arial" charset="0"/>
                </a:rPr>
                <a:t>Free-Electron Laser</a:t>
              </a:r>
              <a:endParaRPr lang="en-US" sz="2000" b="1" dirty="0">
                <a:latin typeface="Arial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20165105" y="9903054"/>
              <a:ext cx="7390883" cy="0"/>
            </a:xfrm>
            <a:prstGeom prst="line">
              <a:avLst/>
            </a:prstGeom>
            <a:noFill/>
            <a:ln w="152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ctangle 24"/>
            <p:cNvSpPr/>
            <p:nvPr/>
          </p:nvSpPr>
          <p:spPr bwMode="auto">
            <a:xfrm>
              <a:off x="27154214" y="9762510"/>
              <a:ext cx="1086156" cy="5937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EXP 2</a:t>
              </a:r>
              <a:endPara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6030649" y="9165163"/>
              <a:ext cx="4311198" cy="15458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FLASH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18589403" y="9363048"/>
              <a:ext cx="1668269" cy="11796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Beam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Arrival </a:t>
              </a:r>
              <a:r>
                <a:rPr lang="de-DE" sz="1400" dirty="0">
                  <a:latin typeface="Arial" charset="0"/>
                </a:rPr>
                <a:t>T</a:t>
              </a:r>
              <a:r>
                <a:rPr lang="de-DE" sz="1400" dirty="0" smtClean="0">
                  <a:latin typeface="Arial" charset="0"/>
                </a:rPr>
                <a:t>ime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Monitor</a:t>
              </a:r>
              <a:endPara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6312779" y="8438249"/>
              <a:ext cx="368038" cy="720000"/>
              <a:chOff x="14776503" y="9613467"/>
              <a:chExt cx="397798" cy="778221"/>
            </a:xfrm>
          </p:grpSpPr>
          <p:cxnSp>
            <p:nvCxnSpPr>
              <p:cNvPr id="50" name="Straight Arrow Connector 49"/>
              <p:cNvCxnSpPr/>
              <p:nvPr/>
            </p:nvCxnSpPr>
            <p:spPr bwMode="auto">
              <a:xfrm>
                <a:off x="14776503" y="9613467"/>
                <a:ext cx="0" cy="778221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3465A4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Straight Arrow Connector 50"/>
              <p:cNvCxnSpPr/>
              <p:nvPr/>
            </p:nvCxnSpPr>
            <p:spPr bwMode="auto">
              <a:xfrm>
                <a:off x="14968986" y="9613467"/>
                <a:ext cx="0" cy="778221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3465A4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Arrow Connector 51"/>
              <p:cNvCxnSpPr/>
              <p:nvPr/>
            </p:nvCxnSpPr>
            <p:spPr bwMode="auto">
              <a:xfrm>
                <a:off x="15174301" y="9613467"/>
                <a:ext cx="0" cy="778221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3465A4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" name="Straight Connector 28"/>
            <p:cNvCxnSpPr/>
            <p:nvPr/>
          </p:nvCxnSpPr>
          <p:spPr bwMode="auto">
            <a:xfrm>
              <a:off x="21064560" y="10602571"/>
              <a:ext cx="542178" cy="0"/>
            </a:xfrm>
            <a:prstGeom prst="line">
              <a:avLst/>
            </a:prstGeom>
            <a:noFill/>
            <a:ln w="152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26065544" y="9304892"/>
              <a:ext cx="39303" cy="1329249"/>
            </a:xfrm>
            <a:prstGeom prst="line">
              <a:avLst/>
            </a:prstGeom>
            <a:noFill/>
            <a:ln w="152400" cap="flat" cmpd="sng" algn="ctr">
              <a:solidFill>
                <a:srgbClr val="EF292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21058665" y="10939391"/>
              <a:ext cx="542178" cy="0"/>
            </a:xfrm>
            <a:prstGeom prst="line">
              <a:avLst/>
            </a:prstGeom>
            <a:noFill/>
            <a:ln w="152400" cap="flat" cmpd="sng" algn="ctr">
              <a:solidFill>
                <a:srgbClr val="EF292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Box 31"/>
            <p:cNvSpPr txBox="1"/>
            <p:nvPr/>
          </p:nvSpPr>
          <p:spPr>
            <a:xfrm>
              <a:off x="21503973" y="10434161"/>
              <a:ext cx="4100476" cy="691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FEL </a:t>
              </a:r>
              <a:r>
                <a:rPr lang="de-DE" sz="1400" dirty="0" err="1" smtClean="0"/>
                <a:t>Beamline</a:t>
              </a:r>
              <a:endParaRPr lang="de-DE" sz="1400" dirty="0" smtClean="0"/>
            </a:p>
            <a:p>
              <a:pPr>
                <a:lnSpc>
                  <a:spcPct val="150000"/>
                </a:lnSpc>
              </a:pPr>
              <a:r>
                <a:rPr lang="de-DE" sz="1400" dirty="0" smtClean="0"/>
                <a:t>Laser </a:t>
              </a:r>
              <a:r>
                <a:rPr lang="de-DE" sz="1400" dirty="0" err="1" smtClean="0"/>
                <a:t>Beamline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393146" y="7767949"/>
              <a:ext cx="3330379" cy="686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de-DE" sz="1400" dirty="0" err="1" smtClean="0"/>
                <a:t>Pulsed</a:t>
              </a:r>
              <a:r>
                <a:rPr lang="de-DE" sz="1400" dirty="0" smtClean="0"/>
                <a:t> Laser</a:t>
              </a:r>
            </a:p>
            <a:p>
              <a:r>
                <a:rPr lang="de-DE" sz="1400" dirty="0" smtClean="0"/>
                <a:t>Reference</a:t>
              </a:r>
              <a:endParaRPr lang="en-US" sz="1400" dirty="0"/>
            </a:p>
          </p:txBody>
        </p:sp>
        <p:sp>
          <p:nvSpPr>
            <p:cNvPr id="34" name="Rectangle 33"/>
            <p:cNvSpPr/>
            <p:nvPr/>
          </p:nvSpPr>
          <p:spPr bwMode="auto">
            <a:xfrm rot="480000">
              <a:off x="25857950" y="10475578"/>
              <a:ext cx="2180641" cy="3946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EXP 3</a:t>
              </a:r>
              <a:endPara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8374623" y="8136661"/>
              <a:ext cx="7004557" cy="1659934"/>
              <a:chOff x="17005071" y="9287490"/>
              <a:chExt cx="7570961" cy="1794160"/>
            </a:xfrm>
          </p:grpSpPr>
          <p:cxnSp>
            <p:nvCxnSpPr>
              <p:cNvPr id="41" name="Straight Arrow Connector 40"/>
              <p:cNvCxnSpPr/>
              <p:nvPr/>
            </p:nvCxnSpPr>
            <p:spPr bwMode="auto">
              <a:xfrm>
                <a:off x="24576031" y="9287490"/>
                <a:ext cx="0" cy="744787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3465A4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17005071" y="9287490"/>
                <a:ext cx="7570961" cy="0"/>
              </a:xfrm>
              <a:prstGeom prst="line">
                <a:avLst/>
              </a:prstGeom>
              <a:noFill/>
              <a:ln w="76200" cap="flat" cmpd="sng" algn="ctr">
                <a:solidFill>
                  <a:srgbClr val="3465A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Straight Arrow Connector 43"/>
              <p:cNvCxnSpPr/>
              <p:nvPr/>
            </p:nvCxnSpPr>
            <p:spPr bwMode="auto">
              <a:xfrm>
                <a:off x="18935050" y="9315768"/>
                <a:ext cx="0" cy="1765882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3465A4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Straight Arrow Connector 44"/>
              <p:cNvCxnSpPr/>
              <p:nvPr/>
            </p:nvCxnSpPr>
            <p:spPr bwMode="auto">
              <a:xfrm>
                <a:off x="21390921" y="9303931"/>
                <a:ext cx="0" cy="728347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3465A4"/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9" name="Rectangle 38"/>
            <p:cNvSpPr/>
            <p:nvPr/>
          </p:nvSpPr>
          <p:spPr bwMode="auto">
            <a:xfrm>
              <a:off x="16030649" y="7840278"/>
              <a:ext cx="2405056" cy="7241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/>
                <a:t>Synchronization System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>
            <a:off x="553578" y="5042372"/>
            <a:ext cx="8097061" cy="0"/>
          </a:xfrm>
          <a:prstGeom prst="straightConnector1">
            <a:avLst/>
          </a:prstGeom>
          <a:ln w="254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44098" y="4873973"/>
            <a:ext cx="7553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315 m</a:t>
            </a:r>
            <a:endParaRPr lang="en-US" sz="1600" dirty="0" err="1" smtClean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735383" y="5367030"/>
            <a:ext cx="3909666" cy="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317824" y="5466710"/>
            <a:ext cx="4214616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~80 </a:t>
            </a:r>
            <a:r>
              <a:rPr lang="de-DE" sz="1600" dirty="0"/>
              <a:t>m Laser </a:t>
            </a:r>
            <a:r>
              <a:rPr lang="de-DE" sz="1600" dirty="0" err="1" smtClean="0"/>
              <a:t>system</a:t>
            </a:r>
            <a:r>
              <a:rPr lang="de-DE" sz="1600" dirty="0" smtClean="0"/>
              <a:t> + 40 m Laser </a:t>
            </a:r>
            <a:r>
              <a:rPr lang="de-DE" sz="1600" dirty="0" err="1" smtClean="0"/>
              <a:t>Beamline</a:t>
            </a:r>
            <a:endParaRPr lang="en-US" sz="1600" dirty="0" err="1" smtClean="0"/>
          </a:p>
        </p:txBody>
      </p:sp>
      <p:sp>
        <p:nvSpPr>
          <p:cNvPr id="3" name="TextBox 2"/>
          <p:cNvSpPr txBox="1"/>
          <p:nvPr/>
        </p:nvSpPr>
        <p:spPr>
          <a:xfrm>
            <a:off x="9540552" y="5509103"/>
            <a:ext cx="3626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Schulz et al. Nat. </a:t>
            </a:r>
            <a:r>
              <a:rPr lang="de-DE" sz="1400" dirty="0" err="1" smtClean="0"/>
              <a:t>Commun</a:t>
            </a:r>
            <a:r>
              <a:rPr lang="de-DE" sz="1400" dirty="0" smtClean="0"/>
              <a:t>. 6:5938  (2015) </a:t>
            </a:r>
            <a:endParaRPr lang="en-US" sz="1400" dirty="0" err="1" smtClean="0"/>
          </a:p>
        </p:txBody>
      </p:sp>
      <p:grpSp>
        <p:nvGrpSpPr>
          <p:cNvPr id="23" name="Group 22"/>
          <p:cNvGrpSpPr/>
          <p:nvPr/>
        </p:nvGrpSpPr>
        <p:grpSpPr>
          <a:xfrm>
            <a:off x="9589506" y="2821511"/>
            <a:ext cx="5567670" cy="2377497"/>
            <a:chOff x="3919144" y="2821511"/>
            <a:chExt cx="5567670" cy="2377497"/>
          </a:xfrm>
        </p:grpSpPr>
        <p:sp>
          <p:nvSpPr>
            <p:cNvPr id="53" name="Oval 52"/>
            <p:cNvSpPr/>
            <p:nvPr/>
          </p:nvSpPr>
          <p:spPr>
            <a:xfrm rot="708561">
              <a:off x="3919144" y="2821511"/>
              <a:ext cx="4703079" cy="1975668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  <p:sp>
          <p:nvSpPr>
            <p:cNvPr id="54" name="Down Arrow 53"/>
            <p:cNvSpPr/>
            <p:nvPr/>
          </p:nvSpPr>
          <p:spPr>
            <a:xfrm rot="6788261">
              <a:off x="8526699" y="4238892"/>
              <a:ext cx="857554" cy="1062677"/>
            </a:xfrm>
            <a:prstGeom prst="downArrow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sz="1500" dirty="0" smtClean="0">
                  <a:solidFill>
                    <a:schemeClr val="tx1"/>
                  </a:solidFill>
                </a:rPr>
                <a:t>&lt; 10 </a:t>
              </a:r>
              <a:r>
                <a:rPr lang="de-DE" sz="1500" dirty="0" err="1" smtClean="0">
                  <a:solidFill>
                    <a:schemeClr val="tx1"/>
                  </a:solidFill>
                </a:rPr>
                <a:t>fs</a:t>
              </a:r>
              <a:endParaRPr lang="en-US" sz="15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619672" y="5992876"/>
            <a:ext cx="5944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Optical path length stability: &lt;3 x 10</a:t>
            </a:r>
            <a:r>
              <a:rPr lang="en-US" sz="2400" baseline="30000" dirty="0" smtClean="0"/>
              <a:t>-8</a:t>
            </a:r>
            <a:endParaRPr lang="en-US" sz="2400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539552" y="5301208"/>
            <a:ext cx="3174561" cy="584775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Required arrival time stability: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&lt; 30 fs </a:t>
            </a:r>
            <a:r>
              <a:rPr lang="en-US" sz="1600" b="1" dirty="0" smtClean="0">
                <a:solidFill>
                  <a:schemeClr val="bg1"/>
                </a:solidFill>
              </a:rPr>
              <a:t>or 9 µm </a:t>
            </a:r>
            <a:r>
              <a:rPr lang="en-US" sz="1600" b="1" dirty="0" err="1" smtClean="0">
                <a:solidFill>
                  <a:schemeClr val="bg1"/>
                </a:solidFill>
              </a:rPr>
              <a:t>rms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-4018422" y="550910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Many effects: </a:t>
            </a:r>
          </a:p>
          <a:p>
            <a:r>
              <a:rPr lang="en-US" dirty="0" smtClean="0"/>
              <a:t>Thermal </a:t>
            </a:r>
            <a:r>
              <a:rPr lang="en-US" dirty="0"/>
              <a:t>expansion </a:t>
            </a:r>
          </a:p>
          <a:p>
            <a:r>
              <a:rPr lang="en-US" dirty="0"/>
              <a:t>Change of </a:t>
            </a:r>
            <a:r>
              <a:rPr lang="en-US" dirty="0" smtClean="0"/>
              <a:t>air </a:t>
            </a:r>
            <a:r>
              <a:rPr lang="en-US" dirty="0"/>
              <a:t>refractive index</a:t>
            </a:r>
          </a:p>
        </p:txBody>
      </p:sp>
    </p:spTree>
    <p:extLst>
      <p:ext uri="{BB962C8B-B14F-4D97-AF65-F5344CB8AC3E}">
        <p14:creationId xmlns:p14="http://schemas.microsoft.com/office/powerpoint/2010/main" val="205546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Arrival time stability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0" y="1406429"/>
            <a:ext cx="4266009" cy="238261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Optical laser</a:t>
            </a:r>
          </a:p>
          <a:p>
            <a:r>
              <a:rPr lang="en-US" dirty="0" smtClean="0"/>
              <a:t>Refractive index of optical fibers</a:t>
            </a:r>
          </a:p>
          <a:p>
            <a:r>
              <a:rPr lang="en-US" dirty="0" smtClean="0"/>
              <a:t>Thermal expansion</a:t>
            </a:r>
          </a:p>
          <a:p>
            <a:r>
              <a:rPr lang="en-US" dirty="0" smtClean="0"/>
              <a:t>Refractive index of air</a:t>
            </a:r>
          </a:p>
          <a:p>
            <a:r>
              <a:rPr lang="en-US" dirty="0" smtClean="0"/>
              <a:t>Vibrations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Main effects</a:t>
            </a:r>
            <a:endParaRPr lang="en-US" dirty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305991" y="1412776"/>
            <a:ext cx="4266009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smtClean="0"/>
              <a:t>Free electron laser</a:t>
            </a:r>
          </a:p>
          <a:p>
            <a:r>
              <a:rPr lang="en-US" dirty="0" smtClean="0"/>
              <a:t>RF phases </a:t>
            </a:r>
          </a:p>
          <a:p>
            <a:r>
              <a:rPr lang="en-US" dirty="0" smtClean="0"/>
              <a:t>Beam energy </a:t>
            </a:r>
          </a:p>
          <a:p>
            <a:r>
              <a:rPr lang="en-US" dirty="0" smtClean="0"/>
              <a:t>Thermal expansion</a:t>
            </a:r>
          </a:p>
          <a:p>
            <a:r>
              <a:rPr lang="en-US" dirty="0" smtClean="0"/>
              <a:t>SASE process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7304" y="3861048"/>
            <a:ext cx="3294492" cy="220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dirty="0"/>
              <a:t>Golden Rules</a:t>
            </a:r>
          </a:p>
          <a:p>
            <a:pPr marL="361950" indent="-3619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US" dirty="0"/>
              <a:t>Passive stability </a:t>
            </a:r>
          </a:p>
          <a:p>
            <a:pPr marL="361950" indent="-3619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US" dirty="0"/>
              <a:t>Measure arrival time </a:t>
            </a:r>
          </a:p>
          <a:p>
            <a:pPr marL="361950" indent="-3619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US" dirty="0"/>
              <a:t>Feedback loops</a:t>
            </a:r>
          </a:p>
          <a:p>
            <a:pPr marL="361950" indent="-36195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US" dirty="0"/>
              <a:t>Minimize uncontrolled path</a:t>
            </a:r>
          </a:p>
        </p:txBody>
      </p:sp>
    </p:spTree>
    <p:extLst>
      <p:ext uri="{BB962C8B-B14F-4D97-AF65-F5344CB8AC3E}">
        <p14:creationId xmlns:p14="http://schemas.microsoft.com/office/powerpoint/2010/main" val="210529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9FDF"/>
                </a:solidFill>
              </a:rPr>
              <a:t>Electron Bunch </a:t>
            </a:r>
            <a:r>
              <a:rPr lang="en-US" dirty="0">
                <a:solidFill>
                  <a:srgbClr val="009FDF"/>
                </a:solidFill>
              </a:rPr>
              <a:t>Arrival Monitors (BAMs)</a:t>
            </a:r>
            <a:br>
              <a:rPr lang="en-US" dirty="0">
                <a:solidFill>
                  <a:srgbClr val="009FDF"/>
                </a:solidFill>
              </a:rPr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New Pickups, Electronics and Synchronization</a:t>
            </a:r>
          </a:p>
          <a:p>
            <a:endParaRPr lang="en-US" dirty="0"/>
          </a:p>
        </p:txBody>
      </p:sp>
      <p:sp>
        <p:nvSpPr>
          <p:cNvPr id="8" name="L-Shape 7"/>
          <p:cNvSpPr/>
          <p:nvPr/>
        </p:nvSpPr>
        <p:spPr>
          <a:xfrm rot="5400000">
            <a:off x="370279" y="1245420"/>
            <a:ext cx="4229037" cy="4154859"/>
          </a:xfrm>
          <a:prstGeom prst="corner">
            <a:avLst>
              <a:gd name="adj1" fmla="val 58929"/>
              <a:gd name="adj2" fmla="val 46849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 smtClean="0">
              <a:solidFill>
                <a:schemeClr val="tx1"/>
              </a:solidFill>
            </a:endParaRPr>
          </a:p>
        </p:txBody>
      </p:sp>
      <p:pic>
        <p:nvPicPr>
          <p:cNvPr id="12" name="Picture 23" descr="N:\4all\intern\_SpecialDiagnostics\Publications\POF_FLASH_2018\pic\Logo-TUDarmstad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6" y="1674858"/>
            <a:ext cx="118813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:\4all\intern\_SpecialDiagnostics\BAM\Unit.RF\Photos\RF-Pickups\RF-Unit_fig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4" b="95760" l="8505" r="90979">
                        <a14:foregroundMark x1="25515" y1="46290" x2="31959" y2="46290"/>
                        <a14:foregroundMark x1="9794" y1="79152" x2="9278" y2="56890"/>
                        <a14:foregroundMark x1="88918" y1="81625" x2="89691" y2="73145"/>
                        <a14:foregroundMark x1="88402" y1="53357" x2="89948" y2="61131"/>
                        <a14:foregroundMark x1="15722" y1="49117" x2="26289" y2="44523"/>
                        <a14:foregroundMark x1="32216" y1="36042" x2="32216" y2="18375"/>
                        <a14:foregroundMark x1="78866" y1="46996" x2="84536" y2="50177"/>
                        <a14:foregroundMark x1="89433" y1="56537" x2="90206" y2="57951"/>
                        <a14:foregroundMark x1="90206" y1="63958" x2="90464" y2="78799"/>
                        <a14:foregroundMark x1="13144" y1="83392" x2="26804" y2="89399"/>
                        <a14:backgroundMark x1="31701" y1="42049" x2="31701" y2="42049"/>
                        <a14:backgroundMark x1="92784" y1="79859" x2="92784" y2="79859"/>
                        <a14:backgroundMark x1="91237" y1="83039" x2="92268" y2="72085"/>
                        <a14:backgroundMark x1="12629" y1="87986" x2="18299" y2="92226"/>
                        <a14:backgroundMark x1="13144" y1="87986" x2="22938" y2="90459"/>
                        <a14:backgroundMark x1="25773" y1="91166" x2="22680" y2="90813"/>
                        <a14:backgroundMark x1="16495" y1="87986" x2="12887" y2="85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53" y="1237075"/>
            <a:ext cx="1080000" cy="78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3392" y="1340768"/>
            <a:ext cx="118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9FDF"/>
                </a:solidFill>
                <a:effectLst/>
                <a:uLnTx/>
                <a:uFillTx/>
              </a:rPr>
              <a:t>RF Pickup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4269" y="2203716"/>
            <a:ext cx="1474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 pickups in one vacuum-tight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body</a:t>
            </a:r>
          </a:p>
        </p:txBody>
      </p:sp>
      <p:pic>
        <p:nvPicPr>
          <p:cNvPr id="18" name="Picture 17" descr="N:\4all\intern\_SpecialDiagnostics\BAM\Unit.RF\Photos\RF-Pickups\RF-Unit_fig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1" b="91777" l="3219" r="93777">
                        <a14:foregroundMark x1="12661" y1="48541" x2="14807" y2="70822"/>
                        <a14:foregroundMark x1="16094" y1="71088" x2="27897" y2="80637"/>
                        <a14:foregroundMark x1="68884" y1="81432" x2="77039" y2="74801"/>
                        <a14:foregroundMark x1="77468" y1="73740" x2="81760" y2="63130"/>
                        <a14:foregroundMark x1="81760" y1="63130" x2="82833" y2="57294"/>
                        <a14:foregroundMark x1="82618" y1="59151" x2="88627" y2="61538"/>
                        <a14:foregroundMark x1="91416" y1="43767" x2="91845" y2="34218"/>
                        <a14:foregroundMark x1="90773" y1="34748" x2="83047" y2="34483"/>
                        <a14:foregroundMark x1="11588" y1="26260" x2="16524" y2="18037"/>
                        <a14:foregroundMark x1="16094" y1="68170" x2="21459" y2="51989"/>
                        <a14:foregroundMark x1="23605" y1="71883" x2="19313" y2="51459"/>
                        <a14:foregroundMark x1="18884" y1="52785" x2="11373" y2="38727"/>
                        <a14:foregroundMark x1="15880" y1="61804" x2="16094" y2="54111"/>
                        <a14:foregroundMark x1="19099" y1="68966" x2="22961" y2="70822"/>
                        <a14:foregroundMark x1="57082" y1="74536" x2="86910" y2="37931"/>
                        <a14:foregroundMark x1="83262" y1="55703" x2="76824" y2="47480"/>
                        <a14:foregroundMark x1="67167" y1="79841" x2="67597" y2="45623"/>
                        <a14:foregroundMark x1="55579" y1="68435" x2="79185" y2="60212"/>
                        <a14:foregroundMark x1="73605" y1="73475" x2="60944" y2="54907"/>
                        <a14:foregroundMark x1="61588" y1="79576" x2="75107" y2="46950"/>
                        <a14:foregroundMark x1="54077" y1="69231" x2="42704" y2="50133"/>
                        <a14:foregroundMark x1="36695" y1="67109" x2="40343" y2="73475"/>
                        <a14:foregroundMark x1="24678" y1="79841" x2="28112" y2="83024"/>
                        <a14:foregroundMark x1="80258" y1="35013" x2="80901" y2="23607"/>
                        <a14:foregroundMark x1="48498" y1="5570" x2="59227" y2="7427"/>
                        <a14:foregroundMark x1="80258" y1="66313" x2="83262" y2="61008"/>
                        <a14:foregroundMark x1="77468" y1="74271" x2="83047" y2="62865"/>
                        <a14:foregroundMark x1="83047" y1="63660" x2="82618" y2="59416"/>
                        <a14:backgroundMark x1="42489" y1="3183" x2="52361" y2="1857"/>
                        <a14:backgroundMark x1="52575" y1="3448" x2="57082" y2="3714"/>
                        <a14:backgroundMark x1="14378" y1="70557" x2="15451" y2="71353"/>
                        <a14:backgroundMark x1="13519" y1="67109" x2="14807" y2="71353"/>
                        <a14:backgroundMark x1="13519" y1="66844" x2="15021" y2="70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50" y="1370911"/>
            <a:ext cx="1890696" cy="15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68825" y="5055567"/>
            <a:ext cx="3727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A.Angelovski, </a:t>
            </a:r>
            <a:r>
              <a:rPr kumimoji="0" lang="en-US" sz="120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M.Kuntzsch</a:t>
            </a: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120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M.K.Czwalinna</a:t>
            </a:r>
            <a:r>
              <a:rPr kumimoji="0" lang="en-US" sz="12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, et </a:t>
            </a:r>
            <a:r>
              <a:rPr lang="en-US" sz="1200" kern="0" dirty="0" smtClean="0"/>
              <a:t>al., Phys. Rev. STAB  </a:t>
            </a:r>
            <a:r>
              <a:rPr lang="en-US" sz="1200" b="1" kern="0" dirty="0" smtClean="0"/>
              <a:t>18</a:t>
            </a:r>
            <a:r>
              <a:rPr lang="en-US" sz="1200" kern="0" dirty="0" smtClean="0"/>
              <a:t>, 012801 </a:t>
            </a:r>
            <a:r>
              <a:rPr lang="en-US" sz="1200" kern="0" dirty="0"/>
              <a:t>(2015</a:t>
            </a:r>
            <a:r>
              <a:rPr lang="en-US" sz="1200" kern="0" dirty="0" smtClean="0"/>
              <a:t>)</a:t>
            </a:r>
            <a:endParaRPr kumimoji="0" lang="en-US" sz="120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1640" y="3356992"/>
            <a:ext cx="6462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cs typeface="Arial" panose="020B0604020202020204" pitchFamily="34" charset="0"/>
              </a:rPr>
              <a:t>40GHz pickups  (●) installed for all BAM locations at </a:t>
            </a:r>
            <a:r>
              <a:rPr lang="en-US" sz="1400" b="1" dirty="0">
                <a:cs typeface="Arial" panose="020B0604020202020204" pitchFamily="34" charset="0"/>
              </a:rPr>
              <a:t>FLASH (07/2018)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335726"/>
              </p:ext>
            </p:extLst>
          </p:nvPr>
        </p:nvGraphicFramePr>
        <p:xfrm>
          <a:off x="313231" y="3753150"/>
          <a:ext cx="6712124" cy="518160"/>
        </p:xfrm>
        <a:graphic>
          <a:graphicData uri="http://schemas.openxmlformats.org/drawingml/2006/table">
            <a:tbl>
              <a:tblPr firstRow="1" bandRow="1"/>
              <a:tblGrid>
                <a:gridCol w="735460"/>
                <a:gridCol w="792088"/>
                <a:gridCol w="720080"/>
                <a:gridCol w="792088"/>
                <a:gridCol w="936104"/>
                <a:gridCol w="864096"/>
                <a:gridCol w="936104"/>
                <a:gridCol w="936104"/>
              </a:tblGrid>
              <a:tr h="229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1UBC2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3DBC2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4DBC3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15ACC7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(FL2EXTR)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1SFELC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8FL2BURN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7FLFMAFF</a:t>
                      </a:r>
                      <a:endParaRPr lang="en-US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22m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27m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85m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138m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185m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243m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1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203m</a:t>
                      </a:r>
                      <a:endParaRPr lang="en-US" sz="11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BBB59"/>
                      </a:solidFill>
                    </a:lnT>
                    <a:lnB w="12700" cmpd="sng">
                      <a:solidFill>
                        <a:srgbClr val="9BBB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256603" y="4390627"/>
            <a:ext cx="8707885" cy="1918693"/>
            <a:chOff x="179512" y="3645024"/>
            <a:chExt cx="8707885" cy="1918693"/>
          </a:xfrm>
        </p:grpSpPr>
        <p:grpSp>
          <p:nvGrpSpPr>
            <p:cNvPr id="23" name="Group 22"/>
            <p:cNvGrpSpPr/>
            <p:nvPr/>
          </p:nvGrpSpPr>
          <p:grpSpPr>
            <a:xfrm>
              <a:off x="179512" y="3645024"/>
              <a:ext cx="8707885" cy="1918693"/>
              <a:chOff x="302905" y="1822281"/>
              <a:chExt cx="8707885" cy="1918693"/>
            </a:xfrm>
          </p:grpSpPr>
          <p:grpSp>
            <p:nvGrpSpPr>
              <p:cNvPr id="32" name="Group 31"/>
              <p:cNvGrpSpPr/>
              <p:nvPr/>
            </p:nvGrpSpPr>
            <p:grpSpPr>
              <a:xfrm rot="387912">
                <a:off x="8039261" y="2761591"/>
                <a:ext cx="831221" cy="627051"/>
                <a:chOff x="8139044" y="2803630"/>
                <a:chExt cx="831221" cy="627051"/>
              </a:xfrm>
            </p:grpSpPr>
            <p:sp>
              <p:nvSpPr>
                <p:cNvPr id="330" name="Rectangle 329"/>
                <p:cNvSpPr/>
                <p:nvPr/>
              </p:nvSpPr>
              <p:spPr bwMode="auto">
                <a:xfrm>
                  <a:off x="8139044" y="2803630"/>
                  <a:ext cx="831221" cy="581332"/>
                </a:xfrm>
                <a:prstGeom prst="rect">
                  <a:avLst/>
                </a:prstGeom>
                <a:solidFill>
                  <a:srgbClr val="CCECFF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  <p:sp>
              <p:nvSpPr>
                <p:cNvPr id="331" name="Rectangle 330"/>
                <p:cNvSpPr/>
                <p:nvPr/>
              </p:nvSpPr>
              <p:spPr bwMode="auto">
                <a:xfrm>
                  <a:off x="8139044" y="3284984"/>
                  <a:ext cx="524686" cy="99978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  <p:sp>
              <p:nvSpPr>
                <p:cNvPr id="332" name="Rectangle 331"/>
                <p:cNvSpPr/>
                <p:nvPr/>
              </p:nvSpPr>
              <p:spPr bwMode="auto">
                <a:xfrm>
                  <a:off x="8604447" y="3384962"/>
                  <a:ext cx="365817" cy="45719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  <p:sp>
              <p:nvSpPr>
                <p:cNvPr id="333" name="Rectangle 332"/>
                <p:cNvSpPr/>
                <p:nvPr/>
              </p:nvSpPr>
              <p:spPr bwMode="auto">
                <a:xfrm>
                  <a:off x="8195509" y="2831330"/>
                  <a:ext cx="268469" cy="136528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</p:grpSp>
          <p:sp>
            <p:nvSpPr>
              <p:cNvPr id="33" name="Line 24"/>
              <p:cNvSpPr>
                <a:spLocks noChangeShapeType="1"/>
              </p:cNvSpPr>
              <p:nvPr/>
            </p:nvSpPr>
            <p:spPr bwMode="auto">
              <a:xfrm flipH="1" flipV="1">
                <a:off x="466416" y="2124444"/>
                <a:ext cx="97658" cy="5502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34" name="Line 29"/>
              <p:cNvSpPr>
                <a:spLocks noChangeShapeType="1"/>
              </p:cNvSpPr>
              <p:nvPr/>
            </p:nvSpPr>
            <p:spPr bwMode="auto">
              <a:xfrm flipV="1">
                <a:off x="420380" y="2111206"/>
                <a:ext cx="399062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35" name="AutoShape 30"/>
              <p:cNvSpPr>
                <a:spLocks noChangeArrowheads="1"/>
              </p:cNvSpPr>
              <p:nvPr/>
            </p:nvSpPr>
            <p:spPr bwMode="auto">
              <a:xfrm>
                <a:off x="344180" y="2039768"/>
                <a:ext cx="122238" cy="139700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36" name="Group 39"/>
              <p:cNvGrpSpPr>
                <a:grpSpLocks/>
              </p:cNvGrpSpPr>
              <p:nvPr/>
            </p:nvGrpSpPr>
            <p:grpSpPr bwMode="auto">
              <a:xfrm>
                <a:off x="1159625" y="1965156"/>
                <a:ext cx="381000" cy="184150"/>
                <a:chOff x="1337" y="2168"/>
                <a:chExt cx="270" cy="116"/>
              </a:xfrm>
            </p:grpSpPr>
            <p:sp>
              <p:nvSpPr>
                <p:cNvPr id="323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357" y="2198"/>
                  <a:ext cx="75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  <p:sp>
              <p:nvSpPr>
                <p:cNvPr id="324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1421" y="2208"/>
                  <a:ext cx="100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  <p:sp>
              <p:nvSpPr>
                <p:cNvPr id="325" name="Line 42"/>
                <p:cNvSpPr>
                  <a:spLocks noChangeShapeType="1"/>
                </p:cNvSpPr>
                <p:nvPr/>
              </p:nvSpPr>
              <p:spPr bwMode="auto">
                <a:xfrm>
                  <a:off x="1516" y="2203"/>
                  <a:ext cx="74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  <p:sp>
              <p:nvSpPr>
                <p:cNvPr id="326" name="Rectangle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337" y="2226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27" name="Rectangle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415" y="2168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28" name="Rectangl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493" y="2168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29" name="Rectangle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72" y="2226"/>
                  <a:ext cx="35" cy="58"/>
                </a:xfrm>
                <a:prstGeom prst="rect">
                  <a:avLst/>
                </a:prstGeom>
                <a:solidFill>
                  <a:srgbClr val="333399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37" name="Group 61"/>
              <p:cNvGrpSpPr>
                <a:grpSpLocks noChangeAspect="1"/>
              </p:cNvGrpSpPr>
              <p:nvPr/>
            </p:nvGrpSpPr>
            <p:grpSpPr bwMode="auto">
              <a:xfrm flipH="1" flipV="1">
                <a:off x="4075069" y="1958117"/>
                <a:ext cx="73025" cy="315119"/>
                <a:chOff x="2790" y="3240"/>
                <a:chExt cx="56" cy="332"/>
              </a:xfrm>
            </p:grpSpPr>
            <p:sp>
              <p:nvSpPr>
                <p:cNvPr id="321" name="AutoShap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2790" y="32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22" name="AutoShap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90" y="34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38" name="AutoShape 182"/>
              <p:cNvSpPr>
                <a:spLocks noChangeArrowheads="1"/>
              </p:cNvSpPr>
              <p:nvPr/>
            </p:nvSpPr>
            <p:spPr bwMode="auto">
              <a:xfrm rot="10800000">
                <a:off x="302905" y="1822281"/>
                <a:ext cx="177800" cy="144463"/>
              </a:xfrm>
              <a:prstGeom prst="triangle">
                <a:avLst>
                  <a:gd name="adj" fmla="val 50000"/>
                </a:avLst>
              </a:prstGeom>
              <a:solidFill>
                <a:srgbClr val="800080"/>
              </a:solidFill>
              <a:ln w="9525" algn="ctr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616911" y="1829928"/>
                <a:ext cx="525462" cy="395288"/>
                <a:chOff x="811271" y="3235031"/>
                <a:chExt cx="525462" cy="395288"/>
              </a:xfrm>
            </p:grpSpPr>
            <p:grpSp>
              <p:nvGrpSpPr>
                <p:cNvPr id="314" name="Group 69"/>
                <p:cNvGrpSpPr>
                  <a:grpSpLocks/>
                </p:cNvGrpSpPr>
                <p:nvPr/>
              </p:nvGrpSpPr>
              <p:grpSpPr bwMode="auto">
                <a:xfrm>
                  <a:off x="811271" y="3409656"/>
                  <a:ext cx="334963" cy="220663"/>
                  <a:chOff x="468" y="1952"/>
                  <a:chExt cx="211" cy="139"/>
                </a:xfrm>
              </p:grpSpPr>
              <p:sp>
                <p:nvSpPr>
                  <p:cNvPr id="319" name="AutoShape 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8" y="1952"/>
                    <a:ext cx="211" cy="13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20" name="Rectangle 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5" y="1996"/>
                    <a:ext cx="178" cy="46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315" name="AutoShape 30"/>
                <p:cNvSpPr>
                  <a:spLocks noChangeArrowheads="1"/>
                </p:cNvSpPr>
                <p:nvPr/>
              </p:nvSpPr>
              <p:spPr bwMode="auto">
                <a:xfrm>
                  <a:off x="1170046" y="3417593"/>
                  <a:ext cx="134938" cy="2063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16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1197033" y="3490618"/>
                  <a:ext cx="82550" cy="55563"/>
                </a:xfrm>
                <a:prstGeom prst="rect">
                  <a:avLst/>
                </a:prstGeom>
                <a:solidFill>
                  <a:srgbClr val="6699FF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317" name="AutoShape 183"/>
                <p:cNvSpPr>
                  <a:spLocks noChangeArrowheads="1"/>
                </p:cNvSpPr>
                <p:nvPr/>
              </p:nvSpPr>
              <p:spPr bwMode="auto">
                <a:xfrm rot="10800000">
                  <a:off x="871596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  <p:sp>
              <p:nvSpPr>
                <p:cNvPr id="318" name="AutoShape 184"/>
                <p:cNvSpPr>
                  <a:spLocks noChangeArrowheads="1"/>
                </p:cNvSpPr>
                <p:nvPr/>
              </p:nvSpPr>
              <p:spPr bwMode="auto">
                <a:xfrm rot="10800000">
                  <a:off x="1158933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1593165" y="1827043"/>
                <a:ext cx="2403476" cy="427037"/>
                <a:chOff x="2209858" y="3235031"/>
                <a:chExt cx="2403476" cy="427037"/>
              </a:xfrm>
            </p:grpSpPr>
            <p:grpSp>
              <p:nvGrpSpPr>
                <p:cNvPr id="293" name="Group 31"/>
                <p:cNvGrpSpPr>
                  <a:grpSpLocks/>
                </p:cNvGrpSpPr>
                <p:nvPr/>
              </p:nvGrpSpPr>
              <p:grpSpPr bwMode="auto">
                <a:xfrm flipH="1" flipV="1">
                  <a:off x="2944871" y="3379493"/>
                  <a:ext cx="379413" cy="282575"/>
                  <a:chOff x="3345" y="3309"/>
                  <a:chExt cx="270" cy="178"/>
                </a:xfrm>
              </p:grpSpPr>
              <p:sp>
                <p:nvSpPr>
                  <p:cNvPr id="307" name="Line 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20" y="3400"/>
                    <a:ext cx="75" cy="57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308" name="Line 3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452" y="3360"/>
                    <a:ext cx="68" cy="9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309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8" y="3346"/>
                    <a:ext cx="68" cy="6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310" name="Rectangle 3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80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11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502" y="342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12" name="Rectangle 37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420" y="3309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13" name="Rectangle 38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3345" y="3371"/>
                    <a:ext cx="35" cy="58"/>
                  </a:xfrm>
                  <a:prstGeom prst="rect">
                    <a:avLst/>
                  </a:pr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294" name="Group 70"/>
                <p:cNvGrpSpPr>
                  <a:grpSpLocks/>
                </p:cNvGrpSpPr>
                <p:nvPr/>
              </p:nvGrpSpPr>
              <p:grpSpPr bwMode="auto">
                <a:xfrm>
                  <a:off x="2209858" y="3404893"/>
                  <a:ext cx="660400" cy="230188"/>
                  <a:chOff x="1656" y="2172"/>
                  <a:chExt cx="639" cy="169"/>
                </a:xfrm>
              </p:grpSpPr>
              <p:sp>
                <p:nvSpPr>
                  <p:cNvPr id="304" name="AutoShape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56" y="2172"/>
                    <a:ext cx="639" cy="16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05" name="Rectangle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08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06" name="Rectangle 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86" y="2226"/>
                    <a:ext cx="258" cy="55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295" name="Group 294"/>
                <p:cNvGrpSpPr/>
                <p:nvPr/>
              </p:nvGrpSpPr>
              <p:grpSpPr>
                <a:xfrm>
                  <a:off x="3383021" y="3404893"/>
                  <a:ext cx="1230313" cy="230188"/>
                  <a:chOff x="3436243" y="3225800"/>
                  <a:chExt cx="1230313" cy="230188"/>
                </a:xfrm>
              </p:grpSpPr>
              <p:sp>
                <p:nvSpPr>
                  <p:cNvPr id="299" name="AutoShape 1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36243" y="3225800"/>
                    <a:ext cx="1230313" cy="230188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00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7043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01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3851" y="3302000"/>
                    <a:ext cx="266700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02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60659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303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45881" y="3302000"/>
                    <a:ext cx="265113" cy="76200"/>
                  </a:xfrm>
                  <a:prstGeom prst="rect">
                    <a:avLst/>
                  </a:prstGeom>
                  <a:solidFill>
                    <a:srgbClr val="6699FF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296" name="AutoShape 185"/>
                <p:cNvSpPr>
                  <a:spLocks noChangeArrowheads="1"/>
                </p:cNvSpPr>
                <p:nvPr/>
              </p:nvSpPr>
              <p:spPr bwMode="auto">
                <a:xfrm rot="10800000">
                  <a:off x="24559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  <p:sp>
              <p:nvSpPr>
                <p:cNvPr id="297" name="AutoShape 186"/>
                <p:cNvSpPr>
                  <a:spLocks noChangeArrowheads="1"/>
                </p:cNvSpPr>
                <p:nvPr/>
              </p:nvSpPr>
              <p:spPr bwMode="auto">
                <a:xfrm rot="10800000">
                  <a:off x="3608446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  <p:sp>
              <p:nvSpPr>
                <p:cNvPr id="298" name="AutoShape 187"/>
                <p:cNvSpPr>
                  <a:spLocks noChangeArrowheads="1"/>
                </p:cNvSpPr>
                <p:nvPr/>
              </p:nvSpPr>
              <p:spPr bwMode="auto">
                <a:xfrm rot="10800000">
                  <a:off x="4183121" y="3235031"/>
                  <a:ext cx="177800" cy="14446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800080"/>
                </a:solidFill>
                <a:ln w="9525" algn="ctr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</p:grpSp>
          <p:sp>
            <p:nvSpPr>
              <p:cNvPr id="41" name="Line 24"/>
              <p:cNvSpPr>
                <a:spLocks noChangeShapeType="1"/>
              </p:cNvSpPr>
              <p:nvPr/>
            </p:nvSpPr>
            <p:spPr bwMode="auto">
              <a:xfrm>
                <a:off x="350733" y="2228800"/>
                <a:ext cx="0" cy="1639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42" name="Line 55"/>
              <p:cNvSpPr>
                <a:spLocks noChangeShapeType="1"/>
              </p:cNvSpPr>
              <p:nvPr/>
            </p:nvSpPr>
            <p:spPr bwMode="auto">
              <a:xfrm>
                <a:off x="4411000" y="2111205"/>
                <a:ext cx="149522" cy="13434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43" name="Freeform 57"/>
              <p:cNvSpPr>
                <a:spLocks/>
              </p:cNvSpPr>
              <p:nvPr/>
            </p:nvSpPr>
            <p:spPr bwMode="auto">
              <a:xfrm>
                <a:off x="4361064" y="2053264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44" name="Group 64"/>
              <p:cNvGrpSpPr>
                <a:grpSpLocks noChangeAspect="1"/>
              </p:cNvGrpSpPr>
              <p:nvPr/>
            </p:nvGrpSpPr>
            <p:grpSpPr bwMode="auto">
              <a:xfrm rot="1435350" flipH="1" flipV="1">
                <a:off x="4452527" y="2042507"/>
                <a:ext cx="73025" cy="280924"/>
                <a:chOff x="2790" y="3240"/>
                <a:chExt cx="56" cy="332"/>
              </a:xfrm>
            </p:grpSpPr>
            <p:sp>
              <p:nvSpPr>
                <p:cNvPr id="291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2790" y="32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92" name="AutoShap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90" y="34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45" name="Line 67"/>
              <p:cNvSpPr>
                <a:spLocks noChangeShapeType="1"/>
              </p:cNvSpPr>
              <p:nvPr/>
            </p:nvSpPr>
            <p:spPr bwMode="auto">
              <a:xfrm>
                <a:off x="4563304" y="2241381"/>
                <a:ext cx="374211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7442916" y="2177754"/>
                <a:ext cx="377618" cy="386303"/>
                <a:chOff x="7513576" y="2205584"/>
                <a:chExt cx="377618" cy="386303"/>
              </a:xfrm>
            </p:grpSpPr>
            <p:sp>
              <p:nvSpPr>
                <p:cNvPr id="288" name="Line 52"/>
                <p:cNvSpPr>
                  <a:spLocks noChangeShapeType="1"/>
                </p:cNvSpPr>
                <p:nvPr/>
              </p:nvSpPr>
              <p:spPr bwMode="auto">
                <a:xfrm>
                  <a:off x="7544517" y="2270004"/>
                  <a:ext cx="301514" cy="27440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  <p:sp>
              <p:nvSpPr>
                <p:cNvPr id="289" name="Rectangle 53"/>
                <p:cNvSpPr>
                  <a:spLocks noChangeAspect="1" noChangeArrowheads="1"/>
                </p:cNvSpPr>
                <p:nvPr/>
              </p:nvSpPr>
              <p:spPr bwMode="auto">
                <a:xfrm rot="2617159" flipH="1" flipV="1">
                  <a:off x="7759741" y="2469649"/>
                  <a:ext cx="131453" cy="12223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90" name="Freeform 68"/>
                <p:cNvSpPr>
                  <a:spLocks/>
                </p:cNvSpPr>
                <p:nvPr/>
              </p:nvSpPr>
              <p:spPr bwMode="auto">
                <a:xfrm>
                  <a:off x="7513576" y="2205584"/>
                  <a:ext cx="115970" cy="159787"/>
                </a:xfrm>
                <a:custGeom>
                  <a:avLst/>
                  <a:gdLst>
                    <a:gd name="T0" fmla="*/ 0 w 143"/>
                    <a:gd name="T1" fmla="*/ 0 h 130"/>
                    <a:gd name="T2" fmla="*/ 0 w 143"/>
                    <a:gd name="T3" fmla="*/ 206375 h 130"/>
                    <a:gd name="T4" fmla="*/ 29815 w 143"/>
                    <a:gd name="T5" fmla="*/ 206375 h 130"/>
                    <a:gd name="T6" fmla="*/ 54277 w 143"/>
                    <a:gd name="T7" fmla="*/ 114300 h 130"/>
                    <a:gd name="T8" fmla="*/ 54659 w 143"/>
                    <a:gd name="T9" fmla="*/ 0 h 130"/>
                    <a:gd name="T10" fmla="*/ 0 w 143"/>
                    <a:gd name="T11" fmla="*/ 0 h 1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3"/>
                    <a:gd name="T19" fmla="*/ 0 h 130"/>
                    <a:gd name="T20" fmla="*/ 143 w 143"/>
                    <a:gd name="T21" fmla="*/ 130 h 1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3" h="130">
                      <a:moveTo>
                        <a:pt x="0" y="0"/>
                      </a:moveTo>
                      <a:lnTo>
                        <a:pt x="0" y="130"/>
                      </a:lnTo>
                      <a:lnTo>
                        <a:pt x="78" y="130"/>
                      </a:lnTo>
                      <a:lnTo>
                        <a:pt x="142" y="72"/>
                      </a:lnTo>
                      <a:lnTo>
                        <a:pt x="14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47" name="Group 80"/>
              <p:cNvGrpSpPr>
                <a:grpSpLocks/>
              </p:cNvGrpSpPr>
              <p:nvPr/>
            </p:nvGrpSpPr>
            <p:grpSpPr bwMode="auto">
              <a:xfrm>
                <a:off x="5839780" y="2141368"/>
                <a:ext cx="1100107" cy="200025"/>
                <a:chOff x="4009" y="2043"/>
                <a:chExt cx="724" cy="126"/>
              </a:xfrm>
            </p:grpSpPr>
            <p:sp>
              <p:nvSpPr>
                <p:cNvPr id="238" name="Rectangle 81"/>
                <p:cNvSpPr>
                  <a:spLocks noChangeAspect="1" noChangeArrowheads="1"/>
                </p:cNvSpPr>
                <p:nvPr/>
              </p:nvSpPr>
              <p:spPr bwMode="auto">
                <a:xfrm>
                  <a:off x="4413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39" name="Rectangl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40" name="Rectangle 83"/>
                <p:cNvSpPr>
                  <a:spLocks noChangeAspect="1" noChangeArrowheads="1"/>
                </p:cNvSpPr>
                <p:nvPr/>
              </p:nvSpPr>
              <p:spPr bwMode="auto">
                <a:xfrm>
                  <a:off x="4471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41" name="Rectangle 84"/>
                <p:cNvSpPr>
                  <a:spLocks noChangeAspect="1" noChangeArrowheads="1"/>
                </p:cNvSpPr>
                <p:nvPr/>
              </p:nvSpPr>
              <p:spPr bwMode="auto">
                <a:xfrm>
                  <a:off x="4500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42" name="Rectangle 85"/>
                <p:cNvSpPr>
                  <a:spLocks noChangeAspect="1" noChangeArrowheads="1"/>
                </p:cNvSpPr>
                <p:nvPr/>
              </p:nvSpPr>
              <p:spPr bwMode="auto">
                <a:xfrm>
                  <a:off x="4558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43" name="Rectangl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9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44" name="Rectangl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4587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45" name="Rectangle 88"/>
                <p:cNvSpPr>
                  <a:spLocks noChangeAspect="1" noChangeArrowheads="1"/>
                </p:cNvSpPr>
                <p:nvPr/>
              </p:nvSpPr>
              <p:spPr bwMode="auto">
                <a:xfrm>
                  <a:off x="4617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46" name="Rectangl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4645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47" name="Rectangle 90"/>
                <p:cNvSpPr>
                  <a:spLocks noChangeAspect="1" noChangeArrowheads="1"/>
                </p:cNvSpPr>
                <p:nvPr/>
              </p:nvSpPr>
              <p:spPr bwMode="auto">
                <a:xfrm>
                  <a:off x="4675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48" name="Rectangle 91"/>
                <p:cNvSpPr>
                  <a:spLocks noChangeAspect="1" noChangeArrowheads="1"/>
                </p:cNvSpPr>
                <p:nvPr/>
              </p:nvSpPr>
              <p:spPr bwMode="auto">
                <a:xfrm>
                  <a:off x="4413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49" name="Rectangl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50" name="Rectangle 93"/>
                <p:cNvSpPr>
                  <a:spLocks noChangeAspect="1" noChangeArrowheads="1"/>
                </p:cNvSpPr>
                <p:nvPr/>
              </p:nvSpPr>
              <p:spPr bwMode="auto">
                <a:xfrm>
                  <a:off x="4471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51" name="Rectangle 94"/>
                <p:cNvSpPr>
                  <a:spLocks noChangeAspect="1" noChangeArrowheads="1"/>
                </p:cNvSpPr>
                <p:nvPr/>
              </p:nvSpPr>
              <p:spPr bwMode="auto">
                <a:xfrm>
                  <a:off x="4500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52" name="Rectangl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4558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53" name="Rectangle 96"/>
                <p:cNvSpPr>
                  <a:spLocks noChangeAspect="1" noChangeArrowheads="1"/>
                </p:cNvSpPr>
                <p:nvPr/>
              </p:nvSpPr>
              <p:spPr bwMode="auto">
                <a:xfrm>
                  <a:off x="4529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54" name="Rectangle 97"/>
                <p:cNvSpPr>
                  <a:spLocks noChangeAspect="1" noChangeArrowheads="1"/>
                </p:cNvSpPr>
                <p:nvPr/>
              </p:nvSpPr>
              <p:spPr bwMode="auto">
                <a:xfrm>
                  <a:off x="4587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55" name="Rectangle 98"/>
                <p:cNvSpPr>
                  <a:spLocks noChangeAspect="1" noChangeArrowheads="1"/>
                </p:cNvSpPr>
                <p:nvPr/>
              </p:nvSpPr>
              <p:spPr bwMode="auto">
                <a:xfrm>
                  <a:off x="4617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56" name="Rectangle 99"/>
                <p:cNvSpPr>
                  <a:spLocks noChangeAspect="1" noChangeArrowheads="1"/>
                </p:cNvSpPr>
                <p:nvPr/>
              </p:nvSpPr>
              <p:spPr bwMode="auto">
                <a:xfrm>
                  <a:off x="4645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57" name="Rectangle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4675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58" name="Rectangle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4703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59" name="Rectangle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4703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grpSp>
              <p:nvGrpSpPr>
                <p:cNvPr id="260" name="Group 103"/>
                <p:cNvGrpSpPr>
                  <a:grpSpLocks/>
                </p:cNvGrpSpPr>
                <p:nvPr/>
              </p:nvGrpSpPr>
              <p:grpSpPr bwMode="auto">
                <a:xfrm flipH="1" flipV="1">
                  <a:off x="4382" y="2043"/>
                  <a:ext cx="29" cy="126"/>
                  <a:chOff x="1359" y="3335"/>
                  <a:chExt cx="31" cy="126"/>
                </a:xfrm>
              </p:grpSpPr>
              <p:sp>
                <p:nvSpPr>
                  <p:cNvPr id="286" name="Rectangle 104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414"/>
                    <a:ext cx="31" cy="47"/>
                  </a:xfrm>
                  <a:prstGeom prst="rect">
                    <a:avLst/>
                  </a:prstGeom>
                  <a:solidFill>
                    <a:srgbClr val="BBE0E3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87" name="Rectangle 105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335"/>
                    <a:ext cx="31" cy="4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sp>
              <p:nvSpPr>
                <p:cNvPr id="261" name="Rectangle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4040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62" name="Rectangle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4069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63" name="Rectangle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4098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64" name="Rectangle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4127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65" name="Rectangle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4185" y="2043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66" name="Rectangle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4156" y="2043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67" name="Rectangle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4214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68" name="Rectangle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4244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69" name="Rectangle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4272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0" name="Rectangle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4302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1" name="Rectangle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4040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2" name="Rectangle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4069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3" name="Rectangle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4098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4" name="Rectangle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4127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5" name="Rectangle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4185" y="2122"/>
                  <a:ext cx="29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6" name="Rectangle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4156" y="2122"/>
                  <a:ext cx="29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7" name="Rectangle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4214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8" name="Rectangle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4244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79" name="Rectangle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4272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80" name="Rectangle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4302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81" name="Rectangle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4330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82" name="Rectangle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4330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grpSp>
              <p:nvGrpSpPr>
                <p:cNvPr id="283" name="Group 128"/>
                <p:cNvGrpSpPr>
                  <a:grpSpLocks/>
                </p:cNvGrpSpPr>
                <p:nvPr/>
              </p:nvGrpSpPr>
              <p:grpSpPr bwMode="auto">
                <a:xfrm flipH="1" flipV="1">
                  <a:off x="4009" y="2043"/>
                  <a:ext cx="29" cy="126"/>
                  <a:chOff x="1359" y="3335"/>
                  <a:chExt cx="31" cy="126"/>
                </a:xfrm>
              </p:grpSpPr>
              <p:sp>
                <p:nvSpPr>
                  <p:cNvPr id="284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414"/>
                    <a:ext cx="31" cy="47"/>
                  </a:xfrm>
                  <a:prstGeom prst="rect">
                    <a:avLst/>
                  </a:prstGeom>
                  <a:solidFill>
                    <a:srgbClr val="BBE0E3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285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H="1" flipV="1">
                    <a:off x="1359" y="3335"/>
                    <a:ext cx="31" cy="47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</p:grpSp>
          <p:grpSp>
            <p:nvGrpSpPr>
              <p:cNvPr id="48" name="Group 131"/>
              <p:cNvGrpSpPr>
                <a:grpSpLocks/>
              </p:cNvGrpSpPr>
              <p:nvPr/>
            </p:nvGrpSpPr>
            <p:grpSpPr bwMode="auto">
              <a:xfrm>
                <a:off x="5273012" y="2141368"/>
                <a:ext cx="531820" cy="200025"/>
                <a:chOff x="3636" y="2043"/>
                <a:chExt cx="350" cy="126"/>
              </a:xfrm>
            </p:grpSpPr>
            <p:sp>
              <p:nvSpPr>
                <p:cNvPr id="214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3666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15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16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3724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17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3754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18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3812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19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3782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20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3840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21" name="Rectangle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3870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22" name="Rectangle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3898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23" name="Rectangle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3928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24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3666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25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3696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26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3724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27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3754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28" name="Rectangl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3812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29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3782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30" name="Rectangl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3840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31" name="Rectangle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3870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32" name="Rectangle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3898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33" name="Rectangle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3928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34" name="Rectangle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3956" y="2122"/>
                  <a:ext cx="30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35" name="Rectangle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3956" y="2043"/>
                  <a:ext cx="30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36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3636" y="2043"/>
                  <a:ext cx="28" cy="47"/>
                </a:xfrm>
                <a:prstGeom prst="rect">
                  <a:avLst/>
                </a:prstGeom>
                <a:solidFill>
                  <a:srgbClr val="BBE0E3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37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3636" y="2122"/>
                  <a:ext cx="28" cy="47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49" name="Rectangle 165"/>
              <p:cNvSpPr>
                <a:spLocks noChangeAspect="1" noChangeArrowheads="1"/>
              </p:cNvSpPr>
              <p:nvPr/>
            </p:nvSpPr>
            <p:spPr bwMode="auto">
              <a:xfrm>
                <a:off x="7680017" y="2195343"/>
                <a:ext cx="363538" cy="93663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0" name="AutoShape 13"/>
              <p:cNvSpPr>
                <a:spLocks noChangeArrowheads="1"/>
              </p:cNvSpPr>
              <p:nvPr/>
            </p:nvSpPr>
            <p:spPr bwMode="auto">
              <a:xfrm rot="5400000">
                <a:off x="8193069" y="1899164"/>
                <a:ext cx="585788" cy="6832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459 w 21600"/>
                  <a:gd name="T13" fmla="*/ 3486 h 21600"/>
                  <a:gd name="T14" fmla="*/ 18141 w 21600"/>
                  <a:gd name="T15" fmla="*/ 1811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349" y="21600"/>
                    </a:lnTo>
                    <a:lnTo>
                      <a:pt x="1825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1" name="AutoShape 14"/>
              <p:cNvSpPr>
                <a:spLocks noChangeArrowheads="1"/>
              </p:cNvSpPr>
              <p:nvPr/>
            </p:nvSpPr>
            <p:spPr bwMode="auto">
              <a:xfrm rot="16200000">
                <a:off x="8208303" y="1975859"/>
                <a:ext cx="401734" cy="53164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79 w 21600"/>
                  <a:gd name="T13" fmla="*/ 2400 h 21600"/>
                  <a:gd name="T14" fmla="*/ 19221 w 21600"/>
                  <a:gd name="T15" fmla="*/ 19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142" y="21600"/>
                    </a:lnTo>
                    <a:lnTo>
                      <a:pt x="2045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CEC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52" name="Line 15"/>
              <p:cNvSpPr>
                <a:spLocks noChangeShapeType="1"/>
              </p:cNvSpPr>
              <p:nvPr/>
            </p:nvSpPr>
            <p:spPr bwMode="auto">
              <a:xfrm flipV="1">
                <a:off x="8675977" y="1949673"/>
                <a:ext cx="151619" cy="1114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53" name="Line 16"/>
              <p:cNvSpPr>
                <a:spLocks noChangeShapeType="1"/>
              </p:cNvSpPr>
              <p:nvPr/>
            </p:nvSpPr>
            <p:spPr bwMode="auto">
              <a:xfrm rot="16200000" flipV="1">
                <a:off x="8694269" y="2400365"/>
                <a:ext cx="115034" cy="151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54" name="Line 17"/>
              <p:cNvSpPr>
                <a:spLocks noChangeShapeType="1"/>
              </p:cNvSpPr>
              <p:nvPr/>
            </p:nvSpPr>
            <p:spPr bwMode="auto">
              <a:xfrm rot="5400000">
                <a:off x="8749132" y="2340193"/>
                <a:ext cx="5310" cy="151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55" name="Line 18"/>
              <p:cNvSpPr>
                <a:spLocks noChangeShapeType="1"/>
              </p:cNvSpPr>
              <p:nvPr/>
            </p:nvSpPr>
            <p:spPr bwMode="auto">
              <a:xfrm rot="16200000" flipV="1">
                <a:off x="8749132" y="1988013"/>
                <a:ext cx="5310" cy="15161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56" name="Line 177"/>
              <p:cNvSpPr>
                <a:spLocks noChangeShapeType="1"/>
              </p:cNvSpPr>
              <p:nvPr/>
            </p:nvSpPr>
            <p:spPr bwMode="auto">
              <a:xfrm>
                <a:off x="8146300" y="2245221"/>
                <a:ext cx="464699" cy="13427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57" name="Line 178"/>
              <p:cNvSpPr>
                <a:spLocks noChangeShapeType="1"/>
              </p:cNvSpPr>
              <p:nvPr/>
            </p:nvSpPr>
            <p:spPr bwMode="auto">
              <a:xfrm>
                <a:off x="8305421" y="2204331"/>
                <a:ext cx="287650" cy="26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58" name="Line 179"/>
              <p:cNvSpPr>
                <a:spLocks noChangeShapeType="1"/>
              </p:cNvSpPr>
              <p:nvPr/>
            </p:nvSpPr>
            <p:spPr bwMode="auto">
              <a:xfrm flipV="1">
                <a:off x="8386526" y="2303797"/>
                <a:ext cx="224473" cy="139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59" name="Line 180"/>
              <p:cNvSpPr>
                <a:spLocks noChangeShapeType="1"/>
              </p:cNvSpPr>
              <p:nvPr/>
            </p:nvSpPr>
            <p:spPr bwMode="auto">
              <a:xfrm flipV="1">
                <a:off x="8140392" y="2128418"/>
                <a:ext cx="470607" cy="11503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60" name="Line 181"/>
              <p:cNvSpPr>
                <a:spLocks noChangeShapeType="1"/>
              </p:cNvSpPr>
              <p:nvPr/>
            </p:nvSpPr>
            <p:spPr bwMode="auto">
              <a:xfrm flipV="1">
                <a:off x="8229000" y="2080261"/>
                <a:ext cx="304788" cy="14018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61" name="Line 55"/>
              <p:cNvSpPr>
                <a:spLocks noChangeShapeType="1"/>
              </p:cNvSpPr>
              <p:nvPr/>
            </p:nvSpPr>
            <p:spPr bwMode="auto">
              <a:xfrm>
                <a:off x="4611462" y="1957217"/>
                <a:ext cx="77329" cy="2817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62" name="Line 55"/>
              <p:cNvSpPr>
                <a:spLocks noChangeShapeType="1"/>
              </p:cNvSpPr>
              <p:nvPr/>
            </p:nvSpPr>
            <p:spPr bwMode="auto">
              <a:xfrm flipH="1">
                <a:off x="5110415" y="2026965"/>
                <a:ext cx="95250" cy="2174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63" name="Rectangle 178"/>
              <p:cNvSpPr>
                <a:spLocks noChangeArrowheads="1"/>
              </p:cNvSpPr>
              <p:nvPr/>
            </p:nvSpPr>
            <p:spPr bwMode="auto">
              <a:xfrm>
                <a:off x="4581300" y="1915943"/>
                <a:ext cx="114300" cy="117475"/>
              </a:xfrm>
              <a:prstGeom prst="rect">
                <a:avLst/>
              </a:prstGeom>
              <a:solidFill>
                <a:srgbClr val="CCEC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64" name="Rectangle 179"/>
              <p:cNvSpPr>
                <a:spLocks noChangeArrowheads="1"/>
              </p:cNvSpPr>
              <p:nvPr/>
            </p:nvSpPr>
            <p:spPr bwMode="auto">
              <a:xfrm>
                <a:off x="5162369" y="1915943"/>
                <a:ext cx="114300" cy="117475"/>
              </a:xfrm>
              <a:prstGeom prst="rect">
                <a:avLst/>
              </a:prstGeom>
              <a:solidFill>
                <a:srgbClr val="CCECFF"/>
              </a:solidFill>
              <a:ln w="1270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4717161" y="2141367"/>
                <a:ext cx="355560" cy="200026"/>
                <a:chOff x="4854052" y="3554117"/>
                <a:chExt cx="355560" cy="200026"/>
              </a:xfrm>
            </p:grpSpPr>
            <p:sp>
              <p:nvSpPr>
                <p:cNvPr id="198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4899637" y="3554117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99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4945221" y="3554117"/>
                  <a:ext cx="42546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00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4987767" y="3554117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01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3351" y="3554117"/>
                  <a:ext cx="42546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02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5121481" y="3554117"/>
                  <a:ext cx="42546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03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5075897" y="3554117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04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5164027" y="3554117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05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4899637" y="3679530"/>
                  <a:ext cx="45585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06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4945221" y="3679530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07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4987767" y="3679530"/>
                  <a:ext cx="45585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08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5033351" y="3679530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09" name="Rectangl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5121481" y="3679530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10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5075897" y="3679530"/>
                  <a:ext cx="45585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11" name="Rectangl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5164027" y="3679530"/>
                  <a:ext cx="45585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12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4854052" y="3554117"/>
                  <a:ext cx="42546" cy="74613"/>
                </a:xfrm>
                <a:prstGeom prst="rect">
                  <a:avLst/>
                </a:prstGeom>
                <a:solidFill>
                  <a:srgbClr val="00B05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213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4854052" y="3679530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66" name="Freeform 57"/>
              <p:cNvSpPr>
                <a:spLocks/>
              </p:cNvSpPr>
              <p:nvPr/>
            </p:nvSpPr>
            <p:spPr bwMode="auto">
              <a:xfrm rot="10800000">
                <a:off x="4515845" y="2174295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7006385" y="2141078"/>
                <a:ext cx="355560" cy="200026"/>
                <a:chOff x="7143276" y="3553828"/>
                <a:chExt cx="355560" cy="200026"/>
              </a:xfrm>
            </p:grpSpPr>
            <p:sp>
              <p:nvSpPr>
                <p:cNvPr id="182" name="Rectangle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718886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83" name="Rectangle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7234445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84" name="Rectangl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727699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85" name="Rectangl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7322575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86" name="Rectangl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7410705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87" name="Rectangl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736512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88" name="Rectangle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7453251" y="3553828"/>
                  <a:ext cx="45585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89" name="Rectangl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718886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90" name="Rectangle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7234445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91" name="Rectangle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727699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92" name="Rectangle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7322575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93" name="Rectangle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7410705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94" name="Rectangle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736512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95" name="Rectangle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7453251" y="3679241"/>
                  <a:ext cx="45585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96" name="Rectangle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7143276" y="3553828"/>
                  <a:ext cx="42546" cy="74613"/>
                </a:xfrm>
                <a:prstGeom prst="rect">
                  <a:avLst/>
                </a:prstGeom>
                <a:solidFill>
                  <a:srgbClr val="FFFF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97" name="Rectangle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7143276" y="3679241"/>
                  <a:ext cx="42546" cy="74613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grpSp>
            <p:nvGrpSpPr>
              <p:cNvPr id="68" name="Group 64"/>
              <p:cNvGrpSpPr>
                <a:grpSpLocks noChangeAspect="1"/>
              </p:cNvGrpSpPr>
              <p:nvPr/>
            </p:nvGrpSpPr>
            <p:grpSpPr bwMode="auto">
              <a:xfrm rot="1864757" flipH="1" flipV="1">
                <a:off x="4435196" y="2330878"/>
                <a:ext cx="73025" cy="280924"/>
                <a:chOff x="2790" y="3240"/>
                <a:chExt cx="56" cy="332"/>
              </a:xfrm>
            </p:grpSpPr>
            <p:sp>
              <p:nvSpPr>
                <p:cNvPr id="180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2790" y="32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81" name="AutoShap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790" y="3440"/>
                  <a:ext cx="56" cy="13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629 w 21600"/>
                    <a:gd name="T13" fmla="*/ 4582 h 21600"/>
                    <a:gd name="T14" fmla="*/ 16971 w 21600"/>
                    <a:gd name="T15" fmla="*/ 171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69" name="Line 177"/>
              <p:cNvSpPr>
                <a:spLocks noChangeShapeType="1"/>
              </p:cNvSpPr>
              <p:nvPr/>
            </p:nvSpPr>
            <p:spPr bwMode="auto">
              <a:xfrm rot="429407">
                <a:off x="8327441" y="3032499"/>
                <a:ext cx="248233" cy="95307"/>
              </a:xfrm>
              <a:prstGeom prst="line">
                <a:avLst/>
              </a:prstGeom>
              <a:noFill/>
              <a:ln w="9525">
                <a:solidFill>
                  <a:sysClr val="windowText" lastClr="000000">
                    <a:lumMod val="50000"/>
                    <a:lumOff val="50000"/>
                  </a:sys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70" name="Line 181"/>
              <p:cNvSpPr>
                <a:spLocks noChangeShapeType="1"/>
              </p:cNvSpPr>
              <p:nvPr/>
            </p:nvSpPr>
            <p:spPr bwMode="auto">
              <a:xfrm rot="429407" flipV="1">
                <a:off x="8243250" y="2932543"/>
                <a:ext cx="504650" cy="93969"/>
              </a:xfrm>
              <a:prstGeom prst="line">
                <a:avLst/>
              </a:prstGeom>
              <a:noFill/>
              <a:ln w="9525">
                <a:solidFill>
                  <a:sysClr val="windowText" lastClr="000000">
                    <a:lumMod val="50000"/>
                    <a:lumOff val="50000"/>
                  </a:sys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71" name="Line 67"/>
              <p:cNvSpPr>
                <a:spLocks noChangeShapeType="1"/>
              </p:cNvSpPr>
              <p:nvPr/>
            </p:nvSpPr>
            <p:spPr bwMode="auto">
              <a:xfrm rot="429407" flipV="1">
                <a:off x="4523967" y="2764802"/>
                <a:ext cx="3729543" cy="60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72" name="Rectangle 165"/>
              <p:cNvSpPr>
                <a:spLocks noChangeAspect="1" noChangeArrowheads="1"/>
              </p:cNvSpPr>
              <p:nvPr/>
            </p:nvSpPr>
            <p:spPr bwMode="auto">
              <a:xfrm rot="429407">
                <a:off x="7629033" y="2903447"/>
                <a:ext cx="363538" cy="93663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3" name="Line 178"/>
              <p:cNvSpPr>
                <a:spLocks noChangeShapeType="1"/>
              </p:cNvSpPr>
              <p:nvPr/>
            </p:nvSpPr>
            <p:spPr bwMode="auto">
              <a:xfrm rot="429407" flipV="1">
                <a:off x="8321920" y="2921144"/>
                <a:ext cx="226429" cy="86402"/>
              </a:xfrm>
              <a:prstGeom prst="line">
                <a:avLst/>
              </a:prstGeom>
              <a:noFill/>
              <a:ln w="9525">
                <a:solidFill>
                  <a:sysClr val="windowText" lastClr="000000">
                    <a:lumMod val="50000"/>
                    <a:lumOff val="50000"/>
                  </a:sys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74" name="Line 179"/>
              <p:cNvSpPr>
                <a:spLocks noChangeShapeType="1"/>
              </p:cNvSpPr>
              <p:nvPr/>
            </p:nvSpPr>
            <p:spPr bwMode="auto">
              <a:xfrm rot="429407" flipV="1">
                <a:off x="8423604" y="2981385"/>
                <a:ext cx="326512" cy="47262"/>
              </a:xfrm>
              <a:prstGeom prst="line">
                <a:avLst/>
              </a:prstGeom>
              <a:noFill/>
              <a:ln w="9525">
                <a:solidFill>
                  <a:sysClr val="windowText" lastClr="000000">
                    <a:lumMod val="50000"/>
                    <a:lumOff val="50000"/>
                  </a:sys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75" name="Line 180"/>
              <p:cNvSpPr>
                <a:spLocks noChangeShapeType="1"/>
              </p:cNvSpPr>
              <p:nvPr/>
            </p:nvSpPr>
            <p:spPr bwMode="auto">
              <a:xfrm rot="429407">
                <a:off x="8505990" y="3030689"/>
                <a:ext cx="148991" cy="16669"/>
              </a:xfrm>
              <a:prstGeom prst="line">
                <a:avLst/>
              </a:prstGeom>
              <a:noFill/>
              <a:ln w="9525">
                <a:solidFill>
                  <a:sysClr val="windowText" lastClr="000000">
                    <a:lumMod val="50000"/>
                    <a:lumOff val="50000"/>
                  </a:sys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 rot="11229407">
                <a:off x="4491703" y="2471451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77" name="Freeform 57"/>
              <p:cNvSpPr>
                <a:spLocks/>
              </p:cNvSpPr>
              <p:nvPr/>
            </p:nvSpPr>
            <p:spPr bwMode="auto">
              <a:xfrm>
                <a:off x="4147359" y="2047706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5298452" y="2540984"/>
                <a:ext cx="1514033" cy="381023"/>
                <a:chOff x="5369112" y="2568814"/>
                <a:chExt cx="1514033" cy="381023"/>
              </a:xfrm>
            </p:grpSpPr>
            <p:grpSp>
              <p:nvGrpSpPr>
                <p:cNvPr id="112" name="Group 111"/>
                <p:cNvGrpSpPr/>
                <p:nvPr/>
              </p:nvGrpSpPr>
              <p:grpSpPr>
                <a:xfrm>
                  <a:off x="5369112" y="2568814"/>
                  <a:ext cx="368757" cy="237856"/>
                  <a:chOff x="4819006" y="3120533"/>
                  <a:chExt cx="368757" cy="237856"/>
                </a:xfrm>
              </p:grpSpPr>
              <p:sp>
                <p:nvSpPr>
                  <p:cNvPr id="164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79848" y="312640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65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25088" y="3131891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66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67291" y="313738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67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12532" y="3142871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68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99975" y="3153851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69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54735" y="314836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7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42178" y="315934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71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64223" y="3250838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72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09464" y="325632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73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51667" y="3261817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74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96907" y="326730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75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84351" y="327828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76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39110" y="3272797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77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26553" y="3283776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78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34630" y="3120533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79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19006" y="3244969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113" name="Group 112"/>
                <p:cNvGrpSpPr/>
                <p:nvPr/>
              </p:nvGrpSpPr>
              <p:grpSpPr>
                <a:xfrm>
                  <a:off x="5751305" y="2614819"/>
                  <a:ext cx="368757" cy="237856"/>
                  <a:chOff x="4819006" y="3120533"/>
                  <a:chExt cx="368757" cy="237856"/>
                </a:xfrm>
              </p:grpSpPr>
              <p:sp>
                <p:nvSpPr>
                  <p:cNvPr id="148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79848" y="312640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9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25088" y="3131891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0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67291" y="313738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1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12532" y="3142871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2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99975" y="3153851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3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54735" y="314836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4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42178" y="315934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5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64223" y="3250838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6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09464" y="325632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7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51667" y="3261817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8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96907" y="326730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59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84351" y="327828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60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39110" y="3272797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61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26553" y="3283776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62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34630" y="3120533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63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19006" y="3244969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114" name="Group 113"/>
                <p:cNvGrpSpPr/>
                <p:nvPr/>
              </p:nvGrpSpPr>
              <p:grpSpPr>
                <a:xfrm>
                  <a:off x="6133804" y="2661773"/>
                  <a:ext cx="368757" cy="237856"/>
                  <a:chOff x="4819006" y="3120533"/>
                  <a:chExt cx="368757" cy="237856"/>
                </a:xfrm>
              </p:grpSpPr>
              <p:sp>
                <p:nvSpPr>
                  <p:cNvPr id="132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79848" y="312640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33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25088" y="3131891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34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67291" y="313738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35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12532" y="3142871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36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99975" y="3153851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37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54735" y="314836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38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42178" y="315934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39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64223" y="3250838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0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09464" y="325632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1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51667" y="3261817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2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96907" y="326730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3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84351" y="327828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4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39110" y="3272797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5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26553" y="3283776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6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34630" y="3120533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47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19006" y="3244969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  <p:grpSp>
              <p:nvGrpSpPr>
                <p:cNvPr id="115" name="Group 114"/>
                <p:cNvGrpSpPr/>
                <p:nvPr/>
              </p:nvGrpSpPr>
              <p:grpSpPr>
                <a:xfrm>
                  <a:off x="6514388" y="2711981"/>
                  <a:ext cx="368757" cy="237856"/>
                  <a:chOff x="4819006" y="3120533"/>
                  <a:chExt cx="368757" cy="237856"/>
                </a:xfrm>
              </p:grpSpPr>
              <p:sp>
                <p:nvSpPr>
                  <p:cNvPr id="116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79848" y="312640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17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25088" y="3131891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18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67291" y="313738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19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12532" y="3142871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20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99975" y="3153851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21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54735" y="314836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22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42178" y="3159341"/>
                    <a:ext cx="45585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23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64223" y="3250838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24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09464" y="325632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25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51667" y="3261817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26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996907" y="326730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27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84351" y="3278287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28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039110" y="3272797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29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5126553" y="3283776"/>
                    <a:ext cx="45585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30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34630" y="3120533"/>
                    <a:ext cx="42546" cy="74613"/>
                  </a:xfrm>
                  <a:prstGeom prst="rect">
                    <a:avLst/>
                  </a:prstGeom>
                  <a:solidFill>
                    <a:srgbClr val="4F81BD">
                      <a:lumMod val="20000"/>
                      <a:lumOff val="80000"/>
                    </a:srgbClr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sp>
                <p:nvSpPr>
                  <p:cNvPr id="131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rot="429407">
                    <a:off x="4819006" y="3244969"/>
                    <a:ext cx="42546" cy="74613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</p:grpSp>
          </p:grpSp>
          <p:grpSp>
            <p:nvGrpSpPr>
              <p:cNvPr id="79" name="Group 78"/>
              <p:cNvGrpSpPr/>
              <p:nvPr/>
            </p:nvGrpSpPr>
            <p:grpSpPr>
              <a:xfrm rot="366438">
                <a:off x="7423831" y="2868025"/>
                <a:ext cx="377618" cy="386303"/>
                <a:chOff x="7513576" y="2205584"/>
                <a:chExt cx="377618" cy="386303"/>
              </a:xfrm>
            </p:grpSpPr>
            <p:sp>
              <p:nvSpPr>
                <p:cNvPr id="109" name="Line 52"/>
                <p:cNvSpPr>
                  <a:spLocks noChangeShapeType="1"/>
                </p:cNvSpPr>
                <p:nvPr/>
              </p:nvSpPr>
              <p:spPr bwMode="auto">
                <a:xfrm>
                  <a:off x="7544517" y="2270004"/>
                  <a:ext cx="301514" cy="27440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</a:endParaRPr>
                </a:p>
              </p:txBody>
            </p:sp>
            <p:sp>
              <p:nvSpPr>
                <p:cNvPr id="110" name="Rectangle 53"/>
                <p:cNvSpPr>
                  <a:spLocks noChangeAspect="1" noChangeArrowheads="1"/>
                </p:cNvSpPr>
                <p:nvPr/>
              </p:nvSpPr>
              <p:spPr bwMode="auto">
                <a:xfrm rot="2617159" flipH="1" flipV="1">
                  <a:off x="7759741" y="2469649"/>
                  <a:ext cx="131453" cy="122238"/>
                </a:xfrm>
                <a:prstGeom prst="rect">
                  <a:avLst/>
                </a:prstGeom>
                <a:solidFill>
                  <a:srgbClr val="000000"/>
                </a:solidFill>
                <a:ln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  <p:sp>
              <p:nvSpPr>
                <p:cNvPr id="111" name="Freeform 68"/>
                <p:cNvSpPr>
                  <a:spLocks/>
                </p:cNvSpPr>
                <p:nvPr/>
              </p:nvSpPr>
              <p:spPr bwMode="auto">
                <a:xfrm>
                  <a:off x="7513576" y="2205584"/>
                  <a:ext cx="115970" cy="159787"/>
                </a:xfrm>
                <a:custGeom>
                  <a:avLst/>
                  <a:gdLst>
                    <a:gd name="T0" fmla="*/ 0 w 143"/>
                    <a:gd name="T1" fmla="*/ 0 h 130"/>
                    <a:gd name="T2" fmla="*/ 0 w 143"/>
                    <a:gd name="T3" fmla="*/ 206375 h 130"/>
                    <a:gd name="T4" fmla="*/ 29815 w 143"/>
                    <a:gd name="T5" fmla="*/ 206375 h 130"/>
                    <a:gd name="T6" fmla="*/ 54277 w 143"/>
                    <a:gd name="T7" fmla="*/ 114300 h 130"/>
                    <a:gd name="T8" fmla="*/ 54659 w 143"/>
                    <a:gd name="T9" fmla="*/ 0 h 130"/>
                    <a:gd name="T10" fmla="*/ 0 w 143"/>
                    <a:gd name="T11" fmla="*/ 0 h 1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3"/>
                    <a:gd name="T19" fmla="*/ 0 h 130"/>
                    <a:gd name="T20" fmla="*/ 143 w 143"/>
                    <a:gd name="T21" fmla="*/ 130 h 1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3" h="130">
                      <a:moveTo>
                        <a:pt x="0" y="0"/>
                      </a:moveTo>
                      <a:lnTo>
                        <a:pt x="0" y="130"/>
                      </a:lnTo>
                      <a:lnTo>
                        <a:pt x="78" y="130"/>
                      </a:lnTo>
                      <a:lnTo>
                        <a:pt x="142" y="72"/>
                      </a:lnTo>
                      <a:lnTo>
                        <a:pt x="14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rot="10800000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80" name="Text Box 27"/>
              <p:cNvSpPr txBox="1">
                <a:spLocks noChangeArrowheads="1"/>
              </p:cNvSpPr>
              <p:nvPr/>
            </p:nvSpPr>
            <p:spPr bwMode="auto">
              <a:xfrm flipH="1">
                <a:off x="5657641" y="1894512"/>
                <a:ext cx="107315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ＭＳ Ｐゴシック" pitchFamily="112" charset="-128"/>
                    <a:sym typeface="Wingdings" pitchFamily="2" charset="2"/>
                  </a:rPr>
                  <a:t>FLASH1</a:t>
                </a:r>
                <a:endPara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81" name="Text Box 27"/>
              <p:cNvSpPr txBox="1">
                <a:spLocks noChangeArrowheads="1"/>
              </p:cNvSpPr>
              <p:nvPr/>
            </p:nvSpPr>
            <p:spPr bwMode="auto">
              <a:xfrm rot="409761" flipH="1">
                <a:off x="5598553" y="2374009"/>
                <a:ext cx="1073150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ＭＳ Ｐゴシック" pitchFamily="112" charset="-128"/>
                    <a:sym typeface="Wingdings" pitchFamily="2" charset="2"/>
                  </a:rPr>
                  <a:t>FLASH2</a:t>
                </a:r>
                <a:endPara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82" name="Line 24"/>
              <p:cNvSpPr>
                <a:spLocks noChangeShapeType="1"/>
              </p:cNvSpPr>
              <p:nvPr/>
            </p:nvSpPr>
            <p:spPr bwMode="auto">
              <a:xfrm>
                <a:off x="568261" y="2171478"/>
                <a:ext cx="511" cy="1568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83" name="Line 55"/>
              <p:cNvSpPr>
                <a:spLocks noChangeShapeType="1"/>
              </p:cNvSpPr>
              <p:nvPr/>
            </p:nvSpPr>
            <p:spPr bwMode="auto">
              <a:xfrm rot="429407">
                <a:off x="4662513" y="2579985"/>
                <a:ext cx="640625" cy="4435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84" name="Freeform 57"/>
              <p:cNvSpPr>
                <a:spLocks/>
              </p:cNvSpPr>
              <p:nvPr/>
            </p:nvSpPr>
            <p:spPr bwMode="auto">
              <a:xfrm>
                <a:off x="4645809" y="2492896"/>
                <a:ext cx="93663" cy="117470"/>
              </a:xfrm>
              <a:custGeom>
                <a:avLst/>
                <a:gdLst>
                  <a:gd name="T0" fmla="*/ 0 w 143"/>
                  <a:gd name="T1" fmla="*/ 0 h 130"/>
                  <a:gd name="T2" fmla="*/ 0 w 143"/>
                  <a:gd name="T3" fmla="*/ 206375 h 130"/>
                  <a:gd name="T4" fmla="*/ 3 w 143"/>
                  <a:gd name="T5" fmla="*/ 206375 h 130"/>
                  <a:gd name="T6" fmla="*/ 5 w 143"/>
                  <a:gd name="T7" fmla="*/ 114300 h 130"/>
                  <a:gd name="T8" fmla="*/ 6 w 143"/>
                  <a:gd name="T9" fmla="*/ 0 h 130"/>
                  <a:gd name="T10" fmla="*/ 0 w 143"/>
                  <a:gd name="T11" fmla="*/ 0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30"/>
                  <a:gd name="T20" fmla="*/ 143 w 143"/>
                  <a:gd name="T21" fmla="*/ 130 h 1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30">
                    <a:moveTo>
                      <a:pt x="0" y="0"/>
                    </a:moveTo>
                    <a:lnTo>
                      <a:pt x="0" y="130"/>
                    </a:lnTo>
                    <a:lnTo>
                      <a:pt x="78" y="130"/>
                    </a:lnTo>
                    <a:lnTo>
                      <a:pt x="142" y="72"/>
                    </a:lnTo>
                    <a:lnTo>
                      <a:pt x="14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99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85" name="Text Box 27"/>
              <p:cNvSpPr txBox="1">
                <a:spLocks noChangeArrowheads="1"/>
              </p:cNvSpPr>
              <p:nvPr/>
            </p:nvSpPr>
            <p:spPr bwMode="auto">
              <a:xfrm rot="422781" flipH="1">
                <a:off x="7961137" y="2463589"/>
                <a:ext cx="1049653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ＭＳ Ｐゴシック" pitchFamily="112" charset="-128"/>
                    <a:sym typeface="Wingdings" pitchFamily="2" charset="2"/>
                  </a:rPr>
                  <a:t>Albert Einstein </a:t>
                </a:r>
                <a:endParaRPr kumimoji="0" lang="en-US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86" name="Text Box 27"/>
              <p:cNvSpPr txBox="1">
                <a:spLocks noChangeArrowheads="1"/>
              </p:cNvSpPr>
              <p:nvPr/>
            </p:nvSpPr>
            <p:spPr bwMode="auto">
              <a:xfrm rot="422781" flipH="1">
                <a:off x="7882125" y="3327685"/>
                <a:ext cx="1049653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ＭＳ Ｐゴシック" pitchFamily="112" charset="-128"/>
                    <a:sym typeface="Wingdings" pitchFamily="2" charset="2"/>
                  </a:rPr>
                  <a:t>Kai Siegbahn</a:t>
                </a:r>
                <a:endParaRPr kumimoji="0" lang="en-US" sz="105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87" name="Line 24"/>
              <p:cNvSpPr>
                <a:spLocks noChangeShapeType="1"/>
              </p:cNvSpPr>
              <p:nvPr/>
            </p:nvSpPr>
            <p:spPr bwMode="auto">
              <a:xfrm flipH="1" flipV="1">
                <a:off x="350732" y="2233030"/>
                <a:ext cx="218104" cy="196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88" name="Line 24"/>
              <p:cNvSpPr>
                <a:spLocks noChangeShapeType="1"/>
              </p:cNvSpPr>
              <p:nvPr/>
            </p:nvSpPr>
            <p:spPr bwMode="auto">
              <a:xfrm>
                <a:off x="449001" y="2234893"/>
                <a:ext cx="0" cy="1639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89" name="AutoShape 77"/>
              <p:cNvSpPr>
                <a:spLocks noChangeArrowheads="1"/>
              </p:cNvSpPr>
              <p:nvPr/>
            </p:nvSpPr>
            <p:spPr bwMode="auto">
              <a:xfrm>
                <a:off x="521954" y="2270074"/>
                <a:ext cx="89606" cy="150813"/>
              </a:xfrm>
              <a:prstGeom prst="roundRect">
                <a:avLst>
                  <a:gd name="adj" fmla="val 16667"/>
                </a:avLst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90" name="AutoShape 77"/>
              <p:cNvSpPr>
                <a:spLocks noChangeArrowheads="1"/>
              </p:cNvSpPr>
              <p:nvPr/>
            </p:nvSpPr>
            <p:spPr bwMode="auto">
              <a:xfrm>
                <a:off x="413942" y="2270074"/>
                <a:ext cx="89606" cy="150813"/>
              </a:xfrm>
              <a:prstGeom prst="roundRect">
                <a:avLst>
                  <a:gd name="adj" fmla="val 16667"/>
                </a:avLst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sp>
            <p:nvSpPr>
              <p:cNvPr id="91" name="AutoShape 77"/>
              <p:cNvSpPr>
                <a:spLocks noChangeArrowheads="1"/>
              </p:cNvSpPr>
              <p:nvPr/>
            </p:nvSpPr>
            <p:spPr bwMode="auto">
              <a:xfrm>
                <a:off x="305930" y="2270074"/>
                <a:ext cx="89606" cy="150813"/>
              </a:xfrm>
              <a:prstGeom prst="roundRect">
                <a:avLst>
                  <a:gd name="adj" fmla="val 16667"/>
                </a:avLst>
              </a:prstGeom>
              <a:solidFill>
                <a:srgbClr val="6699FF"/>
              </a:solidFill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  <a:sym typeface="Wingdings" pitchFamily="2" charset="2"/>
                </a:endParaRPr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>
                <a:off x="4601716" y="2961286"/>
                <a:ext cx="2307717" cy="683738"/>
                <a:chOff x="4601716" y="2961286"/>
                <a:chExt cx="2307717" cy="683738"/>
              </a:xfrm>
            </p:grpSpPr>
            <p:grpSp>
              <p:nvGrpSpPr>
                <p:cNvPr id="99" name="Group 98"/>
                <p:cNvGrpSpPr/>
                <p:nvPr/>
              </p:nvGrpSpPr>
              <p:grpSpPr>
                <a:xfrm>
                  <a:off x="4601716" y="2961286"/>
                  <a:ext cx="2307717" cy="683738"/>
                  <a:chOff x="4601716" y="2879477"/>
                  <a:chExt cx="2307717" cy="683738"/>
                </a:xfrm>
              </p:grpSpPr>
              <p:sp>
                <p:nvSpPr>
                  <p:cNvPr id="101" name="Line 55"/>
                  <p:cNvSpPr>
                    <a:spLocks noChangeShapeType="1"/>
                  </p:cNvSpPr>
                  <p:nvPr/>
                </p:nvSpPr>
                <p:spPr bwMode="auto">
                  <a:xfrm rot="429407">
                    <a:off x="5270315" y="3107870"/>
                    <a:ext cx="1344056" cy="2015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102" name="Freeform 57"/>
                  <p:cNvSpPr>
                    <a:spLocks/>
                  </p:cNvSpPr>
                  <p:nvPr/>
                </p:nvSpPr>
                <p:spPr bwMode="auto">
                  <a:xfrm rot="11229407">
                    <a:off x="5227025" y="2946113"/>
                    <a:ext cx="93663" cy="117470"/>
                  </a:xfrm>
                  <a:custGeom>
                    <a:avLst/>
                    <a:gdLst>
                      <a:gd name="T0" fmla="*/ 0 w 143"/>
                      <a:gd name="T1" fmla="*/ 0 h 130"/>
                      <a:gd name="T2" fmla="*/ 0 w 143"/>
                      <a:gd name="T3" fmla="*/ 206375 h 130"/>
                      <a:gd name="T4" fmla="*/ 3 w 143"/>
                      <a:gd name="T5" fmla="*/ 206375 h 130"/>
                      <a:gd name="T6" fmla="*/ 5 w 143"/>
                      <a:gd name="T7" fmla="*/ 114300 h 130"/>
                      <a:gd name="T8" fmla="*/ 6 w 143"/>
                      <a:gd name="T9" fmla="*/ 0 h 130"/>
                      <a:gd name="T10" fmla="*/ 0 w 143"/>
                      <a:gd name="T11" fmla="*/ 0 h 13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3"/>
                      <a:gd name="T19" fmla="*/ 0 h 130"/>
                      <a:gd name="T20" fmla="*/ 143 w 143"/>
                      <a:gd name="T21" fmla="*/ 130 h 13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3" h="130">
                        <a:moveTo>
                          <a:pt x="0" y="0"/>
                        </a:moveTo>
                        <a:lnTo>
                          <a:pt x="0" y="130"/>
                        </a:lnTo>
                        <a:lnTo>
                          <a:pt x="78" y="130"/>
                        </a:lnTo>
                        <a:lnTo>
                          <a:pt x="142" y="72"/>
                        </a:lnTo>
                        <a:lnTo>
                          <a:pt x="143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333399"/>
                  </a:solidFill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  <a:sym typeface="Wingdings" pitchFamily="2" charset="2"/>
                    </a:endParaRPr>
                  </a:p>
                </p:txBody>
              </p:sp>
              <p:grpSp>
                <p:nvGrpSpPr>
                  <p:cNvPr id="103" name="Group 102"/>
                  <p:cNvGrpSpPr/>
                  <p:nvPr/>
                </p:nvGrpSpPr>
                <p:grpSpPr>
                  <a:xfrm>
                    <a:off x="6581248" y="3223575"/>
                    <a:ext cx="328185" cy="339640"/>
                    <a:chOff x="6581248" y="3223575"/>
                    <a:chExt cx="328185" cy="339640"/>
                  </a:xfrm>
                </p:grpSpPr>
                <p:sp>
                  <p:nvSpPr>
                    <p:cNvPr id="107" name="Line 52"/>
                    <p:cNvSpPr>
                      <a:spLocks noChangeShapeType="1"/>
                    </p:cNvSpPr>
                    <p:nvPr/>
                  </p:nvSpPr>
                  <p:spPr bwMode="auto">
                    <a:xfrm rot="366438">
                      <a:off x="6581248" y="3223575"/>
                      <a:ext cx="301514" cy="27440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ＭＳ Ｐゴシック" pitchFamily="112" charset="-128"/>
                      </a:endParaRPr>
                    </a:p>
                  </p:txBody>
                </p:sp>
                <p:sp>
                  <p:nvSpPr>
                    <p:cNvPr id="108" name="Rectangle 5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983597" flipH="1" flipV="1">
                      <a:off x="6782587" y="3436370"/>
                      <a:ext cx="131453" cy="122238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ＭＳ Ｐゴシック" pitchFamily="112" charset="-128"/>
                        <a:sym typeface="Wingdings" pitchFamily="2" charset="2"/>
                      </a:endParaRPr>
                    </a:p>
                  </p:txBody>
                </p:sp>
              </p:grpSp>
              <p:sp>
                <p:nvSpPr>
                  <p:cNvPr id="104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4601716" y="2879477"/>
                    <a:ext cx="114300" cy="117475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algn="ctr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105" name="Line 55"/>
                  <p:cNvSpPr>
                    <a:spLocks noChangeShapeType="1"/>
                  </p:cNvSpPr>
                  <p:nvPr/>
                </p:nvSpPr>
                <p:spPr bwMode="auto">
                  <a:xfrm rot="429407">
                    <a:off x="4715891" y="2974998"/>
                    <a:ext cx="506770" cy="98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</a:endParaRPr>
                  </a:p>
                </p:txBody>
              </p:sp>
              <p:sp>
                <p:nvSpPr>
                  <p:cNvPr id="106" name="Rectangle 178"/>
                  <p:cNvSpPr>
                    <a:spLocks noChangeArrowheads="1"/>
                  </p:cNvSpPr>
                  <p:nvPr/>
                </p:nvSpPr>
                <p:spPr bwMode="auto">
                  <a:xfrm rot="420000">
                    <a:off x="6237252" y="3098016"/>
                    <a:ext cx="114300" cy="117475"/>
                  </a:xfrm>
                  <a:prstGeom prst="rect">
                    <a:avLst/>
                  </a:prstGeom>
                  <a:solidFill>
                    <a:srgbClr val="CCECFF"/>
                  </a:solidFill>
                  <a:ln w="12700" algn="ctr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rot="10800000" wrap="none" anchor="ctr"/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 pitchFamily="112" charset="-128"/>
                    </a:endParaRPr>
                  </a:p>
                </p:txBody>
              </p:sp>
            </p:grpSp>
            <p:sp>
              <p:nvSpPr>
                <p:cNvPr id="100" name="Freeform 57"/>
                <p:cNvSpPr>
                  <a:spLocks/>
                </p:cNvSpPr>
                <p:nvPr/>
              </p:nvSpPr>
              <p:spPr bwMode="auto">
                <a:xfrm rot="420000">
                  <a:off x="6558281" y="3241786"/>
                  <a:ext cx="93663" cy="117470"/>
                </a:xfrm>
                <a:custGeom>
                  <a:avLst/>
                  <a:gdLst>
                    <a:gd name="T0" fmla="*/ 0 w 143"/>
                    <a:gd name="T1" fmla="*/ 0 h 130"/>
                    <a:gd name="T2" fmla="*/ 0 w 143"/>
                    <a:gd name="T3" fmla="*/ 206375 h 130"/>
                    <a:gd name="T4" fmla="*/ 3 w 143"/>
                    <a:gd name="T5" fmla="*/ 206375 h 130"/>
                    <a:gd name="T6" fmla="*/ 5 w 143"/>
                    <a:gd name="T7" fmla="*/ 114300 h 130"/>
                    <a:gd name="T8" fmla="*/ 6 w 143"/>
                    <a:gd name="T9" fmla="*/ 0 h 130"/>
                    <a:gd name="T10" fmla="*/ 0 w 143"/>
                    <a:gd name="T11" fmla="*/ 0 h 1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3"/>
                    <a:gd name="T19" fmla="*/ 0 h 130"/>
                    <a:gd name="T20" fmla="*/ 143 w 143"/>
                    <a:gd name="T21" fmla="*/ 130 h 1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3" h="130">
                      <a:moveTo>
                        <a:pt x="0" y="0"/>
                      </a:moveTo>
                      <a:lnTo>
                        <a:pt x="0" y="130"/>
                      </a:lnTo>
                      <a:lnTo>
                        <a:pt x="78" y="130"/>
                      </a:lnTo>
                      <a:lnTo>
                        <a:pt x="142" y="72"/>
                      </a:lnTo>
                      <a:lnTo>
                        <a:pt x="14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 pitchFamily="112" charset="-128"/>
                    <a:sym typeface="Wingdings" pitchFamily="2" charset="2"/>
                  </a:endParaRPr>
                </a:p>
              </p:txBody>
            </p:sp>
          </p:grpSp>
          <p:sp>
            <p:nvSpPr>
              <p:cNvPr id="93" name="Line 177"/>
              <p:cNvSpPr>
                <a:spLocks noChangeShapeType="1"/>
              </p:cNvSpPr>
              <p:nvPr/>
            </p:nvSpPr>
            <p:spPr bwMode="auto">
              <a:xfrm>
                <a:off x="8239362" y="2997149"/>
                <a:ext cx="552291" cy="11885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94" name="Line 177"/>
              <p:cNvSpPr>
                <a:spLocks noChangeShapeType="1"/>
              </p:cNvSpPr>
              <p:nvPr/>
            </p:nvSpPr>
            <p:spPr bwMode="auto">
              <a:xfrm>
                <a:off x="8233880" y="2998537"/>
                <a:ext cx="536883" cy="434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95" name="Line 179"/>
              <p:cNvSpPr>
                <a:spLocks noChangeShapeType="1"/>
              </p:cNvSpPr>
              <p:nvPr/>
            </p:nvSpPr>
            <p:spPr bwMode="auto">
              <a:xfrm>
                <a:off x="8415870" y="2321579"/>
                <a:ext cx="136979" cy="159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8215541" y="2333802"/>
                <a:ext cx="177491" cy="77789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8204415" y="2086103"/>
                <a:ext cx="137905" cy="64353"/>
              </a:xfrm>
              <a:prstGeom prst="rect">
                <a:avLst/>
              </a:prstGeom>
              <a:solidFill>
                <a:srgbClr val="808080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 pitchFamily="112" charset="-128"/>
                </a:endParaRPr>
              </a:p>
            </p:txBody>
          </p:sp>
          <p:sp>
            <p:nvSpPr>
              <p:cNvPr id="98" name="Text Box 27"/>
              <p:cNvSpPr txBox="1">
                <a:spLocks noChangeArrowheads="1"/>
              </p:cNvSpPr>
              <p:nvPr/>
            </p:nvSpPr>
            <p:spPr bwMode="auto">
              <a:xfrm rot="409761" flipH="1">
                <a:off x="5213765" y="3217754"/>
                <a:ext cx="107315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ＭＳ Ｐゴシック" pitchFamily="112" charset="-128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itchFamily="34" charset="0"/>
                    <a:ea typeface="ＭＳ Ｐゴシック" pitchFamily="112" charset="-128"/>
                    <a:sym typeface="Wingdings" pitchFamily="2" charset="2"/>
                  </a:rPr>
                  <a:t>FLASH Forward</a:t>
                </a:r>
                <a:endPara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  <a:ea typeface="ＭＳ Ｐゴシック" pitchFamily="112" charset="-128"/>
                  <a:sym typeface="Wingdings" pitchFamily="2" charset="2"/>
                </a:endParaRP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971600" y="3897064"/>
              <a:ext cx="108000" cy="10800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403648" y="3897064"/>
              <a:ext cx="108000" cy="10800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591792" y="3897064"/>
              <a:ext cx="108000" cy="10800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959944" y="3897064"/>
              <a:ext cx="108000" cy="10800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004048" y="4005064"/>
              <a:ext cx="108000" cy="10800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7092280" y="4653136"/>
              <a:ext cx="108000" cy="10800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724128" y="4977184"/>
              <a:ext cx="108000" cy="10800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427984" y="4329112"/>
              <a:ext cx="108000" cy="108000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4" name="TextBox 333"/>
          <p:cNvSpPr txBox="1"/>
          <p:nvPr/>
        </p:nvSpPr>
        <p:spPr>
          <a:xfrm>
            <a:off x="4739236" y="1455307"/>
            <a:ext cx="4052145" cy="125361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prstClr val="black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Temporal resolution: &lt; 10fs </a:t>
            </a:r>
          </a:p>
          <a:p>
            <a:pPr marL="285750" indent="-285750" defTabSz="914400">
              <a:lnSpc>
                <a:spcPct val="113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Even very low electron bunch charges used in short-pulse operation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All individual BAMs will be put into operation one by one 2018/2019</a:t>
            </a:r>
          </a:p>
        </p:txBody>
      </p:sp>
      <p:grpSp>
        <p:nvGrpSpPr>
          <p:cNvPr id="340" name="Group 339"/>
          <p:cNvGrpSpPr/>
          <p:nvPr/>
        </p:nvGrpSpPr>
        <p:grpSpPr>
          <a:xfrm>
            <a:off x="0" y="3664769"/>
            <a:ext cx="2771800" cy="1096367"/>
            <a:chOff x="0" y="3304729"/>
            <a:chExt cx="2771800" cy="1096367"/>
          </a:xfrm>
        </p:grpSpPr>
        <p:sp>
          <p:nvSpPr>
            <p:cNvPr id="336" name="Oval 335"/>
            <p:cNvSpPr/>
            <p:nvPr/>
          </p:nvSpPr>
          <p:spPr>
            <a:xfrm>
              <a:off x="1475656" y="4293096"/>
              <a:ext cx="108000" cy="108000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7" name="Oval 336"/>
            <p:cNvSpPr/>
            <p:nvPr/>
          </p:nvSpPr>
          <p:spPr>
            <a:xfrm>
              <a:off x="2663800" y="4293096"/>
              <a:ext cx="108000" cy="108000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8" name="Oval 337"/>
            <p:cNvSpPr/>
            <p:nvPr/>
          </p:nvSpPr>
          <p:spPr>
            <a:xfrm>
              <a:off x="1048691" y="4270369"/>
              <a:ext cx="108000" cy="108000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9" name="Oval 338"/>
            <p:cNvSpPr/>
            <p:nvPr/>
          </p:nvSpPr>
          <p:spPr>
            <a:xfrm>
              <a:off x="0" y="3304729"/>
              <a:ext cx="2581191" cy="72585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 smtClean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22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1416</Words>
  <Application>Microsoft Macintosh PowerPoint</Application>
  <PresentationFormat>Bildschirmpräsentation (4:3)</PresentationFormat>
  <Paragraphs>419</Paragraphs>
  <Slides>25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Calibri</vt:lpstr>
      <vt:lpstr>Cambria Math</vt:lpstr>
      <vt:lpstr>Helvetica</vt:lpstr>
      <vt:lpstr>ＭＳ Ｐゴシック</vt:lpstr>
      <vt:lpstr>Symbol</vt:lpstr>
      <vt:lpstr>Times New Roman</vt:lpstr>
      <vt:lpstr>Wingdings</vt:lpstr>
      <vt:lpstr>DESY</vt:lpstr>
      <vt:lpstr>First FLASH2 FEL-pplaser experiment</vt:lpstr>
      <vt:lpstr>Outline</vt:lpstr>
      <vt:lpstr>PowerPoint-Präsentation</vt:lpstr>
      <vt:lpstr>Science at FLASH</vt:lpstr>
      <vt:lpstr>Optical lasers for FLASH</vt:lpstr>
      <vt:lpstr>Looking into the FLASH2 hall “Kai Siegbahn”</vt:lpstr>
      <vt:lpstr>Pump-probe Experiment @ FLASH2 </vt:lpstr>
      <vt:lpstr>Arrival time stability</vt:lpstr>
      <vt:lpstr>Electron Bunch Arrival Monitors (BAMs) </vt:lpstr>
      <vt:lpstr>OPCPA Laser System</vt:lpstr>
      <vt:lpstr>Drift compensation system laser system </vt:lpstr>
      <vt:lpstr>OPCPA - Pump vs. Seed </vt:lpstr>
      <vt:lpstr>Timing drift stabilization</vt:lpstr>
      <vt:lpstr>Timing drift stabilization</vt:lpstr>
      <vt:lpstr>Wavelength and timing drift stability </vt:lpstr>
      <vt:lpstr>FLASH2 FEL-pump optical-probe experiment</vt:lpstr>
      <vt:lpstr>Experimental apparatus REMI@FL26</vt:lpstr>
      <vt:lpstr>Experimental results</vt:lpstr>
      <vt:lpstr>Discussion: many open questions</vt:lpstr>
      <vt:lpstr>Summary</vt:lpstr>
      <vt:lpstr>Outlook</vt:lpstr>
      <vt:lpstr>Acknowledgements</vt:lpstr>
      <vt:lpstr>Expected drifts and their origins in the laser</vt:lpstr>
      <vt:lpstr>FLASH2 pump-probe laser </vt:lpstr>
      <vt:lpstr>Optical laser synchronization</vt:lpstr>
    </vt:vector>
  </TitlesOfParts>
  <Company>DESY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Bastian Manschwetus</dc:creator>
  <cp:lastModifiedBy>Yauhen Kot</cp:lastModifiedBy>
  <cp:revision>69</cp:revision>
  <dcterms:created xsi:type="dcterms:W3CDTF">2018-09-10T15:19:39Z</dcterms:created>
  <dcterms:modified xsi:type="dcterms:W3CDTF">2019-10-18T11:49:51Z</dcterms:modified>
</cp:coreProperties>
</file>