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3" r:id="rId2"/>
    <p:sldId id="266" r:id="rId3"/>
    <p:sldId id="287" r:id="rId4"/>
    <p:sldId id="267" r:id="rId5"/>
    <p:sldId id="284" r:id="rId6"/>
    <p:sldId id="286" r:id="rId7"/>
    <p:sldId id="268" r:id="rId8"/>
    <p:sldId id="269" r:id="rId9"/>
    <p:sldId id="270" r:id="rId10"/>
    <p:sldId id="294" r:id="rId11"/>
    <p:sldId id="274" r:id="rId12"/>
    <p:sldId id="271" r:id="rId13"/>
    <p:sldId id="275" r:id="rId14"/>
    <p:sldId id="292" r:id="rId15"/>
    <p:sldId id="272" r:id="rId16"/>
    <p:sldId id="273" r:id="rId17"/>
    <p:sldId id="289" r:id="rId18"/>
    <p:sldId id="288" r:id="rId19"/>
    <p:sldId id="277" r:id="rId20"/>
    <p:sldId id="290" r:id="rId21"/>
    <p:sldId id="295" r:id="rId22"/>
    <p:sldId id="280" r:id="rId23"/>
    <p:sldId id="296" r:id="rId24"/>
    <p:sldId id="281" r:id="rId25"/>
    <p:sldId id="297" r:id="rId26"/>
    <p:sldId id="298" r:id="rId27"/>
    <p:sldId id="299" r:id="rId28"/>
    <p:sldId id="300" r:id="rId29"/>
    <p:sldId id="301" r:id="rId30"/>
    <p:sldId id="302" r:id="rId31"/>
    <p:sldId id="303" r:id="rId32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C9E9F"/>
    <a:srgbClr val="00A5EB"/>
    <a:srgbClr val="DDDDDD"/>
    <a:srgbClr val="FFFFFF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126" autoAdjust="0"/>
    <p:restoredTop sz="88040" autoAdjust="0"/>
  </p:normalViewPr>
  <p:slideViewPr>
    <p:cSldViewPr snapToGrid="0">
      <p:cViewPr varScale="1">
        <p:scale>
          <a:sx n="99" d="100"/>
          <a:sy n="99" d="100"/>
        </p:scale>
        <p:origin x="-2610" y="-90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QL = 4,7e6</a:t>
            </a:r>
            <a:r>
              <a:rPr lang="en-US" baseline="0" dirty="0" smtClean="0"/>
              <a:t> is matched conditions for 5 mA</a:t>
            </a:r>
          </a:p>
          <a:p>
            <a:r>
              <a:rPr lang="en-US" baseline="0" dirty="0" smtClean="0"/>
              <a:t>Add motivation slide to explain the history of 4.6e6 in XFEL TDR… legitimate to ask if 4.6e6 still the optimal QL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436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Piezos</a:t>
            </a:r>
            <a:r>
              <a:rPr lang="en-US" baseline="0" dirty="0" smtClean="0"/>
              <a:t>: always need to bring back up system because not running routinely at FLASH</a:t>
            </a:r>
          </a:p>
          <a:p>
            <a:r>
              <a:rPr lang="en-US" baseline="0" dirty="0" smtClean="0"/>
              <a:t>Only showed that we would be able to run with piezo but actually didn’t take measurement WITH </a:t>
            </a:r>
            <a:r>
              <a:rPr lang="en-US" baseline="0" dirty="0" err="1" smtClean="0"/>
              <a:t>piezos</a:t>
            </a:r>
            <a:endParaRPr lang="en-US" baseline="0" dirty="0" smtClean="0"/>
          </a:p>
          <a:p>
            <a:r>
              <a:rPr lang="en-US" baseline="0" dirty="0" smtClean="0"/>
              <a:t>Complications due to shifting to 3MHz </a:t>
            </a:r>
            <a:r>
              <a:rPr lang="en-US" baseline="0" dirty="0" smtClean="0">
                <a:sym typeface="Wingdings" panose="05000000000000000000" pitchFamily="2" charset="2"/>
              </a:rPr>
              <a:t> we stay with same machine/laser rep rate in the last run (we “gave up” high current)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391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 measurement with new ADC boards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14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/>
              <a:t>@ 10kHz: higher Ql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larger</a:t>
            </a:r>
            <a:r>
              <a:rPr lang="en-US" baseline="0" dirty="0" smtClean="0"/>
              <a:t> fill-2-flat drop </a:t>
            </a:r>
            <a:r>
              <a:rPr lang="en-US" baseline="0" dirty="0" smtClean="0">
                <a:sym typeface="Wingdings" panose="05000000000000000000" pitchFamily="2" charset="2"/>
              </a:rPr>
              <a:t> different working point on the non-linear klystron curve</a:t>
            </a:r>
            <a:endParaRPr lang="en-US" dirty="0" smtClean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502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Delta_t</a:t>
            </a:r>
            <a:r>
              <a:rPr lang="en-US" dirty="0" smtClean="0"/>
              <a:t> is the time the transient oscillations</a:t>
            </a:r>
            <a:r>
              <a:rPr lang="en-US" baseline="0" dirty="0" smtClean="0"/>
              <a:t> take to fall back within the XFEL </a:t>
            </a:r>
            <a:r>
              <a:rPr lang="en-US" baseline="0" dirty="0" err="1" smtClean="0"/>
              <a:t>specificiations</a:t>
            </a:r>
            <a:r>
              <a:rPr lang="en-US" baseline="0" dirty="0" smtClean="0"/>
              <a:t> (0,01%, 0.01deg) ON TOP of the allocated 50 </a:t>
            </a:r>
            <a:r>
              <a:rPr lang="en-US" baseline="0" dirty="0" err="1" smtClean="0"/>
              <a:t>usec</a:t>
            </a:r>
            <a:r>
              <a:rPr lang="en-US" baseline="0" dirty="0" smtClean="0"/>
              <a:t> ? Is this true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539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hard proof,</a:t>
            </a:r>
            <a:r>
              <a:rPr lang="en-US" baseline="0" dirty="0" smtClean="0"/>
              <a:t> suspicion that C8.ACC7 was triggered by </a:t>
            </a:r>
            <a:r>
              <a:rPr lang="en-US" baseline="0" dirty="0" err="1" smtClean="0"/>
              <a:t>Ql</a:t>
            </a:r>
            <a:r>
              <a:rPr lang="en-US" baseline="0" dirty="0" smtClean="0"/>
              <a:t> change</a:t>
            </a:r>
          </a:p>
          <a:p>
            <a:r>
              <a:rPr lang="en-US" baseline="0" dirty="0" smtClean="0"/>
              <a:t>Christian will coach Julien about limitation s of current implementation of the BLC</a:t>
            </a:r>
          </a:p>
          <a:p>
            <a:r>
              <a:rPr lang="en-US" baseline="0" dirty="0" smtClean="0"/>
              <a:t>Should LFF learn from truncated pulses, the root of the problem is BLC is not perfect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64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94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Julien Branlard 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FLASH</a:t>
            </a:r>
            <a:r>
              <a:rPr lang="en-GB" sz="900" baseline="0" dirty="0" smtClean="0">
                <a:solidFill>
                  <a:schemeClr val="bg2"/>
                </a:solidFill>
              </a:rPr>
              <a:t> R&amp;D study summary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24.5.2016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RF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beam </a:t>
            </a:r>
            <a:r>
              <a:rPr lang="de-DE" dirty="0" err="1" smtClean="0"/>
              <a:t>acceleration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XFEL </a:t>
            </a:r>
            <a:r>
              <a:rPr lang="de-DE" dirty="0" err="1" smtClean="0"/>
              <a:t>conditions</a:t>
            </a:r>
            <a:endParaRPr lang="de-DE" dirty="0"/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r>
              <a:rPr lang="en-US" dirty="0"/>
              <a:t>Studies of XFEL-type Beam Acceleration at </a:t>
            </a:r>
            <a:r>
              <a:rPr lang="en-US" dirty="0" smtClean="0"/>
              <a:t>FLASH</a:t>
            </a:r>
            <a:endParaRPr lang="de-DE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32182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Julien Branlard, </a:t>
            </a:r>
            <a:br>
              <a:rPr lang="de-DE" dirty="0" smtClean="0">
                <a:solidFill>
                  <a:srgbClr val="00A5EB"/>
                </a:solidFill>
              </a:rPr>
            </a:br>
            <a:r>
              <a:rPr lang="de-DE" dirty="0" smtClean="0"/>
              <a:t>Valeri </a:t>
            </a:r>
            <a:r>
              <a:rPr lang="de-DE" dirty="0"/>
              <a:t>Ayvazyan, </a:t>
            </a:r>
            <a:r>
              <a:rPr lang="de-DE" dirty="0" smtClean="0"/>
              <a:t>Wojciech </a:t>
            </a:r>
            <a:r>
              <a:rPr lang="de-DE" dirty="0"/>
              <a:t>Cichalewski, Mariusz </a:t>
            </a:r>
            <a:r>
              <a:rPr lang="de-DE" dirty="0" smtClean="0"/>
              <a:t>Grecki, </a:t>
            </a:r>
            <a:r>
              <a:rPr lang="de-DE" dirty="0"/>
              <a:t>Mathieu </a:t>
            </a:r>
            <a:r>
              <a:rPr lang="de-DE" dirty="0" err="1"/>
              <a:t>Omet</a:t>
            </a:r>
            <a:r>
              <a:rPr lang="de-DE" dirty="0"/>
              <a:t>, Sven Pfeiffer, </a:t>
            </a:r>
            <a:r>
              <a:rPr lang="de-DE" dirty="0" smtClean="0"/>
              <a:t>Christian </a:t>
            </a:r>
            <a:r>
              <a:rPr lang="de-DE" dirty="0"/>
              <a:t>Schmidt, Nick </a:t>
            </a:r>
            <a:r>
              <a:rPr lang="de-DE" dirty="0" smtClean="0"/>
              <a:t>Walker </a:t>
            </a:r>
          </a:p>
          <a:p>
            <a:r>
              <a:rPr lang="de-DE" dirty="0" smtClean="0"/>
              <a:t>DESY, 24.5.2015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Motivation for the study</a:t>
            </a:r>
          </a:p>
          <a:p>
            <a:pPr lvl="1"/>
            <a:r>
              <a:rPr lang="en-US" dirty="0" smtClean="0"/>
              <a:t>9mA study runs</a:t>
            </a:r>
          </a:p>
          <a:p>
            <a:pPr lvl="1"/>
            <a:r>
              <a:rPr lang="en-US" dirty="0" smtClean="0"/>
              <a:t>Shift studies at FLASH (RF settings   XFEL ≠ FLASH)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Shift outcome</a:t>
            </a:r>
          </a:p>
          <a:p>
            <a:pPr lvl="1"/>
            <a:r>
              <a:rPr lang="en-US" dirty="0" smtClean="0"/>
              <a:t>Achievements from RUN1, RUN2, RUN3 and XFEL follow up study</a:t>
            </a:r>
          </a:p>
          <a:p>
            <a:pPr lvl="1"/>
            <a:r>
              <a:rPr lang="en-US" dirty="0"/>
              <a:t>Data </a:t>
            </a:r>
            <a:r>
              <a:rPr lang="en-US" dirty="0" smtClean="0"/>
              <a:t>analysis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Conclusions</a:t>
            </a:r>
          </a:p>
          <a:p>
            <a:pPr lvl="1"/>
            <a:r>
              <a:rPr lang="en-US" dirty="0"/>
              <a:t>Side effects (good and bad)</a:t>
            </a:r>
          </a:p>
          <a:p>
            <a:pPr lvl="1"/>
            <a:r>
              <a:rPr lang="en-US" dirty="0" smtClean="0"/>
              <a:t>Tradeoff</a:t>
            </a:r>
          </a:p>
          <a:p>
            <a:pPr lvl="1"/>
            <a:r>
              <a:rPr lang="en-US" dirty="0" smtClean="0"/>
              <a:t>Optimal </a:t>
            </a:r>
            <a:r>
              <a:rPr lang="en-US" i="1" dirty="0" smtClean="0"/>
              <a:t>Q</a:t>
            </a:r>
            <a:r>
              <a:rPr lang="en-US" i="1" baseline="-25000" dirty="0" smtClean="0"/>
              <a:t>L</a:t>
            </a:r>
            <a:r>
              <a:rPr lang="en-US" dirty="0" smtClean="0"/>
              <a:t> 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73109" y="4009627"/>
            <a:ext cx="6863970" cy="1770206"/>
          </a:xfrm>
          <a:prstGeom prst="rect">
            <a:avLst/>
          </a:prstGeom>
          <a:solidFill>
            <a:schemeClr val="bg1">
              <a:alpha val="8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73109" y="897751"/>
            <a:ext cx="6863970" cy="1515036"/>
          </a:xfrm>
          <a:prstGeom prst="rect">
            <a:avLst/>
          </a:prstGeom>
          <a:solidFill>
            <a:schemeClr val="bg1">
              <a:alpha val="8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RUN1 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6" y="977900"/>
            <a:ext cx="8624357" cy="4792663"/>
          </a:xfrm>
        </p:spPr>
        <p:txBody>
          <a:bodyPr numCol="2"/>
          <a:lstStyle/>
          <a:p>
            <a:r>
              <a:rPr lang="en-US" dirty="0" smtClean="0"/>
              <a:t>Commissioning of the automatic </a:t>
            </a:r>
            <a:r>
              <a:rPr lang="en-US" i="1" dirty="0" smtClean="0"/>
              <a:t>Q</a:t>
            </a:r>
            <a:r>
              <a:rPr lang="en-US" i="1" baseline="-25000" dirty="0" smtClean="0"/>
              <a:t>L</a:t>
            </a:r>
            <a:r>
              <a:rPr lang="en-US" dirty="0" smtClean="0"/>
              <a:t> adjustment software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Recommissioning of the piezo control and automation </a:t>
            </a:r>
            <a:endParaRPr lang="en-US" dirty="0"/>
          </a:p>
        </p:txBody>
      </p:sp>
      <p:pic>
        <p:nvPicPr>
          <p:cNvPr id="4" name="Picture 3" descr="http://ttfinfo.desy.de/TTFelog/data/2015/27/02.07_n/2015-07-03T06:08: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4" y="2016930"/>
            <a:ext cx="4630362" cy="3376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985" y="1756028"/>
            <a:ext cx="3823681" cy="4299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71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RUN1 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Demonstration of XFEL stability requirements </a:t>
            </a:r>
          </a:p>
          <a:p>
            <a:pPr lvl="1"/>
            <a:r>
              <a:rPr lang="en-US" dirty="0" smtClean="0"/>
              <a:t>with XFEL RF parameters</a:t>
            </a:r>
          </a:p>
          <a:p>
            <a:pPr lvl="1"/>
            <a:r>
              <a:rPr lang="en-US" dirty="0" smtClean="0"/>
              <a:t>with low beam current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80730" y="2326769"/>
            <a:ext cx="4140200" cy="324548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4980964" y="1813054"/>
            <a:ext cx="3121025" cy="41484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250830" y="3310467"/>
            <a:ext cx="1872437" cy="254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132297" y="4766734"/>
            <a:ext cx="1990970" cy="254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945" y="5689713"/>
            <a:ext cx="3877985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XFEL specs: 	</a:t>
            </a:r>
            <a:r>
              <a:rPr lang="en-US" dirty="0" err="1" smtClean="0"/>
              <a:t>dA</a:t>
            </a:r>
            <a:r>
              <a:rPr lang="en-US" dirty="0" smtClean="0"/>
              <a:t>/A = 0.01%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dPhi</a:t>
            </a:r>
            <a:r>
              <a:rPr lang="en-US" dirty="0" smtClean="0"/>
              <a:t> = 0.01deg	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132297" y="2624667"/>
            <a:ext cx="1195103" cy="18626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50830" y="4351867"/>
            <a:ext cx="1195103" cy="18626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 bwMode="auto">
          <a:xfrm>
            <a:off x="3327400" y="2717800"/>
            <a:ext cx="1202267" cy="321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 bwMode="auto">
          <a:xfrm>
            <a:off x="4529667" y="2624667"/>
            <a:ext cx="4086037" cy="126261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445933" y="4445000"/>
            <a:ext cx="1083734" cy="3106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 bwMode="auto">
          <a:xfrm>
            <a:off x="4529667" y="4124351"/>
            <a:ext cx="4086037" cy="126261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2601" y="2326768"/>
            <a:ext cx="415966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Amplitude of ACC67: 500 RF pulses (</a:t>
            </a:r>
            <a:r>
              <a:rPr lang="en-US" sz="1200" dirty="0" smtClean="0">
                <a:solidFill>
                  <a:srgbClr val="9C9E9F"/>
                </a:solidFill>
              </a:rPr>
              <a:t>grey</a:t>
            </a:r>
            <a:r>
              <a:rPr lang="en-US" sz="1200" dirty="0" smtClean="0"/>
              <a:t>), average (</a:t>
            </a:r>
            <a:r>
              <a:rPr lang="en-US" sz="1200" dirty="0" smtClean="0">
                <a:solidFill>
                  <a:srgbClr val="0000FF"/>
                </a:solidFill>
              </a:rPr>
              <a:t>blue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095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02028" y="1271626"/>
            <a:ext cx="6043023" cy="4678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RUN1 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 of changing </a:t>
            </a:r>
            <a:r>
              <a:rPr lang="en-US" i="1" dirty="0" smtClean="0"/>
              <a:t>Q</a:t>
            </a:r>
            <a:r>
              <a:rPr lang="en-US" i="1" baseline="-25000" dirty="0" smtClean="0"/>
              <a:t>L</a:t>
            </a:r>
            <a:r>
              <a:rPr lang="en-US" dirty="0" smtClean="0"/>
              <a:t> on the single cavity modes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40464" y="5975838"/>
            <a:ext cx="5423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ADC have been replaced since </a:t>
            </a:r>
            <a:r>
              <a:rPr lang="en-US" dirty="0" smtClean="0">
                <a:sym typeface="Wingdings" panose="05000000000000000000" pitchFamily="2" charset="2"/>
              </a:rPr>
              <a:t> many less spikes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79"/>
          <a:stretch/>
        </p:blipFill>
        <p:spPr bwMode="auto">
          <a:xfrm>
            <a:off x="1262176" y="3483537"/>
            <a:ext cx="4471097" cy="148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uppieren 38"/>
          <p:cNvGrpSpPr/>
          <p:nvPr/>
        </p:nvGrpSpPr>
        <p:grpSpPr>
          <a:xfrm>
            <a:off x="1222779" y="1613285"/>
            <a:ext cx="4420539" cy="1759393"/>
            <a:chOff x="475385" y="2526501"/>
            <a:chExt cx="4420539" cy="175939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494"/>
            <a:stretch/>
          </p:blipFill>
          <p:spPr bwMode="auto">
            <a:xfrm>
              <a:off x="475385" y="2526501"/>
              <a:ext cx="4420410" cy="145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380"/>
            <a:stretch/>
          </p:blipFill>
          <p:spPr bwMode="auto">
            <a:xfrm>
              <a:off x="475514" y="3964885"/>
              <a:ext cx="4420410" cy="32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RUN2 </a:t>
            </a:r>
            <a:r>
              <a:rPr lang="en-US" dirty="0" smtClean="0"/>
              <a:t>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861425" cy="4792663"/>
          </a:xfrm>
        </p:spPr>
        <p:txBody>
          <a:bodyPr/>
          <a:lstStyle/>
          <a:p>
            <a:pPr lvl="0"/>
            <a:r>
              <a:rPr lang="en-US" dirty="0" smtClean="0"/>
              <a:t>System identification </a:t>
            </a:r>
            <a:r>
              <a:rPr lang="en-US" dirty="0"/>
              <a:t>with the new RF </a:t>
            </a:r>
            <a:r>
              <a:rPr lang="en-US" dirty="0" smtClean="0"/>
              <a:t>parameters (</a:t>
            </a:r>
            <a:r>
              <a:rPr lang="en-US" i="1" dirty="0" smtClean="0"/>
              <a:t>Q</a:t>
            </a:r>
            <a:r>
              <a:rPr lang="en-US" i="1" baseline="-25000" dirty="0" smtClean="0"/>
              <a:t>L</a:t>
            </a:r>
            <a:r>
              <a:rPr lang="en-US" dirty="0" smtClean="0"/>
              <a:t> change)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3725" y="2408419"/>
            <a:ext cx="997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Q</a:t>
            </a:r>
            <a:r>
              <a:rPr lang="en-US" i="1" baseline="-25000" dirty="0" smtClean="0"/>
              <a:t>L</a:t>
            </a:r>
            <a:r>
              <a:rPr lang="en-US" dirty="0" smtClean="0"/>
              <a:t> = 3e6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3725" y="4075284"/>
            <a:ext cx="997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Q</a:t>
            </a:r>
            <a:r>
              <a:rPr lang="en-US" i="1" baseline="-25000" dirty="0" smtClean="0"/>
              <a:t>L</a:t>
            </a:r>
            <a:r>
              <a:rPr lang="en-US" dirty="0" smtClean="0"/>
              <a:t> = 4e6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38660" y="5442011"/>
            <a:ext cx="8234901" cy="568186"/>
          </a:xfrm>
          <a:prstGeom prst="rect">
            <a:avLst/>
          </a:prstGeom>
          <a:noFill/>
          <a:ln w="38100" cap="flat" cmpd="sng" algn="ctr">
            <a:solidFill>
              <a:srgbClr val="00A5E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Only minor system changes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Wingdings" panose="05000000000000000000" pitchFamily="2" charset="2"/>
              </a:rPr>
              <a:t>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MIMO controller adjustment is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not necessary for ACC67</a:t>
            </a:r>
          </a:p>
          <a:p>
            <a:r>
              <a:rPr lang="en-US" sz="1400" dirty="0" smtClean="0"/>
              <a:t>D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epends on the RF system (location of passband modes in VS)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5838577" y="1933443"/>
            <a:ext cx="3305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@10kHz: OVC </a:t>
            </a:r>
            <a:r>
              <a:rPr lang="en-US" sz="1200" dirty="0"/>
              <a:t>changes A/P driving </a:t>
            </a:r>
            <a:r>
              <a:rPr lang="en-US" sz="1200" dirty="0" smtClean="0"/>
              <a:t>signal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200" dirty="0"/>
              <a:t>@</a:t>
            </a:r>
            <a:r>
              <a:rPr lang="en-US" sz="1200" dirty="0" smtClean="0"/>
              <a:t>7</a:t>
            </a:r>
            <a:r>
              <a:rPr lang="en-US" sz="1200" dirty="0" smtClean="0">
                <a:sym typeface="Symbol"/>
              </a:rPr>
              <a:t></a:t>
            </a:r>
            <a:r>
              <a:rPr lang="en-US" sz="1200" dirty="0" smtClean="0"/>
              <a:t>/9 mode: spread of 7</a:t>
            </a:r>
            <a:r>
              <a:rPr lang="en-US" sz="1200" dirty="0" smtClean="0">
                <a:sym typeface="Symbol"/>
              </a:rPr>
              <a:t></a:t>
            </a:r>
            <a:r>
              <a:rPr lang="en-US" sz="1200" dirty="0" smtClean="0"/>
              <a:t>/9 modes for VS? </a:t>
            </a:r>
            <a:endParaRPr lang="en-US" sz="1200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5" t="44094" r="27371" b="33758"/>
          <a:stretch/>
        </p:blipFill>
        <p:spPr bwMode="auto">
          <a:xfrm>
            <a:off x="1865679" y="2257726"/>
            <a:ext cx="654381" cy="73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Gerade Verbindung mit Pfeil 20"/>
          <p:cNvCxnSpPr/>
          <p:nvPr/>
        </p:nvCxnSpPr>
        <p:spPr bwMode="auto">
          <a:xfrm flipV="1">
            <a:off x="3669806" y="4036992"/>
            <a:ext cx="0" cy="3143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24"/>
          <p:cNvCxnSpPr/>
          <p:nvPr/>
        </p:nvCxnSpPr>
        <p:spPr bwMode="auto">
          <a:xfrm flipV="1">
            <a:off x="1957915" y="3850888"/>
            <a:ext cx="0" cy="3143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mit Pfeil 25"/>
          <p:cNvCxnSpPr/>
          <p:nvPr/>
        </p:nvCxnSpPr>
        <p:spPr bwMode="auto">
          <a:xfrm flipH="1">
            <a:off x="2243835" y="4244561"/>
            <a:ext cx="276225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mit Pfeil 16"/>
          <p:cNvCxnSpPr/>
          <p:nvPr/>
        </p:nvCxnSpPr>
        <p:spPr bwMode="auto">
          <a:xfrm>
            <a:off x="5552384" y="3815096"/>
            <a:ext cx="0" cy="3810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5" name="Picture 3"/>
          <p:cNvPicPr/>
          <p:nvPr/>
        </p:nvPicPr>
        <p:blipFill rotWithShape="1">
          <a:blip r:embed="rId5"/>
          <a:srcRect l="43358" t="16048" r="5413" b="39205"/>
          <a:stretch/>
        </p:blipFill>
        <p:spPr>
          <a:xfrm>
            <a:off x="6214880" y="3667179"/>
            <a:ext cx="2179541" cy="1558433"/>
          </a:xfrm>
          <a:prstGeom prst="rect">
            <a:avLst/>
          </a:prstGeom>
        </p:spPr>
      </p:pic>
      <p:pic>
        <p:nvPicPr>
          <p:cNvPr id="46" name="Picture 3"/>
          <p:cNvPicPr/>
          <p:nvPr/>
        </p:nvPicPr>
        <p:blipFill rotWithShape="1">
          <a:blip r:embed="rId5"/>
          <a:srcRect l="81323" t="1758" r="371" b="90726"/>
          <a:stretch/>
        </p:blipFill>
        <p:spPr>
          <a:xfrm>
            <a:off x="7362922" y="3156852"/>
            <a:ext cx="1025718" cy="333295"/>
          </a:xfrm>
          <a:prstGeom prst="rect">
            <a:avLst/>
          </a:prstGeom>
        </p:spPr>
      </p:pic>
      <p:cxnSp>
        <p:nvCxnSpPr>
          <p:cNvPr id="47" name="Gerade Verbindung mit Pfeil 46"/>
          <p:cNvCxnSpPr/>
          <p:nvPr/>
        </p:nvCxnSpPr>
        <p:spPr bwMode="auto">
          <a:xfrm flipV="1">
            <a:off x="7046407" y="3990655"/>
            <a:ext cx="0" cy="3295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Gerade Verbindung mit Pfeil 48"/>
          <p:cNvCxnSpPr/>
          <p:nvPr/>
        </p:nvCxnSpPr>
        <p:spPr bwMode="auto">
          <a:xfrm flipV="1">
            <a:off x="8003465" y="4293527"/>
            <a:ext cx="0" cy="3057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Rechteck 47"/>
          <p:cNvSpPr/>
          <p:nvPr/>
        </p:nvSpPr>
        <p:spPr bwMode="auto">
          <a:xfrm>
            <a:off x="153725" y="1543728"/>
            <a:ext cx="5626873" cy="182895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hteck 51"/>
          <p:cNvSpPr/>
          <p:nvPr/>
        </p:nvSpPr>
        <p:spPr bwMode="auto">
          <a:xfrm>
            <a:off x="147105" y="3475795"/>
            <a:ext cx="5626873" cy="182895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4" name="Gerade Verbindung mit Pfeil 53"/>
          <p:cNvCxnSpPr/>
          <p:nvPr/>
        </p:nvCxnSpPr>
        <p:spPr>
          <a:xfrm flipV="1">
            <a:off x="1800402" y="3854864"/>
            <a:ext cx="0" cy="3103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>
            <a:off x="3501337" y="4380219"/>
            <a:ext cx="360040" cy="4192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 flipH="1">
            <a:off x="2243835" y="4091636"/>
            <a:ext cx="27622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 flipV="1">
            <a:off x="5444616" y="3765842"/>
            <a:ext cx="0" cy="3903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/>
          <p:cNvSpPr txBox="1"/>
          <p:nvPr/>
        </p:nvSpPr>
        <p:spPr>
          <a:xfrm>
            <a:off x="3416734" y="4470283"/>
            <a:ext cx="6303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+0.3dB</a:t>
            </a:r>
            <a:endParaRPr lang="en-US" sz="10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4803286" y="4183139"/>
            <a:ext cx="5998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-0.4dB</a:t>
            </a:r>
            <a:endParaRPr lang="en-US" sz="10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6181552" y="3098768"/>
            <a:ext cx="107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Matches theory for single cavity</a:t>
            </a:r>
            <a:endParaRPr lang="en-US" sz="1000" dirty="0"/>
          </a:p>
        </p:txBody>
      </p:sp>
      <p:sp>
        <p:nvSpPr>
          <p:cNvPr id="64" name="Textfeld 63"/>
          <p:cNvSpPr txBox="1"/>
          <p:nvPr/>
        </p:nvSpPr>
        <p:spPr>
          <a:xfrm>
            <a:off x="6788163" y="3490933"/>
            <a:ext cx="4459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8</a:t>
            </a:r>
            <a:r>
              <a:rPr lang="en-US" sz="1050" dirty="0" smtClean="0">
                <a:sym typeface="Symbol"/>
              </a:rPr>
              <a:t></a:t>
            </a:r>
            <a:r>
              <a:rPr lang="en-US" sz="1050" dirty="0" smtClean="0"/>
              <a:t>/9</a:t>
            </a:r>
            <a:endParaRPr lang="en-US" sz="1200" dirty="0"/>
          </a:p>
        </p:txBody>
      </p:sp>
      <p:sp>
        <p:nvSpPr>
          <p:cNvPr id="68" name="Textfeld 67"/>
          <p:cNvSpPr txBox="1"/>
          <p:nvPr/>
        </p:nvSpPr>
        <p:spPr>
          <a:xfrm>
            <a:off x="7683827" y="3486345"/>
            <a:ext cx="4459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7</a:t>
            </a:r>
            <a:r>
              <a:rPr lang="en-US" sz="1050" dirty="0" smtClean="0">
                <a:sym typeface="Symbol"/>
              </a:rPr>
              <a:t></a:t>
            </a:r>
            <a:r>
              <a:rPr lang="en-US" sz="1050" dirty="0" smtClean="0"/>
              <a:t>/9</a:t>
            </a:r>
            <a:endParaRPr lang="en-US" sz="1200" dirty="0"/>
          </a:p>
        </p:txBody>
      </p:sp>
      <p:sp>
        <p:nvSpPr>
          <p:cNvPr id="66" name="Rechteck 65"/>
          <p:cNvSpPr/>
          <p:nvPr/>
        </p:nvSpPr>
        <p:spPr bwMode="auto">
          <a:xfrm>
            <a:off x="6214880" y="3118771"/>
            <a:ext cx="2258681" cy="2149297"/>
          </a:xfrm>
          <a:prstGeom prst="rect">
            <a:avLst/>
          </a:prstGeom>
          <a:noFill/>
          <a:ln w="28575" cap="flat" cmpd="sng" algn="ctr">
            <a:solidFill>
              <a:srgbClr val="00A5E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6564" y="4955152"/>
            <a:ext cx="4576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A5EB"/>
                </a:solidFill>
              </a:rPr>
              <a:t>expected </a:t>
            </a:r>
            <a:r>
              <a:rPr lang="en-US" dirty="0" smtClean="0"/>
              <a:t>and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C000"/>
                </a:solidFill>
              </a:rPr>
              <a:t>observed</a:t>
            </a:r>
            <a:r>
              <a:rPr lang="en-US" b="1" dirty="0" smtClean="0">
                <a:solidFill>
                  <a:srgbClr val="00A5EB"/>
                </a:solidFill>
              </a:rPr>
              <a:t> </a:t>
            </a:r>
            <a:r>
              <a:rPr lang="en-US" dirty="0" smtClean="0"/>
              <a:t>model changes </a:t>
            </a:r>
          </a:p>
        </p:txBody>
      </p:sp>
      <p:cxnSp>
        <p:nvCxnSpPr>
          <p:cNvPr id="34" name="Gerade Verbindung mit Pfeil 56"/>
          <p:cNvCxnSpPr/>
          <p:nvPr/>
        </p:nvCxnSpPr>
        <p:spPr>
          <a:xfrm flipV="1">
            <a:off x="7191396" y="3990149"/>
            <a:ext cx="0" cy="330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56"/>
          <p:cNvCxnSpPr/>
          <p:nvPr/>
        </p:nvCxnSpPr>
        <p:spPr>
          <a:xfrm flipV="1">
            <a:off x="8162946" y="4281347"/>
            <a:ext cx="0" cy="330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 bwMode="auto">
          <a:xfrm>
            <a:off x="3410384" y="3895685"/>
            <a:ext cx="571643" cy="59999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>
            <a:stCxn id="9" idx="7"/>
          </p:cNvCxnSpPr>
          <p:nvPr/>
        </p:nvCxnSpPr>
        <p:spPr bwMode="auto">
          <a:xfrm flipV="1">
            <a:off x="3898312" y="2120900"/>
            <a:ext cx="2007188" cy="18626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Oval 39"/>
          <p:cNvSpPr/>
          <p:nvPr/>
        </p:nvSpPr>
        <p:spPr bwMode="auto">
          <a:xfrm>
            <a:off x="5188476" y="3681826"/>
            <a:ext cx="571643" cy="59999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>
            <a:stCxn id="40" idx="0"/>
          </p:cNvCxnSpPr>
          <p:nvPr/>
        </p:nvCxnSpPr>
        <p:spPr bwMode="auto">
          <a:xfrm flipV="1">
            <a:off x="5474298" y="2887550"/>
            <a:ext cx="431202" cy="7942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2280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3" grpId="0"/>
      <p:bldP spid="64" grpId="0"/>
      <p:bldP spid="68" grpId="0"/>
      <p:bldP spid="66" grpId="0" animBg="1"/>
      <p:bldP spid="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66407"/>
            <a:ext cx="5110345" cy="4124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RUN2 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Full beam transmission </a:t>
            </a:r>
            <a:r>
              <a:rPr lang="en-US" dirty="0"/>
              <a:t>though FLASH I (1200 bunches) and FLASH II (30 bunches), 0.4 </a:t>
            </a:r>
            <a:r>
              <a:rPr lang="en-US" dirty="0" err="1"/>
              <a:t>nC</a:t>
            </a:r>
            <a:r>
              <a:rPr lang="en-US" dirty="0"/>
              <a:t> on-crest </a:t>
            </a:r>
          </a:p>
          <a:p>
            <a:pPr lvl="0"/>
            <a:r>
              <a:rPr lang="en-US" dirty="0" smtClean="0"/>
              <a:t>Impact of changing </a:t>
            </a:r>
            <a:r>
              <a:rPr lang="en-US" i="1" dirty="0" smtClean="0"/>
              <a:t>Q</a:t>
            </a:r>
            <a:r>
              <a:rPr lang="en-US" i="1" baseline="-25000" dirty="0" smtClean="0"/>
              <a:t>L</a:t>
            </a:r>
            <a:r>
              <a:rPr lang="en-US" dirty="0" smtClean="0"/>
              <a:t> on FLASH I - FLASH II transients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85" y="2472260"/>
            <a:ext cx="4031787" cy="256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84943" y="5554246"/>
            <a:ext cx="3681201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XFEL specs:     50 </a:t>
            </a:r>
            <a:r>
              <a:rPr lang="en-US" dirty="0" err="1" smtClean="0"/>
              <a:t>usec</a:t>
            </a:r>
            <a:r>
              <a:rPr lang="en-US" dirty="0" smtClean="0"/>
              <a:t> transition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"/>
          <a:stretch/>
        </p:blipFill>
        <p:spPr bwMode="auto">
          <a:xfrm>
            <a:off x="5188589" y="781050"/>
            <a:ext cx="3684482" cy="329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57" y="4173428"/>
            <a:ext cx="4097669" cy="19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RUN3 achievements </a:t>
            </a:r>
            <a:r>
              <a:rPr lang="en-US" dirty="0"/>
              <a:t>and follow up at XFEL A1.I1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4924425" cy="4792663"/>
          </a:xfrm>
        </p:spPr>
        <p:txBody>
          <a:bodyPr/>
          <a:lstStyle/>
          <a:p>
            <a:r>
              <a:rPr lang="en-US" i="1" dirty="0" smtClean="0"/>
              <a:t>Q</a:t>
            </a:r>
            <a:r>
              <a:rPr lang="en-US" i="1" baseline="-25000" dirty="0" smtClean="0"/>
              <a:t>L</a:t>
            </a:r>
            <a:r>
              <a:rPr lang="en-US" dirty="0" smtClean="0"/>
              <a:t> and fill time parameter study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each data point, measure:</a:t>
            </a:r>
          </a:p>
          <a:p>
            <a:pPr lvl="1"/>
            <a:r>
              <a:rPr lang="en-US" dirty="0" smtClean="0"/>
              <a:t>controller performance with and without beam</a:t>
            </a:r>
          </a:p>
          <a:p>
            <a:pPr lvl="1"/>
            <a:r>
              <a:rPr lang="en-US" dirty="0" smtClean="0"/>
              <a:t>total power usage (i.e. fill time + flat top) in closed-loop operation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517178"/>
              </p:ext>
            </p:extLst>
          </p:nvPr>
        </p:nvGraphicFramePr>
        <p:xfrm>
          <a:off x="1163320" y="1638934"/>
          <a:ext cx="349758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395"/>
                <a:gridCol w="874395"/>
                <a:gridCol w="874395"/>
                <a:gridCol w="874395"/>
              </a:tblGrid>
              <a:tr h="501583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 T</a:t>
                      </a:r>
                      <a:r>
                        <a:rPr lang="en-US" sz="1400" baseline="-25000" dirty="0" smtClean="0"/>
                        <a:t>FILL</a:t>
                      </a:r>
                    </a:p>
                    <a:p>
                      <a:pPr algn="l"/>
                      <a:r>
                        <a:rPr lang="en-US" sz="1400" b="0" i="1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r>
                        <a:rPr lang="en-US" sz="1400" b="0" i="1" baseline="-2500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1400" b="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500 </a:t>
                      </a:r>
                      <a:r>
                        <a:rPr lang="en-US" sz="1400" dirty="0" err="1" smtClean="0"/>
                        <a:t>usec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650 </a:t>
                      </a:r>
                      <a:r>
                        <a:rPr lang="en-US" sz="1400" dirty="0" err="1" smtClean="0"/>
                        <a:t>usec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750 </a:t>
                      </a:r>
                      <a:r>
                        <a:rPr lang="en-US" sz="1400" dirty="0" err="1" smtClean="0"/>
                        <a:t>usec</a:t>
                      </a:r>
                      <a:endParaRPr lang="en-US" sz="1400" dirty="0"/>
                    </a:p>
                  </a:txBody>
                  <a:tcPr anchor="ctr"/>
                </a:tc>
              </a:tr>
              <a:tr h="2866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2.0e6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866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3.0e6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866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4.0e6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866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4.5e6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2866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4.6e6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1178560" y="1647823"/>
            <a:ext cx="845820" cy="4914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1172210" y="3377563"/>
            <a:ext cx="348678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 bwMode="auto">
          <a:xfrm>
            <a:off x="7950206" y="1341960"/>
            <a:ext cx="9652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4950" y="3666218"/>
            <a:ext cx="3154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ON (1nC)  &amp;   beam OFF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 bwMode="auto">
          <a:xfrm>
            <a:off x="1178560" y="3759295"/>
            <a:ext cx="208279" cy="16927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607101"/>
            <a:ext cx="689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 data sets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673100" y="2744256"/>
            <a:ext cx="317500" cy="2783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73100" y="3120598"/>
            <a:ext cx="317500" cy="4124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Left Brace 28"/>
          <p:cNvSpPr/>
          <p:nvPr/>
        </p:nvSpPr>
        <p:spPr bwMode="auto">
          <a:xfrm>
            <a:off x="1036955" y="2139313"/>
            <a:ext cx="103505" cy="120988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Left Brace 32"/>
          <p:cNvSpPr/>
          <p:nvPr/>
        </p:nvSpPr>
        <p:spPr bwMode="auto">
          <a:xfrm>
            <a:off x="1036954" y="3399829"/>
            <a:ext cx="103505" cy="26638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38563" y="4974781"/>
            <a:ext cx="7328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ideal (FF)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77223" y="4453652"/>
            <a:ext cx="1200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</a:rPr>
              <a:t>experimental (FB)</a:t>
            </a:r>
            <a:endParaRPr lang="en-US" sz="1000" dirty="0">
              <a:solidFill>
                <a:srgbClr val="0000FF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H="1">
            <a:off x="5975350" y="4699873"/>
            <a:ext cx="209550" cy="3864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 flipH="1">
            <a:off x="6154420" y="5221002"/>
            <a:ext cx="323288" cy="1667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482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52" y="1482094"/>
            <a:ext cx="5799060" cy="491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RUN3 achievements and follow up at XFEL A1.I1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Q</a:t>
            </a:r>
            <a:r>
              <a:rPr lang="en-US" i="1" baseline="-25000" dirty="0" smtClean="0"/>
              <a:t>L</a:t>
            </a:r>
            <a:r>
              <a:rPr lang="en-US" dirty="0" smtClean="0"/>
              <a:t> and fill time on power budget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718" y="3233244"/>
            <a:ext cx="2671763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5417512" y="5204879"/>
            <a:ext cx="47625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5417512" y="5476341"/>
            <a:ext cx="47625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5929688" y="5074074"/>
            <a:ext cx="934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ideal</a:t>
            </a:r>
            <a:r>
              <a:rPr lang="en-US" sz="1400" dirty="0" smtClean="0"/>
              <a:t> case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924126" y="5344103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quadratic fit</a:t>
            </a:r>
            <a:endParaRPr lang="en-US" sz="1200" dirty="0"/>
          </a:p>
        </p:txBody>
      </p:sp>
      <p:sp>
        <p:nvSpPr>
          <p:cNvPr id="4" name="Right Brace 3"/>
          <p:cNvSpPr/>
          <p:nvPr/>
        </p:nvSpPr>
        <p:spPr bwMode="auto">
          <a:xfrm>
            <a:off x="6206312" y="2866145"/>
            <a:ext cx="194488" cy="968188"/>
          </a:xfrm>
          <a:prstGeom prst="rightBrace">
            <a:avLst>
              <a:gd name="adj1" fmla="val 35989"/>
              <a:gd name="adj2" fmla="val 5476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6206312" y="4025153"/>
            <a:ext cx="194488" cy="968188"/>
          </a:xfrm>
          <a:prstGeom prst="rightBrace">
            <a:avLst>
              <a:gd name="adj1" fmla="val 35989"/>
              <a:gd name="adj2" fmla="val 3333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4474" y="1237128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beam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" y="1598691"/>
            <a:ext cx="5905500" cy="483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RUN3 achievements </a:t>
            </a:r>
            <a:r>
              <a:rPr lang="en-US" dirty="0"/>
              <a:t>and follow up at XFEL A1.I1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Q</a:t>
            </a:r>
            <a:r>
              <a:rPr lang="en-US" i="1" baseline="-25000" dirty="0" smtClean="0"/>
              <a:t>L</a:t>
            </a:r>
            <a:r>
              <a:rPr lang="en-US" dirty="0" smtClean="0"/>
              <a:t> and fill time on power budget (continued)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20" y="3314793"/>
            <a:ext cx="2671763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4966305" y="1598691"/>
            <a:ext cx="838200" cy="11895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6305" y="2081833"/>
            <a:ext cx="388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Power overhead is defined as the relative difference between the measured data and the idea value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639371" y="5657316"/>
            <a:ext cx="794758" cy="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 flipV="1">
            <a:off x="2357215" y="3033757"/>
            <a:ext cx="0" cy="78621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23307" y="5517051"/>
            <a:ext cx="1300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increase with </a:t>
            </a:r>
            <a:r>
              <a:rPr lang="en-US" sz="1200" i="1" dirty="0" smtClean="0"/>
              <a:t>Q</a:t>
            </a:r>
            <a:r>
              <a:rPr lang="en-US" sz="1200" i="1" baseline="-25000" dirty="0" smtClean="0"/>
              <a:t>L</a:t>
            </a:r>
            <a:endParaRPr lang="en-US" sz="1200" i="1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736257" y="3314793"/>
            <a:ext cx="1657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increase with fill time</a:t>
            </a:r>
            <a:endParaRPr lang="en-US" sz="1200" i="1" baseline="-25000" dirty="0"/>
          </a:p>
        </p:txBody>
      </p:sp>
      <p:sp>
        <p:nvSpPr>
          <p:cNvPr id="16" name="Right Brace 15"/>
          <p:cNvSpPr/>
          <p:nvPr/>
        </p:nvSpPr>
        <p:spPr bwMode="auto">
          <a:xfrm>
            <a:off x="5938213" y="2982399"/>
            <a:ext cx="194488" cy="968188"/>
          </a:xfrm>
          <a:prstGeom prst="rightBrace">
            <a:avLst>
              <a:gd name="adj1" fmla="val 35989"/>
              <a:gd name="adj2" fmla="val 5476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ight Brace 16"/>
          <p:cNvSpPr/>
          <p:nvPr/>
        </p:nvSpPr>
        <p:spPr bwMode="auto">
          <a:xfrm>
            <a:off x="5938213" y="4065207"/>
            <a:ext cx="194488" cy="968188"/>
          </a:xfrm>
          <a:prstGeom prst="rightBrace">
            <a:avLst>
              <a:gd name="adj1" fmla="val 35989"/>
              <a:gd name="adj2" fmla="val 3333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703321" y="1691640"/>
            <a:ext cx="449580" cy="109662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>
            <a:endCxn id="4" idx="7"/>
          </p:cNvCxnSpPr>
          <p:nvPr/>
        </p:nvCxnSpPr>
        <p:spPr bwMode="auto">
          <a:xfrm flipH="1">
            <a:off x="4087062" y="1598691"/>
            <a:ext cx="393498" cy="2535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4485158" y="1475580"/>
            <a:ext cx="16417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first data points of the day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7594474" y="1237128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beam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6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RUN3 achievements </a:t>
            </a:r>
            <a:r>
              <a:rPr lang="en-US" dirty="0"/>
              <a:t>and follow up at XFEL A1.I1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Q</a:t>
            </a:r>
            <a:r>
              <a:rPr lang="en-US" i="1" baseline="-25000" dirty="0" smtClean="0"/>
              <a:t>L</a:t>
            </a:r>
            <a:r>
              <a:rPr lang="en-US" dirty="0" smtClean="0"/>
              <a:t> and fill time on stability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558366"/>
            <a:ext cx="7615368" cy="457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936" y="1558366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dA</a:t>
            </a:r>
            <a:r>
              <a:rPr lang="en-US" sz="2000" b="1" dirty="0" smtClean="0"/>
              <a:t>/A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1936" y="3846233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dPhi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447800" y="1365693"/>
            <a:ext cx="1066800" cy="3619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nC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914775" y="1359786"/>
            <a:ext cx="1066800" cy="3619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0.5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nC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610350" y="1359786"/>
            <a:ext cx="1066800" cy="3619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1.0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nC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757862" y="3831107"/>
            <a:ext cx="1704975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26453" y="3630470"/>
            <a:ext cx="3131409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A5E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Stability degrades with charge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3282520" y="4815975"/>
            <a:ext cx="0" cy="111436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82357" y="5936248"/>
            <a:ext cx="3131409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00A5E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Stability degrades with </a:t>
            </a:r>
            <a:r>
              <a:rPr lang="en-US" i="1" dirty="0" smtClean="0"/>
              <a:t>Q</a:t>
            </a:r>
            <a:r>
              <a:rPr lang="en-US" i="1" baseline="-25000" dirty="0" smtClean="0"/>
              <a:t>L</a:t>
            </a: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248300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Motivation for the study</a:t>
            </a:r>
          </a:p>
          <a:p>
            <a:pPr lvl="1"/>
            <a:r>
              <a:rPr lang="en-US" dirty="0" smtClean="0"/>
              <a:t>9mA study runs</a:t>
            </a:r>
          </a:p>
          <a:p>
            <a:pPr lvl="1"/>
            <a:r>
              <a:rPr lang="en-US" dirty="0" smtClean="0"/>
              <a:t>Shift studies at FLASH (RF settings   XFEL ≠ FLASH)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Shift outcome</a:t>
            </a:r>
          </a:p>
          <a:p>
            <a:pPr lvl="1"/>
            <a:r>
              <a:rPr lang="en-US" dirty="0" smtClean="0"/>
              <a:t>Achievements from RUN1, RUN2, RUN3 and XFEL follow up study</a:t>
            </a:r>
          </a:p>
          <a:p>
            <a:pPr lvl="1"/>
            <a:r>
              <a:rPr lang="en-US" dirty="0"/>
              <a:t>Data </a:t>
            </a:r>
            <a:r>
              <a:rPr lang="en-US" dirty="0" smtClean="0"/>
              <a:t>analysis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Conclusions</a:t>
            </a:r>
          </a:p>
          <a:p>
            <a:pPr lvl="1"/>
            <a:r>
              <a:rPr lang="en-US" dirty="0"/>
              <a:t>Side effects (good and bad)</a:t>
            </a:r>
          </a:p>
          <a:p>
            <a:pPr lvl="1"/>
            <a:r>
              <a:rPr lang="en-US" dirty="0" smtClean="0"/>
              <a:t>Tradeoff</a:t>
            </a:r>
          </a:p>
          <a:p>
            <a:pPr lvl="1"/>
            <a:r>
              <a:rPr lang="en-US" dirty="0" smtClean="0"/>
              <a:t>Optimal </a:t>
            </a:r>
            <a:r>
              <a:rPr lang="en-US" i="1" dirty="0" smtClean="0"/>
              <a:t>Q</a:t>
            </a:r>
            <a:r>
              <a:rPr lang="en-US" i="1" baseline="-25000" dirty="0" smtClean="0"/>
              <a:t>L</a:t>
            </a:r>
            <a:r>
              <a:rPr lang="en-US" dirty="0" smtClean="0"/>
              <a:t> ?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6699" y="2423807"/>
            <a:ext cx="6863970" cy="3305099"/>
          </a:xfrm>
          <a:prstGeom prst="rect">
            <a:avLst/>
          </a:prstGeom>
          <a:solidFill>
            <a:schemeClr val="bg1">
              <a:alpha val="8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RUN3 </a:t>
            </a:r>
            <a:r>
              <a:rPr lang="en-US" dirty="0"/>
              <a:t>achievements and follow up at XFEL A1.I1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Q</a:t>
            </a:r>
            <a:r>
              <a:rPr lang="en-US" i="1" baseline="-25000" dirty="0" smtClean="0"/>
              <a:t>L</a:t>
            </a:r>
            <a:r>
              <a:rPr lang="en-US" dirty="0" smtClean="0"/>
              <a:t> and fill time on stability (continued)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N:\4all\public\MSK_Projekte\XFEL\Studies\20160330\stabilities_vs_QL_Tfill_q_0n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80"/>
          <a:stretch/>
        </p:blipFill>
        <p:spPr bwMode="auto">
          <a:xfrm>
            <a:off x="346095" y="1538327"/>
            <a:ext cx="3902055" cy="415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N:\4all\public\MSK_Projekte\XFEL\Studies\20160330\stabilities_vs_QL_Tfill_q_05n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75"/>
          <a:stretch/>
        </p:blipFill>
        <p:spPr bwMode="auto">
          <a:xfrm>
            <a:off x="4972050" y="1538327"/>
            <a:ext cx="3860231" cy="412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1857375" y="5784177"/>
            <a:ext cx="1066800" cy="36195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0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nC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638925" y="5727512"/>
            <a:ext cx="1066800" cy="36195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0.5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nC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47" y="6315075"/>
            <a:ext cx="3222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Colors only denote different measurement points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82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Motivation for the study</a:t>
            </a:r>
          </a:p>
          <a:p>
            <a:pPr lvl="1"/>
            <a:r>
              <a:rPr lang="en-US" dirty="0" smtClean="0"/>
              <a:t>9mA study runs</a:t>
            </a:r>
          </a:p>
          <a:p>
            <a:pPr lvl="1"/>
            <a:r>
              <a:rPr lang="en-US" dirty="0" smtClean="0"/>
              <a:t>Shift studies at FLASH (RF settings   XFEL ≠ FLASH)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Shift outcome</a:t>
            </a:r>
          </a:p>
          <a:p>
            <a:pPr lvl="1"/>
            <a:r>
              <a:rPr lang="en-US" dirty="0" smtClean="0"/>
              <a:t>Achievements from RUN1, RUN2, RUN3 and XFEL follow up study</a:t>
            </a:r>
          </a:p>
          <a:p>
            <a:pPr lvl="1"/>
            <a:r>
              <a:rPr lang="en-US" dirty="0"/>
              <a:t>Data </a:t>
            </a:r>
            <a:r>
              <a:rPr lang="en-US" dirty="0" smtClean="0"/>
              <a:t>analysis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Conclusions</a:t>
            </a:r>
          </a:p>
          <a:p>
            <a:pPr lvl="1"/>
            <a:r>
              <a:rPr lang="en-US" dirty="0"/>
              <a:t>Side effects (good and bad)</a:t>
            </a:r>
          </a:p>
          <a:p>
            <a:pPr lvl="1"/>
            <a:r>
              <a:rPr lang="en-US" dirty="0" smtClean="0"/>
              <a:t>Tradeoff</a:t>
            </a:r>
          </a:p>
          <a:p>
            <a:pPr lvl="1"/>
            <a:r>
              <a:rPr lang="en-US" dirty="0"/>
              <a:t>Optimal </a:t>
            </a:r>
            <a:r>
              <a:rPr lang="en-US" i="1" dirty="0"/>
              <a:t>Q</a:t>
            </a:r>
            <a:r>
              <a:rPr lang="en-US" i="1" baseline="-25000" dirty="0"/>
              <a:t>L</a:t>
            </a:r>
            <a:r>
              <a:rPr lang="en-US" dirty="0"/>
              <a:t> ?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79975" y="923151"/>
            <a:ext cx="6863970" cy="3051842"/>
          </a:xfrm>
          <a:prstGeom prst="rect">
            <a:avLst/>
          </a:prstGeom>
          <a:solidFill>
            <a:schemeClr val="bg1">
              <a:alpha val="8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3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C8.ACC7 field emission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dark current activation</a:t>
            </a:r>
          </a:p>
          <a:p>
            <a:pPr lvl="1"/>
            <a:r>
              <a:rPr lang="en-US" dirty="0" smtClean="0"/>
              <a:t>What caused </a:t>
            </a:r>
            <a:r>
              <a:rPr lang="en-US" dirty="0" smtClean="0"/>
              <a:t>it?</a:t>
            </a:r>
            <a:endParaRPr lang="en-US" dirty="0" smtClean="0"/>
          </a:p>
          <a:p>
            <a:pPr lvl="1"/>
            <a:r>
              <a:rPr lang="en-US" dirty="0" smtClean="0"/>
              <a:t>What’s happening (follow-up shifts</a:t>
            </a:r>
            <a:r>
              <a:rPr lang="en-US" dirty="0" smtClean="0"/>
              <a:t>)?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/>
              <a:t>Piezo recommissioning</a:t>
            </a:r>
          </a:p>
          <a:p>
            <a:r>
              <a:rPr lang="en-US" dirty="0" smtClean="0"/>
              <a:t>LLRF </a:t>
            </a:r>
            <a:r>
              <a:rPr lang="en-US" dirty="0"/>
              <a:t>system </a:t>
            </a:r>
            <a:r>
              <a:rPr lang="en-US" dirty="0" smtClean="0"/>
              <a:t>improvements </a:t>
            </a:r>
          </a:p>
          <a:p>
            <a:pPr lvl="1"/>
            <a:r>
              <a:rPr lang="en-US" dirty="0" smtClean="0"/>
              <a:t>BLC, LFF</a:t>
            </a:r>
          </a:p>
          <a:p>
            <a:pPr lvl="1"/>
            <a:r>
              <a:rPr lang="en-US" dirty="0" smtClean="0"/>
              <a:t>Optimal SP </a:t>
            </a:r>
            <a:r>
              <a:rPr lang="en-US" i="1" dirty="0" smtClean="0"/>
              <a:t>Q</a:t>
            </a:r>
            <a:r>
              <a:rPr lang="en-US" i="1" baseline="-25000" dirty="0" smtClean="0"/>
              <a:t>L</a:t>
            </a:r>
          </a:p>
          <a:p>
            <a:endParaRPr lang="en-US" dirty="0"/>
          </a:p>
          <a:p>
            <a:r>
              <a:rPr lang="en-US" dirty="0" smtClean="0"/>
              <a:t>“What is indeed the best </a:t>
            </a:r>
            <a:r>
              <a:rPr lang="en-US" i="1" dirty="0" smtClean="0"/>
              <a:t>Q</a:t>
            </a:r>
            <a:r>
              <a:rPr lang="en-US" i="1" baseline="-25000" dirty="0" smtClean="0"/>
              <a:t>L</a:t>
            </a:r>
            <a:r>
              <a:rPr lang="en-US" dirty="0" smtClean="0"/>
              <a:t> ?”</a:t>
            </a:r>
          </a:p>
          <a:p>
            <a:pPr lvl="1"/>
            <a:r>
              <a:rPr lang="en-US" dirty="0" smtClean="0"/>
              <a:t>Refocus of the shift goals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5805926" y="1681163"/>
            <a:ext cx="314325" cy="2952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301227" y="1514475"/>
            <a:ext cx="1695450" cy="62865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Lessons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learnt for the XFEL 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7170" name="Picture 2" descr="3-million-dollar-ques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973" y="4673444"/>
            <a:ext cx="1234331" cy="115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29" y="4416507"/>
            <a:ext cx="1404097" cy="140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versus Flat-Top Forward Power (trade off)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61" y="1305235"/>
            <a:ext cx="5691800" cy="4409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1362" y="987746"/>
            <a:ext cx="17190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en-GB" dirty="0" err="1" smtClean="0"/>
              <a:t>t</a:t>
            </a:r>
            <a:r>
              <a:rPr lang="en-GB" baseline="-25000" dirty="0" err="1" smtClean="0"/>
              <a:t>fill</a:t>
            </a:r>
            <a:r>
              <a:rPr lang="en-GB" dirty="0" smtClean="0"/>
              <a:t> 	= 750 </a:t>
            </a:r>
            <a:r>
              <a:rPr lang="en-GB" dirty="0" err="1" smtClean="0">
                <a:latin typeface="Symbol" charset="2"/>
                <a:cs typeface="Symbol" charset="2"/>
              </a:rPr>
              <a:t>m</a:t>
            </a:r>
            <a:r>
              <a:rPr lang="en-GB" dirty="0" err="1" smtClean="0"/>
              <a:t>s</a:t>
            </a:r>
            <a:endParaRPr lang="en-GB" dirty="0" smtClean="0"/>
          </a:p>
          <a:p>
            <a:pPr>
              <a:tabLst>
                <a:tab pos="361950" algn="l"/>
              </a:tabLst>
            </a:pPr>
            <a:r>
              <a:rPr lang="en-GB" dirty="0" err="1" smtClean="0"/>
              <a:t>t</a:t>
            </a:r>
            <a:r>
              <a:rPr lang="en-GB" baseline="-25000" dirty="0" err="1" smtClean="0"/>
              <a:t>flat</a:t>
            </a:r>
            <a:r>
              <a:rPr lang="en-GB" dirty="0" smtClean="0"/>
              <a:t> 	= 650 </a:t>
            </a:r>
            <a:r>
              <a:rPr lang="en-GB" dirty="0" err="1" smtClean="0">
                <a:latin typeface="Symbol" charset="2"/>
                <a:cs typeface="Symbol" charset="2"/>
              </a:rPr>
              <a:t>m</a:t>
            </a:r>
            <a:r>
              <a:rPr lang="en-GB" dirty="0" err="1" smtClean="0"/>
              <a:t>s</a:t>
            </a:r>
            <a:endParaRPr lang="en-GB" dirty="0" smtClean="0"/>
          </a:p>
          <a:p>
            <a:pPr>
              <a:tabLst>
                <a:tab pos="361950" algn="l"/>
              </a:tabLst>
            </a:pPr>
            <a:r>
              <a:rPr lang="en-GB" dirty="0" err="1" smtClean="0"/>
              <a:t>I</a:t>
            </a:r>
            <a:r>
              <a:rPr lang="en-GB" baseline="-25000" dirty="0" err="1" smtClean="0"/>
              <a:t>b</a:t>
            </a:r>
            <a:r>
              <a:rPr lang="en-GB" dirty="0" smtClean="0"/>
              <a:t> 	= 5 mA</a:t>
            </a:r>
          </a:p>
          <a:p>
            <a:pPr>
              <a:tabLst>
                <a:tab pos="361950" algn="l"/>
              </a:tabLst>
            </a:pPr>
            <a:r>
              <a:rPr lang="en-GB" dirty="0" err="1" smtClean="0"/>
              <a:t>E</a:t>
            </a:r>
            <a:r>
              <a:rPr lang="en-GB" baseline="-25000" dirty="0" err="1" smtClean="0"/>
              <a:t>acc</a:t>
            </a:r>
            <a:r>
              <a:rPr lang="en-GB" dirty="0" smtClean="0"/>
              <a:t>	= 23.6 MV/m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970185" y="3977441"/>
            <a:ext cx="2196148" cy="352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Oval 6"/>
          <p:cNvSpPr/>
          <p:nvPr/>
        </p:nvSpPr>
        <p:spPr bwMode="auto">
          <a:xfrm>
            <a:off x="3192793" y="3906888"/>
            <a:ext cx="123468" cy="12346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019" y="3518846"/>
            <a:ext cx="1252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minimum average power at lower </a:t>
            </a:r>
            <a:r>
              <a:rPr lang="en-GB" dirty="0" err="1" smtClean="0"/>
              <a:t>Q</a:t>
            </a:r>
            <a:r>
              <a:rPr lang="en-GB" baseline="-25000" dirty="0" err="1" smtClean="0"/>
              <a:t>ext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4630432" y="4039176"/>
            <a:ext cx="1534657" cy="7408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138629" y="4700613"/>
            <a:ext cx="236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minimum flat-top power at “matched” </a:t>
            </a:r>
            <a:r>
              <a:rPr lang="en-GB" dirty="0" err="1" smtClean="0"/>
              <a:t>Q</a:t>
            </a:r>
            <a:r>
              <a:rPr lang="en-GB" baseline="-25000" dirty="0" err="1" smtClean="0"/>
              <a:t>ext</a:t>
            </a:r>
            <a:r>
              <a:rPr lang="en-GB" dirty="0" smtClean="0"/>
              <a:t> </a:t>
            </a:r>
          </a:p>
          <a:p>
            <a:r>
              <a:rPr lang="en-GB" dirty="0" smtClean="0"/>
              <a:t>( =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beam</a:t>
            </a:r>
            <a:r>
              <a:rPr lang="en-GB" dirty="0" smtClean="0"/>
              <a:t>)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3245712" y="4418400"/>
            <a:ext cx="17639" cy="14992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2419106" y="5920133"/>
            <a:ext cx="20437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</a:t>
            </a:r>
            <a:r>
              <a:rPr lang="en-GB" baseline="-25000" dirty="0" smtClean="0"/>
              <a:t>FOR</a:t>
            </a:r>
            <a:r>
              <a:rPr lang="en-GB" dirty="0" smtClean="0"/>
              <a:t> during fill time reduced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0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604250" cy="4792663"/>
          </a:xfrm>
        </p:spPr>
        <p:txBody>
          <a:bodyPr/>
          <a:lstStyle/>
          <a:p>
            <a:r>
              <a:rPr lang="en-US" dirty="0" smtClean="0"/>
              <a:t>There is nothing magic about 4.6e6</a:t>
            </a:r>
          </a:p>
          <a:p>
            <a:pPr lvl="1"/>
            <a:r>
              <a:rPr lang="en-US" dirty="0"/>
              <a:t>The choice of 4.6e6 was based on full beam loading, valid for CW, but fails for pulse system, because one needs to take fill time take into account</a:t>
            </a:r>
          </a:p>
          <a:p>
            <a:pPr lvl="1"/>
            <a:r>
              <a:rPr lang="en-US" dirty="0" smtClean="0"/>
              <a:t>lower </a:t>
            </a:r>
            <a:r>
              <a:rPr lang="en-US" dirty="0"/>
              <a:t>bandwidth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more </a:t>
            </a:r>
            <a:r>
              <a:rPr lang="en-US" dirty="0">
                <a:sym typeface="Wingdings" panose="05000000000000000000" pitchFamily="2" charset="2"/>
              </a:rPr>
              <a:t>sensitive to detuning </a:t>
            </a:r>
            <a:r>
              <a:rPr lang="en-US" dirty="0" smtClean="0">
                <a:sym typeface="Wingdings" panose="05000000000000000000" pitchFamily="2" charset="2"/>
              </a:rPr>
              <a:t>&amp; microphonics  </a:t>
            </a:r>
            <a:r>
              <a:rPr lang="en-US" dirty="0">
                <a:sym typeface="Wingdings" panose="05000000000000000000" pitchFamily="2" charset="2"/>
              </a:rPr>
              <a:t>also requires more </a:t>
            </a:r>
            <a:r>
              <a:rPr lang="en-US" dirty="0" smtClean="0">
                <a:sym typeface="Wingdings" panose="05000000000000000000" pitchFamily="2" charset="2"/>
              </a:rPr>
              <a:t>power for FB control</a:t>
            </a:r>
            <a:endParaRPr lang="en-US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Piezo operation will help!</a:t>
            </a:r>
            <a:endParaRPr lang="en-US" dirty="0" smtClean="0"/>
          </a:p>
          <a:p>
            <a:r>
              <a:rPr lang="en-US" dirty="0" smtClean="0"/>
              <a:t>We would be better off at lower </a:t>
            </a:r>
            <a:r>
              <a:rPr lang="en-US" i="1" dirty="0" smtClean="0"/>
              <a:t>Q</a:t>
            </a:r>
            <a:r>
              <a:rPr lang="en-US" i="1" baseline="-25000" dirty="0" smtClean="0"/>
              <a:t>L </a:t>
            </a:r>
          </a:p>
          <a:p>
            <a:pPr lvl="1">
              <a:lnSpc>
                <a:spcPts val="1400"/>
              </a:lnSpc>
            </a:pPr>
            <a:r>
              <a:rPr lang="en-US" b="1" dirty="0" smtClean="0">
                <a:solidFill>
                  <a:srgbClr val="00B050"/>
                </a:solidFill>
                <a:sym typeface="Wingdings"/>
              </a:rPr>
              <a:t>	</a:t>
            </a:r>
            <a:r>
              <a:rPr lang="en-US" dirty="0" smtClean="0">
                <a:solidFill>
                  <a:srgbClr val="00B050"/>
                </a:solidFill>
              </a:rPr>
              <a:t>better </a:t>
            </a:r>
            <a:r>
              <a:rPr lang="en-US" dirty="0">
                <a:solidFill>
                  <a:srgbClr val="00B050"/>
                </a:solidFill>
              </a:rPr>
              <a:t>stability (larger bandwidth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pPr lvl="1">
              <a:lnSpc>
                <a:spcPts val="1400"/>
              </a:lnSpc>
            </a:pPr>
            <a:r>
              <a:rPr lang="en-US" b="1" dirty="0">
                <a:solidFill>
                  <a:srgbClr val="00B050"/>
                </a:solidFill>
                <a:sym typeface="Wingdings"/>
              </a:rPr>
              <a:t>	</a:t>
            </a:r>
            <a:r>
              <a:rPr lang="en-US" dirty="0" smtClean="0">
                <a:solidFill>
                  <a:srgbClr val="00B050"/>
                </a:solidFill>
              </a:rPr>
              <a:t>reduced </a:t>
            </a:r>
            <a:r>
              <a:rPr lang="en-US" dirty="0">
                <a:solidFill>
                  <a:srgbClr val="00B050"/>
                </a:solidFill>
              </a:rPr>
              <a:t>power overhead for controls (follows from above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pPr lvl="1">
              <a:lnSpc>
                <a:spcPts val="1400"/>
              </a:lnSpc>
            </a:pPr>
            <a:r>
              <a:rPr lang="en-US" b="1" dirty="0">
                <a:solidFill>
                  <a:srgbClr val="00B050"/>
                </a:solidFill>
                <a:sym typeface="Wingdings"/>
              </a:rPr>
              <a:t>	</a:t>
            </a:r>
            <a:r>
              <a:rPr lang="en-US" dirty="0" smtClean="0">
                <a:solidFill>
                  <a:srgbClr val="00B050"/>
                </a:solidFill>
              </a:rPr>
              <a:t>reduced </a:t>
            </a:r>
            <a:r>
              <a:rPr lang="en-US" dirty="0">
                <a:solidFill>
                  <a:srgbClr val="00B050"/>
                </a:solidFill>
              </a:rPr>
              <a:t>average forward </a:t>
            </a:r>
            <a:r>
              <a:rPr lang="en-US" dirty="0" smtClean="0">
                <a:solidFill>
                  <a:srgbClr val="00B050"/>
                </a:solidFill>
              </a:rPr>
              <a:t>power</a:t>
            </a:r>
          </a:p>
          <a:p>
            <a:pPr lvl="1">
              <a:lnSpc>
                <a:spcPts val="1400"/>
              </a:lnSpc>
            </a:pPr>
            <a:r>
              <a:rPr lang="en-US" b="1" dirty="0">
                <a:solidFill>
                  <a:srgbClr val="00B050"/>
                </a:solidFill>
                <a:sym typeface="Wingdings"/>
              </a:rPr>
              <a:t>	</a:t>
            </a:r>
            <a:r>
              <a:rPr lang="en-US" dirty="0" smtClean="0">
                <a:solidFill>
                  <a:srgbClr val="00B050"/>
                </a:solidFill>
              </a:rPr>
              <a:t>reduced </a:t>
            </a:r>
            <a:r>
              <a:rPr lang="en-US" dirty="0">
                <a:solidFill>
                  <a:srgbClr val="00B050"/>
                </a:solidFill>
              </a:rPr>
              <a:t>power during fill (which tends to be the peak operationally)</a:t>
            </a:r>
            <a:r>
              <a:rPr lang="en-US" dirty="0"/>
              <a:t> </a:t>
            </a:r>
            <a:endParaRPr lang="en-US" dirty="0" smtClean="0"/>
          </a:p>
          <a:p>
            <a:pPr lvl="1">
              <a:lnSpc>
                <a:spcPts val="1400"/>
              </a:lnSpc>
            </a:pPr>
            <a:r>
              <a:rPr lang="en-US" b="1" dirty="0" smtClean="0">
                <a:solidFill>
                  <a:srgbClr val="FF0000"/>
                </a:solidFill>
                <a:sym typeface="Wingdings"/>
              </a:rPr>
              <a:t>	</a:t>
            </a:r>
            <a:r>
              <a:rPr lang="en-US" dirty="0" smtClean="0">
                <a:solidFill>
                  <a:srgbClr val="FF0000"/>
                </a:solidFill>
              </a:rPr>
              <a:t>higher </a:t>
            </a:r>
            <a:r>
              <a:rPr lang="en-US" dirty="0">
                <a:solidFill>
                  <a:srgbClr val="FF0000"/>
                </a:solidFill>
              </a:rPr>
              <a:t>forward and reflected power during the </a:t>
            </a:r>
            <a:r>
              <a:rPr lang="en-US" dirty="0" smtClean="0">
                <a:solidFill>
                  <a:srgbClr val="FF0000"/>
                </a:solidFill>
              </a:rPr>
              <a:t>flat-top</a:t>
            </a:r>
          </a:p>
          <a:p>
            <a:pPr lvl="1">
              <a:lnSpc>
                <a:spcPts val="14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There is actually flexibility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one could operate the machine at a different </a:t>
            </a:r>
            <a:r>
              <a:rPr lang="en-US" i="1" dirty="0" smtClean="0">
                <a:sym typeface="Wingdings" panose="05000000000000000000" pitchFamily="2" charset="2"/>
              </a:rPr>
              <a:t>Q</a:t>
            </a:r>
            <a:r>
              <a:rPr lang="en-US" i="1" baseline="-25000" dirty="0" smtClean="0">
                <a:sym typeface="Wingdings" panose="05000000000000000000" pitchFamily="2" charset="2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1203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XFEL\Pictures\XFEL tunne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0304"/>
            <a:ext cx="9176545" cy="611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4750" y="6516529"/>
            <a:ext cx="1213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Photo: Dirk Noelle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854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I – FLASH II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r="1352" b="3900"/>
          <a:stretch/>
        </p:blipFill>
        <p:spPr bwMode="auto">
          <a:xfrm>
            <a:off x="85725" y="795339"/>
            <a:ext cx="8867775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450" y="6232609"/>
            <a:ext cx="3147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Courtesy: Valeri Ayvazyan: LLRF 2015, Shanghai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6946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power waveforms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</a:t>
            </a:r>
            <a:r>
              <a:rPr lang="en-US" i="1" baseline="-25000" dirty="0" smtClean="0"/>
              <a:t>FILL</a:t>
            </a:r>
            <a:r>
              <a:rPr lang="en-US" dirty="0" smtClean="0"/>
              <a:t> = 500 </a:t>
            </a:r>
            <a:r>
              <a:rPr lang="en-US" dirty="0" err="1" smtClean="0"/>
              <a:t>usec</a:t>
            </a:r>
            <a:r>
              <a:rPr lang="en-US" dirty="0" smtClean="0"/>
              <a:t>	</a:t>
            </a:r>
            <a:r>
              <a:rPr lang="en-US" i="1" dirty="0" smtClean="0"/>
              <a:t>Q</a:t>
            </a:r>
            <a:r>
              <a:rPr lang="en-US" i="1" baseline="-25000" dirty="0" smtClean="0"/>
              <a:t>L</a:t>
            </a:r>
            <a:r>
              <a:rPr lang="en-US" dirty="0" smtClean="0"/>
              <a:t> = 2.0e6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440000"/>
            <a:ext cx="9120854" cy="454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6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power waveforms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</a:t>
            </a:r>
            <a:r>
              <a:rPr lang="en-US" i="1" baseline="-25000" dirty="0" smtClean="0"/>
              <a:t>FILL</a:t>
            </a:r>
            <a:r>
              <a:rPr lang="en-US" dirty="0" smtClean="0"/>
              <a:t> = 500 </a:t>
            </a:r>
            <a:r>
              <a:rPr lang="en-US" dirty="0" err="1" smtClean="0"/>
              <a:t>usec</a:t>
            </a:r>
            <a:r>
              <a:rPr lang="en-US" dirty="0" smtClean="0"/>
              <a:t>	</a:t>
            </a:r>
            <a:r>
              <a:rPr lang="en-US" i="1" dirty="0" smtClean="0"/>
              <a:t>Q</a:t>
            </a:r>
            <a:r>
              <a:rPr lang="en-US" i="1" baseline="-25000" dirty="0" smtClean="0"/>
              <a:t>L</a:t>
            </a:r>
            <a:r>
              <a:rPr lang="en-US" dirty="0" smtClean="0"/>
              <a:t> = 4.6e6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0003"/>
            <a:ext cx="9177909" cy="457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8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44" y="6046790"/>
            <a:ext cx="500680" cy="326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of history…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14" y="863600"/>
            <a:ext cx="3545911" cy="2365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7" y="854462"/>
            <a:ext cx="5003287" cy="3338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486149"/>
            <a:ext cx="3497553" cy="245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2" y="4335466"/>
            <a:ext cx="2440848" cy="20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Talks\logos\FNALlogo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06"/>
          <a:stretch/>
        </p:blipFill>
        <p:spPr bwMode="auto">
          <a:xfrm>
            <a:off x="6968505" y="6046790"/>
            <a:ext cx="358264" cy="30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8" r="20016" b="39599"/>
          <a:stretch/>
        </p:blipFill>
        <p:spPr>
          <a:xfrm>
            <a:off x="6388896" y="5713531"/>
            <a:ext cx="412645" cy="377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39" y="5719103"/>
            <a:ext cx="484960" cy="2776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18"/>
          <a:stretch/>
        </p:blipFill>
        <p:spPr>
          <a:xfrm>
            <a:off x="6810807" y="5779777"/>
            <a:ext cx="620138" cy="187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30" y="6078130"/>
            <a:ext cx="328004" cy="3280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33750" y="5369360"/>
            <a:ext cx="181171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i="1" dirty="0" smtClean="0"/>
              <a:t>FLASH </a:t>
            </a:r>
            <a:r>
              <a:rPr lang="de-DE" sz="1100" i="1" dirty="0" err="1" smtClean="0"/>
              <a:t>seminar</a:t>
            </a:r>
            <a:r>
              <a:rPr lang="de-DE" sz="1100" i="1" dirty="0" smtClean="0"/>
              <a:t>: </a:t>
            </a:r>
          </a:p>
          <a:p>
            <a:r>
              <a:rPr lang="de-DE" sz="1100" i="1" dirty="0" smtClean="0"/>
              <a:t>“</a:t>
            </a:r>
            <a:r>
              <a:rPr lang="de-DE" sz="1100" i="1" dirty="0"/>
              <a:t>ILC 9mA </a:t>
            </a:r>
            <a:r>
              <a:rPr lang="de-DE" sz="1100" i="1" dirty="0" err="1"/>
              <a:t>tests</a:t>
            </a:r>
            <a:r>
              <a:rPr lang="de-DE" sz="1100" i="1" dirty="0"/>
              <a:t> at FLASH</a:t>
            </a:r>
            <a:r>
              <a:rPr lang="de-DE" sz="1100" i="1" dirty="0" smtClean="0"/>
              <a:t>“</a:t>
            </a:r>
          </a:p>
          <a:p>
            <a:r>
              <a:rPr lang="de-DE" sz="1100" dirty="0" smtClean="0"/>
              <a:t>02.07.2012</a:t>
            </a:r>
            <a:endParaRPr lang="de-DE" sz="1100" i="1" dirty="0"/>
          </a:p>
        </p:txBody>
      </p:sp>
      <p:sp>
        <p:nvSpPr>
          <p:cNvPr id="13" name="Right Arrow 12"/>
          <p:cNvSpPr/>
          <p:nvPr/>
        </p:nvSpPr>
        <p:spPr bwMode="auto">
          <a:xfrm>
            <a:off x="3033712" y="5550379"/>
            <a:ext cx="200025" cy="23812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7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power waveforms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</a:t>
            </a:r>
            <a:r>
              <a:rPr lang="en-US" i="1" baseline="-25000" dirty="0" smtClean="0"/>
              <a:t>FILL</a:t>
            </a:r>
            <a:r>
              <a:rPr lang="en-US" dirty="0" smtClean="0"/>
              <a:t> = 650 </a:t>
            </a:r>
            <a:r>
              <a:rPr lang="en-US" dirty="0" err="1" smtClean="0"/>
              <a:t>usec</a:t>
            </a:r>
            <a:r>
              <a:rPr lang="en-US" dirty="0" smtClean="0"/>
              <a:t>	</a:t>
            </a:r>
            <a:r>
              <a:rPr lang="en-US" i="1" dirty="0" smtClean="0"/>
              <a:t>Q</a:t>
            </a:r>
            <a:r>
              <a:rPr lang="en-US" i="1" baseline="-25000" dirty="0" smtClean="0"/>
              <a:t>L</a:t>
            </a:r>
            <a:r>
              <a:rPr lang="en-US" dirty="0" smtClean="0"/>
              <a:t> = 4.6e6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1440000"/>
            <a:ext cx="9001411" cy="448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8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power waveforms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</a:t>
            </a:r>
            <a:r>
              <a:rPr lang="en-US" i="1" baseline="-25000" dirty="0" smtClean="0"/>
              <a:t>FILL</a:t>
            </a:r>
            <a:r>
              <a:rPr lang="en-US" dirty="0" smtClean="0"/>
              <a:t> = 650 </a:t>
            </a:r>
            <a:r>
              <a:rPr lang="en-US" dirty="0" err="1" smtClean="0"/>
              <a:t>usec</a:t>
            </a:r>
            <a:r>
              <a:rPr lang="en-US" dirty="0" smtClean="0"/>
              <a:t>	</a:t>
            </a:r>
            <a:r>
              <a:rPr lang="en-US" i="1" dirty="0" smtClean="0"/>
              <a:t>Q</a:t>
            </a:r>
            <a:r>
              <a:rPr lang="en-US" i="1" baseline="-25000" dirty="0" smtClean="0"/>
              <a:t>L</a:t>
            </a:r>
            <a:r>
              <a:rPr lang="en-US" dirty="0" smtClean="0"/>
              <a:t> = 2.0e6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1440000"/>
            <a:ext cx="9001411" cy="448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8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History of the “9mA run”, for the ILC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2007</a:t>
            </a:r>
          </a:p>
          <a:p>
            <a:pPr lvl="1"/>
            <a:r>
              <a:rPr lang="en-US" dirty="0" smtClean="0"/>
              <a:t>Pushing towards long bunch trains and high beam currents</a:t>
            </a:r>
          </a:p>
          <a:p>
            <a:r>
              <a:rPr lang="en-US" b="1" dirty="0" smtClean="0"/>
              <a:t>2009</a:t>
            </a:r>
          </a:p>
          <a:p>
            <a:pPr lvl="1"/>
            <a:r>
              <a:rPr lang="en-US" dirty="0" smtClean="0"/>
              <a:t>9mA beam operation</a:t>
            </a:r>
          </a:p>
          <a:p>
            <a:pPr lvl="1"/>
            <a:r>
              <a:rPr lang="en-US" dirty="0" smtClean="0"/>
              <a:t>Near quench operation</a:t>
            </a:r>
          </a:p>
          <a:p>
            <a:pPr lvl="1"/>
            <a:r>
              <a:rPr lang="en-US" dirty="0" smtClean="0"/>
              <a:t>Beam loading induced gradient tilts</a:t>
            </a:r>
          </a:p>
          <a:p>
            <a:r>
              <a:rPr lang="en-US" b="1" dirty="0" smtClean="0"/>
              <a:t>2011</a:t>
            </a:r>
          </a:p>
          <a:p>
            <a:pPr lvl="1"/>
            <a:r>
              <a:rPr lang="en-US" dirty="0" smtClean="0"/>
              <a:t>First attempt at compensating gradient tilts using </a:t>
            </a:r>
            <a:r>
              <a:rPr lang="en-US" i="1" dirty="0" smtClean="0"/>
              <a:t>Q</a:t>
            </a:r>
            <a:r>
              <a:rPr lang="en-US" i="1" baseline="-25000" dirty="0" smtClean="0"/>
              <a:t>L</a:t>
            </a:r>
            <a:endParaRPr lang="en-US" i="1" baseline="-25000" dirty="0" smtClean="0"/>
          </a:p>
          <a:p>
            <a:r>
              <a:rPr lang="en-US" b="1" dirty="0" smtClean="0"/>
              <a:t>2012</a:t>
            </a:r>
          </a:p>
          <a:p>
            <a:pPr lvl="1"/>
            <a:r>
              <a:rPr lang="en-US" dirty="0" smtClean="0"/>
              <a:t>Ql studies</a:t>
            </a:r>
          </a:p>
          <a:p>
            <a:pPr lvl="1"/>
            <a:r>
              <a:rPr lang="en-US" dirty="0" smtClean="0"/>
              <a:t>Quench studies</a:t>
            </a:r>
          </a:p>
          <a:p>
            <a:pPr lvl="1"/>
            <a:r>
              <a:rPr lang="en-US" dirty="0" smtClean="0"/>
              <a:t>Power overhead studies</a:t>
            </a:r>
            <a:endParaRPr lang="en-US" dirty="0"/>
          </a:p>
        </p:txBody>
      </p:sp>
      <p:pic>
        <p:nvPicPr>
          <p:cNvPr id="1026" name="Picture 2" descr="D:\Conferences\Linac 2012\paper\Flatwithbeam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6" r="948" b="5306"/>
          <a:stretch/>
        </p:blipFill>
        <p:spPr bwMode="auto">
          <a:xfrm>
            <a:off x="5827682" y="1866900"/>
            <a:ext cx="3316318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 bwMode="auto">
          <a:xfrm>
            <a:off x="6781800" y="3228975"/>
            <a:ext cx="180975" cy="2667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8975" y="3127375"/>
            <a:ext cx="1229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0000FF"/>
                </a:solidFill>
              </a:rPr>
              <a:t>Q</a:t>
            </a:r>
            <a:r>
              <a:rPr lang="en-US" sz="1200" b="1" i="1" baseline="-25000" dirty="0" smtClean="0">
                <a:solidFill>
                  <a:srgbClr val="0000FF"/>
                </a:solidFill>
              </a:rPr>
              <a:t>L</a:t>
            </a:r>
            <a:r>
              <a:rPr lang="en-US" sz="1200" b="1" dirty="0" smtClean="0">
                <a:solidFill>
                  <a:srgbClr val="0000FF"/>
                </a:solidFill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</a:rPr>
              <a:t>adjustment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6786562" y="4695825"/>
            <a:ext cx="180975" cy="2667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8975" y="4799826"/>
            <a:ext cx="1539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</a:rPr>
              <a:t>l</a:t>
            </a:r>
            <a:r>
              <a:rPr lang="en-US" sz="1200" b="1" dirty="0" smtClean="0">
                <a:solidFill>
                  <a:srgbClr val="0000FF"/>
                </a:solidFill>
              </a:rPr>
              <a:t>onger bunch train</a:t>
            </a:r>
            <a:endParaRPr lang="en-US" sz="1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4625" y="819150"/>
            <a:ext cx="8721725" cy="5270500"/>
          </a:xfrm>
          <a:prstGeom prst="rect">
            <a:avLst/>
          </a:prstGeom>
          <a:solidFill>
            <a:srgbClr val="9ED3D7"/>
          </a:solidFill>
          <a:ln w="25400">
            <a:noFill/>
            <a:round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 defTabSz="914400" eaLnBrk="0" fontAlgn="ctr" hangingPunct="0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John </a:t>
            </a:r>
            <a:r>
              <a:rPr lang="en-US" sz="2000" dirty="0" err="1" smtClean="0"/>
              <a:t>Carwardine’s</a:t>
            </a:r>
            <a:r>
              <a:rPr lang="en-US" sz="2000" dirty="0" smtClean="0"/>
              <a:t> </a:t>
            </a:r>
            <a:r>
              <a:rPr lang="en-US" sz="2000" dirty="0"/>
              <a:t>slides: </a:t>
            </a:r>
            <a:br>
              <a:rPr lang="en-US" sz="2000" dirty="0"/>
            </a:br>
            <a:r>
              <a:rPr lang="en-US" sz="2000" dirty="0" smtClean="0"/>
              <a:t>Check-list </a:t>
            </a:r>
            <a:r>
              <a:rPr lang="en-US" sz="2000" dirty="0"/>
              <a:t>of TD Phase 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787400"/>
            <a:ext cx="8520113" cy="4792663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Long bunch trains, heavy beam loading demonstration</a:t>
            </a:r>
          </a:p>
          <a:p>
            <a:pPr lvl="1">
              <a:lnSpc>
                <a:spcPts val="12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6mA / 800us demonstrated ( TDR Baseline)</a:t>
            </a:r>
          </a:p>
          <a:p>
            <a:pPr lvl="1">
              <a:lnSpc>
                <a:spcPts val="12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9mA / 800us marginally achieved (luminosity upgrade)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Vector Sum control of RF unit</a:t>
            </a:r>
          </a:p>
          <a:p>
            <a:pPr lvl="1">
              <a:lnSpc>
                <a:spcPts val="12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Operation of RF units comprising 16 and 24 cavities</a:t>
            </a:r>
          </a:p>
          <a:p>
            <a:pPr lvl="1">
              <a:lnSpc>
                <a:spcPts val="12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Intra- and inter-pulse stability better than 0.02%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Operating gradients</a:t>
            </a:r>
          </a:p>
          <a:p>
            <a:pPr lvl="1">
              <a:lnSpc>
                <a:spcPts val="12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Operation up to average of 29MV/m (24MV/m to 33MV/m)</a:t>
            </a:r>
          </a:p>
          <a:p>
            <a:pPr lvl="1">
              <a:lnSpc>
                <a:spcPts val="12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Lorentz-force detuning compensation on all cavities simultaneously</a:t>
            </a:r>
          </a:p>
          <a:p>
            <a:r>
              <a:rPr lang="en-US" dirty="0" err="1">
                <a:solidFill>
                  <a:srgbClr val="800000"/>
                </a:solidFill>
              </a:rPr>
              <a:t>Pk</a:t>
            </a:r>
            <a:r>
              <a:rPr lang="en-US" dirty="0">
                <a:solidFill>
                  <a:srgbClr val="800000"/>
                </a:solidFill>
              </a:rPr>
              <a:t>/Ql control for optimizing gradient profiles</a:t>
            </a:r>
          </a:p>
          <a:p>
            <a:pPr lvl="1">
              <a:lnSpc>
                <a:spcPts val="12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Demonstrated flat gradient solutions to +/-0.3%</a:t>
            </a:r>
          </a:p>
          <a:p>
            <a:pPr lvl="1">
              <a:lnSpc>
                <a:spcPts val="12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ILC baseline has more knobs (power ratios), so easier</a:t>
            </a:r>
          </a:p>
          <a:p>
            <a:r>
              <a:rPr lang="en-US" dirty="0">
                <a:solidFill>
                  <a:srgbClr val="800000"/>
                </a:solidFill>
              </a:rPr>
              <a:t>Operation close to quench</a:t>
            </a:r>
          </a:p>
          <a:p>
            <a:pPr lvl="1">
              <a:lnSpc>
                <a:spcPts val="12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Operation of several cavities close to quench (5-10%) at 4.5mA, 800us</a:t>
            </a:r>
          </a:p>
          <a:p>
            <a:pPr lvl="1">
              <a:lnSpc>
                <a:spcPts val="12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Quench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detection / prevention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rapid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recovery after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quench</a:t>
            </a:r>
            <a:endParaRPr lang="en-US" sz="18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219075" y="5867400"/>
            <a:ext cx="2438400" cy="30480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John Carwardine</a:t>
            </a:r>
            <a:endParaRPr lang="en-US" sz="1200" dirty="0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800475" y="5867400"/>
            <a:ext cx="3352800" cy="3365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GDE PAC: May 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6759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00" y="4320000"/>
            <a:ext cx="3910495" cy="23480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" y="103188"/>
            <a:ext cx="8851900" cy="544512"/>
          </a:xfrm>
        </p:spPr>
        <p:txBody>
          <a:bodyPr/>
          <a:lstStyle/>
          <a:p>
            <a:r>
              <a:rPr lang="en-US" i="1" dirty="0" smtClean="0"/>
              <a:t>“What’s Q</a:t>
            </a:r>
            <a:r>
              <a:rPr lang="en-US" i="1" baseline="-25000" dirty="0" smtClean="0"/>
              <a:t>L</a:t>
            </a:r>
            <a:r>
              <a:rPr lang="en-US" i="1" dirty="0" smtClean="0"/>
              <a:t> and why is it 3e6 at FLASH and 4.6e6 at XFEL ?” </a:t>
            </a: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09" y="1262742"/>
            <a:ext cx="4514040" cy="292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4" y="977900"/>
            <a:ext cx="6565901" cy="4792663"/>
          </a:xfrm>
        </p:spPr>
        <p:txBody>
          <a:bodyPr/>
          <a:lstStyle/>
          <a:p>
            <a:r>
              <a:rPr lang="en-US" dirty="0" smtClean="0"/>
              <a:t>Controls the input power coupling to the cavity</a:t>
            </a:r>
          </a:p>
          <a:p>
            <a:r>
              <a:rPr lang="en-US" dirty="0" smtClean="0"/>
              <a:t>Higher </a:t>
            </a:r>
            <a:r>
              <a:rPr lang="en-US" i="1" dirty="0" smtClean="0"/>
              <a:t>Q</a:t>
            </a:r>
            <a:r>
              <a:rPr lang="en-US" i="1" baseline="-25000" dirty="0" smtClean="0"/>
              <a:t>L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smaller bandwidth</a:t>
            </a:r>
          </a:p>
          <a:p>
            <a:pPr lvl="1"/>
            <a:r>
              <a:rPr lang="en-US" i="1" dirty="0" smtClean="0">
                <a:sym typeface="Wingdings" panose="05000000000000000000" pitchFamily="2" charset="2"/>
              </a:rPr>
              <a:t>Q</a:t>
            </a:r>
            <a:r>
              <a:rPr lang="en-US" i="1" baseline="-25000" dirty="0" smtClean="0">
                <a:sym typeface="Wingdings" panose="05000000000000000000" pitchFamily="2" charset="2"/>
              </a:rPr>
              <a:t>L</a:t>
            </a:r>
            <a:r>
              <a:rPr lang="en-US" dirty="0" smtClean="0">
                <a:sym typeface="Wingdings" panose="05000000000000000000" pitchFamily="2" charset="2"/>
              </a:rPr>
              <a:t> = 3.0e6	</a:t>
            </a:r>
            <a:r>
              <a:rPr lang="en-US" dirty="0" smtClean="0">
                <a:sym typeface="Symbol"/>
              </a:rPr>
              <a:t></a:t>
            </a:r>
            <a:r>
              <a:rPr lang="en-US" i="1" dirty="0" smtClean="0">
                <a:sym typeface="Symbol"/>
              </a:rPr>
              <a:t>BW</a:t>
            </a:r>
            <a:r>
              <a:rPr lang="en-US" dirty="0" smtClean="0">
                <a:sym typeface="Symbol"/>
              </a:rPr>
              <a:t> = 433 Hz   FLASH</a:t>
            </a: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Q</a:t>
            </a:r>
            <a:r>
              <a:rPr lang="en-US" i="1" baseline="-25000" dirty="0">
                <a:sym typeface="Wingdings" panose="05000000000000000000" pitchFamily="2" charset="2"/>
              </a:rPr>
              <a:t>L</a:t>
            </a:r>
            <a:r>
              <a:rPr lang="en-US" dirty="0">
                <a:sym typeface="Wingdings" panose="05000000000000000000" pitchFamily="2" charset="2"/>
              </a:rPr>
              <a:t> = </a:t>
            </a:r>
            <a:r>
              <a:rPr lang="en-US" dirty="0" smtClean="0">
                <a:sym typeface="Wingdings" panose="05000000000000000000" pitchFamily="2" charset="2"/>
              </a:rPr>
              <a:t>4.6e6</a:t>
            </a: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Symbol"/>
              </a:rPr>
              <a:t></a:t>
            </a:r>
            <a:r>
              <a:rPr lang="en-US" i="1" dirty="0" smtClean="0">
                <a:sym typeface="Symbol"/>
              </a:rPr>
              <a:t>BW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= </a:t>
            </a:r>
            <a:r>
              <a:rPr lang="en-US" dirty="0" smtClean="0">
                <a:sym typeface="Symbol"/>
              </a:rPr>
              <a:t>283 Hz   XFEL</a:t>
            </a:r>
          </a:p>
          <a:p>
            <a:r>
              <a:rPr lang="en-US" i="1" dirty="0" smtClean="0">
                <a:sym typeface="Symbol"/>
              </a:rPr>
              <a:t>Q</a:t>
            </a:r>
            <a:r>
              <a:rPr lang="en-US" i="1" baseline="-25000" dirty="0" smtClean="0">
                <a:sym typeface="Symbol"/>
              </a:rPr>
              <a:t>L</a:t>
            </a:r>
            <a:r>
              <a:rPr lang="en-US" dirty="0" smtClean="0">
                <a:sym typeface="Symbol"/>
              </a:rPr>
              <a:t> impacts: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Power </a:t>
            </a:r>
            <a:r>
              <a:rPr lang="en-US" dirty="0" smtClean="0">
                <a:sym typeface="Wingdings" panose="05000000000000000000" pitchFamily="2" charset="2"/>
              </a:rPr>
              <a:t>budget (cost)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Sensitivity to microphonics (performance)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Power overhead for FB controls 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 smtClean="0">
                <a:sym typeface="Wingdings" panose="05000000000000000000" pitchFamily="2" charset="2"/>
              </a:rPr>
              <a:t>performance, cost)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How to choose </a:t>
            </a:r>
            <a:r>
              <a:rPr lang="en-US" i="1" dirty="0" smtClean="0">
                <a:sym typeface="Wingdings" panose="05000000000000000000" pitchFamily="2" charset="2"/>
              </a:rPr>
              <a:t>Q</a:t>
            </a:r>
            <a:r>
              <a:rPr lang="en-US" i="1" baseline="-25000" dirty="0" smtClean="0">
                <a:sym typeface="Wingdings" panose="05000000000000000000" pitchFamily="2" charset="2"/>
              </a:rPr>
              <a:t>L</a:t>
            </a:r>
            <a:r>
              <a:rPr lang="en-US" i="1" dirty="0" smtClean="0">
                <a:sym typeface="Wingdings" panose="05000000000000000000" pitchFamily="2" charset="2"/>
              </a:rPr>
              <a:t> 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Match for nominal beam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	       at nominal gradient	</a:t>
            </a:r>
          </a:p>
          <a:p>
            <a:pPr marL="444500" lvl="1" indent="0">
              <a:buNone/>
            </a:pPr>
            <a:endParaRPr lang="en-US" dirty="0" smtClean="0">
              <a:sym typeface="Wingdings" panose="05000000000000000000" pitchFamily="2" charset="2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4000" y="4320000"/>
            <a:ext cx="3910495" cy="234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109911"/>
              </p:ext>
            </p:extLst>
          </p:nvPr>
        </p:nvGraphicFramePr>
        <p:xfrm>
          <a:off x="111848" y="5324203"/>
          <a:ext cx="383177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672"/>
                <a:gridCol w="982980"/>
                <a:gridCol w="890177"/>
                <a:gridCol w="9579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Facility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</a:t>
                      </a:r>
                      <a:r>
                        <a:rPr lang="en-US" sz="1600" baseline="-25000" dirty="0" smtClean="0"/>
                        <a:t>BEAM</a:t>
                      </a:r>
                      <a:endParaRPr lang="de-DE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L</a:t>
                      </a:r>
                      <a:endParaRPr lang="de-DE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r>
                        <a:rPr lang="en-US" sz="1600" baseline="-25000" dirty="0" smtClean="0"/>
                        <a:t>FILL</a:t>
                      </a:r>
                      <a:endParaRPr lang="de-DE" sz="1600" baseline="-25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FLASH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9.0 mA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3.0e6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500 us</a:t>
                      </a:r>
                      <a:endParaRPr lang="de-DE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XFEL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4.5 mA*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4.6e6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750 us</a:t>
                      </a:r>
                      <a:endParaRPr lang="de-DE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6332" y="6414043"/>
            <a:ext cx="18149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</a:t>
            </a:r>
            <a:r>
              <a:rPr lang="en-US" sz="1100" i="1" dirty="0" smtClean="0"/>
              <a:t>I</a:t>
            </a:r>
            <a:r>
              <a:rPr lang="en-US" sz="1100" i="1" baseline="-25000" dirty="0" smtClean="0"/>
              <a:t>BEAM</a:t>
            </a:r>
            <a:r>
              <a:rPr lang="en-US" sz="1100" dirty="0" smtClean="0"/>
              <a:t>(nominal)= 1.35 mA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8059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“XFEL-like” studies at FLASH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Investigate the impact of setting </a:t>
            </a:r>
            <a:r>
              <a:rPr lang="en-US" i="1" dirty="0" smtClean="0"/>
              <a:t>Q</a:t>
            </a:r>
            <a:r>
              <a:rPr lang="en-US" i="1" baseline="-25000" dirty="0" smtClean="0"/>
              <a:t>L</a:t>
            </a:r>
            <a:r>
              <a:rPr lang="en-US" dirty="0" smtClean="0"/>
              <a:t> = 4.6x10</a:t>
            </a:r>
            <a:r>
              <a:rPr lang="en-US" baseline="30000" dirty="0" smtClean="0"/>
              <a:t>6</a:t>
            </a:r>
            <a:r>
              <a:rPr lang="en-US" dirty="0" smtClean="0"/>
              <a:t> instead of 3x10</a:t>
            </a:r>
            <a:r>
              <a:rPr lang="en-US" baseline="30000" dirty="0" smtClean="0"/>
              <a:t>6</a:t>
            </a:r>
          </a:p>
          <a:p>
            <a:pPr lvl="1"/>
            <a:r>
              <a:rPr lang="en-US" dirty="0" smtClean="0"/>
              <a:t>Impact on the cavity modes (i.e. 8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/9,  7</a:t>
            </a:r>
            <a:r>
              <a:rPr lang="en-US" dirty="0" smtClean="0">
                <a:sym typeface="Symbol"/>
              </a:rPr>
              <a:t></a:t>
            </a:r>
            <a:r>
              <a:rPr lang="en-US" dirty="0" smtClean="0"/>
              <a:t>/</a:t>
            </a:r>
            <a:r>
              <a:rPr lang="en-US" dirty="0" smtClean="0"/>
              <a:t>9)</a:t>
            </a:r>
          </a:p>
          <a:p>
            <a:pPr lvl="1"/>
            <a:r>
              <a:rPr lang="en-US" dirty="0" smtClean="0"/>
              <a:t>Impact on the RF control stability (i.e. </a:t>
            </a:r>
            <a:r>
              <a:rPr lang="en-US" dirty="0" err="1" smtClean="0"/>
              <a:t>dA</a:t>
            </a:r>
            <a:r>
              <a:rPr lang="en-US" dirty="0" smtClean="0"/>
              <a:t>/A, </a:t>
            </a:r>
            <a:r>
              <a:rPr lang="en-US" dirty="0" err="1" smtClean="0"/>
              <a:t>dPhi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Impact on the multi-beamline control (FLASH1 / FLASH2)</a:t>
            </a:r>
          </a:p>
          <a:p>
            <a:pPr lvl="1"/>
            <a:r>
              <a:rPr lang="en-US" dirty="0" smtClean="0"/>
              <a:t>Impact on the power budget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is the “best” </a:t>
            </a:r>
            <a:r>
              <a:rPr lang="en-US" i="1" dirty="0" smtClean="0"/>
              <a:t>Q</a:t>
            </a:r>
            <a:r>
              <a:rPr lang="en-US" i="1" baseline="-25000" dirty="0" smtClean="0"/>
              <a:t>L</a:t>
            </a:r>
            <a:r>
              <a:rPr lang="en-US" dirty="0" smtClean="0"/>
              <a:t> to operate the XFEL ?</a:t>
            </a:r>
          </a:p>
          <a:p>
            <a:pPr lvl="1"/>
            <a:r>
              <a:rPr lang="en-US" dirty="0" smtClean="0"/>
              <a:t>Given the time constraints (modulator and klystron)  </a:t>
            </a:r>
          </a:p>
          <a:p>
            <a:pPr lvl="1"/>
            <a:r>
              <a:rPr lang="en-US" dirty="0" smtClean="0"/>
              <a:t>Given the moderate beam loading (XFEL  </a:t>
            </a:r>
            <a:r>
              <a:rPr lang="en-US" i="1" dirty="0" err="1" smtClean="0"/>
              <a:t>I</a:t>
            </a:r>
            <a:r>
              <a:rPr lang="en-US" i="1" baseline="-25000" dirty="0" err="1" smtClean="0"/>
              <a:t>nom</a:t>
            </a:r>
            <a:r>
              <a:rPr lang="en-US" baseline="-25000" dirty="0" smtClean="0"/>
              <a:t>.</a:t>
            </a:r>
            <a:r>
              <a:rPr lang="en-US" dirty="0" smtClean="0"/>
              <a:t> = 1.35 mA)</a:t>
            </a:r>
          </a:p>
          <a:p>
            <a:pPr lvl="1"/>
            <a:r>
              <a:rPr lang="en-US" dirty="0" smtClean="0"/>
              <a:t>Simulation vs.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“XFEL-like” studies at FLASH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RUN1</a:t>
            </a:r>
            <a:r>
              <a:rPr lang="en-US" dirty="0" smtClean="0"/>
              <a:t>:    2015.07.02 (afternoon and night shifts)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goal of this study is to </a:t>
            </a:r>
            <a:r>
              <a:rPr lang="en-US" b="1" dirty="0">
                <a:solidFill>
                  <a:schemeClr val="accent1"/>
                </a:solidFill>
              </a:rPr>
              <a:t>demonstrate the XFEL stability requirements </a:t>
            </a:r>
            <a:r>
              <a:rPr lang="en-US" dirty="0"/>
              <a:t>(0.01 % in amplitude and 0.01 </a:t>
            </a:r>
            <a:r>
              <a:rPr lang="en-US" dirty="0" err="1"/>
              <a:t>deg</a:t>
            </a:r>
            <a:r>
              <a:rPr lang="en-US" dirty="0"/>
              <a:t> in phase), for XFEL nominal beam current (1–1.5 mA), and at an average accelerating gradient of 23.6 MV/m, using XFEL RF control parameters (</a:t>
            </a:r>
            <a:r>
              <a:rPr lang="en-US" i="1" dirty="0"/>
              <a:t>Q</a:t>
            </a:r>
            <a:r>
              <a:rPr lang="en-US" i="1" baseline="-25000" dirty="0"/>
              <a:t>L</a:t>
            </a:r>
            <a:r>
              <a:rPr lang="en-US" i="1" dirty="0"/>
              <a:t> </a:t>
            </a:r>
            <a:r>
              <a:rPr lang="en-US" dirty="0"/>
              <a:t>= 4.6e6).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RUN2</a:t>
            </a:r>
            <a:r>
              <a:rPr lang="en-US" dirty="0" smtClean="0"/>
              <a:t>:    2015.11.16 (morning, afternoon and night shifts)</a:t>
            </a:r>
          </a:p>
          <a:p>
            <a:pPr lvl="1"/>
            <a:r>
              <a:rPr lang="en-US" dirty="0"/>
              <a:t>In this phase </a:t>
            </a:r>
            <a:r>
              <a:rPr lang="en-US" dirty="0" smtClean="0"/>
              <a:t>we would like to continue the studies already performed in July of this year</a:t>
            </a:r>
            <a:r>
              <a:rPr lang="en-US" dirty="0"/>
              <a:t>, with the final goal of </a:t>
            </a:r>
            <a:r>
              <a:rPr lang="en-US" b="1" dirty="0">
                <a:solidFill>
                  <a:schemeClr val="accent1"/>
                </a:solidFill>
              </a:rPr>
              <a:t>demonstrating </a:t>
            </a:r>
            <a:r>
              <a:rPr lang="en-US" b="1" dirty="0" err="1">
                <a:solidFill>
                  <a:schemeClr val="accent1"/>
                </a:solidFill>
              </a:rPr>
              <a:t>multibeam</a:t>
            </a:r>
            <a:r>
              <a:rPr lang="en-US" b="1" dirty="0">
                <a:solidFill>
                  <a:schemeClr val="accent1"/>
                </a:solidFill>
              </a:rPr>
              <a:t> operation </a:t>
            </a:r>
            <a:r>
              <a:rPr lang="en-US" dirty="0"/>
              <a:t>with long pulses. Furthermore we would like to explore the option of </a:t>
            </a:r>
            <a:r>
              <a:rPr lang="en-US" b="1" dirty="0">
                <a:solidFill>
                  <a:schemeClr val="accent1"/>
                </a:solidFill>
              </a:rPr>
              <a:t>pushing the beam currents higher </a:t>
            </a:r>
            <a:r>
              <a:rPr lang="en-US" dirty="0"/>
              <a:t>in order to see stronger beam loading.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RUN3</a:t>
            </a:r>
            <a:r>
              <a:rPr lang="en-US" dirty="0" smtClean="0"/>
              <a:t>:     2016.01.28 (morning, afternoon and night shifts)</a:t>
            </a:r>
          </a:p>
          <a:p>
            <a:pPr lvl="1"/>
            <a:r>
              <a:rPr lang="en-US" dirty="0" smtClean="0"/>
              <a:t>The goal of this study is to investigate in details the </a:t>
            </a:r>
            <a:r>
              <a:rPr lang="en-US" b="1" dirty="0" smtClean="0">
                <a:solidFill>
                  <a:schemeClr val="accent1"/>
                </a:solidFill>
              </a:rPr>
              <a:t>impact of changing </a:t>
            </a:r>
            <a:r>
              <a:rPr lang="en-US" b="1" i="1" dirty="0" smtClean="0">
                <a:solidFill>
                  <a:schemeClr val="accent1"/>
                </a:solidFill>
              </a:rPr>
              <a:t>Q</a:t>
            </a:r>
            <a:r>
              <a:rPr lang="en-US" b="1" i="1" baseline="-25000" dirty="0" smtClean="0">
                <a:solidFill>
                  <a:schemeClr val="accent1"/>
                </a:solidFill>
              </a:rPr>
              <a:t>L</a:t>
            </a:r>
            <a:r>
              <a:rPr lang="en-US" b="1" dirty="0" smtClean="0">
                <a:solidFill>
                  <a:schemeClr val="accent1"/>
                </a:solidFill>
              </a:rPr>
              <a:t> and the fill time on the LLRF controller stability and the overall power budget</a:t>
            </a:r>
            <a:r>
              <a:rPr lang="en-US" dirty="0" smtClean="0"/>
              <a:t>. The impact of changing </a:t>
            </a:r>
            <a:r>
              <a:rPr lang="en-US" i="1" dirty="0" smtClean="0"/>
              <a:t>Q</a:t>
            </a:r>
            <a:r>
              <a:rPr lang="en-US" i="1" baseline="-25000" dirty="0" smtClean="0"/>
              <a:t>L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on the beam loading </a:t>
            </a:r>
            <a:r>
              <a:rPr lang="en-US" dirty="0" smtClean="0"/>
              <a:t>will also be investigated. 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40" y="814821"/>
            <a:ext cx="2791855" cy="2929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“XFEL-like” studies at FLASH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4" y="977900"/>
            <a:ext cx="8861425" cy="4792663"/>
          </a:xfrm>
        </p:spPr>
        <p:txBody>
          <a:bodyPr/>
          <a:lstStyle/>
          <a:p>
            <a:r>
              <a:rPr lang="en-US" dirty="0" smtClean="0"/>
              <a:t>LLRF setup</a:t>
            </a:r>
          </a:p>
          <a:p>
            <a:pPr lvl="1"/>
            <a:r>
              <a:rPr lang="en-US" dirty="0"/>
              <a:t>LLRF setup </a:t>
            </a:r>
            <a:r>
              <a:rPr lang="en-US" dirty="0"/>
              <a:t>(changing </a:t>
            </a:r>
            <a:r>
              <a:rPr lang="en-US" i="1" dirty="0"/>
              <a:t>Q</a:t>
            </a:r>
            <a:r>
              <a:rPr lang="en-US" i="1" baseline="-25000" dirty="0"/>
              <a:t>L</a:t>
            </a:r>
            <a:r>
              <a:rPr lang="en-US" dirty="0"/>
              <a:t>, changing </a:t>
            </a:r>
            <a:r>
              <a:rPr lang="en-US" dirty="0"/>
              <a:t>timing,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connecting piezos: tunnel access)</a:t>
            </a:r>
          </a:p>
          <a:p>
            <a:pPr lvl="1"/>
            <a:r>
              <a:rPr lang="en-US" dirty="0" smtClean="0"/>
              <a:t>Piezos</a:t>
            </a:r>
            <a:r>
              <a:rPr lang="en-US" dirty="0"/>
              <a:t>: always need to bring back up system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because </a:t>
            </a:r>
            <a:r>
              <a:rPr lang="en-US" dirty="0"/>
              <a:t>not running routinely at </a:t>
            </a:r>
            <a:r>
              <a:rPr lang="en-US" dirty="0" smtClean="0"/>
              <a:t>FLASH</a:t>
            </a:r>
          </a:p>
          <a:p>
            <a:pPr lvl="1"/>
            <a:r>
              <a:rPr lang="en-US" dirty="0"/>
              <a:t>Only showed that we would be able to run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piezo </a:t>
            </a:r>
            <a:r>
              <a:rPr lang="en-US" dirty="0"/>
              <a:t>but actually didn’t take measurement WITH </a:t>
            </a:r>
            <a:r>
              <a:rPr lang="en-US" dirty="0" smtClean="0"/>
              <a:t>piezos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Machine setup</a:t>
            </a:r>
          </a:p>
          <a:p>
            <a:pPr lvl="1"/>
            <a:r>
              <a:rPr lang="en-US" dirty="0" smtClean="0"/>
              <a:t>High machine </a:t>
            </a:r>
            <a:r>
              <a:rPr lang="en-US" dirty="0"/>
              <a:t>setup times (3 </a:t>
            </a:r>
            <a:r>
              <a:rPr lang="en-US" dirty="0" smtClean="0"/>
              <a:t>MHz x </a:t>
            </a:r>
            <a:r>
              <a:rPr lang="en-US" dirty="0"/>
              <a:t>5 Hz versus 1 </a:t>
            </a:r>
            <a:r>
              <a:rPr lang="en-US" dirty="0" smtClean="0"/>
              <a:t>MHz x 10 Hz)</a:t>
            </a:r>
          </a:p>
          <a:p>
            <a:pPr lvl="1"/>
            <a:r>
              <a:rPr lang="en-US" dirty="0" smtClean="0"/>
              <a:t>Complications </a:t>
            </a:r>
            <a:r>
              <a:rPr lang="en-US" dirty="0"/>
              <a:t>due to shifting to 3MHz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we </a:t>
            </a:r>
            <a:r>
              <a:rPr lang="en-US" dirty="0" smtClean="0">
                <a:sym typeface="Wingdings" panose="05000000000000000000" pitchFamily="2" charset="2"/>
              </a:rPr>
              <a:t>stayed </a:t>
            </a:r>
            <a:r>
              <a:rPr lang="en-US" dirty="0">
                <a:sym typeface="Wingdings" panose="05000000000000000000" pitchFamily="2" charset="2"/>
              </a:rPr>
              <a:t>with same machine/laser rep rate in the last run (we “gave up” high current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/>
          </a:p>
          <a:p>
            <a:r>
              <a:rPr lang="en-US" dirty="0" smtClean="0"/>
              <a:t>Beam setup</a:t>
            </a:r>
            <a:endParaRPr lang="en-US" dirty="0"/>
          </a:p>
          <a:p>
            <a:pPr lvl="1"/>
            <a:r>
              <a:rPr lang="en-US" dirty="0" smtClean="0"/>
              <a:t>Transmission to 1 </a:t>
            </a:r>
            <a:r>
              <a:rPr lang="en-US" dirty="0" err="1" smtClean="0"/>
              <a:t>nC</a:t>
            </a:r>
            <a:r>
              <a:rPr lang="en-US" dirty="0" smtClean="0"/>
              <a:t>, problems above 1 </a:t>
            </a:r>
            <a:r>
              <a:rPr lang="en-US" dirty="0" err="1" smtClean="0"/>
              <a:t>nC</a:t>
            </a:r>
            <a:endParaRPr lang="en-US" dirty="0" smtClean="0"/>
          </a:p>
        </p:txBody>
      </p:sp>
      <p:sp>
        <p:nvSpPr>
          <p:cNvPr id="6" name="Right Arrow 5"/>
          <p:cNvSpPr/>
          <p:nvPr/>
        </p:nvSpPr>
        <p:spPr bwMode="auto">
          <a:xfrm flipH="1">
            <a:off x="6670040" y="3301999"/>
            <a:ext cx="434654" cy="125925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flipH="1">
            <a:off x="6593840" y="1829647"/>
            <a:ext cx="434654" cy="125925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1397" y="755296"/>
            <a:ext cx="96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unchanged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Left Brace 9"/>
          <p:cNvSpPr/>
          <p:nvPr/>
        </p:nvSpPr>
        <p:spPr bwMode="auto">
          <a:xfrm rot="5400000" flipV="1">
            <a:off x="8124888" y="425177"/>
            <a:ext cx="125926" cy="1271004"/>
          </a:xfrm>
          <a:prstGeom prst="leftBrace">
            <a:avLst>
              <a:gd name="adj1" fmla="val 3976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7539649" y="2057400"/>
            <a:ext cx="0" cy="2730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7545999" y="2057400"/>
            <a:ext cx="63550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8171474" y="2057400"/>
            <a:ext cx="0" cy="2730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7579692" y="2101850"/>
            <a:ext cx="4860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</a:rPr>
              <a:t>BEAM</a:t>
            </a:r>
            <a:endParaRPr 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- power point template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 - power point template</Template>
  <TotalTime>0</TotalTime>
  <Words>1410</Words>
  <Application>Microsoft Office PowerPoint</Application>
  <PresentationFormat>On-screen Show (4:3)</PresentationFormat>
  <Paragraphs>311</Paragraphs>
  <Slides>31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DESY - power point template</vt:lpstr>
      <vt:lpstr>RF control and beam acceleration under XFEL conditions</vt:lpstr>
      <vt:lpstr>Talk Outline</vt:lpstr>
      <vt:lpstr>A bit of history…</vt:lpstr>
      <vt:lpstr>Short History of the “9mA run”, for the ILC</vt:lpstr>
      <vt:lpstr>John Carwardine’s slides:  Check-list of TD Phase accomplishments</vt:lpstr>
      <vt:lpstr>“What’s QL and why is it 3e6 at FLASH and 4.6e6 at XFEL ?” </vt:lpstr>
      <vt:lpstr>“XFEL-like” studies at FLASH</vt:lpstr>
      <vt:lpstr>“XFEL-like” studies at FLASH</vt:lpstr>
      <vt:lpstr>“XFEL-like” studies at FLASH</vt:lpstr>
      <vt:lpstr>Talk Outline</vt:lpstr>
      <vt:lpstr>RUN1 achievements</vt:lpstr>
      <vt:lpstr>RUN1 achievements</vt:lpstr>
      <vt:lpstr>RUN1 achievements</vt:lpstr>
      <vt:lpstr>RUN2 achievements</vt:lpstr>
      <vt:lpstr>RUN2 achievements</vt:lpstr>
      <vt:lpstr>RUN3 achievements and follow up at XFEL A1.I1</vt:lpstr>
      <vt:lpstr>RUN3 achievements and follow up at XFEL A1.I1</vt:lpstr>
      <vt:lpstr>RUN3 achievements and follow up at XFEL A1.I1</vt:lpstr>
      <vt:lpstr>RUN3 achievements and follow up at XFEL A1.I1</vt:lpstr>
      <vt:lpstr>RUN3 achievements and follow up at XFEL A1.I1</vt:lpstr>
      <vt:lpstr>Talk Outline</vt:lpstr>
      <vt:lpstr>Side effects</vt:lpstr>
      <vt:lpstr>Fill versus Flat-Top Forward Power (trade off)</vt:lpstr>
      <vt:lpstr>Conclusions</vt:lpstr>
      <vt:lpstr>Thank you for your attention!</vt:lpstr>
      <vt:lpstr>BACKUP SLIDES</vt:lpstr>
      <vt:lpstr>FLASH I – FLASH II transition</vt:lpstr>
      <vt:lpstr>Forward power waveforms</vt:lpstr>
      <vt:lpstr>Forward power waveforms</vt:lpstr>
      <vt:lpstr>Forward power waveforms</vt:lpstr>
      <vt:lpstr>Forward power waveforms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control and beam acceleration under XFEL conditions</dc:title>
  <dc:creator>branlard</dc:creator>
  <cp:lastModifiedBy>branlard</cp:lastModifiedBy>
  <cp:revision>90</cp:revision>
  <dcterms:created xsi:type="dcterms:W3CDTF">2016-02-26T15:03:44Z</dcterms:created>
  <dcterms:modified xsi:type="dcterms:W3CDTF">2016-05-23T20:19:24Z</dcterms:modified>
</cp:coreProperties>
</file>