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12" r:id="rId1"/>
  </p:sldMasterIdLst>
  <p:notesMasterIdLst>
    <p:notesMasterId r:id="rId48"/>
  </p:notesMasterIdLst>
  <p:handoutMasterIdLst>
    <p:handoutMasterId r:id="rId49"/>
  </p:handoutMasterIdLst>
  <p:sldIdLst>
    <p:sldId id="257" r:id="rId2"/>
    <p:sldId id="451" r:id="rId3"/>
    <p:sldId id="462" r:id="rId4"/>
    <p:sldId id="447" r:id="rId5"/>
    <p:sldId id="428" r:id="rId6"/>
    <p:sldId id="422" r:id="rId7"/>
    <p:sldId id="463" r:id="rId8"/>
    <p:sldId id="467" r:id="rId9"/>
    <p:sldId id="457" r:id="rId10"/>
    <p:sldId id="453" r:id="rId11"/>
    <p:sldId id="454" r:id="rId12"/>
    <p:sldId id="455" r:id="rId13"/>
    <p:sldId id="456" r:id="rId14"/>
    <p:sldId id="458" r:id="rId15"/>
    <p:sldId id="459" r:id="rId16"/>
    <p:sldId id="460" r:id="rId17"/>
    <p:sldId id="429" r:id="rId18"/>
    <p:sldId id="442" r:id="rId19"/>
    <p:sldId id="424" r:id="rId20"/>
    <p:sldId id="468" r:id="rId21"/>
    <p:sldId id="469" r:id="rId22"/>
    <p:sldId id="470" r:id="rId23"/>
    <p:sldId id="471" r:id="rId24"/>
    <p:sldId id="472" r:id="rId25"/>
    <p:sldId id="473" r:id="rId26"/>
    <p:sldId id="466" r:id="rId27"/>
    <p:sldId id="395" r:id="rId28"/>
    <p:sldId id="431" r:id="rId29"/>
    <p:sldId id="435" r:id="rId30"/>
    <p:sldId id="461" r:id="rId31"/>
    <p:sldId id="438" r:id="rId32"/>
    <p:sldId id="439" r:id="rId33"/>
    <p:sldId id="448" r:id="rId34"/>
    <p:sldId id="465" r:id="rId35"/>
    <p:sldId id="444" r:id="rId36"/>
    <p:sldId id="423" r:id="rId37"/>
    <p:sldId id="443" r:id="rId38"/>
    <p:sldId id="425" r:id="rId39"/>
    <p:sldId id="394" r:id="rId40"/>
    <p:sldId id="476" r:id="rId41"/>
    <p:sldId id="477" r:id="rId42"/>
    <p:sldId id="475" r:id="rId43"/>
    <p:sldId id="478" r:id="rId44"/>
    <p:sldId id="479" r:id="rId45"/>
    <p:sldId id="480" r:id="rId46"/>
    <p:sldId id="474" r:id="rId47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00CC"/>
    <a:srgbClr val="0033CC"/>
    <a:srgbClr val="00A6EB"/>
    <a:srgbClr val="993366"/>
    <a:srgbClr val="A50021"/>
    <a:srgbClr val="777777"/>
    <a:srgbClr val="FF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67" autoAdjust="0"/>
    <p:restoredTop sz="93240" autoAdjust="0"/>
  </p:normalViewPr>
  <p:slideViewPr>
    <p:cSldViewPr snapToGrid="0" snapToObjects="1">
      <p:cViewPr varScale="1">
        <p:scale>
          <a:sx n="100" d="100"/>
          <a:sy n="100" d="100"/>
        </p:scale>
        <p:origin x="-6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1962" y="-96"/>
      </p:cViewPr>
      <p:guideLst>
        <p:guide orient="horz" pos="3223"/>
        <p:guide pos="2236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72F63A73-983F-4485-A5EC-D232725D8B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8B225CF9-8CA1-47A3-8EDD-EBEB444DA9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50D0A28-C2F0-4B48-87AC-DD1AE046D7EC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Federal Ministry of Education and Research of Germany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97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977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45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7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Quad not on movers, because</a:t>
            </a:r>
            <a:r>
              <a:rPr lang="en-US" baseline="0" dirty="0" smtClean="0"/>
              <a:t> for the initial design for HHG seeding </a:t>
            </a:r>
            <a:r>
              <a:rPr lang="en-US" baseline="0" dirty="0" err="1" smtClean="0"/>
              <a:t>th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25CF9-8CA1-47A3-8EDD-EBEB444DA9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Quad not on movers, because</a:t>
            </a:r>
            <a:r>
              <a:rPr lang="en-US" baseline="0" dirty="0" smtClean="0"/>
              <a:t> for the initial design for HHG seeding </a:t>
            </a:r>
            <a:r>
              <a:rPr lang="en-US" baseline="0" dirty="0" err="1" smtClean="0"/>
              <a:t>th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25CF9-8CA1-47A3-8EDD-EBEB444DA9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25CF9-8CA1-47A3-8EDD-EBEB444DA9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1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better image for SASE condition</a:t>
            </a:r>
            <a:r>
              <a:rPr lang="en-US" baseline="0" dirty="0" smtClean="0"/>
              <a:t> (or tell what the image shows (screen shot from control room))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25CF9-8CA1-47A3-8EDD-EBEB444DA9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Mention simulation of MBI (</a:t>
            </a:r>
            <a:r>
              <a:rPr lang="en-US" baseline="0" dirty="0" err="1" smtClean="0"/>
              <a:t>Xtrack</a:t>
            </a:r>
            <a:r>
              <a:rPr lang="en-US" baseline="0" dirty="0" smtClean="0"/>
              <a:t>, Martin Dohlus)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25CF9-8CA1-47A3-8EDD-EBEB444DA9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4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en-US" baseline="0" dirty="0" smtClean="0"/>
              <a:t> of compression studies (MBI)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25CF9-8CA1-47A3-8EDD-EBEB444DA9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5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Larger</a:t>
            </a:r>
            <a:r>
              <a:rPr lang="en-US" baseline="0" dirty="0" smtClean="0"/>
              <a:t> fonts for plots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25CF9-8CA1-47A3-8EDD-EBEB444DA9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7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97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9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34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97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52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54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42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35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5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35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41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3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/>
            <a:r>
              <a:rPr lang="en-GB" sz="900" b="1" dirty="0" err="1">
                <a:solidFill>
                  <a:srgbClr val="808080"/>
                </a:solidFill>
                <a:latin typeface="Arial"/>
              </a:rPr>
              <a:t>Jörn</a:t>
            </a:r>
            <a:r>
              <a:rPr lang="en-GB" sz="900" b="1" dirty="0">
                <a:solidFill>
                  <a:srgbClr val="808080"/>
                </a:solidFill>
                <a:latin typeface="Arial"/>
              </a:rPr>
              <a:t> Bödewadt </a:t>
            </a:r>
            <a:r>
              <a:rPr lang="en-GB" sz="900" dirty="0">
                <a:solidFill>
                  <a:srgbClr val="808080"/>
                </a:solidFill>
                <a:latin typeface="Arial"/>
              </a:rPr>
              <a:t>| Seeding at </a:t>
            </a:r>
            <a:r>
              <a:rPr lang="en-GB" sz="900" dirty="0" smtClean="0">
                <a:solidFill>
                  <a:srgbClr val="808080"/>
                </a:solidFill>
                <a:latin typeface="Arial"/>
              </a:rPr>
              <a:t>FLASH </a:t>
            </a:r>
            <a:r>
              <a:rPr lang="en-GB" sz="900" dirty="0">
                <a:solidFill>
                  <a:srgbClr val="808080"/>
                </a:solidFill>
                <a:latin typeface="Arial"/>
              </a:rPr>
              <a:t>|  </a:t>
            </a:r>
            <a:r>
              <a:rPr lang="en-GB" sz="900" dirty="0" smtClean="0">
                <a:solidFill>
                  <a:srgbClr val="808080"/>
                </a:solidFill>
                <a:latin typeface="Arial"/>
              </a:rPr>
              <a:t>20.05.2014  </a:t>
            </a:r>
            <a:r>
              <a:rPr lang="en-GB" sz="900" dirty="0">
                <a:solidFill>
                  <a:srgbClr val="808080"/>
                </a:solidFill>
                <a:latin typeface="Arial"/>
              </a:rPr>
              <a:t>|  </a:t>
            </a:r>
            <a:r>
              <a:rPr lang="en-GB" sz="900" b="1" dirty="0">
                <a:solidFill>
                  <a:srgbClr val="808080"/>
                </a:solidFill>
                <a:latin typeface="Arial"/>
              </a:rPr>
              <a:t>Page </a:t>
            </a:r>
            <a:fld id="{ABA098E9-E6EE-44BF-9612-6777A6DF1330}" type="slidenum">
              <a:rPr lang="en-GB" sz="900" b="1">
                <a:solidFill>
                  <a:srgbClr val="808080"/>
                </a:solidFill>
                <a:latin typeface="Arial"/>
              </a:rPr>
              <a:pPr algn="r"/>
              <a:t>‹Nr.›</a:t>
            </a:fld>
            <a:endParaRPr lang="en-GB" sz="900" b="1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4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0.png"/><Relationship Id="rId5" Type="http://schemas.openxmlformats.org/officeDocument/2006/relationships/image" Target="../media/image320.png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video" Target="../media/media1.avi"/><Relationship Id="rId7" Type="http://schemas.openxmlformats.org/officeDocument/2006/relationships/image" Target="../media/image320.png"/><Relationship Id="rId2" Type="http://schemas.microsoft.com/office/2007/relationships/media" Target="../media/media1.avi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9.png"/><Relationship Id="rId5" Type="http://schemas.openxmlformats.org/officeDocument/2006/relationships/image" Target="../media/image41.png"/><Relationship Id="rId10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66.png"/><Relationship Id="rId7" Type="http://schemas.openxmlformats.org/officeDocument/2006/relationships/image" Target="../media/image43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1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6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87000"/>
                    </a14:imgEffect>
                    <a14:imgEffect>
                      <a14:sharpenSoften amount="-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14" y="1515208"/>
            <a:ext cx="2404574" cy="1364393"/>
          </a:xfrm>
          <a:prstGeom prst="rect">
            <a:avLst/>
          </a:prstGeom>
          <a:noFill/>
          <a:ln>
            <a:noFill/>
          </a:ln>
          <a:effectLst>
            <a:reflection blurRad="5080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33"/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i="1" dirty="0" err="1" smtClean="0">
                <a:latin typeface="Calibri" pitchFamily="34" charset="0"/>
              </a:rPr>
              <a:t>Jörn</a:t>
            </a:r>
            <a:r>
              <a:rPr lang="en-US" altLang="en-US" i="1" dirty="0" smtClean="0">
                <a:latin typeface="Calibri" pitchFamily="34" charset="0"/>
              </a:rPr>
              <a:t> Bödewadt on behalf of the seeding team</a:t>
            </a:r>
          </a:p>
          <a:p>
            <a:pPr eaLnBrk="1" hangingPunct="1"/>
            <a:r>
              <a:rPr lang="en-US" altLang="en-US" b="0" i="1" dirty="0" smtClean="0">
                <a:latin typeface="Calibri" pitchFamily="34" charset="0"/>
              </a:rPr>
              <a:t>FLASH Seminar 17.05.2016</a:t>
            </a:r>
          </a:p>
          <a:p>
            <a:pPr eaLnBrk="1" hangingPunct="1"/>
            <a:endParaRPr lang="en-US" altLang="en-US" i="1" dirty="0">
              <a:latin typeface="Calibri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i="1" dirty="0" smtClean="0">
                <a:latin typeface="Calibri" pitchFamily="34" charset="0"/>
              </a:rPr>
              <a:t>Introduction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i="1" dirty="0" smtClean="0">
                <a:latin typeface="Calibri" pitchFamily="34" charset="0"/>
              </a:rPr>
              <a:t>Recent experimental results from sFLASH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en-US" altLang="en-US" i="1" dirty="0" smtClean="0">
              <a:latin typeface="Calibri" pitchFamily="34" charset="0"/>
            </a:endParaRPr>
          </a:p>
          <a:p>
            <a:pPr eaLnBrk="1" hangingPunct="1"/>
            <a:endParaRPr lang="en-US" altLang="en-US" i="1" dirty="0" smtClean="0">
              <a:latin typeface="Calibri" pitchFamily="34" charset="0"/>
            </a:endParaRPr>
          </a:p>
        </p:txBody>
      </p:sp>
      <p:sp>
        <p:nvSpPr>
          <p:cNvPr id="3076" name="Rectangle 32"/>
          <p:cNvSpPr>
            <a:spLocks noGrp="1" noChangeArrowheads="1"/>
          </p:cNvSpPr>
          <p:nvPr>
            <p:ph type="ctrTitle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b="1" dirty="0" smtClean="0">
                <a:latin typeface="Calibri" pitchFamily="34" charset="0"/>
              </a:rPr>
              <a:t>Seeding </a:t>
            </a:r>
            <a:r>
              <a:rPr lang="en-GB" altLang="en-US" sz="3200" dirty="0" smtClean="0">
                <a:latin typeface="Calibri" pitchFamily="34" charset="0"/>
              </a:rPr>
              <a:t>at</a:t>
            </a:r>
            <a:r>
              <a:rPr lang="en-GB" altLang="en-US" sz="3200" b="1" dirty="0" smtClean="0">
                <a:latin typeface="Calibri" pitchFamily="34" charset="0"/>
              </a:rPr>
              <a:t> FLASH</a:t>
            </a:r>
            <a:br>
              <a:rPr lang="en-GB" altLang="en-US" sz="3200" b="1" dirty="0" smtClean="0">
                <a:latin typeface="Calibri" pitchFamily="34" charset="0"/>
              </a:rPr>
            </a:br>
            <a:endParaRPr lang="en-GB" altLang="en-US" sz="3200" b="1" dirty="0" smtClean="0">
              <a:latin typeface="Calibri" pitchFamily="34" charset="0"/>
            </a:endParaRPr>
          </a:p>
        </p:txBody>
      </p:sp>
      <p:sp>
        <p:nvSpPr>
          <p:cNvPr id="3077" name="Textfeld 1"/>
          <p:cNvSpPr txBox="1">
            <a:spLocks noChangeArrowheads="1"/>
          </p:cNvSpPr>
          <p:nvPr/>
        </p:nvSpPr>
        <p:spPr bwMode="auto">
          <a:xfrm>
            <a:off x="5105400" y="3760957"/>
            <a:ext cx="383369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Supported by BMBF under contract 05K13GU4 and 05K13PE3</a:t>
            </a:r>
          </a:p>
          <a:p>
            <a:pPr eaLnBrk="1" hangingPunct="1"/>
            <a:r>
              <a:rPr lang="en-US" altLang="en-US" sz="1400" dirty="0">
                <a:latin typeface="Calibri" pitchFamily="34" charset="0"/>
              </a:rPr>
              <a:t>DFG </a:t>
            </a:r>
            <a:r>
              <a:rPr lang="en-US" altLang="en-US" sz="1400" dirty="0" err="1">
                <a:latin typeface="Calibri" pitchFamily="34" charset="0"/>
              </a:rPr>
              <a:t>GrK</a:t>
            </a:r>
            <a:r>
              <a:rPr lang="en-US" altLang="en-US" sz="1400" dirty="0">
                <a:latin typeface="Calibri" pitchFamily="34" charset="0"/>
              </a:rPr>
              <a:t> 1355</a:t>
            </a:r>
          </a:p>
          <a:p>
            <a:pPr eaLnBrk="1" hangingPunct="1"/>
            <a:r>
              <a:rPr lang="en-US" altLang="en-US" sz="1400" dirty="0">
                <a:latin typeface="Calibri" pitchFamily="34" charset="0"/>
              </a:rPr>
              <a:t>Joachim </a:t>
            </a:r>
            <a:r>
              <a:rPr lang="en-US" altLang="en-US" sz="1400" dirty="0" err="1">
                <a:latin typeface="Calibri" pitchFamily="34" charset="0"/>
              </a:rPr>
              <a:t>Herz</a:t>
            </a:r>
            <a:r>
              <a:rPr lang="en-US" altLang="en-US" sz="1400" dirty="0">
                <a:latin typeface="Calibri" pitchFamily="34" charset="0"/>
              </a:rPr>
              <a:t> </a:t>
            </a:r>
            <a:r>
              <a:rPr lang="en-US" altLang="en-US" sz="1400" dirty="0" err="1" smtClean="0">
                <a:latin typeface="Calibri" pitchFamily="34" charset="0"/>
              </a:rPr>
              <a:t>Stiftung</a:t>
            </a:r>
            <a:endParaRPr lang="en-US" altLang="en-US" sz="1400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1400" dirty="0" err="1" smtClean="0">
                <a:latin typeface="Calibri" pitchFamily="34" charset="0"/>
              </a:rPr>
              <a:t>Helmholz</a:t>
            </a:r>
            <a:r>
              <a:rPr lang="en-US" altLang="en-US" sz="1400" dirty="0" smtClean="0">
                <a:latin typeface="Calibri" pitchFamily="34" charset="0"/>
              </a:rPr>
              <a:t> Accelerator R&amp;D</a:t>
            </a:r>
            <a:endParaRPr lang="en-US" altLang="en-US" sz="1400" dirty="0">
              <a:latin typeface="Calibri" pitchFamily="34" charset="0"/>
            </a:endParaRPr>
          </a:p>
        </p:txBody>
      </p:sp>
      <p:pic>
        <p:nvPicPr>
          <p:cNvPr id="3078" name="Picture 7" descr="D:\Dropbox\Arbeitsordner\Logos\herz-stiftung-logo-4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45" y="5002936"/>
            <a:ext cx="1130033" cy="56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D:\Dropbox\Arbeitsordner\Logos\dfg_logo_schriftzug_blau_or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85" y="5514415"/>
            <a:ext cx="2125415" cy="2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D:\Dropbox\Arbeitsordner\Logos\756px-BMBF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8" y="4921937"/>
            <a:ext cx="1434831" cy="74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:\Dropbox\Arbeitsordner\Logos\UHH_LOGO_NEU_GROS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29" y="4921937"/>
            <a:ext cx="1641432" cy="5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ropbox\Arbeitsordner\Logos\tud_logo_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85" y="4973667"/>
            <a:ext cx="1925043" cy="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www.helmholtz-ard.de/sites/site_ard/content/ARD-Header-blau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41" y="5984716"/>
            <a:ext cx="3850087" cy="5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mit Pfeil 6"/>
          <p:cNvCxnSpPr>
            <a:stCxn id="91" idx="6"/>
          </p:cNvCxnSpPr>
          <p:nvPr/>
        </p:nvCxnSpPr>
        <p:spPr bwMode="auto">
          <a:xfrm>
            <a:off x="2430779" y="2700691"/>
            <a:ext cx="6529315" cy="113128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endCxn id="91" idx="2"/>
          </p:cNvCxnSpPr>
          <p:nvPr/>
        </p:nvCxnSpPr>
        <p:spPr bwMode="auto">
          <a:xfrm flipV="1">
            <a:off x="188278" y="2700691"/>
            <a:ext cx="2128764" cy="4921"/>
          </a:xfrm>
          <a:prstGeom prst="line">
            <a:avLst/>
          </a:prstGeom>
          <a:ln>
            <a:tailEnd type="non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Gerade Verbindung mit Pfeil 139"/>
          <p:cNvCxnSpPr/>
          <p:nvPr/>
        </p:nvCxnSpPr>
        <p:spPr>
          <a:xfrm>
            <a:off x="192088" y="2709787"/>
            <a:ext cx="861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Ellipse 82"/>
          <p:cNvSpPr/>
          <p:nvPr/>
        </p:nvSpPr>
        <p:spPr>
          <a:xfrm>
            <a:off x="5621857" y="2328421"/>
            <a:ext cx="113737" cy="73579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4694131" y="2310436"/>
            <a:ext cx="113737" cy="73579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1069821" y="2328421"/>
            <a:ext cx="113737" cy="73579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based alignment of seed section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Checking the quadrupole position using beam-based alignment we observed significant misalignment of quadrupoles between the modulator and radiator. 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73314"/>
              </p:ext>
            </p:extLst>
          </p:nvPr>
        </p:nvGraphicFramePr>
        <p:xfrm>
          <a:off x="333637" y="3642321"/>
          <a:ext cx="3312159" cy="23630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73907"/>
                <a:gridCol w="1019126"/>
                <a:gridCol w="1019126"/>
              </a:tblGrid>
              <a:tr h="6028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Quad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Offset ref. beam and magnetic centers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X (mm)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Y (mm)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1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Q2ORS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0,26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0,15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1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Q7ORS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0,02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0,28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1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Q9ORS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0,77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0,16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1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Q12ORS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0,09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0,24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13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Q1SFUND1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0,12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43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Q1SFUND2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-0,02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0,12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4" name="Rechteck 33"/>
          <p:cNvSpPr/>
          <p:nvPr/>
        </p:nvSpPr>
        <p:spPr>
          <a:xfrm>
            <a:off x="7553248" y="2524324"/>
            <a:ext cx="876301" cy="37894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Rad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38748" y="2524324"/>
            <a:ext cx="876300" cy="37894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Rad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38" name="Gerade Verbindung 37"/>
          <p:cNvCxnSpPr/>
          <p:nvPr/>
        </p:nvCxnSpPr>
        <p:spPr>
          <a:xfrm>
            <a:off x="7248448" y="2589029"/>
            <a:ext cx="256874" cy="22860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Gerade Verbindung 38"/>
          <p:cNvCxnSpPr/>
          <p:nvPr/>
        </p:nvCxnSpPr>
        <p:spPr>
          <a:xfrm>
            <a:off x="5343448" y="2589029"/>
            <a:ext cx="256874" cy="22860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40" name="Gruppieren 39"/>
          <p:cNvGrpSpPr/>
          <p:nvPr/>
        </p:nvGrpSpPr>
        <p:grpSpPr>
          <a:xfrm>
            <a:off x="6867448" y="2332794"/>
            <a:ext cx="140419" cy="762000"/>
            <a:chOff x="2666999" y="3276600"/>
            <a:chExt cx="280838" cy="762000"/>
          </a:xfrm>
        </p:grpSpPr>
        <p:cxnSp>
          <p:nvCxnSpPr>
            <p:cNvPr id="58" name="Gerade Verbindung 57"/>
            <p:cNvCxnSpPr/>
            <p:nvPr/>
          </p:nvCxnSpPr>
          <p:spPr>
            <a:xfrm>
              <a:off x="2667000" y="3505200"/>
              <a:ext cx="28083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" name="Gerade Verbindung 58"/>
            <p:cNvCxnSpPr/>
            <p:nvPr/>
          </p:nvCxnSpPr>
          <p:spPr>
            <a:xfrm>
              <a:off x="2666999" y="3810000"/>
              <a:ext cx="28083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0" name="Gerade Verbindung 59"/>
            <p:cNvCxnSpPr/>
            <p:nvPr/>
          </p:nvCxnSpPr>
          <p:spPr>
            <a:xfrm flipV="1">
              <a:off x="2807417" y="3276600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1" name="Gerade Verbindung 60"/>
            <p:cNvCxnSpPr/>
            <p:nvPr/>
          </p:nvCxnSpPr>
          <p:spPr>
            <a:xfrm flipV="1">
              <a:off x="2800514" y="3810000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41" name="Gruppieren 40"/>
          <p:cNvGrpSpPr/>
          <p:nvPr/>
        </p:nvGrpSpPr>
        <p:grpSpPr>
          <a:xfrm>
            <a:off x="4924348" y="2327517"/>
            <a:ext cx="140420" cy="762000"/>
            <a:chOff x="2590799" y="3276600"/>
            <a:chExt cx="280840" cy="762000"/>
          </a:xfrm>
        </p:grpSpPr>
        <p:cxnSp>
          <p:nvCxnSpPr>
            <p:cNvPr id="54" name="Gerade Verbindung 53"/>
            <p:cNvCxnSpPr/>
            <p:nvPr/>
          </p:nvCxnSpPr>
          <p:spPr>
            <a:xfrm>
              <a:off x="2590801" y="3505200"/>
              <a:ext cx="280838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" name="Gerade Verbindung 54"/>
            <p:cNvCxnSpPr/>
            <p:nvPr/>
          </p:nvCxnSpPr>
          <p:spPr>
            <a:xfrm>
              <a:off x="2590799" y="3810000"/>
              <a:ext cx="28083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6" name="Gerade Verbindung 55"/>
            <p:cNvCxnSpPr/>
            <p:nvPr/>
          </p:nvCxnSpPr>
          <p:spPr>
            <a:xfrm flipV="1">
              <a:off x="2731217" y="3276600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7" name="Gerade Verbindung 56"/>
            <p:cNvCxnSpPr/>
            <p:nvPr/>
          </p:nvCxnSpPr>
          <p:spPr>
            <a:xfrm flipV="1">
              <a:off x="2724315" y="3810000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cxnSp>
        <p:nvCxnSpPr>
          <p:cNvPr id="43" name="Gerade Verbindung mit Pfeil 42"/>
          <p:cNvCxnSpPr/>
          <p:nvPr/>
        </p:nvCxnSpPr>
        <p:spPr>
          <a:xfrm>
            <a:off x="6802677" y="2030933"/>
            <a:ext cx="0" cy="41616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44" name="Gruppieren 43"/>
          <p:cNvGrpSpPr/>
          <p:nvPr/>
        </p:nvGrpSpPr>
        <p:grpSpPr>
          <a:xfrm>
            <a:off x="7093508" y="2550929"/>
            <a:ext cx="124459" cy="852729"/>
            <a:chOff x="2664460" y="4308856"/>
            <a:chExt cx="124459" cy="852729"/>
          </a:xfrm>
        </p:grpSpPr>
        <p:sp>
          <p:nvSpPr>
            <p:cNvPr id="50" name="Rechteck 49"/>
            <p:cNvSpPr/>
            <p:nvPr/>
          </p:nvSpPr>
          <p:spPr>
            <a:xfrm>
              <a:off x="2743200" y="4308856"/>
              <a:ext cx="45719" cy="644144"/>
            </a:xfrm>
            <a:prstGeom prst="rect">
              <a:avLst/>
            </a:prstGeom>
            <a:solidFill>
              <a:srgbClr val="4F81BD"/>
            </a:solidFill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" name="Gerade Verbindung 50"/>
            <p:cNvCxnSpPr/>
            <p:nvPr/>
          </p:nvCxnSpPr>
          <p:spPr>
            <a:xfrm flipV="1">
              <a:off x="2687320" y="4343400"/>
              <a:ext cx="76200" cy="22341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2" name="Rechteck 51"/>
            <p:cNvSpPr/>
            <p:nvPr/>
          </p:nvSpPr>
          <p:spPr>
            <a:xfrm>
              <a:off x="2664460" y="4517441"/>
              <a:ext cx="45719" cy="644144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hteck 52"/>
            <p:cNvSpPr/>
            <p:nvPr/>
          </p:nvSpPr>
          <p:spPr>
            <a:xfrm rot="17820140">
              <a:off x="2605137" y="4983133"/>
              <a:ext cx="266700" cy="45719"/>
            </a:xfrm>
            <a:prstGeom prst="rect">
              <a:avLst/>
            </a:prstGeom>
            <a:solidFill>
              <a:srgbClr val="4F81BD"/>
            </a:solidFill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181415" y="2556117"/>
            <a:ext cx="124459" cy="852729"/>
            <a:chOff x="2664460" y="4308856"/>
            <a:chExt cx="124459" cy="852729"/>
          </a:xfrm>
        </p:grpSpPr>
        <p:sp>
          <p:nvSpPr>
            <p:cNvPr id="46" name="Rechteck 45"/>
            <p:cNvSpPr/>
            <p:nvPr/>
          </p:nvSpPr>
          <p:spPr>
            <a:xfrm>
              <a:off x="2743200" y="4308856"/>
              <a:ext cx="45719" cy="644144"/>
            </a:xfrm>
            <a:prstGeom prst="rect">
              <a:avLst/>
            </a:prstGeom>
            <a:solidFill>
              <a:srgbClr val="4F81BD"/>
            </a:solidFill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" name="Gerade Verbindung 46"/>
            <p:cNvCxnSpPr/>
            <p:nvPr/>
          </p:nvCxnSpPr>
          <p:spPr>
            <a:xfrm flipV="1">
              <a:off x="2687320" y="4343400"/>
              <a:ext cx="76200" cy="22341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48" name="Rechteck 47"/>
            <p:cNvSpPr/>
            <p:nvPr/>
          </p:nvSpPr>
          <p:spPr>
            <a:xfrm>
              <a:off x="2664460" y="4517441"/>
              <a:ext cx="45719" cy="644144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hteck 48"/>
            <p:cNvSpPr/>
            <p:nvPr/>
          </p:nvSpPr>
          <p:spPr>
            <a:xfrm rot="17820140">
              <a:off x="2605137" y="4983133"/>
              <a:ext cx="266700" cy="45719"/>
            </a:xfrm>
            <a:prstGeom prst="rect">
              <a:avLst/>
            </a:prstGeom>
            <a:solidFill>
              <a:srgbClr val="4F81BD"/>
            </a:solidFill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" name="Rechteck 88"/>
          <p:cNvSpPr/>
          <p:nvPr/>
        </p:nvSpPr>
        <p:spPr>
          <a:xfrm>
            <a:off x="1295962" y="2506848"/>
            <a:ext cx="876300" cy="378941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</a:rPr>
              <a:t>Mod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2317042" y="2332794"/>
            <a:ext cx="113737" cy="73579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3" name="Gerade Verbindung 92"/>
          <p:cNvCxnSpPr/>
          <p:nvPr/>
        </p:nvCxnSpPr>
        <p:spPr>
          <a:xfrm>
            <a:off x="3353362" y="2564033"/>
            <a:ext cx="256874" cy="22860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94" name="Gruppieren 93"/>
          <p:cNvGrpSpPr/>
          <p:nvPr/>
        </p:nvGrpSpPr>
        <p:grpSpPr>
          <a:xfrm>
            <a:off x="972662" y="2315319"/>
            <a:ext cx="140419" cy="762000"/>
            <a:chOff x="2666999" y="3276600"/>
            <a:chExt cx="280838" cy="762000"/>
          </a:xfrm>
        </p:grpSpPr>
        <p:cxnSp>
          <p:nvCxnSpPr>
            <p:cNvPr id="110" name="Gerade Verbindung 109"/>
            <p:cNvCxnSpPr/>
            <p:nvPr/>
          </p:nvCxnSpPr>
          <p:spPr>
            <a:xfrm>
              <a:off x="2667000" y="3505200"/>
              <a:ext cx="28083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1" name="Gerade Verbindung 110"/>
            <p:cNvCxnSpPr/>
            <p:nvPr/>
          </p:nvCxnSpPr>
          <p:spPr>
            <a:xfrm>
              <a:off x="2666999" y="3810000"/>
              <a:ext cx="28083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2" name="Gerade Verbindung 111"/>
            <p:cNvCxnSpPr/>
            <p:nvPr/>
          </p:nvCxnSpPr>
          <p:spPr>
            <a:xfrm flipV="1">
              <a:off x="2807417" y="3276600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3" name="Gerade Verbindung 112"/>
            <p:cNvCxnSpPr/>
            <p:nvPr/>
          </p:nvCxnSpPr>
          <p:spPr>
            <a:xfrm flipV="1">
              <a:off x="2800514" y="3810000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95" name="Gruppieren 94"/>
          <p:cNvGrpSpPr/>
          <p:nvPr/>
        </p:nvGrpSpPr>
        <p:grpSpPr>
          <a:xfrm>
            <a:off x="2222343" y="2315319"/>
            <a:ext cx="140419" cy="762000"/>
            <a:chOff x="2666999" y="3276600"/>
            <a:chExt cx="280838" cy="762000"/>
          </a:xfrm>
        </p:grpSpPr>
        <p:cxnSp>
          <p:nvCxnSpPr>
            <p:cNvPr id="106" name="Gerade Verbindung 105"/>
            <p:cNvCxnSpPr/>
            <p:nvPr/>
          </p:nvCxnSpPr>
          <p:spPr>
            <a:xfrm>
              <a:off x="2667000" y="3505200"/>
              <a:ext cx="28083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Gerade Verbindung 106"/>
            <p:cNvCxnSpPr/>
            <p:nvPr/>
          </p:nvCxnSpPr>
          <p:spPr>
            <a:xfrm>
              <a:off x="2666999" y="3810000"/>
              <a:ext cx="28083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8" name="Gerade Verbindung 107"/>
            <p:cNvCxnSpPr/>
            <p:nvPr/>
          </p:nvCxnSpPr>
          <p:spPr>
            <a:xfrm flipV="1">
              <a:off x="2807417" y="3276600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9" name="Gerade Verbindung 108"/>
            <p:cNvCxnSpPr/>
            <p:nvPr/>
          </p:nvCxnSpPr>
          <p:spPr>
            <a:xfrm flipV="1">
              <a:off x="2800514" y="3810000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97" name="Abgerundetes Rechteck 96"/>
          <p:cNvSpPr/>
          <p:nvPr/>
        </p:nvSpPr>
        <p:spPr>
          <a:xfrm>
            <a:off x="610162" y="2546356"/>
            <a:ext cx="76200" cy="30358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Abgerundetes Rechteck 97"/>
          <p:cNvSpPr/>
          <p:nvPr/>
        </p:nvSpPr>
        <p:spPr>
          <a:xfrm>
            <a:off x="2690422" y="2548178"/>
            <a:ext cx="76200" cy="30358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Abgerundetes Rechteck 98"/>
          <p:cNvSpPr/>
          <p:nvPr/>
        </p:nvSpPr>
        <p:spPr>
          <a:xfrm>
            <a:off x="3071422" y="2548178"/>
            <a:ext cx="76200" cy="30358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Abgerundetes Rechteck 99"/>
          <p:cNvSpPr/>
          <p:nvPr/>
        </p:nvSpPr>
        <p:spPr>
          <a:xfrm>
            <a:off x="3757222" y="2548178"/>
            <a:ext cx="76200" cy="30358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Abgerundetes Rechteck 100"/>
          <p:cNvSpPr/>
          <p:nvPr/>
        </p:nvSpPr>
        <p:spPr>
          <a:xfrm>
            <a:off x="4138222" y="2548178"/>
            <a:ext cx="76200" cy="30358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741543" y="3880919"/>
            <a:ext cx="3924584" cy="1956324"/>
            <a:chOff x="4636476" y="3228195"/>
            <a:chExt cx="3924584" cy="1956324"/>
          </a:xfrm>
        </p:grpSpPr>
        <p:cxnSp>
          <p:nvCxnSpPr>
            <p:cNvPr id="114" name="Gerade Verbindung 113"/>
            <p:cNvCxnSpPr/>
            <p:nvPr/>
          </p:nvCxnSpPr>
          <p:spPr>
            <a:xfrm>
              <a:off x="4636476" y="3296021"/>
              <a:ext cx="256874" cy="228600"/>
            </a:xfrm>
            <a:prstGeom prst="line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5" name="Textfeld 114"/>
            <p:cNvSpPr txBox="1"/>
            <p:nvPr/>
          </p:nvSpPr>
          <p:spPr>
            <a:xfrm>
              <a:off x="5047157" y="3228195"/>
              <a:ext cx="818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Screen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16" name="Gruppieren 115"/>
            <p:cNvGrpSpPr/>
            <p:nvPr/>
          </p:nvGrpSpPr>
          <p:grpSpPr>
            <a:xfrm>
              <a:off x="4662070" y="3597527"/>
              <a:ext cx="140419" cy="762000"/>
              <a:chOff x="2666999" y="3276600"/>
              <a:chExt cx="280838" cy="762000"/>
            </a:xfrm>
          </p:grpSpPr>
          <p:cxnSp>
            <p:nvCxnSpPr>
              <p:cNvPr id="117" name="Gerade Verbindung 116"/>
              <p:cNvCxnSpPr/>
              <p:nvPr/>
            </p:nvCxnSpPr>
            <p:spPr>
              <a:xfrm>
                <a:off x="2667000" y="3505200"/>
                <a:ext cx="28083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8" name="Gerade Verbindung 117"/>
              <p:cNvCxnSpPr/>
              <p:nvPr/>
            </p:nvCxnSpPr>
            <p:spPr>
              <a:xfrm>
                <a:off x="2666999" y="3810000"/>
                <a:ext cx="28083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9" name="Gerade Verbindung 118"/>
              <p:cNvCxnSpPr/>
              <p:nvPr/>
            </p:nvCxnSpPr>
            <p:spPr>
              <a:xfrm flipV="1">
                <a:off x="2807417" y="3276600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0" name="Gerade Verbindung 119"/>
              <p:cNvCxnSpPr/>
              <p:nvPr/>
            </p:nvCxnSpPr>
            <p:spPr>
              <a:xfrm flipV="1">
                <a:off x="2800514" y="3810000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21" name="Textfeld 120"/>
            <p:cNvSpPr txBox="1"/>
            <p:nvPr/>
          </p:nvSpPr>
          <p:spPr>
            <a:xfrm>
              <a:off x="4960879" y="3761595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BPM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>
              <a:off x="6713479" y="3241636"/>
              <a:ext cx="45719" cy="470191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Textfeld 122"/>
            <p:cNvSpPr txBox="1"/>
            <p:nvPr/>
          </p:nvSpPr>
          <p:spPr>
            <a:xfrm>
              <a:off x="6865879" y="3292727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Quad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Abgerundetes Rechteck 123"/>
            <p:cNvSpPr/>
            <p:nvPr/>
          </p:nvSpPr>
          <p:spPr>
            <a:xfrm>
              <a:off x="6698238" y="3979136"/>
              <a:ext cx="76200" cy="30358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6900669" y="3913386"/>
              <a:ext cx="1660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Vertical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steerer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32" name="Gruppieren 131"/>
            <p:cNvGrpSpPr/>
            <p:nvPr/>
          </p:nvGrpSpPr>
          <p:grpSpPr>
            <a:xfrm>
              <a:off x="6657924" y="4331790"/>
              <a:ext cx="124459" cy="852729"/>
              <a:chOff x="2664460" y="4308856"/>
              <a:chExt cx="124459" cy="852729"/>
            </a:xfrm>
          </p:grpSpPr>
          <p:sp>
            <p:nvSpPr>
              <p:cNvPr id="133" name="Rechteck 132"/>
              <p:cNvSpPr/>
              <p:nvPr/>
            </p:nvSpPr>
            <p:spPr>
              <a:xfrm>
                <a:off x="2743200" y="4308856"/>
                <a:ext cx="45719" cy="644144"/>
              </a:xfrm>
              <a:prstGeom prst="rect">
                <a:avLst/>
              </a:prstGeom>
              <a:solidFill>
                <a:srgbClr val="4F81BD"/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4" name="Gerade Verbindung 133"/>
              <p:cNvCxnSpPr/>
              <p:nvPr/>
            </p:nvCxnSpPr>
            <p:spPr>
              <a:xfrm flipV="1">
                <a:off x="2687320" y="4343400"/>
                <a:ext cx="76200" cy="22341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35" name="Rechteck 134"/>
              <p:cNvSpPr/>
              <p:nvPr/>
            </p:nvSpPr>
            <p:spPr>
              <a:xfrm>
                <a:off x="2664460" y="4517441"/>
                <a:ext cx="45719" cy="644144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Rechteck 135"/>
              <p:cNvSpPr/>
              <p:nvPr/>
            </p:nvSpPr>
            <p:spPr>
              <a:xfrm rot="17820140">
                <a:off x="2605137" y="4983133"/>
                <a:ext cx="266700" cy="45719"/>
              </a:xfrm>
              <a:prstGeom prst="rect">
                <a:avLst/>
              </a:prstGeom>
              <a:solidFill>
                <a:srgbClr val="4F81BD"/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7" name="Textfeld 136"/>
            <p:cNvSpPr txBox="1"/>
            <p:nvPr/>
          </p:nvSpPr>
          <p:spPr>
            <a:xfrm>
              <a:off x="6933759" y="4574151"/>
              <a:ext cx="1423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Wire scanner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145" name="Textfeld 6144"/>
          <p:cNvSpPr txBox="1"/>
          <p:nvPr/>
        </p:nvSpPr>
        <p:spPr>
          <a:xfrm>
            <a:off x="1833994" y="3107536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Q9ORS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5260155" y="3068587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Q1SFUND1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3657087" y="4935442"/>
            <a:ext cx="319670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Causes a kick of &gt; 200 µrad</a:t>
            </a:r>
            <a:endParaRPr lang="en-US" b="1" dirty="0"/>
          </a:p>
        </p:txBody>
      </p:sp>
      <p:sp>
        <p:nvSpPr>
          <p:cNvPr id="84" name="Ellipse 83"/>
          <p:cNvSpPr/>
          <p:nvPr/>
        </p:nvSpPr>
        <p:spPr>
          <a:xfrm>
            <a:off x="6753711" y="2341526"/>
            <a:ext cx="113737" cy="73579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4234779" y="1869681"/>
            <a:ext cx="9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Q12ORS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182154" y="1661601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Q1SFUND2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25" y="2664374"/>
            <a:ext cx="5338008" cy="330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14"/>
          <p:cNvSpPr txBox="1"/>
          <p:nvPr/>
        </p:nvSpPr>
        <p:spPr>
          <a:xfrm>
            <a:off x="4663169" y="5777345"/>
            <a:ext cx="3469152" cy="391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Longitudinal  coordinate (</a:t>
            </a:r>
            <a:r>
              <a:rPr lang="el-GR" sz="1200" dirty="0" smtClean="0"/>
              <a:t>μ</a:t>
            </a:r>
            <a:r>
              <a:rPr lang="en-US" sz="1200" dirty="0" smtClean="0"/>
              <a:t>m)</a:t>
            </a:r>
            <a:endParaRPr lang="de-DE" sz="1200" dirty="0"/>
          </a:p>
        </p:txBody>
      </p:sp>
      <p:sp>
        <p:nvSpPr>
          <p:cNvPr id="88" name="TextBox 6"/>
          <p:cNvSpPr txBox="1"/>
          <p:nvPr/>
        </p:nvSpPr>
        <p:spPr>
          <a:xfrm>
            <a:off x="3610236" y="4065100"/>
            <a:ext cx="521130" cy="521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de-DE" dirty="0"/>
          </a:p>
        </p:txBody>
      </p:sp>
      <p:sp>
        <p:nvSpPr>
          <p:cNvPr id="90" name="TextBox 2"/>
          <p:cNvSpPr txBox="1"/>
          <p:nvPr/>
        </p:nvSpPr>
        <p:spPr>
          <a:xfrm>
            <a:off x="6374913" y="3071235"/>
            <a:ext cx="1371703" cy="521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TILTED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1.38889E-6 0.01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0" grpId="0" animBg="1"/>
      <p:bldP spid="87" grpId="0"/>
      <p:bldP spid="88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based alignment of seed section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Checking the quadrupole position using beam-based alignment we observed significant misalignment of quadrupoles between the modulator and radiator.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Only quadrupoles in the radiator section are on movers as it was required for HHG seeding experiment</a:t>
            </a:r>
            <a:r>
              <a:rPr lang="en-US" dirty="0" smtClean="0"/>
              <a:t>.</a:t>
            </a:r>
          </a:p>
          <a:p>
            <a:r>
              <a:rPr lang="en-US" dirty="0"/>
              <a:t>To avoid quadrupole kicks we switched off the quads between modulator and in the radiator </a:t>
            </a:r>
          </a:p>
          <a:p>
            <a:endParaRPr lang="en-US" dirty="0"/>
          </a:p>
        </p:txBody>
      </p:sp>
      <p:cxnSp>
        <p:nvCxnSpPr>
          <p:cNvPr id="139" name="Gerade Verbindung mit Pfeil 138"/>
          <p:cNvCxnSpPr/>
          <p:nvPr/>
        </p:nvCxnSpPr>
        <p:spPr>
          <a:xfrm>
            <a:off x="192088" y="2709787"/>
            <a:ext cx="861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1" name="Ellipse 140"/>
          <p:cNvSpPr/>
          <p:nvPr/>
        </p:nvSpPr>
        <p:spPr>
          <a:xfrm>
            <a:off x="5621857" y="2328421"/>
            <a:ext cx="113737" cy="73579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4694131" y="2310436"/>
            <a:ext cx="113737" cy="73579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1069821" y="2328421"/>
            <a:ext cx="113737" cy="73579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5" name="Gruppieren 144"/>
          <p:cNvGrpSpPr/>
          <p:nvPr/>
        </p:nvGrpSpPr>
        <p:grpSpPr>
          <a:xfrm>
            <a:off x="610162" y="2030933"/>
            <a:ext cx="7819387" cy="1377913"/>
            <a:chOff x="188522" y="4943483"/>
            <a:chExt cx="7819387" cy="1377913"/>
          </a:xfrm>
        </p:grpSpPr>
        <p:sp>
          <p:nvSpPr>
            <p:cNvPr id="146" name="Rechteck 145"/>
            <p:cNvSpPr/>
            <p:nvPr/>
          </p:nvSpPr>
          <p:spPr>
            <a:xfrm>
              <a:off x="7131608" y="5436874"/>
              <a:ext cx="876301" cy="37894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>
                  <a:solidFill>
                    <a:prstClr val="white"/>
                  </a:solidFill>
                  <a:latin typeface="Calibri"/>
                </a:rPr>
                <a:t>Rad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5417108" y="5436874"/>
              <a:ext cx="876300" cy="37894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>
                  <a:solidFill>
                    <a:prstClr val="white"/>
                  </a:solidFill>
                  <a:latin typeface="Calibri"/>
                </a:rPr>
                <a:t>Rad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148" name="Gerade Verbindung 147"/>
            <p:cNvCxnSpPr/>
            <p:nvPr/>
          </p:nvCxnSpPr>
          <p:spPr>
            <a:xfrm>
              <a:off x="6826808" y="5501579"/>
              <a:ext cx="256874" cy="228600"/>
            </a:xfrm>
            <a:prstGeom prst="line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9" name="Gerade Verbindung 148"/>
            <p:cNvCxnSpPr/>
            <p:nvPr/>
          </p:nvCxnSpPr>
          <p:spPr>
            <a:xfrm>
              <a:off x="4921808" y="5501579"/>
              <a:ext cx="256874" cy="228600"/>
            </a:xfrm>
            <a:prstGeom prst="line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50" name="Gruppieren 149"/>
            <p:cNvGrpSpPr/>
            <p:nvPr/>
          </p:nvGrpSpPr>
          <p:grpSpPr>
            <a:xfrm>
              <a:off x="6445808" y="5245344"/>
              <a:ext cx="140419" cy="762000"/>
              <a:chOff x="2666999" y="3276600"/>
              <a:chExt cx="280838" cy="762000"/>
            </a:xfrm>
          </p:grpSpPr>
          <p:cxnSp>
            <p:nvCxnSpPr>
              <p:cNvPr id="185" name="Gerade Verbindung 184"/>
              <p:cNvCxnSpPr/>
              <p:nvPr/>
            </p:nvCxnSpPr>
            <p:spPr>
              <a:xfrm>
                <a:off x="2667000" y="3505200"/>
                <a:ext cx="28083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6" name="Gerade Verbindung 185"/>
              <p:cNvCxnSpPr/>
              <p:nvPr/>
            </p:nvCxnSpPr>
            <p:spPr>
              <a:xfrm>
                <a:off x="2666999" y="3810000"/>
                <a:ext cx="28083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7" name="Gerade Verbindung 186"/>
              <p:cNvCxnSpPr/>
              <p:nvPr/>
            </p:nvCxnSpPr>
            <p:spPr>
              <a:xfrm flipV="1">
                <a:off x="2807417" y="3276600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8" name="Gerade Verbindung 187"/>
              <p:cNvCxnSpPr/>
              <p:nvPr/>
            </p:nvCxnSpPr>
            <p:spPr>
              <a:xfrm flipV="1">
                <a:off x="2800514" y="3810000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51" name="Gruppieren 150"/>
            <p:cNvGrpSpPr/>
            <p:nvPr/>
          </p:nvGrpSpPr>
          <p:grpSpPr>
            <a:xfrm>
              <a:off x="4502708" y="5240067"/>
              <a:ext cx="140420" cy="762000"/>
              <a:chOff x="2590799" y="3276600"/>
              <a:chExt cx="280840" cy="762000"/>
            </a:xfrm>
          </p:grpSpPr>
          <p:cxnSp>
            <p:nvCxnSpPr>
              <p:cNvPr id="181" name="Gerade Verbindung 180"/>
              <p:cNvCxnSpPr/>
              <p:nvPr/>
            </p:nvCxnSpPr>
            <p:spPr>
              <a:xfrm>
                <a:off x="2590801" y="3505200"/>
                <a:ext cx="280838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2" name="Gerade Verbindung 181"/>
              <p:cNvCxnSpPr/>
              <p:nvPr/>
            </p:nvCxnSpPr>
            <p:spPr>
              <a:xfrm>
                <a:off x="2590799" y="3810000"/>
                <a:ext cx="28083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3" name="Gerade Verbindung 182"/>
              <p:cNvCxnSpPr/>
              <p:nvPr/>
            </p:nvCxnSpPr>
            <p:spPr>
              <a:xfrm flipV="1">
                <a:off x="2731217" y="3276600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4" name="Gerade Verbindung 183"/>
              <p:cNvCxnSpPr/>
              <p:nvPr/>
            </p:nvCxnSpPr>
            <p:spPr>
              <a:xfrm flipV="1">
                <a:off x="2724315" y="3810000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52" name="Gerade Verbindung mit Pfeil 151"/>
            <p:cNvCxnSpPr/>
            <p:nvPr/>
          </p:nvCxnSpPr>
          <p:spPr>
            <a:xfrm>
              <a:off x="6381037" y="4943483"/>
              <a:ext cx="0" cy="41616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53" name="Gruppieren 152"/>
            <p:cNvGrpSpPr/>
            <p:nvPr/>
          </p:nvGrpSpPr>
          <p:grpSpPr>
            <a:xfrm>
              <a:off x="6671868" y="5463479"/>
              <a:ext cx="124459" cy="852729"/>
              <a:chOff x="2664460" y="4308856"/>
              <a:chExt cx="124459" cy="852729"/>
            </a:xfrm>
          </p:grpSpPr>
          <p:sp>
            <p:nvSpPr>
              <p:cNvPr id="177" name="Rechteck 176"/>
              <p:cNvSpPr/>
              <p:nvPr/>
            </p:nvSpPr>
            <p:spPr>
              <a:xfrm>
                <a:off x="2743200" y="4308856"/>
                <a:ext cx="45719" cy="644144"/>
              </a:xfrm>
              <a:prstGeom prst="rect">
                <a:avLst/>
              </a:prstGeom>
              <a:solidFill>
                <a:srgbClr val="4F81BD"/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8" name="Gerade Verbindung 177"/>
              <p:cNvCxnSpPr/>
              <p:nvPr/>
            </p:nvCxnSpPr>
            <p:spPr>
              <a:xfrm flipV="1">
                <a:off x="2687320" y="4343400"/>
                <a:ext cx="76200" cy="22341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79" name="Rechteck 178"/>
              <p:cNvSpPr/>
              <p:nvPr/>
            </p:nvSpPr>
            <p:spPr>
              <a:xfrm>
                <a:off x="2664460" y="4517441"/>
                <a:ext cx="45719" cy="644144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Rechteck 179"/>
              <p:cNvSpPr/>
              <p:nvPr/>
            </p:nvSpPr>
            <p:spPr>
              <a:xfrm rot="17820140">
                <a:off x="2605137" y="4983133"/>
                <a:ext cx="266700" cy="45719"/>
              </a:xfrm>
              <a:prstGeom prst="rect">
                <a:avLst/>
              </a:prstGeom>
              <a:solidFill>
                <a:srgbClr val="4F81BD"/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uppieren 153"/>
            <p:cNvGrpSpPr/>
            <p:nvPr/>
          </p:nvGrpSpPr>
          <p:grpSpPr>
            <a:xfrm>
              <a:off x="4759775" y="5468667"/>
              <a:ext cx="124459" cy="852729"/>
              <a:chOff x="2664460" y="4308856"/>
              <a:chExt cx="124459" cy="852729"/>
            </a:xfrm>
          </p:grpSpPr>
          <p:sp>
            <p:nvSpPr>
              <p:cNvPr id="173" name="Rechteck 172"/>
              <p:cNvSpPr/>
              <p:nvPr/>
            </p:nvSpPr>
            <p:spPr>
              <a:xfrm>
                <a:off x="2743200" y="4308856"/>
                <a:ext cx="45719" cy="644144"/>
              </a:xfrm>
              <a:prstGeom prst="rect">
                <a:avLst/>
              </a:prstGeom>
              <a:solidFill>
                <a:srgbClr val="4F81BD"/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4" name="Gerade Verbindung 173"/>
              <p:cNvCxnSpPr/>
              <p:nvPr/>
            </p:nvCxnSpPr>
            <p:spPr>
              <a:xfrm flipV="1">
                <a:off x="2687320" y="4343400"/>
                <a:ext cx="76200" cy="22341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75" name="Rechteck 174"/>
              <p:cNvSpPr/>
              <p:nvPr/>
            </p:nvSpPr>
            <p:spPr>
              <a:xfrm>
                <a:off x="2664460" y="4517441"/>
                <a:ext cx="45719" cy="644144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Rechteck 175"/>
              <p:cNvSpPr/>
              <p:nvPr/>
            </p:nvSpPr>
            <p:spPr>
              <a:xfrm rot="17820140">
                <a:off x="2605137" y="4983133"/>
                <a:ext cx="266700" cy="45719"/>
              </a:xfrm>
              <a:prstGeom prst="rect">
                <a:avLst/>
              </a:prstGeom>
              <a:solidFill>
                <a:srgbClr val="4F81BD"/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5" name="Rechteck 154"/>
            <p:cNvSpPr/>
            <p:nvPr/>
          </p:nvSpPr>
          <p:spPr>
            <a:xfrm>
              <a:off x="874322" y="5419398"/>
              <a:ext cx="876300" cy="37894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smtClean="0">
                  <a:solidFill>
                    <a:prstClr val="white"/>
                  </a:solidFill>
                  <a:latin typeface="Calibri"/>
                </a:rPr>
                <a:t>Mod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Ellipse 155"/>
            <p:cNvSpPr/>
            <p:nvPr/>
          </p:nvSpPr>
          <p:spPr>
            <a:xfrm>
              <a:off x="1895402" y="5245344"/>
              <a:ext cx="113737" cy="735793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7" name="Gerade Verbindung 156"/>
            <p:cNvCxnSpPr/>
            <p:nvPr/>
          </p:nvCxnSpPr>
          <p:spPr>
            <a:xfrm>
              <a:off x="2931722" y="5476583"/>
              <a:ext cx="256874" cy="228600"/>
            </a:xfrm>
            <a:prstGeom prst="line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58" name="Gruppieren 157"/>
            <p:cNvGrpSpPr/>
            <p:nvPr/>
          </p:nvGrpSpPr>
          <p:grpSpPr>
            <a:xfrm>
              <a:off x="551022" y="5227869"/>
              <a:ext cx="140419" cy="762000"/>
              <a:chOff x="2666999" y="3276600"/>
              <a:chExt cx="280838" cy="762000"/>
            </a:xfrm>
          </p:grpSpPr>
          <p:cxnSp>
            <p:nvCxnSpPr>
              <p:cNvPr id="169" name="Gerade Verbindung 168"/>
              <p:cNvCxnSpPr/>
              <p:nvPr/>
            </p:nvCxnSpPr>
            <p:spPr>
              <a:xfrm>
                <a:off x="2667000" y="3505200"/>
                <a:ext cx="28083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0" name="Gerade Verbindung 169"/>
              <p:cNvCxnSpPr/>
              <p:nvPr/>
            </p:nvCxnSpPr>
            <p:spPr>
              <a:xfrm>
                <a:off x="2666999" y="3810000"/>
                <a:ext cx="28083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1" name="Gerade Verbindung 170"/>
              <p:cNvCxnSpPr/>
              <p:nvPr/>
            </p:nvCxnSpPr>
            <p:spPr>
              <a:xfrm flipV="1">
                <a:off x="2807417" y="3276600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2" name="Gerade Verbindung 171"/>
              <p:cNvCxnSpPr/>
              <p:nvPr/>
            </p:nvCxnSpPr>
            <p:spPr>
              <a:xfrm flipV="1">
                <a:off x="2800514" y="3810000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59" name="Gruppieren 158"/>
            <p:cNvGrpSpPr/>
            <p:nvPr/>
          </p:nvGrpSpPr>
          <p:grpSpPr>
            <a:xfrm>
              <a:off x="1800703" y="5227869"/>
              <a:ext cx="140419" cy="762000"/>
              <a:chOff x="2666999" y="3276600"/>
              <a:chExt cx="280838" cy="762000"/>
            </a:xfrm>
          </p:grpSpPr>
          <p:cxnSp>
            <p:nvCxnSpPr>
              <p:cNvPr id="165" name="Gerade Verbindung 164"/>
              <p:cNvCxnSpPr/>
              <p:nvPr/>
            </p:nvCxnSpPr>
            <p:spPr>
              <a:xfrm>
                <a:off x="2667000" y="3505200"/>
                <a:ext cx="28083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6" name="Gerade Verbindung 165"/>
              <p:cNvCxnSpPr/>
              <p:nvPr/>
            </p:nvCxnSpPr>
            <p:spPr>
              <a:xfrm>
                <a:off x="2666999" y="3810000"/>
                <a:ext cx="280837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7" name="Gerade Verbindung 166"/>
              <p:cNvCxnSpPr/>
              <p:nvPr/>
            </p:nvCxnSpPr>
            <p:spPr>
              <a:xfrm flipV="1">
                <a:off x="2807417" y="3276600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8" name="Gerade Verbindung 167"/>
              <p:cNvCxnSpPr/>
              <p:nvPr/>
            </p:nvCxnSpPr>
            <p:spPr>
              <a:xfrm flipV="1">
                <a:off x="2800514" y="3810000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0" name="Abgerundetes Rechteck 159"/>
            <p:cNvSpPr/>
            <p:nvPr/>
          </p:nvSpPr>
          <p:spPr>
            <a:xfrm>
              <a:off x="188522" y="5458906"/>
              <a:ext cx="76200" cy="30358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Abgerundetes Rechteck 160"/>
            <p:cNvSpPr/>
            <p:nvPr/>
          </p:nvSpPr>
          <p:spPr>
            <a:xfrm>
              <a:off x="2268782" y="5460728"/>
              <a:ext cx="76200" cy="30358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Abgerundetes Rechteck 161"/>
            <p:cNvSpPr/>
            <p:nvPr/>
          </p:nvSpPr>
          <p:spPr>
            <a:xfrm>
              <a:off x="2649782" y="5460728"/>
              <a:ext cx="76200" cy="30358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Abgerundetes Rechteck 162"/>
            <p:cNvSpPr/>
            <p:nvPr/>
          </p:nvSpPr>
          <p:spPr>
            <a:xfrm>
              <a:off x="3335582" y="5460728"/>
              <a:ext cx="76200" cy="30358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Abgerundetes Rechteck 163"/>
            <p:cNvSpPr/>
            <p:nvPr/>
          </p:nvSpPr>
          <p:spPr>
            <a:xfrm>
              <a:off x="3716582" y="5460728"/>
              <a:ext cx="76200" cy="303582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9" name="Textfeld 188"/>
          <p:cNvSpPr txBox="1"/>
          <p:nvPr/>
        </p:nvSpPr>
        <p:spPr>
          <a:xfrm>
            <a:off x="1833994" y="3107536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Q9ORS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90" name="Textfeld 189"/>
          <p:cNvSpPr txBox="1"/>
          <p:nvPr/>
        </p:nvSpPr>
        <p:spPr>
          <a:xfrm>
            <a:off x="5260155" y="3068587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Q1SFUND1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91" name="Ellipse 190"/>
          <p:cNvSpPr/>
          <p:nvPr/>
        </p:nvSpPr>
        <p:spPr>
          <a:xfrm>
            <a:off x="6753711" y="2341526"/>
            <a:ext cx="113737" cy="73579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Textfeld 191"/>
          <p:cNvSpPr txBox="1"/>
          <p:nvPr/>
        </p:nvSpPr>
        <p:spPr>
          <a:xfrm>
            <a:off x="4234779" y="1869681"/>
            <a:ext cx="9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Q12ORS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beam optics in seed section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Beam based alignment of seeding section</a:t>
            </a:r>
          </a:p>
          <a:p>
            <a:pPr lvl="1"/>
            <a:r>
              <a:rPr lang="en-US" dirty="0" smtClean="0"/>
              <a:t>CHG at 7</a:t>
            </a:r>
            <a:r>
              <a:rPr lang="en-US" baseline="30000" dirty="0" smtClean="0"/>
              <a:t>th</a:t>
            </a:r>
            <a:r>
              <a:rPr lang="en-US" dirty="0" smtClean="0"/>
              <a:t> harmonic</a:t>
            </a:r>
          </a:p>
          <a:p>
            <a:r>
              <a:rPr lang="en-US" dirty="0" smtClean="0"/>
              <a:t>Achievements:</a:t>
            </a:r>
          </a:p>
          <a:p>
            <a:pPr lvl="1"/>
            <a:r>
              <a:rPr lang="en-US" dirty="0" smtClean="0"/>
              <a:t>Using ballistic orbit and quadrupole scans, we identified misaligned quads between modulator and radiator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960" y="977899"/>
            <a:ext cx="9966960" cy="507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3916792" y="863768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Q9ORS</a:t>
            </a:r>
            <a:endParaRPr lang="en-US" b="1" dirty="0">
              <a:latin typeface="Calibri" panose="020F0502020204030204" pitchFamily="34" charset="0"/>
            </a:endParaRPr>
          </a:p>
        </p:txBody>
      </p:sp>
      <p:cxnSp>
        <p:nvCxnSpPr>
          <p:cNvPr id="19" name="Gerade Verbindung mit Pfeil 18"/>
          <p:cNvCxnSpPr>
            <a:stCxn id="18" idx="2"/>
          </p:cNvCxnSpPr>
          <p:nvPr/>
        </p:nvCxnSpPr>
        <p:spPr bwMode="auto">
          <a:xfrm flipH="1">
            <a:off x="4261750" y="1233100"/>
            <a:ext cx="81281" cy="36202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 bwMode="auto">
          <a:xfrm>
            <a:off x="3911824" y="1505550"/>
            <a:ext cx="198008" cy="3891280"/>
          </a:xfrm>
          <a:prstGeom prst="rect">
            <a:avLst/>
          </a:prstGeom>
          <a:solidFill>
            <a:schemeClr val="tx2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988784" y="1515710"/>
            <a:ext cx="335056" cy="3891280"/>
          </a:xfrm>
          <a:prstGeom prst="rect">
            <a:avLst/>
          </a:prstGeom>
          <a:solidFill>
            <a:schemeClr val="tx2">
              <a:lumMod val="75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600038" y="579462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Mod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839558" y="579983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Rad1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5467691" y="1515710"/>
            <a:ext cx="335056" cy="3891280"/>
          </a:xfrm>
          <a:prstGeom prst="rect">
            <a:avLst/>
          </a:prstGeom>
          <a:solidFill>
            <a:schemeClr val="tx2">
              <a:lumMod val="75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5953984" y="1515710"/>
            <a:ext cx="335056" cy="3891280"/>
          </a:xfrm>
          <a:prstGeom prst="rect">
            <a:avLst/>
          </a:prstGeom>
          <a:solidFill>
            <a:schemeClr val="tx2">
              <a:lumMod val="75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6451824" y="1515710"/>
            <a:ext cx="741456" cy="3891280"/>
          </a:xfrm>
          <a:prstGeom prst="rect">
            <a:avLst/>
          </a:prstGeom>
          <a:solidFill>
            <a:schemeClr val="tx2">
              <a:lumMod val="75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488165" y="580009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Rad4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977899"/>
            <a:ext cx="9959340" cy="50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beam optics in seed section (undulators open) 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3916792" y="863768"/>
            <a:ext cx="85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Q9ORS</a:t>
            </a:r>
            <a:endParaRPr lang="en-US" b="1" dirty="0">
              <a:latin typeface="Calibri" panose="020F0502020204030204" pitchFamily="34" charset="0"/>
            </a:endParaRPr>
          </a:p>
        </p:txBody>
      </p:sp>
      <p:cxnSp>
        <p:nvCxnSpPr>
          <p:cNvPr id="19" name="Gerade Verbindung mit Pfeil 18"/>
          <p:cNvCxnSpPr>
            <a:stCxn id="18" idx="2"/>
          </p:cNvCxnSpPr>
          <p:nvPr/>
        </p:nvCxnSpPr>
        <p:spPr bwMode="auto">
          <a:xfrm flipH="1">
            <a:off x="4261750" y="1233100"/>
            <a:ext cx="81281" cy="36202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 bwMode="auto">
          <a:xfrm>
            <a:off x="3911824" y="1505550"/>
            <a:ext cx="198008" cy="3891280"/>
          </a:xfrm>
          <a:prstGeom prst="rect">
            <a:avLst/>
          </a:prstGeom>
          <a:solidFill>
            <a:schemeClr val="tx2">
              <a:lumMod val="75000"/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988784" y="1515710"/>
            <a:ext cx="335056" cy="3891280"/>
          </a:xfrm>
          <a:prstGeom prst="rect">
            <a:avLst/>
          </a:prstGeom>
          <a:solidFill>
            <a:schemeClr val="tx2">
              <a:lumMod val="95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600038" y="579462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Mod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839558" y="579983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Rad1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5467691" y="1515710"/>
            <a:ext cx="335056" cy="3891280"/>
          </a:xfrm>
          <a:prstGeom prst="rect">
            <a:avLst/>
          </a:prstGeom>
          <a:solidFill>
            <a:schemeClr val="tx2">
              <a:lumMod val="95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5953984" y="1515710"/>
            <a:ext cx="335056" cy="3891280"/>
          </a:xfrm>
          <a:prstGeom prst="rect">
            <a:avLst/>
          </a:prstGeom>
          <a:solidFill>
            <a:schemeClr val="tx2">
              <a:lumMod val="95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6451824" y="1515710"/>
            <a:ext cx="741456" cy="3891280"/>
          </a:xfrm>
          <a:prstGeom prst="rect">
            <a:avLst/>
          </a:prstGeom>
          <a:solidFill>
            <a:schemeClr val="tx2">
              <a:lumMod val="95000"/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488165" y="580009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Rad4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AutoShape 2" descr="SFUNDQuadsOffUndulatorsOff700Me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FUNDQuadsOffUndulatorsOff700MeV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12662"/>
              </p:ext>
            </p:extLst>
          </p:nvPr>
        </p:nvGraphicFramePr>
        <p:xfrm>
          <a:off x="78740" y="1272540"/>
          <a:ext cx="7774940" cy="5500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Acrobat Document" r:id="rId3" imgW="9067606" imgH="6415848" progId="AcroExch.Document.11">
                  <p:embed/>
                </p:oleObj>
              </mc:Choice>
              <mc:Fallback>
                <p:oleObj name="Acrobat Document" r:id="rId3" imgW="9067606" imgH="64158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40" y="1272540"/>
                        <a:ext cx="7774940" cy="5500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 gain 38nm (7</a:t>
            </a:r>
            <a:r>
              <a:rPr lang="en-US" baseline="30000" dirty="0" smtClean="0"/>
              <a:t>th</a:t>
            </a:r>
            <a:r>
              <a:rPr lang="en-US" dirty="0" smtClean="0"/>
              <a:t> harmonic)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FEL pulse energy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265560" y="1014044"/>
                <a:ext cx="441356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mean pulse energy: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/>
                      </a:rPr>
                      <m:t>(</m:t>
                    </m:r>
                    <m:r>
                      <a:rPr lang="de-DE" sz="2000" b="0" i="1" smtClean="0">
                        <a:latin typeface="Cambria Math"/>
                      </a:rPr>
                      <m:t>12.5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±12) 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sz="20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m</a:t>
                </a:r>
                <a:r>
                  <a:rPr lang="en-US" sz="2000" dirty="0" smtClean="0"/>
                  <a:t>aximum pulse energy: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latin typeface="Cambria Math"/>
                      </a:rPr>
                      <m:t>𝟕𝟓</m:t>
                    </m:r>
                    <m:r>
                      <a:rPr lang="de-DE" sz="2000" b="1" i="1" smtClean="0">
                        <a:latin typeface="Cambria Math"/>
                      </a:rPr>
                      <m:t> 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𝝁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𝑱</m:t>
                    </m:r>
                  </m:oMath>
                </a14:m>
                <a:endParaRPr lang="en-US" sz="2000" b="1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e</a:t>
                </a:r>
                <a:r>
                  <a:rPr lang="en-US" sz="2000" dirty="0" smtClean="0"/>
                  <a:t>stimated gain length: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/>
                      </a:rPr>
                      <m:t>~</m:t>
                    </m:r>
                    <m:r>
                      <a:rPr lang="de-DE" sz="2000" b="0" i="1" smtClean="0">
                        <a:latin typeface="Cambria Math"/>
                      </a:rPr>
                      <m:t>0.9 </m:t>
                    </m:r>
                    <m:r>
                      <a:rPr lang="de-DE" sz="20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560" y="1014044"/>
                <a:ext cx="4413568" cy="1169551"/>
              </a:xfrm>
              <a:prstGeom prst="rect">
                <a:avLst/>
              </a:prstGeom>
              <a:blipFill rotWithShape="1">
                <a:blip r:embed="rId5"/>
                <a:stretch>
                  <a:fillRect l="-1519" t="-260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7853680" y="3225521"/>
                <a:ext cx="12246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/>
                        </a:rPr>
                        <m:t>12.</m:t>
                      </m:r>
                      <m:r>
                        <a:rPr lang="de-DE" sz="2400" b="0" i="1" smtClean="0">
                          <a:latin typeface="Cambria Math"/>
                        </a:rPr>
                        <m:t>5 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de-DE" sz="24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680" y="3225521"/>
                <a:ext cx="1224631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/>
          <p:cNvCxnSpPr/>
          <p:nvPr/>
        </p:nvCxnSpPr>
        <p:spPr bwMode="auto">
          <a:xfrm flipH="1">
            <a:off x="7305040" y="3456353"/>
            <a:ext cx="54864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3541900" y="2265678"/>
            <a:ext cx="144731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Seed laser off</a:t>
            </a:r>
            <a:endParaRPr lang="en-US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1127760" y="2265678"/>
            <a:ext cx="241414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Seed laser on</a:t>
            </a:r>
            <a:endParaRPr lang="en-US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989219" y="2252071"/>
            <a:ext cx="223454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Seed laser 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42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311094"/>
              </p:ext>
            </p:extLst>
          </p:nvPr>
        </p:nvGraphicFramePr>
        <p:xfrm>
          <a:off x="78740" y="1272540"/>
          <a:ext cx="7774940" cy="5500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Acrobat Document" r:id="rId5" imgW="9067606" imgH="6415848" progId="AcroExch.Document.11">
                  <p:embed/>
                </p:oleObj>
              </mc:Choice>
              <mc:Fallback>
                <p:oleObj name="Acrobat Document" r:id="rId5" imgW="9067606" imgH="64158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740" y="1272540"/>
                        <a:ext cx="7774940" cy="5500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 gain 38nm (7</a:t>
            </a:r>
            <a:r>
              <a:rPr lang="en-US" baseline="30000" dirty="0" smtClean="0"/>
              <a:t>th</a:t>
            </a:r>
            <a:r>
              <a:rPr lang="en-US" dirty="0" smtClean="0"/>
              <a:t> harmonic)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FEL beam profile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265560" y="1014044"/>
                <a:ext cx="441356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 smtClean="0"/>
                  <a:t>mean pulse energy: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/>
                      </a:rPr>
                      <m:t>(</m:t>
                    </m:r>
                    <m:r>
                      <a:rPr lang="de-DE" sz="2000" b="0" i="1" smtClean="0">
                        <a:latin typeface="Cambria Math"/>
                      </a:rPr>
                      <m:t>12.5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±12) 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de-DE" sz="2000" b="0" i="1" smtClean="0">
                        <a:latin typeface="Cambria Math"/>
                        <a:ea typeface="Cambria Math"/>
                      </a:rPr>
                      <m:t>𝐽</m:t>
                    </m:r>
                  </m:oMath>
                </a14:m>
                <a:endParaRPr lang="en-US" sz="2000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m</a:t>
                </a:r>
                <a:r>
                  <a:rPr lang="en-US" sz="2000" dirty="0" smtClean="0"/>
                  <a:t>aximum pulse energy: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latin typeface="Cambria Math"/>
                      </a:rPr>
                      <m:t>𝟕𝟓</m:t>
                    </m:r>
                    <m:r>
                      <a:rPr lang="de-DE" sz="2000" b="1" i="1" smtClean="0">
                        <a:latin typeface="Cambria Math"/>
                      </a:rPr>
                      <m:t> 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𝝁</m:t>
                    </m:r>
                    <m:r>
                      <a:rPr lang="de-DE" sz="2000" b="1" i="1" smtClean="0">
                        <a:latin typeface="Cambria Math"/>
                        <a:ea typeface="Cambria Math"/>
                      </a:rPr>
                      <m:t>𝑱</m:t>
                    </m:r>
                  </m:oMath>
                </a14:m>
                <a:endParaRPr lang="en-US" sz="2000" b="1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e</a:t>
                </a:r>
                <a:r>
                  <a:rPr lang="en-US" sz="2000" dirty="0" smtClean="0"/>
                  <a:t>stimated gain length: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/>
                      </a:rPr>
                      <m:t>~</m:t>
                    </m:r>
                    <m:r>
                      <a:rPr lang="de-DE" sz="2000" b="0" i="1" smtClean="0">
                        <a:latin typeface="Cambria Math"/>
                      </a:rPr>
                      <m:t>0.9 </m:t>
                    </m:r>
                    <m:r>
                      <a:rPr lang="de-DE" sz="20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560" y="1014044"/>
                <a:ext cx="4413568" cy="1169551"/>
              </a:xfrm>
              <a:prstGeom prst="rect">
                <a:avLst/>
              </a:prstGeom>
              <a:blipFill rotWithShape="1">
                <a:blip r:embed="rId7"/>
                <a:stretch>
                  <a:fillRect l="-1519" t="-260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3541900" y="2265678"/>
            <a:ext cx="144731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Seed laser off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7853680" y="3225521"/>
                <a:ext cx="12246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/>
                        </a:rPr>
                        <m:t>12.</m:t>
                      </m:r>
                      <m:r>
                        <a:rPr lang="de-DE" sz="2400" b="0" i="1" smtClean="0">
                          <a:latin typeface="Cambria Math"/>
                        </a:rPr>
                        <m:t>5 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de-DE" sz="24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680" y="3225521"/>
                <a:ext cx="1224631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/>
          <p:cNvCxnSpPr/>
          <p:nvPr/>
        </p:nvCxnSpPr>
        <p:spPr bwMode="auto">
          <a:xfrm flipH="1">
            <a:off x="7305040" y="3456353"/>
            <a:ext cx="548640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127760" y="2265678"/>
            <a:ext cx="241414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Seed laser on</a:t>
            </a:r>
            <a:endParaRPr lang="en-US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4989219" y="2252071"/>
            <a:ext cx="223454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Seed laser on</a:t>
            </a:r>
            <a:endParaRPr lang="en-US" sz="1600" dirty="0"/>
          </a:p>
        </p:txBody>
      </p:sp>
      <p:pic>
        <p:nvPicPr>
          <p:cNvPr id="12" name="BL0F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5560" y="779312"/>
            <a:ext cx="4690603" cy="36976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21555" y="4691923"/>
            <a:ext cx="70575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Strong fluctuation make systematic studies difficult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4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 gain 38nm (7</a:t>
            </a:r>
            <a:r>
              <a:rPr lang="en-US" baseline="30000" dirty="0"/>
              <a:t>th</a:t>
            </a:r>
            <a:r>
              <a:rPr lang="en-US" dirty="0"/>
              <a:t> harmonic)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Spectra of HGHG (second run </a:t>
            </a:r>
            <a:r>
              <a:rPr lang="en-US" b="1" dirty="0" smtClean="0"/>
              <a:t>May, 1</a:t>
            </a:r>
            <a:r>
              <a:rPr lang="en-US" b="1" baseline="30000" dirty="0" smtClean="0"/>
              <a:t>st</a:t>
            </a:r>
            <a:r>
              <a:rPr lang="en-US" b="1" dirty="0" smtClean="0"/>
              <a:t> 2015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295683" y="4267200"/>
            <a:ext cx="16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SASE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x1000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C:\DatenLokal\sFLASH\2015_03_Schichtdatenanalyse\Spectrometer\HGHG_30_04_SingleSho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7" y="1391920"/>
            <a:ext cx="6976743" cy="48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9"/>
          <p:cNvCxnSpPr/>
          <p:nvPr/>
        </p:nvCxnSpPr>
        <p:spPr bwMode="auto">
          <a:xfrm>
            <a:off x="5100320" y="4368800"/>
            <a:ext cx="406400" cy="0"/>
          </a:xfrm>
          <a:prstGeom prst="straightConnector1">
            <a:avLst/>
          </a:prstGeom>
          <a:ln>
            <a:headEnd type="arrow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717284" y="4137967"/>
                <a:ext cx="208044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𝒏𝒎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284" y="4137967"/>
                <a:ext cx="208044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184644" y="977900"/>
                <a:ext cx="2719527" cy="59445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𝝀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𝝀</m:t>
                          </m:r>
                        </m:den>
                      </m:f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de-DE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44" y="977900"/>
                <a:ext cx="2719527" cy="5944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 flipH="1">
            <a:off x="152205" y="3999467"/>
            <a:ext cx="87898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Data with special seeding optics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Realignment of quadrupoles Q9ORS and Q12ORS in shutdown 2015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FLASH1 optics (design vs. measured)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" y="977901"/>
            <a:ext cx="4113390" cy="306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 bwMode="auto">
          <a:xfrm>
            <a:off x="518160" y="3154680"/>
            <a:ext cx="3535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hteck 1"/>
          <p:cNvSpPr/>
          <p:nvPr/>
        </p:nvSpPr>
        <p:spPr bwMode="auto">
          <a:xfrm>
            <a:off x="2286000" y="1475642"/>
            <a:ext cx="1676400" cy="21591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Radiator</a:t>
            </a:r>
          </a:p>
        </p:txBody>
      </p:sp>
      <p:sp>
        <p:nvSpPr>
          <p:cNvPr id="6" name="Rechteck 5"/>
          <p:cNvSpPr/>
          <p:nvPr/>
        </p:nvSpPr>
        <p:spPr bwMode="auto">
          <a:xfrm rot="16200000">
            <a:off x="516840" y="2452322"/>
            <a:ext cx="2159100" cy="205740"/>
          </a:xfrm>
          <a:prstGeom prst="rect">
            <a:avLst/>
          </a:prstGeom>
          <a:solidFill>
            <a:schemeClr val="accent1">
              <a:alpha val="2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Modulator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88" y="840741"/>
            <a:ext cx="4428701" cy="32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9"/>
          <p:cNvCxnSpPr/>
          <p:nvPr/>
        </p:nvCxnSpPr>
        <p:spPr bwMode="auto">
          <a:xfrm>
            <a:off x="5097780" y="3246120"/>
            <a:ext cx="37068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hteck 11"/>
          <p:cNvSpPr/>
          <p:nvPr/>
        </p:nvSpPr>
        <p:spPr bwMode="auto">
          <a:xfrm>
            <a:off x="7033260" y="1475642"/>
            <a:ext cx="1691640" cy="21591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Radiator</a:t>
            </a:r>
          </a:p>
        </p:txBody>
      </p:sp>
      <p:sp>
        <p:nvSpPr>
          <p:cNvPr id="13" name="Rechteck 12"/>
          <p:cNvSpPr/>
          <p:nvPr/>
        </p:nvSpPr>
        <p:spPr bwMode="auto">
          <a:xfrm rot="16200000">
            <a:off x="5174406" y="2452322"/>
            <a:ext cx="2159100" cy="205740"/>
          </a:xfrm>
          <a:prstGeom prst="rect">
            <a:avLst/>
          </a:prstGeom>
          <a:solidFill>
            <a:schemeClr val="accent1">
              <a:alpha val="2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Modulator</a:t>
            </a:r>
          </a:p>
        </p:txBody>
      </p:sp>
      <p:sp>
        <p:nvSpPr>
          <p:cNvPr id="14" name="Inhaltsplatzhalter 4"/>
          <p:cNvSpPr txBox="1">
            <a:spLocks/>
          </p:cNvSpPr>
          <p:nvPr/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  <a:p>
            <a:pPr marL="0" indent="0">
              <a:buNone/>
            </a:pPr>
            <a:endParaRPr lang="en-US" kern="0" dirty="0" smtClean="0"/>
          </a:p>
          <a:p>
            <a:r>
              <a:rPr lang="en-US" kern="0" dirty="0" smtClean="0"/>
              <a:t>Example of optics setup in seeding section</a:t>
            </a:r>
          </a:p>
          <a:p>
            <a:r>
              <a:rPr lang="en-US" kern="0" dirty="0" smtClean="0"/>
              <a:t>Optics measurements are done with uncompressed e-beam (minimum e-spread)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800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setup for seeding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 bwMode="auto">
          <a:xfrm>
            <a:off x="116839" y="830580"/>
            <a:ext cx="6223001" cy="480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1" y="4292834"/>
            <a:ext cx="6971349" cy="177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104022" y="3892724"/>
            <a:ext cx="9004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DBC2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59" name="Textfeld 258"/>
          <p:cNvSpPr txBox="1"/>
          <p:nvPr/>
        </p:nvSpPr>
        <p:spPr>
          <a:xfrm>
            <a:off x="3727354" y="3892724"/>
            <a:ext cx="1094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</a:rPr>
              <a:t>SFUND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410847" y="4730652"/>
            <a:ext cx="317257" cy="349153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Ellipse 260"/>
          <p:cNvSpPr/>
          <p:nvPr/>
        </p:nvSpPr>
        <p:spPr bwMode="auto">
          <a:xfrm>
            <a:off x="3957562" y="4560624"/>
            <a:ext cx="317257" cy="398958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06375" y="1094106"/>
            <a:ext cx="5352427" cy="1046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April 2016, Friday, 29/30.04.2016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DBC2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				</a:t>
            </a:r>
            <a:r>
              <a:rPr lang="en-US" altLang="en-US" sz="1200" b="1" dirty="0">
                <a:solidFill>
                  <a:srgbClr val="333333"/>
                </a:solidFill>
                <a:latin typeface="Calibri" panose="020F0502020204030204" pitchFamily="34" charset="0"/>
              </a:rPr>
              <a:t>	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SFUND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192343"/>
              </p:ext>
            </p:extLst>
          </p:nvPr>
        </p:nvGraphicFramePr>
        <p:xfrm>
          <a:off x="116839" y="2046487"/>
          <a:ext cx="4173942" cy="1493520"/>
        </p:xfrm>
        <a:graphic>
          <a:graphicData uri="http://schemas.openxmlformats.org/drawingml/2006/table">
            <a:tbl>
              <a:tblPr/>
              <a:tblGrid>
                <a:gridCol w="866863"/>
                <a:gridCol w="1485900"/>
                <a:gridCol w="1821179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Iteration</a:t>
                      </a:r>
                    </a:p>
                  </a:txBody>
                  <a:tcPr marL="76200" marR="1143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Mismatch parameter X / Y</a:t>
                      </a:r>
                    </a:p>
                  </a:txBody>
                  <a:tcPr marL="76200" marR="1143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Emittance</a:t>
                      </a:r>
                      <a:r>
                        <a:rPr lang="es-ES" sz="14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ES" sz="1400" b="1" dirty="0" smtClean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s-ES" sz="1400" b="1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X </a:t>
                      </a:r>
                      <a:r>
                        <a:rPr lang="es-ES" sz="14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/ Y </a:t>
                      </a:r>
                      <a:r>
                        <a:rPr lang="es-ES" sz="1400" b="1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s-ES" sz="14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µm rad]</a:t>
                      </a:r>
                    </a:p>
                  </a:txBody>
                  <a:tcPr marL="76200" marR="1143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2.827 / 3.012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0.59 / 0.59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1.204 / 1.574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0.53 / 0.60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1.127 / 1.042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0.55 / 0.57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25780"/>
              </p:ext>
            </p:extLst>
          </p:nvPr>
        </p:nvGraphicFramePr>
        <p:xfrm>
          <a:off x="4729966" y="2046487"/>
          <a:ext cx="4072722" cy="1173480"/>
        </p:xfrm>
        <a:graphic>
          <a:graphicData uri="http://schemas.openxmlformats.org/drawingml/2006/table">
            <a:tbl>
              <a:tblPr/>
              <a:tblGrid>
                <a:gridCol w="1357574"/>
                <a:gridCol w="1357574"/>
                <a:gridCol w="1357574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Iteration</a:t>
                      </a:r>
                    </a:p>
                  </a:txBody>
                  <a:tcPr marL="76200" marR="1143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Mismatch parameter X / Y</a:t>
                      </a:r>
                    </a:p>
                  </a:txBody>
                  <a:tcPr marL="76200" marR="1143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Emittance</a:t>
                      </a:r>
                      <a:r>
                        <a:rPr lang="es-ES" sz="14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ES" sz="1400" b="1" dirty="0" smtClean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s-ES" sz="1400" b="1" dirty="0" smtClean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X </a:t>
                      </a:r>
                      <a:r>
                        <a:rPr lang="es-ES" sz="1400" b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/ Y [µm rad]</a:t>
                      </a:r>
                    </a:p>
                  </a:txBody>
                  <a:tcPr marL="76200" marR="1143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1.047 / 1.197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2.00 / 1.24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1.000 / 1.001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2.12 / 1.92</a:t>
                      </a:r>
                    </a:p>
                  </a:txBody>
                  <a:tcPr marL="76200" marR="76200" marT="53340" marB="5334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HGHG at 7</a:t>
            </a:r>
            <a:r>
              <a:rPr lang="en-US" baseline="30000" dirty="0" smtClean="0"/>
              <a:t>th</a:t>
            </a:r>
            <a:r>
              <a:rPr lang="en-US" dirty="0" smtClean="0"/>
              <a:t> harmonic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FEL spectra</a:t>
            </a:r>
            <a:endParaRPr lang="en-US" dirty="0"/>
          </a:p>
        </p:txBody>
      </p:sp>
      <p:pic>
        <p:nvPicPr>
          <p:cNvPr id="1026" name="Picture 2" descr="C:\DatenLokal\sFLASH\2016_01_Schichtdatenanalyse\Tunnelspektrometer\SpectraEvaluation_31780317_317836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341"/>
            <a:ext cx="8533311" cy="45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enLokal\sFLASH\2016_01_Schichtdatenanalyse\Tunnelspektrometer\SpectraExam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55" y="1198186"/>
            <a:ext cx="4827777" cy="26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533789" y="4236720"/>
            <a:ext cx="199952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Spectral resolution 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λ</a:t>
            </a:r>
            <a:r>
              <a:rPr lang="de-DE" dirty="0" smtClean="0">
                <a:latin typeface="Calibri" panose="020F0502020204030204" pitchFamily="34" charset="0"/>
              </a:rPr>
              <a:t>/</a:t>
            </a:r>
            <a:r>
              <a:rPr lang="el-GR" dirty="0" smtClean="0">
                <a:latin typeface="Calibri" panose="020F0502020204030204" pitchFamily="34" charset="0"/>
              </a:rPr>
              <a:t>Δλ</a:t>
            </a:r>
            <a:r>
              <a:rPr lang="de-DE" dirty="0" smtClean="0">
                <a:latin typeface="Calibri" panose="020F0502020204030204" pitchFamily="34" charset="0"/>
              </a:rPr>
              <a:t> ~ 700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 of seeding at FLASH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2007 – Design of sFLASH (direct seeding with HHG)</a:t>
            </a:r>
          </a:p>
          <a:p>
            <a:r>
              <a:rPr lang="en-US" sz="2400" dirty="0" smtClean="0"/>
              <a:t>2009 – Installation of sFLASH infrastructure</a:t>
            </a:r>
          </a:p>
          <a:p>
            <a:r>
              <a:rPr lang="en-US" sz="2400" dirty="0" smtClean="0"/>
              <a:t>2010 – Commissioning of sFLASH hardware</a:t>
            </a:r>
          </a:p>
          <a:p>
            <a:r>
              <a:rPr lang="en-US" sz="2400" dirty="0" smtClean="0"/>
              <a:t>2012 – First direct seeding at 38nm (HHG)</a:t>
            </a:r>
          </a:p>
          <a:p>
            <a:r>
              <a:rPr lang="en-US" sz="2400" dirty="0" smtClean="0"/>
              <a:t>2013 – </a:t>
            </a:r>
            <a:r>
              <a:rPr lang="en-US" sz="2400" dirty="0"/>
              <a:t>S</a:t>
            </a:r>
            <a:r>
              <a:rPr lang="en-US" sz="2400" dirty="0" smtClean="0"/>
              <a:t>witch from direct seeding to HGHG (FLASH2 shutdown)</a:t>
            </a:r>
          </a:p>
          <a:p>
            <a:r>
              <a:rPr lang="en-US" sz="2400" dirty="0" smtClean="0"/>
              <a:t>2014 – Commissioning of UV beamline</a:t>
            </a:r>
          </a:p>
          <a:p>
            <a:r>
              <a:rPr lang="en-US" sz="2400" dirty="0" smtClean="0"/>
              <a:t>2015 – HGHG at 38nm</a:t>
            </a:r>
          </a:p>
          <a:p>
            <a:r>
              <a:rPr lang="en-US" sz="2400" dirty="0" smtClean="0"/>
              <a:t>2016 – HGHG &lt; 38 nm, FEL characterization, Laser upgrade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85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i="1" dirty="0">
                <a:solidFill>
                  <a:srgbClr val="F28E00"/>
                </a:solidFill>
              </a:rPr>
              <a:t>Optics compensation</a:t>
            </a:r>
          </a:p>
        </p:txBody>
      </p:sp>
    </p:spTree>
    <p:extLst>
      <p:ext uri="{BB962C8B-B14F-4D97-AF65-F5344CB8AC3E}">
        <p14:creationId xmlns:p14="http://schemas.microsoft.com/office/powerpoint/2010/main" val="27458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211772" y="1379386"/>
            <a:ext cx="8929688" cy="1611958"/>
            <a:chOff x="200025" y="4589463"/>
            <a:chExt cx="8929688" cy="1611958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" y="4589463"/>
              <a:ext cx="8929688" cy="155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hteck 27"/>
            <p:cNvSpPr/>
            <p:nvPr/>
          </p:nvSpPr>
          <p:spPr>
            <a:xfrm>
              <a:off x="436774" y="5647297"/>
              <a:ext cx="2854028" cy="277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426296" y="5924359"/>
              <a:ext cx="3878157" cy="277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70893" y="5739693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UV laser 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Compensate effect of vertical undulator focusing for closed variable-gap undulators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655784" y="2709345"/>
            <a:ext cx="2176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Philipp Amstutz</a:t>
            </a:r>
            <a:endParaRPr lang="en-US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" y="3017122"/>
            <a:ext cx="8819085" cy="355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211772" y="1379386"/>
            <a:ext cx="8929688" cy="1611958"/>
            <a:chOff x="200025" y="4589463"/>
            <a:chExt cx="8929688" cy="1611958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" y="4589463"/>
              <a:ext cx="8929688" cy="155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hteck 27"/>
            <p:cNvSpPr/>
            <p:nvPr/>
          </p:nvSpPr>
          <p:spPr>
            <a:xfrm>
              <a:off x="436774" y="5647297"/>
              <a:ext cx="2854028" cy="277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426296" y="5924359"/>
              <a:ext cx="3878157" cy="277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70893" y="5739693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UV laser 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Compensate effect of vertical undulator focusing for closed variable-gap undulators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655784" y="2709345"/>
            <a:ext cx="2176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Philipp Amstutz</a:t>
            </a:r>
            <a:endParaRPr lang="en-US" sz="1400" dirty="0"/>
          </a:p>
        </p:txBody>
      </p:sp>
      <p:sp>
        <p:nvSpPr>
          <p:cNvPr id="25" name="Inhaltsplatzhalt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8" y="3504802"/>
            <a:ext cx="8408909" cy="31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211772" y="1379386"/>
            <a:ext cx="8929688" cy="1611958"/>
            <a:chOff x="200025" y="4589463"/>
            <a:chExt cx="8929688" cy="1611958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" y="4589463"/>
              <a:ext cx="8929688" cy="155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hteck 27"/>
            <p:cNvSpPr/>
            <p:nvPr/>
          </p:nvSpPr>
          <p:spPr>
            <a:xfrm>
              <a:off x="436774" y="5647297"/>
              <a:ext cx="2854028" cy="277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426296" y="5924359"/>
              <a:ext cx="3878157" cy="277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70893" y="5739693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UV laser 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Compensate effect of vertical undulator focusing for closed variable-gap undulators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4" y="2997600"/>
            <a:ext cx="8605562" cy="32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 rot="16200000">
            <a:off x="-1436511" y="4236161"/>
            <a:ext cx="316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rms</a:t>
            </a:r>
            <a:r>
              <a:rPr lang="en-US" dirty="0" smtClean="0"/>
              <a:t> vert. beam size [µm]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2490365" y="6269036"/>
            <a:ext cx="42871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position along the FLASH undulator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5901404" y="3150000"/>
            <a:ext cx="26324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Initial situation</a:t>
            </a:r>
          </a:p>
          <a:p>
            <a:r>
              <a:rPr lang="en-US" sz="1400" dirty="0" smtClean="0"/>
              <a:t>After closing undulator</a:t>
            </a:r>
          </a:p>
          <a:p>
            <a:r>
              <a:rPr lang="en-US" sz="1400" dirty="0" smtClean="0"/>
              <a:t>After applying optics correction</a:t>
            </a:r>
            <a:endParaRPr lang="en-US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6655784" y="2709345"/>
            <a:ext cx="2176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Philipp Amstutz</a:t>
            </a:r>
            <a:endParaRPr lang="en-US" sz="1400" dirty="0"/>
          </a:p>
        </p:txBody>
      </p:sp>
      <p:cxnSp>
        <p:nvCxnSpPr>
          <p:cNvPr id="22" name="Gerade Verbindung 21"/>
          <p:cNvCxnSpPr/>
          <p:nvPr/>
        </p:nvCxnSpPr>
        <p:spPr bwMode="auto">
          <a:xfrm flipH="1">
            <a:off x="5458860" y="3301819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 flipH="1">
            <a:off x="5458860" y="3501748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4B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flipH="1">
            <a:off x="5458860" y="3711788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309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operation (January 2015)</a:t>
            </a:r>
            <a:endParaRPr lang="en-US" dirty="0"/>
          </a:p>
        </p:txBody>
      </p:sp>
      <p:pic>
        <p:nvPicPr>
          <p:cNvPr id="60418" name="Picture 2" descr="C:\Dropbox\Arbeitsordner\MAC01_15\Bild1_m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3" y="3925462"/>
            <a:ext cx="2581887" cy="23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C:\Dropbox\Arbeitsordner\MAC01_15\Bild2_m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7" y="1734429"/>
            <a:ext cx="2593733" cy="196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2152758" y="1734429"/>
            <a:ext cx="111601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FLASH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920422" y="3917646"/>
            <a:ext cx="125867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sFLASH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operation of sFLASH@24nm SASE and FLASH@9nm SASE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33" y="3813617"/>
            <a:ext cx="5128256" cy="245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32" y="1887244"/>
            <a:ext cx="5128255" cy="16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 rot="16200000">
            <a:off x="2331853" y="4759616"/>
            <a:ext cx="2315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Energy (</a:t>
            </a:r>
            <a:r>
              <a:rPr lang="en-US" sz="1600" dirty="0" err="1" smtClean="0"/>
              <a:t>nJ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3921760" y="3319304"/>
            <a:ext cx="4890453" cy="3292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076208" y="3339624"/>
            <a:ext cx="76179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3910275" y="6035333"/>
            <a:ext cx="4890453" cy="3292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994927" y="6073155"/>
            <a:ext cx="76179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3820478" y="3330328"/>
            <a:ext cx="8937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21:30</a:t>
            </a:r>
            <a:endParaRPr lang="en-US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8107998" y="3319304"/>
            <a:ext cx="8937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21:40</a:t>
            </a:r>
            <a:endParaRPr lang="en-US" sz="1200" dirty="0"/>
          </a:p>
        </p:txBody>
      </p:sp>
      <p:sp>
        <p:nvSpPr>
          <p:cNvPr id="23" name="Textfeld 22"/>
          <p:cNvSpPr txBox="1"/>
          <p:nvPr/>
        </p:nvSpPr>
        <p:spPr>
          <a:xfrm>
            <a:off x="3901440" y="6061462"/>
            <a:ext cx="8937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21:30</a:t>
            </a:r>
            <a:endParaRPr lang="en-US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8209280" y="6050438"/>
            <a:ext cx="8937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21:40</a:t>
            </a:r>
            <a:endParaRPr lang="en-US" sz="1200" dirty="0"/>
          </a:p>
        </p:txBody>
      </p:sp>
      <p:sp>
        <p:nvSpPr>
          <p:cNvPr id="5" name="Rechteck 4"/>
          <p:cNvSpPr/>
          <p:nvPr/>
        </p:nvSpPr>
        <p:spPr bwMode="auto">
          <a:xfrm>
            <a:off x="3689525" y="3813617"/>
            <a:ext cx="262715" cy="2375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659045" y="1590697"/>
            <a:ext cx="343995" cy="2109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681553" y="3042305"/>
            <a:ext cx="3214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2" name="Textfeld 31"/>
          <p:cNvSpPr txBox="1"/>
          <p:nvPr/>
        </p:nvSpPr>
        <p:spPr>
          <a:xfrm>
            <a:off x="3518992" y="2444929"/>
            <a:ext cx="4738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</a:t>
            </a:r>
            <a:endParaRPr lang="en-US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3529153" y="1786419"/>
            <a:ext cx="4738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  <a:r>
              <a:rPr lang="en-US" sz="1200" dirty="0" smtClean="0"/>
              <a:t>00</a:t>
            </a:r>
            <a:endParaRPr lang="en-US" sz="1200" dirty="0"/>
          </a:p>
        </p:txBody>
      </p:sp>
      <p:sp>
        <p:nvSpPr>
          <p:cNvPr id="3" name="Textfeld 2"/>
          <p:cNvSpPr txBox="1"/>
          <p:nvPr/>
        </p:nvSpPr>
        <p:spPr>
          <a:xfrm rot="16200000">
            <a:off x="2697495" y="2423477"/>
            <a:ext cx="152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 (µJ)</a:t>
            </a:r>
            <a:endParaRPr lang="en-US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2826306" y="5585897"/>
            <a:ext cx="11480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~200 </a:t>
            </a:r>
            <a:r>
              <a:rPr lang="en-US" dirty="0" err="1" smtClean="0"/>
              <a:t>nJ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7261375" y="195379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 saturation</a:t>
            </a:r>
            <a:endParaRPr lang="en-US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816108" y="389614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 exponential gain regime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3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operation </a:t>
            </a:r>
            <a:r>
              <a:rPr lang="en-US" dirty="0" smtClean="0"/>
              <a:t>(August 2015</a:t>
            </a:r>
            <a:r>
              <a:rPr lang="en-US" dirty="0"/>
              <a:t>)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34" y="3211686"/>
            <a:ext cx="2218515" cy="175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19" y="5206497"/>
            <a:ext cx="2166806" cy="15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534967" y="2577068"/>
            <a:ext cx="222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FLASH2 @ 20 nm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343656" y="2577068"/>
            <a:ext cx="227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sFLASH @ 38 nm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92100" y="2577068"/>
            <a:ext cx="222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FLASH1 @ 13 nm</a:t>
            </a:r>
            <a:endParaRPr lang="en-US" dirty="0"/>
          </a:p>
        </p:txBody>
      </p:sp>
      <p:grpSp>
        <p:nvGrpSpPr>
          <p:cNvPr id="9" name="Group 6"/>
          <p:cNvGrpSpPr/>
          <p:nvPr/>
        </p:nvGrpSpPr>
        <p:grpSpPr>
          <a:xfrm>
            <a:off x="397972" y="858838"/>
            <a:ext cx="8567693" cy="1566369"/>
            <a:chOff x="473103" y="3066881"/>
            <a:chExt cx="8567693" cy="1566369"/>
          </a:xfrm>
        </p:grpSpPr>
        <p:grpSp>
          <p:nvGrpSpPr>
            <p:cNvPr id="18" name="Group 7"/>
            <p:cNvGrpSpPr/>
            <p:nvPr/>
          </p:nvGrpSpPr>
          <p:grpSpPr>
            <a:xfrm rot="387912">
              <a:off x="8209575" y="4004142"/>
              <a:ext cx="831221" cy="629108"/>
              <a:chOff x="8139044" y="2801573"/>
              <a:chExt cx="831221" cy="629108"/>
            </a:xfrm>
          </p:grpSpPr>
          <p:sp>
            <p:nvSpPr>
              <p:cNvPr id="310" name="Rectangle 315"/>
              <p:cNvSpPr/>
              <p:nvPr/>
            </p:nvSpPr>
            <p:spPr bwMode="auto">
              <a:xfrm>
                <a:off x="8139044" y="2803630"/>
                <a:ext cx="831221" cy="581332"/>
              </a:xfrm>
              <a:prstGeom prst="rect">
                <a:avLst/>
              </a:prstGeom>
              <a:solidFill>
                <a:srgbClr val="CCEC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11" name="Rectangle 316"/>
              <p:cNvSpPr/>
              <p:nvPr/>
            </p:nvSpPr>
            <p:spPr bwMode="auto">
              <a:xfrm>
                <a:off x="8139044" y="3284984"/>
                <a:ext cx="524686" cy="99978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12" name="Rectangle 317"/>
              <p:cNvSpPr/>
              <p:nvPr/>
            </p:nvSpPr>
            <p:spPr bwMode="auto">
              <a:xfrm>
                <a:off x="8604447" y="3384962"/>
                <a:ext cx="365817" cy="45719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13" name="Rectangle 318"/>
              <p:cNvSpPr/>
              <p:nvPr/>
            </p:nvSpPr>
            <p:spPr bwMode="auto">
              <a:xfrm>
                <a:off x="8140357" y="2801573"/>
                <a:ext cx="115404" cy="96749"/>
              </a:xfrm>
              <a:prstGeom prst="rect">
                <a:avLst/>
              </a:pr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</p:grp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H="1" flipV="1">
              <a:off x="636615" y="3369045"/>
              <a:ext cx="64423" cy="332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590578" y="3355806"/>
              <a:ext cx="39906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21" name="AutoShape 30"/>
            <p:cNvSpPr>
              <a:spLocks noChangeArrowheads="1"/>
            </p:cNvSpPr>
            <p:nvPr/>
          </p:nvSpPr>
          <p:spPr bwMode="auto">
            <a:xfrm>
              <a:off x="514378" y="3284368"/>
              <a:ext cx="122238" cy="1397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1329813" y="3209774"/>
              <a:ext cx="380998" cy="184151"/>
              <a:chOff x="1337" y="2168"/>
              <a:chExt cx="270" cy="116"/>
            </a:xfrm>
          </p:grpSpPr>
          <p:sp>
            <p:nvSpPr>
              <p:cNvPr id="303" name="Line 40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04" name="Line 41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05" name="Line 42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06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7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8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9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23" name="Group 61"/>
            <p:cNvGrpSpPr>
              <a:grpSpLocks noChangeAspect="1"/>
            </p:cNvGrpSpPr>
            <p:nvPr/>
          </p:nvGrpSpPr>
          <p:grpSpPr bwMode="auto">
            <a:xfrm flipH="1" flipV="1">
              <a:off x="4245267" y="3202728"/>
              <a:ext cx="73025" cy="315118"/>
              <a:chOff x="2790" y="3240"/>
              <a:chExt cx="56" cy="332"/>
            </a:xfrm>
          </p:grpSpPr>
          <p:sp>
            <p:nvSpPr>
              <p:cNvPr id="301" name="AutoShape 62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2" name="AutoShape 63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24" name="AutoShape 182"/>
            <p:cNvSpPr>
              <a:spLocks noChangeArrowheads="1"/>
            </p:cNvSpPr>
            <p:nvPr/>
          </p:nvSpPr>
          <p:spPr bwMode="auto">
            <a:xfrm rot="10800000">
              <a:off x="473103" y="3066881"/>
              <a:ext cx="177800" cy="144463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grpSp>
          <p:nvGrpSpPr>
            <p:cNvPr id="25" name="Group 17"/>
            <p:cNvGrpSpPr/>
            <p:nvPr/>
          </p:nvGrpSpPr>
          <p:grpSpPr>
            <a:xfrm>
              <a:off x="787109" y="3074528"/>
              <a:ext cx="525462" cy="395288"/>
              <a:chOff x="811271" y="3235031"/>
              <a:chExt cx="525462" cy="395288"/>
            </a:xfrm>
          </p:grpSpPr>
          <p:grpSp>
            <p:nvGrpSpPr>
              <p:cNvPr id="294" name="Group 69"/>
              <p:cNvGrpSpPr>
                <a:grpSpLocks/>
              </p:cNvGrpSpPr>
              <p:nvPr/>
            </p:nvGrpSpPr>
            <p:grpSpPr bwMode="auto">
              <a:xfrm>
                <a:off x="811271" y="3409656"/>
                <a:ext cx="334963" cy="220663"/>
                <a:chOff x="468" y="1952"/>
                <a:chExt cx="211" cy="139"/>
              </a:xfrm>
            </p:grpSpPr>
            <p:sp>
              <p:nvSpPr>
                <p:cNvPr id="299" name="AutoShap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468" y="1952"/>
                  <a:ext cx="211" cy="1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300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85" y="1996"/>
                  <a:ext cx="178" cy="46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295" name="AutoShape 30"/>
              <p:cNvSpPr>
                <a:spLocks noChangeArrowheads="1"/>
              </p:cNvSpPr>
              <p:nvPr/>
            </p:nvSpPr>
            <p:spPr bwMode="auto">
              <a:xfrm>
                <a:off x="1170046" y="3417593"/>
                <a:ext cx="134938" cy="206375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96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1197033" y="3490618"/>
                <a:ext cx="82550" cy="55563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97" name="AutoShape 183"/>
              <p:cNvSpPr>
                <a:spLocks noChangeArrowheads="1"/>
              </p:cNvSpPr>
              <p:nvPr/>
            </p:nvSpPr>
            <p:spPr bwMode="auto">
              <a:xfrm rot="10800000">
                <a:off x="871596" y="3235031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98" name="AutoShape 184"/>
              <p:cNvSpPr>
                <a:spLocks noChangeArrowheads="1"/>
              </p:cNvSpPr>
              <p:nvPr/>
            </p:nvSpPr>
            <p:spPr bwMode="auto">
              <a:xfrm rot="10800000">
                <a:off x="1158933" y="3235031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</p:grpSp>
        <p:grpSp>
          <p:nvGrpSpPr>
            <p:cNvPr id="26" name="Group 277"/>
            <p:cNvGrpSpPr/>
            <p:nvPr/>
          </p:nvGrpSpPr>
          <p:grpSpPr>
            <a:xfrm>
              <a:off x="1763363" y="3071643"/>
              <a:ext cx="2403476" cy="427019"/>
              <a:chOff x="2209858" y="3235031"/>
              <a:chExt cx="2403476" cy="427019"/>
            </a:xfrm>
          </p:grpSpPr>
          <p:grpSp>
            <p:nvGrpSpPr>
              <p:cNvPr id="273" name="Group 31"/>
              <p:cNvGrpSpPr>
                <a:grpSpLocks/>
              </p:cNvGrpSpPr>
              <p:nvPr/>
            </p:nvGrpSpPr>
            <p:grpSpPr bwMode="auto">
              <a:xfrm flipH="1" flipV="1">
                <a:off x="2944859" y="3379474"/>
                <a:ext cx="379414" cy="282576"/>
                <a:chOff x="3345" y="3309"/>
                <a:chExt cx="270" cy="178"/>
              </a:xfrm>
            </p:grpSpPr>
            <p:sp>
              <p:nvSpPr>
                <p:cNvPr id="287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520" y="3400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288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3360"/>
                  <a:ext cx="68" cy="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289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368" y="3346"/>
                  <a:ext cx="68" cy="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290" name="Rectangle 3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80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91" name="Rectangle 3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02" y="342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92" name="Rectangle 3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420" y="330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93" name="Rectangle 3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345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grpSp>
            <p:nvGrpSpPr>
              <p:cNvPr id="274" name="Group 70"/>
              <p:cNvGrpSpPr>
                <a:grpSpLocks/>
              </p:cNvGrpSpPr>
              <p:nvPr/>
            </p:nvGrpSpPr>
            <p:grpSpPr bwMode="auto">
              <a:xfrm>
                <a:off x="2209858" y="3404893"/>
                <a:ext cx="660400" cy="230188"/>
                <a:chOff x="1656" y="2172"/>
                <a:chExt cx="639" cy="169"/>
              </a:xfrm>
            </p:grpSpPr>
            <p:sp>
              <p:nvSpPr>
                <p:cNvPr id="284" name="AutoShap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656" y="2172"/>
                  <a:ext cx="639" cy="1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85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08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86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986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grpSp>
            <p:nvGrpSpPr>
              <p:cNvPr id="275" name="Group 280"/>
              <p:cNvGrpSpPr/>
              <p:nvPr/>
            </p:nvGrpSpPr>
            <p:grpSpPr>
              <a:xfrm>
                <a:off x="3383021" y="3404893"/>
                <a:ext cx="1230313" cy="230188"/>
                <a:chOff x="3436243" y="3225800"/>
                <a:chExt cx="1230313" cy="230188"/>
              </a:xfrm>
            </p:grpSpPr>
            <p:sp>
              <p:nvSpPr>
                <p:cNvPr id="279" name="AutoShap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3436243" y="3225800"/>
                  <a:ext cx="1230313" cy="2301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80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3487043" y="3302000"/>
                  <a:ext cx="266700" cy="76200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81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3773851" y="3302000"/>
                  <a:ext cx="266700" cy="76200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82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4060659" y="3302000"/>
                  <a:ext cx="265113" cy="76200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83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4345881" y="3302000"/>
                  <a:ext cx="265113" cy="76200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276" name="AutoShape 185"/>
              <p:cNvSpPr>
                <a:spLocks noChangeArrowheads="1"/>
              </p:cNvSpPr>
              <p:nvPr/>
            </p:nvSpPr>
            <p:spPr bwMode="auto">
              <a:xfrm rot="10800000">
                <a:off x="2455921" y="3235031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77" name="AutoShape 186"/>
              <p:cNvSpPr>
                <a:spLocks noChangeArrowheads="1"/>
              </p:cNvSpPr>
              <p:nvPr/>
            </p:nvSpPr>
            <p:spPr bwMode="auto">
              <a:xfrm rot="10800000">
                <a:off x="3608446" y="3235031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78" name="AutoShape 187"/>
              <p:cNvSpPr>
                <a:spLocks noChangeArrowheads="1"/>
              </p:cNvSpPr>
              <p:nvPr/>
            </p:nvSpPr>
            <p:spPr bwMode="auto">
              <a:xfrm rot="10800000">
                <a:off x="4183121" y="3235031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</p:grp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64002" y="3380309"/>
              <a:ext cx="0" cy="1639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581198" y="3355805"/>
              <a:ext cx="149522" cy="1343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4531262" y="3297864"/>
              <a:ext cx="93663" cy="117470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06375 h 130"/>
                <a:gd name="T4" fmla="*/ 3 w 143"/>
                <a:gd name="T5" fmla="*/ 206375 h 130"/>
                <a:gd name="T6" fmla="*/ 5 w 143"/>
                <a:gd name="T7" fmla="*/ 114300 h 130"/>
                <a:gd name="T8" fmla="*/ 6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grpSp>
          <p:nvGrpSpPr>
            <p:cNvPr id="30" name="Group 64"/>
            <p:cNvGrpSpPr>
              <a:grpSpLocks noChangeAspect="1"/>
            </p:cNvGrpSpPr>
            <p:nvPr/>
          </p:nvGrpSpPr>
          <p:grpSpPr bwMode="auto">
            <a:xfrm rot="1435350" flipH="1" flipV="1">
              <a:off x="4622730" y="3287097"/>
              <a:ext cx="73025" cy="280925"/>
              <a:chOff x="2790" y="3240"/>
              <a:chExt cx="56" cy="332"/>
            </a:xfrm>
          </p:grpSpPr>
          <p:sp>
            <p:nvSpPr>
              <p:cNvPr id="271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2" name="AutoShape 66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31" name="Line 67"/>
            <p:cNvSpPr>
              <a:spLocks noChangeShapeType="1"/>
            </p:cNvSpPr>
            <p:nvPr/>
          </p:nvSpPr>
          <p:spPr bwMode="auto">
            <a:xfrm>
              <a:off x="4733502" y="3485981"/>
              <a:ext cx="3742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13114" y="3422354"/>
              <a:ext cx="377618" cy="386303"/>
              <a:chOff x="7513576" y="2205584"/>
              <a:chExt cx="377618" cy="386303"/>
            </a:xfrm>
          </p:grpSpPr>
          <p:sp>
            <p:nvSpPr>
              <p:cNvPr id="268" name="Line 52"/>
              <p:cNvSpPr>
                <a:spLocks noChangeShapeType="1"/>
              </p:cNvSpPr>
              <p:nvPr/>
            </p:nvSpPr>
            <p:spPr bwMode="auto">
              <a:xfrm>
                <a:off x="7544517" y="2270004"/>
                <a:ext cx="301514" cy="2744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69" name="Rectangle 53"/>
              <p:cNvSpPr>
                <a:spLocks noChangeAspect="1" noChangeArrowheads="1"/>
              </p:cNvSpPr>
              <p:nvPr/>
            </p:nvSpPr>
            <p:spPr bwMode="auto">
              <a:xfrm rot="2617159" flipH="1" flipV="1">
                <a:off x="7759741" y="2469649"/>
                <a:ext cx="131453" cy="12223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0" name="Freeform 68"/>
              <p:cNvSpPr>
                <a:spLocks/>
              </p:cNvSpPr>
              <p:nvPr/>
            </p:nvSpPr>
            <p:spPr bwMode="auto">
              <a:xfrm>
                <a:off x="7513576" y="2205584"/>
                <a:ext cx="115970" cy="159787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29815 w 143"/>
                  <a:gd name="T5" fmla="*/ 206375 h 130"/>
                  <a:gd name="T6" fmla="*/ 54277 w 143"/>
                  <a:gd name="T7" fmla="*/ 114300 h 130"/>
                  <a:gd name="T8" fmla="*/ 54659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33" name="Group 80"/>
            <p:cNvGrpSpPr>
              <a:grpSpLocks/>
            </p:cNvGrpSpPr>
            <p:nvPr/>
          </p:nvGrpSpPr>
          <p:grpSpPr bwMode="auto">
            <a:xfrm>
              <a:off x="6009946" y="3385984"/>
              <a:ext cx="1100101" cy="200026"/>
              <a:chOff x="4009" y="2043"/>
              <a:chExt cx="724" cy="126"/>
            </a:xfrm>
          </p:grpSpPr>
          <p:sp>
            <p:nvSpPr>
              <p:cNvPr id="218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413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9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442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0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471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1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500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2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558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3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529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4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587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5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617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645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7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675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13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9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442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0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471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1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500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2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558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3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529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4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587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5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617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6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645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7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675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8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4703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9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703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240" name="Group 103"/>
              <p:cNvGrpSpPr>
                <a:grpSpLocks/>
              </p:cNvGrpSpPr>
              <p:nvPr/>
            </p:nvGrpSpPr>
            <p:grpSpPr bwMode="auto">
              <a:xfrm flipH="1" flipV="1">
                <a:off x="4382" y="2043"/>
                <a:ext cx="29" cy="126"/>
                <a:chOff x="1359" y="3335"/>
                <a:chExt cx="31" cy="126"/>
              </a:xfrm>
            </p:grpSpPr>
            <p:sp>
              <p:nvSpPr>
                <p:cNvPr id="266" name="Rectangle 10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67" name="Rectangle 10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241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040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2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069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3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4098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4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4127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5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4185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6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4156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7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4214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8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4244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9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4272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0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4302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1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4040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2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4069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3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4098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4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4127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5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4185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6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4156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7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4214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8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4244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9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4272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0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4302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1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4330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2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4330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263" name="Group 128"/>
              <p:cNvGrpSpPr>
                <a:grpSpLocks/>
              </p:cNvGrpSpPr>
              <p:nvPr/>
            </p:nvGrpSpPr>
            <p:grpSpPr bwMode="auto">
              <a:xfrm flipH="1" flipV="1">
                <a:off x="4009" y="2043"/>
                <a:ext cx="29" cy="126"/>
                <a:chOff x="1359" y="3335"/>
                <a:chExt cx="31" cy="126"/>
              </a:xfrm>
            </p:grpSpPr>
            <p:sp>
              <p:nvSpPr>
                <p:cNvPr id="264" name="Rectangle 12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265" name="Rectangle 13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</p:grpSp>
        <p:grpSp>
          <p:nvGrpSpPr>
            <p:cNvPr id="34" name="Group 131"/>
            <p:cNvGrpSpPr>
              <a:grpSpLocks/>
            </p:cNvGrpSpPr>
            <p:nvPr/>
          </p:nvGrpSpPr>
          <p:grpSpPr bwMode="auto">
            <a:xfrm>
              <a:off x="5443262" y="3385984"/>
              <a:ext cx="531825" cy="200026"/>
              <a:chOff x="3636" y="2043"/>
              <a:chExt cx="350" cy="126"/>
            </a:xfrm>
          </p:grpSpPr>
          <p:sp>
            <p:nvSpPr>
              <p:cNvPr id="19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3666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5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3696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6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3724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7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3754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8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3812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3782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0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3840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1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3870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2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3898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3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3928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4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3666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5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3696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6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3724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7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3754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8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3812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9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3782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0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3840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1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3870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2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3898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3928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4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3956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5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3956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3636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3636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35" name="Rectangle 165"/>
            <p:cNvSpPr>
              <a:spLocks noChangeAspect="1" noChangeArrowheads="1"/>
            </p:cNvSpPr>
            <p:nvPr/>
          </p:nvSpPr>
          <p:spPr bwMode="auto">
            <a:xfrm>
              <a:off x="7850215" y="3439943"/>
              <a:ext cx="363538" cy="936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36" name="AutoShape 13"/>
            <p:cNvSpPr>
              <a:spLocks noChangeArrowheads="1"/>
            </p:cNvSpPr>
            <p:nvPr/>
          </p:nvSpPr>
          <p:spPr bwMode="auto">
            <a:xfrm rot="5400000">
              <a:off x="8363267" y="3143764"/>
              <a:ext cx="585788" cy="6832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59 w 21600"/>
                <a:gd name="T13" fmla="*/ 3486 h 21600"/>
                <a:gd name="T14" fmla="*/ 18141 w 21600"/>
                <a:gd name="T15" fmla="*/ 18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49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37" name="AutoShape 14"/>
            <p:cNvSpPr>
              <a:spLocks noChangeArrowheads="1"/>
            </p:cNvSpPr>
            <p:nvPr/>
          </p:nvSpPr>
          <p:spPr bwMode="auto">
            <a:xfrm rot="16200000">
              <a:off x="8378501" y="3220459"/>
              <a:ext cx="401734" cy="5316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79 w 21600"/>
                <a:gd name="T13" fmla="*/ 2400 h 21600"/>
                <a:gd name="T14" fmla="*/ 19221 w 21600"/>
                <a:gd name="T15" fmla="*/ 1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42" y="21600"/>
                  </a:lnTo>
                  <a:lnTo>
                    <a:pt x="204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E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 flipV="1">
              <a:off x="8846175" y="3194273"/>
              <a:ext cx="151619" cy="111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 rot="16200000" flipV="1">
              <a:off x="8864467" y="3644965"/>
              <a:ext cx="115034" cy="151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rot="5400000">
              <a:off x="8919330" y="3584793"/>
              <a:ext cx="5310" cy="151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rot="16200000" flipV="1">
              <a:off x="8919330" y="3232613"/>
              <a:ext cx="5310" cy="151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2" name="Line 177"/>
            <p:cNvSpPr>
              <a:spLocks noChangeShapeType="1"/>
            </p:cNvSpPr>
            <p:nvPr/>
          </p:nvSpPr>
          <p:spPr bwMode="auto">
            <a:xfrm>
              <a:off x="8316498" y="3489821"/>
              <a:ext cx="464699" cy="134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3" name="Line 178"/>
            <p:cNvSpPr>
              <a:spLocks noChangeShapeType="1"/>
            </p:cNvSpPr>
            <p:nvPr/>
          </p:nvSpPr>
          <p:spPr bwMode="auto">
            <a:xfrm>
              <a:off x="8475619" y="3448931"/>
              <a:ext cx="287650" cy="2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4" name="Line 179"/>
            <p:cNvSpPr>
              <a:spLocks noChangeShapeType="1"/>
            </p:cNvSpPr>
            <p:nvPr/>
          </p:nvSpPr>
          <p:spPr bwMode="auto">
            <a:xfrm flipV="1">
              <a:off x="8556724" y="3548397"/>
              <a:ext cx="224473" cy="13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5" name="Line 180"/>
            <p:cNvSpPr>
              <a:spLocks noChangeShapeType="1"/>
            </p:cNvSpPr>
            <p:nvPr/>
          </p:nvSpPr>
          <p:spPr bwMode="auto">
            <a:xfrm flipV="1">
              <a:off x="8310590" y="3373018"/>
              <a:ext cx="470607" cy="1150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6" name="Line 181"/>
            <p:cNvSpPr>
              <a:spLocks noChangeShapeType="1"/>
            </p:cNvSpPr>
            <p:nvPr/>
          </p:nvSpPr>
          <p:spPr bwMode="auto">
            <a:xfrm flipV="1">
              <a:off x="8399198" y="3324861"/>
              <a:ext cx="304788" cy="140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>
              <a:off x="4781660" y="3201817"/>
              <a:ext cx="77329" cy="2817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 flipH="1">
              <a:off x="5280613" y="3271565"/>
              <a:ext cx="95250" cy="217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49" name="Rectangle 178"/>
            <p:cNvSpPr>
              <a:spLocks noChangeArrowheads="1"/>
            </p:cNvSpPr>
            <p:nvPr/>
          </p:nvSpPr>
          <p:spPr bwMode="auto">
            <a:xfrm>
              <a:off x="4751498" y="3160543"/>
              <a:ext cx="114300" cy="117475"/>
            </a:xfrm>
            <a:prstGeom prst="rect">
              <a:avLst/>
            </a:prstGeom>
            <a:solidFill>
              <a:srgbClr val="CCECFF"/>
            </a:solidFill>
            <a:ln w="12700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50" name="Rectangle 179"/>
            <p:cNvSpPr>
              <a:spLocks noChangeArrowheads="1"/>
            </p:cNvSpPr>
            <p:nvPr/>
          </p:nvSpPr>
          <p:spPr bwMode="auto">
            <a:xfrm>
              <a:off x="5332567" y="3160543"/>
              <a:ext cx="114300" cy="117475"/>
            </a:xfrm>
            <a:prstGeom prst="rect">
              <a:avLst/>
            </a:prstGeom>
            <a:solidFill>
              <a:srgbClr val="CCECFF"/>
            </a:solidFill>
            <a:ln w="12700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4887359" y="3385967"/>
              <a:ext cx="355560" cy="200026"/>
              <a:chOff x="4854052" y="3554117"/>
              <a:chExt cx="355560" cy="200026"/>
            </a:xfrm>
          </p:grpSpPr>
          <p:sp>
            <p:nvSpPr>
              <p:cNvPr id="178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4899637" y="3554117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79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4945221" y="3554117"/>
                <a:ext cx="42546" cy="74613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0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4987767" y="3554117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1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5033351" y="3554117"/>
                <a:ext cx="42546" cy="74613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2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5121481" y="3554117"/>
                <a:ext cx="42546" cy="74613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3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5075897" y="3554117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4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5164027" y="3554117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5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4899637" y="3679530"/>
                <a:ext cx="45585" cy="74613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6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4945221" y="3679530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7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4987767" y="3679530"/>
                <a:ext cx="45585" cy="74613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8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5033351" y="3679530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9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5121481" y="3679530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0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5075897" y="3679530"/>
                <a:ext cx="45585" cy="74613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1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5164027" y="3679530"/>
                <a:ext cx="45585" cy="74613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2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4854052" y="3554117"/>
                <a:ext cx="42546" cy="74613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3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4854052" y="3679530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52" name="Freeform 57"/>
            <p:cNvSpPr>
              <a:spLocks/>
            </p:cNvSpPr>
            <p:nvPr/>
          </p:nvSpPr>
          <p:spPr bwMode="auto">
            <a:xfrm rot="10800000">
              <a:off x="4686043" y="3418895"/>
              <a:ext cx="93663" cy="117470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06375 h 130"/>
                <a:gd name="T4" fmla="*/ 3 w 143"/>
                <a:gd name="T5" fmla="*/ 206375 h 130"/>
                <a:gd name="T6" fmla="*/ 5 w 143"/>
                <a:gd name="T7" fmla="*/ 114300 h 130"/>
                <a:gd name="T8" fmla="*/ 6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grpSp>
          <p:nvGrpSpPr>
            <p:cNvPr id="53" name="Group 55"/>
            <p:cNvGrpSpPr/>
            <p:nvPr/>
          </p:nvGrpSpPr>
          <p:grpSpPr>
            <a:xfrm>
              <a:off x="7176583" y="3385678"/>
              <a:ext cx="355560" cy="200026"/>
              <a:chOff x="7143276" y="3553828"/>
              <a:chExt cx="355560" cy="200026"/>
            </a:xfrm>
          </p:grpSpPr>
          <p:sp>
            <p:nvSpPr>
              <p:cNvPr id="162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7188861" y="3553828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63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7234445" y="3553828"/>
                <a:ext cx="42546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64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7276991" y="3553828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65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7322575" y="3553828"/>
                <a:ext cx="42546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66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7410705" y="3553828"/>
                <a:ext cx="42546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67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7365121" y="3553828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68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7453251" y="3553828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69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7188861" y="3679241"/>
                <a:ext cx="45585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70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7234445" y="3679241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71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7276991" y="3679241"/>
                <a:ext cx="45585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72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7322575" y="3679241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73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7410705" y="3679241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74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7365121" y="3679241"/>
                <a:ext cx="45585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75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7453251" y="3679241"/>
                <a:ext cx="45585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7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143276" y="3553828"/>
                <a:ext cx="42546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7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143276" y="3679241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 rot="429407">
              <a:off x="4339226" y="3384566"/>
              <a:ext cx="390974" cy="3794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grpSp>
          <p:nvGrpSpPr>
            <p:cNvPr id="55" name="Group 64"/>
            <p:cNvGrpSpPr>
              <a:grpSpLocks noChangeAspect="1"/>
            </p:cNvGrpSpPr>
            <p:nvPr/>
          </p:nvGrpSpPr>
          <p:grpSpPr bwMode="auto">
            <a:xfrm rot="1864757" flipH="1" flipV="1">
              <a:off x="4605400" y="3575469"/>
              <a:ext cx="73025" cy="280925"/>
              <a:chOff x="2790" y="3240"/>
              <a:chExt cx="56" cy="332"/>
            </a:xfrm>
          </p:grpSpPr>
          <p:sp>
            <p:nvSpPr>
              <p:cNvPr id="160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61" name="AutoShape 66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56" name="Line 177"/>
            <p:cNvSpPr>
              <a:spLocks noChangeShapeType="1"/>
            </p:cNvSpPr>
            <p:nvPr/>
          </p:nvSpPr>
          <p:spPr bwMode="auto">
            <a:xfrm rot="429407">
              <a:off x="8278516" y="4260591"/>
              <a:ext cx="481955" cy="75038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57" name="Line 181"/>
            <p:cNvSpPr>
              <a:spLocks noChangeShapeType="1"/>
            </p:cNvSpPr>
            <p:nvPr/>
          </p:nvSpPr>
          <p:spPr bwMode="auto">
            <a:xfrm rot="429407" flipV="1">
              <a:off x="8253271" y="4187891"/>
              <a:ext cx="507569" cy="70704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58" name="Line 67"/>
            <p:cNvSpPr>
              <a:spLocks noChangeShapeType="1"/>
            </p:cNvSpPr>
            <p:nvPr/>
          </p:nvSpPr>
          <p:spPr bwMode="auto">
            <a:xfrm rot="429407">
              <a:off x="4692262" y="4039832"/>
              <a:ext cx="41206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59" name="Rectangle 165"/>
            <p:cNvSpPr>
              <a:spLocks noChangeAspect="1" noChangeArrowheads="1"/>
            </p:cNvSpPr>
            <p:nvPr/>
          </p:nvSpPr>
          <p:spPr bwMode="auto">
            <a:xfrm rot="429407">
              <a:off x="7799231" y="4148047"/>
              <a:ext cx="363538" cy="936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60" name="Line 178"/>
            <p:cNvSpPr>
              <a:spLocks noChangeShapeType="1"/>
            </p:cNvSpPr>
            <p:nvPr/>
          </p:nvSpPr>
          <p:spPr bwMode="auto">
            <a:xfrm rot="429407" flipV="1">
              <a:off x="8394795" y="4137516"/>
              <a:ext cx="210985" cy="101106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61" name="Line 179"/>
            <p:cNvSpPr>
              <a:spLocks noChangeShapeType="1"/>
            </p:cNvSpPr>
            <p:nvPr/>
          </p:nvSpPr>
          <p:spPr bwMode="auto">
            <a:xfrm rot="429407" flipV="1">
              <a:off x="8394389" y="4142187"/>
              <a:ext cx="399544" cy="106358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62" name="Line 180"/>
            <p:cNvSpPr>
              <a:spLocks noChangeShapeType="1"/>
            </p:cNvSpPr>
            <p:nvPr/>
          </p:nvSpPr>
          <p:spPr bwMode="auto">
            <a:xfrm rot="429407">
              <a:off x="8362529" y="4287179"/>
              <a:ext cx="429243" cy="142907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 rot="11229407">
              <a:off x="4661901" y="3716051"/>
              <a:ext cx="93663" cy="117470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06375 h 130"/>
                <a:gd name="T4" fmla="*/ 3 w 143"/>
                <a:gd name="T5" fmla="*/ 206375 h 130"/>
                <a:gd name="T6" fmla="*/ 5 w 143"/>
                <a:gd name="T7" fmla="*/ 114300 h 130"/>
                <a:gd name="T8" fmla="*/ 6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 rot="429407">
              <a:off x="7166122" y="4018132"/>
              <a:ext cx="355560" cy="200026"/>
              <a:chOff x="7143276" y="3553828"/>
              <a:chExt cx="355560" cy="200026"/>
            </a:xfrm>
          </p:grpSpPr>
          <p:sp>
            <p:nvSpPr>
              <p:cNvPr id="14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7188861" y="3553828"/>
                <a:ext cx="45585" cy="74613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45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7234445" y="3553828"/>
                <a:ext cx="42546" cy="7461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46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7276991" y="3553828"/>
                <a:ext cx="45585" cy="74613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47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7322575" y="3553828"/>
                <a:ext cx="42546" cy="7461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48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7410705" y="3553828"/>
                <a:ext cx="42546" cy="7461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4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7365121" y="3553828"/>
                <a:ext cx="45585" cy="74613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50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7453251" y="3553828"/>
                <a:ext cx="45585" cy="74613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51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7188861" y="3679241"/>
                <a:ext cx="45585" cy="7461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52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7234445" y="3679241"/>
                <a:ext cx="42546" cy="74613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53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7276991" y="3679241"/>
                <a:ext cx="45585" cy="7461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54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7322575" y="3679241"/>
                <a:ext cx="42546" cy="74613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55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7410705" y="3679241"/>
                <a:ext cx="42546" cy="74613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56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7365121" y="3679241"/>
                <a:ext cx="45585" cy="7461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57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7453251" y="3679241"/>
                <a:ext cx="45585" cy="7461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5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143276" y="3553828"/>
                <a:ext cx="42546" cy="7461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59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143276" y="3679241"/>
                <a:ext cx="42546" cy="74613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4317557" y="3292306"/>
              <a:ext cx="93663" cy="117470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06375 h 130"/>
                <a:gd name="T4" fmla="*/ 3 w 143"/>
                <a:gd name="T5" fmla="*/ 206375 h 130"/>
                <a:gd name="T6" fmla="*/ 5 w 143"/>
                <a:gd name="T7" fmla="*/ 114300 h 130"/>
                <a:gd name="T8" fmla="*/ 6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grpSp>
          <p:nvGrpSpPr>
            <p:cNvPr id="66" name="Group 69"/>
            <p:cNvGrpSpPr/>
            <p:nvPr/>
          </p:nvGrpSpPr>
          <p:grpSpPr>
            <a:xfrm>
              <a:off x="5468650" y="3785584"/>
              <a:ext cx="1514033" cy="381023"/>
              <a:chOff x="5369112" y="2568814"/>
              <a:chExt cx="1514033" cy="381023"/>
            </a:xfrm>
          </p:grpSpPr>
          <p:grpSp>
            <p:nvGrpSpPr>
              <p:cNvPr id="76" name="Group 79"/>
              <p:cNvGrpSpPr/>
              <p:nvPr/>
            </p:nvGrpSpPr>
            <p:grpSpPr>
              <a:xfrm>
                <a:off x="5369112" y="2568814"/>
                <a:ext cx="368757" cy="237856"/>
                <a:chOff x="4819006" y="3120533"/>
                <a:chExt cx="368757" cy="237856"/>
              </a:xfrm>
            </p:grpSpPr>
            <p:sp>
              <p:nvSpPr>
                <p:cNvPr id="128" name="Rectangle 132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79848" y="312640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29" name="Rectangle 133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25088" y="313189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30" name="Rectangle 13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67291" y="313738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31" name="Rectangle 13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12532" y="314287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32" name="Rectangle 136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99975" y="315385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33" name="Rectangle 137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54735" y="314836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34" name="Rectangle 138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142178" y="315934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35" name="Rectangle 142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64223" y="3250838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36" name="Rectangle 143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09464" y="325632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37" name="Rectangle 14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51667" y="3261817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38" name="Rectangle 14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96907" y="326730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39" name="Rectangle 146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84351" y="327828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0" name="Rectangle 147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39110" y="3272797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1" name="Rectangle 148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126553" y="3283776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2" name="Rectangle 15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34630" y="3120533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43" name="Rectangle 15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19006" y="3244969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grpSp>
            <p:nvGrpSpPr>
              <p:cNvPr id="77" name="Group 80"/>
              <p:cNvGrpSpPr/>
              <p:nvPr/>
            </p:nvGrpSpPr>
            <p:grpSpPr>
              <a:xfrm>
                <a:off x="5751305" y="2614819"/>
                <a:ext cx="368757" cy="237856"/>
                <a:chOff x="4819006" y="3120533"/>
                <a:chExt cx="368757" cy="237856"/>
              </a:xfrm>
            </p:grpSpPr>
            <p:sp>
              <p:nvSpPr>
                <p:cNvPr id="112" name="Rectangle 132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79848" y="312640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13" name="Rectangle 133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25088" y="313189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14" name="Rectangle 13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67291" y="313738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15" name="Rectangle 13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12532" y="314287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16" name="Rectangle 136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99975" y="315385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17" name="Rectangle 137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54735" y="314836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18" name="Rectangle 138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142178" y="315934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19" name="Rectangle 142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64223" y="3250838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20" name="Rectangle 143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09464" y="325632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21" name="Rectangle 14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51667" y="3261817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22" name="Rectangle 14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96907" y="326730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23" name="Rectangle 146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84351" y="327828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24" name="Rectangle 147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39110" y="3272797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25" name="Rectangle 148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126553" y="3283776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26" name="Rectangle 15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34630" y="3120533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27" name="Rectangle 15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19006" y="3244969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grpSp>
            <p:nvGrpSpPr>
              <p:cNvPr id="78" name="Group 81"/>
              <p:cNvGrpSpPr/>
              <p:nvPr/>
            </p:nvGrpSpPr>
            <p:grpSpPr>
              <a:xfrm>
                <a:off x="6133804" y="2661773"/>
                <a:ext cx="368757" cy="237856"/>
                <a:chOff x="4819006" y="3120533"/>
                <a:chExt cx="368757" cy="237856"/>
              </a:xfrm>
            </p:grpSpPr>
            <p:sp>
              <p:nvSpPr>
                <p:cNvPr id="96" name="Rectangle 132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79848" y="312640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7" name="Rectangle 133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25088" y="313189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8" name="Rectangle 13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67291" y="313738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9" name="Rectangle 13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12532" y="314287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00" name="Rectangle 136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99975" y="315385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01" name="Rectangle 137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54735" y="314836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02" name="Rectangle 138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142178" y="315934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03" name="Rectangle 142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64223" y="3250838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04" name="Rectangle 143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09464" y="325632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05" name="Rectangle 14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51667" y="3261817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06" name="Rectangle 14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96907" y="326730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07" name="Rectangle 146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84351" y="327828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08" name="Rectangle 147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39110" y="3272797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09" name="Rectangle 148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126553" y="3283776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10" name="Rectangle 15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34630" y="3120533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111" name="Rectangle 15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19006" y="3244969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grpSp>
            <p:nvGrpSpPr>
              <p:cNvPr id="79" name="Group 82"/>
              <p:cNvGrpSpPr/>
              <p:nvPr/>
            </p:nvGrpSpPr>
            <p:grpSpPr>
              <a:xfrm>
                <a:off x="6514388" y="2711981"/>
                <a:ext cx="368757" cy="237856"/>
                <a:chOff x="4819006" y="3120533"/>
                <a:chExt cx="368757" cy="237856"/>
              </a:xfrm>
            </p:grpSpPr>
            <p:sp>
              <p:nvSpPr>
                <p:cNvPr id="80" name="Rectangle 132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79848" y="312640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1" name="Rectangle 133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25088" y="313189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2" name="Rectangle 13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67291" y="313738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3" name="Rectangle 13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12532" y="314287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4" name="Rectangle 136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99975" y="3153851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5" name="Rectangle 137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54735" y="314836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6" name="Rectangle 138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142178" y="3159341"/>
                  <a:ext cx="45585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7" name="Rectangle 142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64223" y="3250838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8" name="Rectangle 143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09464" y="325632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89" name="Rectangle 14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51667" y="3261817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0" name="Rectangle 14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996907" y="326730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1" name="Rectangle 146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84351" y="3278287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2" name="Rectangle 147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039110" y="3272797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3" name="Rectangle 148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5126553" y="3283776"/>
                  <a:ext cx="45585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4" name="Rectangle 154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34630" y="3120533"/>
                  <a:ext cx="42546" cy="7461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95" name="Rectangle 155"/>
                <p:cNvSpPr>
                  <a:spLocks noChangeAspect="1" noChangeArrowheads="1"/>
                </p:cNvSpPr>
                <p:nvPr/>
              </p:nvSpPr>
              <p:spPr bwMode="auto">
                <a:xfrm rot="429407">
                  <a:off x="4819006" y="3244969"/>
                  <a:ext cx="42546" cy="74613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000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</p:grpSp>
        <p:grpSp>
          <p:nvGrpSpPr>
            <p:cNvPr id="67" name="Group 70"/>
            <p:cNvGrpSpPr/>
            <p:nvPr/>
          </p:nvGrpSpPr>
          <p:grpSpPr>
            <a:xfrm rot="366438">
              <a:off x="7594029" y="4112625"/>
              <a:ext cx="377618" cy="386303"/>
              <a:chOff x="7513576" y="2205584"/>
              <a:chExt cx="377618" cy="386303"/>
            </a:xfrm>
          </p:grpSpPr>
          <p:sp>
            <p:nvSpPr>
              <p:cNvPr id="73" name="Line 52"/>
              <p:cNvSpPr>
                <a:spLocks noChangeShapeType="1"/>
              </p:cNvSpPr>
              <p:nvPr/>
            </p:nvSpPr>
            <p:spPr bwMode="auto">
              <a:xfrm>
                <a:off x="7544517" y="2270004"/>
                <a:ext cx="301514" cy="2744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74" name="Rectangle 53"/>
              <p:cNvSpPr>
                <a:spLocks noChangeAspect="1" noChangeArrowheads="1"/>
              </p:cNvSpPr>
              <p:nvPr/>
            </p:nvSpPr>
            <p:spPr bwMode="auto">
              <a:xfrm rot="2617159" flipH="1" flipV="1">
                <a:off x="7759741" y="2469649"/>
                <a:ext cx="131453" cy="12223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75" name="Freeform 68"/>
              <p:cNvSpPr>
                <a:spLocks/>
              </p:cNvSpPr>
              <p:nvPr/>
            </p:nvSpPr>
            <p:spPr bwMode="auto">
              <a:xfrm>
                <a:off x="7513576" y="2205584"/>
                <a:ext cx="115970" cy="159787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29815 w 143"/>
                  <a:gd name="T5" fmla="*/ 206375 h 130"/>
                  <a:gd name="T6" fmla="*/ 54277 w 143"/>
                  <a:gd name="T7" fmla="*/ 114300 h 130"/>
                  <a:gd name="T8" fmla="*/ 54659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000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 flipH="1">
              <a:off x="5827839" y="3139112"/>
              <a:ext cx="1073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i="1" dirty="0" smtClean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rPr>
                <a:t>FLASH1</a:t>
              </a:r>
              <a:endParaRPr lang="en-US" sz="1400" i="1" dirty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endParaRPr>
            </a:p>
          </p:txBody>
        </p:sp>
        <p:sp>
          <p:nvSpPr>
            <p:cNvPr id="69" name="Text Box 27"/>
            <p:cNvSpPr txBox="1">
              <a:spLocks noChangeArrowheads="1"/>
            </p:cNvSpPr>
            <p:nvPr/>
          </p:nvSpPr>
          <p:spPr bwMode="auto">
            <a:xfrm rot="409761" flipH="1">
              <a:off x="5760147" y="3641808"/>
              <a:ext cx="1073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i="1" dirty="0" smtClean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rPr>
                <a:t>FLASH2</a:t>
              </a:r>
              <a:endParaRPr lang="en-US" sz="1400" i="1" dirty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endParaRPr>
            </a:p>
          </p:txBody>
        </p:sp>
        <p:sp>
          <p:nvSpPr>
            <p:cNvPr id="70" name="AutoShape 77"/>
            <p:cNvSpPr>
              <a:spLocks noChangeArrowheads="1"/>
            </p:cNvSpPr>
            <p:nvPr/>
          </p:nvSpPr>
          <p:spPr bwMode="auto">
            <a:xfrm>
              <a:off x="697503" y="3514675"/>
              <a:ext cx="89606" cy="15081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71" name="Line 24"/>
            <p:cNvSpPr>
              <a:spLocks noChangeShapeType="1"/>
            </p:cNvSpPr>
            <p:nvPr/>
          </p:nvSpPr>
          <p:spPr bwMode="auto">
            <a:xfrm>
              <a:off x="696454" y="3397250"/>
              <a:ext cx="511" cy="1568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72" name="AutoShape 77"/>
            <p:cNvSpPr>
              <a:spLocks noChangeArrowheads="1"/>
            </p:cNvSpPr>
            <p:nvPr/>
          </p:nvSpPr>
          <p:spPr bwMode="auto">
            <a:xfrm>
              <a:off x="574396" y="3514674"/>
              <a:ext cx="89606" cy="150813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</p:grpSp>
      <p:pic>
        <p:nvPicPr>
          <p:cNvPr id="3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96" y="2974937"/>
            <a:ext cx="3402124" cy="204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" y="3025733"/>
            <a:ext cx="2889601" cy="194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2" descr="http://ttfinfo.desy.de/TTFelog/data/2015/34/17.08_n/2015-08-18T00:32: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4" y="4831173"/>
            <a:ext cx="1964922" cy="19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8" y="4316095"/>
            <a:ext cx="1878326" cy="244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4835021" y="1221653"/>
            <a:ext cx="332767" cy="11900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2" name="Ellipse 321"/>
          <p:cNvSpPr/>
          <p:nvPr/>
        </p:nvSpPr>
        <p:spPr bwMode="auto">
          <a:xfrm rot="458058">
            <a:off x="4846416" y="1557871"/>
            <a:ext cx="332767" cy="11900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65559" y="1091937"/>
            <a:ext cx="899189" cy="126681"/>
            <a:chOff x="3204611" y="1084263"/>
            <a:chExt cx="899189" cy="126681"/>
          </a:xfrm>
        </p:grpSpPr>
        <p:sp>
          <p:nvSpPr>
            <p:cNvPr id="323" name="Ellipse 322"/>
            <p:cNvSpPr/>
            <p:nvPr/>
          </p:nvSpPr>
          <p:spPr bwMode="auto">
            <a:xfrm>
              <a:off x="3771033" y="1091937"/>
              <a:ext cx="332767" cy="11900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4" name="Ellipse 323"/>
            <p:cNvSpPr/>
            <p:nvPr/>
          </p:nvSpPr>
          <p:spPr bwMode="auto">
            <a:xfrm>
              <a:off x="3204611" y="1084263"/>
              <a:ext cx="332767" cy="1190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28" y="1807626"/>
            <a:ext cx="607986" cy="43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" name="Picture 2" descr="http://ttfinfo.desy.de/TTFelog/data/2015/34/17.08_n/2015-08-18T00:32: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12" y="808109"/>
            <a:ext cx="754285" cy="7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DatenLokal\sFLASH\2015_08_Schichtdatenanalyse\Spectrometer\sFLASHSASESpectrumAverag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15" y="5029201"/>
            <a:ext cx="1932250" cy="182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atenLokal\sFLASH\2015_08_Schichtdatenanalyse\BL0F\sFLASH_CeYA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74" y="5185563"/>
            <a:ext cx="1515894" cy="13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3" descr="C:\DatenLokal\sFLASH\2015_08_Schichtdatenanalyse\BL0F\sFLASH_CeYA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54" y="594399"/>
            <a:ext cx="606102" cy="5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3533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25556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22188 0.03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22" grpId="0" animBg="1"/>
      <p:bldP spid="32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i="1" dirty="0">
                <a:solidFill>
                  <a:srgbClr val="F28E00"/>
                </a:solidFill>
              </a:rPr>
              <a:t>Bunch compression studies </a:t>
            </a:r>
          </a:p>
        </p:txBody>
      </p:sp>
    </p:spTree>
    <p:extLst>
      <p:ext uri="{BB962C8B-B14F-4D97-AF65-F5344CB8AC3E}">
        <p14:creationId xmlns:p14="http://schemas.microsoft.com/office/powerpoint/2010/main" val="17614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compression studies (SASE vs. SEEDING)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compression modes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98056" y="2054751"/>
            <a:ext cx="2967169" cy="4143861"/>
            <a:chOff x="501893" y="2195467"/>
            <a:chExt cx="2967169" cy="414386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93" y="2195467"/>
              <a:ext cx="2967169" cy="2710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815" y="4474770"/>
              <a:ext cx="2487491" cy="1864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feld 3"/>
          <p:cNvSpPr txBox="1"/>
          <p:nvPr/>
        </p:nvSpPr>
        <p:spPr>
          <a:xfrm>
            <a:off x="818262" y="1582504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Seeding (0.4 </a:t>
            </a:r>
            <a:r>
              <a:rPr lang="en-US" b="1" dirty="0" err="1" smtClean="0">
                <a:latin typeface="Calibri" panose="020F0502020204030204" pitchFamily="34" charset="0"/>
              </a:rPr>
              <a:t>nC</a:t>
            </a:r>
            <a:r>
              <a:rPr lang="en-US" b="1" dirty="0" smtClean="0">
                <a:latin typeface="Calibri" panose="020F0502020204030204" pitchFamily="34" charset="0"/>
              </a:rPr>
              <a:t>)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3421" y="1568492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SASE (e.g. 0.3 </a:t>
            </a:r>
            <a:r>
              <a:rPr lang="en-US" b="1" dirty="0" err="1" smtClean="0">
                <a:latin typeface="Calibri" panose="020F0502020204030204" pitchFamily="34" charset="0"/>
              </a:rPr>
              <a:t>nC</a:t>
            </a:r>
            <a:r>
              <a:rPr lang="en-US" b="1" dirty="0" smtClean="0">
                <a:latin typeface="Calibri" panose="020F0502020204030204" pitchFamily="34" charset="0"/>
              </a:rPr>
              <a:t>)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053" name="Picture 5" descr="http://ttfinfo.desy.de/TTFelog/data/2016/15/17.04_a/2016-04-17T15:19: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16" y="2195466"/>
            <a:ext cx="5657384" cy="38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view of FLASH2 a compression setting needs to be established which allows SASE operation in FLASH1 and seeded operation in FLASH2</a:t>
            </a:r>
          </a:p>
          <a:p>
            <a:r>
              <a:rPr lang="en-US" dirty="0" smtClean="0"/>
              <a:t>Ansatz 1: </a:t>
            </a:r>
          </a:p>
          <a:p>
            <a:pPr lvl="1"/>
            <a:r>
              <a:rPr lang="en-US" dirty="0" smtClean="0"/>
              <a:t>Setup SASE in FLASH1 and FLASH2 with same bunch compression settings (check TDS)</a:t>
            </a:r>
          </a:p>
          <a:p>
            <a:pPr lvl="1"/>
            <a:r>
              <a:rPr lang="en-US" dirty="0" smtClean="0"/>
              <a:t>Keep FLASH2 under SASE and decompress for FLASH1 and setup seeding in sFLASH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compression </a:t>
            </a:r>
            <a:r>
              <a:rPr lang="en-US" dirty="0"/>
              <a:t>studies (SASE vs. SEEDING)</a:t>
            </a:r>
          </a:p>
        </p:txBody>
      </p:sp>
      <p:pic>
        <p:nvPicPr>
          <p:cNvPr id="2050" name="Picture 2" descr="C:\DatenLokal\sFLASH\2016_03_Schichtdatenanalyse\20160307T2330_S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2" y="3624036"/>
            <a:ext cx="4410549" cy="22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atenLokal\sFLASH\2016_03_Schichtdatenanalyse\20160307T2359_See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53" y="3651052"/>
            <a:ext cx="4309235" cy="21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94705" y="3254704"/>
            <a:ext cx="165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SASE in FLASH1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3" y="3752928"/>
            <a:ext cx="1420370" cy="13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956470" y="3254704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Seeding in sFLASH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90" y="3672046"/>
            <a:ext cx="1356360" cy="12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view of FLASH2 a compression setting needs to be established which allows SASE operation in FLASH1 and seeded operation in FLASH2</a:t>
            </a:r>
          </a:p>
          <a:p>
            <a:r>
              <a:rPr lang="en-US" dirty="0" smtClean="0"/>
              <a:t>Ansatz 1: </a:t>
            </a:r>
          </a:p>
          <a:p>
            <a:pPr lvl="1"/>
            <a:r>
              <a:rPr lang="en-US" dirty="0" smtClean="0"/>
              <a:t>Setup SASE in FLASH1 and FLASH2 with same bunch compression settings (check TDS)</a:t>
            </a:r>
          </a:p>
          <a:p>
            <a:pPr lvl="1"/>
            <a:r>
              <a:rPr lang="en-US" dirty="0" smtClean="0"/>
              <a:t>Keep FLASH2 under SASE and decompress for FLASH1 and setup seeding in sFLASH</a:t>
            </a:r>
          </a:p>
          <a:p>
            <a:r>
              <a:rPr lang="en-US" dirty="0" smtClean="0"/>
              <a:t>Ansatz 2 (MD last week 30.04.2016 and 13.05.2016):</a:t>
            </a:r>
          </a:p>
          <a:p>
            <a:pPr lvl="1"/>
            <a:r>
              <a:rPr lang="en-US" dirty="0" smtClean="0"/>
              <a:t>Setup compression mode for seeding in sFLASH</a:t>
            </a:r>
          </a:p>
          <a:p>
            <a:pPr lvl="1"/>
            <a:r>
              <a:rPr lang="en-US" dirty="0" smtClean="0"/>
              <a:t>Further compress e-bunch (TDS monitor)</a:t>
            </a:r>
          </a:p>
          <a:p>
            <a:pPr lvl="1"/>
            <a:r>
              <a:rPr lang="en-US" dirty="0" smtClean="0"/>
              <a:t>Setup SASE in  FLASH1 and FLASH2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compression </a:t>
            </a:r>
            <a:r>
              <a:rPr lang="en-US" dirty="0"/>
              <a:t>studies (SASE vs. SEEDING)</a:t>
            </a:r>
          </a:p>
        </p:txBody>
      </p:sp>
      <p:pic>
        <p:nvPicPr>
          <p:cNvPr id="3074" name="Picture 2" descr="C:\DatenLokal\sFLASH\2016_05_Schichtdatenanalyse\LOLA\20160430T1520_See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56" y="3741420"/>
            <a:ext cx="4620012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67" y="3483531"/>
            <a:ext cx="1085541" cy="98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lipse 37"/>
          <p:cNvSpPr/>
          <p:nvPr/>
        </p:nvSpPr>
        <p:spPr bwMode="auto">
          <a:xfrm>
            <a:off x="1371558" y="2017301"/>
            <a:ext cx="6375019" cy="29943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Team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822158" y="2829347"/>
            <a:ext cx="162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Jörn</a:t>
            </a:r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Bödewadt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24542" y="3834318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Christoph Lechner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96249" y="3834318"/>
            <a:ext cx="187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Leslie L. Lazzarino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530196" y="4536319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Armin Azima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96249" y="2829347"/>
            <a:ext cx="334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Nagitha Ekanayake (left 04/2016)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24542" y="4317950"/>
            <a:ext cx="293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Kirsten Hacker (left 01/2016)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922402" y="4905968"/>
            <a:ext cx="198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Andreas </a:t>
            </a:r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Przystawik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76832" y="4905651"/>
            <a:ext cx="16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Guangyao Feng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76832" y="527530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Martin Dohlus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199438" y="891665"/>
            <a:ext cx="203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Machine Operation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386981" y="911084"/>
            <a:ext cx="307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Laser Operation / Seed Source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878750" y="5651972"/>
            <a:ext cx="20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FEL characterization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10480" y="5634387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Simulation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13785" y="6047709"/>
            <a:ext cx="1183337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DESY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Uni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HH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TU Dortmund</a:t>
            </a:r>
            <a:endParaRPr lang="en-US" sz="14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Gerade Verbindung 29"/>
          <p:cNvCxnSpPr/>
          <p:nvPr/>
        </p:nvCxnSpPr>
        <p:spPr bwMode="auto">
          <a:xfrm>
            <a:off x="-12932" y="347129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4559068" y="773722"/>
            <a:ext cx="0" cy="52739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4696249" y="3286629"/>
            <a:ext cx="21280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Theo Maltezopoulos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76832" y="1463303"/>
            <a:ext cx="172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FLASH operators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76832" y="1832635"/>
            <a:ext cx="321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Matthias Vogt &amp;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Johann </a:t>
            </a:r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Zemella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686440" y="1463303"/>
            <a:ext cx="222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Bastian Manschwetus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75260" y="3286629"/>
            <a:ext cx="114274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Tim Plath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008798" y="2201967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Core Team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786676" y="5080204"/>
            <a:ext cx="1544782" cy="1169551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alibri" panose="020F0502020204030204" pitchFamily="34" charset="0"/>
              </a:rPr>
              <a:t>UGRD students: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Philip Amstutz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Nils Lockmann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Florian Jacobs</a:t>
            </a:r>
          </a:p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Alexander 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Fröhlich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7358546" y="5304468"/>
            <a:ext cx="155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alibri" panose="020F0502020204030204" pitchFamily="34" charset="0"/>
              </a:rPr>
              <a:t>Sergey Usenko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compression </a:t>
            </a:r>
            <a:r>
              <a:rPr lang="en-US" dirty="0"/>
              <a:t>studies (SASE vs. SEEDING)</a:t>
            </a:r>
          </a:p>
        </p:txBody>
      </p:sp>
      <p:pic>
        <p:nvPicPr>
          <p:cNvPr id="3074" name="Picture 2" descr="C:\DatenLokal\sFLASH\2016_05_Schichtdatenanalyse\LOLA\20160430T1520_See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17" y="844968"/>
            <a:ext cx="3854491" cy="19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77" y="991790"/>
            <a:ext cx="1868440" cy="168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2" y="3387774"/>
            <a:ext cx="2104192" cy="151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72358" y="2913634"/>
            <a:ext cx="165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SASE in FLASH1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70164" y="5008665"/>
            <a:ext cx="245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Single shot pulse energy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~ 10 µJ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38" y="3282966"/>
            <a:ext cx="1767233" cy="173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180335" y="2913634"/>
            <a:ext cx="165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SASE in FLASH2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216920" y="5008665"/>
            <a:ext cx="245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Single shot pulse energy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~ 220 µJ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27" y="2652452"/>
            <a:ext cx="3337593" cy="301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65" y="2785348"/>
            <a:ext cx="2202180" cy="226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for a flat-top current profile and low energy chirp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Very low HGHG signal observed</a:t>
            </a:r>
          </a:p>
          <a:p>
            <a:pPr lvl="1"/>
            <a:r>
              <a:rPr lang="en-US" dirty="0" smtClean="0"/>
              <a:t>Noisy spectrum</a:t>
            </a:r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bunch compression </a:t>
            </a:r>
            <a:r>
              <a:rPr lang="en-US" dirty="0" smtClean="0"/>
              <a:t>on </a:t>
            </a:r>
            <a:r>
              <a:rPr lang="en-US" dirty="0" err="1" smtClean="0"/>
              <a:t>Microbunching</a:t>
            </a:r>
            <a:r>
              <a:rPr lang="en-US" dirty="0" smtClean="0"/>
              <a:t> Instability </a:t>
            </a:r>
            <a:r>
              <a:rPr lang="en-US" dirty="0"/>
              <a:t>(MBI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700548" y="197000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Modell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02073" y="1970008"/>
            <a:ext cx="84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Reality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1028" name="Picture 4" descr="C:\DatenLokal\sFLASH\2015_07_Schichtdatenanalyse\CompressionModelSha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6" y="2347946"/>
            <a:ext cx="3982235" cy="28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606594" y="2585442"/>
            <a:ext cx="10939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After BC3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47381" y="2585442"/>
            <a:ext cx="13397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After ACC67</a:t>
            </a:r>
            <a:endParaRPr lang="en-US" b="1" dirty="0">
              <a:latin typeface="Calibri" panose="020F0502020204030204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6336255" y="3112611"/>
            <a:ext cx="0" cy="48849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 bwMode="auto">
          <a:xfrm flipV="1">
            <a:off x="6328028" y="4351259"/>
            <a:ext cx="0" cy="40397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521165" y="2954774"/>
            <a:ext cx="152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energy spread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1e-3 (</a:t>
            </a:r>
            <a:r>
              <a:rPr lang="en-US" dirty="0" err="1" smtClean="0">
                <a:latin typeface="Calibri" panose="020F0502020204030204" pitchFamily="34" charset="0"/>
              </a:rPr>
              <a:t>rms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bunch compression on </a:t>
            </a:r>
            <a:r>
              <a:rPr lang="en-US" dirty="0" err="1" smtClean="0"/>
              <a:t>Microbunching</a:t>
            </a:r>
            <a:r>
              <a:rPr lang="en-US" dirty="0" smtClean="0"/>
              <a:t> </a:t>
            </a:r>
            <a:r>
              <a:rPr lang="en-US" dirty="0"/>
              <a:t>Instability (MBI)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for a current profile with low energy chirp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Good HGHG output</a:t>
            </a:r>
          </a:p>
          <a:p>
            <a:pPr lvl="1"/>
            <a:r>
              <a:rPr lang="en-US" dirty="0" smtClean="0"/>
              <a:t>Clean spectrum</a:t>
            </a:r>
          </a:p>
          <a:p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700548" y="197000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Modell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02073" y="1970008"/>
            <a:ext cx="84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Reality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:\DatenLokal\sFLASH\2016_01_Schichtdatenanalyse\LOLA\BunchCompressionModellSha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1" y="2347946"/>
            <a:ext cx="3988260" cy="28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606594" y="2585442"/>
            <a:ext cx="10939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After BC3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447381" y="2585442"/>
            <a:ext cx="13397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After ACC67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27" y="2652452"/>
            <a:ext cx="3337593" cy="301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7521165" y="2954774"/>
            <a:ext cx="152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energy spread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&lt;0.4 e-3 (</a:t>
            </a:r>
            <a:r>
              <a:rPr lang="en-US" dirty="0" err="1" smtClean="0">
                <a:latin typeface="Calibri" panose="020F0502020204030204" pitchFamily="34" charset="0"/>
              </a:rPr>
              <a:t>rms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>
            <a:off x="6336255" y="3463555"/>
            <a:ext cx="0" cy="48849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 bwMode="auto">
          <a:xfrm flipV="1">
            <a:off x="6339076" y="4153880"/>
            <a:ext cx="0" cy="40397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0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Bunching at 9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harmonic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 bunch compression unchanged 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peak</a:t>
            </a:r>
            <a:r>
              <a:rPr lang="en-US" dirty="0" smtClean="0"/>
              <a:t> = 600A)</a:t>
            </a:r>
            <a:endParaRPr lang="en-US" dirty="0"/>
          </a:p>
        </p:txBody>
      </p:sp>
      <p:pic>
        <p:nvPicPr>
          <p:cNvPr id="6149" name="Picture 5" descr="C:\DatenLokal\sFLASH\2016_05_Schichtdatenanalyse\Spectrometer\7thHarmon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5" y="1797050"/>
            <a:ext cx="2825890" cy="2119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atenLokal\sFLASH\2016_05_Schichtdatenanalyse\Spectrometer\9thHarmon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95" y="2653982"/>
            <a:ext cx="2962613" cy="2222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atenLokal\sFLASH\2016_05_Schichtdatenanalyse\Spectrometer\11thHarmon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9" y="3650934"/>
            <a:ext cx="2825889" cy="2119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468850" y="1435338"/>
                <a:ext cx="1841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𝑠𝑒𝑒𝑑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=267 </m:t>
                      </m:r>
                      <m:r>
                        <a:rPr lang="de-DE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850" y="1435338"/>
                <a:ext cx="184178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68860" y="1981954"/>
                <a:ext cx="82824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h</m:t>
                      </m:r>
                      <m:r>
                        <a:rPr lang="de-DE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60" y="1981954"/>
                <a:ext cx="82824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411120" y="2863848"/>
                <a:ext cx="82824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h</m:t>
                      </m:r>
                      <m:r>
                        <a:rPr lang="de-DE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120" y="2863848"/>
                <a:ext cx="82824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6410530" y="3863338"/>
                <a:ext cx="95648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h</m:t>
                      </m:r>
                      <m:r>
                        <a:rPr lang="de-DE" b="0" i="1" smtClean="0">
                          <a:latin typeface="Cambria Math"/>
                        </a:rPr>
                        <m:t>=11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30" y="3863338"/>
                <a:ext cx="95648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2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i="1" dirty="0">
                <a:solidFill>
                  <a:srgbClr val="F28E00"/>
                </a:solidFill>
              </a:rPr>
              <a:t>7th </a:t>
            </a:r>
            <a:r>
              <a:rPr lang="en-US" sz="4000" b="1" i="1" dirty="0" smtClean="0">
                <a:solidFill>
                  <a:srgbClr val="F28E00"/>
                </a:solidFill>
              </a:rPr>
              <a:t>harm. </a:t>
            </a:r>
            <a:r>
              <a:rPr lang="en-US" sz="4000" b="1" i="1" dirty="0">
                <a:solidFill>
                  <a:srgbClr val="F28E00"/>
                </a:solidFill>
              </a:rPr>
              <a:t>HGHG </a:t>
            </a:r>
            <a:r>
              <a:rPr lang="en-US" sz="4000" b="1" i="1" dirty="0" smtClean="0">
                <a:solidFill>
                  <a:srgbClr val="F28E00"/>
                </a:solidFill>
              </a:rPr>
              <a:t>characterization</a:t>
            </a:r>
            <a:endParaRPr lang="en-US" sz="4000" b="1" i="1" dirty="0">
              <a:solidFill>
                <a:srgbClr val="F2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seeding on long. phase space distribution</a:t>
            </a:r>
            <a:endParaRPr lang="en-US" dirty="0"/>
          </a:p>
        </p:txBody>
      </p:sp>
      <p:sp>
        <p:nvSpPr>
          <p:cNvPr id="5" name="AutoShape 2" descr="https://confluence.desy.de/download/attachments/32737068/image2016-3-11%2015%3A22%3A40.png?version=1&amp;modificationDate=1457706160928&amp;api=v2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55" y="932480"/>
            <a:ext cx="7433090" cy="309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826" y="4095763"/>
            <a:ext cx="874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 in LPS distribution allow for characterization of photon pulse power profile:</a:t>
            </a:r>
          </a:p>
        </p:txBody>
      </p:sp>
      <p:pic>
        <p:nvPicPr>
          <p:cNvPr id="2053" name="Picture 5" descr="http://rogercortesi.com/eqn/tempimagedir/eqn35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01" y="5251961"/>
            <a:ext cx="32766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807" y="4821474"/>
            <a:ext cx="382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</a:t>
            </a:r>
            <a:r>
              <a:rPr lang="de-DE" b="1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</a:t>
            </a:r>
            <a:r>
              <a:rPr lang="de-DE" b="1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  <a:endParaRPr lang="de-DE" b="1" dirty="0" smtClean="0"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0" y="4691641"/>
            <a:ext cx="0" cy="1128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736151" y="4837727"/>
            <a:ext cx="382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</a:t>
            </a:r>
            <a:r>
              <a:rPr lang="de-DE" b="1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spread</a:t>
            </a:r>
            <a:r>
              <a:rPr lang="de-DE" b="1" dirty="0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b="1" dirty="0" err="1" smtClean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  <a:endParaRPr lang="de-DE" b="1" dirty="0" smtClean="0"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5" name="Picture 7" descr="http://rogercortesi.com/eqn/tempimagedir/eqn35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63" y="5199573"/>
            <a:ext cx="4229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11198" y="15930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unseeded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65420" y="153031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seeded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530949" y="876300"/>
            <a:ext cx="8348814" cy="3962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404360" y="1272540"/>
            <a:ext cx="331791" cy="27548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46003" y="1272540"/>
            <a:ext cx="331791" cy="27548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8122649" y="1272540"/>
            <a:ext cx="331791" cy="27548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seeding on long. phase space distribution</a:t>
            </a:r>
          </a:p>
        </p:txBody>
      </p:sp>
      <p:sp>
        <p:nvSpPr>
          <p:cNvPr id="5" name="AutoShape 2" descr="https://confluence.desy.de/download/attachments/32737068/image2016-3-11%2015%3A22%3A40.png?version=1&amp;modificationDate=1457706160928&amp;api=v2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s://confluence.desy.de/download/attachments/32737068/image2016-3-11%2015%3A24%3A8.png?version=1&amp;modificationDate=1457706248183&amp;api=v2"/>
          <p:cNvSpPr>
            <a:spLocks noChangeAspect="1" noChangeArrowheads="1"/>
          </p:cNvSpPr>
          <p:nvPr/>
        </p:nvSpPr>
        <p:spPr bwMode="auto">
          <a:xfrm>
            <a:off x="307975" y="-1676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59993"/>
            <a:ext cx="3400900" cy="24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https://confluence.desy.de/download/attachments/32737068/image2016-3-17%2010%3A41%3A59.png?version=1&amp;modificationDate=1458207719611&amp;api=v2"/>
          <p:cNvSpPr>
            <a:spLocks noChangeAspect="1" noChangeArrowheads="1"/>
          </p:cNvSpPr>
          <p:nvPr/>
        </p:nvSpPr>
        <p:spPr bwMode="auto">
          <a:xfrm>
            <a:off x="460375" y="-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2016-3-17 10:41:5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21" y="959992"/>
            <a:ext cx="3197882" cy="24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 descr="image2016-4-1 16:27:6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3" descr="image2016-4-1 15:31:4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4519"/>
              </p:ext>
            </p:extLst>
          </p:nvPr>
        </p:nvGraphicFramePr>
        <p:xfrm>
          <a:off x="1222212" y="4165836"/>
          <a:ext cx="7007226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73774"/>
                <a:gridCol w="2025353"/>
                <a:gridCol w="200809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Blue </a:t>
                      </a:r>
                      <a:r>
                        <a:rPr lang="de-DE" dirty="0" err="1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shot</a:t>
                      </a:r>
                      <a:endParaRPr lang="en-US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Green </a:t>
                      </a:r>
                      <a:r>
                        <a:rPr lang="de-DE" dirty="0" err="1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shot</a:t>
                      </a:r>
                      <a:endParaRPr lang="en-US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Approx</a:t>
                      </a:r>
                      <a:r>
                        <a:rPr lang="de-DE" dirty="0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  <a:r>
                        <a:rPr lang="de-DE" dirty="0" err="1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fwhm</a:t>
                      </a:r>
                      <a:r>
                        <a:rPr lang="de-DE" baseline="0" dirty="0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duration</a:t>
                      </a:r>
                      <a:endParaRPr lang="en-US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84 fs</a:t>
                      </a:r>
                      <a:endParaRPr lang="en-US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 fs</a:t>
                      </a:r>
                      <a:endParaRPr lang="en-US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Energy</a:t>
                      </a:r>
                      <a:endParaRPr lang="en-US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57.6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uJ</a:t>
                      </a:r>
                      <a:endParaRPr lang="en-US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48.2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uJ</a:t>
                      </a:r>
                      <a:endParaRPr lang="en-US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701289" y="3519937"/>
            <a:ext cx="10007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Time (fs)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86526" y="3435612"/>
            <a:ext cx="614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time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52412" y="893570"/>
            <a:ext cx="3616325" cy="1752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5123204" y="899160"/>
            <a:ext cx="3616325" cy="1752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216535" y="3199392"/>
            <a:ext cx="3616325" cy="2362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123204" y="3213624"/>
            <a:ext cx="3616325" cy="2362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 rot="5400000">
            <a:off x="7289465" y="2050929"/>
            <a:ext cx="2533146" cy="2362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 rot="5400000">
            <a:off x="4261021" y="1944232"/>
            <a:ext cx="2533146" cy="3787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4582326" y="1870595"/>
            <a:ext cx="13222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Power (GW)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 rot="5400000">
            <a:off x="-871807" y="2037196"/>
            <a:ext cx="2533146" cy="3787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519331" y="1870595"/>
            <a:ext cx="14623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Energy (MeV)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 rot="5400000">
            <a:off x="2467076" y="2138913"/>
            <a:ext cx="2533146" cy="2289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64717" y="321362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522159" y="3213624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200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604948" y="321362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-200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923185" y="3213624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400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141520" y="321362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-400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934837" y="323089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292279" y="3230896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200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375068" y="3230896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-200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693305" y="3230896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400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911640" y="3230896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-400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330604" y="277369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0.0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330604" y="144749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0.5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43852" y="249375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53060" y="197232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1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66712" y="143987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2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929356" y="1828799"/>
            <a:ext cx="1102408" cy="452927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38826" y="1182468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Seed on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Seed off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energy drop vs. energy spread method</a:t>
            </a:r>
            <a:endParaRPr lang="en-US" dirty="0"/>
          </a:p>
        </p:txBody>
      </p:sp>
      <p:sp>
        <p:nvSpPr>
          <p:cNvPr id="5" name="AutoShape 2" descr="https://confluence.desy.de/download/attachments/32737068/image2016-3-11%2015%3A22%3A40.png?version=1&amp;modificationDate=1457706160928&amp;api=v2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s://confluence.desy.de/download/attachments/32737068/image2016-3-11%2015%3A24%3A8.png?version=1&amp;modificationDate=1457706248183&amp;api=v2"/>
          <p:cNvSpPr>
            <a:spLocks noChangeAspect="1" noChangeArrowheads="1"/>
          </p:cNvSpPr>
          <p:nvPr/>
        </p:nvSpPr>
        <p:spPr bwMode="auto">
          <a:xfrm>
            <a:off x="307975" y="-1676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https://confluence.desy.de/download/attachments/32737068/image2016-3-17%2010%3A41%3A59.png?version=1&amp;modificationDate=1458207719611&amp;api=v2"/>
          <p:cNvSpPr>
            <a:spLocks noChangeAspect="1" noChangeArrowheads="1"/>
          </p:cNvSpPr>
          <p:nvPr/>
        </p:nvSpPr>
        <p:spPr bwMode="auto">
          <a:xfrm>
            <a:off x="460375" y="-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2016-3-17 10:41:5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image2016-4-1 16:27:6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3" descr="image2016-4-1 15:31:47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59993"/>
            <a:ext cx="3400900" cy="24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21" y="959992"/>
            <a:ext cx="3197882" cy="24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701289" y="3519937"/>
            <a:ext cx="10007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Time (fs)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686526" y="3435612"/>
            <a:ext cx="614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time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52412" y="893570"/>
            <a:ext cx="3616325" cy="1752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5123204" y="899160"/>
            <a:ext cx="3616325" cy="1752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216535" y="3199392"/>
            <a:ext cx="3616325" cy="2362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5123204" y="3213624"/>
            <a:ext cx="3616325" cy="2362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 rot="5400000">
            <a:off x="7289465" y="2050929"/>
            <a:ext cx="2533146" cy="2362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 rot="5400000">
            <a:off x="4261021" y="1944232"/>
            <a:ext cx="2533146" cy="3787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 rot="16200000">
            <a:off x="4582326" y="1870595"/>
            <a:ext cx="13222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Power (GW)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 rot="5400000">
            <a:off x="-871807" y="2037196"/>
            <a:ext cx="2533146" cy="3787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 rot="16200000">
            <a:off x="-519331" y="1870595"/>
            <a:ext cx="14623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Energy (MeV)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 rot="5400000">
            <a:off x="2467076" y="2138913"/>
            <a:ext cx="2533146" cy="2289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164717" y="321362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522159" y="3213624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200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604948" y="321362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-200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923185" y="3213624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400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141520" y="321362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-400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934837" y="323089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292279" y="3230896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200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375068" y="3230896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-200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7693305" y="3230896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400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911640" y="3230896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-400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330604" y="277369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0.0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330604" y="144749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0.5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43852" y="249375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0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53060" y="197232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1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66712" y="143987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2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6" name="Right Arrow 3"/>
          <p:cNvSpPr/>
          <p:nvPr/>
        </p:nvSpPr>
        <p:spPr bwMode="auto">
          <a:xfrm>
            <a:off x="3929356" y="1828799"/>
            <a:ext cx="1102408" cy="452927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538826" y="1182468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Seed on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Seed off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286000"/>
            <a:ext cx="5162550" cy="397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2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dirty="0"/>
              <a:t>Scheme of THz streaking </a:t>
            </a:r>
            <a:r>
              <a:rPr lang="en-US" dirty="0" smtClean="0"/>
              <a:t>camera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1"/>
            <a:ext cx="4845700" cy="16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" y="2832869"/>
            <a:ext cx="7106920" cy="384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90" y="1294264"/>
            <a:ext cx="4783633" cy="2909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1"/>
              <p:cNvSpPr txBox="1"/>
              <p:nvPr/>
            </p:nvSpPr>
            <p:spPr>
              <a:xfrm>
                <a:off x="6520209" y="4754185"/>
                <a:ext cx="22424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1200" i="1" dirty="0" smtClean="0">
                          <a:latin typeface="Cambria Math"/>
                          <a:ea typeface="Cambria Math"/>
                        </a:rPr>
                        <m:t>streaking</m:t>
                      </m:r>
                      <m:r>
                        <m:rPr>
                          <m:nor/>
                        </m:rPr>
                        <a:rPr lang="de-DE" sz="120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1200" i="1" dirty="0" smtClean="0">
                          <a:latin typeface="Cambria Math"/>
                          <a:ea typeface="Cambria Math"/>
                        </a:rPr>
                        <m:t>speed</m:t>
                      </m:r>
                      <m:r>
                        <m:rPr>
                          <m:nor/>
                        </m:rPr>
                        <a:rPr lang="de-DE" sz="1200" i="1" dirty="0" smtClean="0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20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1" i="1" dirty="0" smtClean="0"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</m:d>
                      <m:r>
                        <m:rPr>
                          <m:nor/>
                        </m:rPr>
                        <a:rPr lang="de-DE" sz="1200" i="1" dirty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1200" b="0" i="1" dirty="0" smtClean="0">
                          <a:latin typeface="Cambria Math"/>
                          <a:ea typeface="Cambria Math"/>
                        </a:rPr>
                        <m:t>~1</m:t>
                      </m:r>
                      <m:r>
                        <m:rPr>
                          <m:nor/>
                        </m:rPr>
                        <a:rPr lang="de-DE" sz="1200" i="1" dirty="0">
                          <a:latin typeface="Cambria Math"/>
                          <a:ea typeface="Cambria Math"/>
                        </a:rPr>
                        <m:t>meV</m:t>
                      </m:r>
                      <m:r>
                        <m:rPr>
                          <m:nor/>
                        </m:rPr>
                        <a:rPr lang="de-DE" sz="1200" i="1" dirty="0">
                          <a:latin typeface="Cambria Math"/>
                          <a:ea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de-DE" sz="1200" i="1" dirty="0">
                          <a:latin typeface="Cambria Math"/>
                          <a:ea typeface="Cambria Math"/>
                        </a:rPr>
                        <m:t>fs</m:t>
                      </m:r>
                    </m:oMath>
                  </m:oMathPara>
                </a14:m>
                <a:endParaRPr lang="de-DE" sz="12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209" y="4754185"/>
                <a:ext cx="2242472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4"/>
              <p:cNvSpPr/>
              <p:nvPr/>
            </p:nvSpPr>
            <p:spPr>
              <a:xfrm>
                <a:off x="6774728" y="5127456"/>
                <a:ext cx="173343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=</m:t>
                      </m:r>
                      <m:r>
                        <a:rPr lang="de-DE" sz="140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.6</m:t>
                      </m:r>
                      <m:r>
                        <a:rPr lang="de-DE" sz="1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i="1">
                          <a:latin typeface="Cambria Math"/>
                          <a:ea typeface="Cambria Math"/>
                        </a:rPr>
                        <m:t>𝑀𝑉</m:t>
                      </m:r>
                      <m:r>
                        <a:rPr lang="de-DE" sz="1400" i="1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de-DE" sz="1400" i="1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728" y="5127456"/>
                <a:ext cx="1733433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6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Seeding at FLASH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established a standard procedure for the machine setup to guarantee reproducible operation conditions:</a:t>
            </a:r>
          </a:p>
          <a:p>
            <a:pPr lvl="1"/>
            <a:r>
              <a:rPr lang="en-US" dirty="0" smtClean="0"/>
              <a:t>Control of electron beam optics (injector and seeding section)</a:t>
            </a:r>
          </a:p>
          <a:p>
            <a:pPr lvl="1"/>
            <a:r>
              <a:rPr lang="en-US" dirty="0" smtClean="0"/>
              <a:t>Control of bunch compression</a:t>
            </a:r>
          </a:p>
          <a:p>
            <a:pPr lvl="1"/>
            <a:r>
              <a:rPr lang="en-US" dirty="0" smtClean="0"/>
              <a:t>Setup and control of laser-electron overlap</a:t>
            </a:r>
          </a:p>
          <a:p>
            <a:pPr lvl="1"/>
            <a:r>
              <a:rPr lang="en-US" dirty="0" smtClean="0"/>
              <a:t>FEL optimization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harm. HGHG operation at 38 nm (saturation)</a:t>
            </a:r>
          </a:p>
          <a:p>
            <a:r>
              <a:rPr lang="en-US" dirty="0" smtClean="0"/>
              <a:t>Bunching up to 11</a:t>
            </a:r>
            <a:r>
              <a:rPr lang="en-US" baseline="30000" dirty="0" smtClean="0"/>
              <a:t>th</a:t>
            </a:r>
            <a:r>
              <a:rPr lang="en-US" dirty="0" smtClean="0"/>
              <a:t> harm. verified</a:t>
            </a:r>
          </a:p>
          <a:p>
            <a:r>
              <a:rPr lang="en-US" dirty="0" smtClean="0"/>
              <a:t>Temporal XUV characterization ongoing</a:t>
            </a:r>
          </a:p>
          <a:p>
            <a:r>
              <a:rPr lang="en-US" dirty="0" smtClean="0"/>
              <a:t>Simultaneous operation of sFLASH (seeded) and FLASH2 (SASE)</a:t>
            </a:r>
          </a:p>
          <a:p>
            <a:r>
              <a:rPr lang="en-US" dirty="0" smtClean="0"/>
              <a:t>Simultaneous operation of SASE in sFLASH, FLASH1, and FLASH2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High-Gain Harmonic Generation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C:\Dropbox\Arbeitsordner\Bilder\HGHGprinci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75457"/>
            <a:ext cx="7382846" cy="465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6860492" y="2277206"/>
                <a:ext cx="1940852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𝑟𝑎𝑑𝑖𝑎𝑡𝑜𝑟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𝑠𝑒𝑒𝑑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492" y="2277206"/>
                <a:ext cx="1940852" cy="6183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83576" y="3116600"/>
                <a:ext cx="773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𝑠𝑒𝑒𝑑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6" y="3116600"/>
                <a:ext cx="77341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/>
          <p:cNvGrpSpPr/>
          <p:nvPr/>
        </p:nvGrpSpPr>
        <p:grpSpPr>
          <a:xfrm>
            <a:off x="114935" y="5386400"/>
            <a:ext cx="5302285" cy="1270132"/>
            <a:chOff x="1704975" y="4323200"/>
            <a:chExt cx="5302285" cy="1270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1704975" y="4323200"/>
                  <a:ext cx="5302285" cy="1022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Calibri" panose="020F0502020204030204" pitchFamily="34" charset="0"/>
                    </a:rPr>
                    <a:t>Bunching factors: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</a:rPr>
                          <m:t>=</m:t>
                        </m:r>
                        <m:r>
                          <a:rPr lang="de-DE" b="0" i="1" smtClean="0">
                            <a:latin typeface="Cambria Math"/>
                          </a:rPr>
                          <m:t>𝑒𝑥𝑝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(2</m:t>
                                        </m:r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56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i="1">
                                            <a:latin typeface="Cambria Math"/>
                                            <a:ea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𝑠𝑒𝑒𝑑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 ∆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56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75" y="4323200"/>
                  <a:ext cx="5302285" cy="102290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34" t="-29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feld 11"/>
            <p:cNvSpPr txBox="1"/>
            <p:nvPr/>
          </p:nvSpPr>
          <p:spPr>
            <a:xfrm>
              <a:off x="1704975" y="5347111"/>
              <a:ext cx="20473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latin typeface="Calibri" panose="020F0502020204030204" pitchFamily="34" charset="0"/>
                </a:rPr>
                <a:t>L.H. Yu, </a:t>
              </a:r>
              <a:r>
                <a:rPr lang="en-US" sz="1000" i="1" dirty="0" err="1" smtClean="0">
                  <a:latin typeface="Calibri" panose="020F0502020204030204" pitchFamily="34" charset="0"/>
                </a:rPr>
                <a:t>Phys.Rev</a:t>
              </a:r>
              <a:r>
                <a:rPr lang="en-US" sz="1000" i="1" dirty="0" smtClean="0">
                  <a:latin typeface="Calibri" panose="020F0502020204030204" pitchFamily="34" charset="0"/>
                </a:rPr>
                <a:t>. A 44, 5178 (2001)</a:t>
              </a:r>
              <a:endParaRPr lang="en-US" sz="1000" i="1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620971" y="3740807"/>
                <a:ext cx="1094980" cy="7208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latin typeface="Cambria Math"/>
                        </a:rPr>
                        <m:t>𝒏</m:t>
                      </m:r>
                      <m:r>
                        <a:rPr lang="de-DE" sz="2000" b="1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de-DE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DE" sz="20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num>
                        <m:den>
                          <m:sSub>
                            <m:sSubPr>
                              <m:ctrlPr>
                                <a:rPr lang="de-DE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de-DE" sz="2000" b="1" i="1" smtClean="0">
                                  <a:latin typeface="Cambria Math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971" y="3740807"/>
                <a:ext cx="1094980" cy="7208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/>
          <p:cNvCxnSpPr/>
          <p:nvPr/>
        </p:nvCxnSpPr>
        <p:spPr bwMode="auto">
          <a:xfrm>
            <a:off x="3548362" y="3039107"/>
            <a:ext cx="0" cy="25645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548061" y="2682383"/>
                <a:ext cx="14489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mbria Math"/>
                  </a:rPr>
                  <a:t>rms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mbria Math"/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mbria Math"/>
                  </a:rPr>
                  <a:t>e. </a:t>
                </a: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mbria Math"/>
                  </a:rPr>
                  <a:t>spread: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sz="1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061" y="2682383"/>
                <a:ext cx="1448986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261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 Verbindung mit Pfeil 16"/>
          <p:cNvCxnSpPr/>
          <p:nvPr/>
        </p:nvCxnSpPr>
        <p:spPr bwMode="auto">
          <a:xfrm flipV="1">
            <a:off x="4599100" y="3019612"/>
            <a:ext cx="0" cy="22093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171238" y="2432472"/>
                <a:ext cx="11919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anose="020F0502020204030204" pitchFamily="34" charset="0"/>
                    <a:ea typeface="Cambria Math"/>
                  </a:rPr>
                  <a:t>mod amp.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sz="1400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endParaRPr lang="en-US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38" y="2432472"/>
                <a:ext cx="1191929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1020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0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i="1" dirty="0" smtClean="0">
                <a:solidFill>
                  <a:srgbClr val="F28E00"/>
                </a:solidFill>
              </a:rPr>
              <a:t>Outlook</a:t>
            </a:r>
            <a:endParaRPr lang="en-US" sz="4000" b="1" i="1" dirty="0">
              <a:solidFill>
                <a:srgbClr val="F2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pgrade </a:t>
            </a:r>
            <a:r>
              <a:rPr lang="en-US" dirty="0"/>
              <a:t>is needed for injection beamline to eliminate…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914400"/>
            <a:ext cx="8739554" cy="34928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Access </a:t>
            </a:r>
            <a:r>
              <a:rPr lang="en-US" dirty="0"/>
              <a:t>restrictions to tripler and critical diagnostics in controlled access </a:t>
            </a:r>
            <a:r>
              <a:rPr lang="en-US" dirty="0" smtClean="0"/>
              <a:t>area</a:t>
            </a:r>
          </a:p>
          <a:p>
            <a:pPr lvl="1"/>
            <a:r>
              <a:rPr lang="en-US" dirty="0"/>
              <a:t>More </a:t>
            </a:r>
            <a:r>
              <a:rPr lang="en-US" dirty="0" err="1"/>
              <a:t>beamtime</a:t>
            </a:r>
            <a:r>
              <a:rPr lang="en-US" dirty="0"/>
              <a:t>, longer operations </a:t>
            </a:r>
            <a:r>
              <a:rPr lang="en-US" dirty="0" smtClean="0"/>
              <a:t>-&gt; </a:t>
            </a:r>
            <a:r>
              <a:rPr lang="en-US" dirty="0"/>
              <a:t>increased probability of issues (e.g. </a:t>
            </a:r>
            <a:r>
              <a:rPr lang="en-US" dirty="0" err="1"/>
              <a:t>tripler</a:t>
            </a:r>
            <a:r>
              <a:rPr lang="en-US" dirty="0"/>
              <a:t> failure on 01.29)</a:t>
            </a:r>
          </a:p>
          <a:p>
            <a:pPr lvl="1"/>
            <a:r>
              <a:rPr lang="en-US" dirty="0"/>
              <a:t>Currently FLASH maintenance time is extremely limited: ~4hrs. per every 2 -3 weeks!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Lack </a:t>
            </a:r>
            <a:r>
              <a:rPr lang="en-US" dirty="0"/>
              <a:t>of real-time diagnostics &amp; space constraints in tunnel for further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/>
              <a:t>Having a in-lab </a:t>
            </a:r>
            <a:r>
              <a:rPr lang="en-US" dirty="0" err="1"/>
              <a:t>tripler</a:t>
            </a:r>
            <a:r>
              <a:rPr lang="en-US" dirty="0"/>
              <a:t> does not provide any real-time (non-invasive) measurements</a:t>
            </a:r>
          </a:p>
          <a:p>
            <a:pPr lvl="1"/>
            <a:endParaRPr lang="en-US" dirty="0"/>
          </a:p>
          <a:p>
            <a:r>
              <a:rPr lang="en-US" dirty="0" smtClean="0"/>
              <a:t>Inability </a:t>
            </a:r>
            <a:r>
              <a:rPr lang="en-US" dirty="0"/>
              <a:t>to meet future double-pulse (EEHG) seeding </a:t>
            </a:r>
            <a:r>
              <a:rPr lang="en-US" dirty="0" smtClean="0"/>
              <a:t>requirement</a:t>
            </a:r>
          </a:p>
          <a:p>
            <a:pPr lvl="1"/>
            <a:r>
              <a:rPr lang="en-US" dirty="0"/>
              <a:t> A single </a:t>
            </a:r>
            <a:r>
              <a:rPr lang="en-US" dirty="0" err="1"/>
              <a:t>tripler</a:t>
            </a:r>
            <a:r>
              <a:rPr lang="en-US" dirty="0"/>
              <a:t> can not provide 10 GW peak power in the interaction regions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of UV injection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Degradation of UV source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UV source currently installed in FLASH tunnel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13" y="1926487"/>
            <a:ext cx="2078873" cy="131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10" y="1944986"/>
            <a:ext cx="1909954" cy="131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2100" y="240032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UV near-field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2100" y="4142653"/>
            <a:ext cx="101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UV focus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14" y="3525778"/>
            <a:ext cx="2043095" cy="16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84" y="3499677"/>
            <a:ext cx="1980005" cy="165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349997" y="1471274"/>
            <a:ext cx="17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After fresh setup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62023" y="1471274"/>
            <a:ext cx="354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After several 10s hours of operation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Laser Lab: Current Layout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97436" y="824459"/>
            <a:ext cx="6914777" cy="5486400"/>
            <a:chOff x="1897436" y="824459"/>
            <a:chExt cx="6914777" cy="5486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436" y="824459"/>
              <a:ext cx="6914777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 bwMode="auto">
            <a:xfrm>
              <a:off x="4897456" y="4039848"/>
              <a:ext cx="3035807" cy="921895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FFFF00"/>
                  </a:solidFill>
                </a:rPr>
                <a:t>Space available for installing &amp; testing the new beamline</a:t>
              </a:r>
            </a:p>
          </p:txBody>
        </p:sp>
      </p:grpSp>
      <p:cxnSp>
        <p:nvCxnSpPr>
          <p:cNvPr id="6" name="Gerade Verbindung mit Pfeil 5"/>
          <p:cNvCxnSpPr>
            <a:endCxn id="9" idx="3"/>
          </p:cNvCxnSpPr>
          <p:nvPr/>
        </p:nvCxnSpPr>
        <p:spPr bwMode="auto">
          <a:xfrm flipH="1">
            <a:off x="1795274" y="5829300"/>
            <a:ext cx="2064553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27830" y="5506134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UV source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In FLASH tunnel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928100" cy="544512"/>
          </a:xfrm>
        </p:spPr>
        <p:txBody>
          <a:bodyPr/>
          <a:lstStyle/>
          <a:p>
            <a:r>
              <a:rPr lang="en-US" dirty="0" smtClean="0"/>
              <a:t>New Seed Injection Beamline Design : Phase 01 (2015-2016)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1425"/>
            <a:ext cx="8383388" cy="59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7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" y="838200"/>
            <a:ext cx="9008390" cy="5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Beamline Design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 rot="7380000" flipH="1">
            <a:off x="149005" y="3587411"/>
            <a:ext cx="125477" cy="246694"/>
          </a:xfrm>
          <a:prstGeom prst="downArrow">
            <a:avLst>
              <a:gd name="adj1" fmla="val 50000"/>
              <a:gd name="adj2" fmla="val 61562"/>
            </a:avLst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6720000" flipH="1">
            <a:off x="3291870" y="2071464"/>
            <a:ext cx="145981" cy="465819"/>
          </a:xfrm>
          <a:prstGeom prst="downArrow">
            <a:avLst>
              <a:gd name="adj1" fmla="val 50000"/>
              <a:gd name="adj2" fmla="val 61562"/>
            </a:avLst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-360000" flipH="1">
            <a:off x="1597078" y="3196553"/>
            <a:ext cx="145981" cy="465819"/>
          </a:xfrm>
          <a:prstGeom prst="downArrow">
            <a:avLst>
              <a:gd name="adj1" fmla="val 50000"/>
              <a:gd name="adj2" fmla="val 61562"/>
            </a:avLst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7520000">
            <a:off x="4685905" y="1775028"/>
            <a:ext cx="145981" cy="465819"/>
          </a:xfrm>
          <a:prstGeom prst="downArrow">
            <a:avLst>
              <a:gd name="adj1" fmla="val 50000"/>
              <a:gd name="adj2" fmla="val 61562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behalf of the seeding team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en-US" sz="2800" b="1" i="1" dirty="0" smtClean="0">
                <a:latin typeface="Calibri" panose="020F0502020204030204" pitchFamily="34" charset="0"/>
              </a:rPr>
              <a:t>Thank </a:t>
            </a:r>
            <a:r>
              <a:rPr lang="en-US" sz="2800" b="1" i="1" dirty="0">
                <a:latin typeface="Calibri" panose="020F0502020204030204" pitchFamily="34" charset="0"/>
              </a:rPr>
              <a:t>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2736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at FLASH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" y="1624267"/>
            <a:ext cx="9094157" cy="158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feld 56"/>
          <p:cNvSpPr txBox="1"/>
          <p:nvPr/>
        </p:nvSpPr>
        <p:spPr>
          <a:xfrm>
            <a:off x="256032" y="838200"/>
            <a:ext cx="68305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/>
            </a:lvl1pPr>
            <a:lvl2pPr marL="628650" indent="-18415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/>
            </a:lvl2pPr>
            <a:lvl3pPr marL="1236663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/>
            </a:lvl3pPr>
            <a:lvl4pPr marL="1644650" indent="-2286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/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Overview of FLASH1 beamline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263219" y="2406287"/>
            <a:ext cx="247532" cy="56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263219" y="2817515"/>
            <a:ext cx="3878157" cy="504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38724" y="263284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UV laser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 flipH="1" flipV="1">
            <a:off x="76200" y="3574264"/>
            <a:ext cx="4777072" cy="5468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V="1">
            <a:off x="7632599" y="3574264"/>
            <a:ext cx="1461558" cy="624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hteck 16"/>
          <p:cNvSpPr/>
          <p:nvPr/>
        </p:nvSpPr>
        <p:spPr bwMode="auto">
          <a:xfrm>
            <a:off x="76200" y="1447800"/>
            <a:ext cx="9017957" cy="21264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</a:endParaRP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4868833" y="4121155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7632599" y="4198763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4343400" y="3039261"/>
            <a:ext cx="121340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FEL diagnostic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hutch 28h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88711" y="3051044"/>
            <a:ext cx="93166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Seed laser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lab. 28g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1129381" y="3429000"/>
            <a:ext cx="32140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/>
          <p:cNvSpPr txBox="1"/>
          <p:nvPr/>
        </p:nvSpPr>
        <p:spPr>
          <a:xfrm>
            <a:off x="1998916" y="31242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NIR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beamline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Group 28"/>
          <p:cNvGrpSpPr/>
          <p:nvPr/>
        </p:nvGrpSpPr>
        <p:grpSpPr>
          <a:xfrm>
            <a:off x="756592" y="4067790"/>
            <a:ext cx="8072712" cy="2026931"/>
            <a:chOff x="3132806" y="13157690"/>
            <a:chExt cx="16145423" cy="4053862"/>
          </a:xfrm>
        </p:grpSpPr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582007" y="16904185"/>
              <a:ext cx="156057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9680714" y="16703720"/>
              <a:ext cx="1307952" cy="5078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>
                  <a:solidFill>
                    <a:srgbClr val="000000"/>
                  </a:solidFill>
                  <a:cs typeface="Arial" pitchFamily="34" charset="0"/>
                </a:rPr>
                <a:t>315 m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 flipH="1">
              <a:off x="6931662" y="14883662"/>
              <a:ext cx="2195138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>
                  <a:solidFill>
                    <a:srgbClr val="000000"/>
                  </a:solidFill>
                  <a:cs typeface="Arial" pitchFamily="34" charset="0"/>
                </a:rPr>
                <a:t>Bunch Compressor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3840807" y="14573106"/>
              <a:ext cx="0" cy="32832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780880" y="14567969"/>
              <a:ext cx="717120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3585187" y="14425907"/>
              <a:ext cx="195693" cy="27781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grpSp>
          <p:nvGrpSpPr>
            <p:cNvPr id="34" name="Group 31"/>
            <p:cNvGrpSpPr>
              <a:grpSpLocks/>
            </p:cNvGrpSpPr>
            <p:nvPr/>
          </p:nvGrpSpPr>
          <p:grpSpPr bwMode="auto">
            <a:xfrm flipH="1" flipV="1">
              <a:off x="7650898" y="14280689"/>
              <a:ext cx="607411" cy="561933"/>
              <a:chOff x="3345" y="3309"/>
              <a:chExt cx="270" cy="178"/>
            </a:xfrm>
          </p:grpSpPr>
          <p:sp>
            <p:nvSpPr>
              <p:cNvPr id="275" name="Line 32"/>
              <p:cNvSpPr>
                <a:spLocks noChangeShapeType="1"/>
              </p:cNvSpPr>
              <p:nvPr/>
            </p:nvSpPr>
            <p:spPr bwMode="auto">
              <a:xfrm flipH="1">
                <a:off x="3520" y="3400"/>
                <a:ext cx="75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6" name="Line 33"/>
              <p:cNvSpPr>
                <a:spLocks noChangeShapeType="1"/>
              </p:cNvSpPr>
              <p:nvPr/>
            </p:nvSpPr>
            <p:spPr bwMode="auto">
              <a:xfrm flipH="1" flipV="1">
                <a:off x="3452" y="3360"/>
                <a:ext cx="68" cy="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7" name="Line 34"/>
              <p:cNvSpPr>
                <a:spLocks noChangeShapeType="1"/>
              </p:cNvSpPr>
              <p:nvPr/>
            </p:nvSpPr>
            <p:spPr bwMode="auto">
              <a:xfrm flipH="1">
                <a:off x="3368" y="3346"/>
                <a:ext cx="68" cy="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8" name="Rectangle 3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580" y="3371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9" name="Rectangle 36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502" y="3429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80" name="Rectangle 37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420" y="3309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81" name="Rectangle 38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3345" y="3371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</p:grpSp>
        <p:grpSp>
          <p:nvGrpSpPr>
            <p:cNvPr id="35" name="Group 39"/>
            <p:cNvGrpSpPr>
              <a:grpSpLocks/>
            </p:cNvGrpSpPr>
            <p:nvPr/>
          </p:nvGrpSpPr>
          <p:grpSpPr bwMode="auto">
            <a:xfrm>
              <a:off x="5127220" y="14277532"/>
              <a:ext cx="609952" cy="366204"/>
              <a:chOff x="1337" y="2168"/>
              <a:chExt cx="270" cy="116"/>
            </a:xfrm>
          </p:grpSpPr>
          <p:sp>
            <p:nvSpPr>
              <p:cNvPr id="268" name="Line 40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9" name="Line 41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0" name="Line 42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1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2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3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74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</p:grpSp>
        <p:grpSp>
          <p:nvGrpSpPr>
            <p:cNvPr id="36" name="Group 70"/>
            <p:cNvGrpSpPr>
              <a:grpSpLocks/>
            </p:cNvGrpSpPr>
            <p:nvPr/>
          </p:nvGrpSpPr>
          <p:grpSpPr bwMode="auto">
            <a:xfrm>
              <a:off x="6474198" y="14331200"/>
              <a:ext cx="1057251" cy="457755"/>
              <a:chOff x="1656" y="2172"/>
              <a:chExt cx="639" cy="169"/>
            </a:xfrm>
          </p:grpSpPr>
          <p:sp>
            <p:nvSpPr>
              <p:cNvPr id="26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1656" y="2172"/>
                <a:ext cx="639" cy="16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1708" y="2226"/>
                <a:ext cx="258" cy="5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7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986" y="2226"/>
                <a:ext cx="258" cy="5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</p:grpSp>
        <p:grpSp>
          <p:nvGrpSpPr>
            <p:cNvPr id="37" name="Group 69"/>
            <p:cNvGrpSpPr>
              <a:grpSpLocks/>
            </p:cNvGrpSpPr>
            <p:nvPr/>
          </p:nvGrpSpPr>
          <p:grpSpPr bwMode="auto">
            <a:xfrm>
              <a:off x="4003757" y="14340670"/>
              <a:ext cx="767657" cy="438813"/>
              <a:chOff x="468" y="1952"/>
              <a:chExt cx="211" cy="139"/>
            </a:xfrm>
          </p:grpSpPr>
          <p:sp>
            <p:nvSpPr>
              <p:cNvPr id="263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468" y="1952"/>
                <a:ext cx="211" cy="13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4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85" y="1996"/>
                <a:ext cx="178" cy="46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</p:grpSp>
        <p:sp>
          <p:nvSpPr>
            <p:cNvPr id="38" name="AutoShape 77"/>
            <p:cNvSpPr>
              <a:spLocks noChangeArrowheads="1"/>
            </p:cNvSpPr>
            <p:nvPr/>
          </p:nvSpPr>
          <p:spPr bwMode="auto">
            <a:xfrm>
              <a:off x="3728209" y="14896290"/>
              <a:ext cx="228732" cy="299908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39" name="Text Box 78"/>
            <p:cNvSpPr txBox="1">
              <a:spLocks noChangeArrowheads="1"/>
            </p:cNvSpPr>
            <p:nvPr/>
          </p:nvSpPr>
          <p:spPr bwMode="auto">
            <a:xfrm flipH="1">
              <a:off x="4720586" y="14883662"/>
              <a:ext cx="197980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>
                  <a:solidFill>
                    <a:srgbClr val="000000"/>
                  </a:solidFill>
                  <a:cs typeface="Arial" pitchFamily="34" charset="0"/>
                </a:rPr>
                <a:t>Bunch Compressor</a:t>
              </a:r>
            </a:p>
          </p:txBody>
        </p:sp>
        <p:sp>
          <p:nvSpPr>
            <p:cNvPr id="40" name="Text Box 156"/>
            <p:cNvSpPr txBox="1">
              <a:spLocks noChangeArrowheads="1"/>
            </p:cNvSpPr>
            <p:nvPr/>
          </p:nvSpPr>
          <p:spPr bwMode="auto">
            <a:xfrm flipH="1">
              <a:off x="3665876" y="15805486"/>
              <a:ext cx="1631624" cy="50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>
                  <a:solidFill>
                    <a:srgbClr val="000000"/>
                  </a:solidFill>
                  <a:cs typeface="Arial" pitchFamily="34" charset="0"/>
                </a:rPr>
                <a:t>5 MeV</a:t>
              </a:r>
            </a:p>
          </p:txBody>
        </p:sp>
        <p:sp>
          <p:nvSpPr>
            <p:cNvPr id="41" name="Text Box 157"/>
            <p:cNvSpPr txBox="1">
              <a:spLocks noChangeArrowheads="1"/>
            </p:cNvSpPr>
            <p:nvPr/>
          </p:nvSpPr>
          <p:spPr bwMode="auto">
            <a:xfrm flipH="1">
              <a:off x="4949318" y="15805486"/>
              <a:ext cx="1631624" cy="50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>
                  <a:solidFill>
                    <a:srgbClr val="000000"/>
                  </a:solidFill>
                  <a:cs typeface="Arial" pitchFamily="34" charset="0"/>
                </a:rPr>
                <a:t>150 MeV</a:t>
              </a:r>
            </a:p>
          </p:txBody>
        </p:sp>
        <p:sp>
          <p:nvSpPr>
            <p:cNvPr id="42" name="Text Box 158"/>
            <p:cNvSpPr txBox="1">
              <a:spLocks noChangeArrowheads="1"/>
            </p:cNvSpPr>
            <p:nvPr/>
          </p:nvSpPr>
          <p:spPr bwMode="auto">
            <a:xfrm flipH="1">
              <a:off x="7399294" y="15805486"/>
              <a:ext cx="1517258" cy="50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smtClean="0">
                  <a:solidFill>
                    <a:srgbClr val="000000"/>
                  </a:solidFill>
                  <a:cs typeface="Arial" pitchFamily="34" charset="0"/>
                </a:rPr>
                <a:t>450 </a:t>
              </a:r>
              <a:r>
                <a:rPr lang="en-US" sz="1050">
                  <a:solidFill>
                    <a:srgbClr val="000000"/>
                  </a:solidFill>
                  <a:cs typeface="Arial" pitchFamily="34" charset="0"/>
                </a:rPr>
                <a:t>MeV</a:t>
              </a:r>
            </a:p>
          </p:txBody>
        </p:sp>
        <p:sp>
          <p:nvSpPr>
            <p:cNvPr id="43" name="Text Box 159"/>
            <p:cNvSpPr txBox="1">
              <a:spLocks noChangeArrowheads="1"/>
            </p:cNvSpPr>
            <p:nvPr/>
          </p:nvSpPr>
          <p:spPr bwMode="auto">
            <a:xfrm flipH="1">
              <a:off x="8634092" y="15805486"/>
              <a:ext cx="2101796" cy="50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 smtClean="0">
                  <a:solidFill>
                    <a:srgbClr val="000000"/>
                  </a:solidFill>
                  <a:cs typeface="Arial" pitchFamily="34" charset="0"/>
                </a:rPr>
                <a:t>1250 </a:t>
              </a:r>
              <a:r>
                <a:rPr lang="en-US" sz="1050" dirty="0">
                  <a:solidFill>
                    <a:srgbClr val="000000"/>
                  </a:solidFill>
                  <a:cs typeface="Arial" pitchFamily="34" charset="0"/>
                </a:rPr>
                <a:t>MeV</a:t>
              </a:r>
            </a:p>
          </p:txBody>
        </p:sp>
        <p:sp>
          <p:nvSpPr>
            <p:cNvPr id="44" name="Text Box 160"/>
            <p:cNvSpPr txBox="1">
              <a:spLocks noChangeArrowheads="1"/>
            </p:cNvSpPr>
            <p:nvPr/>
          </p:nvSpPr>
          <p:spPr bwMode="auto">
            <a:xfrm>
              <a:off x="6388106" y="13471346"/>
              <a:ext cx="428459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dirty="0">
                  <a:solidFill>
                    <a:srgbClr val="000000"/>
                  </a:solidFill>
                  <a:cs typeface="Arial" pitchFamily="34" charset="0"/>
                </a:rPr>
                <a:t>1.3 </a:t>
              </a:r>
              <a:r>
                <a:rPr lang="en-US" sz="900" dirty="0" smtClean="0">
                  <a:solidFill>
                    <a:srgbClr val="000000"/>
                  </a:solidFill>
                  <a:cs typeface="Arial" pitchFamily="34" charset="0"/>
                </a:rPr>
                <a:t>GHz SC Accelerating Structures</a:t>
              </a:r>
              <a:endParaRPr lang="en-US" sz="9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Rectangle 161"/>
            <p:cNvSpPr>
              <a:spLocks noChangeAspect="1" noChangeArrowheads="1"/>
            </p:cNvSpPr>
            <p:nvPr/>
          </p:nvSpPr>
          <p:spPr bwMode="auto">
            <a:xfrm>
              <a:off x="5808333" y="14466948"/>
              <a:ext cx="584538" cy="186259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47" name="Text Box 164"/>
            <p:cNvSpPr txBox="1">
              <a:spLocks noChangeArrowheads="1"/>
            </p:cNvSpPr>
            <p:nvPr/>
          </p:nvSpPr>
          <p:spPr bwMode="auto">
            <a:xfrm>
              <a:off x="5134844" y="13791788"/>
              <a:ext cx="1931516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Diagnostics</a:t>
              </a:r>
            </a:p>
          </p:txBody>
        </p:sp>
        <p:sp>
          <p:nvSpPr>
            <p:cNvPr id="48" name="Text Box 169"/>
            <p:cNvSpPr txBox="1">
              <a:spLocks noChangeArrowheads="1"/>
            </p:cNvSpPr>
            <p:nvPr/>
          </p:nvSpPr>
          <p:spPr bwMode="auto">
            <a:xfrm flipH="1">
              <a:off x="17348328" y="15233594"/>
              <a:ext cx="1898478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>
                  <a:solidFill>
                    <a:srgbClr val="000000"/>
                  </a:solidFill>
                  <a:cs typeface="Arial" pitchFamily="34" charset="0"/>
                </a:rPr>
                <a:t>FEL Experiments</a:t>
              </a:r>
            </a:p>
          </p:txBody>
        </p:sp>
        <p:grpSp>
          <p:nvGrpSpPr>
            <p:cNvPr id="49" name="Group 170"/>
            <p:cNvGrpSpPr>
              <a:grpSpLocks/>
            </p:cNvGrpSpPr>
            <p:nvPr/>
          </p:nvGrpSpPr>
          <p:grpSpPr bwMode="auto">
            <a:xfrm>
              <a:off x="8352343" y="14331200"/>
              <a:ext cx="1969638" cy="457755"/>
              <a:chOff x="2112" y="1949"/>
              <a:chExt cx="775" cy="145"/>
            </a:xfrm>
          </p:grpSpPr>
          <p:sp>
            <p:nvSpPr>
              <p:cNvPr id="258" name="AutoShape 172"/>
              <p:cNvSpPr>
                <a:spLocks noChangeAspect="1" noChangeArrowheads="1"/>
              </p:cNvSpPr>
              <p:nvPr/>
            </p:nvSpPr>
            <p:spPr bwMode="auto">
              <a:xfrm>
                <a:off x="2112" y="1949"/>
                <a:ext cx="775" cy="14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59" name="Rectangle 174"/>
              <p:cNvSpPr>
                <a:spLocks noChangeAspect="1" noChangeArrowheads="1"/>
              </p:cNvSpPr>
              <p:nvPr/>
            </p:nvSpPr>
            <p:spPr bwMode="auto">
              <a:xfrm>
                <a:off x="2144" y="1997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0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2325" y="1997"/>
                <a:ext cx="168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1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2507" y="1997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  <p:sp>
            <p:nvSpPr>
              <p:cNvPr id="262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2685" y="1997"/>
                <a:ext cx="167" cy="48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50">
                  <a:cs typeface="Arial" pitchFamily="34" charset="0"/>
                </a:endParaRPr>
              </a:p>
            </p:txBody>
          </p:sp>
        </p:grpSp>
        <p:sp>
          <p:nvSpPr>
            <p:cNvPr id="50" name="AutoShape 30"/>
            <p:cNvSpPr>
              <a:spLocks noChangeArrowheads="1"/>
            </p:cNvSpPr>
            <p:nvPr/>
          </p:nvSpPr>
          <p:spPr bwMode="auto">
            <a:xfrm>
              <a:off x="4809536" y="14356455"/>
              <a:ext cx="216025" cy="41040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1" name="Rectangle 76"/>
            <p:cNvSpPr>
              <a:spLocks noChangeAspect="1" noChangeArrowheads="1"/>
            </p:cNvSpPr>
            <p:nvPr/>
          </p:nvSpPr>
          <p:spPr bwMode="auto">
            <a:xfrm>
              <a:off x="4852741" y="14501674"/>
              <a:ext cx="132156" cy="110493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2" name="AutoShape 182"/>
            <p:cNvSpPr>
              <a:spLocks noChangeArrowheads="1"/>
            </p:cNvSpPr>
            <p:nvPr/>
          </p:nvSpPr>
          <p:spPr bwMode="auto">
            <a:xfrm rot="10800000">
              <a:off x="3545113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3" name="AutoShape 183"/>
            <p:cNvSpPr>
              <a:spLocks noChangeArrowheads="1"/>
            </p:cNvSpPr>
            <p:nvPr/>
          </p:nvSpPr>
          <p:spPr bwMode="auto">
            <a:xfrm rot="10800000">
              <a:off x="4331740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4" name="AutoShape 184"/>
            <p:cNvSpPr>
              <a:spLocks noChangeArrowheads="1"/>
            </p:cNvSpPr>
            <p:nvPr/>
          </p:nvSpPr>
          <p:spPr bwMode="auto">
            <a:xfrm rot="10800000">
              <a:off x="4791746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5" name="AutoShape 185"/>
            <p:cNvSpPr>
              <a:spLocks noChangeArrowheads="1"/>
            </p:cNvSpPr>
            <p:nvPr/>
          </p:nvSpPr>
          <p:spPr bwMode="auto">
            <a:xfrm rot="10800000">
              <a:off x="6868126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6" name="AutoShape 186"/>
            <p:cNvSpPr>
              <a:spLocks noChangeArrowheads="1"/>
            </p:cNvSpPr>
            <p:nvPr/>
          </p:nvSpPr>
          <p:spPr bwMode="auto">
            <a:xfrm rot="10800000">
              <a:off x="8713232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8" name="AutoShape 187"/>
            <p:cNvSpPr>
              <a:spLocks noChangeArrowheads="1"/>
            </p:cNvSpPr>
            <p:nvPr/>
          </p:nvSpPr>
          <p:spPr bwMode="auto">
            <a:xfrm rot="10800000">
              <a:off x="9633244" y="13993408"/>
              <a:ext cx="284644" cy="287281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59" name="Text Box 164"/>
            <p:cNvSpPr txBox="1">
              <a:spLocks noChangeArrowheads="1"/>
            </p:cNvSpPr>
            <p:nvPr/>
          </p:nvSpPr>
          <p:spPr bwMode="auto">
            <a:xfrm>
              <a:off x="3371912" y="13547388"/>
              <a:ext cx="1931516" cy="50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>
                  <a:solidFill>
                    <a:srgbClr val="000000"/>
                  </a:solidFill>
                  <a:cs typeface="Arial" pitchFamily="34" charset="0"/>
                </a:rPr>
                <a:t>RF stations</a:t>
              </a:r>
            </a:p>
          </p:txBody>
        </p:sp>
        <p:sp>
          <p:nvSpPr>
            <p:cNvPr id="60" name="Text Box 78"/>
            <p:cNvSpPr txBox="1">
              <a:spLocks noChangeArrowheads="1"/>
            </p:cNvSpPr>
            <p:nvPr/>
          </p:nvSpPr>
          <p:spPr bwMode="auto">
            <a:xfrm flipH="1">
              <a:off x="3132806" y="15334228"/>
              <a:ext cx="1296150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>
                  <a:solidFill>
                    <a:srgbClr val="000000"/>
                  </a:solidFill>
                  <a:cs typeface="Arial" pitchFamily="34" charset="0"/>
                </a:rPr>
                <a:t>RF </a:t>
              </a:r>
              <a:r>
                <a:rPr lang="en-US" sz="1050" dirty="0" smtClean="0">
                  <a:solidFill>
                    <a:srgbClr val="000000"/>
                  </a:solidFill>
                  <a:cs typeface="Arial" pitchFamily="34" charset="0"/>
                </a:rPr>
                <a:t>Gun</a:t>
              </a:r>
              <a:endParaRPr lang="en-US" sz="105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71" name="Group 341"/>
            <p:cNvGrpSpPr/>
            <p:nvPr/>
          </p:nvGrpSpPr>
          <p:grpSpPr>
            <a:xfrm>
              <a:off x="17392389" y="16035900"/>
              <a:ext cx="1564954" cy="1033025"/>
              <a:chOff x="7633799" y="3071425"/>
              <a:chExt cx="695535" cy="459122"/>
            </a:xfrm>
          </p:grpSpPr>
          <p:sp>
            <p:nvSpPr>
              <p:cNvPr id="251" name="AutoShape 7"/>
              <p:cNvSpPr>
                <a:spLocks noChangeArrowheads="1"/>
              </p:cNvSpPr>
              <p:nvPr/>
            </p:nvSpPr>
            <p:spPr bwMode="auto">
              <a:xfrm rot="5940000" flipH="1" flipV="1">
                <a:off x="7754315" y="2955527"/>
                <a:ext cx="459122" cy="6909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de-DE" sz="1000"/>
              </a:p>
            </p:txBody>
          </p:sp>
          <p:grpSp>
            <p:nvGrpSpPr>
              <p:cNvPr id="252" name="Group 534"/>
              <p:cNvGrpSpPr/>
              <p:nvPr/>
            </p:nvGrpSpPr>
            <p:grpSpPr>
              <a:xfrm rot="11340000">
                <a:off x="7633799" y="3110643"/>
                <a:ext cx="654510" cy="324501"/>
                <a:chOff x="7682999" y="3118843"/>
                <a:chExt cx="654510" cy="324501"/>
              </a:xfrm>
            </p:grpSpPr>
            <p:sp>
              <p:nvSpPr>
                <p:cNvPr id="253" name="Line 117"/>
                <p:cNvSpPr>
                  <a:spLocks noChangeShapeType="1"/>
                </p:cNvSpPr>
                <p:nvPr/>
              </p:nvSpPr>
              <p:spPr bwMode="auto">
                <a:xfrm rot="540000" flipH="1" flipV="1">
                  <a:off x="7776400" y="3118843"/>
                  <a:ext cx="561109" cy="1603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 sz="1000"/>
                </a:p>
              </p:txBody>
            </p:sp>
            <p:sp>
              <p:nvSpPr>
                <p:cNvPr id="254" name="Line 118"/>
                <p:cNvSpPr>
                  <a:spLocks noChangeShapeType="1"/>
                </p:cNvSpPr>
                <p:nvPr/>
              </p:nvSpPr>
              <p:spPr bwMode="auto">
                <a:xfrm rot="540000" flipH="1" flipV="1">
                  <a:off x="7682999" y="3154895"/>
                  <a:ext cx="453634" cy="41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 sz="1000"/>
                </a:p>
              </p:txBody>
            </p:sp>
            <p:sp>
              <p:nvSpPr>
                <p:cNvPr id="255" name="Line 119"/>
                <p:cNvSpPr>
                  <a:spLocks noChangeShapeType="1"/>
                </p:cNvSpPr>
                <p:nvPr/>
              </p:nvSpPr>
              <p:spPr bwMode="auto">
                <a:xfrm rot="540000" flipH="1">
                  <a:off x="7800596" y="3206399"/>
                  <a:ext cx="328012" cy="419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 sz="1000"/>
                </a:p>
              </p:txBody>
            </p:sp>
            <p:sp>
              <p:nvSpPr>
                <p:cNvPr id="256" name="Line 120"/>
                <p:cNvSpPr>
                  <a:spLocks noChangeShapeType="1"/>
                </p:cNvSpPr>
                <p:nvPr/>
              </p:nvSpPr>
              <p:spPr bwMode="auto">
                <a:xfrm rot="540000" flipH="1">
                  <a:off x="7818164" y="3284246"/>
                  <a:ext cx="502485" cy="1005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 sz="1000"/>
                </a:p>
              </p:txBody>
            </p:sp>
            <p:sp>
              <p:nvSpPr>
                <p:cNvPr id="257" name="Line 121"/>
                <p:cNvSpPr>
                  <a:spLocks noChangeShapeType="1"/>
                </p:cNvSpPr>
                <p:nvPr/>
              </p:nvSpPr>
              <p:spPr bwMode="auto">
                <a:xfrm rot="540000" flipH="1">
                  <a:off x="7749900" y="3296134"/>
                  <a:ext cx="439675" cy="1472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 sz="1000"/>
                </a:p>
              </p:txBody>
            </p:sp>
          </p:grpSp>
        </p:grpSp>
        <p:grpSp>
          <p:nvGrpSpPr>
            <p:cNvPr id="72" name="Group 342"/>
            <p:cNvGrpSpPr/>
            <p:nvPr/>
          </p:nvGrpSpPr>
          <p:grpSpPr>
            <a:xfrm>
              <a:off x="17750324" y="13550973"/>
              <a:ext cx="1527905" cy="1457559"/>
              <a:chOff x="7761546" y="2059293"/>
              <a:chExt cx="487523" cy="480917"/>
            </a:xfrm>
          </p:grpSpPr>
          <p:sp>
            <p:nvSpPr>
              <p:cNvPr id="240" name="AutoShape 6"/>
              <p:cNvSpPr>
                <a:spLocks noChangeArrowheads="1"/>
              </p:cNvSpPr>
              <p:nvPr/>
            </p:nvSpPr>
            <p:spPr bwMode="auto">
              <a:xfrm rot="5400000" flipH="1">
                <a:off x="7766246" y="2057388"/>
                <a:ext cx="480917" cy="484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59 w 21600"/>
                  <a:gd name="T13" fmla="*/ 3486 h 21600"/>
                  <a:gd name="T14" fmla="*/ 18141 w 21600"/>
                  <a:gd name="T15" fmla="*/ 18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49" y="21600"/>
                    </a:lnTo>
                    <a:lnTo>
                      <a:pt x="1825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de-DE" sz="1000"/>
              </a:p>
            </p:txBody>
          </p:sp>
          <p:sp>
            <p:nvSpPr>
              <p:cNvPr id="241" name="AutoShape 7"/>
              <p:cNvSpPr>
                <a:spLocks noChangeArrowheads="1"/>
              </p:cNvSpPr>
              <p:nvPr/>
            </p:nvSpPr>
            <p:spPr bwMode="auto">
              <a:xfrm rot="16200000" flipH="1">
                <a:off x="7787318" y="2110442"/>
                <a:ext cx="329813" cy="3771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242" name="Line 8"/>
              <p:cNvSpPr>
                <a:spLocks noChangeShapeType="1"/>
              </p:cNvSpPr>
              <p:nvPr/>
            </p:nvSpPr>
            <p:spPr bwMode="auto">
              <a:xfrm rot="10800000" flipH="1" flipV="1">
                <a:off x="8141506" y="2447222"/>
                <a:ext cx="107562" cy="915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43" name="Line 9"/>
              <p:cNvSpPr>
                <a:spLocks noChangeShapeType="1"/>
              </p:cNvSpPr>
              <p:nvPr/>
            </p:nvSpPr>
            <p:spPr bwMode="auto">
              <a:xfrm rot="16200000" flipH="1" flipV="1">
                <a:off x="8148067" y="2052734"/>
                <a:ext cx="94440" cy="107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44" name="Line 10"/>
              <p:cNvSpPr>
                <a:spLocks noChangeShapeType="1"/>
              </p:cNvSpPr>
              <p:nvPr/>
            </p:nvSpPr>
            <p:spPr bwMode="auto">
              <a:xfrm rot="5400000" flipH="1">
                <a:off x="8193107" y="2102132"/>
                <a:ext cx="4359" cy="107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45" name="Line 11"/>
              <p:cNvSpPr>
                <a:spLocks noChangeShapeType="1"/>
              </p:cNvSpPr>
              <p:nvPr/>
            </p:nvSpPr>
            <p:spPr bwMode="auto">
              <a:xfrm rot="16200000" flipH="1" flipV="1">
                <a:off x="8193107" y="2391263"/>
                <a:ext cx="4359" cy="107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46" name="Line 117"/>
              <p:cNvSpPr>
                <a:spLocks noChangeShapeType="1"/>
              </p:cNvSpPr>
              <p:nvPr/>
            </p:nvSpPr>
            <p:spPr bwMode="auto">
              <a:xfrm rot="10800000" flipH="1">
                <a:off x="7765736" y="2166810"/>
                <a:ext cx="345037" cy="1293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 sz="1000"/>
              </a:p>
            </p:txBody>
          </p:sp>
          <p:sp>
            <p:nvSpPr>
              <p:cNvPr id="247" name="Line 118"/>
              <p:cNvSpPr>
                <a:spLocks noChangeShapeType="1"/>
              </p:cNvSpPr>
              <p:nvPr/>
            </p:nvSpPr>
            <p:spPr bwMode="auto">
              <a:xfrm rot="10800000" flipH="1">
                <a:off x="7936160" y="2227833"/>
                <a:ext cx="185790" cy="43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 sz="1000"/>
              </a:p>
            </p:txBody>
          </p:sp>
          <p:sp>
            <p:nvSpPr>
              <p:cNvPr id="248" name="Line 119"/>
              <p:cNvSpPr>
                <a:spLocks noChangeShapeType="1"/>
              </p:cNvSpPr>
              <p:nvPr/>
            </p:nvSpPr>
            <p:spPr bwMode="auto">
              <a:xfrm rot="10800000" flipH="1" flipV="1">
                <a:off x="7936160" y="2236550"/>
                <a:ext cx="191377" cy="595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 sz="1000"/>
              </a:p>
            </p:txBody>
          </p:sp>
          <p:sp>
            <p:nvSpPr>
              <p:cNvPr id="249" name="Line 120"/>
              <p:cNvSpPr>
                <a:spLocks noChangeShapeType="1"/>
              </p:cNvSpPr>
              <p:nvPr/>
            </p:nvSpPr>
            <p:spPr bwMode="auto">
              <a:xfrm rot="10800000" flipH="1" flipV="1">
                <a:off x="7761546" y="2297572"/>
                <a:ext cx="333863" cy="94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 sz="1000"/>
              </a:p>
            </p:txBody>
          </p:sp>
          <p:sp>
            <p:nvSpPr>
              <p:cNvPr id="250" name="Line 121"/>
              <p:cNvSpPr>
                <a:spLocks noChangeShapeType="1"/>
              </p:cNvSpPr>
              <p:nvPr/>
            </p:nvSpPr>
            <p:spPr bwMode="auto">
              <a:xfrm rot="10800000" flipH="1" flipV="1">
                <a:off x="7824407" y="2316460"/>
                <a:ext cx="262619" cy="146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de-DE" sz="1000"/>
              </a:p>
            </p:txBody>
          </p:sp>
        </p:grp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 rot="10800000" flipH="1" flipV="1">
              <a:off x="10700663" y="14674554"/>
              <a:ext cx="366127" cy="470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74" name="Text Box 27"/>
            <p:cNvSpPr txBox="1">
              <a:spLocks noChangeArrowheads="1"/>
            </p:cNvSpPr>
            <p:nvPr/>
          </p:nvSpPr>
          <p:spPr bwMode="auto">
            <a:xfrm flipH="1">
              <a:off x="10959264" y="13157690"/>
              <a:ext cx="21860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dirty="0" err="1">
                  <a:latin typeface="Helvetica" pitchFamily="34" charset="0"/>
                </a:rPr>
                <a:t>sFLASH</a:t>
              </a:r>
              <a:endParaRPr lang="en-US" sz="1100" dirty="0">
                <a:latin typeface="Helvetica" pitchFamily="34" charset="0"/>
              </a:endParaRPr>
            </a:p>
          </p:txBody>
        </p:sp>
        <p:sp>
          <p:nvSpPr>
            <p:cNvPr id="75" name="Line 49"/>
            <p:cNvSpPr>
              <a:spLocks noChangeShapeType="1"/>
            </p:cNvSpPr>
            <p:nvPr/>
          </p:nvSpPr>
          <p:spPr bwMode="auto">
            <a:xfrm rot="10800000" flipH="1">
              <a:off x="11375228" y="14270285"/>
              <a:ext cx="6417548" cy="3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00"/>
            </a:p>
          </p:txBody>
        </p:sp>
        <p:grpSp>
          <p:nvGrpSpPr>
            <p:cNvPr id="76" name="Group 347"/>
            <p:cNvGrpSpPr/>
            <p:nvPr/>
          </p:nvGrpSpPr>
          <p:grpSpPr>
            <a:xfrm>
              <a:off x="15836069" y="14061015"/>
              <a:ext cx="1132573" cy="709373"/>
              <a:chOff x="6810024" y="1343698"/>
              <a:chExt cx="503366" cy="315277"/>
            </a:xfrm>
          </p:grpSpPr>
          <p:grpSp>
            <p:nvGrpSpPr>
              <p:cNvPr id="236" name="Group 518"/>
              <p:cNvGrpSpPr/>
              <p:nvPr/>
            </p:nvGrpSpPr>
            <p:grpSpPr>
              <a:xfrm rot="2069588">
                <a:off x="6909584" y="1547100"/>
                <a:ext cx="403806" cy="111875"/>
                <a:chOff x="6912175" y="1625280"/>
                <a:chExt cx="607519" cy="111875"/>
              </a:xfrm>
            </p:grpSpPr>
            <p:sp>
              <p:nvSpPr>
                <p:cNvPr id="238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6912175" y="1681217"/>
                  <a:ext cx="3821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239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205738" y="1625280"/>
                  <a:ext cx="313956" cy="11187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sp>
            <p:nvSpPr>
              <p:cNvPr id="237" name="Freeform 50"/>
              <p:cNvSpPr>
                <a:spLocks/>
              </p:cNvSpPr>
              <p:nvPr/>
            </p:nvSpPr>
            <p:spPr bwMode="auto">
              <a:xfrm rot="10800000" flipH="1" flipV="1">
                <a:off x="6810024" y="1343698"/>
                <a:ext cx="177408" cy="188879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2147483647 w 143"/>
                  <a:gd name="T5" fmla="*/ 2147483647 h 130"/>
                  <a:gd name="T6" fmla="*/ 2147483647 w 143"/>
                  <a:gd name="T7" fmla="*/ 2147483647 h 130"/>
                  <a:gd name="T8" fmla="*/ 2147483647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 sz="1000"/>
              </a:p>
            </p:txBody>
          </p:sp>
        </p:grpSp>
        <p:sp>
          <p:nvSpPr>
            <p:cNvPr id="77" name="Rectangle 112"/>
            <p:cNvSpPr>
              <a:spLocks noChangeAspect="1" noChangeArrowheads="1"/>
            </p:cNvSpPr>
            <p:nvPr/>
          </p:nvSpPr>
          <p:spPr bwMode="auto">
            <a:xfrm rot="10800000" flipH="1">
              <a:off x="16661292" y="14178820"/>
              <a:ext cx="719759" cy="19287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1050">
                <a:sym typeface="Wingdings" pitchFamily="2" charset="2"/>
              </a:endParaRPr>
            </a:p>
          </p:txBody>
        </p:sp>
        <p:grpSp>
          <p:nvGrpSpPr>
            <p:cNvPr id="78" name="Group 113"/>
            <p:cNvGrpSpPr>
              <a:grpSpLocks/>
            </p:cNvGrpSpPr>
            <p:nvPr/>
          </p:nvGrpSpPr>
          <p:grpSpPr bwMode="auto">
            <a:xfrm rot="10800000" flipH="1">
              <a:off x="16516712" y="14093826"/>
              <a:ext cx="1436375" cy="356330"/>
              <a:chOff x="5088" y="2045"/>
              <a:chExt cx="478" cy="109"/>
            </a:xfrm>
          </p:grpSpPr>
          <p:sp>
            <p:nvSpPr>
              <p:cNvPr id="234" name="Freeform 114"/>
              <p:cNvSpPr>
                <a:spLocks noChangeAspect="1"/>
              </p:cNvSpPr>
              <p:nvPr/>
            </p:nvSpPr>
            <p:spPr bwMode="auto">
              <a:xfrm flipH="1" flipV="1">
                <a:off x="5321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235" name="Freeform 115"/>
              <p:cNvSpPr>
                <a:spLocks noChangeAspect="1"/>
              </p:cNvSpPr>
              <p:nvPr/>
            </p:nvSpPr>
            <p:spPr bwMode="auto">
              <a:xfrm>
                <a:off x="5088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de-DE" sz="1000"/>
              </a:p>
            </p:txBody>
          </p:sp>
        </p:grpSp>
        <p:sp>
          <p:nvSpPr>
            <p:cNvPr id="79" name="Line 37"/>
            <p:cNvSpPr>
              <a:spLocks noChangeShapeType="1"/>
            </p:cNvSpPr>
            <p:nvPr/>
          </p:nvSpPr>
          <p:spPr bwMode="auto">
            <a:xfrm rot="10800000" flipH="1">
              <a:off x="11105402" y="14204972"/>
              <a:ext cx="358744" cy="3497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00"/>
            </a:p>
          </p:txBody>
        </p:sp>
        <p:grpSp>
          <p:nvGrpSpPr>
            <p:cNvPr id="80" name="Group 46"/>
            <p:cNvGrpSpPr>
              <a:grpSpLocks noChangeAspect="1"/>
            </p:cNvGrpSpPr>
            <p:nvPr/>
          </p:nvGrpSpPr>
          <p:grpSpPr bwMode="auto">
            <a:xfrm rot="9364650" flipV="1">
              <a:off x="11193775" y="14102352"/>
              <a:ext cx="102868" cy="644036"/>
              <a:chOff x="2790" y="3240"/>
              <a:chExt cx="56" cy="332"/>
            </a:xfrm>
          </p:grpSpPr>
          <p:sp>
            <p:nvSpPr>
              <p:cNvPr id="232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233" name="AutoShape 48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 sz="1000"/>
              </a:p>
            </p:txBody>
          </p:sp>
        </p:grpSp>
        <p:sp>
          <p:nvSpPr>
            <p:cNvPr id="81" name="Freeform 51"/>
            <p:cNvSpPr>
              <a:spLocks/>
            </p:cNvSpPr>
            <p:nvPr/>
          </p:nvSpPr>
          <p:spPr bwMode="auto">
            <a:xfrm rot="10800000" flipV="1">
              <a:off x="11326167" y="14061134"/>
              <a:ext cx="183973" cy="424978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82" name="Freeform 353"/>
            <p:cNvSpPr>
              <a:spLocks/>
            </p:cNvSpPr>
            <p:nvPr/>
          </p:nvSpPr>
          <p:spPr bwMode="auto">
            <a:xfrm rot="10800000" flipH="1">
              <a:off x="10952091" y="14339004"/>
              <a:ext cx="183973" cy="424978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 sz="1000"/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 rot="10800000" flipH="1" flipV="1">
              <a:off x="10587213" y="14381502"/>
              <a:ext cx="183971" cy="432911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64720 h 130"/>
                <a:gd name="T4" fmla="*/ 0 w 143"/>
                <a:gd name="T5" fmla="*/ 2147464720 h 130"/>
                <a:gd name="T6" fmla="*/ 0 w 143"/>
                <a:gd name="T7" fmla="*/ 2147464720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 sz="1000"/>
            </a:p>
          </p:txBody>
        </p:sp>
        <p:sp>
          <p:nvSpPr>
            <p:cNvPr id="84" name="TextBox 355"/>
            <p:cNvSpPr txBox="1"/>
            <p:nvPr/>
          </p:nvSpPr>
          <p:spPr>
            <a:xfrm>
              <a:off x="13156574" y="13481704"/>
              <a:ext cx="25575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Helvetica" pitchFamily="34" charset="0"/>
                  <a:cs typeface="Helvetica" pitchFamily="34" charset="0"/>
                </a:rPr>
                <a:t>FLASH1</a:t>
              </a:r>
              <a:endParaRPr lang="en-US" sz="12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" name="TextBox 356"/>
            <p:cNvSpPr txBox="1"/>
            <p:nvPr/>
          </p:nvSpPr>
          <p:spPr>
            <a:xfrm rot="540000">
              <a:off x="13071164" y="15032758"/>
              <a:ext cx="25575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Helvetica" pitchFamily="34" charset="0"/>
                  <a:cs typeface="Helvetica" pitchFamily="34" charset="0"/>
                </a:rPr>
                <a:t>FLASH2</a:t>
              </a:r>
              <a:endParaRPr lang="en-US" sz="7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" name="Line 32"/>
            <p:cNvSpPr>
              <a:spLocks noChangeShapeType="1"/>
            </p:cNvSpPr>
            <p:nvPr/>
          </p:nvSpPr>
          <p:spPr bwMode="auto">
            <a:xfrm rot="10283786" flipH="1" flipV="1">
              <a:off x="11358581" y="14793351"/>
              <a:ext cx="5972028" cy="19476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87" name="Freeform 39"/>
            <p:cNvSpPr>
              <a:spLocks/>
            </p:cNvSpPr>
            <p:nvPr/>
          </p:nvSpPr>
          <p:spPr bwMode="auto">
            <a:xfrm rot="10800000">
              <a:off x="11051926" y="14997528"/>
              <a:ext cx="183973" cy="424978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0 w 143"/>
                <a:gd name="T5" fmla="*/ 2147483647 h 130"/>
                <a:gd name="T6" fmla="*/ 0 w 143"/>
                <a:gd name="T7" fmla="*/ 2147483647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 sz="1000"/>
            </a:p>
          </p:txBody>
        </p:sp>
        <p:sp>
          <p:nvSpPr>
            <p:cNvPr id="88" name="Text Box 26"/>
            <p:cNvSpPr txBox="1">
              <a:spLocks noChangeArrowheads="1"/>
            </p:cNvSpPr>
            <p:nvPr/>
          </p:nvSpPr>
          <p:spPr bwMode="auto">
            <a:xfrm flipH="1">
              <a:off x="12667128" y="14483350"/>
              <a:ext cx="3549462" cy="50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 smtClean="0">
                  <a:solidFill>
                    <a:srgbClr val="000000"/>
                  </a:solidFill>
                  <a:latin typeface="Helvetica" pitchFamily="34" charset="0"/>
                </a:rPr>
                <a:t>Fixed Gap </a:t>
              </a:r>
              <a:r>
                <a:rPr lang="en-US" sz="1050" dirty="0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r>
                <a:rPr lang="en-US" sz="1050" dirty="0" smtClean="0">
                  <a:solidFill>
                    <a:srgbClr val="000000"/>
                  </a:solidFill>
                  <a:latin typeface="Helvetica" pitchFamily="34" charset="0"/>
                </a:rPr>
                <a:t>ndulators</a:t>
              </a:r>
              <a:endParaRPr lang="en-US" sz="105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9" name="Text Box 26"/>
            <p:cNvSpPr txBox="1">
              <a:spLocks noChangeArrowheads="1"/>
            </p:cNvSpPr>
            <p:nvPr/>
          </p:nvSpPr>
          <p:spPr bwMode="auto">
            <a:xfrm rot="540000" flipH="1">
              <a:off x="12593572" y="15848040"/>
              <a:ext cx="2973340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50" dirty="0" smtClean="0">
                  <a:solidFill>
                    <a:srgbClr val="000000"/>
                  </a:solidFill>
                  <a:latin typeface="Helvetica" pitchFamily="34" charset="0"/>
                </a:rPr>
                <a:t>Variable </a:t>
              </a:r>
              <a:r>
                <a:rPr lang="en-US" sz="1050" dirty="0">
                  <a:solidFill>
                    <a:srgbClr val="000000"/>
                  </a:solidFill>
                  <a:latin typeface="Helvetica" pitchFamily="34" charset="0"/>
                </a:rPr>
                <a:t>G</a:t>
              </a:r>
              <a:r>
                <a:rPr lang="en-US" sz="1050" dirty="0" smtClean="0">
                  <a:solidFill>
                    <a:srgbClr val="000000"/>
                  </a:solidFill>
                  <a:latin typeface="Helvetica" pitchFamily="34" charset="0"/>
                </a:rPr>
                <a:t>ap </a:t>
              </a:r>
              <a:r>
                <a:rPr lang="en-US" sz="1050" dirty="0">
                  <a:solidFill>
                    <a:srgbClr val="000000"/>
                  </a:solidFill>
                  <a:latin typeface="Helvetica" pitchFamily="34" charset="0"/>
                </a:rPr>
                <a:t>U</a:t>
              </a:r>
              <a:r>
                <a:rPr lang="en-US" sz="1050" dirty="0" smtClean="0">
                  <a:solidFill>
                    <a:srgbClr val="000000"/>
                  </a:solidFill>
                  <a:latin typeface="Helvetica" pitchFamily="34" charset="0"/>
                </a:rPr>
                <a:t>ndulators</a:t>
              </a:r>
              <a:endParaRPr lang="en-US" sz="105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grpSp>
          <p:nvGrpSpPr>
            <p:cNvPr id="90" name="Group 25"/>
            <p:cNvGrpSpPr/>
            <p:nvPr/>
          </p:nvGrpSpPr>
          <p:grpSpPr>
            <a:xfrm>
              <a:off x="11555957" y="13735390"/>
              <a:ext cx="1018298" cy="737649"/>
              <a:chOff x="11705582" y="13735390"/>
              <a:chExt cx="1018298" cy="737649"/>
            </a:xfrm>
          </p:grpSpPr>
          <p:sp>
            <p:nvSpPr>
              <p:cNvPr id="215" name="Line 55"/>
              <p:cNvSpPr>
                <a:spLocks noChangeShapeType="1"/>
              </p:cNvSpPr>
              <p:nvPr/>
            </p:nvSpPr>
            <p:spPr bwMode="auto">
              <a:xfrm>
                <a:off x="11767025" y="13747038"/>
                <a:ext cx="194029" cy="4190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16" name="Line 55"/>
              <p:cNvSpPr>
                <a:spLocks noChangeShapeType="1"/>
              </p:cNvSpPr>
              <p:nvPr/>
            </p:nvSpPr>
            <p:spPr bwMode="auto">
              <a:xfrm flipH="1">
                <a:off x="12437161" y="13735390"/>
                <a:ext cx="194029" cy="4190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217" name="Rectangle 178"/>
              <p:cNvSpPr>
                <a:spLocks noChangeArrowheads="1"/>
              </p:cNvSpPr>
              <p:nvPr/>
            </p:nvSpPr>
            <p:spPr bwMode="auto">
              <a:xfrm>
                <a:off x="11705582" y="13740761"/>
                <a:ext cx="219782" cy="153108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000"/>
              </a:p>
            </p:txBody>
          </p:sp>
          <p:sp>
            <p:nvSpPr>
              <p:cNvPr id="218" name="Rectangle 178"/>
              <p:cNvSpPr>
                <a:spLocks noChangeArrowheads="1"/>
              </p:cNvSpPr>
              <p:nvPr/>
            </p:nvSpPr>
            <p:spPr bwMode="auto">
              <a:xfrm>
                <a:off x="12504098" y="13735390"/>
                <a:ext cx="219782" cy="153108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en-US" sz="1000"/>
              </a:p>
            </p:txBody>
          </p:sp>
          <p:grpSp>
            <p:nvGrpSpPr>
              <p:cNvPr id="219" name="Group 370"/>
              <p:cNvGrpSpPr/>
              <p:nvPr/>
            </p:nvGrpSpPr>
            <p:grpSpPr>
              <a:xfrm>
                <a:off x="11935811" y="14061134"/>
                <a:ext cx="526482" cy="411905"/>
                <a:chOff x="5742130" y="2203828"/>
                <a:chExt cx="233992" cy="183069"/>
              </a:xfrm>
            </p:grpSpPr>
            <p:sp>
              <p:nvSpPr>
                <p:cNvPr id="220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1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2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3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4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5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6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7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8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29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30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31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</p:grpSp>
        <p:grpSp>
          <p:nvGrpSpPr>
            <p:cNvPr id="91" name="Group 371"/>
            <p:cNvGrpSpPr/>
            <p:nvPr/>
          </p:nvGrpSpPr>
          <p:grpSpPr>
            <a:xfrm>
              <a:off x="13377847" y="14062871"/>
              <a:ext cx="2132422" cy="413363"/>
              <a:chOff x="5742367" y="2202452"/>
              <a:chExt cx="947743" cy="183717"/>
            </a:xfrm>
          </p:grpSpPr>
          <p:grpSp>
            <p:nvGrpSpPr>
              <p:cNvPr id="163" name="Group 443"/>
              <p:cNvGrpSpPr/>
              <p:nvPr/>
            </p:nvGrpSpPr>
            <p:grpSpPr>
              <a:xfrm>
                <a:off x="5980675" y="2203100"/>
                <a:ext cx="233992" cy="183069"/>
                <a:chOff x="5742130" y="2203828"/>
                <a:chExt cx="233992" cy="183069"/>
              </a:xfrm>
            </p:grpSpPr>
            <p:sp>
              <p:nvSpPr>
                <p:cNvPr id="203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4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5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6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7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8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9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10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11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12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13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14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64" name="Group 444"/>
              <p:cNvGrpSpPr/>
              <p:nvPr/>
            </p:nvGrpSpPr>
            <p:grpSpPr>
              <a:xfrm>
                <a:off x="6456118" y="2202729"/>
                <a:ext cx="233992" cy="183069"/>
                <a:chOff x="5742130" y="2203828"/>
                <a:chExt cx="233992" cy="183069"/>
              </a:xfrm>
            </p:grpSpPr>
            <p:sp>
              <p:nvSpPr>
                <p:cNvPr id="191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2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3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4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5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6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7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8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9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0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1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202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65" name="Group 445"/>
              <p:cNvGrpSpPr/>
              <p:nvPr/>
            </p:nvGrpSpPr>
            <p:grpSpPr>
              <a:xfrm>
                <a:off x="5742367" y="2202452"/>
                <a:ext cx="233992" cy="183069"/>
                <a:chOff x="5742130" y="2203828"/>
                <a:chExt cx="233992" cy="183069"/>
              </a:xfrm>
            </p:grpSpPr>
            <p:sp>
              <p:nvSpPr>
                <p:cNvPr id="179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0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1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2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3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4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5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6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7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8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89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90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66" name="Group 446"/>
              <p:cNvGrpSpPr/>
              <p:nvPr/>
            </p:nvGrpSpPr>
            <p:grpSpPr>
              <a:xfrm>
                <a:off x="6220896" y="2202767"/>
                <a:ext cx="233992" cy="183069"/>
                <a:chOff x="5742130" y="2203828"/>
                <a:chExt cx="233992" cy="183069"/>
              </a:xfrm>
            </p:grpSpPr>
            <p:sp>
              <p:nvSpPr>
                <p:cNvPr id="167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68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69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0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1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2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3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4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5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6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7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78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</p:grpSp>
        <p:grpSp>
          <p:nvGrpSpPr>
            <p:cNvPr id="92" name="Group 372"/>
            <p:cNvGrpSpPr/>
            <p:nvPr/>
          </p:nvGrpSpPr>
          <p:grpSpPr>
            <a:xfrm rot="540000">
              <a:off x="13128179" y="15536839"/>
              <a:ext cx="2132422" cy="413363"/>
              <a:chOff x="5742367" y="2202452"/>
              <a:chExt cx="947743" cy="183717"/>
            </a:xfrm>
          </p:grpSpPr>
          <p:grpSp>
            <p:nvGrpSpPr>
              <p:cNvPr id="111" name="Group 389"/>
              <p:cNvGrpSpPr/>
              <p:nvPr/>
            </p:nvGrpSpPr>
            <p:grpSpPr>
              <a:xfrm>
                <a:off x="5980675" y="2203100"/>
                <a:ext cx="233992" cy="183069"/>
                <a:chOff x="5742130" y="2203828"/>
                <a:chExt cx="233992" cy="183069"/>
              </a:xfrm>
            </p:grpSpPr>
            <p:sp>
              <p:nvSpPr>
                <p:cNvPr id="151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2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3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4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5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6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7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8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9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60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61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62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12" name="Group 390"/>
              <p:cNvGrpSpPr/>
              <p:nvPr/>
            </p:nvGrpSpPr>
            <p:grpSpPr>
              <a:xfrm>
                <a:off x="6456118" y="2202729"/>
                <a:ext cx="233992" cy="183069"/>
                <a:chOff x="5742130" y="2203828"/>
                <a:chExt cx="233992" cy="183069"/>
              </a:xfrm>
            </p:grpSpPr>
            <p:sp>
              <p:nvSpPr>
                <p:cNvPr id="139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0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1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2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3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4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5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6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7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8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49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50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13" name="Group 391"/>
              <p:cNvGrpSpPr/>
              <p:nvPr/>
            </p:nvGrpSpPr>
            <p:grpSpPr>
              <a:xfrm>
                <a:off x="5742367" y="2202452"/>
                <a:ext cx="233992" cy="183069"/>
                <a:chOff x="5742130" y="2203828"/>
                <a:chExt cx="233992" cy="183069"/>
              </a:xfrm>
            </p:grpSpPr>
            <p:sp>
              <p:nvSpPr>
                <p:cNvPr id="127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8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9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0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1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2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3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4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5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6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7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38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14" name="Group 394"/>
              <p:cNvGrpSpPr/>
              <p:nvPr/>
            </p:nvGrpSpPr>
            <p:grpSpPr>
              <a:xfrm>
                <a:off x="6220896" y="2202767"/>
                <a:ext cx="233992" cy="183069"/>
                <a:chOff x="5742130" y="2203828"/>
                <a:chExt cx="233992" cy="183069"/>
              </a:xfrm>
            </p:grpSpPr>
            <p:sp>
              <p:nvSpPr>
                <p:cNvPr id="115" name="Rectangle 6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318609"/>
                  <a:ext cx="38776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16" name="Rectangle 6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17" name="Rectangle 6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18" name="Rectangle 6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19" name="Rectangle 7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318609"/>
                  <a:ext cx="37439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0" name="Rectangle 75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42130" y="2203828"/>
                  <a:ext cx="38776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1" name="Rectangle 77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780906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2" name="Rectangle 78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21019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3" name="Rectangle 79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58458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4" name="Rectangle 80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898571" y="2203828"/>
                  <a:ext cx="37439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5" name="Rectangle 81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203828"/>
                  <a:ext cx="40113" cy="6828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  <p:sp>
              <p:nvSpPr>
                <p:cNvPr id="126" name="Rectangle 82"/>
                <p:cNvSpPr>
                  <a:spLocks noChangeAspect="1" noChangeArrowheads="1"/>
                </p:cNvSpPr>
                <p:nvPr/>
              </p:nvSpPr>
              <p:spPr bwMode="auto">
                <a:xfrm rot="10800000" flipH="1">
                  <a:off x="5936009" y="2318609"/>
                  <a:ext cx="40113" cy="6828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</p:grpSp>
        <p:grpSp>
          <p:nvGrpSpPr>
            <p:cNvPr id="93" name="Group 46"/>
            <p:cNvGrpSpPr>
              <a:grpSpLocks noChangeAspect="1"/>
            </p:cNvGrpSpPr>
            <p:nvPr/>
          </p:nvGrpSpPr>
          <p:grpSpPr bwMode="auto">
            <a:xfrm rot="14100000">
              <a:off x="10904049" y="14675204"/>
              <a:ext cx="102868" cy="644035"/>
              <a:chOff x="2790" y="3240"/>
              <a:chExt cx="56" cy="332"/>
            </a:xfrm>
          </p:grpSpPr>
          <p:sp>
            <p:nvSpPr>
              <p:cNvPr id="109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110" name="AutoShape 48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 sz="1000"/>
              </a:p>
            </p:txBody>
          </p:sp>
        </p:grpSp>
        <p:grpSp>
          <p:nvGrpSpPr>
            <p:cNvPr id="94" name="Group 46"/>
            <p:cNvGrpSpPr>
              <a:grpSpLocks noChangeAspect="1"/>
            </p:cNvGrpSpPr>
            <p:nvPr/>
          </p:nvGrpSpPr>
          <p:grpSpPr bwMode="auto">
            <a:xfrm flipV="1">
              <a:off x="10418067" y="14240922"/>
              <a:ext cx="102868" cy="644036"/>
              <a:chOff x="2790" y="3240"/>
              <a:chExt cx="56" cy="332"/>
            </a:xfrm>
          </p:grpSpPr>
          <p:sp>
            <p:nvSpPr>
              <p:cNvPr id="107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108" name="AutoShape 48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de-DE" sz="1000"/>
              </a:p>
            </p:txBody>
          </p:sp>
        </p:grpSp>
        <p:grpSp>
          <p:nvGrpSpPr>
            <p:cNvPr id="95" name="Group 375"/>
            <p:cNvGrpSpPr/>
            <p:nvPr/>
          </p:nvGrpSpPr>
          <p:grpSpPr>
            <a:xfrm rot="540000">
              <a:off x="15515642" y="15840645"/>
              <a:ext cx="1132573" cy="709373"/>
              <a:chOff x="6810024" y="1343698"/>
              <a:chExt cx="503366" cy="315277"/>
            </a:xfrm>
          </p:grpSpPr>
          <p:grpSp>
            <p:nvGrpSpPr>
              <p:cNvPr id="103" name="Group 381"/>
              <p:cNvGrpSpPr/>
              <p:nvPr/>
            </p:nvGrpSpPr>
            <p:grpSpPr>
              <a:xfrm rot="2069588">
                <a:off x="6909584" y="1547100"/>
                <a:ext cx="403806" cy="111875"/>
                <a:chOff x="6912175" y="1625280"/>
                <a:chExt cx="607519" cy="111875"/>
              </a:xfrm>
            </p:grpSpPr>
            <p:sp>
              <p:nvSpPr>
                <p:cNvPr id="105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6912175" y="1681217"/>
                  <a:ext cx="3821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106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205738" y="1625280"/>
                  <a:ext cx="313956" cy="11187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1050">
                    <a:sym typeface="Wingdings" pitchFamily="2" charset="2"/>
                  </a:endParaRPr>
                </a:p>
              </p:txBody>
            </p:sp>
          </p:grpSp>
          <p:sp>
            <p:nvSpPr>
              <p:cNvPr id="104" name="Freeform 50"/>
              <p:cNvSpPr>
                <a:spLocks/>
              </p:cNvSpPr>
              <p:nvPr/>
            </p:nvSpPr>
            <p:spPr bwMode="auto">
              <a:xfrm rot="10800000" flipH="1" flipV="1">
                <a:off x="6810024" y="1343698"/>
                <a:ext cx="177408" cy="188879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2147483647 w 143"/>
                  <a:gd name="T5" fmla="*/ 2147483647 h 130"/>
                  <a:gd name="T6" fmla="*/ 2147483647 w 143"/>
                  <a:gd name="T7" fmla="*/ 2147483647 h 130"/>
                  <a:gd name="T8" fmla="*/ 2147483647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 sz="1000"/>
              </a:p>
            </p:txBody>
          </p:sp>
        </p:grpSp>
        <p:grpSp>
          <p:nvGrpSpPr>
            <p:cNvPr id="96" name="Group 376"/>
            <p:cNvGrpSpPr/>
            <p:nvPr/>
          </p:nvGrpSpPr>
          <p:grpSpPr>
            <a:xfrm rot="540000">
              <a:off x="16092902" y="16006878"/>
              <a:ext cx="1436375" cy="342077"/>
              <a:chOff x="7186018" y="1458310"/>
              <a:chExt cx="638389" cy="158369"/>
            </a:xfrm>
          </p:grpSpPr>
          <p:sp>
            <p:nvSpPr>
              <p:cNvPr id="99" name="Rectangle 112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7250276" y="1496085"/>
                <a:ext cx="319893" cy="8572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1050">
                  <a:sym typeface="Wingdings" pitchFamily="2" charset="2"/>
                </a:endParaRPr>
              </a:p>
            </p:txBody>
          </p:sp>
          <p:grpSp>
            <p:nvGrpSpPr>
              <p:cNvPr id="100" name="Group 113"/>
              <p:cNvGrpSpPr>
                <a:grpSpLocks/>
              </p:cNvGrpSpPr>
              <p:nvPr/>
            </p:nvGrpSpPr>
            <p:grpSpPr bwMode="auto">
              <a:xfrm rot="10800000" flipH="1">
                <a:off x="7186018" y="1458310"/>
                <a:ext cx="638389" cy="158369"/>
                <a:chOff x="5088" y="2045"/>
                <a:chExt cx="478" cy="109"/>
              </a:xfrm>
            </p:grpSpPr>
            <p:sp>
              <p:nvSpPr>
                <p:cNvPr id="101" name="Freeform 114"/>
                <p:cNvSpPr>
                  <a:spLocks noChangeAspect="1"/>
                </p:cNvSpPr>
                <p:nvPr/>
              </p:nvSpPr>
              <p:spPr bwMode="auto">
                <a:xfrm flipH="1" flipV="1">
                  <a:off x="5321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102" name="Freeform 115"/>
                <p:cNvSpPr>
                  <a:spLocks noChangeAspect="1"/>
                </p:cNvSpPr>
                <p:nvPr/>
              </p:nvSpPr>
              <p:spPr bwMode="auto">
                <a:xfrm>
                  <a:off x="5088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de-DE" sz="1000"/>
                </a:p>
              </p:txBody>
            </p:sp>
          </p:grpSp>
        </p:grpSp>
        <p:sp>
          <p:nvSpPr>
            <p:cNvPr id="97" name="Rectangle 161"/>
            <p:cNvSpPr>
              <a:spLocks noChangeAspect="1" noChangeArrowheads="1"/>
            </p:cNvSpPr>
            <p:nvPr/>
          </p:nvSpPr>
          <p:spPr bwMode="auto">
            <a:xfrm>
              <a:off x="12625801" y="14203173"/>
              <a:ext cx="584538" cy="186259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050">
                <a:cs typeface="Arial" pitchFamily="34" charset="0"/>
              </a:endParaRPr>
            </a:p>
          </p:txBody>
        </p:sp>
        <p:sp>
          <p:nvSpPr>
            <p:cNvPr id="98" name="Text Box 164"/>
            <p:cNvSpPr txBox="1">
              <a:spLocks noChangeArrowheads="1"/>
            </p:cNvSpPr>
            <p:nvPr/>
          </p:nvSpPr>
          <p:spPr bwMode="auto">
            <a:xfrm>
              <a:off x="12443506" y="13843216"/>
              <a:ext cx="955324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dirty="0" smtClean="0">
                  <a:solidFill>
                    <a:srgbClr val="000000"/>
                  </a:solidFill>
                  <a:cs typeface="Arial" pitchFamily="34" charset="0"/>
                </a:rPr>
                <a:t>LOLA</a:t>
              </a:r>
              <a:endParaRPr lang="en-US" sz="9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9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diagnostics</a:t>
            </a:r>
            <a:endParaRPr lang="en-US" dirty="0"/>
          </a:p>
        </p:txBody>
      </p:sp>
      <p:sp>
        <p:nvSpPr>
          <p:cNvPr id="5" name="AutoShape 2" descr="https://confluence.desy.de/download/attachments/32737068/image2016-3-11%2015%3A22%3A40.png?version=1&amp;modificationDate=1457706160928&amp;api=v2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Dropbox\Arbeitsordner\Bilder\sFLASHBeamlineLay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" y="2218490"/>
            <a:ext cx="7190105" cy="19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4792663"/>
          </a:xfrm>
        </p:spPr>
        <p:txBody>
          <a:bodyPr/>
          <a:lstStyle/>
          <a:p>
            <a:r>
              <a:rPr lang="en-US" dirty="0" smtClean="0"/>
              <a:t>Transverse deflecting structure (TDS) and electron beam spectrometer is installed downstream of the sFLASH radiator</a:t>
            </a:r>
          </a:p>
          <a:p>
            <a:r>
              <a:rPr lang="en-US" dirty="0" smtClean="0"/>
              <a:t>Mapping of longitudinal phase space distribution into transverse coordinates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THz streaking of seeded FEL pulses</a:t>
            </a:r>
          </a:p>
          <a:p>
            <a:pPr lvl="1"/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4485642" y="3400872"/>
            <a:ext cx="121340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FEL diagnostic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hutch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9781" y="4138171"/>
            <a:ext cx="93166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Seed laser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lab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180451" y="4516127"/>
            <a:ext cx="35515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2049986" y="4211327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NIR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beamline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Gerade Verbindung 14"/>
          <p:cNvCxnSpPr/>
          <p:nvPr/>
        </p:nvCxnSpPr>
        <p:spPr bwMode="auto">
          <a:xfrm flipV="1">
            <a:off x="4732020" y="3960131"/>
            <a:ext cx="0" cy="5209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uppieren 1"/>
          <p:cNvGrpSpPr/>
          <p:nvPr/>
        </p:nvGrpSpPr>
        <p:grpSpPr>
          <a:xfrm>
            <a:off x="5371832" y="3924092"/>
            <a:ext cx="3323907" cy="2161188"/>
            <a:chOff x="5478780" y="3769395"/>
            <a:chExt cx="3323907" cy="216118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780" y="3769395"/>
              <a:ext cx="3323907" cy="21611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Ellipse 6"/>
            <p:cNvSpPr/>
            <p:nvPr/>
          </p:nvSpPr>
          <p:spPr bwMode="auto">
            <a:xfrm rot="18853338">
              <a:off x="7230939" y="4222372"/>
              <a:ext cx="259080" cy="1066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5607879" y="4222372"/>
              <a:ext cx="259080" cy="1066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1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Beam based alignment / Beam optics setup</a:t>
            </a:r>
          </a:p>
          <a:p>
            <a:pPr lvl="1"/>
            <a:r>
              <a:rPr lang="en-US" sz="2000" dirty="0" smtClean="0"/>
              <a:t>Straight orbit in seed section</a:t>
            </a:r>
            <a:endParaRPr lang="en-US" sz="2800" dirty="0" smtClean="0"/>
          </a:p>
          <a:p>
            <a:r>
              <a:rPr lang="en-US" sz="2800" dirty="0" smtClean="0"/>
              <a:t>Optics compensation</a:t>
            </a:r>
            <a:endParaRPr lang="en-US" sz="2800" dirty="0"/>
          </a:p>
          <a:p>
            <a:r>
              <a:rPr lang="en-US" sz="2800" dirty="0" smtClean="0"/>
              <a:t>Bunch compression studies </a:t>
            </a:r>
          </a:p>
          <a:p>
            <a:pPr lvl="1"/>
            <a:r>
              <a:rPr lang="en-US" sz="2000" dirty="0" smtClean="0"/>
              <a:t>Simultaneous operation of FLASH2 and sFLASH</a:t>
            </a:r>
          </a:p>
          <a:p>
            <a:pPr lvl="1"/>
            <a:r>
              <a:rPr lang="en-US" sz="2000" dirty="0" err="1" smtClean="0"/>
              <a:t>Microbunch</a:t>
            </a:r>
            <a:r>
              <a:rPr lang="en-US" sz="2000" dirty="0" smtClean="0"/>
              <a:t> instabilities</a:t>
            </a:r>
            <a:endParaRPr lang="en-US" sz="2800" dirty="0" smtClean="0"/>
          </a:p>
          <a:p>
            <a:r>
              <a:rPr lang="en-US" sz="2800" dirty="0" smtClean="0"/>
              <a:t>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harmonic HGHG operation and characterization</a:t>
            </a:r>
          </a:p>
          <a:p>
            <a:pPr lvl="1"/>
            <a:r>
              <a:rPr lang="en-US" sz="2000" dirty="0" smtClean="0"/>
              <a:t>LOLA studies</a:t>
            </a:r>
          </a:p>
          <a:p>
            <a:pPr lvl="1"/>
            <a:r>
              <a:rPr lang="en-US" sz="2000" dirty="0" smtClean="0"/>
              <a:t>THz streaking</a:t>
            </a:r>
          </a:p>
          <a:p>
            <a:r>
              <a:rPr lang="en-US" sz="2400" dirty="0" smtClean="0"/>
              <a:t>Outlook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763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i="1" dirty="0">
                <a:solidFill>
                  <a:srgbClr val="F28E00"/>
                </a:solidFill>
              </a:rPr>
              <a:t>Beam based alignment / Beam optics setup</a:t>
            </a:r>
          </a:p>
        </p:txBody>
      </p:sp>
    </p:spTree>
    <p:extLst>
      <p:ext uri="{BB962C8B-B14F-4D97-AF65-F5344CB8AC3E}">
        <p14:creationId xmlns:p14="http://schemas.microsoft.com/office/powerpoint/2010/main" val="17614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based alignment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Quad scan tool (by F. Mayet and T. Plath)</a:t>
            </a:r>
          </a:p>
        </p:txBody>
      </p:sp>
      <p:pic>
        <p:nvPicPr>
          <p:cNvPr id="10242" name="Picture 2" descr="http://ttfinfo.desy.de/TTFelog/data/2015/23/03.06_a/2015-06-03T22:43:43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244532"/>
            <a:ext cx="6370321" cy="57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ding Progress @ FLASH - 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UNI-FLASH-VORLAGE</Template>
  <TotalTime>0</TotalTime>
  <Words>1912</Words>
  <Application>Microsoft Office PowerPoint</Application>
  <PresentationFormat>Bildschirmpräsentation (4:3)</PresentationFormat>
  <Paragraphs>502</Paragraphs>
  <Slides>46</Slides>
  <Notes>12</Notes>
  <HiddenSlides>0</HiddenSlides>
  <MMClips>1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8" baseType="lpstr">
      <vt:lpstr>Seeding Progress @ FLASH - </vt:lpstr>
      <vt:lpstr>Acrobat Document</vt:lpstr>
      <vt:lpstr>Seeding at FLASH </vt:lpstr>
      <vt:lpstr>Short history of seeding at FLASH</vt:lpstr>
      <vt:lpstr>Seeding Team</vt:lpstr>
      <vt:lpstr>High-Gain Harmonic Generation</vt:lpstr>
      <vt:lpstr>Seeding at FLASH</vt:lpstr>
      <vt:lpstr>Temporal diagnostics</vt:lpstr>
      <vt:lpstr>Outline</vt:lpstr>
      <vt:lpstr>PowerPoint-Präsentation</vt:lpstr>
      <vt:lpstr>Beam based alignment</vt:lpstr>
      <vt:lpstr>Beam based alignment of seed section</vt:lpstr>
      <vt:lpstr>Beam based alignment of seed section</vt:lpstr>
      <vt:lpstr>Changing beam optics in seed section</vt:lpstr>
      <vt:lpstr>Changing beam optics in seed section (undulators open) </vt:lpstr>
      <vt:lpstr>FEL gain 38nm (7th harmonic)</vt:lpstr>
      <vt:lpstr>FEL gain 38nm (7th harmonic)</vt:lpstr>
      <vt:lpstr>FEL gain 38nm (7th harmonic)</vt:lpstr>
      <vt:lpstr>Nominal FLASH1 optics (design vs. measured)</vt:lpstr>
      <vt:lpstr>Optics setup for seeding</vt:lpstr>
      <vt:lpstr>HGHG at 7th harmonic</vt:lpstr>
      <vt:lpstr>PowerPoint-Präsentation</vt:lpstr>
      <vt:lpstr>Compensate effect of vertical undulator focusing for closed variable-gap undulators</vt:lpstr>
      <vt:lpstr>Compensate effect of vertical undulator focusing for closed variable-gap undulators</vt:lpstr>
      <vt:lpstr>Compensate effect of vertical undulator focusing for closed variable-gap undulators</vt:lpstr>
      <vt:lpstr>Simultaneous operation (January 2015)</vt:lpstr>
      <vt:lpstr>Simultaneous operation (August 2015)</vt:lpstr>
      <vt:lpstr>PowerPoint-Präsentation</vt:lpstr>
      <vt:lpstr>Bunch compression studies (SASE vs. SEEDING)</vt:lpstr>
      <vt:lpstr>Bunch compression studies (SASE vs. SEEDING)</vt:lpstr>
      <vt:lpstr>Bunch compression studies (SASE vs. SEEDING)</vt:lpstr>
      <vt:lpstr>Bunch compression studies (SASE vs. SEEDING)</vt:lpstr>
      <vt:lpstr>Impact of bunch compression on Microbunching Instability (MBI)</vt:lpstr>
      <vt:lpstr>Impact of bunch compression on Microbunching Instability (MBI)</vt:lpstr>
      <vt:lpstr>Bunching at 9th and 11th harmonic</vt:lpstr>
      <vt:lpstr>PowerPoint-Präsentation</vt:lpstr>
      <vt:lpstr>Effect of seeding on long. phase space distribution</vt:lpstr>
      <vt:lpstr>Effect of seeding on long. phase space distribution</vt:lpstr>
      <vt:lpstr>Comparison: energy drop vs. energy spread method</vt:lpstr>
      <vt:lpstr>Scheme of THz streaking camera</vt:lpstr>
      <vt:lpstr>Seeding at FLASH</vt:lpstr>
      <vt:lpstr>PowerPoint-Präsentation</vt:lpstr>
      <vt:lpstr>Upgrade is needed for injection beamline to eliminate…</vt:lpstr>
      <vt:lpstr>Upgrade of UV injection</vt:lpstr>
      <vt:lpstr>Seed Laser Lab: Current Layout</vt:lpstr>
      <vt:lpstr>New Seed Injection Beamline Design : Phase 01 (2015-2016)</vt:lpstr>
      <vt:lpstr>Vacuum Beamline Design</vt:lpstr>
      <vt:lpstr>PowerPoint-Präsentation</vt:lpstr>
    </vt:vector>
  </TitlesOfParts>
  <Company>zuHause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sFLASH</dc:title>
  <dc:creator>Jörn</dc:creator>
  <cp:lastModifiedBy>Boedewadt, Joern</cp:lastModifiedBy>
  <cp:revision>901</cp:revision>
  <cp:lastPrinted>2013-08-18T17:02:44Z</cp:lastPrinted>
  <dcterms:created xsi:type="dcterms:W3CDTF">2008-01-07T15:44:22Z</dcterms:created>
  <dcterms:modified xsi:type="dcterms:W3CDTF">2016-05-17T15:16:40Z</dcterms:modified>
</cp:coreProperties>
</file>