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2" r:id="rId2"/>
  </p:sldMasterIdLst>
  <p:notesMasterIdLst>
    <p:notesMasterId r:id="rId24"/>
  </p:notesMasterIdLst>
  <p:handoutMasterIdLst>
    <p:handoutMasterId r:id="rId25"/>
  </p:handoutMasterIdLst>
  <p:sldIdLst>
    <p:sldId id="256" r:id="rId3"/>
    <p:sldId id="499" r:id="rId4"/>
    <p:sldId id="498" r:id="rId5"/>
    <p:sldId id="463" r:id="rId6"/>
    <p:sldId id="464" r:id="rId7"/>
    <p:sldId id="465" r:id="rId8"/>
    <p:sldId id="466" r:id="rId9"/>
    <p:sldId id="467" r:id="rId10"/>
    <p:sldId id="488" r:id="rId11"/>
    <p:sldId id="497" r:id="rId12"/>
    <p:sldId id="500" r:id="rId13"/>
    <p:sldId id="491" r:id="rId14"/>
    <p:sldId id="492" r:id="rId15"/>
    <p:sldId id="470" r:id="rId16"/>
    <p:sldId id="508" r:id="rId17"/>
    <p:sldId id="494" r:id="rId18"/>
    <p:sldId id="502" r:id="rId19"/>
    <p:sldId id="503" r:id="rId20"/>
    <p:sldId id="504" r:id="rId21"/>
    <p:sldId id="507" r:id="rId22"/>
    <p:sldId id="473" r:id="rId23"/>
  </p:sldIdLst>
  <p:sldSz cx="9144000" cy="6858000" type="screen4x3"/>
  <p:notesSz cx="6794500" cy="9931400"/>
  <p:custDataLst>
    <p:tags r:id="rId26"/>
  </p:custDataLst>
  <p:defaultTextStyle>
    <a:defPPr>
      <a:defRPr lang="de-DE"/>
    </a:defPPr>
    <a:lvl1pPr algn="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DA80A"/>
    <a:srgbClr val="E0E0E0"/>
    <a:srgbClr val="FD930A"/>
    <a:srgbClr val="261748"/>
    <a:srgbClr val="3BF222"/>
    <a:srgbClr val="FA380A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0536" autoAdjust="0"/>
  </p:normalViewPr>
  <p:slideViewPr>
    <p:cSldViewPr snapToGrid="0">
      <p:cViewPr varScale="1">
        <p:scale>
          <a:sx n="92" d="100"/>
          <a:sy n="92" d="100"/>
        </p:scale>
        <p:origin x="-1051" y="-8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8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54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2" tIns="47776" rIns="95552" bIns="47776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2" tIns="47776" rIns="95552" bIns="4777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2" tIns="47776" rIns="95552" bIns="47776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2" tIns="47776" rIns="95552" bIns="4777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DBCAF2-231E-4388-B9FD-4BC093B1B9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4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9A1B8674-2693-4085-BDF9-AFBBA86DAAFD}" type="slidenum">
              <a:rPr lang="de-DE" sz="1200">
                <a:solidFill>
                  <a:schemeClr val="tx1"/>
                </a:solidFill>
              </a:rPr>
              <a:pPr/>
              <a:t>1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38880" indent="-23888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38880" indent="-23888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38880" indent="-23888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Lower 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/>
              <a:t>  your name and affiliation, </a:t>
            </a:r>
            <a:br>
              <a:rPr lang="en-GB" sz="1100" dirty="0"/>
            </a:br>
            <a:r>
              <a:rPr lang="en-GB" sz="1100" dirty="0"/>
              <a:t>  max. 4 rows of the defined size (32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38880" indent="-23888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Change 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10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11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12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13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14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 smtClean="0">
                <a:solidFill>
                  <a:schemeClr val="tx1"/>
                </a:solidFill>
              </a:rPr>
              <a:pPr/>
              <a:t>15</a:t>
            </a:fld>
            <a:endParaRPr lang="de-DE" sz="12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 smtClean="0"/>
              <a:t>Before you start</a:t>
            </a:r>
            <a:r>
              <a:rPr lang="en-GB" sz="1100" smtClean="0"/>
              <a:t> editing the slides of your talk change to the </a:t>
            </a:r>
            <a:r>
              <a:rPr lang="en-GB" sz="1100" b="1" smtClean="0"/>
              <a:t>Master Slide view</a:t>
            </a:r>
            <a:r>
              <a:rPr lang="en-GB" sz="1100" smtClean="0"/>
              <a:t>:   </a:t>
            </a:r>
            <a:br>
              <a:rPr lang="en-GB" sz="1100" smtClean="0"/>
            </a:br>
            <a:r>
              <a:rPr lang="en-GB" sz="1100" smtClean="0"/>
              <a:t>   Menu button “View”,</a:t>
            </a:r>
            <a:r>
              <a:rPr lang="en-GB" sz="1100" smtClean="0">
                <a:sym typeface="Wingdings" pitchFamily="2" charset="2"/>
              </a:rPr>
              <a:t> Master, Slide Master:</a:t>
            </a:r>
            <a:br>
              <a:rPr lang="en-GB" sz="1100" smtClean="0">
                <a:sym typeface="Wingdings" pitchFamily="2" charset="2"/>
              </a:rPr>
            </a:br>
            <a:endParaRPr lang="en-GB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sym typeface="Wingdings" pitchFamily="2" charset="2"/>
              </a:rPr>
              <a:t>   </a:t>
            </a:r>
            <a:r>
              <a:rPr lang="en-GB" sz="1100" b="1" smtClean="0"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sym typeface="Wingdings" pitchFamily="2" charset="2"/>
              </a:rPr>
              <a:t/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1)  1st row in the violet header: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sym typeface="Wingdings" pitchFamily="2" charset="2"/>
              </a:rPr>
            </a:br>
            <a:endParaRPr lang="en-GB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sym typeface="Wingdings" pitchFamily="2" charset="2"/>
              </a:rPr>
              <a:t>   If you want to use more </a:t>
            </a:r>
            <a:r>
              <a:rPr lang="en-GB" sz="1100" b="1" smtClean="0">
                <a:sym typeface="Wingdings" pitchFamily="2" charset="2"/>
              </a:rPr>
              <a:t>partner logos</a:t>
            </a:r>
            <a:r>
              <a:rPr lang="en-GB" sz="1100" smtClean="0">
                <a:sym typeface="Wingdings" pitchFamily="2" charset="2"/>
              </a:rPr>
              <a:t> position them left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sym typeface="Wingdings" pitchFamily="2" charset="2"/>
              </a:rPr>
            </a:br>
            <a:r>
              <a:rPr lang="en-GB" sz="1100" smtClean="0">
                <a:sym typeface="Wingdings" pitchFamily="2" charset="2"/>
              </a:rPr>
              <a:t>   </a:t>
            </a:r>
            <a:r>
              <a:rPr lang="en-GB" sz="1100" b="1" smtClean="0">
                <a:sym typeface="Wingdings" pitchFamily="2" charset="2"/>
              </a:rPr>
              <a:t>Close Master View</a:t>
            </a:r>
            <a:endParaRPr lang="en-GB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16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prstClr val="black"/>
                </a:solidFill>
              </a:rPr>
              <a:pPr/>
              <a:t>17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prstClr val="black"/>
                </a:solidFill>
              </a:rPr>
              <a:pPr/>
              <a:t>18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prstClr val="black"/>
                </a:solidFill>
              </a:rPr>
              <a:pPr/>
              <a:t>19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2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prstClr val="black"/>
                </a:solidFill>
              </a:rPr>
              <a:pPr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21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3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4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5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6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7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8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76358" indent="-298599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94398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72157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149916" indent="-238880" eaLnBrk="0" hangingPunct="0"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627675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3105434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583193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4060952" indent="-23888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5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FC54A1A-E72C-45CE-A0F9-17F220A0FAD2}" type="slidenum">
              <a:rPr lang="de-DE" sz="1200">
                <a:solidFill>
                  <a:schemeClr val="tx1"/>
                </a:solidFill>
              </a:rPr>
              <a:pPr/>
              <a:t>9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6" rIns="95552" bIns="47776"/>
          <a:lstStyle/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38880" indent="-23888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5140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E915-56C5-4C69-9B93-39DD91C71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8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1F9B-48C3-41C5-B95F-8AEBC07932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3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51477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5801-FB7E-454F-9B0A-6386696EFC9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6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B40F-17B1-43A6-BFD8-AF9D307EE44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1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6DF78-75A5-4BE1-B184-8007CDB94AE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3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EA30-26E7-4732-8BB3-DB65628FFA1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8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B1BE-2305-47EA-BE42-07547FB529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7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E0D9-A36D-407A-A4DA-3D7DA9A7A24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87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E6A1-34FA-41F4-8847-FB92E812C36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7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5801-FB7E-454F-9B0A-6386696EFC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0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2B65-D8A2-400B-A285-FD6B99608BA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9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E915-56C5-4C69-9B93-39DD91C7145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64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1F9B-48C3-41C5-B95F-8AEBC07932F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7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B40F-17B1-43A6-BFD8-AF9D307EE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8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6DF78-75A5-4BE1-B184-8007CDB94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2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EA30-26E7-4732-8BB3-DB65628FFA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8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B1BE-2305-47EA-BE42-07547FB52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 dirty="0"/>
              <a:t>Meeting on circular polarization, XFEL GmbH, 13 October 2010</a:t>
            </a:r>
            <a:endParaRPr lang="en-GB" dirty="0"/>
          </a:p>
          <a:p>
            <a:pPr>
              <a:defRPr/>
            </a:pPr>
            <a:r>
              <a:rPr lang="en-US" dirty="0"/>
              <a:t>E. </a:t>
            </a:r>
            <a:r>
              <a:rPr lang="en-US" dirty="0" err="1"/>
              <a:t>Schneidmiller</a:t>
            </a:r>
            <a:r>
              <a:rPr lang="en-US" dirty="0"/>
              <a:t> and M. </a:t>
            </a:r>
            <a:r>
              <a:rPr lang="en-US" dirty="0" err="1"/>
              <a:t>Yurkov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4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E0D9-A36D-407A-A4DA-3D7DA9A7A2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0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E6A1-34FA-41F4-8847-FB92E812C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6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2B65-D8A2-400B-A285-FD6B99608B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0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DFE8D625-FB7D-4EB6-8177-79550FF1AF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ko-KR" dirty="0"/>
              <a:t>Meeting on circular polarization, XFEL GmbH, 13 October 2010</a:t>
            </a:r>
            <a:endParaRPr lang="en-GB" dirty="0"/>
          </a:p>
          <a:p>
            <a:pPr>
              <a:defRPr/>
            </a:pPr>
            <a:r>
              <a:rPr lang="en-US" dirty="0"/>
              <a:t>E. </a:t>
            </a:r>
            <a:r>
              <a:rPr lang="en-US" dirty="0" err="1"/>
              <a:t>Schneidmiller</a:t>
            </a:r>
            <a:r>
              <a:rPr lang="en-US" dirty="0"/>
              <a:t> and M. </a:t>
            </a:r>
            <a:r>
              <a:rPr lang="en-US" dirty="0" err="1"/>
              <a:t>Yurkov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033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DFE8D625-FB7D-4EB6-8177-79550FF1AF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ko-KR"/>
              <a:t>Meeting on circular polarization, XFEL GmbH, 13 October 2010</a:t>
            </a:r>
            <a:endParaRPr lang="en-GB"/>
          </a:p>
          <a:p>
            <a:pPr>
              <a:defRPr/>
            </a:pPr>
            <a:r>
              <a:rPr lang="en-US"/>
              <a:t>E. Schneidmiller and M. Yurkov</a:t>
            </a:r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3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99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913" y="3170238"/>
            <a:ext cx="8340725" cy="1814512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2600" dirty="0" smtClean="0"/>
              <a:t>E. </a:t>
            </a:r>
            <a:r>
              <a:rPr lang="en-US" sz="2600" dirty="0" err="1" smtClean="0"/>
              <a:t>Schneidmiller</a:t>
            </a:r>
            <a:r>
              <a:rPr lang="en-US" sz="2600" dirty="0" smtClean="0"/>
              <a:t> and M. </a:t>
            </a:r>
            <a:r>
              <a:rPr lang="en-US" sz="2600" dirty="0" err="1" smtClean="0"/>
              <a:t>Yurkov</a:t>
            </a:r>
            <a:endParaRPr lang="en-US" sz="26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GB" altLang="ko-KR" sz="2400" dirty="0" smtClean="0">
                <a:solidFill>
                  <a:srgbClr val="000000"/>
                </a:solidFill>
              </a:rPr>
              <a:t> </a:t>
            </a:r>
            <a:r>
              <a:rPr lang="de-DE" altLang="ko-KR" sz="2000" b="1" dirty="0" smtClean="0">
                <a:solidFill>
                  <a:srgbClr val="00B050"/>
                </a:solidFill>
              </a:rPr>
              <a:t>FEL Seminar, DESY</a:t>
            </a:r>
            <a:endParaRPr lang="de-DE" sz="2000" b="1" dirty="0">
              <a:solidFill>
                <a:srgbClr val="00B050"/>
              </a:solidFill>
            </a:endParaRPr>
          </a:p>
          <a:p>
            <a:pPr eaLnBrk="1" hangingPunct="1"/>
            <a:r>
              <a:rPr lang="en-GB" altLang="ko-KR" sz="2000" dirty="0" smtClean="0">
                <a:solidFill>
                  <a:srgbClr val="00B050"/>
                </a:solidFill>
              </a:rPr>
              <a:t>April 26, 2016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22092" y="1124028"/>
            <a:ext cx="7989757" cy="1948955"/>
          </a:xfrm>
          <a:noFill/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Reverse </a:t>
            </a:r>
            <a:r>
              <a:rPr lang="en-US" sz="3200" dirty="0" err="1">
                <a:solidFill>
                  <a:srgbClr val="0000FF"/>
                </a:solidFill>
              </a:rPr>
              <a:t>undulator</a:t>
            </a:r>
            <a:r>
              <a:rPr lang="en-US" sz="3200" dirty="0">
                <a:solidFill>
                  <a:srgbClr val="0000FF"/>
                </a:solidFill>
              </a:rPr>
              <a:t> tapering </a:t>
            </a:r>
            <a:r>
              <a:rPr lang="en-US" sz="3200" dirty="0" smtClean="0">
                <a:solidFill>
                  <a:srgbClr val="0000FF"/>
                </a:solidFill>
              </a:rPr>
              <a:t>for polarization control at X-ray FELs </a:t>
            </a:r>
            <a:endParaRPr lang="en-GB" sz="3200" dirty="0" smtClean="0">
              <a:solidFill>
                <a:srgbClr val="0000FF"/>
              </a:solidFill>
            </a:endParaRPr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10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Steady-state, exponential gain regime</a:t>
            </a:r>
            <a:endParaRPr lang="en-GB" sz="2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9237" y="1083441"/>
            <a:ext cx="5779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Consider monochromatic seed, no taper but large negative detuning:          ,</a:t>
            </a:r>
            <a:endParaRPr lang="de-DE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64" y="1441630"/>
            <a:ext cx="771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12" y="1401921"/>
            <a:ext cx="9048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237" y="2454974"/>
            <a:ext cx="5962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One can solve initial-value problem and find for the exponential gain regime:</a:t>
            </a:r>
            <a:endParaRPr lang="de-DE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4855" y="1936345"/>
                <a:ext cx="44037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200" dirty="0" smtClean="0">
                    <a:solidFill>
                      <a:schemeClr val="tx1"/>
                    </a:solidFill>
                  </a:rPr>
                  <a:t>Scaled gain length is 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2200" b="0" i="1" baseline="-25000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 </a:t>
                </a:r>
                <a:endParaRPr lang="de-DE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55" y="1936345"/>
                <a:ext cx="440377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660" t="-8571" b="-3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99" y="1894613"/>
            <a:ext cx="723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723049" y="4588625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889304" y="4844010"/>
            <a:ext cx="581890" cy="5819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389120" y="4844010"/>
            <a:ext cx="773084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566160" y="5120640"/>
            <a:ext cx="108065" cy="9144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" name="Right Arrow 20"/>
          <p:cNvSpPr/>
          <p:nvPr/>
        </p:nvSpPr>
        <p:spPr bwMode="auto">
          <a:xfrm>
            <a:off x="3566160" y="4754880"/>
            <a:ext cx="748145" cy="8913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674225" y="5619404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751882" y="5045825"/>
            <a:ext cx="1125729" cy="16625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Right Arrow 11"/>
          <p:cNvSpPr/>
          <p:nvPr/>
        </p:nvSpPr>
        <p:spPr bwMode="auto">
          <a:xfrm>
            <a:off x="5303520" y="490220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6200000">
            <a:off x="3065478" y="4249214"/>
            <a:ext cx="532800" cy="486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6320000" flipH="1">
            <a:off x="2702712" y="5133136"/>
            <a:ext cx="1217504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20000">
            <a:off x="3474914" y="4613577"/>
            <a:ext cx="3914048" cy="4846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89603" y="3764774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field</a:t>
            </a:r>
            <a:endParaRPr lang="de-DE" sz="2000" i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20087" y="6011319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e</a:t>
            </a:r>
            <a:r>
              <a:rPr lang="en-US" sz="2000" i="1" dirty="0" smtClean="0">
                <a:solidFill>
                  <a:srgbClr val="00B050"/>
                </a:solidFill>
              </a:rPr>
              <a:t>nergy modulation</a:t>
            </a:r>
            <a:endParaRPr lang="de-DE" sz="2000" i="1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96227" y="4728842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bunching</a:t>
            </a:r>
            <a:endParaRPr lang="de-DE" sz="2000" i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60607" y="47686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4" name="Curved Right Arrow 43"/>
          <p:cNvSpPr/>
          <p:nvPr/>
        </p:nvSpPr>
        <p:spPr bwMode="auto">
          <a:xfrm>
            <a:off x="2115646" y="4321153"/>
            <a:ext cx="548143" cy="1361847"/>
          </a:xfrm>
          <a:prstGeom prst="curved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3" name="Curved Right Arrow 52"/>
          <p:cNvSpPr/>
          <p:nvPr/>
        </p:nvSpPr>
        <p:spPr bwMode="auto">
          <a:xfrm rot="14814803">
            <a:off x="4585004" y="4830198"/>
            <a:ext cx="628902" cy="1705601"/>
          </a:xfrm>
          <a:prstGeom prst="curved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5" name="Curved Right Arrow 54"/>
          <p:cNvSpPr/>
          <p:nvPr/>
        </p:nvSpPr>
        <p:spPr bwMode="auto">
          <a:xfrm rot="7076154">
            <a:off x="4198080" y="3118908"/>
            <a:ext cx="527425" cy="1625532"/>
          </a:xfrm>
          <a:prstGeom prst="curved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07" y="4728842"/>
            <a:ext cx="54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55" y="5948752"/>
            <a:ext cx="54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79" y="3198723"/>
            <a:ext cx="38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19" y="1150230"/>
            <a:ext cx="3087345" cy="2309234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 bwMode="auto">
          <a:xfrm flipH="1">
            <a:off x="6646841" y="2303381"/>
            <a:ext cx="610167" cy="30318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63" y="5763744"/>
            <a:ext cx="1371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11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31221" y="441936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Steady-state, exponential gain regime: resonance</a:t>
            </a:r>
            <a:endParaRPr lang="en-GB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9171" y="1505458"/>
                <a:ext cx="456086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200" dirty="0" smtClean="0">
                    <a:solidFill>
                      <a:schemeClr val="tx1"/>
                    </a:solidFill>
                  </a:rPr>
                  <a:t>Scaled gain length is 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2200" b="0" i="1" baseline="-25000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2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1 </a:t>
                </a:r>
                <a:endParaRPr lang="de-DE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71" y="1505458"/>
                <a:ext cx="4560864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02" t="-8451" r="-401" b="-281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3723049" y="4588625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889304" y="4844010"/>
            <a:ext cx="581890" cy="5819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389120" y="4844010"/>
            <a:ext cx="773084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566160" y="5120640"/>
            <a:ext cx="108065" cy="9144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" name="Right Arrow 20"/>
          <p:cNvSpPr/>
          <p:nvPr/>
        </p:nvSpPr>
        <p:spPr bwMode="auto">
          <a:xfrm>
            <a:off x="3566160" y="4754880"/>
            <a:ext cx="748145" cy="8913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674225" y="5619404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751882" y="5045825"/>
            <a:ext cx="1125729" cy="16625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Right Arrow 11"/>
          <p:cNvSpPr/>
          <p:nvPr/>
        </p:nvSpPr>
        <p:spPr bwMode="auto">
          <a:xfrm>
            <a:off x="5303520" y="490220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6200000">
            <a:off x="2606258" y="3318113"/>
            <a:ext cx="1559891" cy="486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9479909" flipH="1">
            <a:off x="1948913" y="4635589"/>
            <a:ext cx="149683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2008812">
            <a:off x="3301315" y="4641369"/>
            <a:ext cx="1510676" cy="4846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36772" y="2304846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field</a:t>
            </a:r>
            <a:endParaRPr lang="de-DE" sz="2000" i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113" y="543602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e</a:t>
            </a:r>
            <a:r>
              <a:rPr lang="en-US" sz="2000" i="1" dirty="0" smtClean="0">
                <a:solidFill>
                  <a:srgbClr val="00B050"/>
                </a:solidFill>
              </a:rPr>
              <a:t>nergy modulation</a:t>
            </a:r>
            <a:endParaRPr lang="de-DE" sz="2000" i="1" dirty="0">
              <a:solidFill>
                <a:srgbClr val="00B05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60607" y="47686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4" name="Curved Right Arrow 43"/>
          <p:cNvSpPr/>
          <p:nvPr/>
        </p:nvSpPr>
        <p:spPr bwMode="auto">
          <a:xfrm rot="1651533">
            <a:off x="2230298" y="3357170"/>
            <a:ext cx="548143" cy="1361847"/>
          </a:xfrm>
          <a:prstGeom prst="curved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3" name="Curved Right Arrow 52"/>
          <p:cNvSpPr/>
          <p:nvPr/>
        </p:nvSpPr>
        <p:spPr bwMode="auto">
          <a:xfrm rot="16200000">
            <a:off x="3214112" y="5011992"/>
            <a:ext cx="573578" cy="1314669"/>
          </a:xfrm>
          <a:prstGeom prst="curved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5" name="Curved Right Arrow 54"/>
          <p:cNvSpPr/>
          <p:nvPr/>
        </p:nvSpPr>
        <p:spPr bwMode="auto">
          <a:xfrm rot="8501934">
            <a:off x="4046359" y="3311582"/>
            <a:ext cx="535890" cy="1481194"/>
          </a:xfrm>
          <a:prstGeom prst="curved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1150230"/>
            <a:ext cx="3080701" cy="2304264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 bwMode="auto">
          <a:xfrm rot="5400000" flipH="1">
            <a:off x="7587278" y="2048229"/>
            <a:ext cx="876432" cy="34171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70287" y="5419349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bunching</a:t>
            </a:r>
            <a:endParaRPr lang="de-DE" sz="20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9034" y="3556066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3262952" y="5995448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4637449" y="3561113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12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SASE FEL, large reverse paper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892889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363" y="1264437"/>
            <a:ext cx="8103299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Now SASE and large reverse taper. The FEL frequency band stays close to resonance at the </a:t>
            </a:r>
            <a:r>
              <a:rPr lang="en-US" sz="2200" dirty="0" err="1" smtClean="0">
                <a:solidFill>
                  <a:schemeClr val="tx1"/>
                </a:solidFill>
              </a:rPr>
              <a:t>undulator</a:t>
            </a:r>
            <a:r>
              <a:rPr lang="en-US" sz="2200" dirty="0" smtClean="0">
                <a:solidFill>
                  <a:schemeClr val="tx1"/>
                </a:solidFill>
              </a:rPr>
              <a:t> entrance (and not at the present position), i.e. detuning increases as the beam propagates through the </a:t>
            </a:r>
            <a:r>
              <a:rPr lang="en-US" sz="2200" dirty="0" err="1" smtClean="0">
                <a:solidFill>
                  <a:schemeClr val="tx1"/>
                </a:solidFill>
              </a:rPr>
              <a:t>undulator</a:t>
            </a:r>
            <a:r>
              <a:rPr lang="en-US" sz="2200" dirty="0" smtClean="0">
                <a:solidFill>
                  <a:schemeClr val="tx1"/>
                </a:solidFill>
              </a:rPr>
              <a:t>. Gain length also increases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nd the ratio is  </a:t>
            </a:r>
            <a:endParaRPr lang="de-DE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64" y="3062834"/>
            <a:ext cx="25622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3402" y="3791972"/>
            <a:ext cx="84105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Since gain length increases along the </a:t>
            </a:r>
            <a:r>
              <a:rPr lang="en-US" sz="2200" dirty="0" err="1" smtClean="0">
                <a:solidFill>
                  <a:schemeClr val="tx1"/>
                </a:solidFill>
              </a:rPr>
              <a:t>undulator</a:t>
            </a:r>
            <a:r>
              <a:rPr lang="en-US" sz="2200" dirty="0" smtClean="0">
                <a:solidFill>
                  <a:schemeClr val="tx1"/>
                </a:solidFill>
              </a:rPr>
              <a:t> length, an increase in saturation length is smaller than an increase in last gain length(s).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653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13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3D bonus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8" y="2599477"/>
            <a:ext cx="5045824" cy="35223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1" y="1397906"/>
            <a:ext cx="8410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Transverse mode gets more narrow for negative detuning. Thus, the field acting on particles is stronger for the same power. </a:t>
            </a:r>
            <a:endParaRPr lang="de-DE" sz="2200" dirty="0"/>
          </a:p>
        </p:txBody>
      </p:sp>
      <p:sp>
        <p:nvSpPr>
          <p:cNvPr id="4" name="Rectangle 3"/>
          <p:cNvSpPr/>
          <p:nvPr/>
        </p:nvSpPr>
        <p:spPr>
          <a:xfrm>
            <a:off x="6392695" y="3806611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 = 0.1</a:t>
            </a:r>
            <a:endParaRPr lang="de-DE" sz="2000" dirty="0"/>
          </a:p>
        </p:txBody>
      </p:sp>
      <p:sp>
        <p:nvSpPr>
          <p:cNvPr id="5" name="Rectangle 4"/>
          <p:cNvSpPr/>
          <p:nvPr/>
        </p:nvSpPr>
        <p:spPr>
          <a:xfrm>
            <a:off x="6392695" y="4827958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C=-20</a:t>
            </a:r>
            <a:endParaRPr lang="de-DE" sz="2000" dirty="0"/>
          </a:p>
        </p:txBody>
      </p:sp>
      <p:sp>
        <p:nvSpPr>
          <p:cNvPr id="13" name="Rectangle 12"/>
          <p:cNvSpPr/>
          <p:nvPr/>
        </p:nvSpPr>
        <p:spPr>
          <a:xfrm>
            <a:off x="6392695" y="4301820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 = 0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14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Parameters for 3D simulations of SASE3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21" y="1088746"/>
            <a:ext cx="2668573" cy="53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4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15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Results of simulations with FAST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1" y="1080512"/>
            <a:ext cx="3460568" cy="243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1" y="3460065"/>
            <a:ext cx="3666722" cy="25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85" y="1088131"/>
            <a:ext cx="3438602" cy="247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77" y="3532152"/>
            <a:ext cx="3495481" cy="240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7474" y="5934774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bunching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6463789" y="5933443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power</a:t>
            </a:r>
            <a:endParaRPr lang="de-DE" dirty="0"/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8152454" y="1738892"/>
            <a:ext cx="594000" cy="126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32337" y="1618714"/>
                <a:ext cx="7914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400</m:t>
                      </m:r>
                    </m:oMath>
                  </m:oMathPara>
                </a14:m>
                <a:endParaRPr lang="de-DE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337" y="1618714"/>
                <a:ext cx="791499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15372" y="6551126"/>
            <a:ext cx="52020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E. </a:t>
            </a:r>
            <a:r>
              <a:rPr lang="en-US" sz="8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Schneidmiller</a:t>
            </a:r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and M. </a:t>
            </a:r>
            <a:r>
              <a:rPr lang="en-US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Yurkov</a:t>
            </a: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Workshop on variable polarization at SASE3, European XFEL, Feb. 11, 2016</a:t>
            </a:r>
            <a:endParaRPr lang="en-US" sz="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16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GB" sz="2600" dirty="0" smtClean="0"/>
              <a:t>Reverse taper at LCLS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9745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6265" y="5160146"/>
            <a:ext cx="8037777" cy="20559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  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205345" y="1911927"/>
            <a:ext cx="1579419" cy="83127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9" y="1159105"/>
            <a:ext cx="6683650" cy="50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1020" y="3288890"/>
            <a:ext cx="1467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Courtesy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H.-D. </a:t>
            </a:r>
            <a:r>
              <a:rPr lang="en-US" sz="2000" dirty="0" err="1" smtClean="0">
                <a:solidFill>
                  <a:schemeClr val="tx1"/>
                </a:solidFill>
              </a:rPr>
              <a:t>Nuhn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165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rgbClr val="FFFFFF"/>
                </a:solidFill>
                <a:ea typeface="Geneva" pitchFamily="1" charset="-128"/>
              </a:rPr>
              <a:pPr/>
              <a:t>17</a:t>
            </a:fld>
            <a:endParaRPr lang="en-GB" sz="1000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584" y="37612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FLASH layout</a:t>
            </a:r>
            <a:endParaRPr lang="en-GB" sz="2600" dirty="0" smtClean="0"/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>
              <a:solidFill>
                <a:srgbClr val="261748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247804" y="3125585"/>
            <a:ext cx="914400" cy="895736"/>
          </a:xfrm>
          <a:prstGeom prst="straightConnector1">
            <a:avLst/>
          </a:prstGeom>
          <a:noFill/>
          <a:ln>
            <a:noFill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Up-Down Arrow 8"/>
          <p:cNvSpPr/>
          <p:nvPr/>
        </p:nvSpPr>
        <p:spPr bwMode="auto">
          <a:xfrm>
            <a:off x="6766560" y="3183775"/>
            <a:ext cx="484632" cy="1216152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6400800" y="2086495"/>
            <a:ext cx="473825" cy="2676698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1022465" y="4081549"/>
            <a:ext cx="345022" cy="1326270"/>
          </a:xfrm>
          <a:prstGeom prst="lef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4" name="Right Brace 33"/>
          <p:cNvSpPr/>
          <p:nvPr/>
        </p:nvSpPr>
        <p:spPr bwMode="auto">
          <a:xfrm>
            <a:off x="1702074" y="4399927"/>
            <a:ext cx="155448" cy="91440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5" name="Right Brace 34"/>
          <p:cNvSpPr/>
          <p:nvPr/>
        </p:nvSpPr>
        <p:spPr bwMode="auto">
          <a:xfrm rot="5400000">
            <a:off x="1103293" y="4038197"/>
            <a:ext cx="587448" cy="73527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1487070"/>
            <a:ext cx="8488680" cy="25872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372" y="6551126"/>
            <a:ext cx="52020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E. </a:t>
            </a:r>
            <a:r>
              <a:rPr lang="en-US" sz="8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Schneidmiller</a:t>
            </a:r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and M. </a:t>
            </a:r>
            <a:r>
              <a:rPr lang="en-US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Yurkov</a:t>
            </a: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Workshop on variable polarization at SASE3, European XFEL, Feb. 11, 2016</a:t>
            </a:r>
            <a:endParaRPr lang="en-US" sz="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882" y="4775718"/>
            <a:ext cx="6834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600" dirty="0" err="1">
                <a:solidFill>
                  <a:prstClr val="black"/>
                </a:solidFill>
                <a:latin typeface="Calibri"/>
                <a:ea typeface="+mn-ea"/>
              </a:rPr>
              <a:t>Undulators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	Period	Length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FLASH1: 	2.73 cm	27 m (6 x 4.5 m modules)  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   fixed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gap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FLASH2:	3.14 cm	30 m (12 x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2.5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m modules)    variable gap</a:t>
            </a:r>
          </a:p>
        </p:txBody>
      </p:sp>
    </p:spTree>
    <p:extLst>
      <p:ext uri="{BB962C8B-B14F-4D97-AF65-F5344CB8AC3E}">
        <p14:creationId xmlns:p14="http://schemas.microsoft.com/office/powerpoint/2010/main" val="2872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rgbClr val="FFFFFF"/>
                </a:solidFill>
                <a:ea typeface="Geneva" pitchFamily="1" charset="-128"/>
              </a:rPr>
              <a:pPr/>
              <a:t>18</a:t>
            </a:fld>
            <a:endParaRPr lang="en-GB" sz="1000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Reverse taper experiment at FLASH2</a:t>
            </a:r>
            <a:endParaRPr lang="en-GB" sz="2600" dirty="0" smtClean="0"/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>
              <a:solidFill>
                <a:srgbClr val="261748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247804" y="3125585"/>
            <a:ext cx="914400" cy="895736"/>
          </a:xfrm>
          <a:prstGeom prst="straightConnector1">
            <a:avLst/>
          </a:prstGeom>
          <a:noFill/>
          <a:ln>
            <a:noFill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Up-Down Arrow 8"/>
          <p:cNvSpPr/>
          <p:nvPr/>
        </p:nvSpPr>
        <p:spPr bwMode="auto">
          <a:xfrm>
            <a:off x="6766560" y="3183775"/>
            <a:ext cx="484632" cy="1216152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6400800" y="2086495"/>
            <a:ext cx="473825" cy="2676698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3816" y="1800000"/>
            <a:ext cx="319981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Beam energy 720 </a:t>
            </a:r>
            <a:r>
              <a:rPr lang="en-US" sz="1800" dirty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eV,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avelength 17 nm.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Reverse taper (10%) was applied to the 10 </a:t>
            </a:r>
            <a:r>
              <a:rPr lang="en-US" sz="1800" dirty="0" err="1" smtClean="0">
                <a:solidFill>
                  <a:schemeClr val="tx1"/>
                </a:solidFill>
              </a:rPr>
              <a:t>undulator</a:t>
            </a:r>
            <a:r>
              <a:rPr lang="en-US" sz="1800" dirty="0" smtClean="0">
                <a:solidFill>
                  <a:schemeClr val="tx1"/>
                </a:solidFill>
              </a:rPr>
              <a:t> segments;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he gap of the 11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and 12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segments was scanned. </a:t>
            </a:r>
            <a:endParaRPr lang="de-DE" sz="1800" dirty="0"/>
          </a:p>
        </p:txBody>
      </p:sp>
      <p:sp>
        <p:nvSpPr>
          <p:cNvPr id="14" name="Rectangle 13"/>
          <p:cNvSpPr/>
          <p:nvPr/>
        </p:nvSpPr>
        <p:spPr>
          <a:xfrm>
            <a:off x="6124573" y="4633631"/>
            <a:ext cx="3019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Power ratio of 200 was obtained. For a helical afterburner it would be larger by a factor of 2.  </a:t>
            </a:r>
            <a:endParaRPr lang="de-DE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421476" y="219456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13411" y="2086495"/>
            <a:ext cx="777327" cy="1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000" y="1800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2000" y="2880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4000" y="1836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4000" y="2844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36000" y="1872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36000" y="2808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67487" y="1908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68000" y="2772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00000" y="1944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00000" y="2736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32000" y="1980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232000" y="2700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664000" y="2016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64000" y="2664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96000" y="2052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096000" y="2628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528000" y="2088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3804" y="1122881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23.01.2016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528000" y="2592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960000" y="2124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960000" y="2520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392000" y="1908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92000" y="2718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824000" y="1908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824000" y="2718000"/>
            <a:ext cx="334587" cy="1080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1022465" y="4081549"/>
            <a:ext cx="345022" cy="1326270"/>
          </a:xfrm>
          <a:prstGeom prst="lef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4" name="Right Brace 33"/>
          <p:cNvSpPr/>
          <p:nvPr/>
        </p:nvSpPr>
        <p:spPr bwMode="auto">
          <a:xfrm>
            <a:off x="1702074" y="4399927"/>
            <a:ext cx="155448" cy="91440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5" name="Right Brace 34"/>
          <p:cNvSpPr/>
          <p:nvPr/>
        </p:nvSpPr>
        <p:spPr bwMode="auto">
          <a:xfrm rot="5400000">
            <a:off x="1103293" y="4038197"/>
            <a:ext cx="587448" cy="73527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3" name="Right Brace 42"/>
          <p:cNvSpPr/>
          <p:nvPr/>
        </p:nvSpPr>
        <p:spPr bwMode="auto">
          <a:xfrm rot="5400000">
            <a:off x="2022332" y="1282491"/>
            <a:ext cx="320961" cy="4116413"/>
          </a:xfrm>
          <a:prstGeom prst="rightBrace">
            <a:avLst/>
          </a:prstGeom>
          <a:noFill/>
          <a:ln w="28575" cap="flat" cmpd="sng" algn="ctr">
            <a:solidFill>
              <a:srgbClr val="1DA8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9" name="Right Brace 48"/>
          <p:cNvSpPr/>
          <p:nvPr/>
        </p:nvSpPr>
        <p:spPr bwMode="auto">
          <a:xfrm rot="5400000">
            <a:off x="4622394" y="2963969"/>
            <a:ext cx="316383" cy="75600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62154" y="3587066"/>
            <a:ext cx="2241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reverse-tapered </a:t>
            </a:r>
            <a:r>
              <a:rPr lang="en-US" sz="1400" dirty="0" err="1" smtClean="0">
                <a:solidFill>
                  <a:schemeClr val="tx1"/>
                </a:solidFill>
              </a:rPr>
              <a:t>undulator</a:t>
            </a:r>
            <a:endParaRPr lang="de-DE" sz="1400" dirty="0"/>
          </a:p>
        </p:txBody>
      </p:sp>
      <p:sp>
        <p:nvSpPr>
          <p:cNvPr id="53" name="Rectangle 52"/>
          <p:cNvSpPr/>
          <p:nvPr/>
        </p:nvSpPr>
        <p:spPr>
          <a:xfrm>
            <a:off x="4156926" y="3610984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“afterburner”</a:t>
            </a:r>
            <a:endParaRPr lang="de-DE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54" y="4010352"/>
            <a:ext cx="3166561" cy="2446888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 bwMode="auto">
          <a:xfrm rot="16200000">
            <a:off x="3281640" y="5085850"/>
            <a:ext cx="1584000" cy="18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142795" y="4727468"/>
                <a:ext cx="10908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200</m:t>
                      </m:r>
                    </m:oMath>
                  </m:oMathPara>
                </a14:m>
                <a:endParaRPr lang="de-DE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95" y="4727468"/>
                <a:ext cx="109087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4356992" y="5189133"/>
            <a:ext cx="696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B050"/>
                </a:solidFill>
              </a:rPr>
              <a:t>(x 2)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5372" y="6551126"/>
            <a:ext cx="52020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E. </a:t>
            </a:r>
            <a:r>
              <a:rPr lang="en-US" sz="8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Schneidmiller</a:t>
            </a:r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and M. </a:t>
            </a:r>
            <a:r>
              <a:rPr lang="en-US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Yurkov</a:t>
            </a: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Workshop on variable polarization at SASE3, European XFEL, Feb. 11, 2016</a:t>
            </a:r>
            <a:endParaRPr lang="en-US" sz="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rgbClr val="FFFFFF"/>
                </a:solidFill>
                <a:ea typeface="Geneva" pitchFamily="1" charset="-128"/>
              </a:rPr>
              <a:pPr/>
              <a:t>19</a:t>
            </a:fld>
            <a:endParaRPr lang="en-GB" sz="1000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90" y="259056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Reverse taper experiment at FLASH2 (cont’d)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>
              <a:solidFill>
                <a:srgbClr val="261748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247804" y="3125585"/>
            <a:ext cx="914400" cy="895736"/>
          </a:xfrm>
          <a:prstGeom prst="straightConnector1">
            <a:avLst/>
          </a:prstGeom>
          <a:noFill/>
          <a:ln>
            <a:noFill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Up-Down Arrow 8"/>
          <p:cNvSpPr/>
          <p:nvPr/>
        </p:nvSpPr>
        <p:spPr bwMode="auto">
          <a:xfrm>
            <a:off x="6766560" y="3183775"/>
            <a:ext cx="484632" cy="1216152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6400800" y="2086495"/>
            <a:ext cx="473825" cy="2676698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0087" y="4331326"/>
            <a:ext cx="1631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Simulations for SASE3  </a:t>
            </a:r>
            <a:endParaRPr lang="de-DE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209385"/>
            <a:ext cx="5490043" cy="383239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16200000">
            <a:off x="4785718" y="2450584"/>
            <a:ext cx="1224000" cy="126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60718" y="2086495"/>
                <a:ext cx="9435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200</m:t>
                      </m:r>
                    </m:oMath>
                  </m:oMathPara>
                </a14:m>
                <a:endParaRPr lang="de-DE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718" y="2086495"/>
                <a:ext cx="94359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703729" y="2405518"/>
            <a:ext cx="596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</a:rPr>
              <a:t>(x 2)</a:t>
            </a:r>
            <a:endParaRPr lang="de-DE" sz="1600" dirty="0">
              <a:solidFill>
                <a:srgbClr val="00B05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47" y="4584277"/>
            <a:ext cx="2537632" cy="182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1" y="5400517"/>
            <a:ext cx="28670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/>
          <p:cNvSpPr/>
          <p:nvPr/>
        </p:nvSpPr>
        <p:spPr bwMode="auto">
          <a:xfrm rot="16200000">
            <a:off x="8278569" y="5079600"/>
            <a:ext cx="432000" cy="9022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449455" y="4986214"/>
                <a:ext cx="639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400</m:t>
                      </m:r>
                    </m:oMath>
                  </m:oMathPara>
                </a14:m>
                <a:endParaRPr lang="de-DE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455" y="4986214"/>
                <a:ext cx="639406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5955636" y="4183380"/>
            <a:ext cx="3156347" cy="227838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66" y="1502820"/>
            <a:ext cx="1722979" cy="168095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5372" y="6551126"/>
            <a:ext cx="52020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E. </a:t>
            </a:r>
            <a:r>
              <a:rPr lang="en-US" sz="8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Schneidmiller</a:t>
            </a:r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and M. </a:t>
            </a:r>
            <a:r>
              <a:rPr lang="en-US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Yurkov</a:t>
            </a: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Workshop on variable polarization at SASE3, European XFEL, Feb. 11, 2016</a:t>
            </a:r>
            <a:endParaRPr lang="en-US" sz="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35472" y="-91440"/>
            <a:ext cx="8026114" cy="909638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Circular polarization for X-ray FEL facilities</a:t>
            </a:r>
            <a:endParaRPr lang="en-GB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860131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sp>
        <p:nvSpPr>
          <p:cNvPr id="3" name="TextBox 2"/>
          <p:cNvSpPr txBox="1"/>
          <p:nvPr/>
        </p:nvSpPr>
        <p:spPr>
          <a:xfrm>
            <a:off x="644576" y="1640386"/>
            <a:ext cx="8347024" cy="21605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Strongly requested by the user community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Especially interesting is soft X-ray regime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Undulators</a:t>
            </a:r>
            <a:r>
              <a:rPr lang="en-US" dirty="0" smtClean="0">
                <a:solidFill>
                  <a:schemeClr val="tx1"/>
                </a:solidFill>
              </a:rPr>
              <a:t> are planar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 are many ideas for circular polarization production (following K.-J. Kim’s cross-planar configuration)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576" y="1409554"/>
            <a:ext cx="6992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372" y="6551126"/>
            <a:ext cx="52020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E. </a:t>
            </a:r>
            <a:r>
              <a:rPr lang="en-US" sz="8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Schneidmiller</a:t>
            </a:r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and M. </a:t>
            </a:r>
            <a:r>
              <a:rPr lang="en-US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Yurkov</a:t>
            </a: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Workshop on variable polarization at SASE3, European XFEL, Feb. 11, 2016</a:t>
            </a:r>
            <a:endParaRPr lang="en-US" sz="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rgbClr val="FFFFFF"/>
                </a:solidFill>
                <a:ea typeface="Geneva" pitchFamily="1" charset="-128"/>
              </a:rPr>
              <a:pPr/>
              <a:t>20</a:t>
            </a:fld>
            <a:endParaRPr lang="en-GB" sz="1000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90" y="259056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/>
              <a:t>E</a:t>
            </a:r>
            <a:r>
              <a:rPr lang="en-US" sz="2600" dirty="0" smtClean="0"/>
              <a:t>xperiment at FLASH2 on March 12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>
              <a:solidFill>
                <a:srgbClr val="261748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247804" y="3125585"/>
            <a:ext cx="914400" cy="895736"/>
          </a:xfrm>
          <a:prstGeom prst="straightConnector1">
            <a:avLst/>
          </a:prstGeom>
          <a:noFill/>
          <a:ln>
            <a:noFill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Up-Down Arrow 8"/>
          <p:cNvSpPr/>
          <p:nvPr/>
        </p:nvSpPr>
        <p:spPr bwMode="auto">
          <a:xfrm>
            <a:off x="6766560" y="3183775"/>
            <a:ext cx="484632" cy="1216152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6400800" y="2086495"/>
            <a:ext cx="473825" cy="2676698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9287" y="1955690"/>
            <a:ext cx="1631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  </a:t>
            </a:r>
            <a:endParaRPr lang="de-DE" sz="1100" dirty="0"/>
          </a:p>
        </p:txBody>
      </p:sp>
      <p:sp>
        <p:nvSpPr>
          <p:cNvPr id="21" name="Rectangle 20"/>
          <p:cNvSpPr/>
          <p:nvPr/>
        </p:nvSpPr>
        <p:spPr>
          <a:xfrm>
            <a:off x="115372" y="6551126"/>
            <a:ext cx="52020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E. </a:t>
            </a:r>
            <a:r>
              <a:rPr lang="en-US" sz="8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Schneidmiller</a:t>
            </a:r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and M. </a:t>
            </a:r>
            <a:r>
              <a:rPr lang="en-US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Yurkov</a:t>
            </a: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Workshop on variable polarization at SASE3, European XFEL, Feb. 11, 2016</a:t>
            </a:r>
            <a:endParaRPr lang="en-US" sz="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" y="1264217"/>
            <a:ext cx="8893987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We </a:t>
            </a:r>
            <a:r>
              <a:rPr lang="en-US" sz="2200" dirty="0">
                <a:solidFill>
                  <a:schemeClr val="tx1"/>
                </a:solidFill>
              </a:rPr>
              <a:t>repeated the reverse taper experiment at the same wavelength but at a higher electron energy (930 MeV) on March </a:t>
            </a:r>
            <a:r>
              <a:rPr lang="en-US" sz="2200" dirty="0" smtClean="0">
                <a:solidFill>
                  <a:schemeClr val="tx1"/>
                </a:solidFill>
              </a:rPr>
              <a:t>12.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Rms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undulator</a:t>
            </a:r>
            <a:r>
              <a:rPr lang="en-US" sz="2200" dirty="0">
                <a:solidFill>
                  <a:schemeClr val="tx1"/>
                </a:solidFill>
              </a:rPr>
              <a:t> parameter was 1.6, and the ten </a:t>
            </a:r>
            <a:r>
              <a:rPr lang="en-US" sz="2200" dirty="0" err="1">
                <a:solidFill>
                  <a:schemeClr val="tx1"/>
                </a:solidFill>
              </a:rPr>
              <a:t>undulator</a:t>
            </a:r>
            <a:r>
              <a:rPr lang="en-US" sz="2200" dirty="0">
                <a:solidFill>
                  <a:schemeClr val="tx1"/>
                </a:solidFill>
              </a:rPr>
              <a:t> sections were reverse-tapered by 5 </a:t>
            </a:r>
            <a:r>
              <a:rPr lang="en-US" sz="2200" dirty="0" smtClean="0">
                <a:solidFill>
                  <a:schemeClr val="tx1"/>
                </a:solidFill>
              </a:rPr>
              <a:t>%.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pulse energy </a:t>
            </a:r>
            <a:r>
              <a:rPr lang="en-US" sz="2200" dirty="0">
                <a:solidFill>
                  <a:schemeClr val="tx1"/>
                </a:solidFill>
              </a:rPr>
              <a:t>was 0.25 </a:t>
            </a:r>
            <a:r>
              <a:rPr lang="en-US" sz="2200" dirty="0" err="1">
                <a:solidFill>
                  <a:schemeClr val="tx1"/>
                </a:solidFill>
              </a:rPr>
              <a:t>microjoules</a:t>
            </a:r>
            <a:r>
              <a:rPr lang="en-US" sz="2200" dirty="0">
                <a:solidFill>
                  <a:schemeClr val="tx1"/>
                </a:solidFill>
              </a:rPr>
              <a:t>, while after tuning the 11th and the 12th sections to the resonance it reached 60 </a:t>
            </a:r>
            <a:r>
              <a:rPr lang="en-US" sz="2200" dirty="0" err="1" smtClean="0">
                <a:solidFill>
                  <a:schemeClr val="tx1"/>
                </a:solidFill>
              </a:rPr>
              <a:t>microjoules</a:t>
            </a:r>
            <a:r>
              <a:rPr lang="en-US" sz="2200" dirty="0" smtClean="0">
                <a:solidFill>
                  <a:schemeClr val="tx1"/>
                </a:solidFill>
              </a:rPr>
              <a:t>, i.e</a:t>
            </a:r>
            <a:r>
              <a:rPr lang="en-US" sz="2200" dirty="0">
                <a:solidFill>
                  <a:schemeClr val="tx1"/>
                </a:solidFill>
              </a:rPr>
              <a:t>. the contrast above 200 was demonstrated again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We </a:t>
            </a:r>
            <a:r>
              <a:rPr lang="en-US" sz="2200" dirty="0">
                <a:solidFill>
                  <a:schemeClr val="tx1"/>
                </a:solidFill>
              </a:rPr>
              <a:t>could </a:t>
            </a:r>
            <a:r>
              <a:rPr lang="en-US" sz="2200" dirty="0" smtClean="0">
                <a:solidFill>
                  <a:schemeClr val="tx1"/>
                </a:solidFill>
              </a:rPr>
              <a:t>also tune the "afterburner</a:t>
            </a:r>
            <a:r>
              <a:rPr lang="en-US" sz="2200" dirty="0">
                <a:solidFill>
                  <a:schemeClr val="tx1"/>
                </a:solidFill>
              </a:rPr>
              <a:t>" to the second harmonic and measure 1.8 </a:t>
            </a:r>
            <a:r>
              <a:rPr lang="en-US" sz="2200" dirty="0" err="1" smtClean="0">
                <a:solidFill>
                  <a:schemeClr val="tx1"/>
                </a:solidFill>
              </a:rPr>
              <a:t>microjoules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This is an important demonstration because a harmonic afterburner with variable polarization </a:t>
            </a:r>
            <a:r>
              <a:rPr lang="en-US" sz="2200" dirty="0" smtClean="0">
                <a:solidFill>
                  <a:schemeClr val="tx1"/>
                </a:solidFill>
              </a:rPr>
              <a:t>might </a:t>
            </a:r>
            <a:r>
              <a:rPr lang="en-US" sz="2200" dirty="0">
                <a:solidFill>
                  <a:schemeClr val="tx1"/>
                </a:solidFill>
              </a:rPr>
              <a:t>be </a:t>
            </a:r>
            <a:r>
              <a:rPr lang="en-US" sz="2200" dirty="0" smtClean="0">
                <a:solidFill>
                  <a:schemeClr val="tx1"/>
                </a:solidFill>
              </a:rPr>
              <a:t>installed at FLASH2. Reverse </a:t>
            </a:r>
            <a:r>
              <a:rPr lang="en-US" sz="2200" dirty="0">
                <a:solidFill>
                  <a:schemeClr val="tx1"/>
                </a:solidFill>
              </a:rPr>
              <a:t>tapering in the main </a:t>
            </a:r>
            <a:r>
              <a:rPr lang="en-US" sz="2200" dirty="0" err="1">
                <a:solidFill>
                  <a:schemeClr val="tx1"/>
                </a:solidFill>
              </a:rPr>
              <a:t>undulator</a:t>
            </a:r>
            <a:r>
              <a:rPr lang="en-US" sz="2200" dirty="0">
                <a:solidFill>
                  <a:schemeClr val="tx1"/>
                </a:solidFill>
              </a:rPr>
              <a:t> will provide background-free radiation from the </a:t>
            </a:r>
            <a:r>
              <a:rPr lang="en-US" sz="2200" dirty="0" smtClean="0">
                <a:solidFill>
                  <a:schemeClr val="tx1"/>
                </a:solidFill>
              </a:rPr>
              <a:t>afterburner.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096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21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Conclusion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9745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32015" y="1480348"/>
            <a:ext cx="7922029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method for suppression of linearly polarized background and obtaining high degree of circular polarization is proposed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method is free and easy to implement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016" y="3145515"/>
            <a:ext cx="7471081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is routinely used at LCLS and shown to work nicely at FLASH2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method will be used for SASE3 </a:t>
            </a:r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of the European XFEL, it can also be used for FLASH2 with harmonic afterburner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040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3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989351" y="-179882"/>
            <a:ext cx="8026114" cy="909638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dirty="0" smtClean="0"/>
              <a:t>  Mainstream for circular </a:t>
            </a:r>
            <a:r>
              <a:rPr lang="en-US" dirty="0"/>
              <a:t>p</a:t>
            </a:r>
            <a:r>
              <a:rPr lang="en-US" dirty="0" smtClean="0"/>
              <a:t>olarization production</a:t>
            </a:r>
            <a:endParaRPr lang="en-GB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sp>
        <p:nvSpPr>
          <p:cNvPr id="3" name="TextBox 2"/>
          <p:cNvSpPr txBox="1"/>
          <p:nvPr/>
        </p:nvSpPr>
        <p:spPr>
          <a:xfrm>
            <a:off x="554462" y="1543987"/>
            <a:ext cx="7590348" cy="17912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Main SASE </a:t>
            </a:r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is planar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Install helical afterburner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Try to get rid of powerful linearly polarized radiation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from the main </a:t>
            </a:r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1680" y="4060522"/>
            <a:ext cx="4032448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5796136" y="4060522"/>
            <a:ext cx="720080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638222" y="4656967"/>
            <a:ext cx="234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planar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 (saturation)</a:t>
            </a:r>
            <a:endParaRPr lang="de-D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41682" y="46417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helical afterburner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5372" y="6551126"/>
            <a:ext cx="52020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E. </a:t>
            </a:r>
            <a:r>
              <a:rPr lang="en-US" sz="8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Schneidmiller</a:t>
            </a:r>
            <a:r>
              <a:rPr lang="en-US" sz="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and M. </a:t>
            </a:r>
            <a:r>
              <a:rPr lang="en-US" sz="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Yurkov</a:t>
            </a:r>
            <a:r>
              <a:rPr 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Workshop on variable polarization at SASE3, European XFEL, Feb. 11, 2016</a:t>
            </a:r>
            <a:endParaRPr lang="en-US" sz="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4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Recent idea: reverse taper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sp>
        <p:nvSpPr>
          <p:cNvPr id="2" name="Rectangle 1"/>
          <p:cNvSpPr/>
          <p:nvPr/>
        </p:nvSpPr>
        <p:spPr>
          <a:xfrm>
            <a:off x="1373509" y="5558906"/>
            <a:ext cx="6360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E. </a:t>
            </a:r>
            <a:r>
              <a:rPr lang="en-US" sz="1600" dirty="0" err="1" smtClean="0"/>
              <a:t>Schneidmiller</a:t>
            </a:r>
            <a:r>
              <a:rPr lang="en-US" sz="1600" dirty="0" smtClean="0"/>
              <a:t> and M. </a:t>
            </a:r>
            <a:r>
              <a:rPr lang="en-US" sz="1600" dirty="0" err="1" smtClean="0"/>
              <a:t>Yurkov</a:t>
            </a:r>
            <a:r>
              <a:rPr lang="en-US" sz="1600" dirty="0" smtClean="0"/>
              <a:t>, Phys. Rev. ST-AB 110702(2013)16 </a:t>
            </a:r>
            <a:endParaRPr lang="de-D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6411" y="2431799"/>
            <a:ext cx="381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r</a:t>
            </a:r>
            <a:r>
              <a:rPr lang="en-US" sz="1400" dirty="0" smtClean="0">
                <a:solidFill>
                  <a:schemeClr val="tx1"/>
                </a:solidFill>
              </a:rPr>
              <a:t>everse-tapered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planar </a:t>
            </a:r>
            <a:r>
              <a:rPr lang="en-US" sz="1400" dirty="0" err="1" smtClean="0">
                <a:solidFill>
                  <a:schemeClr val="tx2"/>
                </a:solidFill>
              </a:rPr>
              <a:t>undulator</a:t>
            </a:r>
            <a:r>
              <a:rPr lang="en-US" sz="1400" dirty="0" smtClean="0">
                <a:solidFill>
                  <a:schemeClr val="tx2"/>
                </a:solidFill>
              </a:rPr>
              <a:t> (saturation)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0857" y="2449311"/>
            <a:ext cx="115212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</a:t>
            </a:r>
            <a:r>
              <a:rPr lang="en-US" sz="1400" dirty="0" smtClean="0">
                <a:solidFill>
                  <a:schemeClr val="tx2"/>
                </a:solidFill>
              </a:rPr>
              <a:t>helical afterburner</a:t>
            </a:r>
            <a:endParaRPr lang="en-US" sz="1400" b="0" dirty="0" smtClean="0">
              <a:solidFill>
                <a:schemeClr val="tx2"/>
              </a:solidFill>
            </a:endParaRPr>
          </a:p>
          <a:p>
            <a:pPr algn="just"/>
            <a:endParaRPr lang="de-DE" sz="1400" dirty="0"/>
          </a:p>
        </p:txBody>
      </p:sp>
      <p:sp>
        <p:nvSpPr>
          <p:cNvPr id="15" name="Rectangle 14"/>
          <p:cNvSpPr/>
          <p:nvPr/>
        </p:nvSpPr>
        <p:spPr>
          <a:xfrm>
            <a:off x="1876318" y="1797225"/>
            <a:ext cx="4032448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5980774" y="1797225"/>
            <a:ext cx="720080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869255" y="3387777"/>
            <a:ext cx="810985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Fully </a:t>
            </a:r>
            <a:r>
              <a:rPr lang="en-US" sz="2000" dirty="0" err="1" smtClean="0">
                <a:solidFill>
                  <a:schemeClr val="tx1"/>
                </a:solidFill>
              </a:rPr>
              <a:t>microbunched</a:t>
            </a:r>
            <a:r>
              <a:rPr lang="en-US" sz="2000" dirty="0" smtClean="0">
                <a:solidFill>
                  <a:schemeClr val="tx1"/>
                </a:solidFill>
              </a:rPr>
              <a:t> electron beam but strongly suppressed radiation power at the exit of reverse-tapered planar </a:t>
            </a:r>
            <a:r>
              <a:rPr lang="en-US" sz="2000" dirty="0" err="1" smtClean="0">
                <a:solidFill>
                  <a:schemeClr val="tx1"/>
                </a:solidFill>
              </a:rPr>
              <a:t>undulator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beam radiates at full power in the helical afterburner tuned to the resonance</a:t>
            </a:r>
          </a:p>
        </p:txBody>
      </p:sp>
    </p:spTree>
    <p:extLst>
      <p:ext uri="{BB962C8B-B14F-4D97-AF65-F5344CB8AC3E}">
        <p14:creationId xmlns:p14="http://schemas.microsoft.com/office/powerpoint/2010/main" val="12009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5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Standard (positive) taper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16267" y="1746354"/>
            <a:ext cx="810985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Undulator</a:t>
            </a:r>
            <a:r>
              <a:rPr lang="en-US" sz="2000" dirty="0" smtClean="0">
                <a:solidFill>
                  <a:schemeClr val="tx1"/>
                </a:solidFill>
              </a:rPr>
              <a:t> K decreases along the </a:t>
            </a:r>
            <a:r>
              <a:rPr lang="en-US" sz="2000" dirty="0" err="1" smtClean="0">
                <a:solidFill>
                  <a:schemeClr val="tx1"/>
                </a:solidFill>
              </a:rPr>
              <a:t>undulator</a:t>
            </a:r>
            <a:r>
              <a:rPr lang="en-US" sz="2000" dirty="0" smtClean="0">
                <a:solidFill>
                  <a:schemeClr val="tx1"/>
                </a:solidFill>
              </a:rPr>
              <a:t> length;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Positive taper is used to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- compensate beam energy loss due to spontaneous </a:t>
            </a:r>
            <a:r>
              <a:rPr lang="en-US" sz="2000" dirty="0" err="1" smtClean="0">
                <a:solidFill>
                  <a:schemeClr val="tx1"/>
                </a:solidFill>
              </a:rPr>
              <a:t>undulator</a:t>
            </a:r>
            <a:r>
              <a:rPr lang="en-US" sz="2000" dirty="0" smtClean="0">
                <a:solidFill>
                  <a:schemeClr val="tx1"/>
                </a:solidFill>
              </a:rPr>
              <a:t>      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radiation and </a:t>
            </a:r>
            <a:r>
              <a:rPr lang="en-US" sz="2000" dirty="0" err="1" smtClean="0">
                <a:solidFill>
                  <a:schemeClr val="tx1"/>
                </a:solidFill>
              </a:rPr>
              <a:t>wakefields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- increase power of a high-gain FEL after saturation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(post-saturation taper)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6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Reverse (negative) taper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16267" y="1206708"/>
            <a:ext cx="8109853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Undulator</a:t>
            </a:r>
            <a:r>
              <a:rPr lang="en-US" sz="2000" dirty="0" smtClean="0">
                <a:solidFill>
                  <a:schemeClr val="tx1"/>
                </a:solidFill>
              </a:rPr>
              <a:t> K increases along the </a:t>
            </a:r>
            <a:r>
              <a:rPr lang="en-US" sz="2000" dirty="0" err="1" smtClean="0">
                <a:solidFill>
                  <a:schemeClr val="tx1"/>
                </a:solidFill>
              </a:rPr>
              <a:t>undulator</a:t>
            </a:r>
            <a:r>
              <a:rPr lang="en-US" sz="2000" dirty="0" smtClean="0">
                <a:solidFill>
                  <a:schemeClr val="tx1"/>
                </a:solidFill>
              </a:rPr>
              <a:t> length;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Two applications were proposed for FELs: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- to increase efficiency of FEL oscillators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</a:t>
            </a:r>
            <a:r>
              <a:rPr lang="en-US" sz="1600" dirty="0" err="1" smtClean="0"/>
              <a:t>Saldin</a:t>
            </a:r>
            <a:r>
              <a:rPr lang="en-US" sz="1600" dirty="0" smtClean="0"/>
              <a:t>, </a:t>
            </a:r>
            <a:r>
              <a:rPr lang="en-US" sz="1600" dirty="0" err="1" smtClean="0"/>
              <a:t>Schneidmiller</a:t>
            </a:r>
            <a:r>
              <a:rPr lang="en-US" sz="1600" dirty="0" smtClean="0"/>
              <a:t>, </a:t>
            </a:r>
            <a:r>
              <a:rPr lang="en-US" sz="1600" dirty="0" err="1" smtClean="0"/>
              <a:t>Yurkov</a:t>
            </a:r>
            <a:r>
              <a:rPr lang="en-US" sz="1600" dirty="0" smtClean="0"/>
              <a:t>,  Opt. </a:t>
            </a:r>
            <a:r>
              <a:rPr lang="en-US" sz="1600" dirty="0" err="1" smtClean="0"/>
              <a:t>Commun</a:t>
            </a:r>
            <a:r>
              <a:rPr lang="en-US" sz="1600" dirty="0" smtClean="0"/>
              <a:t>. 103(1993)297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- to use in an </a:t>
            </a:r>
            <a:r>
              <a:rPr lang="en-US" sz="2000" dirty="0" err="1" smtClean="0">
                <a:solidFill>
                  <a:schemeClr val="tx1"/>
                </a:solidFill>
              </a:rPr>
              <a:t>attosecond</a:t>
            </a:r>
            <a:r>
              <a:rPr lang="en-US" sz="2000" dirty="0" smtClean="0">
                <a:solidFill>
                  <a:schemeClr val="tx1"/>
                </a:solidFill>
              </a:rPr>
              <a:t> scheme for X-ray FELs combining taper       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and energy chirp in a short slice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</a:t>
            </a:r>
            <a:r>
              <a:rPr lang="en-US" sz="1600" dirty="0" err="1" smtClean="0"/>
              <a:t>Saldin</a:t>
            </a:r>
            <a:r>
              <a:rPr lang="en-US" sz="1600" dirty="0" smtClean="0"/>
              <a:t>, </a:t>
            </a:r>
            <a:r>
              <a:rPr lang="en-US" sz="1600" dirty="0" err="1" smtClean="0"/>
              <a:t>Schneidmiller</a:t>
            </a:r>
            <a:r>
              <a:rPr lang="en-US" sz="1600" dirty="0" smtClean="0"/>
              <a:t>, </a:t>
            </a:r>
            <a:r>
              <a:rPr lang="en-US" sz="1600" dirty="0" err="1" smtClean="0"/>
              <a:t>Yurkov</a:t>
            </a:r>
            <a:r>
              <a:rPr lang="en-US" sz="1600" dirty="0" smtClean="0"/>
              <a:t>,  Phys. Rev. ST-AB  9(2006)050702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87" y="3820242"/>
            <a:ext cx="4581525" cy="16478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195" y="5545138"/>
            <a:ext cx="844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1DA80A"/>
                </a:solidFill>
              </a:rPr>
              <a:t>Now we discover another useful feature of the reverse taper: a possibility</a:t>
            </a:r>
          </a:p>
          <a:p>
            <a:pPr algn="l"/>
            <a:r>
              <a:rPr lang="en-US" sz="2000" dirty="0">
                <a:solidFill>
                  <a:srgbClr val="1DA80A"/>
                </a:solidFill>
              </a:rPr>
              <a:t>t</a:t>
            </a:r>
            <a:r>
              <a:rPr lang="en-US" sz="2000" dirty="0" smtClean="0">
                <a:solidFill>
                  <a:srgbClr val="1DA80A"/>
                </a:solidFill>
              </a:rPr>
              <a:t>o produce strong </a:t>
            </a:r>
            <a:r>
              <a:rPr lang="en-US" sz="2000" dirty="0" err="1" smtClean="0">
                <a:solidFill>
                  <a:srgbClr val="1DA80A"/>
                </a:solidFill>
              </a:rPr>
              <a:t>microbunching</a:t>
            </a:r>
            <a:r>
              <a:rPr lang="en-US" sz="2000" dirty="0" smtClean="0">
                <a:solidFill>
                  <a:srgbClr val="1DA80A"/>
                </a:solidFill>
              </a:rPr>
              <a:t> at a very much reduced radiation power</a:t>
            </a:r>
            <a:endParaRPr lang="de-DE" sz="2000" dirty="0">
              <a:solidFill>
                <a:srgbClr val="1DA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7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1D parameters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2090738" y="52705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en-GB" sz="120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7" y="1466616"/>
            <a:ext cx="2669342" cy="74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7" y="3602092"/>
            <a:ext cx="12763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7" y="2616650"/>
            <a:ext cx="91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1194" y="1681929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Detuning parameter</a:t>
            </a:r>
            <a:endParaRPr lang="de-DE" sz="1800" dirty="0"/>
          </a:p>
        </p:txBody>
      </p:sp>
      <p:sp>
        <p:nvSpPr>
          <p:cNvPr id="13" name="Rectangle 12"/>
          <p:cNvSpPr/>
          <p:nvPr/>
        </p:nvSpPr>
        <p:spPr>
          <a:xfrm>
            <a:off x="3551100" y="2632009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Normalized longitudinal coordinate</a:t>
            </a:r>
            <a:endParaRPr lang="de-D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21221" y="3606545"/>
                <a:ext cx="5644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Gain parameter 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inverse gain length at resonance)</a:t>
                </a:r>
                <a:endParaRPr lang="de-DE" sz="1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21" y="3606545"/>
                <a:ext cx="564449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864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90738" y="4552962"/>
            <a:ext cx="4599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Now let K be linear function of z:</a:t>
            </a:r>
            <a:endParaRPr lang="de-DE" dirty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96" y="5419179"/>
            <a:ext cx="11906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fol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78" y="5281066"/>
            <a:ext cx="28670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8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76" y="292307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SASE FEL: 1D simulations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7" y="2903371"/>
            <a:ext cx="3957421" cy="28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13" y="2845096"/>
            <a:ext cx="4482060" cy="299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6848" y="5783758"/>
            <a:ext cx="3355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Bunching and power at saturation  </a:t>
            </a:r>
            <a:endParaRPr lang="de-DE" sz="1600" dirty="0"/>
          </a:p>
        </p:txBody>
      </p:sp>
      <p:sp>
        <p:nvSpPr>
          <p:cNvPr id="20" name="Rectangle 19"/>
          <p:cNvSpPr/>
          <p:nvPr/>
        </p:nvSpPr>
        <p:spPr>
          <a:xfrm>
            <a:off x="4871722" y="5779568"/>
            <a:ext cx="4017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Relative increase of the saturation length  </a:t>
            </a:r>
            <a:endParaRPr lang="de-DE" sz="1600" dirty="0"/>
          </a:p>
        </p:txBody>
      </p:sp>
      <p:sp>
        <p:nvSpPr>
          <p:cNvPr id="6" name="Rectangle 5"/>
          <p:cNvSpPr/>
          <p:nvPr/>
        </p:nvSpPr>
        <p:spPr>
          <a:xfrm>
            <a:off x="611203" y="1260043"/>
            <a:ext cx="4804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                                  bunching  (0&lt;b&lt;1)</a:t>
            </a:r>
            <a:endParaRPr lang="de-DE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4" y="1767500"/>
            <a:ext cx="1676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14574" y="1796015"/>
            <a:ext cx="3514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ormalized power (efficiency)</a:t>
            </a:r>
            <a:endParaRPr lang="de-DE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8" y="2270124"/>
            <a:ext cx="1543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0625" y="2310829"/>
                <a:ext cx="8678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0.2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25" y="2310829"/>
                <a:ext cx="86785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114574" y="2308194"/>
            <a:ext cx="3060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nergy spread parameter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920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2400">
                <a:solidFill>
                  <a:srgbClr val="0000FF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7CB24FF-B049-4F6F-A5DC-C26ECA77978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9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79096" y="283994"/>
            <a:ext cx="7914808" cy="474923"/>
          </a:xfrm>
        </p:spPr>
        <p:txBody>
          <a:bodyPr/>
          <a:lstStyle/>
          <a:p>
            <a:pPr algn="ctr" eaLnBrk="1" hangingPunct="1"/>
            <a:r>
              <a:rPr lang="en-US" sz="2600" dirty="0" smtClean="0"/>
              <a:t>Frequency shift</a:t>
            </a:r>
            <a:endParaRPr lang="en-GB" sz="2600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14300" y="4902200"/>
            <a:ext cx="87137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9933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497" y="1126905"/>
            <a:ext cx="8383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In a SASE FEL the evolution of the amplified frequency band depends on tapering.  Consider the asymptote of a large parameter </a:t>
            </a:r>
            <a:r>
              <a:rPr lang="en-US" b="1" dirty="0" smtClean="0">
                <a:solidFill>
                  <a:schemeClr val="tx1"/>
                </a:solidFill>
              </a:rPr>
              <a:t>|</a:t>
            </a:r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b|</a:t>
            </a:r>
            <a:r>
              <a:rPr lang="en-US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912" y="5215106"/>
            <a:ext cx="8383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For positive parameter, the frequency follows the change of resonance completely.  For negative parameter, it doesn’t follow current resonance at all; it stays at the resonance with </a:t>
            </a:r>
            <a:r>
              <a:rPr lang="en-US" sz="2000" dirty="0" err="1" smtClean="0">
                <a:solidFill>
                  <a:schemeClr val="tx1"/>
                </a:solidFill>
              </a:rPr>
              <a:t>undulator</a:t>
            </a:r>
            <a:r>
              <a:rPr lang="en-US" sz="2000" dirty="0" smtClean="0">
                <a:solidFill>
                  <a:schemeClr val="tx1"/>
                </a:solidFill>
              </a:rPr>
              <a:t> parameters at its entrance.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2754" y="2259860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b &gt; 0</a:t>
            </a:r>
            <a:endParaRPr lang="de-DE" b="1" dirty="0"/>
          </a:p>
        </p:txBody>
      </p:sp>
      <p:sp>
        <p:nvSpPr>
          <p:cNvPr id="17" name="Rectangle 16"/>
          <p:cNvSpPr/>
          <p:nvPr/>
        </p:nvSpPr>
        <p:spPr>
          <a:xfrm>
            <a:off x="6359094" y="2259860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b &lt; 0</a:t>
            </a:r>
            <a:endParaRPr lang="de-DE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7" y="2874741"/>
            <a:ext cx="3235913" cy="2258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15" y="2752218"/>
            <a:ext cx="3279587" cy="22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505"/>
</p:tagLst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b" anchorCtr="1" compatLnSpc="1">
        <a:prstTxWarp prst="textNoShape">
          <a:avLst/>
        </a:prstTxWarp>
        <a:spAutoFit/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b" anchorCtr="1" compatLnSpc="1">
        <a:prstTxWarp prst="textNoShape">
          <a:avLst/>
        </a:prstTxWarp>
        <a:spAutoFit/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b" anchorCtr="1" compatLnSpc="1">
        <a:prstTxWarp prst="textNoShape">
          <a:avLst/>
        </a:prstTxWarp>
        <a:spAutoFit/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b" anchorCtr="1" compatLnSpc="1">
        <a:prstTxWarp prst="textNoShape">
          <a:avLst/>
        </a:prstTxWarp>
        <a:spAutoFit/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Office PowerPoint</Application>
  <PresentationFormat>On-screen Show (4:3)</PresentationFormat>
  <Paragraphs>248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DESY European XFEL</vt:lpstr>
      <vt:lpstr>1_DESY European XFEL</vt:lpstr>
      <vt:lpstr>Reverse undulator tapering for polarization control at X-ray FELs </vt:lpstr>
      <vt:lpstr>Circular polarization for X-ray FEL facilities</vt:lpstr>
      <vt:lpstr>   Mainstream for circular polarization production</vt:lpstr>
      <vt:lpstr>Recent idea: reverse taper</vt:lpstr>
      <vt:lpstr>Standard (positive) taper</vt:lpstr>
      <vt:lpstr>Reverse (negative) taper</vt:lpstr>
      <vt:lpstr>1D parameters</vt:lpstr>
      <vt:lpstr>SASE FEL: 1D simulations</vt:lpstr>
      <vt:lpstr>Frequency shift</vt:lpstr>
      <vt:lpstr>Steady-state, exponential gain regime</vt:lpstr>
      <vt:lpstr>Steady-state, exponential gain regime: resonance</vt:lpstr>
      <vt:lpstr>SASE FEL, large reverse paper</vt:lpstr>
      <vt:lpstr>3D bonus</vt:lpstr>
      <vt:lpstr>Parameters for 3D simulations of SASE3</vt:lpstr>
      <vt:lpstr>Results of simulations with FAST</vt:lpstr>
      <vt:lpstr>Reverse taper at LCLS</vt:lpstr>
      <vt:lpstr>FLASH layout</vt:lpstr>
      <vt:lpstr>Reverse taper experiment at FLASH2</vt:lpstr>
      <vt:lpstr>Reverse taper experiment at FLASH2 (cont’d)</vt:lpstr>
      <vt:lpstr>Experiment at FLASH2 on March 12</vt:lpstr>
      <vt:lpstr>Conclusion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Shneydmiller, Evgeny</cp:lastModifiedBy>
  <cp:revision>1282</cp:revision>
  <cp:lastPrinted>2016-04-22T10:14:43Z</cp:lastPrinted>
  <dcterms:created xsi:type="dcterms:W3CDTF">2008-08-31T12:56:32Z</dcterms:created>
  <dcterms:modified xsi:type="dcterms:W3CDTF">2016-04-26T10:20:05Z</dcterms:modified>
</cp:coreProperties>
</file>