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4" r:id="rId3"/>
    <p:sldId id="262" r:id="rId4"/>
    <p:sldId id="263" r:id="rId5"/>
    <p:sldId id="267" r:id="rId6"/>
    <p:sldId id="265" r:id="rId7"/>
    <p:sldId id="278" r:id="rId8"/>
    <p:sldId id="266" r:id="rId9"/>
    <p:sldId id="271" r:id="rId10"/>
    <p:sldId id="269" r:id="rId11"/>
    <p:sldId id="281" r:id="rId12"/>
    <p:sldId id="282" r:id="rId13"/>
    <p:sldId id="289" r:id="rId14"/>
    <p:sldId id="276" r:id="rId15"/>
    <p:sldId id="283" r:id="rId16"/>
    <p:sldId id="280" r:id="rId17"/>
    <p:sldId id="275" r:id="rId18"/>
    <p:sldId id="287" r:id="rId19"/>
    <p:sldId id="286" r:id="rId20"/>
    <p:sldId id="268" r:id="rId21"/>
    <p:sldId id="288" r:id="rId22"/>
    <p:sldId id="272" r:id="rId23"/>
    <p:sldId id="274" r:id="rId24"/>
    <p:sldId id="277" r:id="rId25"/>
    <p:sldId id="273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030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84141" autoAdjust="0"/>
  </p:normalViewPr>
  <p:slideViewPr>
    <p:cSldViewPr snapToGrid="0" showGuides="1">
      <p:cViewPr varScale="1">
        <p:scale>
          <a:sx n="65" d="100"/>
          <a:sy n="65" d="100"/>
        </p:scale>
        <p:origin x="-714" y="-96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61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noProof="0" dirty="0" smtClean="0">
                <a:solidFill>
                  <a:schemeClr val="bg1"/>
                </a:solidFill>
              </a:rPr>
              <a:t>RF Tweak 5 Tool for FLASH and XFEL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pPr lvl="0"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FEL Seminar 17.02.15, DESY Hamburg</a:t>
            </a:r>
          </a:p>
          <a:p>
            <a:pPr lvl="0"/>
            <a:r>
              <a:rPr lang="en-GB" noProof="0" dirty="0" err="1" smtClean="0"/>
              <a:t>Bolko</a:t>
            </a:r>
            <a:r>
              <a:rPr lang="en-GB" noProof="0" dirty="0" smtClean="0"/>
              <a:t> </a:t>
            </a:r>
            <a:r>
              <a:rPr lang="en-GB" noProof="0" dirty="0" err="1" smtClean="0"/>
              <a:t>Beutner</a:t>
            </a:r>
            <a:r>
              <a:rPr lang="en-GB" noProof="0" dirty="0" smtClean="0"/>
              <a:t>, MPY, DESY Hamburg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err="1" smtClean="0"/>
              <a:t>Bolko</a:t>
            </a:r>
            <a:r>
              <a:rPr lang="en-GB" dirty="0" smtClean="0"/>
              <a:t> </a:t>
            </a:r>
            <a:r>
              <a:rPr lang="en-GB" dirty="0" err="1" smtClean="0"/>
              <a:t>Beutner</a:t>
            </a:r>
            <a:endParaRPr lang="en-GB" dirty="0" smtClean="0"/>
          </a:p>
          <a:p>
            <a:r>
              <a:rPr lang="en-GB" dirty="0" smtClean="0"/>
              <a:t>FEL Seminar 17.2.2015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RF Tweak 5 Tool for FLASH and XFEL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dirty="0"/>
              <a:t>Sum </a:t>
            </a:r>
            <a:r>
              <a:rPr lang="en-US" dirty="0" smtClean="0"/>
              <a:t>Voltage </a:t>
            </a:r>
            <a:r>
              <a:rPr lang="en-US" dirty="0" err="1" smtClean="0"/>
              <a:t>Multiknobs</a:t>
            </a:r>
            <a:r>
              <a:rPr lang="en-US" dirty="0" smtClean="0"/>
              <a:t> 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3331028"/>
            <a:ext cx="7972425" cy="2949121"/>
          </a:xfrm>
        </p:spPr>
        <p:txBody>
          <a:bodyPr/>
          <a:lstStyle/>
          <a:p>
            <a:r>
              <a:rPr lang="en-US" dirty="0" smtClean="0"/>
              <a:t>Interplay between ACC1 and ACC39 should be described by the required phase space downstream of ACC39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70702" r="27703" b="5516"/>
          <a:stretch/>
        </p:blipFill>
        <p:spPr bwMode="auto">
          <a:xfrm>
            <a:off x="762001" y="1197421"/>
            <a:ext cx="8284030" cy="195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937" y="5833759"/>
            <a:ext cx="4262705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dirty="0"/>
              <a:t>Igor </a:t>
            </a:r>
            <a:r>
              <a:rPr lang="de-DE" dirty="0" err="1" smtClean="0"/>
              <a:t>Zagorodnov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Martin </a:t>
            </a:r>
            <a:r>
              <a:rPr lang="de-DE" dirty="0" smtClean="0"/>
              <a:t>Dohlus</a:t>
            </a:r>
          </a:p>
          <a:p>
            <a:pPr>
              <a:buNone/>
            </a:pPr>
            <a:r>
              <a:rPr lang="en-US" dirty="0" err="1" smtClean="0"/>
              <a:t>Semianalytical</a:t>
            </a:r>
            <a:r>
              <a:rPr lang="en-US" dirty="0" smtClean="0"/>
              <a:t> </a:t>
            </a:r>
            <a:r>
              <a:rPr lang="en-US" dirty="0"/>
              <a:t>modeling of multistage bunch compression with collective </a:t>
            </a:r>
            <a:r>
              <a:rPr lang="en-US" dirty="0" smtClean="0"/>
              <a:t>effects</a:t>
            </a:r>
          </a:p>
          <a:p>
            <a:pPr>
              <a:buNone/>
            </a:pPr>
            <a:r>
              <a:rPr lang="en-US" dirty="0" smtClean="0"/>
              <a:t>Phys</a:t>
            </a:r>
            <a:r>
              <a:rPr lang="en-US" dirty="0"/>
              <a:t>. Rev. ST </a:t>
            </a:r>
            <a:r>
              <a:rPr lang="en-US" dirty="0" err="1"/>
              <a:t>Accel</a:t>
            </a:r>
            <a:r>
              <a:rPr lang="en-US" dirty="0"/>
              <a:t>. Beams 14, 014403 (2011)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049487" y="1534878"/>
            <a:ext cx="3091543" cy="8490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4134174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7972426" y="4648524"/>
            <a:ext cx="522514" cy="14668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9" y="4648524"/>
            <a:ext cx="42862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9231" y="5471484"/>
            <a:ext cx="138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Before ACC1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 bwMode="auto">
          <a:xfrm flipH="1" flipV="1">
            <a:off x="592131" y="5250426"/>
            <a:ext cx="351020" cy="22105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328642" y="6243101"/>
            <a:ext cx="1069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first BC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 bwMode="auto">
          <a:xfrm flipV="1">
            <a:off x="4863276" y="6115374"/>
            <a:ext cx="104140" cy="127727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04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dirty="0"/>
              <a:t>Sum </a:t>
            </a:r>
            <a:r>
              <a:rPr lang="en-US" dirty="0" smtClean="0"/>
              <a:t>Voltage </a:t>
            </a:r>
            <a:r>
              <a:rPr lang="en-US" dirty="0" err="1" smtClean="0"/>
              <a:t>Multiknobs</a:t>
            </a:r>
            <a:r>
              <a:rPr lang="en-US" dirty="0" smtClean="0"/>
              <a:t> I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70702" r="27703" b="5516"/>
          <a:stretch/>
        </p:blipFill>
        <p:spPr bwMode="auto">
          <a:xfrm>
            <a:off x="762001" y="1197421"/>
            <a:ext cx="8284030" cy="195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937" y="5833759"/>
            <a:ext cx="4262705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dirty="0"/>
              <a:t>Igor </a:t>
            </a:r>
            <a:r>
              <a:rPr lang="de-DE" dirty="0" err="1" smtClean="0"/>
              <a:t>Zagorodnov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Martin </a:t>
            </a:r>
            <a:r>
              <a:rPr lang="de-DE" dirty="0" smtClean="0"/>
              <a:t>Dohlus</a:t>
            </a:r>
          </a:p>
          <a:p>
            <a:pPr>
              <a:buNone/>
            </a:pPr>
            <a:r>
              <a:rPr lang="en-US" dirty="0" err="1" smtClean="0"/>
              <a:t>Semianalytical</a:t>
            </a:r>
            <a:r>
              <a:rPr lang="en-US" dirty="0" smtClean="0"/>
              <a:t> </a:t>
            </a:r>
            <a:r>
              <a:rPr lang="en-US" dirty="0"/>
              <a:t>modeling of multistage bunch compression with collective </a:t>
            </a:r>
            <a:r>
              <a:rPr lang="en-US" dirty="0" smtClean="0"/>
              <a:t>effects</a:t>
            </a:r>
          </a:p>
          <a:p>
            <a:pPr>
              <a:buNone/>
            </a:pPr>
            <a:r>
              <a:rPr lang="en-US" dirty="0" smtClean="0"/>
              <a:t>Phys</a:t>
            </a:r>
            <a:r>
              <a:rPr lang="en-US" dirty="0"/>
              <a:t>. Rev. ST </a:t>
            </a:r>
            <a:r>
              <a:rPr lang="en-US" dirty="0" err="1"/>
              <a:t>Accel</a:t>
            </a:r>
            <a:r>
              <a:rPr lang="en-US" dirty="0"/>
              <a:t>. Beams 14, 014403 (2011)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049487" y="1534878"/>
            <a:ext cx="3091543" cy="8490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85" y="5535930"/>
            <a:ext cx="4381500" cy="86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8" y="3739241"/>
            <a:ext cx="54483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8" y="3810678"/>
            <a:ext cx="2990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6542314" y="3810678"/>
            <a:ext cx="809626" cy="14668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958" y="3363686"/>
            <a:ext cx="323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Problem: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35286" y="3810678"/>
            <a:ext cx="533400" cy="1466850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8686" y="3276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ACC1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5127171" y="3584377"/>
            <a:ext cx="484415" cy="32359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127171" y="3584377"/>
            <a:ext cx="468087" cy="671937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799114" y="5382041"/>
            <a:ext cx="8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ACC39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 bwMode="auto">
          <a:xfrm flipV="1">
            <a:off x="4235328" y="4767943"/>
            <a:ext cx="499958" cy="61409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235328" y="5138710"/>
            <a:ext cx="499958" cy="24333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39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177790"/>
            <a:ext cx="5800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dirty="0"/>
              <a:t>Sum </a:t>
            </a:r>
            <a:r>
              <a:rPr lang="en-US" dirty="0" smtClean="0"/>
              <a:t>Voltage </a:t>
            </a:r>
            <a:r>
              <a:rPr lang="en-US" dirty="0" err="1" smtClean="0"/>
              <a:t>Multiknobs</a:t>
            </a:r>
            <a:r>
              <a:rPr lang="en-US" dirty="0" smtClean="0"/>
              <a:t> I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70702" r="27703" b="5516"/>
          <a:stretch/>
        </p:blipFill>
        <p:spPr bwMode="auto">
          <a:xfrm>
            <a:off x="762001" y="1197421"/>
            <a:ext cx="8284030" cy="195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937" y="5833759"/>
            <a:ext cx="4262705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dirty="0"/>
              <a:t>Igor </a:t>
            </a:r>
            <a:r>
              <a:rPr lang="de-DE" dirty="0" err="1" smtClean="0"/>
              <a:t>Zagorodnov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Martin </a:t>
            </a:r>
            <a:r>
              <a:rPr lang="de-DE" dirty="0" smtClean="0"/>
              <a:t>Dohlus</a:t>
            </a:r>
          </a:p>
          <a:p>
            <a:pPr>
              <a:buNone/>
            </a:pPr>
            <a:r>
              <a:rPr lang="en-US" dirty="0" err="1" smtClean="0"/>
              <a:t>Semianalytical</a:t>
            </a:r>
            <a:r>
              <a:rPr lang="en-US" dirty="0" smtClean="0"/>
              <a:t> </a:t>
            </a:r>
            <a:r>
              <a:rPr lang="en-US" dirty="0"/>
              <a:t>modeling of multistage bunch compression with collective </a:t>
            </a:r>
            <a:r>
              <a:rPr lang="en-US" dirty="0" smtClean="0"/>
              <a:t>effects</a:t>
            </a:r>
          </a:p>
          <a:p>
            <a:pPr>
              <a:buNone/>
            </a:pPr>
            <a:r>
              <a:rPr lang="en-US" dirty="0" smtClean="0"/>
              <a:t>Phys</a:t>
            </a:r>
            <a:r>
              <a:rPr lang="en-US" dirty="0"/>
              <a:t>. Rev. ST </a:t>
            </a:r>
            <a:r>
              <a:rPr lang="en-US" dirty="0" err="1"/>
              <a:t>Accel</a:t>
            </a:r>
            <a:r>
              <a:rPr lang="en-US" dirty="0"/>
              <a:t>. Beams 14, 014403 (2011)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049487" y="1534878"/>
            <a:ext cx="3091543" cy="8490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76" y="3396336"/>
            <a:ext cx="63150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6958" y="3363686"/>
            <a:ext cx="323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Solution: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74772" y="3753249"/>
            <a:ext cx="533400" cy="391208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58447" y="3763796"/>
            <a:ext cx="533400" cy="391208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58444" y="4645877"/>
            <a:ext cx="533400" cy="391208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63889" y="4645877"/>
            <a:ext cx="533400" cy="391208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281057" y="5356143"/>
            <a:ext cx="947057" cy="412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815653" y="5376444"/>
            <a:ext cx="446316" cy="412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2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Voltage </a:t>
            </a:r>
            <a:r>
              <a:rPr lang="en-US" dirty="0" err="1"/>
              <a:t>Multiknobs</a:t>
            </a:r>
            <a:r>
              <a:rPr lang="en-US" dirty="0"/>
              <a:t> I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76" y="1058197"/>
            <a:ext cx="3533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 bwMode="auto">
          <a:xfrm>
            <a:off x="213842" y="1058197"/>
            <a:ext cx="3840480" cy="309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937" y="5833759"/>
            <a:ext cx="4262705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dirty="0"/>
              <a:t>Igor </a:t>
            </a:r>
            <a:r>
              <a:rPr lang="de-DE" dirty="0" err="1" smtClean="0"/>
              <a:t>Zagorodnov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Martin </a:t>
            </a:r>
            <a:r>
              <a:rPr lang="de-DE" dirty="0" smtClean="0"/>
              <a:t>Dohlus</a:t>
            </a:r>
          </a:p>
          <a:p>
            <a:pPr>
              <a:buNone/>
            </a:pPr>
            <a:r>
              <a:rPr lang="en-US" dirty="0" err="1" smtClean="0"/>
              <a:t>Semianalytical</a:t>
            </a:r>
            <a:r>
              <a:rPr lang="en-US" dirty="0" smtClean="0"/>
              <a:t> </a:t>
            </a:r>
            <a:r>
              <a:rPr lang="en-US" dirty="0"/>
              <a:t>modeling of multistage bunch compression with collective </a:t>
            </a:r>
            <a:r>
              <a:rPr lang="en-US" dirty="0" smtClean="0"/>
              <a:t>effects</a:t>
            </a:r>
          </a:p>
          <a:p>
            <a:pPr>
              <a:buNone/>
            </a:pPr>
            <a:r>
              <a:rPr lang="en-US" dirty="0" smtClean="0"/>
              <a:t>Phys</a:t>
            </a:r>
            <a:r>
              <a:rPr lang="en-US" dirty="0"/>
              <a:t>. Rev. ST </a:t>
            </a:r>
            <a:r>
              <a:rPr lang="en-US" dirty="0" err="1"/>
              <a:t>Accel</a:t>
            </a:r>
            <a:r>
              <a:rPr lang="en-US" dirty="0"/>
              <a:t>. Beams 14, 014403 (2011)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1725552" y="2787445"/>
            <a:ext cx="176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curvature </a:t>
            </a:r>
            <a:br>
              <a:rPr lang="en-US" sz="2000" dirty="0" smtClean="0">
                <a:solidFill>
                  <a:schemeClr val="accent3"/>
                </a:solidFill>
              </a:rPr>
            </a:br>
            <a:r>
              <a:rPr lang="en-US" sz="2000" dirty="0" smtClean="0">
                <a:solidFill>
                  <a:schemeClr val="accent3"/>
                </a:solidFill>
              </a:rPr>
              <a:t>2</a:t>
            </a:r>
            <a:r>
              <a:rPr lang="en-US" sz="2000" baseline="30000" dirty="0" smtClean="0">
                <a:solidFill>
                  <a:schemeClr val="accent3"/>
                </a:solidFill>
              </a:rPr>
              <a:t>nd</a:t>
            </a:r>
            <a:r>
              <a:rPr lang="en-US" sz="2000" dirty="0" smtClean="0">
                <a:solidFill>
                  <a:schemeClr val="accent3"/>
                </a:solidFill>
              </a:rPr>
              <a:t> order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2313" y="1406013"/>
            <a:ext cx="176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skewness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br>
              <a:rPr lang="en-US" sz="2000" dirty="0" smtClean="0">
                <a:solidFill>
                  <a:schemeClr val="accent3"/>
                </a:solidFill>
              </a:rPr>
            </a:br>
            <a:r>
              <a:rPr lang="en-US" sz="2000" dirty="0" smtClean="0">
                <a:solidFill>
                  <a:schemeClr val="accent3"/>
                </a:solidFill>
              </a:rPr>
              <a:t>3</a:t>
            </a:r>
            <a:r>
              <a:rPr lang="en-US" sz="2000" baseline="30000" dirty="0" smtClean="0">
                <a:solidFill>
                  <a:schemeClr val="accent3"/>
                </a:solidFill>
              </a:rPr>
              <a:t>rd</a:t>
            </a:r>
            <a:r>
              <a:rPr lang="en-US" sz="2000" dirty="0" smtClean="0">
                <a:solidFill>
                  <a:schemeClr val="accent3"/>
                </a:solidFill>
              </a:rPr>
              <a:t> order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70702" r="31418" b="13978"/>
          <a:stretch/>
        </p:blipFill>
        <p:spPr bwMode="auto">
          <a:xfrm>
            <a:off x="4675238" y="5202659"/>
            <a:ext cx="4468762" cy="12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771444" y="5833758"/>
            <a:ext cx="3091543" cy="5632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46" y="4058572"/>
            <a:ext cx="7972425" cy="1742255"/>
          </a:xfrm>
        </p:spPr>
        <p:txBody>
          <a:bodyPr/>
          <a:lstStyle/>
          <a:p>
            <a:r>
              <a:rPr lang="en-US" dirty="0" smtClean="0"/>
              <a:t>Compression is affected by the first order</a:t>
            </a:r>
          </a:p>
          <a:p>
            <a:r>
              <a:rPr lang="en-US" dirty="0" smtClean="0"/>
              <a:t>Changes in the second order shift the current peak</a:t>
            </a:r>
          </a:p>
          <a:p>
            <a:r>
              <a:rPr lang="en-US" dirty="0" smtClean="0"/>
              <a:t>The third order bends </a:t>
            </a:r>
            <a:br>
              <a:rPr lang="en-US" dirty="0" smtClean="0"/>
            </a:br>
            <a:r>
              <a:rPr lang="en-US" dirty="0" smtClean="0"/>
              <a:t>the spikes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1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Voltage </a:t>
            </a:r>
            <a:r>
              <a:rPr lang="en-US" dirty="0" err="1"/>
              <a:t>Multiknobs</a:t>
            </a:r>
            <a:r>
              <a:rPr lang="en-US" dirty="0"/>
              <a:t> </a:t>
            </a:r>
            <a:r>
              <a:rPr lang="en-US" dirty="0" smtClean="0"/>
              <a:t>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3156850"/>
            <a:ext cx="7972425" cy="3123299"/>
          </a:xfrm>
        </p:spPr>
        <p:txBody>
          <a:bodyPr/>
          <a:lstStyle/>
          <a:p>
            <a:r>
              <a:rPr lang="en-US" dirty="0" smtClean="0"/>
              <a:t>The energy gain and relative chirp generated per </a:t>
            </a:r>
            <a:r>
              <a:rPr lang="en-US" dirty="0" err="1" smtClean="0"/>
              <a:t>linac</a:t>
            </a:r>
            <a:r>
              <a:rPr lang="en-US" dirty="0" smtClean="0"/>
              <a:t> section can be treated in a  similar fashion as the ACC1/39 problem</a:t>
            </a:r>
          </a:p>
          <a:p>
            <a:r>
              <a:rPr lang="en-US" dirty="0" smtClean="0"/>
              <a:t>RF amplitude V</a:t>
            </a:r>
            <a:r>
              <a:rPr lang="en-US" baseline="-25000" dirty="0" smtClean="0"/>
              <a:t>0</a:t>
            </a:r>
            <a:r>
              <a:rPr lang="en-US" dirty="0" smtClean="0"/>
              <a:t> and phase is </a:t>
            </a:r>
            <a:br>
              <a:rPr lang="en-US" dirty="0" smtClean="0"/>
            </a:br>
            <a:r>
              <a:rPr lang="en-US" dirty="0" smtClean="0"/>
              <a:t>obtained from the ”requested” </a:t>
            </a:r>
            <a:br>
              <a:rPr lang="en-US" dirty="0" smtClean="0"/>
            </a:br>
            <a:r>
              <a:rPr lang="en-US" dirty="0" smtClean="0"/>
              <a:t>V and V’</a:t>
            </a:r>
          </a:p>
          <a:p>
            <a:r>
              <a:rPr lang="en-US" dirty="0" smtClean="0"/>
              <a:t>Similar to the complex method</a:t>
            </a:r>
            <a:br>
              <a:rPr lang="en-US" dirty="0" smtClean="0"/>
            </a:br>
            <a:r>
              <a:rPr lang="en-US" dirty="0" smtClean="0"/>
              <a:t>downstream of ACC39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6" t="70702" r="27703" b="5516"/>
          <a:stretch/>
        </p:blipFill>
        <p:spPr bwMode="auto">
          <a:xfrm>
            <a:off x="3853543" y="1197421"/>
            <a:ext cx="5192487" cy="195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201887" y="2373071"/>
            <a:ext cx="3091543" cy="6749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4340" name="Picture 4" descr="http://latex.codecogs.com/gif.latex?%5Cdpi%7B200%7D%20%5Cbg_white%20%5Cbegin%7Balign*%7D%20V%20%26%20%3D%20V_0%5Ccos%5Cvarphi%20%5C%5C%20V%27%26%20%3D%20-%5Cfrac%7B2%5Cpi%20V_0%7D%7B%5Clambda%20E%7D%5Csin%5Cvarphi%5C%5C%20%26%20%5C%5C%20%5Cvarphi%20%26%3D%20%5Carctan%5Cleft%28-%5Cfrac%7B%5Clambda%20E%7D%7B2%5Cpi%7D%5Cfrac%7BV%27%7D%7BV%7D%20%5Cright%20%29%5C%5C%20V_0%20%26%3D%20%5Cfrac%7BV%7D%7B%5Ccos%5Cvarphi%7D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0"/>
          <a:stretch/>
        </p:blipFill>
        <p:spPr bwMode="auto">
          <a:xfrm>
            <a:off x="583746" y="1551199"/>
            <a:ext cx="3171825" cy="12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latex.codecogs.com/gif.latex?%5Cdpi%7B200%7D%20%5Cbg_white%20%5Cbegin%7Balign*%7D%20V%20%26%20%3D%20V_0%5Ccos%5Cvarphi%20%5C%5C%20V%27%26%20%3D%20-%5Cfrac%7B2%5Cpi%20V_0%7D%7B%5Clambda%20E%7D%5Csin%5Cvarphi%5C%5C%20%26%20%5C%5C%20%5Cvarphi%20%26%3D%20%5Carctan%5Cleft%28-%5Cfrac%7B%5Clambda%20E%7D%7B2%5Cpi%7D%5Cfrac%7BV%27%7D%7BV%7D%20%5Cright%20%29%5C%5C%20V_0%20%26%3D%20%5Cfrac%7BV%7D%7B%5Ccos%5Cvarphi%7D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8"/>
          <a:stretch/>
        </p:blipFill>
        <p:spPr bwMode="auto">
          <a:xfrm>
            <a:off x="5524500" y="4409392"/>
            <a:ext cx="3171825" cy="17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6958" y="997366"/>
            <a:ext cx="323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Problem: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4474" y="4303196"/>
            <a:ext cx="323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Solution: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32807" y="1443710"/>
            <a:ext cx="443593" cy="428633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03666" y="1447107"/>
            <a:ext cx="323850" cy="428633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915886" y="1875740"/>
            <a:ext cx="349705" cy="428633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24152" y="2090056"/>
            <a:ext cx="323850" cy="428633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00743" y="1386576"/>
            <a:ext cx="446316" cy="11321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02727" y="4703306"/>
            <a:ext cx="406853" cy="1295401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162923" y="4503251"/>
            <a:ext cx="367394" cy="7674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88552" y="5303380"/>
            <a:ext cx="446316" cy="412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726007" y="5792557"/>
            <a:ext cx="286431" cy="412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2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Voltage Control as </a:t>
            </a:r>
            <a:r>
              <a:rPr lang="en-US" dirty="0" err="1" smtClean="0"/>
              <a:t>Doocs</a:t>
            </a:r>
            <a:r>
              <a:rPr lang="en-US" dirty="0" smtClean="0"/>
              <a:t> Server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59" b="6168"/>
          <a:stretch/>
        </p:blipFill>
        <p:spPr bwMode="auto">
          <a:xfrm>
            <a:off x="103214" y="1066798"/>
            <a:ext cx="9040786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4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2109019"/>
            <a:ext cx="7972425" cy="4171131"/>
          </a:xfrm>
        </p:spPr>
        <p:txBody>
          <a:bodyPr/>
          <a:lstStyle/>
          <a:p>
            <a:r>
              <a:rPr lang="en-US" dirty="0" smtClean="0"/>
              <a:t>Chicanes are either set manually or read from machine</a:t>
            </a:r>
          </a:p>
          <a:p>
            <a:r>
              <a:rPr lang="en-US" dirty="0" smtClean="0"/>
              <a:t>Magnetic field B is adjustable while R</a:t>
            </a:r>
            <a:r>
              <a:rPr lang="en-US" baseline="-25000" dirty="0" smtClean="0"/>
              <a:t>56</a:t>
            </a:r>
            <a:r>
              <a:rPr lang="en-US" dirty="0" smtClean="0"/>
              <a:t>,…, and bending angle are calculated based on the reference energy</a:t>
            </a:r>
          </a:p>
          <a:p>
            <a:r>
              <a:rPr lang="en-US" dirty="0" smtClean="0"/>
              <a:t>Elements as Doglegs or Collimators are not adjustable</a:t>
            </a:r>
          </a:p>
          <a:p>
            <a:r>
              <a:rPr lang="en-US" dirty="0" smtClean="0"/>
              <a:t>Individual CSR toggle per section</a:t>
            </a:r>
          </a:p>
          <a:p>
            <a:r>
              <a:rPr lang="en-US" dirty="0" smtClean="0"/>
              <a:t>Example: switching CSR on for FLASH BC3 increases tracking time from 5s to about a minute</a:t>
            </a:r>
          </a:p>
          <a:p>
            <a:endParaRPr lang="en-US" dirty="0" smtClean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 Setup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0" t="70421" r="27820" b="15441"/>
          <a:stretch/>
        </p:blipFill>
        <p:spPr bwMode="auto">
          <a:xfrm>
            <a:off x="1861456" y="1055916"/>
            <a:ext cx="4673151" cy="10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70553" r="28008" b="10025"/>
          <a:stretch/>
        </p:blipFill>
        <p:spPr bwMode="auto">
          <a:xfrm>
            <a:off x="2056346" y="5030091"/>
            <a:ext cx="4643755" cy="144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7058" y="1055916"/>
            <a:ext cx="14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FLASH</a:t>
            </a:r>
            <a:endParaRPr lang="de-DE" sz="18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581" y="5063099"/>
            <a:ext cx="14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XFEL</a:t>
            </a:r>
            <a:endParaRPr lang="de-DE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646348" y="4326152"/>
            <a:ext cx="6150429" cy="0"/>
          </a:xfrm>
          <a:prstGeom prst="straightConnector1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Particle Distributions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ASTRA dumps downstream of ACC1 are accepted as input</a:t>
            </a:r>
          </a:p>
          <a:p>
            <a:r>
              <a:rPr lang="en-US" dirty="0" smtClean="0"/>
              <a:t>Chirp generated by ACC1 is implemented by simple backtracking, </a:t>
            </a:r>
          </a:p>
          <a:p>
            <a:r>
              <a:rPr lang="en-US" dirty="0" smtClean="0"/>
              <a:t>therefore ACC1 settings from ASTRA run are required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information are either taken from an ASTRA input deck or from an .txt file which needs to be provided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0005" y="4010466"/>
            <a:ext cx="3189515" cy="631372"/>
          </a:xfrm>
          <a:prstGeom prst="rect">
            <a:avLst/>
          </a:prstGeom>
          <a:solidFill>
            <a:srgbClr val="458030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ACC1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74075" y="4010466"/>
            <a:ext cx="1055914" cy="631372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ACC39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445462" y="4010466"/>
            <a:ext cx="0" cy="63137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87837" y="4010466"/>
            <a:ext cx="0" cy="63137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" name="U-Turn Arrow 22"/>
          <p:cNvSpPr/>
          <p:nvPr/>
        </p:nvSpPr>
        <p:spPr bwMode="auto">
          <a:xfrm flipH="1">
            <a:off x="722521" y="3634908"/>
            <a:ext cx="3755596" cy="288471"/>
          </a:xfrm>
          <a:prstGeom prst="uturnArrow">
            <a:avLst/>
          </a:prstGeom>
          <a:solidFill>
            <a:srgbClr val="0070C0">
              <a:alpha val="50000"/>
            </a:srgb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Bent Arrow 23"/>
          <p:cNvSpPr/>
          <p:nvPr/>
        </p:nvSpPr>
        <p:spPr bwMode="auto">
          <a:xfrm flipV="1">
            <a:off x="722521" y="4760638"/>
            <a:ext cx="7761541" cy="310714"/>
          </a:xfrm>
          <a:prstGeom prst="bentArrow">
            <a:avLst/>
          </a:prstGeom>
          <a:solidFill>
            <a:srgbClr val="7030A0">
              <a:alpha val="50000"/>
            </a:srgb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86344" y="3502144"/>
            <a:ext cx="188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>
                <a:solidFill>
                  <a:schemeClr val="accent3"/>
                </a:solidFill>
              </a:rPr>
              <a:t>1</a:t>
            </a:r>
            <a:r>
              <a:rPr lang="en-US" sz="1200" dirty="0" smtClean="0">
                <a:solidFill>
                  <a:schemeClr val="accent3"/>
                </a:solidFill>
              </a:rPr>
              <a:t>. Input Distribution</a:t>
            </a:r>
            <a:endParaRPr lang="de-DE" sz="1200" dirty="0" smtClean="0">
              <a:solidFill>
                <a:schemeClr val="accent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6099" y="3350261"/>
            <a:ext cx="146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 smtClean="0">
                <a:solidFill>
                  <a:schemeClr val="accent3"/>
                </a:solidFill>
              </a:rPr>
              <a:t>2. Backtracking</a:t>
            </a:r>
            <a:endParaRPr lang="de-DE" sz="1200" dirty="0" smtClean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5638" y="4638996"/>
            <a:ext cx="1895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>
                <a:solidFill>
                  <a:schemeClr val="accent3"/>
                </a:solidFill>
              </a:rPr>
              <a:t>3</a:t>
            </a:r>
            <a:r>
              <a:rPr lang="en-US" sz="1200" dirty="0" smtClean="0">
                <a:solidFill>
                  <a:schemeClr val="accent3"/>
                </a:solidFill>
              </a:rPr>
              <a:t>. Tracking</a:t>
            </a:r>
            <a:endParaRPr lang="de-DE" sz="1200" dirty="0" smtClean="0">
              <a:solidFill>
                <a:schemeClr val="accent3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4478117" y="3779143"/>
            <a:ext cx="555174" cy="34018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54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646348" y="4326152"/>
            <a:ext cx="6150429" cy="0"/>
          </a:xfrm>
          <a:prstGeom prst="straightConnector1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Particle Distributions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ASTRA dumps downstream of ACC1 are accepted as input</a:t>
            </a:r>
          </a:p>
          <a:p>
            <a:r>
              <a:rPr lang="en-US" dirty="0" smtClean="0"/>
              <a:t>Chirp generated by ACC1 is implemented by simple backtracking, </a:t>
            </a:r>
          </a:p>
          <a:p>
            <a:r>
              <a:rPr lang="en-US" dirty="0"/>
              <a:t>therefore ACC1 settings from ASTRA run are required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information are either taken from an ASTRA input deck or from a .txt file which needs to be provided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0005" y="4010466"/>
            <a:ext cx="3189515" cy="631372"/>
          </a:xfrm>
          <a:prstGeom prst="rect">
            <a:avLst/>
          </a:prstGeom>
          <a:solidFill>
            <a:srgbClr val="458030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ACC1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74075" y="4010466"/>
            <a:ext cx="1055914" cy="631372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ACC39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445462" y="4010466"/>
            <a:ext cx="0" cy="63137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87837" y="4010466"/>
            <a:ext cx="0" cy="63137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" name="U-Turn Arrow 22"/>
          <p:cNvSpPr/>
          <p:nvPr/>
        </p:nvSpPr>
        <p:spPr bwMode="auto">
          <a:xfrm flipH="1">
            <a:off x="722521" y="3634908"/>
            <a:ext cx="3755596" cy="288471"/>
          </a:xfrm>
          <a:prstGeom prst="uturnArrow">
            <a:avLst/>
          </a:prstGeom>
          <a:solidFill>
            <a:srgbClr val="0070C0">
              <a:alpha val="50000"/>
            </a:srgb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Bent Arrow 23"/>
          <p:cNvSpPr/>
          <p:nvPr/>
        </p:nvSpPr>
        <p:spPr bwMode="auto">
          <a:xfrm flipV="1">
            <a:off x="722521" y="4760638"/>
            <a:ext cx="7761541" cy="310714"/>
          </a:xfrm>
          <a:prstGeom prst="bentArrow">
            <a:avLst/>
          </a:prstGeom>
          <a:solidFill>
            <a:srgbClr val="7030A0">
              <a:alpha val="50000"/>
            </a:srgb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86344" y="3502144"/>
            <a:ext cx="188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>
                <a:solidFill>
                  <a:schemeClr val="accent3"/>
                </a:solidFill>
              </a:rPr>
              <a:t>1</a:t>
            </a:r>
            <a:r>
              <a:rPr lang="en-US" sz="1200" dirty="0" smtClean="0">
                <a:solidFill>
                  <a:schemeClr val="accent3"/>
                </a:solidFill>
              </a:rPr>
              <a:t>. Input Distribution</a:t>
            </a:r>
            <a:endParaRPr lang="de-DE" sz="1200" dirty="0" smtClean="0">
              <a:solidFill>
                <a:schemeClr val="accent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6099" y="3350261"/>
            <a:ext cx="146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 smtClean="0">
                <a:solidFill>
                  <a:schemeClr val="accent3"/>
                </a:solidFill>
              </a:rPr>
              <a:t>2. Backtracking</a:t>
            </a:r>
            <a:endParaRPr lang="de-DE" sz="1200" dirty="0" smtClean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5638" y="4638996"/>
            <a:ext cx="1895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>
                <a:solidFill>
                  <a:schemeClr val="accent3"/>
                </a:solidFill>
              </a:rPr>
              <a:t>3</a:t>
            </a:r>
            <a:r>
              <a:rPr lang="en-US" sz="1200" dirty="0" smtClean="0">
                <a:solidFill>
                  <a:schemeClr val="accent3"/>
                </a:solidFill>
              </a:rPr>
              <a:t>. Tracking</a:t>
            </a:r>
            <a:endParaRPr lang="de-DE" sz="1200" dirty="0" smtClean="0">
              <a:solidFill>
                <a:schemeClr val="accent3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4478117" y="3779143"/>
            <a:ext cx="555174" cy="34018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2" y="3350261"/>
            <a:ext cx="8229600" cy="18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Particle Distributions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Distributions are selected in a Menu</a:t>
            </a:r>
          </a:p>
          <a:p>
            <a:r>
              <a:rPr lang="en-US" dirty="0" smtClean="0"/>
              <a:t>A list of prepared Input Distributions is</a:t>
            </a:r>
            <a:br>
              <a:rPr lang="en-US" dirty="0" smtClean="0"/>
            </a:br>
            <a:r>
              <a:rPr lang="en-US" dirty="0" smtClean="0"/>
              <a:t>configured in a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  <a:br>
              <a:rPr lang="en-US" dirty="0" smtClean="0"/>
            </a:br>
            <a:r>
              <a:rPr lang="en-US" dirty="0" smtClean="0"/>
              <a:t>(‘</a:t>
            </a:r>
            <a:r>
              <a:rPr lang="en-US" dirty="0" err="1" smtClean="0"/>
              <a:t>FLASH.conf</a:t>
            </a:r>
            <a:r>
              <a:rPr lang="en-US" dirty="0" smtClean="0"/>
              <a:t>’ , ‘</a:t>
            </a:r>
            <a:r>
              <a:rPr lang="en-US" dirty="0" err="1" smtClean="0"/>
              <a:t>XFEL.conf</a:t>
            </a:r>
            <a:r>
              <a:rPr lang="en-US" dirty="0" smtClean="0"/>
              <a:t>’)</a:t>
            </a:r>
          </a:p>
          <a:p>
            <a:r>
              <a:rPr lang="en-US" dirty="0" smtClean="0"/>
              <a:t>flexible inclusion of new </a:t>
            </a:r>
            <a:br>
              <a:rPr lang="en-US" dirty="0" smtClean="0"/>
            </a:br>
            <a:r>
              <a:rPr lang="en-US" dirty="0" smtClean="0"/>
              <a:t>input distributions</a:t>
            </a:r>
            <a:endParaRPr lang="de-DE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78" b="74385"/>
          <a:stretch/>
        </p:blipFill>
        <p:spPr bwMode="auto">
          <a:xfrm>
            <a:off x="5015590" y="2286153"/>
            <a:ext cx="2064205" cy="211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015590" y="2805727"/>
            <a:ext cx="1390183" cy="2698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84"/>
          <a:stretch/>
        </p:blipFill>
        <p:spPr bwMode="auto">
          <a:xfrm>
            <a:off x="644641" y="4092246"/>
            <a:ext cx="11346180" cy="237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95" y="1182624"/>
            <a:ext cx="1981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Program Overview</a:t>
            </a:r>
          </a:p>
          <a:p>
            <a:pPr lvl="1"/>
            <a:r>
              <a:rPr lang="en-US" dirty="0" smtClean="0"/>
              <a:t>RF Setup</a:t>
            </a:r>
          </a:p>
          <a:p>
            <a:pPr lvl="1"/>
            <a:r>
              <a:rPr lang="en-US" dirty="0" smtClean="0"/>
              <a:t>Particle Distributions</a:t>
            </a:r>
          </a:p>
          <a:p>
            <a:pPr lvl="1"/>
            <a:r>
              <a:rPr lang="en-US" dirty="0" smtClean="0"/>
              <a:t>LOLA Simulations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Summary and Outlook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15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LOLA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64771"/>
            <a:ext cx="7972425" cy="5115379"/>
          </a:xfrm>
        </p:spPr>
        <p:txBody>
          <a:bodyPr/>
          <a:lstStyle/>
          <a:p>
            <a:r>
              <a:rPr lang="en-US" dirty="0" smtClean="0"/>
              <a:t>Longitudinal phase space distribution is transported to the LOLA screen with </a:t>
            </a:r>
            <a:r>
              <a:rPr lang="en-US" dirty="0" err="1" smtClean="0"/>
              <a:t>randomised</a:t>
            </a:r>
            <a:r>
              <a:rPr lang="en-US" dirty="0" smtClean="0"/>
              <a:t> transverse coordinates assuming some constant emittance along the bunch </a:t>
            </a:r>
            <a:endParaRPr lang="de-DE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79830"/>
            <a:ext cx="670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29" y="2693905"/>
            <a:ext cx="5943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6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LOLA Simulation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045" y="1347788"/>
            <a:ext cx="3563930" cy="4932362"/>
          </a:xfrm>
        </p:spPr>
        <p:txBody>
          <a:bodyPr/>
          <a:lstStyle/>
          <a:p>
            <a:r>
              <a:rPr lang="en-US" dirty="0" smtClean="0"/>
              <a:t>Simulation of LOLA streak in spectrometer</a:t>
            </a:r>
          </a:p>
          <a:p>
            <a:r>
              <a:rPr lang="en-US" dirty="0" smtClean="0"/>
              <a:t>Comparison between ‘real’ and LOLA phase spaces</a:t>
            </a:r>
          </a:p>
          <a:p>
            <a:r>
              <a:rPr lang="en-US" dirty="0" smtClean="0"/>
              <a:t>Real Screen dimensions and resolution</a:t>
            </a:r>
          </a:p>
          <a:p>
            <a:r>
              <a:rPr lang="en-US" dirty="0" smtClean="0"/>
              <a:t>Position offsets and different streak voltage</a:t>
            </a:r>
          </a:p>
          <a:p>
            <a:r>
              <a:rPr lang="en-US" dirty="0" smtClean="0"/>
              <a:t>No transverse wakes implemented yet….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476" y="1356964"/>
            <a:ext cx="6370320" cy="453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66" y="1055852"/>
            <a:ext cx="2575560" cy="53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Heater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XFEL a laser heater element is included</a:t>
            </a:r>
          </a:p>
          <a:p>
            <a:r>
              <a:rPr lang="en-US" dirty="0" smtClean="0"/>
              <a:t>A simple Gaussian heating can be replaced by a ‘proper’ spectrum based on transverse electron and laser beam dimensions</a:t>
            </a:r>
            <a:br>
              <a:rPr lang="en-US" dirty="0" smtClean="0"/>
            </a:br>
            <a:endParaRPr lang="de-D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28" y="2820146"/>
            <a:ext cx="5050971" cy="35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8" y="3205535"/>
            <a:ext cx="20002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218" y="5923346"/>
            <a:ext cx="35269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dirty="0"/>
              <a:t>Simone </a:t>
            </a:r>
            <a:r>
              <a:rPr lang="de-DE" dirty="0" err="1" smtClean="0"/>
              <a:t>Spampanati</a:t>
            </a:r>
            <a:r>
              <a:rPr lang="de-DE" dirty="0"/>
              <a:t> </a:t>
            </a:r>
            <a:r>
              <a:rPr lang="de-DE" dirty="0" smtClean="0"/>
              <a:t>et. al.,</a:t>
            </a:r>
            <a:br>
              <a:rPr lang="de-DE" dirty="0" smtClean="0"/>
            </a:br>
            <a:r>
              <a:rPr lang="en-US" dirty="0" smtClean="0"/>
              <a:t>COMMISIONING </a:t>
            </a:r>
            <a:r>
              <a:rPr lang="en-US" dirty="0"/>
              <a:t>OF THE FERMI@ELETTRA LASER </a:t>
            </a:r>
            <a:r>
              <a:rPr lang="en-US" dirty="0" smtClean="0"/>
              <a:t>HEATER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Proceedings </a:t>
            </a:r>
            <a:r>
              <a:rPr lang="en-US" dirty="0"/>
              <a:t>of FEL2012, Nara, Japan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93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/>
              <a:t>Demo….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24494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 / Bug reports and feedback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3"/>
          <a:stretch/>
        </p:blipFill>
        <p:spPr bwMode="auto">
          <a:xfrm>
            <a:off x="1414463" y="1055921"/>
            <a:ext cx="6393180" cy="535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05999" y="6044234"/>
            <a:ext cx="46380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000" dirty="0"/>
              <a:t>https://xfel-wiki.desy.de/RF_tweak_GUI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77133" r="56811" b="17213"/>
          <a:stretch/>
        </p:blipFill>
        <p:spPr bwMode="auto">
          <a:xfrm>
            <a:off x="2424790" y="5997993"/>
            <a:ext cx="1933577" cy="45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2424790" y="5913607"/>
            <a:ext cx="1864181" cy="6613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efficient longitudinal tracking code for control room use was developed</a:t>
            </a:r>
          </a:p>
          <a:p>
            <a:r>
              <a:rPr lang="en-US" dirty="0" smtClean="0"/>
              <a:t>CSR, wakes, </a:t>
            </a:r>
            <a:r>
              <a:rPr lang="en-US" dirty="0" err="1" smtClean="0"/>
              <a:t>LSpCh</a:t>
            </a:r>
            <a:r>
              <a:rPr lang="en-US" dirty="0" smtClean="0"/>
              <a:t>, and Laser Heater are included</a:t>
            </a:r>
          </a:p>
          <a:p>
            <a:r>
              <a:rPr lang="en-US" dirty="0" smtClean="0"/>
              <a:t>LOLA images can be generated for the simulated results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Next Steps:</a:t>
            </a:r>
          </a:p>
          <a:p>
            <a:r>
              <a:rPr lang="en-US" dirty="0" smtClean="0"/>
              <a:t>Include further longitudinal Diagnostics like Compression monitors </a:t>
            </a:r>
          </a:p>
          <a:p>
            <a:r>
              <a:rPr lang="en-US" dirty="0" smtClean="0"/>
              <a:t>FLASH 2</a:t>
            </a:r>
          </a:p>
          <a:p>
            <a:r>
              <a:rPr lang="en-US" dirty="0" smtClean="0"/>
              <a:t>GUI cleanup</a:t>
            </a:r>
          </a:p>
          <a:p>
            <a:r>
              <a:rPr lang="en-US" dirty="0" smtClean="0"/>
              <a:t>Testing and comparison with beam real beam…</a:t>
            </a:r>
            <a:br>
              <a:rPr lang="en-US" dirty="0" smtClean="0"/>
            </a:br>
            <a:r>
              <a:rPr lang="en-US" dirty="0" smtClean="0"/>
              <a:t>(no beam time requested yet)</a:t>
            </a:r>
          </a:p>
        </p:txBody>
      </p:sp>
    </p:spTree>
    <p:extLst>
      <p:ext uri="{BB962C8B-B14F-4D97-AF65-F5344CB8AC3E}">
        <p14:creationId xmlns:p14="http://schemas.microsoft.com/office/powerpoint/2010/main" val="20961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for a fast longitudinal tracking code to assist in machine operation (e.g. compression setup, SASE tuning,…)</a:t>
            </a:r>
            <a:endParaRPr lang="en-US" dirty="0"/>
          </a:p>
          <a:p>
            <a:r>
              <a:rPr lang="en-US" dirty="0" smtClean="0"/>
              <a:t>Self field effects should be included as much as possible</a:t>
            </a:r>
          </a:p>
          <a:p>
            <a:r>
              <a:rPr lang="en-US" dirty="0" smtClean="0"/>
              <a:t>Code should be user friendly for control room operation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RF Tweak 5 developed by </a:t>
            </a:r>
            <a:r>
              <a:rPr lang="en-GB" dirty="0" smtClean="0"/>
              <a:t>BB, M. </a:t>
            </a:r>
            <a:r>
              <a:rPr lang="en-GB" dirty="0" err="1" smtClean="0"/>
              <a:t>Dohlus</a:t>
            </a:r>
            <a:r>
              <a:rPr lang="en-GB" dirty="0" smtClean="0"/>
              <a:t>, C. Henning uses:</a:t>
            </a:r>
          </a:p>
          <a:p>
            <a:pPr lvl="1"/>
            <a:r>
              <a:rPr lang="en-US" dirty="0" err="1" smtClean="0"/>
              <a:t>Xcomm</a:t>
            </a:r>
            <a:r>
              <a:rPr lang="en-US" dirty="0" smtClean="0"/>
              <a:t> by S. </a:t>
            </a:r>
            <a:r>
              <a:rPr lang="en-US" dirty="0" err="1" smtClean="0"/>
              <a:t>Meykopff</a:t>
            </a:r>
            <a:r>
              <a:rPr lang="en-US" dirty="0" smtClean="0"/>
              <a:t> and J. </a:t>
            </a:r>
            <a:r>
              <a:rPr lang="en-US" dirty="0" err="1" smtClean="0"/>
              <a:t>Wilgen</a:t>
            </a:r>
            <a:r>
              <a:rPr lang="en-US" dirty="0" smtClean="0"/>
              <a:t> for machine controls </a:t>
            </a:r>
            <a:r>
              <a:rPr lang="en-US" dirty="0" err="1" smtClean="0"/>
              <a:t>comunication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 smtClean="0"/>
              <a:t>Datagui</a:t>
            </a:r>
            <a:r>
              <a:rPr lang="en-US" dirty="0" smtClean="0"/>
              <a:t> by S. </a:t>
            </a:r>
            <a:r>
              <a:rPr lang="en-US" dirty="0" err="1" smtClean="0"/>
              <a:t>Meykopff</a:t>
            </a:r>
            <a:r>
              <a:rPr lang="en-US" dirty="0" smtClean="0"/>
              <a:t> for GUI</a:t>
            </a:r>
            <a:endParaRPr lang="de-DE" dirty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err="1"/>
              <a:t>RFTweak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62" y="1097066"/>
            <a:ext cx="7972425" cy="4932362"/>
          </a:xfrm>
        </p:spPr>
        <p:txBody>
          <a:bodyPr/>
          <a:lstStyle/>
          <a:p>
            <a:r>
              <a:rPr lang="en-US" dirty="0" smtClean="0"/>
              <a:t>Fast self field calculations are possible by </a:t>
            </a:r>
            <a:r>
              <a:rPr lang="en-US" dirty="0" err="1" smtClean="0"/>
              <a:t>precalculating</a:t>
            </a:r>
            <a:r>
              <a:rPr lang="en-US" dirty="0" smtClean="0"/>
              <a:t> wake kernel tables which are stored to disk</a:t>
            </a:r>
          </a:p>
          <a:p>
            <a:pPr lvl="1"/>
            <a:r>
              <a:rPr lang="en-US" dirty="0" smtClean="0"/>
              <a:t>energy independent CSR kernels (about 4GB for XFEL)</a:t>
            </a:r>
          </a:p>
          <a:p>
            <a:pPr lvl="1"/>
            <a:r>
              <a:rPr lang="en-US" dirty="0" smtClean="0"/>
              <a:t>Energy dependent tables for wakes and </a:t>
            </a:r>
            <a:r>
              <a:rPr lang="en-US" dirty="0" err="1" smtClean="0"/>
              <a:t>LSpCh</a:t>
            </a:r>
            <a:r>
              <a:rPr lang="en-US" dirty="0" smtClean="0"/>
              <a:t> (about 150MB each)</a:t>
            </a:r>
          </a:p>
          <a:p>
            <a:pPr lvl="2"/>
            <a:r>
              <a:rPr lang="en-US" dirty="0" smtClean="0"/>
              <a:t>Recalculation required if energy profile </a:t>
            </a:r>
            <a:r>
              <a:rPr lang="en-US" dirty="0" smtClean="0"/>
              <a:t>changes </a:t>
            </a:r>
            <a:r>
              <a:rPr lang="en-US" dirty="0" smtClean="0"/>
              <a:t>(ca. 2 minutes)</a:t>
            </a:r>
          </a:p>
          <a:p>
            <a:pPr lvl="2"/>
            <a:r>
              <a:rPr lang="en-US" dirty="0" smtClean="0"/>
              <a:t>Results are stored to disk so following tracking runs with the same energy do not require this preparation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t="62179" r="45458" b="25185"/>
          <a:stretch/>
        </p:blipFill>
        <p:spPr bwMode="auto">
          <a:xfrm>
            <a:off x="5301342" y="5428925"/>
            <a:ext cx="3755572" cy="94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256" y="5199340"/>
            <a:ext cx="4931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Example:</a:t>
            </a:r>
            <a:br>
              <a:rPr lang="en-US" sz="2000" dirty="0" smtClean="0">
                <a:solidFill>
                  <a:schemeClr val="accent3"/>
                </a:solidFill>
              </a:rPr>
            </a:br>
            <a:r>
              <a:rPr lang="en-US" sz="2000" dirty="0" smtClean="0">
                <a:solidFill>
                  <a:schemeClr val="accent3"/>
                </a:solidFill>
              </a:rPr>
              <a:t>Full XFEL 1D tracking with 1M particles, </a:t>
            </a:r>
            <a:br>
              <a:rPr lang="en-US" sz="2000" dirty="0" smtClean="0">
                <a:solidFill>
                  <a:schemeClr val="accent3"/>
                </a:solidFill>
              </a:rPr>
            </a:br>
            <a:r>
              <a:rPr lang="en-US" sz="2000" dirty="0" smtClean="0">
                <a:solidFill>
                  <a:schemeClr val="accent3"/>
                </a:solidFill>
              </a:rPr>
              <a:t>wakes on, </a:t>
            </a:r>
            <a:r>
              <a:rPr lang="en-US" sz="2000" dirty="0" err="1" smtClean="0">
                <a:solidFill>
                  <a:schemeClr val="accent3"/>
                </a:solidFill>
              </a:rPr>
              <a:t>LSpCh</a:t>
            </a:r>
            <a:r>
              <a:rPr lang="en-US" sz="2000" dirty="0" smtClean="0">
                <a:solidFill>
                  <a:schemeClr val="accent3"/>
                </a:solidFill>
              </a:rPr>
              <a:t> on, no CSR in less than 5 seconds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Overview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083809"/>
            <a:ext cx="694944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4525"/>
            <a:ext cx="694944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5" y="3555546"/>
            <a:ext cx="1386840" cy="292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</a:t>
            </a:r>
            <a:r>
              <a:rPr lang="en-US" dirty="0" smtClean="0"/>
              <a:t>Overview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is developed to deal with FLASH and XFEL</a:t>
            </a:r>
          </a:p>
          <a:p>
            <a:r>
              <a:rPr lang="en-US" dirty="0" smtClean="0"/>
              <a:t>For FLASH the code can be found in the </a:t>
            </a:r>
            <a:br>
              <a:rPr lang="en-US" dirty="0" smtClean="0"/>
            </a:br>
            <a:r>
              <a:rPr lang="en-US" dirty="0" smtClean="0"/>
              <a:t>standard </a:t>
            </a:r>
            <a:r>
              <a:rPr lang="en-US" dirty="0" err="1" smtClean="0"/>
              <a:t>jddd</a:t>
            </a:r>
            <a:r>
              <a:rPr lang="en-US" dirty="0" smtClean="0"/>
              <a:t> panel for FLASH Tools</a:t>
            </a:r>
          </a:p>
          <a:p>
            <a:r>
              <a:rPr lang="en-US" dirty="0" smtClean="0"/>
              <a:t>In the moment the code is executed from </a:t>
            </a:r>
            <a:br>
              <a:rPr lang="en-US" dirty="0" smtClean="0"/>
            </a:br>
            <a:r>
              <a:rPr lang="de-DE" sz="1600" dirty="0"/>
              <a:t>/</a:t>
            </a:r>
            <a:r>
              <a:rPr lang="de-DE" sz="1600" dirty="0" err="1"/>
              <a:t>home</a:t>
            </a:r>
            <a:r>
              <a:rPr lang="de-DE" sz="1600" dirty="0"/>
              <a:t>/</a:t>
            </a:r>
            <a:r>
              <a:rPr lang="de-DE" sz="1600" dirty="0" err="1"/>
              <a:t>ttflinac</a:t>
            </a:r>
            <a:r>
              <a:rPr lang="de-DE" sz="1600" dirty="0"/>
              <a:t>/</a:t>
            </a:r>
            <a:r>
              <a:rPr lang="de-DE" sz="1600" dirty="0" err="1"/>
              <a:t>beam_dynamics</a:t>
            </a:r>
            <a:r>
              <a:rPr lang="de-DE" sz="1600" dirty="0"/>
              <a:t>/</a:t>
            </a:r>
            <a:r>
              <a:rPr lang="de-DE" sz="1600" dirty="0" err="1"/>
              <a:t>Work_in_Progress</a:t>
            </a:r>
            <a:r>
              <a:rPr lang="de-DE" sz="1600" dirty="0"/>
              <a:t>/BB/rftweak5</a:t>
            </a:r>
            <a:r>
              <a:rPr lang="de-DE" sz="1600" dirty="0" smtClean="0"/>
              <a:t>/</a:t>
            </a:r>
            <a:br>
              <a:rPr lang="de-DE" sz="1600" dirty="0" smtClean="0"/>
            </a:br>
            <a:r>
              <a:rPr lang="de-DE" sz="1600" dirty="0" smtClean="0"/>
              <a:t>				rf_tweak5_FLASH.m</a:t>
            </a:r>
            <a:br>
              <a:rPr lang="de-DE" sz="1600" dirty="0" smtClean="0"/>
            </a:br>
            <a:r>
              <a:rPr lang="de-DE" sz="1600" dirty="0" smtClean="0"/>
              <a:t>				rf_tweak5_XFEL.m</a:t>
            </a:r>
            <a:br>
              <a:rPr lang="de-DE" sz="1600" dirty="0" smtClean="0"/>
            </a:br>
            <a:r>
              <a:rPr lang="de-DE" sz="1600" dirty="0" smtClean="0"/>
              <a:t>				rf_tweak5_gui_bb.m</a:t>
            </a:r>
          </a:p>
          <a:p>
            <a:r>
              <a:rPr lang="en-US" dirty="0" smtClean="0"/>
              <a:t>Subversion repository is available </a:t>
            </a:r>
            <a:br>
              <a:rPr lang="en-US" dirty="0" smtClean="0"/>
            </a:b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68"/>
          <a:stretch/>
        </p:blipFill>
        <p:spPr bwMode="auto">
          <a:xfrm>
            <a:off x="6897677" y="1879165"/>
            <a:ext cx="2246323" cy="45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727795" y="4572000"/>
            <a:ext cx="1103971" cy="25647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Energy Management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53886"/>
            <a:ext cx="7972425" cy="5126264"/>
          </a:xfrm>
        </p:spPr>
        <p:txBody>
          <a:bodyPr/>
          <a:lstStyle/>
          <a:p>
            <a:r>
              <a:rPr lang="en-US" dirty="0" smtClean="0"/>
              <a:t>Energy Profile correspond to the wake tables --deviations must not exceed percent level for accurate self-field calculations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Reference energy can be changed to actual </a:t>
            </a:r>
            <a:r>
              <a:rPr lang="en-US" dirty="0" smtClean="0"/>
              <a:t>energy profile </a:t>
            </a:r>
            <a:r>
              <a:rPr lang="en-US" dirty="0" smtClean="0"/>
              <a:t>(‘fix reference energy’) recalculating the tables, </a:t>
            </a:r>
          </a:p>
          <a:p>
            <a:r>
              <a:rPr lang="en-US" dirty="0" smtClean="0"/>
              <a:t>or the RF can be automatically adjusted to match reference energy (‘fix energy’)</a:t>
            </a:r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7" t="70230" r="30613"/>
          <a:stretch/>
        </p:blipFill>
        <p:spPr bwMode="auto">
          <a:xfrm>
            <a:off x="3627065" y="1988627"/>
            <a:ext cx="4850781" cy="245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7606989" y="2257823"/>
            <a:ext cx="849083" cy="170456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86846" y="2268709"/>
            <a:ext cx="960070" cy="10514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3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RF </a:t>
            </a:r>
            <a:r>
              <a:rPr lang="en-US" dirty="0" smtClean="0"/>
              <a:t>Setup Methods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56" y="3531087"/>
            <a:ext cx="8660887" cy="2625100"/>
          </a:xfrm>
        </p:spPr>
        <p:txBody>
          <a:bodyPr/>
          <a:lstStyle/>
          <a:p>
            <a:r>
              <a:rPr lang="en-US" dirty="0"/>
              <a:t>Different options to modify RF</a:t>
            </a:r>
            <a:br>
              <a:rPr lang="en-US" dirty="0"/>
            </a:br>
            <a:r>
              <a:rPr lang="en-US" dirty="0"/>
              <a:t>setup</a:t>
            </a:r>
          </a:p>
          <a:p>
            <a:r>
              <a:rPr lang="en-US" dirty="0" smtClean="0"/>
              <a:t>Direct RF phase and amplitude adjustment</a:t>
            </a:r>
          </a:p>
          <a:p>
            <a:pPr lvl="1"/>
            <a:r>
              <a:rPr lang="en-US" dirty="0" smtClean="0"/>
              <a:t>Beam energy profile is not maintained </a:t>
            </a:r>
            <a:br>
              <a:rPr lang="en-US" dirty="0" smtClean="0"/>
            </a:br>
            <a:r>
              <a:rPr lang="en-US" dirty="0" smtClean="0"/>
              <a:t> - &gt; beam energy for wake tables needs to be recalculated</a:t>
            </a:r>
          </a:p>
          <a:p>
            <a:r>
              <a:rPr lang="en-US" dirty="0" smtClean="0"/>
              <a:t>Energy profile conserving methods (complex, shape)</a:t>
            </a:r>
            <a:endParaRPr lang="de-DE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t="70311" r="36543" b="8720"/>
          <a:stretch/>
        </p:blipFill>
        <p:spPr bwMode="auto">
          <a:xfrm>
            <a:off x="4855030" y="1191033"/>
            <a:ext cx="4178013" cy="172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5" t="69890" r="36197" b="12151"/>
          <a:stretch/>
        </p:blipFill>
        <p:spPr bwMode="auto">
          <a:xfrm>
            <a:off x="4855030" y="2791256"/>
            <a:ext cx="4192593" cy="147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2156" y="1191033"/>
            <a:ext cx="4428443" cy="18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RF phase and voltage can be read from machine for analysis of present setup</a:t>
            </a:r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4800599" y="1191033"/>
            <a:ext cx="1567544" cy="3787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00599" y="2843381"/>
            <a:ext cx="1567544" cy="3787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7" t="89121" r="64634"/>
          <a:stretch/>
        </p:blipFill>
        <p:spPr bwMode="auto">
          <a:xfrm>
            <a:off x="490081" y="2470553"/>
            <a:ext cx="2096296" cy="8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7" t="80709" r="15344" b="12154"/>
          <a:stretch/>
        </p:blipFill>
        <p:spPr bwMode="auto">
          <a:xfrm>
            <a:off x="2920560" y="2525764"/>
            <a:ext cx="1528777" cy="5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490081" y="2856572"/>
            <a:ext cx="1991862" cy="5062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22585" y="2806404"/>
            <a:ext cx="1390183" cy="2698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7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70062" r="44267" b="12206"/>
          <a:stretch/>
        </p:blipFill>
        <p:spPr bwMode="auto">
          <a:xfrm>
            <a:off x="5805139" y="4991541"/>
            <a:ext cx="3276600" cy="146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RF Setup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75657"/>
            <a:ext cx="7972425" cy="5104493"/>
          </a:xfrm>
        </p:spPr>
        <p:txBody>
          <a:bodyPr/>
          <a:lstStyle/>
          <a:p>
            <a:r>
              <a:rPr lang="en-US" sz="2000" dirty="0" smtClean="0"/>
              <a:t>Energy gain is given by the Real Part of the RF as the phase is relative to the beam (phi = 0)</a:t>
            </a:r>
          </a:p>
          <a:p>
            <a:endParaRPr lang="de-DE" sz="20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537640" y="2333767"/>
            <a:ext cx="3944203" cy="394420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272" y="4305868"/>
            <a:ext cx="5622877" cy="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2504339" y="1910686"/>
            <a:ext cx="0" cy="458564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504339" y="3414713"/>
            <a:ext cx="1753738" cy="89115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57425" y="2550846"/>
            <a:ext cx="3506054" cy="350605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2509741" y="4305868"/>
            <a:ext cx="175373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4251253" y="3414713"/>
            <a:ext cx="12226" cy="89115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5323090" y="4016829"/>
            <a:ext cx="805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Re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83880" y="1875537"/>
            <a:ext cx="805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err="1" smtClean="0">
                <a:solidFill>
                  <a:schemeClr val="accent3"/>
                </a:solidFill>
              </a:rPr>
              <a:t>Im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637314" y="1785257"/>
            <a:ext cx="3892324" cy="464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 smtClean="0"/>
              <a:t>Chirp is controlled by the Imaginary part without changing energy gain</a:t>
            </a:r>
          </a:p>
          <a:p>
            <a:r>
              <a:rPr lang="en-US" sz="2000" kern="0" dirty="0" smtClean="0"/>
              <a:t>Each RF station is managed individually in contrast to the ACC1 / 39 </a:t>
            </a:r>
            <a:r>
              <a:rPr lang="en-US" sz="2000" kern="0" dirty="0" err="1" smtClean="0"/>
              <a:t>multiknob</a:t>
            </a:r>
            <a:endParaRPr lang="en-US" sz="2000" kern="0" dirty="0"/>
          </a:p>
          <a:p>
            <a:endParaRPr lang="en-US" sz="2000" kern="0" dirty="0" smtClean="0"/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5504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948</Words>
  <Application>Microsoft Office PowerPoint</Application>
  <PresentationFormat>On-screen Show (4:3)</PresentationFormat>
  <Paragraphs>166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template-european-xfel-gmbh_presentation-with-partner-logos</vt:lpstr>
      <vt:lpstr>RF Tweak 5 Tool for FLASH and XFEL</vt:lpstr>
      <vt:lpstr>Contents</vt:lpstr>
      <vt:lpstr>Introduction</vt:lpstr>
      <vt:lpstr>RFTweak 5</vt:lpstr>
      <vt:lpstr>GUI Overview</vt:lpstr>
      <vt:lpstr>GUI Overview</vt:lpstr>
      <vt:lpstr>Reference Energy Management</vt:lpstr>
      <vt:lpstr>RF Setup Methods</vt:lpstr>
      <vt:lpstr>Complex RF Setup</vt:lpstr>
      <vt:lpstr>Sum Voltage Multiknobs I</vt:lpstr>
      <vt:lpstr>Sum Voltage Multiknobs I</vt:lpstr>
      <vt:lpstr>Sum Voltage Multiknobs I</vt:lpstr>
      <vt:lpstr>Sum Voltage Multiknobs I</vt:lpstr>
      <vt:lpstr>Sum Voltage Multiknobs II</vt:lpstr>
      <vt:lpstr>Sum Voltage Control as Doocs Server</vt:lpstr>
      <vt:lpstr>BC Setup</vt:lpstr>
      <vt:lpstr>Input Particle Distributions</vt:lpstr>
      <vt:lpstr>Input Particle Distributions</vt:lpstr>
      <vt:lpstr>Input Particle Distributions</vt:lpstr>
      <vt:lpstr>LOLA</vt:lpstr>
      <vt:lpstr>LOLA Simulation</vt:lpstr>
      <vt:lpstr>Laser Heater</vt:lpstr>
      <vt:lpstr>PowerPoint Presentation</vt:lpstr>
      <vt:lpstr>Wiki / Bug reports and feedback</vt:lpstr>
      <vt:lpstr>Summary and Outlook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Beutner, Bolko</cp:lastModifiedBy>
  <cp:revision>53</cp:revision>
  <cp:lastPrinted>2008-09-01T15:04:16Z</cp:lastPrinted>
  <dcterms:created xsi:type="dcterms:W3CDTF">2012-08-22T12:02:11Z</dcterms:created>
  <dcterms:modified xsi:type="dcterms:W3CDTF">2015-02-17T14:54:38Z</dcterms:modified>
</cp:coreProperties>
</file>