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saveSubsetFonts="1">
  <p:sldMasterIdLst>
    <p:sldMasterId id="2147483648" r:id="rId1"/>
  </p:sldMasterIdLst>
  <p:notesMasterIdLst>
    <p:notesMasterId r:id="rId23"/>
  </p:notesMasterIdLst>
  <p:handoutMasterIdLst>
    <p:handoutMasterId r:id="rId24"/>
  </p:handoutMasterIdLst>
  <p:sldIdLst>
    <p:sldId id="256" r:id="rId2"/>
    <p:sldId id="261" r:id="rId3"/>
    <p:sldId id="262" r:id="rId4"/>
    <p:sldId id="263" r:id="rId5"/>
    <p:sldId id="264" r:id="rId6"/>
    <p:sldId id="266" r:id="rId7"/>
    <p:sldId id="267" r:id="rId8"/>
    <p:sldId id="268" r:id="rId9"/>
    <p:sldId id="270" r:id="rId10"/>
    <p:sldId id="269" r:id="rId11"/>
    <p:sldId id="272" r:id="rId12"/>
    <p:sldId id="274" r:id="rId13"/>
    <p:sldId id="284" r:id="rId14"/>
    <p:sldId id="286" r:id="rId15"/>
    <p:sldId id="287" r:id="rId16"/>
    <p:sldId id="280" r:id="rId17"/>
    <p:sldId id="273" r:id="rId18"/>
    <p:sldId id="279" r:id="rId19"/>
    <p:sldId id="278" r:id="rId20"/>
    <p:sldId id="285" r:id="rId21"/>
    <p:sldId id="282" r:id="rId22"/>
  </p:sldIdLst>
  <p:sldSz cx="9144000" cy="6858000" type="screen4x3"/>
  <p:notesSz cx="6797675" cy="9856788"/>
  <p:defaultTextStyle>
    <a:defPPr>
      <a:defRPr lang="de-DE"/>
    </a:defPPr>
    <a:lvl1pPr algn="l" rtl="0" fontAlgn="base">
      <a:spcBef>
        <a:spcPct val="20000"/>
      </a:spcBef>
      <a:spcAft>
        <a:spcPct val="0"/>
      </a:spcAft>
      <a:buClr>
        <a:srgbClr val="F8B323"/>
      </a:buClr>
      <a:buFont typeface="Wingdings" pitchFamily="2" charset="2"/>
      <a:buChar char="n"/>
      <a:defRPr sz="900" kern="1200">
        <a:solidFill>
          <a:schemeClr val="tx1"/>
        </a:solidFill>
        <a:latin typeface="Arial" charset="0"/>
        <a:ea typeface="ＭＳ Ｐゴシック" pitchFamily="112" charset="-128"/>
        <a:cs typeface="+mn-cs"/>
      </a:defRPr>
    </a:lvl1pPr>
    <a:lvl2pPr marL="457200" algn="l" rtl="0" fontAlgn="base">
      <a:spcBef>
        <a:spcPct val="20000"/>
      </a:spcBef>
      <a:spcAft>
        <a:spcPct val="0"/>
      </a:spcAft>
      <a:buClr>
        <a:srgbClr val="F8B323"/>
      </a:buClr>
      <a:buFont typeface="Wingdings" pitchFamily="2" charset="2"/>
      <a:buChar char="n"/>
      <a:defRPr sz="900" kern="1200">
        <a:solidFill>
          <a:schemeClr val="tx1"/>
        </a:solidFill>
        <a:latin typeface="Arial" charset="0"/>
        <a:ea typeface="ＭＳ Ｐゴシック" pitchFamily="112" charset="-128"/>
        <a:cs typeface="+mn-cs"/>
      </a:defRPr>
    </a:lvl2pPr>
    <a:lvl3pPr marL="914400" algn="l" rtl="0" fontAlgn="base">
      <a:spcBef>
        <a:spcPct val="20000"/>
      </a:spcBef>
      <a:spcAft>
        <a:spcPct val="0"/>
      </a:spcAft>
      <a:buClr>
        <a:srgbClr val="F8B323"/>
      </a:buClr>
      <a:buFont typeface="Wingdings" pitchFamily="2" charset="2"/>
      <a:buChar char="n"/>
      <a:defRPr sz="900" kern="1200">
        <a:solidFill>
          <a:schemeClr val="tx1"/>
        </a:solidFill>
        <a:latin typeface="Arial" charset="0"/>
        <a:ea typeface="ＭＳ Ｐゴシック" pitchFamily="112" charset="-128"/>
        <a:cs typeface="+mn-cs"/>
      </a:defRPr>
    </a:lvl3pPr>
    <a:lvl4pPr marL="1371600" algn="l" rtl="0" fontAlgn="base">
      <a:spcBef>
        <a:spcPct val="20000"/>
      </a:spcBef>
      <a:spcAft>
        <a:spcPct val="0"/>
      </a:spcAft>
      <a:buClr>
        <a:srgbClr val="F8B323"/>
      </a:buClr>
      <a:buFont typeface="Wingdings" pitchFamily="2" charset="2"/>
      <a:buChar char="n"/>
      <a:defRPr sz="900" kern="1200">
        <a:solidFill>
          <a:schemeClr val="tx1"/>
        </a:solidFill>
        <a:latin typeface="Arial" charset="0"/>
        <a:ea typeface="ＭＳ Ｐゴシック" pitchFamily="112" charset="-128"/>
        <a:cs typeface="+mn-cs"/>
      </a:defRPr>
    </a:lvl4pPr>
    <a:lvl5pPr marL="1828800" algn="l" rtl="0" fontAlgn="base">
      <a:spcBef>
        <a:spcPct val="20000"/>
      </a:spcBef>
      <a:spcAft>
        <a:spcPct val="0"/>
      </a:spcAft>
      <a:buClr>
        <a:srgbClr val="F8B323"/>
      </a:buClr>
      <a:buFont typeface="Wingdings" pitchFamily="2" charset="2"/>
      <a:buChar char="n"/>
      <a:defRPr sz="900" kern="1200">
        <a:solidFill>
          <a:schemeClr val="tx1"/>
        </a:solidFill>
        <a:latin typeface="Arial" charset="0"/>
        <a:ea typeface="ＭＳ Ｐゴシック" pitchFamily="112" charset="-128"/>
        <a:cs typeface="+mn-cs"/>
      </a:defRPr>
    </a:lvl5pPr>
    <a:lvl6pPr marL="2286000" algn="l" defTabSz="914400" rtl="0" eaLnBrk="1" latinLnBrk="0" hangingPunct="1">
      <a:defRPr sz="900" kern="1200">
        <a:solidFill>
          <a:schemeClr val="tx1"/>
        </a:solidFill>
        <a:latin typeface="Arial" charset="0"/>
        <a:ea typeface="ＭＳ Ｐゴシック" pitchFamily="112" charset="-128"/>
        <a:cs typeface="+mn-cs"/>
      </a:defRPr>
    </a:lvl6pPr>
    <a:lvl7pPr marL="2743200" algn="l" defTabSz="914400" rtl="0" eaLnBrk="1" latinLnBrk="0" hangingPunct="1">
      <a:defRPr sz="900" kern="1200">
        <a:solidFill>
          <a:schemeClr val="tx1"/>
        </a:solidFill>
        <a:latin typeface="Arial" charset="0"/>
        <a:ea typeface="ＭＳ Ｐゴシック" pitchFamily="112" charset="-128"/>
        <a:cs typeface="+mn-cs"/>
      </a:defRPr>
    </a:lvl7pPr>
    <a:lvl8pPr marL="3200400" algn="l" defTabSz="914400" rtl="0" eaLnBrk="1" latinLnBrk="0" hangingPunct="1">
      <a:defRPr sz="900" kern="1200">
        <a:solidFill>
          <a:schemeClr val="tx1"/>
        </a:solidFill>
        <a:latin typeface="Arial" charset="0"/>
        <a:ea typeface="ＭＳ Ｐゴシック" pitchFamily="112" charset="-128"/>
        <a:cs typeface="+mn-cs"/>
      </a:defRPr>
    </a:lvl8pPr>
    <a:lvl9pPr marL="3657600" algn="l" defTabSz="914400" rtl="0" eaLnBrk="1" latinLnBrk="0" hangingPunct="1">
      <a:defRPr sz="900" kern="1200">
        <a:solidFill>
          <a:schemeClr val="tx1"/>
        </a:solidFill>
        <a:latin typeface="Arial" charset="0"/>
        <a:ea typeface="ＭＳ Ｐゴシック" pitchFamily="112" charset="-128"/>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00FF"/>
    <a:srgbClr val="261748"/>
    <a:srgbClr val="FF5050"/>
    <a:srgbClr val="FFCCFF"/>
    <a:srgbClr val="FFFFCC"/>
    <a:srgbClr val="99CCFF"/>
    <a:srgbClr val="FD930A"/>
    <a:srgbClr val="E0E0E0"/>
    <a:srgbClr val="251555"/>
    <a:srgbClr val="62626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2487" autoAdjust="0"/>
    <p:restoredTop sz="93769" autoAdjust="0"/>
  </p:normalViewPr>
  <p:slideViewPr>
    <p:cSldViewPr snapToGrid="0" showGuides="1">
      <p:cViewPr varScale="1">
        <p:scale>
          <a:sx n="125" d="100"/>
          <a:sy n="125" d="100"/>
        </p:scale>
        <p:origin x="-1374" y="-96"/>
      </p:cViewPr>
      <p:guideLst>
        <p:guide orient="horz" pos="3956"/>
        <p:guide orient="horz" pos="900"/>
        <p:guide orient="horz" pos="2446"/>
        <p:guide orient="horz" pos="4038"/>
        <p:guide pos="5277"/>
        <p:guide pos="1750"/>
        <p:guide pos="4023"/>
        <p:guide pos="5685"/>
        <p:guide pos="255"/>
        <p:guide pos="5318"/>
        <p:guide pos="73"/>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snapToGrid="0" showGuides="1">
      <p:cViewPr>
        <p:scale>
          <a:sx n="100" d="100"/>
          <a:sy n="100" d="100"/>
        </p:scale>
        <p:origin x="-1494" y="888"/>
      </p:cViewPr>
      <p:guideLst>
        <p:guide orient="horz" pos="3105"/>
        <p:guide pos="2135"/>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87820316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0" y="0"/>
            <a:ext cx="2945659" cy="49283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t" anchorCtr="0" compatLnSpc="1">
            <a:prstTxWarp prst="textNoShape">
              <a:avLst/>
            </a:prstTxWarp>
          </a:bodyPr>
          <a:lstStyle>
            <a:lvl1pPr eaLnBrk="0" hangingPunct="0">
              <a:spcBef>
                <a:spcPct val="0"/>
              </a:spcBef>
              <a:buClrTx/>
              <a:buFontTx/>
              <a:buNone/>
              <a:defRPr sz="1200"/>
            </a:lvl1pPr>
          </a:lstStyle>
          <a:p>
            <a:endParaRPr lang="de-DE"/>
          </a:p>
        </p:txBody>
      </p:sp>
      <p:sp>
        <p:nvSpPr>
          <p:cNvPr id="3075" name="Rectangle 3"/>
          <p:cNvSpPr>
            <a:spLocks noGrp="1" noChangeArrowheads="1"/>
          </p:cNvSpPr>
          <p:nvPr>
            <p:ph type="dt" idx="1"/>
          </p:nvPr>
        </p:nvSpPr>
        <p:spPr bwMode="auto">
          <a:xfrm>
            <a:off x="3852016" y="0"/>
            <a:ext cx="2945659" cy="49283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t" anchorCtr="0" compatLnSpc="1">
            <a:prstTxWarp prst="textNoShape">
              <a:avLst/>
            </a:prstTxWarp>
          </a:bodyPr>
          <a:lstStyle>
            <a:lvl1pPr algn="r" eaLnBrk="0" hangingPunct="0">
              <a:spcBef>
                <a:spcPct val="0"/>
              </a:spcBef>
              <a:buClrTx/>
              <a:buFontTx/>
              <a:buNone/>
              <a:defRPr sz="1200"/>
            </a:lvl1pPr>
          </a:lstStyle>
          <a:p>
            <a:endParaRPr lang="de-DE"/>
          </a:p>
        </p:txBody>
      </p:sp>
      <p:sp>
        <p:nvSpPr>
          <p:cNvPr id="3078" name="Rectangle 6"/>
          <p:cNvSpPr>
            <a:spLocks noGrp="1" noChangeArrowheads="1"/>
          </p:cNvSpPr>
          <p:nvPr>
            <p:ph type="ftr" sz="quarter" idx="4"/>
          </p:nvPr>
        </p:nvSpPr>
        <p:spPr bwMode="auto">
          <a:xfrm>
            <a:off x="0" y="9363949"/>
            <a:ext cx="2945659" cy="49283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b" anchorCtr="0" compatLnSpc="1">
            <a:prstTxWarp prst="textNoShape">
              <a:avLst/>
            </a:prstTxWarp>
          </a:bodyPr>
          <a:lstStyle>
            <a:lvl1pPr eaLnBrk="0" hangingPunct="0">
              <a:spcBef>
                <a:spcPct val="0"/>
              </a:spcBef>
              <a:buClrTx/>
              <a:buFontTx/>
              <a:buNone/>
              <a:defRPr sz="1200"/>
            </a:lvl1pPr>
          </a:lstStyle>
          <a:p>
            <a:endParaRPr lang="de-DE"/>
          </a:p>
        </p:txBody>
      </p:sp>
      <p:sp>
        <p:nvSpPr>
          <p:cNvPr id="3079" name="Rectangle 7"/>
          <p:cNvSpPr>
            <a:spLocks noGrp="1" noChangeArrowheads="1"/>
          </p:cNvSpPr>
          <p:nvPr>
            <p:ph type="sldNum" sz="quarter" idx="5"/>
          </p:nvPr>
        </p:nvSpPr>
        <p:spPr bwMode="auto">
          <a:xfrm>
            <a:off x="3852016" y="9363949"/>
            <a:ext cx="2945659" cy="49283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b" anchorCtr="0" compatLnSpc="1">
            <a:prstTxWarp prst="textNoShape">
              <a:avLst/>
            </a:prstTxWarp>
          </a:bodyPr>
          <a:lstStyle>
            <a:lvl1pPr algn="r" eaLnBrk="0" hangingPunct="0">
              <a:spcBef>
                <a:spcPct val="0"/>
              </a:spcBef>
              <a:buClrTx/>
              <a:buFontTx/>
              <a:buNone/>
              <a:defRPr sz="1200"/>
            </a:lvl1pPr>
          </a:lstStyle>
          <a:p>
            <a:fld id="{70F96095-A911-4B8A-9974-6A40BAAD5501}" type="slidenum">
              <a:rPr lang="de-DE"/>
              <a:pPr/>
              <a:t>‹#›</a:t>
            </a:fld>
            <a:endParaRPr lang="de-DE"/>
          </a:p>
        </p:txBody>
      </p:sp>
    </p:spTree>
    <p:extLst>
      <p:ext uri="{BB962C8B-B14F-4D97-AF65-F5344CB8AC3E}">
        <p14:creationId xmlns:p14="http://schemas.microsoft.com/office/powerpoint/2010/main" val="2821931162"/>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Arial" charset="0"/>
        <a:ea typeface="ＭＳ Ｐゴシック" pitchFamily="112" charset="-128"/>
        <a:cs typeface="+mn-cs"/>
      </a:defRPr>
    </a:lvl1pPr>
    <a:lvl2pPr marL="457200" algn="l" rtl="0" fontAlgn="base">
      <a:spcBef>
        <a:spcPct val="30000"/>
      </a:spcBef>
      <a:spcAft>
        <a:spcPct val="0"/>
      </a:spcAft>
      <a:defRPr sz="1200" kern="1200">
        <a:solidFill>
          <a:schemeClr val="tx1"/>
        </a:solidFill>
        <a:latin typeface="Arial" charset="0"/>
        <a:ea typeface="ＭＳ Ｐゴシック" pitchFamily="112" charset="-128"/>
        <a:cs typeface="+mn-cs"/>
      </a:defRPr>
    </a:lvl2pPr>
    <a:lvl3pPr marL="914400" algn="l" rtl="0" fontAlgn="base">
      <a:spcBef>
        <a:spcPct val="30000"/>
      </a:spcBef>
      <a:spcAft>
        <a:spcPct val="0"/>
      </a:spcAft>
      <a:defRPr sz="1200" kern="1200">
        <a:solidFill>
          <a:schemeClr val="tx1"/>
        </a:solidFill>
        <a:latin typeface="Arial" charset="0"/>
        <a:ea typeface="ＭＳ Ｐゴシック" pitchFamily="112" charset="-128"/>
        <a:cs typeface="+mn-cs"/>
      </a:defRPr>
    </a:lvl3pPr>
    <a:lvl4pPr marL="1371600" algn="l" rtl="0" fontAlgn="base">
      <a:spcBef>
        <a:spcPct val="30000"/>
      </a:spcBef>
      <a:spcAft>
        <a:spcPct val="0"/>
      </a:spcAft>
      <a:defRPr sz="1200" kern="1200">
        <a:solidFill>
          <a:schemeClr val="tx1"/>
        </a:solidFill>
        <a:latin typeface="Arial" charset="0"/>
        <a:ea typeface="ＭＳ Ｐゴシック" pitchFamily="112" charset="-128"/>
        <a:cs typeface="+mn-cs"/>
      </a:defRPr>
    </a:lvl4pPr>
    <a:lvl5pPr marL="1828800" algn="l" rtl="0" fontAlgn="base">
      <a:spcBef>
        <a:spcPct val="30000"/>
      </a:spcBef>
      <a:spcAft>
        <a:spcPct val="0"/>
      </a:spcAft>
      <a:defRPr sz="1200" kern="1200">
        <a:solidFill>
          <a:schemeClr val="tx1"/>
        </a:solidFill>
        <a:latin typeface="Arial" charset="0"/>
        <a:ea typeface="ＭＳ Ｐゴシック" pitchFamily="112" charset="-128"/>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FF08DDF-290B-49BC-9F94-6BC547E80180}" type="slidenum">
              <a:rPr lang="de-DE"/>
              <a:pPr/>
              <a:t>1</a:t>
            </a:fld>
            <a:endParaRPr lang="de-DE" dirty="0"/>
          </a:p>
        </p:txBody>
      </p:sp>
      <p:sp>
        <p:nvSpPr>
          <p:cNvPr id="106498" name="Rectangle 2"/>
          <p:cNvSpPr>
            <a:spLocks noGrp="1" noRot="1" noChangeAspect="1" noChangeArrowheads="1"/>
          </p:cNvSpPr>
          <p:nvPr>
            <p:ph type="sldImg"/>
          </p:nvPr>
        </p:nvSpPr>
        <p:spPr bwMode="auto">
          <a:xfrm>
            <a:off x="935038" y="739775"/>
            <a:ext cx="4929187" cy="3695700"/>
          </a:xfrm>
          <a:prstGeom prst="rect">
            <a:avLst/>
          </a:prstGeom>
          <a:solidFill>
            <a:srgbClr val="FFFFFF"/>
          </a:solidFill>
          <a:ln>
            <a:solidFill>
              <a:srgbClr val="000000"/>
            </a:solidFill>
            <a:miter lim="800000"/>
            <a:headEnd/>
            <a:tailEnd/>
          </a:ln>
        </p:spPr>
      </p:sp>
      <p:sp>
        <p:nvSpPr>
          <p:cNvPr id="106499" name="Rectangle 3"/>
          <p:cNvSpPr>
            <a:spLocks noGrp="1" noChangeArrowheads="1"/>
          </p:cNvSpPr>
          <p:nvPr>
            <p:ph type="body" idx="1"/>
          </p:nvPr>
        </p:nvSpPr>
        <p:spPr bwMode="auto">
          <a:xfrm>
            <a:off x="906357" y="4681974"/>
            <a:ext cx="4984962" cy="4435555"/>
          </a:xfrm>
          <a:prstGeom prst="rect">
            <a:avLst/>
          </a:prstGeom>
          <a:solidFill>
            <a:srgbClr val="FFFFFF"/>
          </a:solidFill>
          <a:ln>
            <a:solidFill>
              <a:srgbClr val="000000"/>
            </a:solidFill>
            <a:miter lim="800000"/>
            <a:headEnd/>
            <a:tailEnd/>
          </a:ln>
        </p:spPr>
        <p:txBody>
          <a:bodyPr/>
          <a:lstStyle/>
          <a:p>
            <a:pPr marL="228600" indent="-228600">
              <a:spcBef>
                <a:spcPct val="0"/>
              </a:spcBef>
              <a:spcAft>
                <a:spcPct val="20000"/>
              </a:spcAft>
            </a:pPr>
            <a:r>
              <a:rPr lang="en-GB" sz="1100" b="1" dirty="0" smtClean="0"/>
              <a:t>How to edit the title slide</a:t>
            </a:r>
          </a:p>
          <a:p>
            <a:pPr marL="228600" indent="-228600">
              <a:spcBef>
                <a:spcPct val="0"/>
              </a:spcBef>
              <a:spcAft>
                <a:spcPct val="20000"/>
              </a:spcAft>
            </a:pPr>
            <a:endParaRPr lang="en-GB" sz="1100" dirty="0" smtClean="0"/>
          </a:p>
          <a:p>
            <a:pPr marL="228600" indent="-228600">
              <a:spcBef>
                <a:spcPct val="0"/>
              </a:spcBef>
              <a:spcAft>
                <a:spcPct val="20000"/>
              </a:spcAft>
              <a:buFontTx/>
              <a:buAutoNum type="arabicPeriod"/>
            </a:pPr>
            <a:r>
              <a:rPr lang="en-GB" sz="1100" dirty="0" smtClean="0"/>
              <a:t>Upper area: </a:t>
            </a:r>
            <a:r>
              <a:rPr lang="en-GB" sz="1100" b="1" dirty="0" smtClean="0"/>
              <a:t>Title</a:t>
            </a:r>
            <a:r>
              <a:rPr lang="en-GB" sz="1100" dirty="0" smtClean="0"/>
              <a:t> of your talk, max. 2 rows of the defined size (55 </a:t>
            </a:r>
            <a:r>
              <a:rPr lang="en-GB" sz="1100" dirty="0" err="1" smtClean="0"/>
              <a:t>pt</a:t>
            </a:r>
            <a:r>
              <a:rPr lang="en-GB" sz="1100" dirty="0" smtClean="0"/>
              <a:t>)</a:t>
            </a:r>
          </a:p>
          <a:p>
            <a:pPr marL="228600" indent="-228600">
              <a:spcBef>
                <a:spcPct val="0"/>
              </a:spcBef>
              <a:spcAft>
                <a:spcPct val="20000"/>
              </a:spcAft>
              <a:buFontTx/>
              <a:buAutoNum type="arabicPeriod"/>
            </a:pPr>
            <a:r>
              <a:rPr lang="en-GB" sz="1100" dirty="0" smtClean="0"/>
              <a:t>Lower area </a:t>
            </a:r>
            <a:r>
              <a:rPr lang="en-GB" sz="1100" b="1" dirty="0" smtClean="0"/>
              <a:t>(subtitle):</a:t>
            </a:r>
            <a:r>
              <a:rPr lang="en-GB" sz="1100" dirty="0" smtClean="0"/>
              <a:t> Conference/meeting/workshop, location, date, </a:t>
            </a:r>
            <a:br>
              <a:rPr lang="en-GB" sz="1100" dirty="0" smtClean="0"/>
            </a:br>
            <a:r>
              <a:rPr lang="en-GB" sz="1100" dirty="0" smtClean="0"/>
              <a:t>your name and affiliation, max. 4 rows of the defined size (32 </a:t>
            </a:r>
            <a:r>
              <a:rPr lang="en-GB" sz="1100" dirty="0" err="1" smtClean="0"/>
              <a:t>pt</a:t>
            </a:r>
            <a:r>
              <a:rPr lang="en-GB" sz="1100" dirty="0" smtClean="0"/>
              <a:t>)</a:t>
            </a:r>
          </a:p>
          <a:p>
            <a:pPr marL="228600" indent="-228600">
              <a:spcBef>
                <a:spcPct val="0"/>
              </a:spcBef>
              <a:spcAft>
                <a:spcPct val="20000"/>
              </a:spcAft>
              <a:buFontTx/>
              <a:buAutoNum type="arabicPeriod"/>
            </a:pPr>
            <a:r>
              <a:rPr lang="en-GB" sz="1100" dirty="0" smtClean="0"/>
              <a:t>Change </a:t>
            </a:r>
            <a:r>
              <a:rPr lang="en-GB" sz="1100" dirty="0"/>
              <a:t>the </a:t>
            </a:r>
            <a:r>
              <a:rPr lang="en-GB" sz="1100" b="1" dirty="0"/>
              <a:t>partner logos</a:t>
            </a:r>
            <a:r>
              <a:rPr lang="en-GB" sz="1100" dirty="0"/>
              <a:t> or add others in the last row.</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35038" y="739775"/>
            <a:ext cx="4929187" cy="3695700"/>
          </a:xfrm>
          <a:prstGeom prst="rect">
            <a:avLst/>
          </a:prstGeom>
          <a:noFill/>
          <a:ln w="12700">
            <a:solidFill>
              <a:prstClr val="black"/>
            </a:solidFill>
          </a:ln>
        </p:spPr>
      </p:sp>
      <p:sp>
        <p:nvSpPr>
          <p:cNvPr id="3" name="Notes Placeholder 2"/>
          <p:cNvSpPr>
            <a:spLocks noGrp="1"/>
          </p:cNvSpPr>
          <p:nvPr>
            <p:ph type="body" idx="1"/>
          </p:nvPr>
        </p:nvSpPr>
        <p:spPr>
          <a:xfrm>
            <a:off x="679768" y="4681974"/>
            <a:ext cx="5438140" cy="4435555"/>
          </a:xfrm>
          <a:prstGeom prst="rect">
            <a:avLst/>
          </a:prstGeom>
        </p:spPr>
        <p:txBody>
          <a:bodyPr/>
          <a:lstStyle/>
          <a:p>
            <a:pPr marL="228600" indent="-228600">
              <a:lnSpc>
                <a:spcPct val="90000"/>
              </a:lnSpc>
              <a:spcBef>
                <a:spcPct val="0"/>
              </a:spcBef>
              <a:spcAft>
                <a:spcPct val="20000"/>
              </a:spcAft>
            </a:pPr>
            <a:r>
              <a:rPr lang="en-GB" sz="1200" b="1" dirty="0" smtClean="0"/>
              <a:t>Before you start</a:t>
            </a:r>
            <a:r>
              <a:rPr lang="en-GB" sz="1200" dirty="0" smtClean="0"/>
              <a:t> editing the slides of your talk change to the </a:t>
            </a:r>
            <a:r>
              <a:rPr lang="en-GB" sz="1200" b="1" dirty="0" smtClean="0"/>
              <a:t>Master Slide view</a:t>
            </a:r>
            <a:r>
              <a:rPr lang="en-GB" sz="1200" dirty="0" smtClean="0"/>
              <a:t>:</a:t>
            </a:r>
          </a:p>
          <a:p>
            <a:pPr marL="228600" indent="-228600">
              <a:lnSpc>
                <a:spcPct val="90000"/>
              </a:lnSpc>
              <a:spcBef>
                <a:spcPct val="0"/>
              </a:spcBef>
              <a:spcAft>
                <a:spcPct val="20000"/>
              </a:spcAft>
            </a:pPr>
            <a:r>
              <a:rPr lang="en-GB" sz="1200" dirty="0" smtClean="0"/>
              <a:t>Menu button “View”</a:t>
            </a:r>
            <a:r>
              <a:rPr lang="en-GB" sz="1200" baseline="0" dirty="0" smtClean="0"/>
              <a:t> &gt; </a:t>
            </a:r>
            <a:r>
              <a:rPr lang="en-GB" sz="1200" dirty="0" smtClean="0">
                <a:sym typeface="Wingdings" pitchFamily="2" charset="2"/>
              </a:rPr>
              <a:t>Slide Master:</a:t>
            </a:r>
          </a:p>
          <a:p>
            <a:pPr marL="228600" indent="-228600">
              <a:lnSpc>
                <a:spcPct val="90000"/>
              </a:lnSpc>
              <a:spcBef>
                <a:spcPct val="0"/>
              </a:spcBef>
              <a:spcAft>
                <a:spcPct val="20000"/>
              </a:spcAft>
            </a:pPr>
            <a:endParaRPr lang="en-GB" sz="1200" dirty="0" smtClean="0">
              <a:sym typeface="Wingdings" pitchFamily="2" charset="2"/>
            </a:endParaRPr>
          </a:p>
          <a:p>
            <a:pPr marL="228600" indent="-228600">
              <a:lnSpc>
                <a:spcPct val="90000"/>
              </a:lnSpc>
              <a:spcBef>
                <a:spcPct val="0"/>
              </a:spcBef>
              <a:spcAft>
                <a:spcPct val="20000"/>
              </a:spcAft>
            </a:pPr>
            <a:r>
              <a:rPr lang="en-GB" sz="1200" b="1" dirty="0" smtClean="0">
                <a:sym typeface="Wingdings" pitchFamily="2" charset="2"/>
              </a:rPr>
              <a:t>Edit the following items:</a:t>
            </a:r>
          </a:p>
          <a:p>
            <a:pPr marL="0" indent="0">
              <a:lnSpc>
                <a:spcPct val="90000"/>
              </a:lnSpc>
              <a:spcBef>
                <a:spcPct val="0"/>
              </a:spcBef>
              <a:spcAft>
                <a:spcPct val="20000"/>
              </a:spcAft>
              <a:buNone/>
            </a:pPr>
            <a:r>
              <a:rPr lang="de-DE" sz="1200" b="1" dirty="0" smtClean="0">
                <a:sym typeface="Wingdings" pitchFamily="2" charset="2"/>
              </a:rPr>
              <a:t>1. O</a:t>
            </a:r>
            <a:r>
              <a:rPr lang="en-GB" sz="1200" b="1" dirty="0" smtClean="0">
                <a:sym typeface="Wingdings" pitchFamily="2" charset="2"/>
              </a:rPr>
              <a:t>n the Title slide (second master slide)</a:t>
            </a:r>
          </a:p>
          <a:p>
            <a:pPr marL="0" indent="0">
              <a:lnSpc>
                <a:spcPct val="90000"/>
              </a:lnSpc>
              <a:spcBef>
                <a:spcPct val="0"/>
              </a:spcBef>
              <a:spcAft>
                <a:spcPct val="20000"/>
              </a:spcAft>
              <a:buNone/>
            </a:pPr>
            <a:r>
              <a:rPr lang="en-GB" sz="1200" b="1" dirty="0" smtClean="0">
                <a:sym typeface="Wingdings" pitchFamily="2" charset="2"/>
              </a:rPr>
              <a:t>     </a:t>
            </a:r>
            <a:r>
              <a:rPr lang="en-GB" sz="1200" b="0" baseline="0" dirty="0" smtClean="0">
                <a:sym typeface="Wingdings" pitchFamily="2" charset="2"/>
              </a:rPr>
              <a:t> a) C</a:t>
            </a:r>
            <a:r>
              <a:rPr lang="en-GB" sz="1200" dirty="0" smtClean="0">
                <a:sym typeface="Wingdings" pitchFamily="2" charset="2"/>
              </a:rPr>
              <a:t>lick to add title of your</a:t>
            </a:r>
            <a:r>
              <a:rPr lang="en-GB" sz="1200" baseline="0" dirty="0" smtClean="0">
                <a:sym typeface="Wingdings" pitchFamily="2" charset="2"/>
              </a:rPr>
              <a:t> talk</a:t>
            </a:r>
          </a:p>
          <a:p>
            <a:pPr marL="0" indent="0">
              <a:lnSpc>
                <a:spcPct val="90000"/>
              </a:lnSpc>
              <a:spcBef>
                <a:spcPct val="0"/>
              </a:spcBef>
              <a:spcAft>
                <a:spcPct val="20000"/>
              </a:spcAft>
              <a:buNone/>
            </a:pPr>
            <a:r>
              <a:rPr lang="en-GB" sz="1200" baseline="0" dirty="0" smtClean="0">
                <a:sym typeface="Wingdings" pitchFamily="2" charset="2"/>
              </a:rPr>
              <a:t>      b) </a:t>
            </a:r>
            <a:r>
              <a:rPr lang="en-GB" sz="1200" dirty="0" smtClean="0">
                <a:sym typeface="Wingdings" pitchFamily="2" charset="2"/>
              </a:rPr>
              <a:t>Click to add subtitle</a:t>
            </a:r>
            <a:r>
              <a:rPr lang="en-GB" sz="1200" baseline="0" dirty="0" smtClean="0">
                <a:sym typeface="Wingdings" pitchFamily="2" charset="2"/>
              </a:rPr>
              <a:t> </a:t>
            </a:r>
            <a:r>
              <a:rPr lang="en-GB" noProof="0" dirty="0" smtClean="0"/>
              <a:t>(conference, location, name of the speaker, date)</a:t>
            </a:r>
          </a:p>
          <a:p>
            <a:pPr marL="0" marR="0" indent="0" algn="l" defTabSz="914400" rtl="0" eaLnBrk="1" fontAlgn="base" latinLnBrk="0" hangingPunct="1">
              <a:lnSpc>
                <a:spcPct val="90000"/>
              </a:lnSpc>
              <a:spcBef>
                <a:spcPct val="0"/>
              </a:spcBef>
              <a:spcAft>
                <a:spcPct val="20000"/>
              </a:spcAft>
              <a:buClrTx/>
              <a:buSzTx/>
              <a:buFontTx/>
              <a:buNone/>
              <a:tabLst/>
              <a:defRPr/>
            </a:pPr>
            <a:r>
              <a:rPr lang="de-DE" sz="1200" b="1" dirty="0" smtClean="0">
                <a:sym typeface="Wingdings" pitchFamily="2" charset="2"/>
              </a:rPr>
              <a:t>2. O</a:t>
            </a:r>
            <a:r>
              <a:rPr lang="en-GB" sz="1200" b="1" dirty="0" smtClean="0">
                <a:sym typeface="Wingdings" pitchFamily="2" charset="2"/>
              </a:rPr>
              <a:t>n the Slide Master (first master slide)</a:t>
            </a:r>
          </a:p>
          <a:p>
            <a:pPr marL="0" indent="0">
              <a:lnSpc>
                <a:spcPct val="90000"/>
              </a:lnSpc>
              <a:spcBef>
                <a:spcPct val="0"/>
              </a:spcBef>
              <a:spcAft>
                <a:spcPct val="20000"/>
              </a:spcAft>
              <a:buNone/>
            </a:pPr>
            <a:r>
              <a:rPr lang="de-DE" sz="1200" noProof="0" dirty="0" smtClean="0">
                <a:sym typeface="Wingdings" pitchFamily="2" charset="2"/>
              </a:rPr>
              <a:t>      a) The </a:t>
            </a:r>
            <a:r>
              <a:rPr lang="en-GB" sz="1200" dirty="0" smtClean="0">
                <a:sym typeface="Wingdings" pitchFamily="2" charset="2"/>
              </a:rPr>
              <a:t>1st row in the violet header: </a:t>
            </a:r>
            <a:r>
              <a:rPr lang="de-DE" sz="1200" dirty="0" smtClean="0">
                <a:sym typeface="Wingdings" pitchFamily="2" charset="2"/>
              </a:rPr>
              <a:t>D</a:t>
            </a:r>
            <a:r>
              <a:rPr lang="en-GB" sz="1200" dirty="0" err="1" smtClean="0">
                <a:sym typeface="Wingdings" pitchFamily="2" charset="2"/>
              </a:rPr>
              <a:t>elete</a:t>
            </a:r>
            <a:r>
              <a:rPr lang="en-GB" sz="1200" dirty="0" smtClean="0">
                <a:sym typeface="Wingdings" pitchFamily="2" charset="2"/>
              </a:rPr>
              <a:t> the existent text and write the title of your talk into this text field</a:t>
            </a:r>
            <a:br>
              <a:rPr lang="en-GB" sz="1200" dirty="0" smtClean="0">
                <a:sym typeface="Wingdings" pitchFamily="2" charset="2"/>
              </a:rPr>
            </a:br>
            <a:r>
              <a:rPr lang="en-GB" sz="1200" dirty="0" smtClean="0">
                <a:sym typeface="Wingdings" pitchFamily="2" charset="2"/>
              </a:rPr>
              <a:t>      b) The 2 rows in the footer area: Delete the text and write the information regarding your talk (same as on the Title Slide) into this text field.  </a:t>
            </a:r>
            <a:br>
              <a:rPr lang="en-GB" sz="1200" dirty="0" smtClean="0">
                <a:sym typeface="Wingdings" pitchFamily="2" charset="2"/>
              </a:rPr>
            </a:br>
            <a:endParaRPr lang="en-GB" sz="1200" dirty="0" smtClean="0">
              <a:sym typeface="Wingdings" pitchFamily="2" charset="2"/>
            </a:endParaRPr>
          </a:p>
          <a:p>
            <a:pPr marL="0" indent="0">
              <a:lnSpc>
                <a:spcPct val="90000"/>
              </a:lnSpc>
              <a:spcBef>
                <a:spcPct val="0"/>
              </a:spcBef>
              <a:spcAft>
                <a:spcPct val="20000"/>
              </a:spcAft>
              <a:buNone/>
            </a:pPr>
            <a:r>
              <a:rPr lang="en-GB" sz="1200" dirty="0" smtClean="0">
                <a:sym typeface="Wingdings" pitchFamily="2" charset="2"/>
              </a:rPr>
              <a:t>If you want to use more </a:t>
            </a:r>
            <a:r>
              <a:rPr lang="en-GB" sz="1200" b="1" dirty="0" smtClean="0">
                <a:sym typeface="Wingdings" pitchFamily="2" charset="2"/>
              </a:rPr>
              <a:t>partner logos</a:t>
            </a:r>
            <a:r>
              <a:rPr lang="en-GB" sz="1200" dirty="0" smtClean="0">
                <a:sym typeface="Wingdings" pitchFamily="2" charset="2"/>
              </a:rPr>
              <a:t> position them left beside the DESY logo in the footer area.</a:t>
            </a:r>
          </a:p>
          <a:p>
            <a:pPr marL="0" indent="0">
              <a:lnSpc>
                <a:spcPct val="90000"/>
              </a:lnSpc>
              <a:spcBef>
                <a:spcPct val="0"/>
              </a:spcBef>
              <a:spcAft>
                <a:spcPct val="20000"/>
              </a:spcAft>
              <a:buNone/>
            </a:pPr>
            <a:endParaRPr lang="en-GB" sz="1200" b="1" dirty="0" smtClean="0">
              <a:sym typeface="Wingdings" pitchFamily="2" charset="2"/>
            </a:endParaRPr>
          </a:p>
          <a:p>
            <a:pPr marL="0" indent="0">
              <a:lnSpc>
                <a:spcPct val="90000"/>
              </a:lnSpc>
              <a:spcBef>
                <a:spcPct val="0"/>
              </a:spcBef>
              <a:spcAft>
                <a:spcPct val="20000"/>
              </a:spcAft>
              <a:buNone/>
            </a:pPr>
            <a:r>
              <a:rPr lang="en-GB" sz="1200" b="1" dirty="0" smtClean="0">
                <a:sym typeface="Wingdings" pitchFamily="2" charset="2"/>
              </a:rPr>
              <a:t>Close Master View</a:t>
            </a:r>
            <a:endParaRPr lang="en-GB" sz="1200" b="1" dirty="0" smtClean="0"/>
          </a:p>
          <a:p>
            <a:endParaRPr lang="en-GB" dirty="0"/>
          </a:p>
        </p:txBody>
      </p:sp>
      <p:sp>
        <p:nvSpPr>
          <p:cNvPr id="4" name="Slide Number Placeholder 3"/>
          <p:cNvSpPr>
            <a:spLocks noGrp="1"/>
          </p:cNvSpPr>
          <p:nvPr>
            <p:ph type="sldNum" sz="quarter" idx="10"/>
          </p:nvPr>
        </p:nvSpPr>
        <p:spPr/>
        <p:txBody>
          <a:bodyPr/>
          <a:lstStyle/>
          <a:p>
            <a:fld id="{70F96095-A911-4B8A-9974-6A40BAAD5501}" type="slidenum">
              <a:rPr lang="de-DE" smtClean="0"/>
              <a:pPr/>
              <a:t>2</a:t>
            </a:fld>
            <a:endParaRPr lang="de-DE"/>
          </a:p>
        </p:txBody>
      </p:sp>
    </p:spTree>
    <p:extLst>
      <p:ext uri="{BB962C8B-B14F-4D97-AF65-F5344CB8AC3E}">
        <p14:creationId xmlns:p14="http://schemas.microsoft.com/office/powerpoint/2010/main" val="272037651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35038" y="739775"/>
            <a:ext cx="4929187" cy="3695700"/>
          </a:xfrm>
          <a:prstGeom prst="rect">
            <a:avLst/>
          </a:prstGeom>
          <a:noFill/>
          <a:ln w="12700">
            <a:solidFill>
              <a:prstClr val="black"/>
            </a:solidFill>
          </a:ln>
        </p:spPr>
      </p:sp>
      <p:sp>
        <p:nvSpPr>
          <p:cNvPr id="3" name="Notes Placeholder 2"/>
          <p:cNvSpPr>
            <a:spLocks noGrp="1"/>
          </p:cNvSpPr>
          <p:nvPr>
            <p:ph type="body" idx="1"/>
          </p:nvPr>
        </p:nvSpPr>
        <p:spPr>
          <a:xfrm>
            <a:off x="679768" y="4681974"/>
            <a:ext cx="5438140" cy="4435555"/>
          </a:xfrm>
          <a:prstGeom prst="rect">
            <a:avLst/>
          </a:prstGeom>
        </p:spPr>
        <p:txBody>
          <a:bodyPr/>
          <a:lstStyle/>
          <a:p>
            <a:endParaRPr lang="de-DE" dirty="0"/>
          </a:p>
        </p:txBody>
      </p:sp>
      <p:sp>
        <p:nvSpPr>
          <p:cNvPr id="4" name="Slide Number Placeholder 3"/>
          <p:cNvSpPr>
            <a:spLocks noGrp="1"/>
          </p:cNvSpPr>
          <p:nvPr>
            <p:ph type="sldNum" sz="quarter" idx="10"/>
          </p:nvPr>
        </p:nvSpPr>
        <p:spPr/>
        <p:txBody>
          <a:bodyPr/>
          <a:lstStyle/>
          <a:p>
            <a:fld id="{70F96095-A911-4B8A-9974-6A40BAAD5501}" type="slidenum">
              <a:rPr lang="de-DE" smtClean="0"/>
              <a:pPr/>
              <a:t>3</a:t>
            </a:fld>
            <a:endParaRPr lang="de-DE"/>
          </a:p>
        </p:txBody>
      </p:sp>
    </p:spTree>
    <p:extLst>
      <p:ext uri="{BB962C8B-B14F-4D97-AF65-F5344CB8AC3E}">
        <p14:creationId xmlns:p14="http://schemas.microsoft.com/office/powerpoint/2010/main" val="2766452163"/>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2.png"/><Relationship Id="rId1" Type="http://schemas.openxmlformats.org/officeDocument/2006/relationships/slideMaster" Target="../slideMasters/slideMaster1.xml"/><Relationship Id="rId5" Type="http://schemas.openxmlformats.org/officeDocument/2006/relationships/image" Target="../media/image7.png"/><Relationship Id="rId4" Type="http://schemas.openxmlformats.org/officeDocument/2006/relationships/image" Target="../media/image6.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322" name="Rectangle 82"/>
          <p:cNvSpPr>
            <a:spLocks noChangeArrowheads="1"/>
          </p:cNvSpPr>
          <p:nvPr userDrawn="1"/>
        </p:nvSpPr>
        <p:spPr bwMode="auto">
          <a:xfrm>
            <a:off x="8442325" y="114300"/>
            <a:ext cx="576264" cy="907200"/>
          </a:xfrm>
          <a:prstGeom prst="rect">
            <a:avLst/>
          </a:prstGeom>
          <a:solidFill>
            <a:schemeClr val="tx1"/>
          </a:solidFill>
          <a:ln w="9525">
            <a:solidFill>
              <a:srgbClr val="261748"/>
            </a:solidFill>
            <a:miter lim="800000"/>
            <a:headEnd/>
            <a:tailEnd/>
          </a:ln>
        </p:spPr>
        <p:txBody>
          <a:bodyPr wrap="none" anchor="ctr"/>
          <a:lstStyle/>
          <a:p>
            <a:endParaRPr lang="en-GB" noProof="0"/>
          </a:p>
        </p:txBody>
      </p:sp>
      <p:sp>
        <p:nvSpPr>
          <p:cNvPr id="10313" name="Line 73"/>
          <p:cNvSpPr>
            <a:spLocks noChangeShapeType="1"/>
          </p:cNvSpPr>
          <p:nvPr userDrawn="1"/>
        </p:nvSpPr>
        <p:spPr bwMode="auto">
          <a:xfrm>
            <a:off x="115888" y="6477000"/>
            <a:ext cx="8904287" cy="0"/>
          </a:xfrm>
          <a:prstGeom prst="line">
            <a:avLst/>
          </a:prstGeom>
          <a:noFill/>
          <a:ln w="12700">
            <a:solidFill>
              <a:schemeClr val="hlink"/>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GB" noProof="0"/>
          </a:p>
        </p:txBody>
      </p:sp>
      <p:pic>
        <p:nvPicPr>
          <p:cNvPr id="10323" name="Picture 83" descr="logo-XFEL_rgb"/>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117475" y="114300"/>
            <a:ext cx="911225" cy="911225"/>
          </a:xfrm>
          <a:prstGeom prst="rect">
            <a:avLst/>
          </a:prstGeom>
          <a:noFill/>
          <a:extLst>
            <a:ext uri="{909E8E84-426E-40DD-AFC4-6F175D3DCCD1}">
              <a14:hiddenFill xmlns:a14="http://schemas.microsoft.com/office/drawing/2010/main">
                <a:solidFill>
                  <a:srgbClr val="FFFFFF"/>
                </a:solidFill>
              </a14:hiddenFill>
            </a:ext>
          </a:extLst>
        </p:spPr>
      </p:pic>
      <p:sp>
        <p:nvSpPr>
          <p:cNvPr id="10324" name="Rectangle 84"/>
          <p:cNvSpPr>
            <a:spLocks noGrp="1" noChangeArrowheads="1"/>
          </p:cNvSpPr>
          <p:nvPr>
            <p:ph type="subTitle" sz="quarter" idx="1"/>
          </p:nvPr>
        </p:nvSpPr>
        <p:spPr>
          <a:xfrm>
            <a:off x="404607" y="3411538"/>
            <a:ext cx="8325262" cy="1681457"/>
          </a:xfrm>
          <a:extLst>
            <a:ext uri="{91240B29-F687-4F45-9708-019B960494DF}">
              <a14:hiddenLine xmlns:a14="http://schemas.microsoft.com/office/drawing/2010/main" w="28575">
                <a:solidFill>
                  <a:srgbClr val="FF66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lstStyle>
            <a:lvl1pPr marL="0" indent="0" algn="ctr">
              <a:buFont typeface="Wingdings" pitchFamily="2" charset="2"/>
              <a:buNone/>
              <a:defRPr sz="3200" baseline="0">
                <a:solidFill>
                  <a:schemeClr val="tx1"/>
                </a:solidFill>
              </a:defRPr>
            </a:lvl1pPr>
          </a:lstStyle>
          <a:p>
            <a:pPr lvl="0"/>
            <a:endParaRPr lang="en-GB" noProof="0" dirty="0" smtClean="0"/>
          </a:p>
        </p:txBody>
      </p:sp>
      <p:sp>
        <p:nvSpPr>
          <p:cNvPr id="10325" name="Line 85"/>
          <p:cNvSpPr>
            <a:spLocks noChangeShapeType="1"/>
          </p:cNvSpPr>
          <p:nvPr userDrawn="1"/>
        </p:nvSpPr>
        <p:spPr bwMode="auto">
          <a:xfrm>
            <a:off x="115888" y="6477000"/>
            <a:ext cx="8904287" cy="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GB" noProof="0"/>
          </a:p>
        </p:txBody>
      </p:sp>
      <p:sp>
        <p:nvSpPr>
          <p:cNvPr id="10326" name="Rectangle 86"/>
          <p:cNvSpPr>
            <a:spLocks noGrp="1" noChangeArrowheads="1"/>
          </p:cNvSpPr>
          <p:nvPr>
            <p:ph type="ctrTitle" sz="quarter"/>
          </p:nvPr>
        </p:nvSpPr>
        <p:spPr>
          <a:xfrm>
            <a:off x="404813" y="1314450"/>
            <a:ext cx="8331200" cy="1844675"/>
          </a:xfrm>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lstStyle>
            <a:lvl1pPr algn="ctr">
              <a:defRPr sz="5500" b="0">
                <a:solidFill>
                  <a:schemeClr val="tx1"/>
                </a:solidFill>
              </a:defRPr>
            </a:lvl1pPr>
          </a:lstStyle>
          <a:p>
            <a:pPr lvl="0"/>
            <a:endParaRPr lang="en-GB" noProof="0" dirty="0" smtClean="0"/>
          </a:p>
        </p:txBody>
      </p:sp>
      <p:pic>
        <p:nvPicPr>
          <p:cNvPr id="10327" name="Picture 87" descr="Undulator_final_nurh#50DE97_links4-1"/>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1095375" y="114300"/>
            <a:ext cx="7281863" cy="914400"/>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19" descr="DESY-Logo-cyan-RGB_Hintergrund weiss"/>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2762250" y="5348288"/>
            <a:ext cx="990600" cy="990600"/>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20" descr="Helmholtz_Logo"/>
          <p:cNvPicPr>
            <a:picLocks noChangeAspect="1" noChangeArrowheads="1"/>
          </p:cNvPicPr>
          <p:nvPr userDrawn="1"/>
        </p:nvPicPr>
        <p:blipFill>
          <a:blip r:embed="rId5">
            <a:extLst>
              <a:ext uri="{28A0092B-C50C-407E-A947-70E740481C1C}">
                <a14:useLocalDpi xmlns:a14="http://schemas.microsoft.com/office/drawing/2010/main" val="0"/>
              </a:ext>
            </a:extLst>
          </a:blip>
          <a:srcRect/>
          <a:stretch>
            <a:fillRect/>
          </a:stretch>
        </p:blipFill>
        <p:spPr bwMode="auto">
          <a:xfrm>
            <a:off x="4184650" y="5373688"/>
            <a:ext cx="2201863" cy="890587"/>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noProof="0" smtClean="0"/>
              <a:t>Click to edit Master title style</a:t>
            </a:r>
            <a:endParaRPr lang="en-GB" noProof="0"/>
          </a:p>
        </p:txBody>
      </p:sp>
      <p:sp>
        <p:nvSpPr>
          <p:cNvPr id="3" name="Inhaltsplatzhalter 2"/>
          <p:cNvSpPr>
            <a:spLocks noGrp="1"/>
          </p:cNvSpPr>
          <p:nvPr>
            <p:ph idx="1"/>
          </p:nvPr>
        </p:nvSpPr>
        <p:spPr/>
        <p:txBody>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GB" noProof="0"/>
          </a:p>
        </p:txBody>
      </p:sp>
    </p:spTree>
    <p:extLst>
      <p:ext uri="{BB962C8B-B14F-4D97-AF65-F5344CB8AC3E}">
        <p14:creationId xmlns:p14="http://schemas.microsoft.com/office/powerpoint/2010/main" val="190325382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noProof="0" smtClean="0"/>
              <a:t>Click to edit Master title style</a:t>
            </a:r>
            <a:endParaRPr lang="en-GB" noProof="0"/>
          </a:p>
        </p:txBody>
      </p:sp>
    </p:spTree>
    <p:extLst>
      <p:ext uri="{BB962C8B-B14F-4D97-AF65-F5344CB8AC3E}">
        <p14:creationId xmlns:p14="http://schemas.microsoft.com/office/powerpoint/2010/main" val="212391192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blank" preserve="1">
  <p:cSld name="No 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302732662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slideLayout" Target="../slideLayouts/slideLayout3.xml"/><Relationship Id="rId7" Type="http://schemas.openxmlformats.org/officeDocument/2006/relationships/image" Target="../media/image2.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1.jpeg"/><Relationship Id="rId5"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image" Target="../media/image4.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20" name="Picture 134" descr="Undulator_final_nurh#50DE97_rechts"/>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442325" y="114300"/>
            <a:ext cx="582613" cy="917575"/>
          </a:xfrm>
          <a:prstGeom prst="rect">
            <a:avLst/>
          </a:prstGeom>
          <a:noFill/>
          <a:extLst>
            <a:ext uri="{909E8E84-426E-40DD-AFC4-6F175D3DCCD1}">
              <a14:hiddenFill xmlns:a14="http://schemas.microsoft.com/office/drawing/2010/main">
                <a:solidFill>
                  <a:srgbClr val="FFFFFF"/>
                </a:solidFill>
              </a14:hiddenFill>
            </a:ext>
          </a:extLst>
        </p:spPr>
      </p:pic>
      <p:sp>
        <p:nvSpPr>
          <p:cNvPr id="1146" name="Rectangle 122"/>
          <p:cNvSpPr>
            <a:spLocks noChangeArrowheads="1"/>
          </p:cNvSpPr>
          <p:nvPr/>
        </p:nvSpPr>
        <p:spPr bwMode="auto">
          <a:xfrm>
            <a:off x="1093788" y="114300"/>
            <a:ext cx="7283450" cy="915988"/>
          </a:xfrm>
          <a:prstGeom prst="rect">
            <a:avLst/>
          </a:prstGeom>
          <a:solidFill>
            <a:schemeClr val="tx1"/>
          </a:solidFill>
          <a:ln>
            <a:noFill/>
          </a:ln>
        </p:spPr>
        <p:txBody>
          <a:bodyPr wrap="none" anchor="ctr"/>
          <a:lstStyle/>
          <a:p>
            <a:pPr algn="ctr" eaLnBrk="0" hangingPunct="0">
              <a:spcBef>
                <a:spcPct val="0"/>
              </a:spcBef>
              <a:buClrTx/>
              <a:buFontTx/>
              <a:buNone/>
            </a:pPr>
            <a:endParaRPr lang="en-GB" sz="2400" noProof="0"/>
          </a:p>
        </p:txBody>
      </p:sp>
      <p:sp>
        <p:nvSpPr>
          <p:cNvPr id="1154" name="Rectangle 130"/>
          <p:cNvSpPr>
            <a:spLocks noGrp="1" noChangeArrowheads="1"/>
          </p:cNvSpPr>
          <p:nvPr>
            <p:ph type="title"/>
          </p:nvPr>
        </p:nvSpPr>
        <p:spPr bwMode="auto">
          <a:xfrm>
            <a:off x="1093788" y="307975"/>
            <a:ext cx="7283450" cy="7143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72000" tIns="45720" rIns="91440" bIns="0" numCol="1" anchor="b" anchorCtr="0" compatLnSpc="1">
            <a:prstTxWarp prst="textNoShape">
              <a:avLst/>
            </a:prstTxWarp>
          </a:bodyPr>
          <a:lstStyle/>
          <a:p>
            <a:pPr lvl="0"/>
            <a:r>
              <a:rPr lang="en-GB" noProof="0" dirty="0" smtClean="0"/>
              <a:t>Slide title: Don’t edit here!</a:t>
            </a:r>
          </a:p>
        </p:txBody>
      </p:sp>
      <p:sp>
        <p:nvSpPr>
          <p:cNvPr id="1144" name="Line 120"/>
          <p:cNvSpPr>
            <a:spLocks noChangeShapeType="1"/>
          </p:cNvSpPr>
          <p:nvPr/>
        </p:nvSpPr>
        <p:spPr bwMode="auto">
          <a:xfrm>
            <a:off x="115888" y="6477000"/>
            <a:ext cx="8904287" cy="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GB" noProof="0"/>
          </a:p>
        </p:txBody>
      </p:sp>
      <p:sp>
        <p:nvSpPr>
          <p:cNvPr id="1147" name="Text Box 123"/>
          <p:cNvSpPr txBox="1">
            <a:spLocks noChangeArrowheads="1"/>
          </p:cNvSpPr>
          <p:nvPr/>
        </p:nvSpPr>
        <p:spPr bwMode="auto">
          <a:xfrm>
            <a:off x="1093788" y="114300"/>
            <a:ext cx="6629400" cy="193675"/>
          </a:xfrm>
          <a:prstGeom prst="rect">
            <a:avLst/>
          </a:prstGeom>
          <a:noFill/>
          <a:ln>
            <a:noFill/>
          </a:ln>
          <a:extLst>
            <a:ext uri="{909E8E84-426E-40DD-AFC4-6F175D3DCCD1}">
              <a14:hiddenFill xmlns:a14="http://schemas.microsoft.com/office/drawing/2010/main">
                <a:solidFill>
                  <a:srgbClr val="251555"/>
                </a:solidFill>
              </a14:hiddenFill>
            </a:ext>
            <a:ext uri="{91240B29-F687-4F45-9708-019B960494DF}">
              <a14:hiddenLine xmlns:a14="http://schemas.microsoft.com/office/drawing/2010/main" w="9525">
                <a:solidFill>
                  <a:schemeClr val="tx1"/>
                </a:solidFill>
                <a:miter lim="800000"/>
                <a:headEnd/>
                <a:tailEnd/>
              </a14:hiddenLine>
            </a:ext>
          </a:extLst>
        </p:spPr>
        <p:txBody>
          <a:bodyPr lIns="79200" tIns="0" rIns="46800" bIns="0" anchor="b"/>
          <a:lstStyle/>
          <a:p>
            <a:pPr eaLnBrk="0" hangingPunct="0">
              <a:lnSpc>
                <a:spcPct val="110000"/>
              </a:lnSpc>
              <a:spcBef>
                <a:spcPct val="50000"/>
              </a:spcBef>
              <a:buClrTx/>
              <a:buFontTx/>
              <a:buNone/>
            </a:pPr>
            <a:r>
              <a:rPr lang="en-GB" sz="1000" noProof="0" dirty="0" smtClean="0">
                <a:solidFill>
                  <a:schemeClr val="bg1"/>
                </a:solidFill>
              </a:rPr>
              <a:t>The</a:t>
            </a:r>
            <a:r>
              <a:rPr lang="en-GB" sz="1000" baseline="0" noProof="0" dirty="0" smtClean="0">
                <a:solidFill>
                  <a:schemeClr val="bg1"/>
                </a:solidFill>
              </a:rPr>
              <a:t> XFEL MPS</a:t>
            </a:r>
          </a:p>
        </p:txBody>
      </p:sp>
      <p:pic>
        <p:nvPicPr>
          <p:cNvPr id="1151" name="Picture 127" descr="logo-XFEL_rgb"/>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117475" y="114300"/>
            <a:ext cx="911225" cy="911225"/>
          </a:xfrm>
          <a:prstGeom prst="rect">
            <a:avLst/>
          </a:prstGeom>
          <a:noFill/>
          <a:extLst>
            <a:ext uri="{909E8E84-426E-40DD-AFC4-6F175D3DCCD1}">
              <a14:hiddenFill xmlns:a14="http://schemas.microsoft.com/office/drawing/2010/main">
                <a:solidFill>
                  <a:srgbClr val="FFFFFF"/>
                </a:solidFill>
              </a14:hiddenFill>
            </a:ext>
          </a:extLst>
        </p:spPr>
      </p:pic>
      <p:sp>
        <p:nvSpPr>
          <p:cNvPr id="1156" name="Rectangle 132"/>
          <p:cNvSpPr>
            <a:spLocks noGrp="1" noChangeAspect="1" noChangeArrowheads="1"/>
          </p:cNvSpPr>
          <p:nvPr>
            <p:ph type="body" idx="1"/>
          </p:nvPr>
        </p:nvSpPr>
        <p:spPr bwMode="auto">
          <a:xfrm>
            <a:off x="404813" y="1347788"/>
            <a:ext cx="7972425" cy="493236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0" tIns="0" rIns="0" bIns="0" numCol="1" anchor="t" anchorCtr="0" compatLnSpc="1">
            <a:prstTxWarp prst="textNoShape">
              <a:avLst/>
            </a:prstTxWarp>
          </a:bodyPr>
          <a:lstStyle/>
          <a:p>
            <a:pPr lvl="0"/>
            <a:r>
              <a:rPr lang="en-GB" noProof="0" dirty="0" smtClean="0"/>
              <a:t>text format – don’t edit!</a:t>
            </a:r>
          </a:p>
          <a:p>
            <a:pPr lvl="1"/>
            <a:r>
              <a:rPr lang="en-GB" noProof="0" dirty="0" smtClean="0"/>
              <a:t>second level</a:t>
            </a:r>
          </a:p>
          <a:p>
            <a:pPr lvl="2"/>
            <a:r>
              <a:rPr lang="en-GB" noProof="0" dirty="0" smtClean="0"/>
              <a:t>third level</a:t>
            </a:r>
          </a:p>
          <a:p>
            <a:pPr lvl="3"/>
            <a:r>
              <a:rPr lang="en-GB" noProof="0" dirty="0" smtClean="0"/>
              <a:t>fourth level</a:t>
            </a:r>
          </a:p>
          <a:p>
            <a:pPr lvl="4"/>
            <a:r>
              <a:rPr lang="en-GB" noProof="0" dirty="0" smtClean="0"/>
              <a:t>fifth level</a:t>
            </a:r>
          </a:p>
        </p:txBody>
      </p:sp>
      <p:sp>
        <p:nvSpPr>
          <p:cNvPr id="17" name="Rechteck 16"/>
          <p:cNvSpPr/>
          <p:nvPr/>
        </p:nvSpPr>
        <p:spPr bwMode="auto">
          <a:xfrm>
            <a:off x="8448938" y="784800"/>
            <a:ext cx="576000" cy="247075"/>
          </a:xfrm>
          <a:prstGeom prst="rect">
            <a:avLst/>
          </a:prstGeom>
          <a:noFill/>
          <a:ln>
            <a:noFill/>
          </a:ln>
        </p:spPr>
        <p:txBody>
          <a:bodyPr vert="horz" wrap="square" lIns="54000" tIns="45720" rIns="54000" bIns="18000" numCol="1" anchor="b" anchorCtr="0" compatLnSpc="1">
            <a:prstTxWarp prst="textNoShape">
              <a:avLst/>
            </a:prstTxWarp>
          </a:bodyPr>
          <a:lstStyle/>
          <a:p>
            <a:pPr lvl="0" algn="ctr" eaLnBrk="0" hangingPunct="0">
              <a:spcBef>
                <a:spcPct val="0"/>
              </a:spcBef>
              <a:buClrTx/>
              <a:buFontTx/>
              <a:buNone/>
            </a:pPr>
            <a:fld id="{7BD41925-BADA-44CD-9D29-92AC82CF061D}" type="slidenum">
              <a:rPr lang="en-GB" sz="1000" b="1" noProof="0" smtClean="0">
                <a:solidFill>
                  <a:schemeClr val="bg1"/>
                </a:solidFill>
                <a:ea typeface="Geneva" pitchFamily="1" charset="-128"/>
              </a:rPr>
              <a:t>‹#›</a:t>
            </a:fld>
            <a:endParaRPr lang="en-GB" sz="1000" b="1" noProof="0" smtClean="0">
              <a:solidFill>
                <a:schemeClr val="bg1"/>
              </a:solidFill>
              <a:ea typeface="Geneva" pitchFamily="1" charset="-128"/>
            </a:endParaRPr>
          </a:p>
        </p:txBody>
      </p:sp>
      <p:sp>
        <p:nvSpPr>
          <p:cNvPr id="3" name="Textfeld 2"/>
          <p:cNvSpPr txBox="1"/>
          <p:nvPr/>
        </p:nvSpPr>
        <p:spPr>
          <a:xfrm>
            <a:off x="117475" y="6477000"/>
            <a:ext cx="8902700" cy="2952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0" tIns="0" rIns="0" bIns="0" numCol="1" anchor="b" anchorCtr="0" compatLnSpc="1">
            <a:prstTxWarp prst="textNoShape">
              <a:avLst/>
            </a:prstTxWarp>
          </a:bodyPr>
          <a:lstStyle>
            <a:defPPr>
              <a:defRPr lang="de-DE"/>
            </a:defPPr>
            <a:lvl1pPr eaLnBrk="0" hangingPunct="0">
              <a:lnSpc>
                <a:spcPct val="110000"/>
              </a:lnSpc>
              <a:spcBef>
                <a:spcPct val="0"/>
              </a:spcBef>
              <a:buClrTx/>
              <a:buFontTx/>
              <a:buNone/>
              <a:defRPr sz="800">
                <a:solidFill>
                  <a:srgbClr val="000000"/>
                </a:solidFill>
              </a:defRPr>
            </a:lvl1pPr>
          </a:lstStyle>
          <a:p>
            <a:pPr lvl="0"/>
            <a:r>
              <a:rPr lang="en-GB" sz="900" noProof="0" dirty="0" smtClean="0"/>
              <a:t>The</a:t>
            </a:r>
            <a:r>
              <a:rPr lang="en-GB" sz="900" baseline="0" noProof="0" dirty="0" smtClean="0"/>
              <a:t> XFEL MPS, DESY 7</a:t>
            </a:r>
            <a:r>
              <a:rPr lang="en-GB" sz="900" baseline="30000" noProof="0" dirty="0" smtClean="0"/>
              <a:t>th</a:t>
            </a:r>
            <a:r>
              <a:rPr lang="en-GB" sz="900" baseline="0" noProof="0" dirty="0" smtClean="0"/>
              <a:t> November 2013</a:t>
            </a:r>
            <a:endParaRPr lang="en-GB" sz="900" noProof="0" dirty="0" smtClean="0"/>
          </a:p>
          <a:p>
            <a:pPr lvl="0"/>
            <a:r>
              <a:rPr lang="en-GB" sz="900" noProof="0" dirty="0" smtClean="0"/>
              <a:t>E.</a:t>
            </a:r>
            <a:r>
              <a:rPr lang="en-GB" sz="900" baseline="0" noProof="0" dirty="0" smtClean="0"/>
              <a:t> Castro - MPY</a:t>
            </a:r>
            <a:endParaRPr lang="en-GB" sz="900" noProof="0" dirty="0" smtClean="0"/>
          </a:p>
        </p:txBody>
      </p:sp>
      <p:pic>
        <p:nvPicPr>
          <p:cNvPr id="11" name="Picture 37" descr="Helmholtz_Logo"/>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8356600" y="6516688"/>
            <a:ext cx="584200" cy="236537"/>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121" descr="DESY-Logo-cyan-RGB_Hintergrund weiss"/>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7989888" y="6511925"/>
            <a:ext cx="252412" cy="252413"/>
          </a:xfrm>
          <a:prstGeom prst="rect">
            <a:avLst/>
          </a:prstGeom>
          <a:noFill/>
          <a:extLst>
            <a:ext uri="{909E8E84-426E-40DD-AFC4-6F175D3DCCD1}">
              <a14:hiddenFill xmlns:a14="http://schemas.microsoft.com/office/drawing/2010/main">
                <a:solidFill>
                  <a:srgbClr val="FFFFFF"/>
                </a:solidFill>
              </a14:hiddenFill>
            </a:ext>
          </a:extLst>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4" r:id="rId3"/>
    <p:sldLayoutId id="2147483655" r:id="rId4"/>
  </p:sldLayoutIdLst>
  <p:hf hdr="0" ftr="0" dt="0"/>
  <p:txStyles>
    <p:titleStyle>
      <a:lvl1pPr algn="l" rtl="0" eaLnBrk="1" fontAlgn="base" hangingPunct="1">
        <a:spcBef>
          <a:spcPct val="0"/>
        </a:spcBef>
        <a:spcAft>
          <a:spcPct val="0"/>
        </a:spcAft>
        <a:defRPr sz="2400" b="1">
          <a:solidFill>
            <a:schemeClr val="bg1"/>
          </a:solidFill>
          <a:latin typeface="+mj-lt"/>
          <a:ea typeface="+mj-ea"/>
          <a:cs typeface="+mj-cs"/>
        </a:defRPr>
      </a:lvl1pPr>
      <a:lvl2pPr algn="l" rtl="0" eaLnBrk="1" fontAlgn="base" hangingPunct="1">
        <a:spcBef>
          <a:spcPct val="0"/>
        </a:spcBef>
        <a:spcAft>
          <a:spcPct val="0"/>
        </a:spcAft>
        <a:defRPr sz="2400" b="1">
          <a:solidFill>
            <a:schemeClr val="bg1"/>
          </a:solidFill>
          <a:latin typeface="Arial" charset="0"/>
          <a:ea typeface="ＭＳ Ｐゴシック" pitchFamily="112" charset="-128"/>
        </a:defRPr>
      </a:lvl2pPr>
      <a:lvl3pPr algn="l" rtl="0" eaLnBrk="1" fontAlgn="base" hangingPunct="1">
        <a:spcBef>
          <a:spcPct val="0"/>
        </a:spcBef>
        <a:spcAft>
          <a:spcPct val="0"/>
        </a:spcAft>
        <a:defRPr sz="2400" b="1">
          <a:solidFill>
            <a:schemeClr val="bg1"/>
          </a:solidFill>
          <a:latin typeface="Arial" charset="0"/>
          <a:ea typeface="ＭＳ Ｐゴシック" pitchFamily="112" charset="-128"/>
        </a:defRPr>
      </a:lvl3pPr>
      <a:lvl4pPr algn="l" rtl="0" eaLnBrk="1" fontAlgn="base" hangingPunct="1">
        <a:spcBef>
          <a:spcPct val="0"/>
        </a:spcBef>
        <a:spcAft>
          <a:spcPct val="0"/>
        </a:spcAft>
        <a:defRPr sz="2400" b="1">
          <a:solidFill>
            <a:schemeClr val="bg1"/>
          </a:solidFill>
          <a:latin typeface="Arial" charset="0"/>
          <a:ea typeface="ＭＳ Ｐゴシック" pitchFamily="112" charset="-128"/>
        </a:defRPr>
      </a:lvl4pPr>
      <a:lvl5pPr algn="l" rtl="0" eaLnBrk="1" fontAlgn="base" hangingPunct="1">
        <a:spcBef>
          <a:spcPct val="0"/>
        </a:spcBef>
        <a:spcAft>
          <a:spcPct val="0"/>
        </a:spcAft>
        <a:defRPr sz="2400" b="1">
          <a:solidFill>
            <a:schemeClr val="bg1"/>
          </a:solidFill>
          <a:latin typeface="Arial" charset="0"/>
          <a:ea typeface="ＭＳ Ｐゴシック" pitchFamily="112" charset="-128"/>
        </a:defRPr>
      </a:lvl5pPr>
      <a:lvl6pPr marL="457200" algn="l" rtl="0" eaLnBrk="1" fontAlgn="base" hangingPunct="1">
        <a:spcBef>
          <a:spcPct val="0"/>
        </a:spcBef>
        <a:spcAft>
          <a:spcPct val="0"/>
        </a:spcAft>
        <a:defRPr sz="2400" b="1">
          <a:solidFill>
            <a:schemeClr val="bg1"/>
          </a:solidFill>
          <a:latin typeface="Arial" charset="0"/>
          <a:ea typeface="ＭＳ Ｐゴシック" pitchFamily="112" charset="-128"/>
        </a:defRPr>
      </a:lvl6pPr>
      <a:lvl7pPr marL="914400" algn="l" rtl="0" eaLnBrk="1" fontAlgn="base" hangingPunct="1">
        <a:spcBef>
          <a:spcPct val="0"/>
        </a:spcBef>
        <a:spcAft>
          <a:spcPct val="0"/>
        </a:spcAft>
        <a:defRPr sz="2400" b="1">
          <a:solidFill>
            <a:schemeClr val="bg1"/>
          </a:solidFill>
          <a:latin typeface="Arial" charset="0"/>
          <a:ea typeface="ＭＳ Ｐゴシック" pitchFamily="112" charset="-128"/>
        </a:defRPr>
      </a:lvl7pPr>
      <a:lvl8pPr marL="1371600" algn="l" rtl="0" eaLnBrk="1" fontAlgn="base" hangingPunct="1">
        <a:spcBef>
          <a:spcPct val="0"/>
        </a:spcBef>
        <a:spcAft>
          <a:spcPct val="0"/>
        </a:spcAft>
        <a:defRPr sz="2400" b="1">
          <a:solidFill>
            <a:schemeClr val="bg1"/>
          </a:solidFill>
          <a:latin typeface="Arial" charset="0"/>
          <a:ea typeface="ＭＳ Ｐゴシック" pitchFamily="112" charset="-128"/>
        </a:defRPr>
      </a:lvl8pPr>
      <a:lvl9pPr marL="1828800" algn="l" rtl="0" eaLnBrk="1" fontAlgn="base" hangingPunct="1">
        <a:spcBef>
          <a:spcPct val="0"/>
        </a:spcBef>
        <a:spcAft>
          <a:spcPct val="0"/>
        </a:spcAft>
        <a:defRPr sz="2400" b="1">
          <a:solidFill>
            <a:schemeClr val="bg1"/>
          </a:solidFill>
          <a:latin typeface="Arial" charset="0"/>
          <a:ea typeface="ＭＳ Ｐゴシック" pitchFamily="112" charset="-128"/>
        </a:defRPr>
      </a:lvl9pPr>
    </p:titleStyle>
    <p:bodyStyle>
      <a:lvl1pPr marL="298450" indent="-298450" algn="l" rtl="0" eaLnBrk="1" fontAlgn="base" hangingPunct="1">
        <a:spcBef>
          <a:spcPts val="600"/>
        </a:spcBef>
        <a:spcAft>
          <a:spcPct val="0"/>
        </a:spcAft>
        <a:buClr>
          <a:schemeClr val="accent2"/>
        </a:buClr>
        <a:buSzPct val="80000"/>
        <a:buFont typeface="Wingdings" pitchFamily="2" charset="2"/>
        <a:buChar char="n"/>
        <a:defRPr sz="2400">
          <a:solidFill>
            <a:schemeClr val="tx2"/>
          </a:solidFill>
          <a:latin typeface="+mn-lt"/>
          <a:ea typeface="+mn-ea"/>
          <a:cs typeface="+mn-cs"/>
        </a:defRPr>
      </a:lvl1pPr>
      <a:lvl2pPr marL="558800" indent="-258763" algn="l" rtl="0" eaLnBrk="1" fontAlgn="base" hangingPunct="1">
        <a:spcBef>
          <a:spcPts val="600"/>
        </a:spcBef>
        <a:spcAft>
          <a:spcPct val="0"/>
        </a:spcAft>
        <a:buClr>
          <a:schemeClr val="accent1"/>
        </a:buClr>
        <a:buFont typeface="Wingdings" pitchFamily="2" charset="2"/>
        <a:buChar char="§"/>
        <a:defRPr sz="2400">
          <a:solidFill>
            <a:schemeClr val="tx2"/>
          </a:solidFill>
          <a:latin typeface="+mn-lt"/>
          <a:ea typeface="+mn-ea"/>
        </a:defRPr>
      </a:lvl2pPr>
      <a:lvl3pPr marL="817563" indent="-257175" algn="l" rtl="0" eaLnBrk="1" fontAlgn="base" hangingPunct="1">
        <a:spcBef>
          <a:spcPts val="600"/>
        </a:spcBef>
        <a:spcAft>
          <a:spcPct val="0"/>
        </a:spcAft>
        <a:buClr>
          <a:schemeClr val="accent2"/>
        </a:buClr>
        <a:buSzPct val="60000"/>
        <a:buFont typeface="Wingdings" pitchFamily="2" charset="2"/>
        <a:buChar char=""/>
        <a:defRPr sz="2400">
          <a:solidFill>
            <a:schemeClr val="tx2"/>
          </a:solidFill>
          <a:latin typeface="+mn-lt"/>
          <a:ea typeface="+mn-ea"/>
        </a:defRPr>
      </a:lvl3pPr>
      <a:lvl4pPr marL="1077913" indent="-258763" algn="l" rtl="0" eaLnBrk="1" fontAlgn="base" hangingPunct="1">
        <a:spcBef>
          <a:spcPts val="600"/>
        </a:spcBef>
        <a:spcAft>
          <a:spcPct val="0"/>
        </a:spcAft>
        <a:buClr>
          <a:schemeClr val="hlink"/>
        </a:buClr>
        <a:buFont typeface="Wingdings" pitchFamily="2" charset="2"/>
        <a:buChar char="§"/>
        <a:defRPr sz="2400">
          <a:solidFill>
            <a:srgbClr val="100F2E"/>
          </a:solidFill>
          <a:latin typeface="+mn-lt"/>
          <a:ea typeface="+mn-ea"/>
        </a:defRPr>
      </a:lvl4pPr>
      <a:lvl5pPr marL="1312863" indent="-223838" algn="l" rtl="0" eaLnBrk="1" fontAlgn="base" hangingPunct="1">
        <a:spcBef>
          <a:spcPts val="600"/>
        </a:spcBef>
        <a:spcAft>
          <a:spcPct val="0"/>
        </a:spcAft>
        <a:buClr>
          <a:schemeClr val="accent2"/>
        </a:buClr>
        <a:buChar char="»"/>
        <a:defRPr sz="2400">
          <a:solidFill>
            <a:srgbClr val="100F2E"/>
          </a:solidFill>
          <a:latin typeface="+mn-lt"/>
          <a:ea typeface="+mn-ea"/>
        </a:defRPr>
      </a:lvl5pPr>
      <a:lvl6pPr marL="1770063" indent="-223838" algn="l" rtl="0" eaLnBrk="1" fontAlgn="base" hangingPunct="1">
        <a:spcBef>
          <a:spcPct val="20000"/>
        </a:spcBef>
        <a:spcAft>
          <a:spcPct val="0"/>
        </a:spcAft>
        <a:buClr>
          <a:schemeClr val="folHlink"/>
        </a:buClr>
        <a:buChar char="»"/>
        <a:defRPr sz="2400">
          <a:solidFill>
            <a:srgbClr val="100F2E"/>
          </a:solidFill>
          <a:latin typeface="+mn-lt"/>
          <a:ea typeface="+mn-ea"/>
        </a:defRPr>
      </a:lvl6pPr>
      <a:lvl7pPr marL="2227263" indent="-223838" algn="l" rtl="0" eaLnBrk="1" fontAlgn="base" hangingPunct="1">
        <a:spcBef>
          <a:spcPct val="20000"/>
        </a:spcBef>
        <a:spcAft>
          <a:spcPct val="0"/>
        </a:spcAft>
        <a:buClr>
          <a:schemeClr val="folHlink"/>
        </a:buClr>
        <a:buChar char="»"/>
        <a:defRPr sz="2400">
          <a:solidFill>
            <a:srgbClr val="100F2E"/>
          </a:solidFill>
          <a:latin typeface="+mn-lt"/>
          <a:ea typeface="+mn-ea"/>
        </a:defRPr>
      </a:lvl7pPr>
      <a:lvl8pPr marL="2684463" indent="-223838" algn="l" rtl="0" eaLnBrk="1" fontAlgn="base" hangingPunct="1">
        <a:spcBef>
          <a:spcPct val="20000"/>
        </a:spcBef>
        <a:spcAft>
          <a:spcPct val="0"/>
        </a:spcAft>
        <a:buClr>
          <a:schemeClr val="folHlink"/>
        </a:buClr>
        <a:buChar char="»"/>
        <a:defRPr sz="2400">
          <a:solidFill>
            <a:srgbClr val="100F2E"/>
          </a:solidFill>
          <a:latin typeface="+mn-lt"/>
          <a:ea typeface="+mn-ea"/>
        </a:defRPr>
      </a:lvl8pPr>
      <a:lvl9pPr marL="3141663" indent="-223838" algn="l" rtl="0" eaLnBrk="1" fontAlgn="base" hangingPunct="1">
        <a:spcBef>
          <a:spcPct val="20000"/>
        </a:spcBef>
        <a:spcAft>
          <a:spcPct val="0"/>
        </a:spcAft>
        <a:buClr>
          <a:schemeClr val="folHlink"/>
        </a:buClr>
        <a:buChar char="»"/>
        <a:defRPr sz="2400">
          <a:solidFill>
            <a:srgbClr val="100F2E"/>
          </a:solidFill>
          <a:latin typeface="+mn-lt"/>
          <a:ea typeface="+mn-ea"/>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Untertitel 6"/>
          <p:cNvSpPr>
            <a:spLocks noGrp="1"/>
          </p:cNvSpPr>
          <p:nvPr>
            <p:ph type="subTitle" sz="quarter" idx="1"/>
          </p:nvPr>
        </p:nvSpPr>
        <p:spPr>
          <a:xfrm>
            <a:off x="369691" y="1740028"/>
            <a:ext cx="8325262" cy="3266312"/>
          </a:xfrm>
        </p:spPr>
        <p:txBody>
          <a:bodyPr/>
          <a:lstStyle/>
          <a:p>
            <a:pPr>
              <a:spcBef>
                <a:spcPts val="800"/>
              </a:spcBef>
              <a:buClrTx/>
            </a:pPr>
            <a:r>
              <a:rPr lang="en-GB" sz="4000" dirty="0" smtClean="0"/>
              <a:t>The Machine </a:t>
            </a:r>
            <a:r>
              <a:rPr lang="en-GB" sz="4000" dirty="0"/>
              <a:t>Protection System</a:t>
            </a:r>
          </a:p>
          <a:p>
            <a:pPr>
              <a:spcBef>
                <a:spcPts val="800"/>
              </a:spcBef>
              <a:buClrTx/>
            </a:pPr>
            <a:r>
              <a:rPr lang="en-GB" sz="4000" dirty="0" smtClean="0"/>
              <a:t>for the European XFEL</a:t>
            </a:r>
          </a:p>
          <a:p>
            <a:pPr>
              <a:spcBef>
                <a:spcPts val="800"/>
              </a:spcBef>
              <a:buClrTx/>
            </a:pPr>
            <a:endParaRPr lang="en-GB" dirty="0" smtClean="0"/>
          </a:p>
          <a:p>
            <a:pPr>
              <a:spcBef>
                <a:spcPts val="800"/>
              </a:spcBef>
              <a:buClrTx/>
            </a:pPr>
            <a:endParaRPr lang="en-GB" dirty="0"/>
          </a:p>
          <a:p>
            <a:pPr>
              <a:spcBef>
                <a:spcPts val="800"/>
              </a:spcBef>
              <a:buClrTx/>
            </a:pPr>
            <a:r>
              <a:rPr lang="en-GB" sz="2000" i="1" dirty="0" smtClean="0"/>
              <a:t>E. Castro on behalf of the MPS team </a:t>
            </a:r>
          </a:p>
          <a:p>
            <a:pPr>
              <a:spcBef>
                <a:spcPts val="800"/>
              </a:spcBef>
              <a:buClrTx/>
            </a:pPr>
            <a:r>
              <a:rPr lang="en-GB" sz="2000" i="1" dirty="0" smtClean="0"/>
              <a:t>08.10.2013</a:t>
            </a:r>
            <a:endParaRPr lang="en-GB" sz="2000" i="1"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de-DE" dirty="0" smtClean="0"/>
              <a:t>Operation: </a:t>
            </a:r>
            <a:r>
              <a:rPr lang="de-DE" dirty="0" err="1" smtClean="0"/>
              <a:t>interface</a:t>
            </a:r>
            <a:r>
              <a:rPr lang="de-DE" dirty="0" smtClean="0"/>
              <a:t> </a:t>
            </a:r>
            <a:r>
              <a:rPr lang="de-DE" dirty="0" err="1" smtClean="0"/>
              <a:t>with</a:t>
            </a:r>
            <a:r>
              <a:rPr lang="de-DE" dirty="0" smtClean="0"/>
              <a:t> Timing System</a:t>
            </a:r>
            <a:endParaRPr lang="de-DE" dirty="0"/>
          </a:p>
        </p:txBody>
      </p:sp>
      <p:sp>
        <p:nvSpPr>
          <p:cNvPr id="8" name="Content Placeholder 7"/>
          <p:cNvSpPr>
            <a:spLocks noGrp="1"/>
          </p:cNvSpPr>
          <p:nvPr>
            <p:ph idx="1"/>
          </p:nvPr>
        </p:nvSpPr>
        <p:spPr>
          <a:xfrm>
            <a:off x="404813" y="1347788"/>
            <a:ext cx="8425920" cy="2242079"/>
          </a:xfrm>
        </p:spPr>
        <p:txBody>
          <a:bodyPr/>
          <a:lstStyle/>
          <a:p>
            <a:pPr algn="just"/>
            <a:r>
              <a:rPr lang="en-US" sz="1800" i="1" dirty="0"/>
              <a:t>Beam Modes </a:t>
            </a:r>
            <a:r>
              <a:rPr lang="en-US" sz="1800" dirty="0"/>
              <a:t>and </a:t>
            </a:r>
            <a:r>
              <a:rPr lang="en-US" sz="1800" i="1" dirty="0"/>
              <a:t>Section Pattern</a:t>
            </a:r>
            <a:r>
              <a:rPr lang="en-US" sz="1800" dirty="0"/>
              <a:t> are forwarded to the Timing </a:t>
            </a:r>
            <a:r>
              <a:rPr lang="en-US" sz="1800" dirty="0" smtClean="0"/>
              <a:t>System </a:t>
            </a:r>
          </a:p>
          <a:p>
            <a:pPr algn="just"/>
            <a:r>
              <a:rPr lang="en-US" sz="1800" dirty="0" smtClean="0"/>
              <a:t>Together </a:t>
            </a:r>
            <a:r>
              <a:rPr lang="en-US" sz="1800" dirty="0"/>
              <a:t>with the </a:t>
            </a:r>
            <a:r>
              <a:rPr lang="en-US" sz="1800" dirty="0" smtClean="0"/>
              <a:t>requested bunch patterns from the </a:t>
            </a:r>
            <a:r>
              <a:rPr lang="en-US" sz="1800" dirty="0"/>
              <a:t>operator, the Timing System will generate the table of </a:t>
            </a:r>
            <a:r>
              <a:rPr lang="en-US" sz="1800" dirty="0" smtClean="0"/>
              <a:t>allowed </a:t>
            </a:r>
            <a:r>
              <a:rPr lang="en-US" sz="1800" i="1" dirty="0" smtClean="0"/>
              <a:t>Bunch Patterns </a:t>
            </a:r>
            <a:r>
              <a:rPr lang="de-DE" sz="1800" dirty="0" err="1" smtClean="0"/>
              <a:t>for</a:t>
            </a:r>
            <a:r>
              <a:rPr lang="de-DE" sz="1800" dirty="0" smtClean="0"/>
              <a:t> </a:t>
            </a:r>
            <a:r>
              <a:rPr lang="de-DE" sz="1800" dirty="0" err="1"/>
              <a:t>each</a:t>
            </a:r>
            <a:r>
              <a:rPr lang="de-DE" sz="1800" dirty="0"/>
              <a:t> </a:t>
            </a:r>
            <a:r>
              <a:rPr lang="de-DE" sz="1800" dirty="0" err="1" smtClean="0"/>
              <a:t>macro</a:t>
            </a:r>
            <a:r>
              <a:rPr lang="de-DE" sz="1800" dirty="0" smtClean="0"/>
              <a:t>-pulse (10Hz)</a:t>
            </a:r>
          </a:p>
          <a:p>
            <a:pPr marL="0" indent="0" algn="just">
              <a:buNone/>
            </a:pPr>
            <a:r>
              <a:rPr lang="de-DE" sz="1600" i="1" dirty="0" smtClean="0"/>
              <a:t>     (</a:t>
            </a:r>
            <a:r>
              <a:rPr lang="de-DE" sz="1600" i="1" dirty="0" err="1" smtClean="0"/>
              <a:t>Bunch</a:t>
            </a:r>
            <a:r>
              <a:rPr lang="de-DE" sz="1600" i="1" dirty="0" smtClean="0"/>
              <a:t> </a:t>
            </a:r>
            <a:r>
              <a:rPr lang="de-DE" sz="1600" i="1" dirty="0" err="1" smtClean="0"/>
              <a:t>pattern</a:t>
            </a:r>
            <a:r>
              <a:rPr lang="de-DE" sz="1600" i="1" dirty="0" smtClean="0"/>
              <a:t>: 32 </a:t>
            </a:r>
            <a:r>
              <a:rPr lang="de-DE" sz="1600" i="1" dirty="0" err="1" smtClean="0"/>
              <a:t>bits</a:t>
            </a:r>
            <a:r>
              <a:rPr lang="de-DE" sz="1600" i="1" dirty="0" smtClean="0"/>
              <a:t> </a:t>
            </a:r>
            <a:r>
              <a:rPr lang="de-DE" sz="1600" i="1" dirty="0" err="1" smtClean="0"/>
              <a:t>with</a:t>
            </a:r>
            <a:r>
              <a:rPr lang="de-DE" sz="1600" i="1" dirty="0" smtClean="0"/>
              <a:t> </a:t>
            </a:r>
            <a:r>
              <a:rPr lang="de-DE" sz="1600" i="1" dirty="0" err="1" smtClean="0"/>
              <a:t>info</a:t>
            </a:r>
            <a:r>
              <a:rPr lang="de-DE" sz="1600" i="1" dirty="0" smtClean="0"/>
              <a:t> </a:t>
            </a:r>
            <a:r>
              <a:rPr lang="de-DE" sz="1600" i="1" dirty="0" err="1" smtClean="0"/>
              <a:t>about</a:t>
            </a:r>
            <a:r>
              <a:rPr lang="de-DE" sz="1600" i="1" dirty="0" smtClean="0"/>
              <a:t> </a:t>
            </a:r>
            <a:r>
              <a:rPr lang="de-DE" sz="1600" i="1" dirty="0" err="1" smtClean="0"/>
              <a:t>bunch</a:t>
            </a:r>
            <a:r>
              <a:rPr lang="de-DE" sz="1600" i="1" dirty="0" smtClean="0"/>
              <a:t> </a:t>
            </a:r>
            <a:r>
              <a:rPr lang="de-DE" sz="1600" i="1" dirty="0" err="1" smtClean="0"/>
              <a:t>charge</a:t>
            </a:r>
            <a:r>
              <a:rPr lang="de-DE" sz="1600" i="1" dirty="0" smtClean="0"/>
              <a:t> </a:t>
            </a:r>
            <a:r>
              <a:rPr lang="de-DE" sz="1600" i="1" dirty="0" err="1" smtClean="0"/>
              <a:t>and</a:t>
            </a:r>
            <a:r>
              <a:rPr lang="de-DE" sz="1600" i="1" dirty="0" smtClean="0"/>
              <a:t> </a:t>
            </a:r>
            <a:r>
              <a:rPr lang="de-DE" sz="1600" i="1" dirty="0" err="1" smtClean="0"/>
              <a:t>path</a:t>
            </a:r>
            <a:r>
              <a:rPr lang="de-DE" sz="1600" i="1" dirty="0" smtClean="0"/>
              <a:t> </a:t>
            </a:r>
            <a:r>
              <a:rPr lang="de-DE" sz="1600" i="1" dirty="0" err="1" smtClean="0"/>
              <a:t>to</a:t>
            </a:r>
            <a:r>
              <a:rPr lang="de-DE" sz="1600" i="1" dirty="0" smtClean="0"/>
              <a:t> </a:t>
            </a:r>
            <a:r>
              <a:rPr lang="de-DE" sz="1600" i="1" dirty="0" err="1" smtClean="0"/>
              <a:t>follow</a:t>
            </a:r>
            <a:r>
              <a:rPr lang="de-DE" sz="1600" i="1" dirty="0" smtClean="0"/>
              <a:t> in XFEL)</a:t>
            </a:r>
            <a:endParaRPr lang="de-DE" sz="1600" i="1" dirty="0"/>
          </a:p>
        </p:txBody>
      </p:sp>
      <p:pic>
        <p:nvPicPr>
          <p:cNvPr id="10" name="Picture 9"/>
          <p:cNvPicPr/>
          <p:nvPr/>
        </p:nvPicPr>
        <p:blipFill>
          <a:blip r:embed="rId2">
            <a:extLst>
              <a:ext uri="{28A0092B-C50C-407E-A947-70E740481C1C}">
                <a14:useLocalDpi xmlns:a14="http://schemas.microsoft.com/office/drawing/2010/main" val="0"/>
              </a:ext>
            </a:extLst>
          </a:blip>
          <a:stretch>
            <a:fillRect/>
          </a:stretch>
        </p:blipFill>
        <p:spPr>
          <a:xfrm>
            <a:off x="472439" y="2997248"/>
            <a:ext cx="5513494" cy="3022601"/>
          </a:xfrm>
          <a:prstGeom prst="rect">
            <a:avLst/>
          </a:prstGeom>
        </p:spPr>
      </p:pic>
      <p:sp>
        <p:nvSpPr>
          <p:cNvPr id="13" name="TextBox 12"/>
          <p:cNvSpPr txBox="1"/>
          <p:nvPr/>
        </p:nvSpPr>
        <p:spPr>
          <a:xfrm>
            <a:off x="1266950" y="6002965"/>
            <a:ext cx="3924472" cy="307777"/>
          </a:xfrm>
          <a:prstGeom prst="rect">
            <a:avLst/>
          </a:prstGeom>
          <a:noFill/>
        </p:spPr>
        <p:txBody>
          <a:bodyPr wrap="none" rtlCol="0">
            <a:spAutoFit/>
          </a:bodyPr>
          <a:lstStyle/>
          <a:p>
            <a:pPr>
              <a:spcBef>
                <a:spcPts val="600"/>
              </a:spcBef>
              <a:buClr>
                <a:schemeClr val="accent2"/>
              </a:buClr>
              <a:buSzPct val="80000"/>
              <a:buNone/>
            </a:pPr>
            <a:r>
              <a:rPr lang="de-DE" sz="1400" i="1" dirty="0" smtClean="0">
                <a:solidFill>
                  <a:srgbClr val="0070C0"/>
                </a:solidFill>
              </a:rPr>
              <a:t>Interface </a:t>
            </a:r>
            <a:r>
              <a:rPr lang="de-DE" sz="1400" i="1" dirty="0" err="1" smtClean="0">
                <a:solidFill>
                  <a:srgbClr val="0070C0"/>
                </a:solidFill>
              </a:rPr>
              <a:t>between</a:t>
            </a:r>
            <a:r>
              <a:rPr lang="de-DE" sz="1400" i="1" dirty="0" smtClean="0">
                <a:solidFill>
                  <a:srgbClr val="0070C0"/>
                </a:solidFill>
              </a:rPr>
              <a:t> </a:t>
            </a:r>
            <a:r>
              <a:rPr lang="de-DE" sz="1400" i="1" dirty="0" err="1" smtClean="0">
                <a:solidFill>
                  <a:srgbClr val="0070C0"/>
                </a:solidFill>
              </a:rPr>
              <a:t>the</a:t>
            </a:r>
            <a:r>
              <a:rPr lang="de-DE" sz="1400" i="1" dirty="0" smtClean="0">
                <a:solidFill>
                  <a:srgbClr val="0070C0"/>
                </a:solidFill>
              </a:rPr>
              <a:t> MPS </a:t>
            </a:r>
            <a:r>
              <a:rPr lang="de-DE" sz="1400" i="1" dirty="0" err="1" smtClean="0">
                <a:solidFill>
                  <a:srgbClr val="0070C0"/>
                </a:solidFill>
              </a:rPr>
              <a:t>and</a:t>
            </a:r>
            <a:r>
              <a:rPr lang="de-DE" sz="1400" i="1" dirty="0" smtClean="0">
                <a:solidFill>
                  <a:srgbClr val="0070C0"/>
                </a:solidFill>
              </a:rPr>
              <a:t> Timing System</a:t>
            </a:r>
          </a:p>
        </p:txBody>
      </p:sp>
      <p:sp>
        <p:nvSpPr>
          <p:cNvPr id="11" name="TextBox 10"/>
          <p:cNvSpPr txBox="1"/>
          <p:nvPr/>
        </p:nvSpPr>
        <p:spPr>
          <a:xfrm>
            <a:off x="5985931" y="3702146"/>
            <a:ext cx="2912533" cy="1877437"/>
          </a:xfrm>
          <a:prstGeom prst="rect">
            <a:avLst/>
          </a:prstGeom>
          <a:noFill/>
        </p:spPr>
        <p:txBody>
          <a:bodyPr wrap="square" rtlCol="0">
            <a:spAutoFit/>
          </a:bodyPr>
          <a:lstStyle/>
          <a:p>
            <a:pPr marL="171450" indent="-171450">
              <a:spcBef>
                <a:spcPts val="600"/>
              </a:spcBef>
              <a:buClr>
                <a:schemeClr val="accent2"/>
              </a:buClr>
              <a:buSzPct val="80000"/>
            </a:pPr>
            <a:r>
              <a:rPr lang="de-DE" sz="1200" dirty="0" smtClean="0">
                <a:solidFill>
                  <a:schemeClr val="accent3"/>
                </a:solidFill>
              </a:rPr>
              <a:t>MPS </a:t>
            </a:r>
            <a:r>
              <a:rPr lang="de-DE" sz="1200" dirty="0" err="1" smtClean="0">
                <a:solidFill>
                  <a:schemeClr val="accent3"/>
                </a:solidFill>
              </a:rPr>
              <a:t>and</a:t>
            </a:r>
            <a:r>
              <a:rPr lang="de-DE" sz="1200" dirty="0" smtClean="0">
                <a:solidFill>
                  <a:schemeClr val="accent3"/>
                </a:solidFill>
              </a:rPr>
              <a:t> Timing System </a:t>
            </a:r>
            <a:r>
              <a:rPr lang="de-DE" sz="1200" dirty="0" err="1" smtClean="0">
                <a:solidFill>
                  <a:schemeClr val="accent3"/>
                </a:solidFill>
              </a:rPr>
              <a:t>are</a:t>
            </a:r>
            <a:r>
              <a:rPr lang="de-DE" sz="1200" dirty="0" smtClean="0">
                <a:solidFill>
                  <a:schemeClr val="accent3"/>
                </a:solidFill>
              </a:rPr>
              <a:t> </a:t>
            </a:r>
            <a:r>
              <a:rPr lang="de-DE" sz="1200" dirty="0" err="1" smtClean="0">
                <a:solidFill>
                  <a:schemeClr val="accent3"/>
                </a:solidFill>
              </a:rPr>
              <a:t>asynchronous</a:t>
            </a:r>
            <a:endParaRPr lang="de-DE" sz="1200" dirty="0" smtClean="0">
              <a:solidFill>
                <a:schemeClr val="accent3"/>
              </a:solidFill>
            </a:endParaRPr>
          </a:p>
          <a:p>
            <a:pPr marL="171450" indent="-171450">
              <a:spcBef>
                <a:spcPts val="600"/>
              </a:spcBef>
              <a:buClr>
                <a:schemeClr val="accent2"/>
              </a:buClr>
              <a:buSzPct val="80000"/>
            </a:pPr>
            <a:r>
              <a:rPr lang="de-DE" sz="1200" dirty="0" smtClean="0">
                <a:solidFill>
                  <a:schemeClr val="accent3"/>
                </a:solidFill>
              </a:rPr>
              <a:t>MPS </a:t>
            </a:r>
            <a:r>
              <a:rPr lang="de-DE" sz="1200" dirty="0" err="1" smtClean="0">
                <a:solidFill>
                  <a:schemeClr val="accent3"/>
                </a:solidFill>
              </a:rPr>
              <a:t>and</a:t>
            </a:r>
            <a:r>
              <a:rPr lang="de-DE" sz="1200" dirty="0" smtClean="0">
                <a:solidFill>
                  <a:schemeClr val="accent3"/>
                </a:solidFill>
              </a:rPr>
              <a:t> Timing </a:t>
            </a:r>
            <a:r>
              <a:rPr lang="de-DE" sz="1200" dirty="0" err="1" smtClean="0">
                <a:solidFill>
                  <a:schemeClr val="accent3"/>
                </a:solidFill>
              </a:rPr>
              <a:t>masters</a:t>
            </a:r>
            <a:r>
              <a:rPr lang="de-DE" sz="1200" dirty="0" smtClean="0">
                <a:solidFill>
                  <a:schemeClr val="accent3"/>
                </a:solidFill>
              </a:rPr>
              <a:t> in </a:t>
            </a:r>
            <a:r>
              <a:rPr lang="de-DE" sz="1200" dirty="0" err="1" smtClean="0">
                <a:solidFill>
                  <a:schemeClr val="accent3"/>
                </a:solidFill>
              </a:rPr>
              <a:t>the</a:t>
            </a:r>
            <a:r>
              <a:rPr lang="de-DE" sz="1200" dirty="0" smtClean="0">
                <a:solidFill>
                  <a:schemeClr val="accent3"/>
                </a:solidFill>
              </a:rPr>
              <a:t> same </a:t>
            </a:r>
            <a:r>
              <a:rPr lang="de-DE" sz="1200" dirty="0" err="1" smtClean="0">
                <a:solidFill>
                  <a:schemeClr val="accent3"/>
                </a:solidFill>
              </a:rPr>
              <a:t>crate</a:t>
            </a:r>
            <a:endParaRPr lang="de-DE" sz="1200" dirty="0" smtClean="0">
              <a:solidFill>
                <a:schemeClr val="accent3"/>
              </a:solidFill>
            </a:endParaRPr>
          </a:p>
          <a:p>
            <a:pPr marL="171450" indent="-171450">
              <a:spcBef>
                <a:spcPts val="600"/>
              </a:spcBef>
              <a:buClr>
                <a:schemeClr val="accent2"/>
              </a:buClr>
              <a:buSzPct val="80000"/>
            </a:pPr>
            <a:r>
              <a:rPr lang="de-DE" sz="1200" dirty="0" smtClean="0">
                <a:solidFill>
                  <a:schemeClr val="accent3"/>
                </a:solidFill>
              </a:rPr>
              <a:t>MPS </a:t>
            </a:r>
            <a:r>
              <a:rPr lang="de-DE" sz="1200" dirty="0" err="1" smtClean="0">
                <a:solidFill>
                  <a:schemeClr val="accent3"/>
                </a:solidFill>
              </a:rPr>
              <a:t>and</a:t>
            </a:r>
            <a:r>
              <a:rPr lang="de-DE" sz="1200" dirty="0" smtClean="0">
                <a:solidFill>
                  <a:schemeClr val="accent3"/>
                </a:solidFill>
              </a:rPr>
              <a:t> Timing </a:t>
            </a:r>
            <a:r>
              <a:rPr lang="de-DE" sz="1200" dirty="0" err="1" smtClean="0">
                <a:solidFill>
                  <a:schemeClr val="accent3"/>
                </a:solidFill>
              </a:rPr>
              <a:t>slaves</a:t>
            </a:r>
            <a:r>
              <a:rPr lang="de-DE" sz="1200" dirty="0" smtClean="0">
                <a:solidFill>
                  <a:schemeClr val="accent3"/>
                </a:solidFill>
              </a:rPr>
              <a:t> in </a:t>
            </a:r>
            <a:r>
              <a:rPr lang="de-DE" sz="1200" dirty="0" err="1" smtClean="0">
                <a:solidFill>
                  <a:schemeClr val="accent3"/>
                </a:solidFill>
              </a:rPr>
              <a:t>diagnostics</a:t>
            </a:r>
            <a:r>
              <a:rPr lang="de-DE" sz="1200" dirty="0" smtClean="0">
                <a:solidFill>
                  <a:schemeClr val="accent3"/>
                </a:solidFill>
              </a:rPr>
              <a:t> </a:t>
            </a:r>
            <a:r>
              <a:rPr lang="de-DE" sz="1200" dirty="0" err="1" smtClean="0">
                <a:solidFill>
                  <a:schemeClr val="accent3"/>
                </a:solidFill>
              </a:rPr>
              <a:t>crates</a:t>
            </a:r>
            <a:r>
              <a:rPr lang="de-DE" sz="1200" dirty="0" smtClean="0">
                <a:solidFill>
                  <a:schemeClr val="accent3"/>
                </a:solidFill>
              </a:rPr>
              <a:t> </a:t>
            </a:r>
            <a:r>
              <a:rPr lang="de-DE" sz="1200" dirty="0" err="1" smtClean="0">
                <a:solidFill>
                  <a:schemeClr val="accent3"/>
                </a:solidFill>
              </a:rPr>
              <a:t>along</a:t>
            </a:r>
            <a:r>
              <a:rPr lang="de-DE" sz="1200" dirty="0" smtClean="0">
                <a:solidFill>
                  <a:schemeClr val="accent3"/>
                </a:solidFill>
              </a:rPr>
              <a:t> XFEL</a:t>
            </a:r>
          </a:p>
          <a:p>
            <a:pPr marL="171450" indent="-171450">
              <a:spcBef>
                <a:spcPts val="600"/>
              </a:spcBef>
              <a:buClr>
                <a:schemeClr val="accent2"/>
              </a:buClr>
              <a:buSzPct val="80000"/>
            </a:pPr>
            <a:r>
              <a:rPr lang="de-DE" sz="1200" dirty="0" smtClean="0">
                <a:solidFill>
                  <a:schemeClr val="accent3"/>
                </a:solidFill>
              </a:rPr>
              <a:t>Communication </a:t>
            </a:r>
            <a:r>
              <a:rPr lang="de-DE" sz="1200" dirty="0" err="1" smtClean="0">
                <a:solidFill>
                  <a:schemeClr val="accent3"/>
                </a:solidFill>
              </a:rPr>
              <a:t>allows</a:t>
            </a:r>
            <a:r>
              <a:rPr lang="de-DE" sz="1200" dirty="0" smtClean="0">
                <a:solidFill>
                  <a:schemeClr val="accent3"/>
                </a:solidFill>
              </a:rPr>
              <a:t> time </a:t>
            </a:r>
            <a:r>
              <a:rPr lang="de-DE" sz="1200" dirty="0" err="1" smtClean="0">
                <a:solidFill>
                  <a:schemeClr val="accent3"/>
                </a:solidFill>
              </a:rPr>
              <a:t>stamping</a:t>
            </a:r>
            <a:endParaRPr lang="de-DE" sz="1200" dirty="0" smtClean="0">
              <a:solidFill>
                <a:schemeClr val="accent3"/>
              </a:solidFill>
            </a:endParaRPr>
          </a:p>
          <a:p>
            <a:pPr marL="171450" indent="-171450">
              <a:spcBef>
                <a:spcPts val="600"/>
              </a:spcBef>
              <a:buClr>
                <a:schemeClr val="accent2"/>
              </a:buClr>
              <a:buSzPct val="80000"/>
            </a:pPr>
            <a:endParaRPr lang="de-DE" sz="1200" dirty="0" smtClean="0">
              <a:solidFill>
                <a:schemeClr val="accent3"/>
              </a:solidFill>
            </a:endParaRPr>
          </a:p>
        </p:txBody>
      </p:sp>
    </p:spTree>
    <p:extLst>
      <p:ext uri="{BB962C8B-B14F-4D97-AF65-F5344CB8AC3E}">
        <p14:creationId xmlns:p14="http://schemas.microsoft.com/office/powerpoint/2010/main" val="247082472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dirty="0" smtClean="0"/>
              <a:t>Operation: </a:t>
            </a:r>
            <a:r>
              <a:rPr lang="de-DE" dirty="0" err="1" smtClean="0"/>
              <a:t>systems</a:t>
            </a:r>
            <a:r>
              <a:rPr lang="de-DE" dirty="0" smtClean="0"/>
              <a:t> </a:t>
            </a:r>
            <a:r>
              <a:rPr lang="de-DE" dirty="0" err="1" smtClean="0"/>
              <a:t>connected</a:t>
            </a:r>
            <a:r>
              <a:rPr lang="de-DE" dirty="0" smtClean="0"/>
              <a:t> </a:t>
            </a:r>
            <a:r>
              <a:rPr lang="de-DE" dirty="0" err="1" smtClean="0"/>
              <a:t>to</a:t>
            </a:r>
            <a:r>
              <a:rPr lang="de-DE" dirty="0" smtClean="0"/>
              <a:t> </a:t>
            </a:r>
            <a:r>
              <a:rPr lang="de-DE" dirty="0" err="1" smtClean="0"/>
              <a:t>the</a:t>
            </a:r>
            <a:r>
              <a:rPr lang="de-DE" dirty="0" smtClean="0"/>
              <a:t> MPS</a:t>
            </a:r>
            <a:endParaRPr lang="de-DE" dirty="0"/>
          </a:p>
        </p:txBody>
      </p:sp>
      <p:sp>
        <p:nvSpPr>
          <p:cNvPr id="6" name="Content Placeholder 5"/>
          <p:cNvSpPr>
            <a:spLocks noGrp="1"/>
          </p:cNvSpPr>
          <p:nvPr>
            <p:ph idx="1"/>
          </p:nvPr>
        </p:nvSpPr>
        <p:spPr>
          <a:xfrm>
            <a:off x="5378873" y="1347788"/>
            <a:ext cx="3589867" cy="3715279"/>
          </a:xfrm>
        </p:spPr>
        <p:txBody>
          <a:bodyPr/>
          <a:lstStyle/>
          <a:p>
            <a:pPr marL="0" indent="0">
              <a:buNone/>
            </a:pPr>
            <a:r>
              <a:rPr lang="de-DE" sz="1600" dirty="0" smtClean="0"/>
              <a:t>The MPS </a:t>
            </a:r>
            <a:r>
              <a:rPr lang="de-DE" sz="1600" dirty="0" err="1" smtClean="0"/>
              <a:t>receives</a:t>
            </a:r>
            <a:r>
              <a:rPr lang="de-DE" sz="1600" dirty="0" smtClean="0"/>
              <a:t> ~2000 </a:t>
            </a:r>
            <a:r>
              <a:rPr lang="de-DE" sz="1600" dirty="0" err="1" smtClean="0"/>
              <a:t>status</a:t>
            </a:r>
            <a:r>
              <a:rPr lang="de-DE" sz="1600" dirty="0" smtClean="0"/>
              <a:t> </a:t>
            </a:r>
            <a:r>
              <a:rPr lang="de-DE" sz="1600" dirty="0" err="1" smtClean="0"/>
              <a:t>signals</a:t>
            </a:r>
            <a:r>
              <a:rPr lang="de-DE" sz="1600" dirty="0" smtClean="0"/>
              <a:t> </a:t>
            </a:r>
            <a:r>
              <a:rPr lang="de-DE" sz="1600" dirty="0" err="1" smtClean="0"/>
              <a:t>from</a:t>
            </a:r>
            <a:r>
              <a:rPr lang="de-DE" sz="1600" dirty="0" smtClean="0"/>
              <a:t> </a:t>
            </a:r>
            <a:r>
              <a:rPr lang="de-DE" sz="1600" dirty="0" err="1" smtClean="0"/>
              <a:t>systems</a:t>
            </a:r>
            <a:r>
              <a:rPr lang="de-DE" sz="1600" dirty="0" smtClean="0"/>
              <a:t> in </a:t>
            </a:r>
            <a:r>
              <a:rPr lang="de-DE" sz="1600" dirty="0" err="1" smtClean="0"/>
              <a:t>the</a:t>
            </a:r>
            <a:r>
              <a:rPr lang="de-DE" sz="1600" dirty="0" smtClean="0"/>
              <a:t> XFEL</a:t>
            </a:r>
          </a:p>
          <a:p>
            <a:pPr marL="0" indent="0">
              <a:buNone/>
            </a:pPr>
            <a:endParaRPr lang="de-DE" sz="1600" dirty="0"/>
          </a:p>
          <a:p>
            <a:pPr marL="0" indent="0">
              <a:buNone/>
            </a:pPr>
            <a:r>
              <a:rPr lang="de-DE" sz="1600" dirty="0" err="1" smtClean="0"/>
              <a:t>It</a:t>
            </a:r>
            <a:r>
              <a:rPr lang="de-DE" sz="1600" dirty="0" smtClean="0"/>
              <a:t> will </a:t>
            </a:r>
            <a:r>
              <a:rPr lang="de-DE" sz="1600" dirty="0" err="1" smtClean="0"/>
              <a:t>react</a:t>
            </a:r>
            <a:r>
              <a:rPr lang="de-DE" sz="1600" dirty="0" smtClean="0"/>
              <a:t> </a:t>
            </a:r>
            <a:r>
              <a:rPr lang="de-DE" sz="1600" dirty="0" err="1" smtClean="0"/>
              <a:t>inmediately</a:t>
            </a:r>
            <a:r>
              <a:rPr lang="de-DE" sz="1600" dirty="0" smtClean="0"/>
              <a:t> </a:t>
            </a:r>
            <a:r>
              <a:rPr lang="de-DE" sz="1600" dirty="0" err="1" smtClean="0"/>
              <a:t>to</a:t>
            </a:r>
            <a:r>
              <a:rPr lang="de-DE" sz="1600" dirty="0" smtClean="0"/>
              <a:t> </a:t>
            </a:r>
            <a:r>
              <a:rPr lang="de-DE" sz="1600" dirty="0" err="1" smtClean="0"/>
              <a:t>alarms</a:t>
            </a:r>
            <a:r>
              <a:rPr lang="de-DE" sz="1600" dirty="0" smtClean="0"/>
              <a:t> </a:t>
            </a:r>
            <a:r>
              <a:rPr lang="de-DE" sz="1600" dirty="0" err="1" smtClean="0"/>
              <a:t>following</a:t>
            </a:r>
            <a:r>
              <a:rPr lang="de-DE" sz="1600" dirty="0" smtClean="0"/>
              <a:t> a </a:t>
            </a:r>
            <a:r>
              <a:rPr lang="de-DE" sz="1600" dirty="0" err="1" smtClean="0"/>
              <a:t>predefined</a:t>
            </a:r>
            <a:r>
              <a:rPr lang="de-DE" sz="1600" dirty="0" smtClean="0"/>
              <a:t> </a:t>
            </a:r>
            <a:r>
              <a:rPr lang="de-DE" sz="1600" dirty="0" err="1" smtClean="0"/>
              <a:t>reaction</a:t>
            </a:r>
            <a:r>
              <a:rPr lang="de-DE" sz="1600" dirty="0" smtClean="0"/>
              <a:t> </a:t>
            </a:r>
            <a:r>
              <a:rPr lang="de-DE" sz="1600" dirty="0" err="1" smtClean="0"/>
              <a:t>protocol</a:t>
            </a:r>
            <a:r>
              <a:rPr lang="de-DE" sz="1600" dirty="0" smtClean="0"/>
              <a:t>:</a:t>
            </a:r>
          </a:p>
          <a:p>
            <a:pPr marL="0" indent="0">
              <a:buNone/>
            </a:pPr>
            <a:endParaRPr lang="de-DE" sz="1600" dirty="0" smtClean="0"/>
          </a:p>
          <a:p>
            <a:r>
              <a:rPr lang="de-DE" sz="1600" dirty="0" err="1" smtClean="0"/>
              <a:t>Establishing</a:t>
            </a:r>
            <a:r>
              <a:rPr lang="de-DE" sz="1600" dirty="0" smtClean="0"/>
              <a:t> a </a:t>
            </a:r>
            <a:r>
              <a:rPr lang="de-DE" sz="1600" dirty="0" err="1" smtClean="0"/>
              <a:t>new</a:t>
            </a:r>
            <a:r>
              <a:rPr lang="de-DE" sz="1600" dirty="0" smtClean="0"/>
              <a:t> </a:t>
            </a:r>
            <a:r>
              <a:rPr lang="de-DE" sz="1600" dirty="0" err="1" smtClean="0"/>
              <a:t>injection</a:t>
            </a:r>
            <a:r>
              <a:rPr lang="de-DE" sz="1600" dirty="0" smtClean="0"/>
              <a:t> </a:t>
            </a:r>
            <a:r>
              <a:rPr lang="de-DE" sz="1600" dirty="0" err="1" smtClean="0"/>
              <a:t>scheme</a:t>
            </a:r>
            <a:r>
              <a:rPr lang="de-DE" sz="1600" dirty="0" smtClean="0"/>
              <a:t> </a:t>
            </a:r>
            <a:r>
              <a:rPr lang="de-DE" sz="1600" dirty="0" err="1" smtClean="0"/>
              <a:t>for</a:t>
            </a:r>
            <a:r>
              <a:rPr lang="de-DE" sz="1600" dirty="0" smtClean="0"/>
              <a:t> </a:t>
            </a:r>
            <a:r>
              <a:rPr lang="de-DE" sz="1600" dirty="0" err="1" smtClean="0"/>
              <a:t>next</a:t>
            </a:r>
            <a:r>
              <a:rPr lang="de-DE" sz="1600" dirty="0" smtClean="0"/>
              <a:t> </a:t>
            </a:r>
            <a:r>
              <a:rPr lang="de-DE" sz="1600" dirty="0" err="1" smtClean="0"/>
              <a:t>macro</a:t>
            </a:r>
            <a:r>
              <a:rPr lang="de-DE" sz="1600" dirty="0" smtClean="0"/>
              <a:t>-pulse (</a:t>
            </a:r>
            <a:r>
              <a:rPr lang="de-DE" sz="1600" i="1" dirty="0" err="1" smtClean="0"/>
              <a:t>slow</a:t>
            </a:r>
            <a:r>
              <a:rPr lang="de-DE" sz="1600" i="1" dirty="0" smtClean="0"/>
              <a:t> </a:t>
            </a:r>
            <a:r>
              <a:rPr lang="de-DE" sz="1600" i="1" dirty="0" err="1" smtClean="0"/>
              <a:t>reaction</a:t>
            </a:r>
            <a:r>
              <a:rPr lang="de-DE" sz="1600" dirty="0" smtClean="0"/>
              <a:t>)</a:t>
            </a:r>
          </a:p>
          <a:p>
            <a:endParaRPr lang="de-DE" sz="1600" dirty="0" smtClean="0"/>
          </a:p>
          <a:p>
            <a:r>
              <a:rPr lang="de-DE" sz="1600" dirty="0" smtClean="0"/>
              <a:t>In </a:t>
            </a:r>
            <a:r>
              <a:rPr lang="de-DE" sz="1600" dirty="0" err="1" smtClean="0"/>
              <a:t>case</a:t>
            </a:r>
            <a:r>
              <a:rPr lang="de-DE" sz="1600" dirty="0" smtClean="0"/>
              <a:t> </a:t>
            </a:r>
            <a:r>
              <a:rPr lang="de-DE" sz="1600" dirty="0" err="1" smtClean="0"/>
              <a:t>of</a:t>
            </a:r>
            <a:r>
              <a:rPr lang="de-DE" sz="1600" dirty="0" smtClean="0"/>
              <a:t> </a:t>
            </a:r>
            <a:r>
              <a:rPr lang="de-DE" sz="1600" dirty="0" err="1" smtClean="0"/>
              <a:t>dangerous</a:t>
            </a:r>
            <a:r>
              <a:rPr lang="de-DE" sz="1600" dirty="0" smtClean="0"/>
              <a:t> </a:t>
            </a:r>
            <a:r>
              <a:rPr lang="de-DE" sz="1600" dirty="0" err="1" smtClean="0"/>
              <a:t>operating</a:t>
            </a:r>
            <a:r>
              <a:rPr lang="de-DE" sz="1600" dirty="0" smtClean="0"/>
              <a:t> </a:t>
            </a:r>
            <a:r>
              <a:rPr lang="de-DE" sz="1600" dirty="0" err="1" smtClean="0"/>
              <a:t>conditions</a:t>
            </a:r>
            <a:r>
              <a:rPr lang="de-DE" sz="1600" dirty="0" smtClean="0"/>
              <a:t>, </a:t>
            </a:r>
            <a:r>
              <a:rPr lang="de-DE" sz="1600" dirty="0" err="1" smtClean="0"/>
              <a:t>shutting</a:t>
            </a:r>
            <a:r>
              <a:rPr lang="de-DE" sz="1600" dirty="0" smtClean="0"/>
              <a:t> down </a:t>
            </a:r>
            <a:r>
              <a:rPr lang="de-DE" sz="1600" dirty="0" err="1" smtClean="0"/>
              <a:t>laser</a:t>
            </a:r>
            <a:r>
              <a:rPr lang="de-DE" sz="1600" dirty="0" smtClean="0"/>
              <a:t> </a:t>
            </a:r>
            <a:r>
              <a:rPr lang="de-DE" sz="1600" dirty="0" err="1" smtClean="0"/>
              <a:t>or</a:t>
            </a:r>
            <a:r>
              <a:rPr lang="de-DE" sz="1600" dirty="0" smtClean="0"/>
              <a:t> </a:t>
            </a:r>
            <a:r>
              <a:rPr lang="de-DE" sz="1600" dirty="0" err="1" smtClean="0"/>
              <a:t>dumping</a:t>
            </a:r>
            <a:r>
              <a:rPr lang="de-DE" sz="1600" dirty="0" smtClean="0"/>
              <a:t> beam </a:t>
            </a:r>
            <a:r>
              <a:rPr lang="de-DE" sz="1600" dirty="0" err="1" smtClean="0"/>
              <a:t>directly</a:t>
            </a:r>
            <a:r>
              <a:rPr lang="de-DE" sz="1600" dirty="0" smtClean="0"/>
              <a:t>  </a:t>
            </a:r>
            <a:r>
              <a:rPr lang="de-DE" sz="1600" dirty="0" err="1" smtClean="0"/>
              <a:t>within</a:t>
            </a:r>
            <a:r>
              <a:rPr lang="de-DE" sz="1600" dirty="0" smtClean="0"/>
              <a:t> a </a:t>
            </a:r>
            <a:r>
              <a:rPr lang="de-DE" sz="1600" dirty="0" err="1" smtClean="0"/>
              <a:t>macro</a:t>
            </a:r>
            <a:r>
              <a:rPr lang="de-DE" sz="1600" dirty="0" smtClean="0"/>
              <a:t>-pulse (</a:t>
            </a:r>
            <a:r>
              <a:rPr lang="de-DE" sz="1600" i="1" dirty="0" smtClean="0"/>
              <a:t>fast </a:t>
            </a:r>
            <a:r>
              <a:rPr lang="de-DE" sz="1600" i="1" dirty="0" err="1" smtClean="0"/>
              <a:t>reaction</a:t>
            </a:r>
            <a:r>
              <a:rPr lang="de-DE" sz="1600" dirty="0" smtClean="0"/>
              <a:t>)</a:t>
            </a:r>
            <a:endParaRPr lang="de-DE" sz="1600" dirty="0"/>
          </a:p>
          <a:p>
            <a:pPr marL="0" indent="0">
              <a:buNone/>
            </a:pPr>
            <a:endParaRPr lang="de-DE" sz="1600" dirty="0"/>
          </a:p>
          <a:p>
            <a:pPr marL="0" indent="0">
              <a:buNone/>
            </a:pPr>
            <a:endParaRPr lang="de-DE" sz="1600" dirty="0"/>
          </a:p>
        </p:txBody>
      </p:sp>
      <p:graphicFrame>
        <p:nvGraphicFramePr>
          <p:cNvPr id="4" name="Table 3"/>
          <p:cNvGraphicFramePr>
            <a:graphicFrameLocks noGrp="1"/>
          </p:cNvGraphicFramePr>
          <p:nvPr>
            <p:extLst>
              <p:ext uri="{D42A27DB-BD31-4B8C-83A1-F6EECF244321}">
                <p14:modId xmlns:p14="http://schemas.microsoft.com/office/powerpoint/2010/main" val="716862966"/>
              </p:ext>
            </p:extLst>
          </p:nvPr>
        </p:nvGraphicFramePr>
        <p:xfrm>
          <a:off x="5236209" y="5482255"/>
          <a:ext cx="3772323" cy="981456"/>
        </p:xfrm>
        <a:graphic>
          <a:graphicData uri="http://schemas.openxmlformats.org/drawingml/2006/table">
            <a:tbl>
              <a:tblPr firstRow="1" firstCol="1" bandRow="1"/>
              <a:tblGrid>
                <a:gridCol w="1079923"/>
                <a:gridCol w="1032933"/>
                <a:gridCol w="643467"/>
                <a:gridCol w="1016000"/>
              </a:tblGrid>
              <a:tr h="0">
                <a:tc>
                  <a:txBody>
                    <a:bodyPr/>
                    <a:lstStyle/>
                    <a:p>
                      <a:pPr algn="l">
                        <a:lnSpc>
                          <a:spcPct val="115000"/>
                        </a:lnSpc>
                        <a:spcBef>
                          <a:spcPts val="300"/>
                        </a:spcBef>
                        <a:spcAft>
                          <a:spcPts val="300"/>
                        </a:spcAft>
                      </a:pPr>
                      <a:r>
                        <a:rPr lang="en-US" sz="800" b="1" dirty="0">
                          <a:solidFill>
                            <a:srgbClr val="000000"/>
                          </a:solidFill>
                          <a:effectLst/>
                          <a:latin typeface="Arial"/>
                          <a:ea typeface="Arial"/>
                        </a:rPr>
                        <a:t>System</a:t>
                      </a:r>
                      <a:endParaRPr lang="de-DE" sz="1000" dirty="0">
                        <a:solidFill>
                          <a:srgbClr val="000000"/>
                        </a:solidFill>
                        <a:effectLst/>
                        <a:latin typeface="Arial"/>
                        <a:ea typeface="Arial"/>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Bef>
                          <a:spcPts val="300"/>
                        </a:spcBef>
                        <a:spcAft>
                          <a:spcPts val="300"/>
                        </a:spcAft>
                      </a:pPr>
                      <a:r>
                        <a:rPr lang="en-US" sz="800" b="1">
                          <a:solidFill>
                            <a:srgbClr val="000000"/>
                          </a:solidFill>
                          <a:effectLst/>
                          <a:latin typeface="Arial"/>
                          <a:ea typeface="Arial"/>
                        </a:rPr>
                        <a:t>Approximate number of signals from MPS</a:t>
                      </a:r>
                      <a:endParaRPr lang="de-DE" sz="1000">
                        <a:solidFill>
                          <a:srgbClr val="000000"/>
                        </a:solidFill>
                        <a:effectLst/>
                        <a:latin typeface="Arial"/>
                        <a:ea typeface="Arial"/>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Bef>
                          <a:spcPts val="300"/>
                        </a:spcBef>
                        <a:spcAft>
                          <a:spcPts val="300"/>
                        </a:spcAft>
                      </a:pPr>
                      <a:r>
                        <a:rPr lang="en-US" sz="800" b="1">
                          <a:solidFill>
                            <a:srgbClr val="000000"/>
                          </a:solidFill>
                          <a:effectLst/>
                          <a:latin typeface="Arial"/>
                          <a:ea typeface="Arial"/>
                        </a:rPr>
                        <a:t>Speed of outgoing signals</a:t>
                      </a:r>
                      <a:endParaRPr lang="de-DE" sz="1000">
                        <a:solidFill>
                          <a:srgbClr val="000000"/>
                        </a:solidFill>
                        <a:effectLst/>
                        <a:latin typeface="Arial"/>
                        <a:ea typeface="Arial"/>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Bef>
                          <a:spcPts val="300"/>
                        </a:spcBef>
                        <a:spcAft>
                          <a:spcPts val="300"/>
                        </a:spcAft>
                      </a:pPr>
                      <a:r>
                        <a:rPr lang="en-US" sz="800" b="1">
                          <a:solidFill>
                            <a:srgbClr val="000000"/>
                          </a:solidFill>
                          <a:effectLst/>
                          <a:latin typeface="Arial"/>
                          <a:ea typeface="Arial"/>
                        </a:rPr>
                        <a:t>Subsystems’ task</a:t>
                      </a:r>
                      <a:endParaRPr lang="de-DE" sz="1000">
                        <a:solidFill>
                          <a:srgbClr val="000000"/>
                        </a:solidFill>
                        <a:effectLst/>
                        <a:latin typeface="Arial"/>
                        <a:ea typeface="Arial"/>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algn="l">
                        <a:lnSpc>
                          <a:spcPct val="115000"/>
                        </a:lnSpc>
                        <a:spcBef>
                          <a:spcPts val="300"/>
                        </a:spcBef>
                        <a:spcAft>
                          <a:spcPts val="300"/>
                        </a:spcAft>
                      </a:pPr>
                      <a:r>
                        <a:rPr lang="en-US" sz="800" b="1">
                          <a:solidFill>
                            <a:srgbClr val="000000"/>
                          </a:solidFill>
                          <a:effectLst/>
                          <a:latin typeface="Arial"/>
                          <a:ea typeface="Arial"/>
                        </a:rPr>
                        <a:t>Dump kicker </a:t>
                      </a:r>
                      <a:endParaRPr lang="de-DE" sz="1000">
                        <a:solidFill>
                          <a:srgbClr val="000000"/>
                        </a:solidFill>
                        <a:effectLst/>
                        <a:latin typeface="Arial"/>
                        <a:ea typeface="Arial"/>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79646"/>
                    </a:solidFill>
                  </a:tcPr>
                </a:tc>
                <a:tc>
                  <a:txBody>
                    <a:bodyPr/>
                    <a:lstStyle/>
                    <a:p>
                      <a:pPr algn="l">
                        <a:lnSpc>
                          <a:spcPct val="115000"/>
                        </a:lnSpc>
                        <a:spcBef>
                          <a:spcPts val="300"/>
                        </a:spcBef>
                        <a:spcAft>
                          <a:spcPts val="300"/>
                        </a:spcAft>
                      </a:pPr>
                      <a:r>
                        <a:rPr lang="en-US" sz="800">
                          <a:solidFill>
                            <a:srgbClr val="000000"/>
                          </a:solidFill>
                          <a:effectLst/>
                          <a:latin typeface="Arial"/>
                          <a:ea typeface="Arial"/>
                        </a:rPr>
                        <a:t>1</a:t>
                      </a:r>
                      <a:endParaRPr lang="de-DE" sz="1000">
                        <a:solidFill>
                          <a:srgbClr val="000000"/>
                        </a:solidFill>
                        <a:effectLst/>
                        <a:latin typeface="Arial"/>
                        <a:ea typeface="Arial"/>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Bef>
                          <a:spcPts val="300"/>
                        </a:spcBef>
                        <a:spcAft>
                          <a:spcPts val="300"/>
                        </a:spcAft>
                      </a:pPr>
                      <a:r>
                        <a:rPr lang="en-US" sz="800">
                          <a:solidFill>
                            <a:srgbClr val="000000"/>
                          </a:solidFill>
                          <a:effectLst/>
                          <a:latin typeface="Arial"/>
                          <a:ea typeface="Arial"/>
                        </a:rPr>
                        <a:t>Fast</a:t>
                      </a:r>
                      <a:endParaRPr lang="de-DE" sz="1000">
                        <a:solidFill>
                          <a:srgbClr val="000000"/>
                        </a:solidFill>
                        <a:effectLst/>
                        <a:latin typeface="Arial"/>
                        <a:ea typeface="Arial"/>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Bef>
                          <a:spcPts val="300"/>
                        </a:spcBef>
                        <a:spcAft>
                          <a:spcPts val="300"/>
                        </a:spcAft>
                      </a:pPr>
                      <a:r>
                        <a:rPr lang="en-US" sz="800">
                          <a:solidFill>
                            <a:srgbClr val="000000"/>
                          </a:solidFill>
                          <a:effectLst/>
                          <a:latin typeface="Arial"/>
                          <a:ea typeface="Arial"/>
                        </a:rPr>
                        <a:t>Dump beam</a:t>
                      </a:r>
                      <a:endParaRPr lang="de-DE" sz="1000">
                        <a:solidFill>
                          <a:srgbClr val="000000"/>
                        </a:solidFill>
                        <a:effectLst/>
                        <a:latin typeface="Arial"/>
                        <a:ea typeface="Arial"/>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algn="l">
                        <a:lnSpc>
                          <a:spcPct val="115000"/>
                        </a:lnSpc>
                        <a:spcBef>
                          <a:spcPts val="300"/>
                        </a:spcBef>
                        <a:spcAft>
                          <a:spcPts val="300"/>
                        </a:spcAft>
                      </a:pPr>
                      <a:r>
                        <a:rPr lang="en-US" sz="800" b="1">
                          <a:solidFill>
                            <a:srgbClr val="000000"/>
                          </a:solidFill>
                          <a:effectLst/>
                          <a:latin typeface="Arial"/>
                          <a:ea typeface="Arial"/>
                        </a:rPr>
                        <a:t>Distribution kicker</a:t>
                      </a:r>
                      <a:endParaRPr lang="de-DE" sz="1000">
                        <a:solidFill>
                          <a:srgbClr val="000000"/>
                        </a:solidFill>
                        <a:effectLst/>
                        <a:latin typeface="Arial"/>
                        <a:ea typeface="Arial"/>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79646"/>
                    </a:solidFill>
                  </a:tcPr>
                </a:tc>
                <a:tc>
                  <a:txBody>
                    <a:bodyPr/>
                    <a:lstStyle/>
                    <a:p>
                      <a:pPr algn="l">
                        <a:lnSpc>
                          <a:spcPct val="115000"/>
                        </a:lnSpc>
                        <a:spcBef>
                          <a:spcPts val="300"/>
                        </a:spcBef>
                        <a:spcAft>
                          <a:spcPts val="300"/>
                        </a:spcAft>
                      </a:pPr>
                      <a:r>
                        <a:rPr lang="en-US" sz="800">
                          <a:solidFill>
                            <a:srgbClr val="000000"/>
                          </a:solidFill>
                          <a:effectLst/>
                          <a:latin typeface="Arial"/>
                          <a:ea typeface="Arial"/>
                        </a:rPr>
                        <a:t>2</a:t>
                      </a:r>
                      <a:endParaRPr lang="de-DE" sz="1000">
                        <a:solidFill>
                          <a:srgbClr val="000000"/>
                        </a:solidFill>
                        <a:effectLst/>
                        <a:latin typeface="Arial"/>
                        <a:ea typeface="Arial"/>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Bef>
                          <a:spcPts val="300"/>
                        </a:spcBef>
                        <a:spcAft>
                          <a:spcPts val="300"/>
                        </a:spcAft>
                      </a:pPr>
                      <a:r>
                        <a:rPr lang="en-US" sz="800">
                          <a:solidFill>
                            <a:srgbClr val="000000"/>
                          </a:solidFill>
                          <a:effectLst/>
                          <a:latin typeface="Arial"/>
                          <a:ea typeface="Arial"/>
                        </a:rPr>
                        <a:t>Fast</a:t>
                      </a:r>
                      <a:endParaRPr lang="de-DE" sz="1000">
                        <a:solidFill>
                          <a:srgbClr val="000000"/>
                        </a:solidFill>
                        <a:effectLst/>
                        <a:latin typeface="Arial"/>
                        <a:ea typeface="Arial"/>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Bef>
                          <a:spcPts val="300"/>
                        </a:spcBef>
                        <a:spcAft>
                          <a:spcPts val="300"/>
                        </a:spcAft>
                      </a:pPr>
                      <a:r>
                        <a:rPr lang="en-US" sz="800">
                          <a:solidFill>
                            <a:srgbClr val="000000"/>
                          </a:solidFill>
                          <a:effectLst/>
                          <a:latin typeface="Arial"/>
                          <a:ea typeface="Arial"/>
                        </a:rPr>
                        <a:t>Distribute beam to SASE lines</a:t>
                      </a:r>
                      <a:endParaRPr lang="de-DE" sz="1000">
                        <a:solidFill>
                          <a:srgbClr val="000000"/>
                        </a:solidFill>
                        <a:effectLst/>
                        <a:latin typeface="Arial"/>
                        <a:ea typeface="Arial"/>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algn="l">
                        <a:lnSpc>
                          <a:spcPct val="115000"/>
                        </a:lnSpc>
                        <a:spcBef>
                          <a:spcPts val="300"/>
                        </a:spcBef>
                        <a:spcAft>
                          <a:spcPts val="300"/>
                        </a:spcAft>
                      </a:pPr>
                      <a:r>
                        <a:rPr lang="en-US" sz="800" b="1" dirty="0">
                          <a:solidFill>
                            <a:srgbClr val="000000"/>
                          </a:solidFill>
                          <a:effectLst/>
                          <a:latin typeface="Arial"/>
                          <a:ea typeface="Arial"/>
                        </a:rPr>
                        <a:t>Laser (output)</a:t>
                      </a:r>
                      <a:endParaRPr lang="de-DE" sz="1000" dirty="0">
                        <a:solidFill>
                          <a:srgbClr val="000000"/>
                        </a:solidFill>
                        <a:effectLst/>
                        <a:latin typeface="Arial"/>
                        <a:ea typeface="Arial"/>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79646"/>
                    </a:solidFill>
                  </a:tcPr>
                </a:tc>
                <a:tc>
                  <a:txBody>
                    <a:bodyPr/>
                    <a:lstStyle/>
                    <a:p>
                      <a:pPr algn="l">
                        <a:lnSpc>
                          <a:spcPct val="115000"/>
                        </a:lnSpc>
                        <a:spcBef>
                          <a:spcPts val="300"/>
                        </a:spcBef>
                        <a:spcAft>
                          <a:spcPts val="300"/>
                        </a:spcAft>
                      </a:pPr>
                      <a:r>
                        <a:rPr lang="en-US" sz="800">
                          <a:solidFill>
                            <a:srgbClr val="000000"/>
                          </a:solidFill>
                          <a:effectLst/>
                          <a:latin typeface="Arial"/>
                          <a:ea typeface="Arial"/>
                        </a:rPr>
                        <a:t>2 per laser</a:t>
                      </a:r>
                      <a:endParaRPr lang="de-DE" sz="1000">
                        <a:solidFill>
                          <a:srgbClr val="000000"/>
                        </a:solidFill>
                        <a:effectLst/>
                        <a:latin typeface="Arial"/>
                        <a:ea typeface="Arial"/>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Bef>
                          <a:spcPts val="300"/>
                        </a:spcBef>
                        <a:spcAft>
                          <a:spcPts val="300"/>
                        </a:spcAft>
                      </a:pPr>
                      <a:r>
                        <a:rPr lang="en-US" sz="800">
                          <a:solidFill>
                            <a:srgbClr val="000000"/>
                          </a:solidFill>
                          <a:effectLst/>
                          <a:latin typeface="Arial"/>
                          <a:ea typeface="Arial"/>
                        </a:rPr>
                        <a:t>Fast</a:t>
                      </a:r>
                      <a:endParaRPr lang="de-DE" sz="1000">
                        <a:solidFill>
                          <a:srgbClr val="000000"/>
                        </a:solidFill>
                        <a:effectLst/>
                        <a:latin typeface="Arial"/>
                        <a:ea typeface="Arial"/>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Bef>
                          <a:spcPts val="300"/>
                        </a:spcBef>
                        <a:spcAft>
                          <a:spcPts val="300"/>
                        </a:spcAft>
                      </a:pPr>
                      <a:r>
                        <a:rPr lang="en-US" sz="800" dirty="0">
                          <a:solidFill>
                            <a:srgbClr val="000000"/>
                          </a:solidFill>
                          <a:effectLst/>
                          <a:latin typeface="Arial"/>
                          <a:ea typeface="Arial"/>
                        </a:rPr>
                        <a:t>Laser pulses</a:t>
                      </a:r>
                      <a:endParaRPr lang="de-DE" sz="1000" dirty="0">
                        <a:solidFill>
                          <a:srgbClr val="000000"/>
                        </a:solidFill>
                        <a:effectLst/>
                        <a:latin typeface="Arial"/>
                        <a:ea typeface="Arial"/>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graphicFrame>
        <p:nvGraphicFramePr>
          <p:cNvPr id="5" name="Table 4"/>
          <p:cNvGraphicFramePr>
            <a:graphicFrameLocks noGrp="1"/>
          </p:cNvGraphicFramePr>
          <p:nvPr>
            <p:extLst>
              <p:ext uri="{D42A27DB-BD31-4B8C-83A1-F6EECF244321}">
                <p14:modId xmlns:p14="http://schemas.microsoft.com/office/powerpoint/2010/main" val="810541417"/>
              </p:ext>
            </p:extLst>
          </p:nvPr>
        </p:nvGraphicFramePr>
        <p:xfrm>
          <a:off x="130477" y="1355596"/>
          <a:ext cx="5049763" cy="5187696"/>
        </p:xfrm>
        <a:graphic>
          <a:graphicData uri="http://schemas.openxmlformats.org/drawingml/2006/table">
            <a:tbl>
              <a:tblPr firstRow="1" firstCol="1" bandRow="1"/>
              <a:tblGrid>
                <a:gridCol w="1864652"/>
                <a:gridCol w="741517"/>
                <a:gridCol w="874308"/>
                <a:gridCol w="1569286"/>
              </a:tblGrid>
              <a:tr h="548040">
                <a:tc>
                  <a:txBody>
                    <a:bodyPr/>
                    <a:lstStyle/>
                    <a:p>
                      <a:pPr algn="l">
                        <a:lnSpc>
                          <a:spcPct val="115000"/>
                        </a:lnSpc>
                        <a:spcBef>
                          <a:spcPts val="300"/>
                        </a:spcBef>
                        <a:spcAft>
                          <a:spcPts val="300"/>
                        </a:spcAft>
                      </a:pPr>
                      <a:r>
                        <a:rPr lang="en-US" sz="800" b="1" dirty="0">
                          <a:solidFill>
                            <a:srgbClr val="000000"/>
                          </a:solidFill>
                          <a:effectLst/>
                          <a:latin typeface="Arial"/>
                          <a:ea typeface="Arial"/>
                        </a:rPr>
                        <a:t>System</a:t>
                      </a:r>
                      <a:endParaRPr lang="de-DE" sz="1000" dirty="0">
                        <a:solidFill>
                          <a:srgbClr val="000000"/>
                        </a:solidFill>
                        <a:effectLst/>
                        <a:latin typeface="Arial"/>
                        <a:ea typeface="Arial"/>
                      </a:endParaRPr>
                    </a:p>
                  </a:txBody>
                  <a:tcPr marL="67016" marR="6701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Bef>
                          <a:spcPts val="300"/>
                        </a:spcBef>
                        <a:spcAft>
                          <a:spcPts val="300"/>
                        </a:spcAft>
                      </a:pPr>
                      <a:r>
                        <a:rPr lang="en-US" sz="800" b="1">
                          <a:solidFill>
                            <a:srgbClr val="000000"/>
                          </a:solidFill>
                          <a:effectLst/>
                          <a:latin typeface="Arial"/>
                          <a:ea typeface="Arial"/>
                        </a:rPr>
                        <a:t>Approximate number of signals to MPS</a:t>
                      </a:r>
                      <a:endParaRPr lang="de-DE" sz="1000">
                        <a:solidFill>
                          <a:srgbClr val="000000"/>
                        </a:solidFill>
                        <a:effectLst/>
                        <a:latin typeface="Arial"/>
                        <a:ea typeface="Arial"/>
                      </a:endParaRPr>
                    </a:p>
                  </a:txBody>
                  <a:tcPr marL="67016" marR="6701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Bef>
                          <a:spcPts val="300"/>
                        </a:spcBef>
                        <a:spcAft>
                          <a:spcPts val="300"/>
                        </a:spcAft>
                      </a:pPr>
                      <a:r>
                        <a:rPr lang="en-US" sz="800" b="1">
                          <a:solidFill>
                            <a:srgbClr val="000000"/>
                          </a:solidFill>
                          <a:effectLst/>
                          <a:latin typeface="Arial"/>
                          <a:ea typeface="Arial"/>
                        </a:rPr>
                        <a:t>Speed of incoming alarms</a:t>
                      </a:r>
                      <a:endParaRPr lang="de-DE" sz="1000">
                        <a:solidFill>
                          <a:srgbClr val="000000"/>
                        </a:solidFill>
                        <a:effectLst/>
                        <a:latin typeface="Arial"/>
                        <a:ea typeface="Arial"/>
                      </a:endParaRPr>
                    </a:p>
                  </a:txBody>
                  <a:tcPr marL="67016" marR="6701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Bef>
                          <a:spcPts val="300"/>
                        </a:spcBef>
                        <a:spcAft>
                          <a:spcPts val="300"/>
                        </a:spcAft>
                      </a:pPr>
                      <a:r>
                        <a:rPr lang="en-US" sz="800" b="1">
                          <a:solidFill>
                            <a:srgbClr val="000000"/>
                          </a:solidFill>
                          <a:effectLst/>
                          <a:latin typeface="Arial"/>
                          <a:ea typeface="Arial"/>
                        </a:rPr>
                        <a:t>Subsystems’ task</a:t>
                      </a:r>
                      <a:endParaRPr lang="de-DE" sz="1000">
                        <a:solidFill>
                          <a:srgbClr val="000000"/>
                        </a:solidFill>
                        <a:effectLst/>
                        <a:latin typeface="Arial"/>
                        <a:ea typeface="Arial"/>
                      </a:endParaRPr>
                    </a:p>
                  </a:txBody>
                  <a:tcPr marL="67016" marR="6701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37010">
                <a:tc>
                  <a:txBody>
                    <a:bodyPr/>
                    <a:lstStyle/>
                    <a:p>
                      <a:pPr algn="l">
                        <a:lnSpc>
                          <a:spcPct val="115000"/>
                        </a:lnSpc>
                        <a:spcBef>
                          <a:spcPts val="300"/>
                        </a:spcBef>
                        <a:spcAft>
                          <a:spcPts val="300"/>
                        </a:spcAft>
                      </a:pPr>
                      <a:r>
                        <a:rPr lang="en-US" sz="800" b="1">
                          <a:solidFill>
                            <a:srgbClr val="000000"/>
                          </a:solidFill>
                          <a:effectLst/>
                          <a:latin typeface="Arial"/>
                          <a:ea typeface="Arial"/>
                        </a:rPr>
                        <a:t>Vacuum</a:t>
                      </a:r>
                      <a:endParaRPr lang="de-DE" sz="1000">
                        <a:solidFill>
                          <a:srgbClr val="000000"/>
                        </a:solidFill>
                        <a:effectLst/>
                        <a:latin typeface="Arial"/>
                        <a:ea typeface="Arial"/>
                      </a:endParaRPr>
                    </a:p>
                  </a:txBody>
                  <a:tcPr marL="67016" marR="6701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33CCCC"/>
                    </a:solidFill>
                  </a:tcPr>
                </a:tc>
                <a:tc>
                  <a:txBody>
                    <a:bodyPr/>
                    <a:lstStyle/>
                    <a:p>
                      <a:pPr algn="l">
                        <a:lnSpc>
                          <a:spcPct val="115000"/>
                        </a:lnSpc>
                        <a:spcBef>
                          <a:spcPts val="300"/>
                        </a:spcBef>
                        <a:spcAft>
                          <a:spcPts val="300"/>
                        </a:spcAft>
                      </a:pPr>
                      <a:r>
                        <a:rPr lang="en-US" sz="800">
                          <a:solidFill>
                            <a:srgbClr val="000000"/>
                          </a:solidFill>
                          <a:effectLst/>
                          <a:latin typeface="Arial"/>
                          <a:ea typeface="Arial"/>
                        </a:rPr>
                        <a:t>30</a:t>
                      </a:r>
                      <a:endParaRPr lang="de-DE" sz="1000">
                        <a:solidFill>
                          <a:srgbClr val="000000"/>
                        </a:solidFill>
                        <a:effectLst/>
                        <a:latin typeface="Arial"/>
                        <a:ea typeface="Arial"/>
                      </a:endParaRPr>
                    </a:p>
                  </a:txBody>
                  <a:tcPr marL="67016" marR="6701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Bef>
                          <a:spcPts val="300"/>
                        </a:spcBef>
                        <a:spcAft>
                          <a:spcPts val="300"/>
                        </a:spcAft>
                      </a:pPr>
                      <a:r>
                        <a:rPr lang="en-US" sz="800">
                          <a:solidFill>
                            <a:srgbClr val="000000"/>
                          </a:solidFill>
                          <a:effectLst/>
                          <a:latin typeface="Arial"/>
                          <a:ea typeface="Arial"/>
                        </a:rPr>
                        <a:t>Slow (sec)</a:t>
                      </a:r>
                      <a:endParaRPr lang="de-DE" sz="1000">
                        <a:solidFill>
                          <a:srgbClr val="000000"/>
                        </a:solidFill>
                        <a:effectLst/>
                        <a:latin typeface="Arial"/>
                        <a:ea typeface="Arial"/>
                      </a:endParaRPr>
                    </a:p>
                  </a:txBody>
                  <a:tcPr marL="67016" marR="6701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Bef>
                          <a:spcPts val="300"/>
                        </a:spcBef>
                        <a:spcAft>
                          <a:spcPts val="300"/>
                        </a:spcAft>
                      </a:pPr>
                      <a:r>
                        <a:rPr lang="en-US" sz="800">
                          <a:solidFill>
                            <a:srgbClr val="000000"/>
                          </a:solidFill>
                          <a:effectLst/>
                          <a:latin typeface="Arial"/>
                          <a:ea typeface="Arial"/>
                        </a:rPr>
                        <a:t>Determine Operation Mode</a:t>
                      </a:r>
                      <a:endParaRPr lang="de-DE" sz="1000">
                        <a:solidFill>
                          <a:srgbClr val="000000"/>
                        </a:solidFill>
                        <a:effectLst/>
                        <a:latin typeface="Arial"/>
                        <a:ea typeface="Arial"/>
                      </a:endParaRPr>
                    </a:p>
                  </a:txBody>
                  <a:tcPr marL="67016" marR="6701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37010">
                <a:tc>
                  <a:txBody>
                    <a:bodyPr/>
                    <a:lstStyle/>
                    <a:p>
                      <a:pPr algn="l">
                        <a:lnSpc>
                          <a:spcPct val="115000"/>
                        </a:lnSpc>
                        <a:spcBef>
                          <a:spcPts val="300"/>
                        </a:spcBef>
                        <a:spcAft>
                          <a:spcPts val="300"/>
                        </a:spcAft>
                      </a:pPr>
                      <a:r>
                        <a:rPr lang="en-US" sz="800" b="1">
                          <a:solidFill>
                            <a:srgbClr val="000000"/>
                          </a:solidFill>
                          <a:effectLst/>
                          <a:latin typeface="Arial"/>
                          <a:ea typeface="Arial"/>
                        </a:rPr>
                        <a:t>Cryo</a:t>
                      </a:r>
                      <a:endParaRPr lang="de-DE" sz="1000">
                        <a:solidFill>
                          <a:srgbClr val="000000"/>
                        </a:solidFill>
                        <a:effectLst/>
                        <a:latin typeface="Arial"/>
                        <a:ea typeface="Arial"/>
                      </a:endParaRPr>
                    </a:p>
                  </a:txBody>
                  <a:tcPr marL="67016" marR="6701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33CCCC"/>
                    </a:solidFill>
                  </a:tcPr>
                </a:tc>
                <a:tc>
                  <a:txBody>
                    <a:bodyPr/>
                    <a:lstStyle/>
                    <a:p>
                      <a:pPr algn="l">
                        <a:lnSpc>
                          <a:spcPct val="115000"/>
                        </a:lnSpc>
                        <a:spcBef>
                          <a:spcPts val="300"/>
                        </a:spcBef>
                        <a:spcAft>
                          <a:spcPts val="300"/>
                        </a:spcAft>
                      </a:pPr>
                      <a:r>
                        <a:rPr lang="en-US" sz="800">
                          <a:solidFill>
                            <a:srgbClr val="000000"/>
                          </a:solidFill>
                          <a:effectLst/>
                          <a:latin typeface="Arial"/>
                          <a:ea typeface="Arial"/>
                        </a:rPr>
                        <a:t>10</a:t>
                      </a:r>
                      <a:endParaRPr lang="de-DE" sz="1000">
                        <a:solidFill>
                          <a:srgbClr val="000000"/>
                        </a:solidFill>
                        <a:effectLst/>
                        <a:latin typeface="Arial"/>
                        <a:ea typeface="Arial"/>
                      </a:endParaRPr>
                    </a:p>
                  </a:txBody>
                  <a:tcPr marL="67016" marR="6701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Bef>
                          <a:spcPts val="300"/>
                        </a:spcBef>
                        <a:spcAft>
                          <a:spcPts val="300"/>
                        </a:spcAft>
                      </a:pPr>
                      <a:r>
                        <a:rPr lang="en-US" sz="800">
                          <a:solidFill>
                            <a:srgbClr val="000000"/>
                          </a:solidFill>
                          <a:effectLst/>
                          <a:latin typeface="Arial"/>
                          <a:ea typeface="Arial"/>
                        </a:rPr>
                        <a:t>Slow (sec)</a:t>
                      </a:r>
                      <a:endParaRPr lang="de-DE" sz="1000">
                        <a:solidFill>
                          <a:srgbClr val="000000"/>
                        </a:solidFill>
                        <a:effectLst/>
                        <a:latin typeface="Arial"/>
                        <a:ea typeface="Arial"/>
                      </a:endParaRPr>
                    </a:p>
                  </a:txBody>
                  <a:tcPr marL="67016" marR="6701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Bef>
                          <a:spcPts val="300"/>
                        </a:spcBef>
                        <a:spcAft>
                          <a:spcPts val="300"/>
                        </a:spcAft>
                      </a:pPr>
                      <a:r>
                        <a:rPr lang="en-US" sz="800">
                          <a:solidFill>
                            <a:srgbClr val="000000"/>
                          </a:solidFill>
                          <a:effectLst/>
                          <a:latin typeface="Arial"/>
                          <a:ea typeface="Arial"/>
                        </a:rPr>
                        <a:t>Determine Operation Mode</a:t>
                      </a:r>
                      <a:endParaRPr lang="de-DE" sz="1000">
                        <a:solidFill>
                          <a:srgbClr val="000000"/>
                        </a:solidFill>
                        <a:effectLst/>
                        <a:latin typeface="Arial"/>
                        <a:ea typeface="Arial"/>
                      </a:endParaRPr>
                    </a:p>
                  </a:txBody>
                  <a:tcPr marL="67016" marR="6701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74020">
                <a:tc>
                  <a:txBody>
                    <a:bodyPr/>
                    <a:lstStyle/>
                    <a:p>
                      <a:pPr algn="l">
                        <a:lnSpc>
                          <a:spcPct val="115000"/>
                        </a:lnSpc>
                        <a:spcBef>
                          <a:spcPts val="300"/>
                        </a:spcBef>
                        <a:spcAft>
                          <a:spcPts val="300"/>
                        </a:spcAft>
                      </a:pPr>
                      <a:r>
                        <a:rPr lang="en-US" sz="800" b="1">
                          <a:solidFill>
                            <a:srgbClr val="000000"/>
                          </a:solidFill>
                          <a:effectLst/>
                          <a:latin typeface="Arial"/>
                          <a:ea typeface="Arial"/>
                        </a:rPr>
                        <a:t>Magnets bending</a:t>
                      </a:r>
                      <a:br>
                        <a:rPr lang="en-US" sz="800" b="1">
                          <a:solidFill>
                            <a:srgbClr val="000000"/>
                          </a:solidFill>
                          <a:effectLst/>
                          <a:latin typeface="Arial"/>
                          <a:ea typeface="Arial"/>
                        </a:rPr>
                      </a:br>
                      <a:r>
                        <a:rPr lang="en-US" sz="800" b="1">
                          <a:solidFill>
                            <a:srgbClr val="000000"/>
                          </a:solidFill>
                          <a:effectLst/>
                          <a:latin typeface="Arial"/>
                          <a:ea typeface="Arial"/>
                        </a:rPr>
                        <a:t>I &amp; BC sections (warm)</a:t>
                      </a:r>
                      <a:endParaRPr lang="de-DE" sz="1000">
                        <a:solidFill>
                          <a:srgbClr val="000000"/>
                        </a:solidFill>
                        <a:effectLst/>
                        <a:latin typeface="Arial"/>
                        <a:ea typeface="Arial"/>
                      </a:endParaRPr>
                    </a:p>
                  </a:txBody>
                  <a:tcPr marL="67016" marR="6701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33CCCC"/>
                    </a:solidFill>
                  </a:tcPr>
                </a:tc>
                <a:tc>
                  <a:txBody>
                    <a:bodyPr/>
                    <a:lstStyle/>
                    <a:p>
                      <a:pPr algn="l">
                        <a:lnSpc>
                          <a:spcPct val="115000"/>
                        </a:lnSpc>
                        <a:spcBef>
                          <a:spcPts val="300"/>
                        </a:spcBef>
                        <a:spcAft>
                          <a:spcPts val="300"/>
                        </a:spcAft>
                      </a:pPr>
                      <a:r>
                        <a:rPr lang="en-US" sz="800">
                          <a:solidFill>
                            <a:srgbClr val="000000"/>
                          </a:solidFill>
                          <a:effectLst/>
                          <a:latin typeface="Arial"/>
                          <a:ea typeface="Arial"/>
                        </a:rPr>
                        <a:t>5</a:t>
                      </a:r>
                      <a:endParaRPr lang="de-DE" sz="1000">
                        <a:solidFill>
                          <a:srgbClr val="000000"/>
                        </a:solidFill>
                        <a:effectLst/>
                        <a:latin typeface="Arial"/>
                        <a:ea typeface="Arial"/>
                      </a:endParaRPr>
                    </a:p>
                  </a:txBody>
                  <a:tcPr marL="67016" marR="6701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Bef>
                          <a:spcPts val="300"/>
                        </a:spcBef>
                        <a:spcAft>
                          <a:spcPts val="300"/>
                        </a:spcAft>
                      </a:pPr>
                      <a:r>
                        <a:rPr lang="en-US" sz="800">
                          <a:solidFill>
                            <a:srgbClr val="000000"/>
                          </a:solidFill>
                          <a:effectLst/>
                          <a:latin typeface="Arial"/>
                          <a:ea typeface="Arial"/>
                        </a:rPr>
                        <a:t>Slow (sec)</a:t>
                      </a:r>
                      <a:endParaRPr lang="de-DE" sz="1000">
                        <a:solidFill>
                          <a:srgbClr val="000000"/>
                        </a:solidFill>
                        <a:effectLst/>
                        <a:latin typeface="Arial"/>
                        <a:ea typeface="Arial"/>
                      </a:endParaRPr>
                    </a:p>
                  </a:txBody>
                  <a:tcPr marL="67016" marR="6701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Bef>
                          <a:spcPts val="300"/>
                        </a:spcBef>
                        <a:spcAft>
                          <a:spcPts val="300"/>
                        </a:spcAft>
                      </a:pPr>
                      <a:r>
                        <a:rPr lang="en-US" sz="800">
                          <a:solidFill>
                            <a:srgbClr val="000000"/>
                          </a:solidFill>
                          <a:effectLst/>
                          <a:latin typeface="Arial"/>
                          <a:ea typeface="Arial"/>
                        </a:rPr>
                        <a:t>Determine Operation Mode</a:t>
                      </a:r>
                      <a:endParaRPr lang="de-DE" sz="1000">
                        <a:solidFill>
                          <a:srgbClr val="000000"/>
                        </a:solidFill>
                        <a:effectLst/>
                        <a:latin typeface="Arial"/>
                        <a:ea typeface="Arial"/>
                      </a:endParaRPr>
                    </a:p>
                  </a:txBody>
                  <a:tcPr marL="67016" marR="6701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74020">
                <a:tc>
                  <a:txBody>
                    <a:bodyPr/>
                    <a:lstStyle/>
                    <a:p>
                      <a:pPr algn="l">
                        <a:lnSpc>
                          <a:spcPct val="115000"/>
                        </a:lnSpc>
                        <a:spcBef>
                          <a:spcPts val="300"/>
                        </a:spcBef>
                        <a:spcAft>
                          <a:spcPts val="300"/>
                        </a:spcAft>
                      </a:pPr>
                      <a:r>
                        <a:rPr lang="en-US" sz="800" b="1">
                          <a:solidFill>
                            <a:srgbClr val="000000"/>
                          </a:solidFill>
                          <a:effectLst/>
                          <a:latin typeface="Arial"/>
                          <a:ea typeface="Arial"/>
                        </a:rPr>
                        <a:t>Magnets bending</a:t>
                      </a:r>
                      <a:br>
                        <a:rPr lang="en-US" sz="800" b="1">
                          <a:solidFill>
                            <a:srgbClr val="000000"/>
                          </a:solidFill>
                          <a:effectLst/>
                          <a:latin typeface="Arial"/>
                          <a:ea typeface="Arial"/>
                        </a:rPr>
                      </a:br>
                      <a:r>
                        <a:rPr lang="en-US" sz="800" b="1">
                          <a:solidFill>
                            <a:srgbClr val="000000"/>
                          </a:solidFill>
                          <a:effectLst/>
                          <a:latin typeface="Arial"/>
                          <a:ea typeface="Arial"/>
                        </a:rPr>
                        <a:t>undulator sections  (warm)</a:t>
                      </a:r>
                      <a:endParaRPr lang="de-DE" sz="1000">
                        <a:solidFill>
                          <a:srgbClr val="000000"/>
                        </a:solidFill>
                        <a:effectLst/>
                        <a:latin typeface="Arial"/>
                        <a:ea typeface="Arial"/>
                      </a:endParaRPr>
                    </a:p>
                  </a:txBody>
                  <a:tcPr marL="67016" marR="6701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33CCCC"/>
                    </a:solidFill>
                  </a:tcPr>
                </a:tc>
                <a:tc>
                  <a:txBody>
                    <a:bodyPr/>
                    <a:lstStyle/>
                    <a:p>
                      <a:pPr algn="l">
                        <a:lnSpc>
                          <a:spcPct val="115000"/>
                        </a:lnSpc>
                        <a:spcBef>
                          <a:spcPts val="300"/>
                        </a:spcBef>
                        <a:spcAft>
                          <a:spcPts val="300"/>
                        </a:spcAft>
                      </a:pPr>
                      <a:r>
                        <a:rPr lang="en-US" sz="800">
                          <a:solidFill>
                            <a:srgbClr val="000000"/>
                          </a:solidFill>
                          <a:effectLst/>
                          <a:latin typeface="Arial"/>
                          <a:ea typeface="Arial"/>
                        </a:rPr>
                        <a:t>5</a:t>
                      </a:r>
                      <a:endParaRPr lang="de-DE" sz="1000">
                        <a:solidFill>
                          <a:srgbClr val="000000"/>
                        </a:solidFill>
                        <a:effectLst/>
                        <a:latin typeface="Arial"/>
                        <a:ea typeface="Arial"/>
                      </a:endParaRPr>
                    </a:p>
                  </a:txBody>
                  <a:tcPr marL="67016" marR="6701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Bef>
                          <a:spcPts val="300"/>
                        </a:spcBef>
                        <a:spcAft>
                          <a:spcPts val="300"/>
                        </a:spcAft>
                      </a:pPr>
                      <a:r>
                        <a:rPr lang="en-US" sz="800">
                          <a:solidFill>
                            <a:srgbClr val="000000"/>
                          </a:solidFill>
                          <a:effectLst/>
                          <a:latin typeface="Arial"/>
                          <a:ea typeface="Arial"/>
                        </a:rPr>
                        <a:t>Slow (sec)</a:t>
                      </a:r>
                      <a:endParaRPr lang="de-DE" sz="1000">
                        <a:solidFill>
                          <a:srgbClr val="000000"/>
                        </a:solidFill>
                        <a:effectLst/>
                        <a:latin typeface="Arial"/>
                        <a:ea typeface="Arial"/>
                      </a:endParaRPr>
                    </a:p>
                  </a:txBody>
                  <a:tcPr marL="67016" marR="6701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Bef>
                          <a:spcPts val="300"/>
                        </a:spcBef>
                        <a:spcAft>
                          <a:spcPts val="300"/>
                        </a:spcAft>
                      </a:pPr>
                      <a:r>
                        <a:rPr lang="en-US" sz="800">
                          <a:solidFill>
                            <a:srgbClr val="000000"/>
                          </a:solidFill>
                          <a:effectLst/>
                          <a:latin typeface="Arial"/>
                          <a:ea typeface="Arial"/>
                        </a:rPr>
                        <a:t>Lead beam to linac dumps</a:t>
                      </a:r>
                      <a:endParaRPr lang="de-DE" sz="1000">
                        <a:solidFill>
                          <a:srgbClr val="000000"/>
                        </a:solidFill>
                        <a:effectLst/>
                        <a:latin typeface="Arial"/>
                        <a:ea typeface="Arial"/>
                      </a:endParaRPr>
                    </a:p>
                  </a:txBody>
                  <a:tcPr marL="67016" marR="6701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74020">
                <a:tc>
                  <a:txBody>
                    <a:bodyPr/>
                    <a:lstStyle/>
                    <a:p>
                      <a:pPr algn="l">
                        <a:lnSpc>
                          <a:spcPct val="115000"/>
                        </a:lnSpc>
                        <a:spcBef>
                          <a:spcPts val="300"/>
                        </a:spcBef>
                        <a:spcAft>
                          <a:spcPts val="300"/>
                        </a:spcAft>
                      </a:pPr>
                      <a:r>
                        <a:rPr lang="en-US" sz="800" b="1">
                          <a:solidFill>
                            <a:srgbClr val="000000"/>
                          </a:solidFill>
                          <a:effectLst/>
                          <a:latin typeface="Arial"/>
                          <a:ea typeface="Arial"/>
                        </a:rPr>
                        <a:t>Magnet steerers  &amp; quads (cold &amp; warm) </a:t>
                      </a:r>
                      <a:endParaRPr lang="de-DE" sz="1000">
                        <a:solidFill>
                          <a:srgbClr val="000000"/>
                        </a:solidFill>
                        <a:effectLst/>
                        <a:latin typeface="Arial"/>
                        <a:ea typeface="Arial"/>
                      </a:endParaRPr>
                    </a:p>
                  </a:txBody>
                  <a:tcPr marL="67016" marR="6701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33CCCC"/>
                    </a:solidFill>
                  </a:tcPr>
                </a:tc>
                <a:tc>
                  <a:txBody>
                    <a:bodyPr/>
                    <a:lstStyle/>
                    <a:p>
                      <a:pPr algn="l">
                        <a:lnSpc>
                          <a:spcPct val="115000"/>
                        </a:lnSpc>
                        <a:spcBef>
                          <a:spcPts val="300"/>
                        </a:spcBef>
                        <a:spcAft>
                          <a:spcPts val="300"/>
                        </a:spcAft>
                      </a:pPr>
                      <a:r>
                        <a:rPr lang="en-US" sz="800">
                          <a:solidFill>
                            <a:srgbClr val="000000"/>
                          </a:solidFill>
                          <a:effectLst/>
                          <a:latin typeface="Arial"/>
                          <a:ea typeface="Arial"/>
                        </a:rPr>
                        <a:t>600</a:t>
                      </a:r>
                      <a:endParaRPr lang="de-DE" sz="1000">
                        <a:solidFill>
                          <a:srgbClr val="000000"/>
                        </a:solidFill>
                        <a:effectLst/>
                        <a:latin typeface="Arial"/>
                        <a:ea typeface="Arial"/>
                      </a:endParaRPr>
                    </a:p>
                  </a:txBody>
                  <a:tcPr marL="67016" marR="6701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Bef>
                          <a:spcPts val="300"/>
                        </a:spcBef>
                        <a:spcAft>
                          <a:spcPts val="300"/>
                        </a:spcAft>
                      </a:pPr>
                      <a:r>
                        <a:rPr lang="en-US" sz="800">
                          <a:solidFill>
                            <a:srgbClr val="000000"/>
                          </a:solidFill>
                          <a:effectLst/>
                          <a:latin typeface="Arial"/>
                          <a:ea typeface="Arial"/>
                        </a:rPr>
                        <a:t>Slow (sec)</a:t>
                      </a:r>
                      <a:endParaRPr lang="de-DE" sz="1000">
                        <a:solidFill>
                          <a:srgbClr val="000000"/>
                        </a:solidFill>
                        <a:effectLst/>
                        <a:latin typeface="Arial"/>
                        <a:ea typeface="Arial"/>
                      </a:endParaRPr>
                    </a:p>
                  </a:txBody>
                  <a:tcPr marL="67016" marR="6701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Bef>
                          <a:spcPts val="300"/>
                        </a:spcBef>
                        <a:spcAft>
                          <a:spcPts val="300"/>
                        </a:spcAft>
                      </a:pPr>
                      <a:r>
                        <a:rPr lang="en-US" sz="800">
                          <a:solidFill>
                            <a:srgbClr val="000000"/>
                          </a:solidFill>
                          <a:effectLst/>
                          <a:latin typeface="Arial"/>
                          <a:ea typeface="Arial"/>
                        </a:rPr>
                        <a:t>Steer and focus beam</a:t>
                      </a:r>
                      <a:endParaRPr lang="de-DE" sz="1000">
                        <a:solidFill>
                          <a:srgbClr val="000000"/>
                        </a:solidFill>
                        <a:effectLst/>
                        <a:latin typeface="Arial"/>
                        <a:ea typeface="Arial"/>
                      </a:endParaRPr>
                    </a:p>
                  </a:txBody>
                  <a:tcPr marL="67016" marR="6701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37010">
                <a:tc>
                  <a:txBody>
                    <a:bodyPr/>
                    <a:lstStyle/>
                    <a:p>
                      <a:pPr algn="l">
                        <a:lnSpc>
                          <a:spcPct val="115000"/>
                        </a:lnSpc>
                        <a:spcBef>
                          <a:spcPts val="300"/>
                        </a:spcBef>
                        <a:spcAft>
                          <a:spcPts val="300"/>
                        </a:spcAft>
                      </a:pPr>
                      <a:r>
                        <a:rPr lang="en-US" sz="800" b="1">
                          <a:solidFill>
                            <a:srgbClr val="000000"/>
                          </a:solidFill>
                          <a:effectLst/>
                          <a:latin typeface="Arial"/>
                          <a:ea typeface="Arial"/>
                        </a:rPr>
                        <a:t>Coupler interlock</a:t>
                      </a:r>
                      <a:endParaRPr lang="de-DE" sz="1000">
                        <a:solidFill>
                          <a:srgbClr val="000000"/>
                        </a:solidFill>
                        <a:effectLst/>
                        <a:latin typeface="Arial"/>
                        <a:ea typeface="Arial"/>
                      </a:endParaRPr>
                    </a:p>
                  </a:txBody>
                  <a:tcPr marL="67016" marR="6701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a:txBody>
                    <a:bodyPr/>
                    <a:lstStyle/>
                    <a:p>
                      <a:pPr algn="l">
                        <a:lnSpc>
                          <a:spcPct val="115000"/>
                        </a:lnSpc>
                        <a:spcBef>
                          <a:spcPts val="300"/>
                        </a:spcBef>
                        <a:spcAft>
                          <a:spcPts val="300"/>
                        </a:spcAft>
                      </a:pPr>
                      <a:r>
                        <a:rPr lang="en-US" sz="800">
                          <a:solidFill>
                            <a:srgbClr val="000000"/>
                          </a:solidFill>
                          <a:effectLst/>
                          <a:latin typeface="Arial"/>
                          <a:ea typeface="Arial"/>
                        </a:rPr>
                        <a:t>28 (+3 later)</a:t>
                      </a:r>
                      <a:endParaRPr lang="de-DE" sz="1000">
                        <a:solidFill>
                          <a:srgbClr val="000000"/>
                        </a:solidFill>
                        <a:effectLst/>
                        <a:latin typeface="Arial"/>
                        <a:ea typeface="Arial"/>
                      </a:endParaRPr>
                    </a:p>
                  </a:txBody>
                  <a:tcPr marL="67016" marR="6701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Bef>
                          <a:spcPts val="300"/>
                        </a:spcBef>
                        <a:spcAft>
                          <a:spcPts val="300"/>
                        </a:spcAft>
                      </a:pPr>
                      <a:r>
                        <a:rPr lang="en-US" sz="800">
                          <a:solidFill>
                            <a:srgbClr val="000000"/>
                          </a:solidFill>
                          <a:effectLst/>
                          <a:latin typeface="Arial"/>
                          <a:ea typeface="Arial"/>
                        </a:rPr>
                        <a:t>Fast</a:t>
                      </a:r>
                      <a:endParaRPr lang="de-DE" sz="1000">
                        <a:solidFill>
                          <a:srgbClr val="000000"/>
                        </a:solidFill>
                        <a:effectLst/>
                        <a:latin typeface="Arial"/>
                        <a:ea typeface="Arial"/>
                      </a:endParaRPr>
                    </a:p>
                  </a:txBody>
                  <a:tcPr marL="67016" marR="6701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Bef>
                          <a:spcPts val="300"/>
                        </a:spcBef>
                        <a:spcAft>
                          <a:spcPts val="300"/>
                        </a:spcAft>
                      </a:pPr>
                      <a:r>
                        <a:rPr lang="en-US" sz="800">
                          <a:solidFill>
                            <a:srgbClr val="000000"/>
                          </a:solidFill>
                          <a:effectLst/>
                          <a:latin typeface="Arial"/>
                          <a:ea typeface="Arial"/>
                        </a:rPr>
                        <a:t>RF protection </a:t>
                      </a:r>
                      <a:endParaRPr lang="de-DE" sz="1000">
                        <a:solidFill>
                          <a:srgbClr val="000000"/>
                        </a:solidFill>
                        <a:effectLst/>
                        <a:latin typeface="Arial"/>
                        <a:ea typeface="Arial"/>
                      </a:endParaRPr>
                    </a:p>
                  </a:txBody>
                  <a:tcPr marL="67016" marR="6701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37010">
                <a:tc>
                  <a:txBody>
                    <a:bodyPr/>
                    <a:lstStyle/>
                    <a:p>
                      <a:pPr algn="l">
                        <a:lnSpc>
                          <a:spcPct val="115000"/>
                        </a:lnSpc>
                        <a:spcBef>
                          <a:spcPts val="300"/>
                        </a:spcBef>
                        <a:spcAft>
                          <a:spcPts val="300"/>
                        </a:spcAft>
                      </a:pPr>
                      <a:r>
                        <a:rPr lang="en-US" sz="800" b="1">
                          <a:solidFill>
                            <a:srgbClr val="000000"/>
                          </a:solidFill>
                          <a:effectLst/>
                          <a:latin typeface="Arial"/>
                          <a:ea typeface="Arial"/>
                        </a:rPr>
                        <a:t>LLRF</a:t>
                      </a:r>
                      <a:endParaRPr lang="de-DE" sz="1000">
                        <a:solidFill>
                          <a:srgbClr val="000000"/>
                        </a:solidFill>
                        <a:effectLst/>
                        <a:latin typeface="Arial"/>
                        <a:ea typeface="Arial"/>
                      </a:endParaRPr>
                    </a:p>
                  </a:txBody>
                  <a:tcPr marL="67016" marR="6701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a:txBody>
                    <a:bodyPr/>
                    <a:lstStyle/>
                    <a:p>
                      <a:pPr algn="l">
                        <a:lnSpc>
                          <a:spcPct val="115000"/>
                        </a:lnSpc>
                        <a:spcBef>
                          <a:spcPts val="300"/>
                        </a:spcBef>
                        <a:spcAft>
                          <a:spcPts val="300"/>
                        </a:spcAft>
                      </a:pPr>
                      <a:r>
                        <a:rPr lang="en-US" sz="800">
                          <a:solidFill>
                            <a:srgbClr val="000000"/>
                          </a:solidFill>
                          <a:effectLst/>
                          <a:latin typeface="Arial"/>
                          <a:ea typeface="Arial"/>
                        </a:rPr>
                        <a:t>56</a:t>
                      </a:r>
                      <a:endParaRPr lang="de-DE" sz="1000">
                        <a:solidFill>
                          <a:srgbClr val="000000"/>
                        </a:solidFill>
                        <a:effectLst/>
                        <a:latin typeface="Arial"/>
                        <a:ea typeface="Arial"/>
                      </a:endParaRPr>
                    </a:p>
                  </a:txBody>
                  <a:tcPr marL="67016" marR="6701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Bef>
                          <a:spcPts val="300"/>
                        </a:spcBef>
                        <a:spcAft>
                          <a:spcPts val="300"/>
                        </a:spcAft>
                      </a:pPr>
                      <a:r>
                        <a:rPr lang="en-US" sz="800">
                          <a:solidFill>
                            <a:srgbClr val="000000"/>
                          </a:solidFill>
                          <a:effectLst/>
                          <a:latin typeface="Arial"/>
                          <a:ea typeface="Arial"/>
                        </a:rPr>
                        <a:t>Fast</a:t>
                      </a:r>
                      <a:endParaRPr lang="de-DE" sz="1000">
                        <a:solidFill>
                          <a:srgbClr val="000000"/>
                        </a:solidFill>
                        <a:effectLst/>
                        <a:latin typeface="Arial"/>
                        <a:ea typeface="Arial"/>
                      </a:endParaRPr>
                    </a:p>
                  </a:txBody>
                  <a:tcPr marL="67016" marR="6701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Bef>
                          <a:spcPts val="300"/>
                        </a:spcBef>
                        <a:spcAft>
                          <a:spcPts val="300"/>
                        </a:spcAft>
                      </a:pPr>
                      <a:r>
                        <a:rPr lang="en-US" sz="800">
                          <a:solidFill>
                            <a:srgbClr val="000000"/>
                          </a:solidFill>
                          <a:effectLst/>
                          <a:latin typeface="Arial"/>
                          <a:ea typeface="Arial"/>
                        </a:rPr>
                        <a:t>Steering beam</a:t>
                      </a:r>
                      <a:endParaRPr lang="de-DE" sz="1000">
                        <a:solidFill>
                          <a:srgbClr val="000000"/>
                        </a:solidFill>
                        <a:effectLst/>
                        <a:latin typeface="Arial"/>
                        <a:ea typeface="Arial"/>
                      </a:endParaRPr>
                    </a:p>
                  </a:txBody>
                  <a:tcPr marL="67016" marR="6701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37010">
                <a:tc>
                  <a:txBody>
                    <a:bodyPr/>
                    <a:lstStyle/>
                    <a:p>
                      <a:pPr algn="l">
                        <a:lnSpc>
                          <a:spcPct val="115000"/>
                        </a:lnSpc>
                        <a:spcBef>
                          <a:spcPts val="300"/>
                        </a:spcBef>
                        <a:spcAft>
                          <a:spcPts val="300"/>
                        </a:spcAft>
                      </a:pPr>
                      <a:r>
                        <a:rPr lang="en-US" sz="800" b="1">
                          <a:solidFill>
                            <a:srgbClr val="000000"/>
                          </a:solidFill>
                          <a:effectLst/>
                          <a:latin typeface="Arial"/>
                          <a:ea typeface="Arial"/>
                        </a:rPr>
                        <a:t>Klystron interlock</a:t>
                      </a:r>
                      <a:endParaRPr lang="de-DE" sz="1000">
                        <a:solidFill>
                          <a:srgbClr val="000000"/>
                        </a:solidFill>
                        <a:effectLst/>
                        <a:latin typeface="Arial"/>
                        <a:ea typeface="Arial"/>
                      </a:endParaRPr>
                    </a:p>
                  </a:txBody>
                  <a:tcPr marL="67016" marR="6701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a:txBody>
                    <a:bodyPr/>
                    <a:lstStyle/>
                    <a:p>
                      <a:pPr algn="l">
                        <a:lnSpc>
                          <a:spcPct val="115000"/>
                        </a:lnSpc>
                        <a:spcBef>
                          <a:spcPts val="300"/>
                        </a:spcBef>
                        <a:spcAft>
                          <a:spcPts val="300"/>
                        </a:spcAft>
                      </a:pPr>
                      <a:r>
                        <a:rPr lang="en-US" sz="800">
                          <a:solidFill>
                            <a:srgbClr val="000000"/>
                          </a:solidFill>
                          <a:effectLst/>
                          <a:latin typeface="Arial"/>
                          <a:ea typeface="Arial"/>
                        </a:rPr>
                        <a:t>28</a:t>
                      </a:r>
                      <a:endParaRPr lang="de-DE" sz="1000">
                        <a:solidFill>
                          <a:srgbClr val="000000"/>
                        </a:solidFill>
                        <a:effectLst/>
                        <a:latin typeface="Arial"/>
                        <a:ea typeface="Arial"/>
                      </a:endParaRPr>
                    </a:p>
                  </a:txBody>
                  <a:tcPr marL="67016" marR="6701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Bef>
                          <a:spcPts val="300"/>
                        </a:spcBef>
                        <a:spcAft>
                          <a:spcPts val="300"/>
                        </a:spcAft>
                      </a:pPr>
                      <a:r>
                        <a:rPr lang="en-US" sz="800">
                          <a:solidFill>
                            <a:srgbClr val="000000"/>
                          </a:solidFill>
                          <a:effectLst/>
                          <a:latin typeface="Arial"/>
                          <a:ea typeface="Arial"/>
                        </a:rPr>
                        <a:t>Fast</a:t>
                      </a:r>
                      <a:endParaRPr lang="de-DE" sz="1000">
                        <a:solidFill>
                          <a:srgbClr val="000000"/>
                        </a:solidFill>
                        <a:effectLst/>
                        <a:latin typeface="Arial"/>
                        <a:ea typeface="Arial"/>
                      </a:endParaRPr>
                    </a:p>
                  </a:txBody>
                  <a:tcPr marL="67016" marR="6701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Bef>
                          <a:spcPts val="300"/>
                        </a:spcBef>
                        <a:spcAft>
                          <a:spcPts val="300"/>
                        </a:spcAft>
                      </a:pPr>
                      <a:r>
                        <a:rPr lang="en-US" sz="800">
                          <a:solidFill>
                            <a:srgbClr val="000000"/>
                          </a:solidFill>
                          <a:effectLst/>
                          <a:latin typeface="Arial"/>
                          <a:ea typeface="Arial"/>
                        </a:rPr>
                        <a:t>RF for beam</a:t>
                      </a:r>
                      <a:endParaRPr lang="de-DE" sz="1000">
                        <a:solidFill>
                          <a:srgbClr val="000000"/>
                        </a:solidFill>
                        <a:effectLst/>
                        <a:latin typeface="Arial"/>
                        <a:ea typeface="Arial"/>
                      </a:endParaRPr>
                    </a:p>
                  </a:txBody>
                  <a:tcPr marL="67016" marR="6701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37010">
                <a:tc>
                  <a:txBody>
                    <a:bodyPr/>
                    <a:lstStyle/>
                    <a:p>
                      <a:pPr algn="l">
                        <a:lnSpc>
                          <a:spcPct val="115000"/>
                        </a:lnSpc>
                        <a:spcBef>
                          <a:spcPts val="300"/>
                        </a:spcBef>
                        <a:spcAft>
                          <a:spcPts val="300"/>
                        </a:spcAft>
                      </a:pPr>
                      <a:r>
                        <a:rPr lang="en-US" sz="800" b="1">
                          <a:solidFill>
                            <a:srgbClr val="000000"/>
                          </a:solidFill>
                          <a:effectLst/>
                          <a:latin typeface="Arial"/>
                          <a:ea typeface="Arial"/>
                        </a:rPr>
                        <a:t>Modulators</a:t>
                      </a:r>
                      <a:endParaRPr lang="de-DE" sz="1000">
                        <a:solidFill>
                          <a:srgbClr val="000000"/>
                        </a:solidFill>
                        <a:effectLst/>
                        <a:latin typeface="Arial"/>
                        <a:ea typeface="Arial"/>
                      </a:endParaRPr>
                    </a:p>
                  </a:txBody>
                  <a:tcPr marL="67016" marR="6701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a:txBody>
                    <a:bodyPr/>
                    <a:lstStyle/>
                    <a:p>
                      <a:pPr algn="l">
                        <a:lnSpc>
                          <a:spcPct val="115000"/>
                        </a:lnSpc>
                        <a:spcBef>
                          <a:spcPts val="300"/>
                        </a:spcBef>
                        <a:spcAft>
                          <a:spcPts val="300"/>
                        </a:spcAft>
                      </a:pPr>
                      <a:r>
                        <a:rPr lang="en-US" sz="800">
                          <a:solidFill>
                            <a:srgbClr val="000000"/>
                          </a:solidFill>
                          <a:effectLst/>
                          <a:latin typeface="Arial"/>
                          <a:ea typeface="Arial"/>
                        </a:rPr>
                        <a:t>28</a:t>
                      </a:r>
                      <a:endParaRPr lang="de-DE" sz="1000">
                        <a:solidFill>
                          <a:srgbClr val="000000"/>
                        </a:solidFill>
                        <a:effectLst/>
                        <a:latin typeface="Arial"/>
                        <a:ea typeface="Arial"/>
                      </a:endParaRPr>
                    </a:p>
                  </a:txBody>
                  <a:tcPr marL="67016" marR="6701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Bef>
                          <a:spcPts val="300"/>
                        </a:spcBef>
                        <a:spcAft>
                          <a:spcPts val="300"/>
                        </a:spcAft>
                      </a:pPr>
                      <a:r>
                        <a:rPr lang="en-US" sz="800">
                          <a:solidFill>
                            <a:srgbClr val="000000"/>
                          </a:solidFill>
                          <a:effectLst/>
                          <a:latin typeface="Arial"/>
                          <a:ea typeface="Arial"/>
                        </a:rPr>
                        <a:t>Fast</a:t>
                      </a:r>
                      <a:endParaRPr lang="de-DE" sz="1000">
                        <a:solidFill>
                          <a:srgbClr val="000000"/>
                        </a:solidFill>
                        <a:effectLst/>
                        <a:latin typeface="Arial"/>
                        <a:ea typeface="Arial"/>
                      </a:endParaRPr>
                    </a:p>
                  </a:txBody>
                  <a:tcPr marL="67016" marR="6701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Bef>
                          <a:spcPts val="300"/>
                        </a:spcBef>
                        <a:spcAft>
                          <a:spcPts val="300"/>
                        </a:spcAft>
                      </a:pPr>
                      <a:r>
                        <a:rPr lang="en-US" sz="800">
                          <a:solidFill>
                            <a:srgbClr val="000000"/>
                          </a:solidFill>
                          <a:effectLst/>
                          <a:latin typeface="Arial"/>
                          <a:ea typeface="Arial"/>
                        </a:rPr>
                        <a:t>RF for beam</a:t>
                      </a:r>
                      <a:endParaRPr lang="de-DE" sz="1000">
                        <a:solidFill>
                          <a:srgbClr val="000000"/>
                        </a:solidFill>
                        <a:effectLst/>
                        <a:latin typeface="Arial"/>
                        <a:ea typeface="Arial"/>
                      </a:endParaRPr>
                    </a:p>
                  </a:txBody>
                  <a:tcPr marL="67016" marR="6701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37010">
                <a:tc>
                  <a:txBody>
                    <a:bodyPr/>
                    <a:lstStyle/>
                    <a:p>
                      <a:pPr algn="l">
                        <a:lnSpc>
                          <a:spcPct val="115000"/>
                        </a:lnSpc>
                        <a:spcBef>
                          <a:spcPts val="300"/>
                        </a:spcBef>
                        <a:spcAft>
                          <a:spcPts val="300"/>
                        </a:spcAft>
                      </a:pPr>
                      <a:r>
                        <a:rPr lang="en-US" sz="800" b="1">
                          <a:solidFill>
                            <a:srgbClr val="000000"/>
                          </a:solidFill>
                          <a:effectLst/>
                          <a:latin typeface="Arial"/>
                          <a:ea typeface="Arial"/>
                        </a:rPr>
                        <a:t>BLM</a:t>
                      </a:r>
                      <a:endParaRPr lang="de-DE" sz="1000">
                        <a:solidFill>
                          <a:srgbClr val="000000"/>
                        </a:solidFill>
                        <a:effectLst/>
                        <a:latin typeface="Arial"/>
                        <a:ea typeface="Arial"/>
                      </a:endParaRPr>
                    </a:p>
                  </a:txBody>
                  <a:tcPr marL="67016" marR="6701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F0"/>
                    </a:solidFill>
                  </a:tcPr>
                </a:tc>
                <a:tc>
                  <a:txBody>
                    <a:bodyPr/>
                    <a:lstStyle/>
                    <a:p>
                      <a:pPr algn="l">
                        <a:lnSpc>
                          <a:spcPct val="115000"/>
                        </a:lnSpc>
                        <a:spcBef>
                          <a:spcPts val="300"/>
                        </a:spcBef>
                        <a:spcAft>
                          <a:spcPts val="300"/>
                        </a:spcAft>
                      </a:pPr>
                      <a:r>
                        <a:rPr lang="en-US" sz="800">
                          <a:solidFill>
                            <a:srgbClr val="000000"/>
                          </a:solidFill>
                          <a:effectLst/>
                          <a:latin typeface="Arial"/>
                          <a:ea typeface="Arial"/>
                        </a:rPr>
                        <a:t>350</a:t>
                      </a:r>
                      <a:endParaRPr lang="de-DE" sz="1000">
                        <a:solidFill>
                          <a:srgbClr val="000000"/>
                        </a:solidFill>
                        <a:effectLst/>
                        <a:latin typeface="Arial"/>
                        <a:ea typeface="Arial"/>
                      </a:endParaRPr>
                    </a:p>
                  </a:txBody>
                  <a:tcPr marL="67016" marR="6701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Bef>
                          <a:spcPts val="300"/>
                        </a:spcBef>
                        <a:spcAft>
                          <a:spcPts val="300"/>
                        </a:spcAft>
                      </a:pPr>
                      <a:r>
                        <a:rPr lang="en-US" sz="800">
                          <a:solidFill>
                            <a:srgbClr val="000000"/>
                          </a:solidFill>
                          <a:effectLst/>
                          <a:latin typeface="Arial"/>
                          <a:ea typeface="Arial"/>
                        </a:rPr>
                        <a:t>Fast</a:t>
                      </a:r>
                      <a:endParaRPr lang="de-DE" sz="1000">
                        <a:solidFill>
                          <a:srgbClr val="000000"/>
                        </a:solidFill>
                        <a:effectLst/>
                        <a:latin typeface="Arial"/>
                        <a:ea typeface="Arial"/>
                      </a:endParaRPr>
                    </a:p>
                  </a:txBody>
                  <a:tcPr marL="67016" marR="6701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Bef>
                          <a:spcPts val="300"/>
                        </a:spcBef>
                        <a:spcAft>
                          <a:spcPts val="300"/>
                        </a:spcAft>
                      </a:pPr>
                      <a:r>
                        <a:rPr lang="en-US" sz="800">
                          <a:solidFill>
                            <a:srgbClr val="000000"/>
                          </a:solidFill>
                          <a:effectLst/>
                          <a:latin typeface="Arial"/>
                          <a:ea typeface="Arial"/>
                        </a:rPr>
                        <a:t>Monitor beam losses</a:t>
                      </a:r>
                      <a:endParaRPr lang="de-DE" sz="1000">
                        <a:solidFill>
                          <a:srgbClr val="000000"/>
                        </a:solidFill>
                        <a:effectLst/>
                        <a:latin typeface="Arial"/>
                        <a:ea typeface="Arial"/>
                      </a:endParaRPr>
                    </a:p>
                  </a:txBody>
                  <a:tcPr marL="67016" marR="6701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37010">
                <a:tc>
                  <a:txBody>
                    <a:bodyPr/>
                    <a:lstStyle/>
                    <a:p>
                      <a:pPr algn="l">
                        <a:lnSpc>
                          <a:spcPct val="115000"/>
                        </a:lnSpc>
                        <a:spcBef>
                          <a:spcPts val="300"/>
                        </a:spcBef>
                        <a:spcAft>
                          <a:spcPts val="300"/>
                        </a:spcAft>
                      </a:pPr>
                      <a:r>
                        <a:rPr lang="en-US" sz="800" b="1">
                          <a:solidFill>
                            <a:srgbClr val="000000"/>
                          </a:solidFill>
                          <a:effectLst/>
                          <a:latin typeface="Arial"/>
                          <a:ea typeface="Arial"/>
                        </a:rPr>
                        <a:t>BHM</a:t>
                      </a:r>
                      <a:endParaRPr lang="de-DE" sz="1000">
                        <a:solidFill>
                          <a:srgbClr val="000000"/>
                        </a:solidFill>
                        <a:effectLst/>
                        <a:latin typeface="Arial"/>
                        <a:ea typeface="Arial"/>
                      </a:endParaRPr>
                    </a:p>
                  </a:txBody>
                  <a:tcPr marL="67016" marR="6701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F0"/>
                    </a:solidFill>
                  </a:tcPr>
                </a:tc>
                <a:tc>
                  <a:txBody>
                    <a:bodyPr/>
                    <a:lstStyle/>
                    <a:p>
                      <a:pPr algn="l">
                        <a:lnSpc>
                          <a:spcPct val="115000"/>
                        </a:lnSpc>
                        <a:spcBef>
                          <a:spcPts val="300"/>
                        </a:spcBef>
                        <a:spcAft>
                          <a:spcPts val="300"/>
                        </a:spcAft>
                      </a:pPr>
                      <a:r>
                        <a:rPr lang="en-US" sz="800">
                          <a:solidFill>
                            <a:srgbClr val="000000"/>
                          </a:solidFill>
                          <a:effectLst/>
                          <a:latin typeface="Arial"/>
                          <a:ea typeface="Arial"/>
                        </a:rPr>
                        <a:t>24</a:t>
                      </a:r>
                      <a:endParaRPr lang="de-DE" sz="1000">
                        <a:solidFill>
                          <a:srgbClr val="000000"/>
                        </a:solidFill>
                        <a:effectLst/>
                        <a:latin typeface="Arial"/>
                        <a:ea typeface="Arial"/>
                      </a:endParaRPr>
                    </a:p>
                  </a:txBody>
                  <a:tcPr marL="67016" marR="6701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Bef>
                          <a:spcPts val="300"/>
                        </a:spcBef>
                        <a:spcAft>
                          <a:spcPts val="300"/>
                        </a:spcAft>
                      </a:pPr>
                      <a:r>
                        <a:rPr lang="en-US" sz="800">
                          <a:solidFill>
                            <a:srgbClr val="000000"/>
                          </a:solidFill>
                          <a:effectLst/>
                          <a:latin typeface="Arial"/>
                          <a:ea typeface="Arial"/>
                        </a:rPr>
                        <a:t>Fast</a:t>
                      </a:r>
                      <a:endParaRPr lang="de-DE" sz="1000">
                        <a:solidFill>
                          <a:srgbClr val="000000"/>
                        </a:solidFill>
                        <a:effectLst/>
                        <a:latin typeface="Arial"/>
                        <a:ea typeface="Arial"/>
                      </a:endParaRPr>
                    </a:p>
                  </a:txBody>
                  <a:tcPr marL="67016" marR="6701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Bef>
                          <a:spcPts val="300"/>
                        </a:spcBef>
                        <a:spcAft>
                          <a:spcPts val="300"/>
                        </a:spcAft>
                      </a:pPr>
                      <a:r>
                        <a:rPr lang="en-US" sz="800">
                          <a:solidFill>
                            <a:srgbClr val="000000"/>
                          </a:solidFill>
                          <a:effectLst/>
                          <a:latin typeface="Arial"/>
                          <a:ea typeface="Arial"/>
                        </a:rPr>
                        <a:t>Halo monitor</a:t>
                      </a:r>
                      <a:endParaRPr lang="de-DE" sz="1000">
                        <a:solidFill>
                          <a:srgbClr val="000000"/>
                        </a:solidFill>
                        <a:effectLst/>
                        <a:latin typeface="Arial"/>
                        <a:ea typeface="Arial"/>
                      </a:endParaRPr>
                    </a:p>
                  </a:txBody>
                  <a:tcPr marL="67016" marR="6701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37010">
                <a:tc>
                  <a:txBody>
                    <a:bodyPr/>
                    <a:lstStyle/>
                    <a:p>
                      <a:pPr algn="l">
                        <a:lnSpc>
                          <a:spcPct val="115000"/>
                        </a:lnSpc>
                        <a:spcBef>
                          <a:spcPts val="300"/>
                        </a:spcBef>
                        <a:spcAft>
                          <a:spcPts val="300"/>
                        </a:spcAft>
                      </a:pPr>
                      <a:r>
                        <a:rPr lang="en-US" sz="800" b="1">
                          <a:solidFill>
                            <a:srgbClr val="000000"/>
                          </a:solidFill>
                          <a:effectLst/>
                          <a:latin typeface="Arial"/>
                          <a:ea typeface="Arial"/>
                        </a:rPr>
                        <a:t>Wire scanner</a:t>
                      </a:r>
                      <a:endParaRPr lang="de-DE" sz="1000">
                        <a:solidFill>
                          <a:srgbClr val="000000"/>
                        </a:solidFill>
                        <a:effectLst/>
                        <a:latin typeface="Arial"/>
                        <a:ea typeface="Arial"/>
                      </a:endParaRPr>
                    </a:p>
                  </a:txBody>
                  <a:tcPr marL="67016" marR="6701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F0"/>
                    </a:solidFill>
                  </a:tcPr>
                </a:tc>
                <a:tc>
                  <a:txBody>
                    <a:bodyPr/>
                    <a:lstStyle/>
                    <a:p>
                      <a:pPr algn="l">
                        <a:lnSpc>
                          <a:spcPct val="115000"/>
                        </a:lnSpc>
                        <a:spcBef>
                          <a:spcPts val="300"/>
                        </a:spcBef>
                        <a:spcAft>
                          <a:spcPts val="300"/>
                        </a:spcAft>
                      </a:pPr>
                      <a:r>
                        <a:rPr lang="en-US" sz="800">
                          <a:solidFill>
                            <a:srgbClr val="000000"/>
                          </a:solidFill>
                          <a:effectLst/>
                          <a:latin typeface="Arial"/>
                          <a:ea typeface="Arial"/>
                        </a:rPr>
                        <a:t>44</a:t>
                      </a:r>
                      <a:endParaRPr lang="de-DE" sz="1000">
                        <a:solidFill>
                          <a:srgbClr val="000000"/>
                        </a:solidFill>
                        <a:effectLst/>
                        <a:latin typeface="Arial"/>
                        <a:ea typeface="Arial"/>
                      </a:endParaRPr>
                    </a:p>
                  </a:txBody>
                  <a:tcPr marL="67016" marR="6701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Bef>
                          <a:spcPts val="300"/>
                        </a:spcBef>
                        <a:spcAft>
                          <a:spcPts val="300"/>
                        </a:spcAft>
                      </a:pPr>
                      <a:r>
                        <a:rPr lang="en-US" sz="800">
                          <a:solidFill>
                            <a:srgbClr val="000000"/>
                          </a:solidFill>
                          <a:effectLst/>
                          <a:latin typeface="Arial"/>
                          <a:ea typeface="Arial"/>
                        </a:rPr>
                        <a:t>Slow (sec)</a:t>
                      </a:r>
                      <a:endParaRPr lang="de-DE" sz="1000">
                        <a:solidFill>
                          <a:srgbClr val="000000"/>
                        </a:solidFill>
                        <a:effectLst/>
                        <a:latin typeface="Arial"/>
                        <a:ea typeface="Arial"/>
                      </a:endParaRPr>
                    </a:p>
                  </a:txBody>
                  <a:tcPr marL="67016" marR="6701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Bef>
                          <a:spcPts val="300"/>
                        </a:spcBef>
                        <a:spcAft>
                          <a:spcPts val="300"/>
                        </a:spcAft>
                      </a:pPr>
                      <a:r>
                        <a:rPr lang="en-US" sz="800">
                          <a:solidFill>
                            <a:srgbClr val="000000"/>
                          </a:solidFill>
                          <a:effectLst/>
                          <a:latin typeface="Arial"/>
                          <a:ea typeface="Arial"/>
                        </a:rPr>
                        <a:t>Diagnostics</a:t>
                      </a:r>
                      <a:endParaRPr lang="de-DE" sz="1000">
                        <a:solidFill>
                          <a:srgbClr val="000000"/>
                        </a:solidFill>
                        <a:effectLst/>
                        <a:latin typeface="Arial"/>
                        <a:ea typeface="Arial"/>
                      </a:endParaRPr>
                    </a:p>
                  </a:txBody>
                  <a:tcPr marL="67016" marR="6701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37010">
                <a:tc>
                  <a:txBody>
                    <a:bodyPr/>
                    <a:lstStyle/>
                    <a:p>
                      <a:pPr algn="l">
                        <a:lnSpc>
                          <a:spcPct val="115000"/>
                        </a:lnSpc>
                        <a:spcBef>
                          <a:spcPts val="300"/>
                        </a:spcBef>
                        <a:spcAft>
                          <a:spcPts val="300"/>
                        </a:spcAft>
                      </a:pPr>
                      <a:r>
                        <a:rPr lang="en-US" sz="800" b="1">
                          <a:solidFill>
                            <a:srgbClr val="000000"/>
                          </a:solidFill>
                          <a:effectLst/>
                          <a:latin typeface="Arial"/>
                          <a:ea typeface="Arial"/>
                        </a:rPr>
                        <a:t>TPS</a:t>
                      </a:r>
                      <a:endParaRPr lang="de-DE" sz="1000">
                        <a:solidFill>
                          <a:srgbClr val="000000"/>
                        </a:solidFill>
                        <a:effectLst/>
                        <a:latin typeface="Arial"/>
                        <a:ea typeface="Arial"/>
                      </a:endParaRPr>
                    </a:p>
                  </a:txBody>
                  <a:tcPr marL="67016" marR="6701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F0"/>
                    </a:solidFill>
                  </a:tcPr>
                </a:tc>
                <a:tc>
                  <a:txBody>
                    <a:bodyPr/>
                    <a:lstStyle/>
                    <a:p>
                      <a:pPr algn="l">
                        <a:lnSpc>
                          <a:spcPct val="115000"/>
                        </a:lnSpc>
                        <a:spcBef>
                          <a:spcPts val="300"/>
                        </a:spcBef>
                        <a:spcAft>
                          <a:spcPts val="300"/>
                        </a:spcAft>
                      </a:pPr>
                      <a:r>
                        <a:rPr lang="en-US" sz="800">
                          <a:solidFill>
                            <a:srgbClr val="000000"/>
                          </a:solidFill>
                          <a:effectLst/>
                          <a:latin typeface="Arial"/>
                          <a:ea typeface="Arial"/>
                        </a:rPr>
                        <a:t>32*6</a:t>
                      </a:r>
                      <a:endParaRPr lang="de-DE" sz="1000">
                        <a:solidFill>
                          <a:srgbClr val="000000"/>
                        </a:solidFill>
                        <a:effectLst/>
                        <a:latin typeface="Arial"/>
                        <a:ea typeface="Arial"/>
                      </a:endParaRPr>
                    </a:p>
                  </a:txBody>
                  <a:tcPr marL="67016" marR="6701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Bef>
                          <a:spcPts val="300"/>
                        </a:spcBef>
                        <a:spcAft>
                          <a:spcPts val="300"/>
                        </a:spcAft>
                      </a:pPr>
                      <a:r>
                        <a:rPr lang="en-US" sz="800">
                          <a:solidFill>
                            <a:srgbClr val="000000"/>
                          </a:solidFill>
                          <a:effectLst/>
                          <a:latin typeface="Arial"/>
                          <a:ea typeface="Arial"/>
                        </a:rPr>
                        <a:t>Fast</a:t>
                      </a:r>
                      <a:endParaRPr lang="de-DE" sz="1000">
                        <a:solidFill>
                          <a:srgbClr val="000000"/>
                        </a:solidFill>
                        <a:effectLst/>
                        <a:latin typeface="Arial"/>
                        <a:ea typeface="Arial"/>
                      </a:endParaRPr>
                    </a:p>
                  </a:txBody>
                  <a:tcPr marL="67016" marR="6701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Bef>
                          <a:spcPts val="300"/>
                        </a:spcBef>
                        <a:spcAft>
                          <a:spcPts val="300"/>
                        </a:spcAft>
                      </a:pPr>
                      <a:r>
                        <a:rPr lang="en-US" sz="800">
                          <a:solidFill>
                            <a:srgbClr val="000000"/>
                          </a:solidFill>
                          <a:effectLst/>
                          <a:latin typeface="Arial"/>
                          <a:ea typeface="Arial"/>
                        </a:rPr>
                        <a:t>Monitor beam loss</a:t>
                      </a:r>
                      <a:endParaRPr lang="de-DE" sz="1000">
                        <a:solidFill>
                          <a:srgbClr val="000000"/>
                        </a:solidFill>
                        <a:effectLst/>
                        <a:latin typeface="Arial"/>
                        <a:ea typeface="Arial"/>
                      </a:endParaRPr>
                    </a:p>
                  </a:txBody>
                  <a:tcPr marL="67016" marR="6701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37010">
                <a:tc>
                  <a:txBody>
                    <a:bodyPr/>
                    <a:lstStyle/>
                    <a:p>
                      <a:pPr algn="l">
                        <a:lnSpc>
                          <a:spcPct val="115000"/>
                        </a:lnSpc>
                        <a:spcBef>
                          <a:spcPts val="300"/>
                        </a:spcBef>
                        <a:spcAft>
                          <a:spcPts val="300"/>
                        </a:spcAft>
                      </a:pPr>
                      <a:r>
                        <a:rPr lang="en-US" sz="800" b="1">
                          <a:solidFill>
                            <a:srgbClr val="000000"/>
                          </a:solidFill>
                          <a:effectLst/>
                          <a:latin typeface="Arial"/>
                          <a:ea typeface="Arial"/>
                        </a:rPr>
                        <a:t>BPM</a:t>
                      </a:r>
                      <a:endParaRPr lang="de-DE" sz="1000">
                        <a:solidFill>
                          <a:srgbClr val="000000"/>
                        </a:solidFill>
                        <a:effectLst/>
                        <a:latin typeface="Arial"/>
                        <a:ea typeface="Arial"/>
                      </a:endParaRPr>
                    </a:p>
                  </a:txBody>
                  <a:tcPr marL="67016" marR="6701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F0"/>
                    </a:solidFill>
                  </a:tcPr>
                </a:tc>
                <a:tc>
                  <a:txBody>
                    <a:bodyPr/>
                    <a:lstStyle/>
                    <a:p>
                      <a:pPr algn="l">
                        <a:lnSpc>
                          <a:spcPct val="115000"/>
                        </a:lnSpc>
                        <a:spcBef>
                          <a:spcPts val="300"/>
                        </a:spcBef>
                        <a:spcAft>
                          <a:spcPts val="300"/>
                        </a:spcAft>
                      </a:pPr>
                      <a:r>
                        <a:rPr lang="en-US" sz="800">
                          <a:solidFill>
                            <a:srgbClr val="000000"/>
                          </a:solidFill>
                          <a:effectLst/>
                          <a:latin typeface="Arial"/>
                          <a:ea typeface="Arial"/>
                        </a:rPr>
                        <a:t>72</a:t>
                      </a:r>
                      <a:endParaRPr lang="de-DE" sz="1000">
                        <a:solidFill>
                          <a:srgbClr val="000000"/>
                        </a:solidFill>
                        <a:effectLst/>
                        <a:latin typeface="Arial"/>
                        <a:ea typeface="Arial"/>
                      </a:endParaRPr>
                    </a:p>
                  </a:txBody>
                  <a:tcPr marL="67016" marR="6701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Bef>
                          <a:spcPts val="300"/>
                        </a:spcBef>
                        <a:spcAft>
                          <a:spcPts val="300"/>
                        </a:spcAft>
                      </a:pPr>
                      <a:r>
                        <a:rPr lang="en-US" sz="800">
                          <a:solidFill>
                            <a:srgbClr val="000000"/>
                          </a:solidFill>
                          <a:effectLst/>
                          <a:latin typeface="Arial"/>
                          <a:ea typeface="Arial"/>
                        </a:rPr>
                        <a:t>Fast</a:t>
                      </a:r>
                      <a:endParaRPr lang="de-DE" sz="1000">
                        <a:solidFill>
                          <a:srgbClr val="000000"/>
                        </a:solidFill>
                        <a:effectLst/>
                        <a:latin typeface="Arial"/>
                        <a:ea typeface="Arial"/>
                      </a:endParaRPr>
                    </a:p>
                  </a:txBody>
                  <a:tcPr marL="67016" marR="6701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Bef>
                          <a:spcPts val="300"/>
                        </a:spcBef>
                        <a:spcAft>
                          <a:spcPts val="300"/>
                        </a:spcAft>
                      </a:pPr>
                      <a:r>
                        <a:rPr lang="en-US" sz="800">
                          <a:solidFill>
                            <a:srgbClr val="000000"/>
                          </a:solidFill>
                          <a:effectLst/>
                          <a:latin typeface="Arial"/>
                          <a:ea typeface="Arial"/>
                        </a:rPr>
                        <a:t>Orbit position</a:t>
                      </a:r>
                      <a:endParaRPr lang="de-DE" sz="1000">
                        <a:solidFill>
                          <a:srgbClr val="000000"/>
                        </a:solidFill>
                        <a:effectLst/>
                        <a:latin typeface="Arial"/>
                        <a:ea typeface="Arial"/>
                      </a:endParaRPr>
                    </a:p>
                  </a:txBody>
                  <a:tcPr marL="67016" marR="6701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74020">
                <a:tc>
                  <a:txBody>
                    <a:bodyPr/>
                    <a:lstStyle/>
                    <a:p>
                      <a:pPr algn="l">
                        <a:lnSpc>
                          <a:spcPct val="115000"/>
                        </a:lnSpc>
                        <a:spcBef>
                          <a:spcPts val="300"/>
                        </a:spcBef>
                        <a:spcAft>
                          <a:spcPts val="300"/>
                        </a:spcAft>
                      </a:pPr>
                      <a:r>
                        <a:rPr lang="en-US" sz="800" b="1">
                          <a:solidFill>
                            <a:srgbClr val="000000"/>
                          </a:solidFill>
                          <a:effectLst/>
                          <a:latin typeface="Arial"/>
                          <a:ea typeface="Arial"/>
                        </a:rPr>
                        <a:t>Dump diagnostics</a:t>
                      </a:r>
                      <a:endParaRPr lang="de-DE" sz="1000">
                        <a:solidFill>
                          <a:srgbClr val="000000"/>
                        </a:solidFill>
                        <a:effectLst/>
                        <a:latin typeface="Arial"/>
                        <a:ea typeface="Arial"/>
                      </a:endParaRPr>
                    </a:p>
                  </a:txBody>
                  <a:tcPr marL="67016" marR="6701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F0"/>
                    </a:solidFill>
                  </a:tcPr>
                </a:tc>
                <a:tc>
                  <a:txBody>
                    <a:bodyPr/>
                    <a:lstStyle/>
                    <a:p>
                      <a:pPr algn="l">
                        <a:lnSpc>
                          <a:spcPct val="115000"/>
                        </a:lnSpc>
                        <a:spcBef>
                          <a:spcPts val="300"/>
                        </a:spcBef>
                        <a:spcAft>
                          <a:spcPts val="300"/>
                        </a:spcAft>
                      </a:pPr>
                      <a:r>
                        <a:rPr lang="en-US" sz="800">
                          <a:solidFill>
                            <a:srgbClr val="000000"/>
                          </a:solidFill>
                          <a:effectLst/>
                          <a:latin typeface="Arial"/>
                          <a:ea typeface="Arial"/>
                        </a:rPr>
                        <a:t>30</a:t>
                      </a:r>
                      <a:endParaRPr lang="de-DE" sz="1000">
                        <a:solidFill>
                          <a:srgbClr val="000000"/>
                        </a:solidFill>
                        <a:effectLst/>
                        <a:latin typeface="Arial"/>
                        <a:ea typeface="Arial"/>
                      </a:endParaRPr>
                    </a:p>
                  </a:txBody>
                  <a:tcPr marL="67016" marR="6701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Bef>
                          <a:spcPts val="300"/>
                        </a:spcBef>
                        <a:spcAft>
                          <a:spcPts val="300"/>
                        </a:spcAft>
                      </a:pPr>
                      <a:r>
                        <a:rPr lang="en-US" sz="800">
                          <a:solidFill>
                            <a:srgbClr val="000000"/>
                          </a:solidFill>
                          <a:effectLst/>
                          <a:latin typeface="Arial"/>
                          <a:ea typeface="Arial"/>
                        </a:rPr>
                        <a:t>Fast</a:t>
                      </a:r>
                      <a:endParaRPr lang="de-DE" sz="1000">
                        <a:solidFill>
                          <a:srgbClr val="000000"/>
                        </a:solidFill>
                        <a:effectLst/>
                        <a:latin typeface="Arial"/>
                        <a:ea typeface="Arial"/>
                      </a:endParaRPr>
                    </a:p>
                  </a:txBody>
                  <a:tcPr marL="67016" marR="6701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Bef>
                          <a:spcPts val="300"/>
                        </a:spcBef>
                        <a:spcAft>
                          <a:spcPts val="300"/>
                        </a:spcAft>
                      </a:pPr>
                      <a:r>
                        <a:rPr lang="en-US" sz="800">
                          <a:solidFill>
                            <a:srgbClr val="000000"/>
                          </a:solidFill>
                          <a:effectLst/>
                          <a:latin typeface="Arial"/>
                          <a:ea typeface="Arial"/>
                        </a:rPr>
                        <a:t>Protect dump and avoid radiation activation </a:t>
                      </a:r>
                      <a:endParaRPr lang="de-DE" sz="1000">
                        <a:solidFill>
                          <a:srgbClr val="000000"/>
                        </a:solidFill>
                        <a:effectLst/>
                        <a:latin typeface="Arial"/>
                        <a:ea typeface="Arial"/>
                      </a:endParaRPr>
                    </a:p>
                  </a:txBody>
                  <a:tcPr marL="67016" marR="6701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37010">
                <a:tc>
                  <a:txBody>
                    <a:bodyPr/>
                    <a:lstStyle/>
                    <a:p>
                      <a:pPr algn="l">
                        <a:lnSpc>
                          <a:spcPct val="115000"/>
                        </a:lnSpc>
                        <a:spcBef>
                          <a:spcPts val="300"/>
                        </a:spcBef>
                        <a:spcAft>
                          <a:spcPts val="300"/>
                        </a:spcAft>
                      </a:pPr>
                      <a:r>
                        <a:rPr lang="en-US" sz="800" b="1">
                          <a:solidFill>
                            <a:srgbClr val="000000"/>
                          </a:solidFill>
                          <a:effectLst/>
                          <a:latin typeface="Arial"/>
                          <a:ea typeface="Arial"/>
                        </a:rPr>
                        <a:t>Dump kicker</a:t>
                      </a:r>
                      <a:endParaRPr lang="de-DE" sz="1000">
                        <a:solidFill>
                          <a:srgbClr val="000000"/>
                        </a:solidFill>
                        <a:effectLst/>
                        <a:latin typeface="Arial"/>
                        <a:ea typeface="Arial"/>
                      </a:endParaRPr>
                    </a:p>
                  </a:txBody>
                  <a:tcPr marL="67016" marR="6701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79646"/>
                    </a:solidFill>
                  </a:tcPr>
                </a:tc>
                <a:tc>
                  <a:txBody>
                    <a:bodyPr/>
                    <a:lstStyle/>
                    <a:p>
                      <a:pPr algn="l">
                        <a:lnSpc>
                          <a:spcPct val="115000"/>
                        </a:lnSpc>
                        <a:spcBef>
                          <a:spcPts val="300"/>
                        </a:spcBef>
                        <a:spcAft>
                          <a:spcPts val="300"/>
                        </a:spcAft>
                      </a:pPr>
                      <a:r>
                        <a:rPr lang="en-US" sz="800">
                          <a:solidFill>
                            <a:srgbClr val="000000"/>
                          </a:solidFill>
                          <a:effectLst/>
                          <a:latin typeface="Arial"/>
                          <a:ea typeface="Arial"/>
                        </a:rPr>
                        <a:t>1</a:t>
                      </a:r>
                      <a:endParaRPr lang="de-DE" sz="1000">
                        <a:solidFill>
                          <a:srgbClr val="000000"/>
                        </a:solidFill>
                        <a:effectLst/>
                        <a:latin typeface="Arial"/>
                        <a:ea typeface="Arial"/>
                      </a:endParaRPr>
                    </a:p>
                  </a:txBody>
                  <a:tcPr marL="67016" marR="6701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Bef>
                          <a:spcPts val="300"/>
                        </a:spcBef>
                        <a:spcAft>
                          <a:spcPts val="300"/>
                        </a:spcAft>
                      </a:pPr>
                      <a:r>
                        <a:rPr lang="en-US" sz="800">
                          <a:solidFill>
                            <a:srgbClr val="000000"/>
                          </a:solidFill>
                          <a:effectLst/>
                          <a:latin typeface="Arial"/>
                          <a:ea typeface="Arial"/>
                        </a:rPr>
                        <a:t>Fast</a:t>
                      </a:r>
                      <a:endParaRPr lang="de-DE" sz="1000">
                        <a:solidFill>
                          <a:srgbClr val="000000"/>
                        </a:solidFill>
                        <a:effectLst/>
                        <a:latin typeface="Arial"/>
                        <a:ea typeface="Arial"/>
                      </a:endParaRPr>
                    </a:p>
                  </a:txBody>
                  <a:tcPr marL="67016" marR="6701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Bef>
                          <a:spcPts val="300"/>
                        </a:spcBef>
                        <a:spcAft>
                          <a:spcPts val="300"/>
                        </a:spcAft>
                      </a:pPr>
                      <a:r>
                        <a:rPr lang="en-US" sz="800">
                          <a:solidFill>
                            <a:srgbClr val="000000"/>
                          </a:solidFill>
                          <a:effectLst/>
                          <a:latin typeface="Arial"/>
                          <a:ea typeface="Arial"/>
                        </a:rPr>
                        <a:t>Dump beam</a:t>
                      </a:r>
                      <a:endParaRPr lang="de-DE" sz="1000">
                        <a:solidFill>
                          <a:srgbClr val="000000"/>
                        </a:solidFill>
                        <a:effectLst/>
                        <a:latin typeface="Arial"/>
                        <a:ea typeface="Arial"/>
                      </a:endParaRPr>
                    </a:p>
                  </a:txBody>
                  <a:tcPr marL="67016" marR="6701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37010">
                <a:tc>
                  <a:txBody>
                    <a:bodyPr/>
                    <a:lstStyle/>
                    <a:p>
                      <a:pPr algn="l">
                        <a:lnSpc>
                          <a:spcPct val="115000"/>
                        </a:lnSpc>
                        <a:spcBef>
                          <a:spcPts val="300"/>
                        </a:spcBef>
                        <a:spcAft>
                          <a:spcPts val="300"/>
                        </a:spcAft>
                      </a:pPr>
                      <a:r>
                        <a:rPr lang="en-US" sz="800" b="1">
                          <a:solidFill>
                            <a:srgbClr val="000000"/>
                          </a:solidFill>
                          <a:effectLst/>
                          <a:latin typeface="Arial"/>
                          <a:ea typeface="Arial"/>
                        </a:rPr>
                        <a:t>Distribution kicker</a:t>
                      </a:r>
                      <a:endParaRPr lang="de-DE" sz="1000">
                        <a:solidFill>
                          <a:srgbClr val="000000"/>
                        </a:solidFill>
                        <a:effectLst/>
                        <a:latin typeface="Arial"/>
                        <a:ea typeface="Arial"/>
                      </a:endParaRPr>
                    </a:p>
                  </a:txBody>
                  <a:tcPr marL="67016" marR="6701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79646"/>
                    </a:solidFill>
                  </a:tcPr>
                </a:tc>
                <a:tc>
                  <a:txBody>
                    <a:bodyPr/>
                    <a:lstStyle/>
                    <a:p>
                      <a:pPr algn="l">
                        <a:lnSpc>
                          <a:spcPct val="115000"/>
                        </a:lnSpc>
                        <a:spcBef>
                          <a:spcPts val="300"/>
                        </a:spcBef>
                        <a:spcAft>
                          <a:spcPts val="300"/>
                        </a:spcAft>
                      </a:pPr>
                      <a:r>
                        <a:rPr lang="en-US" sz="800">
                          <a:solidFill>
                            <a:srgbClr val="000000"/>
                          </a:solidFill>
                          <a:effectLst/>
                          <a:latin typeface="Arial"/>
                          <a:ea typeface="Arial"/>
                        </a:rPr>
                        <a:t>1</a:t>
                      </a:r>
                      <a:endParaRPr lang="de-DE" sz="1000">
                        <a:solidFill>
                          <a:srgbClr val="000000"/>
                        </a:solidFill>
                        <a:effectLst/>
                        <a:latin typeface="Arial"/>
                        <a:ea typeface="Arial"/>
                      </a:endParaRPr>
                    </a:p>
                  </a:txBody>
                  <a:tcPr marL="67016" marR="6701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Bef>
                          <a:spcPts val="300"/>
                        </a:spcBef>
                        <a:spcAft>
                          <a:spcPts val="300"/>
                        </a:spcAft>
                      </a:pPr>
                      <a:r>
                        <a:rPr lang="en-US" sz="800">
                          <a:solidFill>
                            <a:srgbClr val="000000"/>
                          </a:solidFill>
                          <a:effectLst/>
                          <a:latin typeface="Arial"/>
                          <a:ea typeface="Arial"/>
                        </a:rPr>
                        <a:t>Fast</a:t>
                      </a:r>
                      <a:endParaRPr lang="de-DE" sz="1000">
                        <a:solidFill>
                          <a:srgbClr val="000000"/>
                        </a:solidFill>
                        <a:effectLst/>
                        <a:latin typeface="Arial"/>
                        <a:ea typeface="Arial"/>
                      </a:endParaRPr>
                    </a:p>
                  </a:txBody>
                  <a:tcPr marL="67016" marR="6701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Bef>
                          <a:spcPts val="300"/>
                        </a:spcBef>
                        <a:spcAft>
                          <a:spcPts val="300"/>
                        </a:spcAft>
                      </a:pPr>
                      <a:r>
                        <a:rPr lang="en-US" sz="800">
                          <a:solidFill>
                            <a:srgbClr val="000000"/>
                          </a:solidFill>
                          <a:effectLst/>
                          <a:latin typeface="Arial"/>
                          <a:ea typeface="Arial"/>
                        </a:rPr>
                        <a:t>Distribute beam to SASE lines</a:t>
                      </a:r>
                      <a:endParaRPr lang="de-DE" sz="1000">
                        <a:solidFill>
                          <a:srgbClr val="000000"/>
                        </a:solidFill>
                        <a:effectLst/>
                        <a:latin typeface="Arial"/>
                        <a:ea typeface="Arial"/>
                      </a:endParaRPr>
                    </a:p>
                  </a:txBody>
                  <a:tcPr marL="67016" marR="6701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37010">
                <a:tc>
                  <a:txBody>
                    <a:bodyPr/>
                    <a:lstStyle/>
                    <a:p>
                      <a:pPr algn="l">
                        <a:lnSpc>
                          <a:spcPct val="115000"/>
                        </a:lnSpc>
                        <a:spcBef>
                          <a:spcPts val="300"/>
                        </a:spcBef>
                        <a:spcAft>
                          <a:spcPts val="300"/>
                        </a:spcAft>
                      </a:pPr>
                      <a:r>
                        <a:rPr lang="en-US" sz="800" b="1">
                          <a:solidFill>
                            <a:srgbClr val="000000"/>
                          </a:solidFill>
                          <a:effectLst/>
                          <a:latin typeface="Arial"/>
                          <a:ea typeface="Arial"/>
                        </a:rPr>
                        <a:t>Laser</a:t>
                      </a:r>
                      <a:endParaRPr lang="de-DE" sz="1000">
                        <a:solidFill>
                          <a:srgbClr val="000000"/>
                        </a:solidFill>
                        <a:effectLst/>
                        <a:latin typeface="Arial"/>
                        <a:ea typeface="Arial"/>
                      </a:endParaRPr>
                    </a:p>
                  </a:txBody>
                  <a:tcPr marL="67016" marR="6701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79646"/>
                    </a:solidFill>
                  </a:tcPr>
                </a:tc>
                <a:tc>
                  <a:txBody>
                    <a:bodyPr/>
                    <a:lstStyle/>
                    <a:p>
                      <a:pPr algn="l">
                        <a:lnSpc>
                          <a:spcPct val="115000"/>
                        </a:lnSpc>
                        <a:spcBef>
                          <a:spcPts val="300"/>
                        </a:spcBef>
                        <a:spcAft>
                          <a:spcPts val="300"/>
                        </a:spcAft>
                      </a:pPr>
                      <a:r>
                        <a:rPr lang="en-US" sz="800">
                          <a:solidFill>
                            <a:srgbClr val="000000"/>
                          </a:solidFill>
                          <a:effectLst/>
                          <a:latin typeface="Arial"/>
                          <a:ea typeface="Arial"/>
                        </a:rPr>
                        <a:t>1 per laser</a:t>
                      </a:r>
                      <a:endParaRPr lang="de-DE" sz="1000">
                        <a:solidFill>
                          <a:srgbClr val="000000"/>
                        </a:solidFill>
                        <a:effectLst/>
                        <a:latin typeface="Arial"/>
                        <a:ea typeface="Arial"/>
                      </a:endParaRPr>
                    </a:p>
                  </a:txBody>
                  <a:tcPr marL="67016" marR="6701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Bef>
                          <a:spcPts val="300"/>
                        </a:spcBef>
                        <a:spcAft>
                          <a:spcPts val="300"/>
                        </a:spcAft>
                      </a:pPr>
                      <a:r>
                        <a:rPr lang="en-US" sz="800">
                          <a:solidFill>
                            <a:srgbClr val="000000"/>
                          </a:solidFill>
                          <a:effectLst/>
                          <a:latin typeface="Arial"/>
                          <a:ea typeface="Arial"/>
                        </a:rPr>
                        <a:t>Fast</a:t>
                      </a:r>
                      <a:endParaRPr lang="de-DE" sz="1000">
                        <a:solidFill>
                          <a:srgbClr val="000000"/>
                        </a:solidFill>
                        <a:effectLst/>
                        <a:latin typeface="Arial"/>
                        <a:ea typeface="Arial"/>
                      </a:endParaRPr>
                    </a:p>
                  </a:txBody>
                  <a:tcPr marL="67016" marR="6701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Bef>
                          <a:spcPts val="300"/>
                        </a:spcBef>
                        <a:spcAft>
                          <a:spcPts val="300"/>
                        </a:spcAft>
                      </a:pPr>
                      <a:r>
                        <a:rPr lang="en-US" sz="800">
                          <a:solidFill>
                            <a:srgbClr val="000000"/>
                          </a:solidFill>
                          <a:effectLst/>
                          <a:latin typeface="Arial"/>
                          <a:ea typeface="Arial"/>
                        </a:rPr>
                        <a:t>Laser pulses</a:t>
                      </a:r>
                      <a:endParaRPr lang="de-DE" sz="1000">
                        <a:solidFill>
                          <a:srgbClr val="000000"/>
                        </a:solidFill>
                        <a:effectLst/>
                        <a:latin typeface="Arial"/>
                        <a:ea typeface="Arial"/>
                      </a:endParaRPr>
                    </a:p>
                  </a:txBody>
                  <a:tcPr marL="67016" marR="6701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37010">
                <a:tc>
                  <a:txBody>
                    <a:bodyPr/>
                    <a:lstStyle/>
                    <a:p>
                      <a:pPr algn="l">
                        <a:lnSpc>
                          <a:spcPct val="115000"/>
                        </a:lnSpc>
                        <a:spcBef>
                          <a:spcPts val="300"/>
                        </a:spcBef>
                        <a:spcAft>
                          <a:spcPts val="300"/>
                        </a:spcAft>
                      </a:pPr>
                      <a:r>
                        <a:rPr lang="en-US" sz="800" b="1">
                          <a:solidFill>
                            <a:srgbClr val="000000"/>
                          </a:solidFill>
                          <a:effectLst/>
                          <a:latin typeface="Arial"/>
                          <a:ea typeface="Arial"/>
                        </a:rPr>
                        <a:t>OTR screens</a:t>
                      </a:r>
                      <a:endParaRPr lang="de-DE" sz="1000">
                        <a:solidFill>
                          <a:srgbClr val="000000"/>
                        </a:solidFill>
                        <a:effectLst/>
                        <a:latin typeface="Arial"/>
                        <a:ea typeface="Arial"/>
                      </a:endParaRPr>
                    </a:p>
                  </a:txBody>
                  <a:tcPr marL="67016" marR="6701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l">
                        <a:lnSpc>
                          <a:spcPct val="115000"/>
                        </a:lnSpc>
                        <a:spcBef>
                          <a:spcPts val="300"/>
                        </a:spcBef>
                        <a:spcAft>
                          <a:spcPts val="300"/>
                        </a:spcAft>
                      </a:pPr>
                      <a:r>
                        <a:rPr lang="en-US" sz="800">
                          <a:solidFill>
                            <a:srgbClr val="000000"/>
                          </a:solidFill>
                          <a:effectLst/>
                          <a:latin typeface="Arial"/>
                          <a:ea typeface="Arial"/>
                        </a:rPr>
                        <a:t>27</a:t>
                      </a:r>
                      <a:endParaRPr lang="de-DE" sz="1000">
                        <a:solidFill>
                          <a:srgbClr val="000000"/>
                        </a:solidFill>
                        <a:effectLst/>
                        <a:latin typeface="Arial"/>
                        <a:ea typeface="Arial"/>
                      </a:endParaRPr>
                    </a:p>
                  </a:txBody>
                  <a:tcPr marL="67016" marR="6701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Bef>
                          <a:spcPts val="300"/>
                        </a:spcBef>
                        <a:spcAft>
                          <a:spcPts val="300"/>
                        </a:spcAft>
                      </a:pPr>
                      <a:r>
                        <a:rPr lang="en-US" sz="800">
                          <a:solidFill>
                            <a:srgbClr val="000000"/>
                          </a:solidFill>
                          <a:effectLst/>
                          <a:latin typeface="Arial"/>
                          <a:ea typeface="Arial"/>
                        </a:rPr>
                        <a:t>Slow (sec)</a:t>
                      </a:r>
                      <a:endParaRPr lang="de-DE" sz="1000">
                        <a:solidFill>
                          <a:srgbClr val="000000"/>
                        </a:solidFill>
                        <a:effectLst/>
                        <a:latin typeface="Arial"/>
                        <a:ea typeface="Arial"/>
                      </a:endParaRPr>
                    </a:p>
                  </a:txBody>
                  <a:tcPr marL="67016" marR="6701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Bef>
                          <a:spcPts val="300"/>
                        </a:spcBef>
                        <a:spcAft>
                          <a:spcPts val="300"/>
                        </a:spcAft>
                      </a:pPr>
                      <a:r>
                        <a:rPr lang="en-US" sz="800">
                          <a:solidFill>
                            <a:srgbClr val="000000"/>
                          </a:solidFill>
                          <a:effectLst/>
                          <a:latin typeface="Arial"/>
                          <a:ea typeface="Arial"/>
                        </a:rPr>
                        <a:t>Diagnostics</a:t>
                      </a:r>
                      <a:endParaRPr lang="de-DE" sz="1000">
                        <a:solidFill>
                          <a:srgbClr val="000000"/>
                        </a:solidFill>
                        <a:effectLst/>
                        <a:latin typeface="Arial"/>
                        <a:ea typeface="Arial"/>
                      </a:endParaRPr>
                    </a:p>
                  </a:txBody>
                  <a:tcPr marL="67016" marR="6701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37010">
                <a:tc>
                  <a:txBody>
                    <a:bodyPr/>
                    <a:lstStyle/>
                    <a:p>
                      <a:pPr algn="l">
                        <a:lnSpc>
                          <a:spcPct val="115000"/>
                        </a:lnSpc>
                        <a:spcBef>
                          <a:spcPts val="300"/>
                        </a:spcBef>
                        <a:spcAft>
                          <a:spcPts val="300"/>
                        </a:spcAft>
                      </a:pPr>
                      <a:r>
                        <a:rPr lang="en-US" sz="800" b="1">
                          <a:solidFill>
                            <a:srgbClr val="000000"/>
                          </a:solidFill>
                          <a:effectLst/>
                          <a:latin typeface="Arial"/>
                          <a:ea typeface="Arial"/>
                        </a:rPr>
                        <a:t>OTR screens in TDS</a:t>
                      </a:r>
                      <a:endParaRPr lang="de-DE" sz="1000">
                        <a:solidFill>
                          <a:srgbClr val="000000"/>
                        </a:solidFill>
                        <a:effectLst/>
                        <a:latin typeface="Arial"/>
                        <a:ea typeface="Arial"/>
                      </a:endParaRPr>
                    </a:p>
                  </a:txBody>
                  <a:tcPr marL="67016" marR="6701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l">
                        <a:lnSpc>
                          <a:spcPct val="115000"/>
                        </a:lnSpc>
                        <a:spcBef>
                          <a:spcPts val="300"/>
                        </a:spcBef>
                        <a:spcAft>
                          <a:spcPts val="300"/>
                        </a:spcAft>
                      </a:pPr>
                      <a:r>
                        <a:rPr lang="en-US" sz="800">
                          <a:solidFill>
                            <a:srgbClr val="000000"/>
                          </a:solidFill>
                          <a:effectLst/>
                          <a:latin typeface="Arial"/>
                          <a:ea typeface="Arial"/>
                        </a:rPr>
                        <a:t>8</a:t>
                      </a:r>
                      <a:endParaRPr lang="de-DE" sz="1000">
                        <a:solidFill>
                          <a:srgbClr val="000000"/>
                        </a:solidFill>
                        <a:effectLst/>
                        <a:latin typeface="Arial"/>
                        <a:ea typeface="Arial"/>
                      </a:endParaRPr>
                    </a:p>
                  </a:txBody>
                  <a:tcPr marL="67016" marR="6701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Bef>
                          <a:spcPts val="300"/>
                        </a:spcBef>
                        <a:spcAft>
                          <a:spcPts val="300"/>
                        </a:spcAft>
                      </a:pPr>
                      <a:r>
                        <a:rPr lang="en-US" sz="800">
                          <a:solidFill>
                            <a:srgbClr val="000000"/>
                          </a:solidFill>
                          <a:effectLst/>
                          <a:latin typeface="Arial"/>
                          <a:ea typeface="Arial"/>
                        </a:rPr>
                        <a:t>Slow (sec)</a:t>
                      </a:r>
                      <a:endParaRPr lang="de-DE" sz="1000">
                        <a:solidFill>
                          <a:srgbClr val="000000"/>
                        </a:solidFill>
                        <a:effectLst/>
                        <a:latin typeface="Arial"/>
                        <a:ea typeface="Arial"/>
                      </a:endParaRPr>
                    </a:p>
                  </a:txBody>
                  <a:tcPr marL="67016" marR="6701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Bef>
                          <a:spcPts val="300"/>
                        </a:spcBef>
                        <a:spcAft>
                          <a:spcPts val="300"/>
                        </a:spcAft>
                      </a:pPr>
                      <a:r>
                        <a:rPr lang="en-US" sz="800">
                          <a:solidFill>
                            <a:srgbClr val="000000"/>
                          </a:solidFill>
                          <a:effectLst/>
                          <a:latin typeface="Arial"/>
                          <a:ea typeface="Arial"/>
                        </a:rPr>
                        <a:t>Diagnostics</a:t>
                      </a:r>
                      <a:endParaRPr lang="de-DE" sz="1000">
                        <a:solidFill>
                          <a:srgbClr val="000000"/>
                        </a:solidFill>
                        <a:effectLst/>
                        <a:latin typeface="Arial"/>
                        <a:ea typeface="Arial"/>
                      </a:endParaRPr>
                    </a:p>
                  </a:txBody>
                  <a:tcPr marL="67016" marR="6701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74020">
                <a:tc>
                  <a:txBody>
                    <a:bodyPr/>
                    <a:lstStyle/>
                    <a:p>
                      <a:pPr algn="l">
                        <a:lnSpc>
                          <a:spcPct val="115000"/>
                        </a:lnSpc>
                        <a:spcBef>
                          <a:spcPts val="300"/>
                        </a:spcBef>
                        <a:spcAft>
                          <a:spcPts val="300"/>
                        </a:spcAft>
                      </a:pPr>
                      <a:r>
                        <a:rPr lang="en-US" sz="800" b="1">
                          <a:solidFill>
                            <a:srgbClr val="000000"/>
                          </a:solidFill>
                          <a:effectLst/>
                          <a:latin typeface="Arial"/>
                          <a:ea typeface="Arial"/>
                        </a:rPr>
                        <a:t>Photon Beamlines</a:t>
                      </a:r>
                      <a:endParaRPr lang="de-DE" sz="1000">
                        <a:solidFill>
                          <a:srgbClr val="000000"/>
                        </a:solidFill>
                        <a:effectLst/>
                        <a:latin typeface="Arial"/>
                        <a:ea typeface="Arial"/>
                      </a:endParaRPr>
                    </a:p>
                  </a:txBody>
                  <a:tcPr marL="67016" marR="6701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l">
                        <a:lnSpc>
                          <a:spcPct val="115000"/>
                        </a:lnSpc>
                        <a:spcBef>
                          <a:spcPts val="300"/>
                        </a:spcBef>
                        <a:spcAft>
                          <a:spcPts val="300"/>
                        </a:spcAft>
                      </a:pPr>
                      <a:r>
                        <a:rPr lang="en-US" sz="800">
                          <a:solidFill>
                            <a:srgbClr val="000000"/>
                          </a:solidFill>
                          <a:effectLst/>
                          <a:latin typeface="Arial"/>
                          <a:ea typeface="Arial"/>
                        </a:rPr>
                        <a:t>9</a:t>
                      </a:r>
                      <a:endParaRPr lang="de-DE" sz="1000">
                        <a:solidFill>
                          <a:srgbClr val="000000"/>
                        </a:solidFill>
                        <a:effectLst/>
                        <a:latin typeface="Arial"/>
                        <a:ea typeface="Arial"/>
                      </a:endParaRPr>
                    </a:p>
                  </a:txBody>
                  <a:tcPr marL="67016" marR="6701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Bef>
                          <a:spcPts val="300"/>
                        </a:spcBef>
                        <a:spcAft>
                          <a:spcPts val="300"/>
                        </a:spcAft>
                      </a:pPr>
                      <a:r>
                        <a:rPr lang="en-US" sz="800">
                          <a:solidFill>
                            <a:srgbClr val="000000"/>
                          </a:solidFill>
                          <a:effectLst/>
                          <a:latin typeface="Arial"/>
                          <a:ea typeface="Arial"/>
                        </a:rPr>
                        <a:t>Slow</a:t>
                      </a:r>
                      <a:endParaRPr lang="de-DE" sz="1000">
                        <a:solidFill>
                          <a:srgbClr val="000000"/>
                        </a:solidFill>
                        <a:effectLst/>
                        <a:latin typeface="Arial"/>
                        <a:ea typeface="Arial"/>
                      </a:endParaRPr>
                    </a:p>
                  </a:txBody>
                  <a:tcPr marL="67016" marR="6701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Bef>
                          <a:spcPts val="300"/>
                        </a:spcBef>
                        <a:spcAft>
                          <a:spcPts val="300"/>
                        </a:spcAft>
                      </a:pPr>
                      <a:r>
                        <a:rPr lang="en-US" sz="800">
                          <a:solidFill>
                            <a:srgbClr val="000000"/>
                          </a:solidFill>
                          <a:effectLst/>
                          <a:latin typeface="Arial"/>
                          <a:ea typeface="Arial"/>
                        </a:rPr>
                        <a:t>Protect photon beamline components</a:t>
                      </a:r>
                      <a:endParaRPr lang="de-DE" sz="1000">
                        <a:solidFill>
                          <a:srgbClr val="000000"/>
                        </a:solidFill>
                        <a:effectLst/>
                        <a:latin typeface="Arial"/>
                        <a:ea typeface="Arial"/>
                      </a:endParaRPr>
                    </a:p>
                  </a:txBody>
                  <a:tcPr marL="67016" marR="6701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37010">
                <a:tc>
                  <a:txBody>
                    <a:bodyPr/>
                    <a:lstStyle/>
                    <a:p>
                      <a:pPr algn="l">
                        <a:lnSpc>
                          <a:spcPct val="115000"/>
                        </a:lnSpc>
                        <a:spcBef>
                          <a:spcPts val="300"/>
                        </a:spcBef>
                        <a:spcAft>
                          <a:spcPts val="300"/>
                        </a:spcAft>
                      </a:pPr>
                      <a:r>
                        <a:rPr lang="en-US" sz="800" b="1">
                          <a:solidFill>
                            <a:srgbClr val="000000"/>
                          </a:solidFill>
                          <a:effectLst/>
                          <a:latin typeface="Arial"/>
                          <a:ea typeface="Arial"/>
                        </a:rPr>
                        <a:t>Collimators</a:t>
                      </a:r>
                      <a:endParaRPr lang="de-DE" sz="1000">
                        <a:solidFill>
                          <a:srgbClr val="000000"/>
                        </a:solidFill>
                        <a:effectLst/>
                        <a:latin typeface="Arial"/>
                        <a:ea typeface="Arial"/>
                      </a:endParaRPr>
                    </a:p>
                  </a:txBody>
                  <a:tcPr marL="67016" marR="6701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l">
                        <a:lnSpc>
                          <a:spcPct val="115000"/>
                        </a:lnSpc>
                        <a:spcBef>
                          <a:spcPts val="300"/>
                        </a:spcBef>
                        <a:spcAft>
                          <a:spcPts val="300"/>
                        </a:spcAft>
                      </a:pPr>
                      <a:r>
                        <a:rPr lang="en-US" sz="800">
                          <a:solidFill>
                            <a:srgbClr val="000000"/>
                          </a:solidFill>
                          <a:effectLst/>
                          <a:latin typeface="Arial"/>
                          <a:ea typeface="Arial"/>
                        </a:rPr>
                        <a:t>5</a:t>
                      </a:r>
                      <a:endParaRPr lang="de-DE" sz="1000">
                        <a:solidFill>
                          <a:srgbClr val="000000"/>
                        </a:solidFill>
                        <a:effectLst/>
                        <a:latin typeface="Arial"/>
                        <a:ea typeface="Arial"/>
                      </a:endParaRPr>
                    </a:p>
                  </a:txBody>
                  <a:tcPr marL="67016" marR="6701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Bef>
                          <a:spcPts val="300"/>
                        </a:spcBef>
                        <a:spcAft>
                          <a:spcPts val="300"/>
                        </a:spcAft>
                      </a:pPr>
                      <a:r>
                        <a:rPr lang="en-US" sz="800">
                          <a:solidFill>
                            <a:srgbClr val="000000"/>
                          </a:solidFill>
                          <a:effectLst/>
                          <a:latin typeface="Arial"/>
                          <a:ea typeface="Arial"/>
                        </a:rPr>
                        <a:t>Slow</a:t>
                      </a:r>
                      <a:endParaRPr lang="de-DE" sz="1000">
                        <a:solidFill>
                          <a:srgbClr val="000000"/>
                        </a:solidFill>
                        <a:effectLst/>
                        <a:latin typeface="Arial"/>
                        <a:ea typeface="Arial"/>
                      </a:endParaRPr>
                    </a:p>
                  </a:txBody>
                  <a:tcPr marL="67016" marR="6701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Bef>
                          <a:spcPts val="300"/>
                        </a:spcBef>
                        <a:spcAft>
                          <a:spcPts val="300"/>
                        </a:spcAft>
                      </a:pPr>
                      <a:r>
                        <a:rPr lang="en-US" sz="800">
                          <a:solidFill>
                            <a:srgbClr val="000000"/>
                          </a:solidFill>
                          <a:effectLst/>
                          <a:latin typeface="Arial"/>
                          <a:ea typeface="Arial"/>
                        </a:rPr>
                        <a:t>Protection of Undulator sections</a:t>
                      </a:r>
                      <a:endParaRPr lang="de-DE" sz="1000">
                        <a:solidFill>
                          <a:srgbClr val="000000"/>
                        </a:solidFill>
                        <a:effectLst/>
                        <a:latin typeface="Arial"/>
                        <a:ea typeface="Arial"/>
                      </a:endParaRPr>
                    </a:p>
                  </a:txBody>
                  <a:tcPr marL="67016" marR="6701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37010">
                <a:tc>
                  <a:txBody>
                    <a:bodyPr/>
                    <a:lstStyle/>
                    <a:p>
                      <a:pPr algn="l">
                        <a:lnSpc>
                          <a:spcPct val="115000"/>
                        </a:lnSpc>
                        <a:spcBef>
                          <a:spcPts val="300"/>
                        </a:spcBef>
                        <a:spcAft>
                          <a:spcPts val="300"/>
                        </a:spcAft>
                      </a:pPr>
                      <a:r>
                        <a:rPr lang="en-US" sz="800" b="1">
                          <a:solidFill>
                            <a:srgbClr val="000000"/>
                          </a:solidFill>
                          <a:effectLst/>
                          <a:latin typeface="Arial"/>
                          <a:ea typeface="Arial"/>
                        </a:rPr>
                        <a:t>Beam OFF</a:t>
                      </a:r>
                      <a:endParaRPr lang="de-DE" sz="1000">
                        <a:solidFill>
                          <a:srgbClr val="000000"/>
                        </a:solidFill>
                        <a:effectLst/>
                        <a:latin typeface="Arial"/>
                        <a:ea typeface="Arial"/>
                      </a:endParaRPr>
                    </a:p>
                  </a:txBody>
                  <a:tcPr marL="67016" marR="6701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l">
                        <a:lnSpc>
                          <a:spcPct val="115000"/>
                        </a:lnSpc>
                        <a:spcBef>
                          <a:spcPts val="300"/>
                        </a:spcBef>
                        <a:spcAft>
                          <a:spcPts val="300"/>
                        </a:spcAft>
                      </a:pPr>
                      <a:r>
                        <a:rPr lang="en-US" sz="800">
                          <a:solidFill>
                            <a:srgbClr val="000000"/>
                          </a:solidFill>
                          <a:effectLst/>
                          <a:latin typeface="Arial"/>
                          <a:ea typeface="Arial"/>
                        </a:rPr>
                        <a:t>1</a:t>
                      </a:r>
                      <a:endParaRPr lang="de-DE" sz="1000">
                        <a:solidFill>
                          <a:srgbClr val="000000"/>
                        </a:solidFill>
                        <a:effectLst/>
                        <a:latin typeface="Arial"/>
                        <a:ea typeface="Arial"/>
                      </a:endParaRPr>
                    </a:p>
                  </a:txBody>
                  <a:tcPr marL="67016" marR="6701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Bef>
                          <a:spcPts val="300"/>
                        </a:spcBef>
                        <a:spcAft>
                          <a:spcPts val="300"/>
                        </a:spcAft>
                      </a:pPr>
                      <a:r>
                        <a:rPr lang="en-US" sz="800">
                          <a:solidFill>
                            <a:srgbClr val="000000"/>
                          </a:solidFill>
                          <a:effectLst/>
                          <a:latin typeface="Arial"/>
                          <a:ea typeface="Arial"/>
                        </a:rPr>
                        <a:t>fast</a:t>
                      </a:r>
                      <a:endParaRPr lang="de-DE" sz="1000">
                        <a:solidFill>
                          <a:srgbClr val="000000"/>
                        </a:solidFill>
                        <a:effectLst/>
                        <a:latin typeface="Arial"/>
                        <a:ea typeface="Arial"/>
                      </a:endParaRPr>
                    </a:p>
                  </a:txBody>
                  <a:tcPr marL="67016" marR="6701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Bef>
                          <a:spcPts val="300"/>
                        </a:spcBef>
                        <a:spcAft>
                          <a:spcPts val="300"/>
                        </a:spcAft>
                      </a:pPr>
                      <a:r>
                        <a:rPr lang="en-US" sz="800">
                          <a:solidFill>
                            <a:srgbClr val="000000"/>
                          </a:solidFill>
                          <a:effectLst/>
                          <a:latin typeface="Arial"/>
                          <a:ea typeface="Arial"/>
                        </a:rPr>
                        <a:t>Switch all Beam OFF manually</a:t>
                      </a:r>
                      <a:endParaRPr lang="de-DE" sz="1000">
                        <a:solidFill>
                          <a:srgbClr val="000000"/>
                        </a:solidFill>
                        <a:effectLst/>
                        <a:latin typeface="Arial"/>
                        <a:ea typeface="Arial"/>
                      </a:endParaRPr>
                    </a:p>
                  </a:txBody>
                  <a:tcPr marL="67016" marR="6701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37010">
                <a:tc>
                  <a:txBody>
                    <a:bodyPr/>
                    <a:lstStyle/>
                    <a:p>
                      <a:pPr algn="l">
                        <a:lnSpc>
                          <a:spcPct val="115000"/>
                        </a:lnSpc>
                        <a:spcBef>
                          <a:spcPts val="300"/>
                        </a:spcBef>
                        <a:spcAft>
                          <a:spcPts val="300"/>
                        </a:spcAft>
                      </a:pPr>
                      <a:r>
                        <a:rPr lang="en-US" sz="800" b="1">
                          <a:solidFill>
                            <a:srgbClr val="000000"/>
                          </a:solidFill>
                          <a:effectLst/>
                          <a:latin typeface="Arial"/>
                          <a:ea typeface="Arial"/>
                        </a:rPr>
                        <a:t>Radiation monitors</a:t>
                      </a:r>
                      <a:endParaRPr lang="de-DE" sz="1000">
                        <a:solidFill>
                          <a:srgbClr val="000000"/>
                        </a:solidFill>
                        <a:effectLst/>
                        <a:latin typeface="Arial"/>
                        <a:ea typeface="Arial"/>
                      </a:endParaRPr>
                    </a:p>
                  </a:txBody>
                  <a:tcPr marL="67016" marR="6701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l">
                        <a:lnSpc>
                          <a:spcPct val="115000"/>
                        </a:lnSpc>
                        <a:spcBef>
                          <a:spcPts val="300"/>
                        </a:spcBef>
                        <a:spcAft>
                          <a:spcPts val="300"/>
                        </a:spcAft>
                      </a:pPr>
                      <a:r>
                        <a:rPr lang="en-US" sz="800">
                          <a:solidFill>
                            <a:srgbClr val="000000"/>
                          </a:solidFill>
                          <a:effectLst/>
                          <a:latin typeface="Arial"/>
                          <a:ea typeface="Arial"/>
                        </a:rPr>
                        <a:t>390</a:t>
                      </a:r>
                      <a:endParaRPr lang="de-DE" sz="1000">
                        <a:solidFill>
                          <a:srgbClr val="000000"/>
                        </a:solidFill>
                        <a:effectLst/>
                        <a:latin typeface="Arial"/>
                        <a:ea typeface="Arial"/>
                      </a:endParaRPr>
                    </a:p>
                  </a:txBody>
                  <a:tcPr marL="67016" marR="6701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Bef>
                          <a:spcPts val="300"/>
                        </a:spcBef>
                        <a:spcAft>
                          <a:spcPts val="300"/>
                        </a:spcAft>
                      </a:pPr>
                      <a:r>
                        <a:rPr lang="en-US" sz="800">
                          <a:solidFill>
                            <a:srgbClr val="000000"/>
                          </a:solidFill>
                          <a:effectLst/>
                          <a:latin typeface="Arial"/>
                          <a:ea typeface="Arial"/>
                        </a:rPr>
                        <a:t>Slow</a:t>
                      </a:r>
                      <a:endParaRPr lang="de-DE" sz="1000">
                        <a:solidFill>
                          <a:srgbClr val="000000"/>
                        </a:solidFill>
                        <a:effectLst/>
                        <a:latin typeface="Arial"/>
                        <a:ea typeface="Arial"/>
                      </a:endParaRPr>
                    </a:p>
                  </a:txBody>
                  <a:tcPr marL="67016" marR="6701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Bef>
                          <a:spcPts val="300"/>
                        </a:spcBef>
                        <a:spcAft>
                          <a:spcPts val="300"/>
                        </a:spcAft>
                      </a:pPr>
                      <a:r>
                        <a:rPr lang="en-US" sz="800">
                          <a:solidFill>
                            <a:srgbClr val="000000"/>
                          </a:solidFill>
                          <a:effectLst/>
                          <a:latin typeface="Arial"/>
                          <a:ea typeface="Arial"/>
                        </a:rPr>
                        <a:t>Measure radiation</a:t>
                      </a:r>
                      <a:endParaRPr lang="de-DE" sz="1000">
                        <a:solidFill>
                          <a:srgbClr val="000000"/>
                        </a:solidFill>
                        <a:effectLst/>
                        <a:latin typeface="Arial"/>
                        <a:ea typeface="Arial"/>
                      </a:endParaRPr>
                    </a:p>
                  </a:txBody>
                  <a:tcPr marL="67016" marR="6701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37010">
                <a:tc>
                  <a:txBody>
                    <a:bodyPr/>
                    <a:lstStyle/>
                    <a:p>
                      <a:pPr algn="l">
                        <a:lnSpc>
                          <a:spcPct val="115000"/>
                        </a:lnSpc>
                        <a:spcBef>
                          <a:spcPts val="300"/>
                        </a:spcBef>
                        <a:spcAft>
                          <a:spcPts val="300"/>
                        </a:spcAft>
                      </a:pPr>
                      <a:r>
                        <a:rPr lang="en-US" sz="800" b="1">
                          <a:solidFill>
                            <a:srgbClr val="000000"/>
                          </a:solidFill>
                          <a:effectLst/>
                          <a:latin typeface="Arial"/>
                          <a:ea typeface="Arial"/>
                        </a:rPr>
                        <a:t>Personnel Interlock</a:t>
                      </a:r>
                      <a:endParaRPr lang="de-DE" sz="1000">
                        <a:solidFill>
                          <a:srgbClr val="000000"/>
                        </a:solidFill>
                        <a:effectLst/>
                        <a:latin typeface="Arial"/>
                        <a:ea typeface="Arial"/>
                      </a:endParaRPr>
                    </a:p>
                  </a:txBody>
                  <a:tcPr marL="67016" marR="6701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l">
                        <a:lnSpc>
                          <a:spcPct val="115000"/>
                        </a:lnSpc>
                        <a:spcBef>
                          <a:spcPts val="300"/>
                        </a:spcBef>
                        <a:spcAft>
                          <a:spcPts val="300"/>
                        </a:spcAft>
                      </a:pPr>
                      <a:r>
                        <a:rPr lang="en-US" sz="800">
                          <a:solidFill>
                            <a:srgbClr val="000000"/>
                          </a:solidFill>
                          <a:effectLst/>
                          <a:latin typeface="Arial"/>
                          <a:ea typeface="Arial"/>
                        </a:rPr>
                        <a:t>12</a:t>
                      </a:r>
                      <a:endParaRPr lang="de-DE" sz="1000">
                        <a:solidFill>
                          <a:srgbClr val="000000"/>
                        </a:solidFill>
                        <a:effectLst/>
                        <a:latin typeface="Arial"/>
                        <a:ea typeface="Arial"/>
                      </a:endParaRPr>
                    </a:p>
                  </a:txBody>
                  <a:tcPr marL="67016" marR="6701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Bef>
                          <a:spcPts val="300"/>
                        </a:spcBef>
                        <a:spcAft>
                          <a:spcPts val="300"/>
                        </a:spcAft>
                      </a:pPr>
                      <a:r>
                        <a:rPr lang="en-US" sz="800">
                          <a:solidFill>
                            <a:srgbClr val="000000"/>
                          </a:solidFill>
                          <a:effectLst/>
                          <a:latin typeface="Arial"/>
                          <a:ea typeface="Arial"/>
                        </a:rPr>
                        <a:t>Fast</a:t>
                      </a:r>
                      <a:endParaRPr lang="de-DE" sz="1000">
                        <a:solidFill>
                          <a:srgbClr val="000000"/>
                        </a:solidFill>
                        <a:effectLst/>
                        <a:latin typeface="Arial"/>
                        <a:ea typeface="Arial"/>
                      </a:endParaRPr>
                    </a:p>
                  </a:txBody>
                  <a:tcPr marL="67016" marR="6701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Bef>
                          <a:spcPts val="300"/>
                        </a:spcBef>
                        <a:spcAft>
                          <a:spcPts val="300"/>
                        </a:spcAft>
                      </a:pPr>
                      <a:r>
                        <a:rPr lang="en-US" sz="800">
                          <a:solidFill>
                            <a:srgbClr val="000000"/>
                          </a:solidFill>
                          <a:effectLst/>
                          <a:latin typeface="Arial"/>
                          <a:ea typeface="Arial"/>
                        </a:rPr>
                        <a:t>Information</a:t>
                      </a:r>
                      <a:endParaRPr lang="de-DE" sz="1000">
                        <a:solidFill>
                          <a:srgbClr val="000000"/>
                        </a:solidFill>
                        <a:effectLst/>
                        <a:latin typeface="Arial"/>
                        <a:ea typeface="Arial"/>
                      </a:endParaRPr>
                    </a:p>
                  </a:txBody>
                  <a:tcPr marL="67016" marR="6701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37010">
                <a:tc>
                  <a:txBody>
                    <a:bodyPr/>
                    <a:lstStyle/>
                    <a:p>
                      <a:pPr algn="l">
                        <a:lnSpc>
                          <a:spcPct val="115000"/>
                        </a:lnSpc>
                        <a:spcBef>
                          <a:spcPts val="300"/>
                        </a:spcBef>
                        <a:spcAft>
                          <a:spcPts val="300"/>
                        </a:spcAft>
                      </a:pPr>
                      <a:r>
                        <a:rPr lang="en-US" sz="800" b="1">
                          <a:solidFill>
                            <a:srgbClr val="FFFFFF"/>
                          </a:solidFill>
                          <a:effectLst/>
                          <a:latin typeface="Arial"/>
                          <a:ea typeface="Arial"/>
                        </a:rPr>
                        <a:t>Timing System</a:t>
                      </a:r>
                      <a:endParaRPr lang="de-DE" sz="1000">
                        <a:solidFill>
                          <a:srgbClr val="000000"/>
                        </a:solidFill>
                        <a:effectLst/>
                        <a:latin typeface="Arial"/>
                        <a:ea typeface="Arial"/>
                      </a:endParaRPr>
                    </a:p>
                  </a:txBody>
                  <a:tcPr marL="67016" marR="6701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FF"/>
                    </a:solidFill>
                  </a:tcPr>
                </a:tc>
                <a:tc>
                  <a:txBody>
                    <a:bodyPr/>
                    <a:lstStyle/>
                    <a:p>
                      <a:pPr algn="l">
                        <a:lnSpc>
                          <a:spcPct val="115000"/>
                        </a:lnSpc>
                        <a:spcBef>
                          <a:spcPts val="300"/>
                        </a:spcBef>
                        <a:spcAft>
                          <a:spcPts val="300"/>
                        </a:spcAft>
                      </a:pPr>
                      <a:r>
                        <a:rPr lang="en-US" sz="800">
                          <a:solidFill>
                            <a:srgbClr val="000000"/>
                          </a:solidFill>
                          <a:effectLst/>
                          <a:latin typeface="Arial"/>
                          <a:ea typeface="Arial"/>
                        </a:rPr>
                        <a:t>150</a:t>
                      </a:r>
                      <a:endParaRPr lang="de-DE" sz="1000">
                        <a:solidFill>
                          <a:srgbClr val="000000"/>
                        </a:solidFill>
                        <a:effectLst/>
                        <a:latin typeface="Arial"/>
                        <a:ea typeface="Arial"/>
                      </a:endParaRPr>
                    </a:p>
                  </a:txBody>
                  <a:tcPr marL="67016" marR="6701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Bef>
                          <a:spcPts val="300"/>
                        </a:spcBef>
                        <a:spcAft>
                          <a:spcPts val="300"/>
                        </a:spcAft>
                      </a:pPr>
                      <a:r>
                        <a:rPr lang="en-US" sz="800">
                          <a:solidFill>
                            <a:srgbClr val="000000"/>
                          </a:solidFill>
                          <a:effectLst/>
                          <a:latin typeface="Arial"/>
                          <a:ea typeface="Arial"/>
                        </a:rPr>
                        <a:t>Fast</a:t>
                      </a:r>
                      <a:endParaRPr lang="de-DE" sz="1000">
                        <a:solidFill>
                          <a:srgbClr val="000000"/>
                        </a:solidFill>
                        <a:effectLst/>
                        <a:latin typeface="Arial"/>
                        <a:ea typeface="Arial"/>
                      </a:endParaRPr>
                    </a:p>
                  </a:txBody>
                  <a:tcPr marL="67016" marR="6701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Bef>
                          <a:spcPts val="300"/>
                        </a:spcBef>
                        <a:spcAft>
                          <a:spcPts val="300"/>
                        </a:spcAft>
                      </a:pPr>
                      <a:r>
                        <a:rPr lang="en-US" sz="800">
                          <a:solidFill>
                            <a:srgbClr val="000000"/>
                          </a:solidFill>
                          <a:effectLst/>
                          <a:latin typeface="Arial"/>
                          <a:ea typeface="Arial"/>
                        </a:rPr>
                        <a:t>Running information</a:t>
                      </a:r>
                      <a:endParaRPr lang="de-DE" sz="1000">
                        <a:solidFill>
                          <a:srgbClr val="000000"/>
                        </a:solidFill>
                        <a:effectLst/>
                        <a:latin typeface="Arial"/>
                        <a:ea typeface="Arial"/>
                      </a:endParaRPr>
                    </a:p>
                  </a:txBody>
                  <a:tcPr marL="67016" marR="6701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37010">
                <a:tc>
                  <a:txBody>
                    <a:bodyPr/>
                    <a:lstStyle/>
                    <a:p>
                      <a:pPr algn="l">
                        <a:lnSpc>
                          <a:spcPct val="115000"/>
                        </a:lnSpc>
                        <a:spcBef>
                          <a:spcPts val="300"/>
                        </a:spcBef>
                        <a:spcAft>
                          <a:spcPts val="300"/>
                        </a:spcAft>
                      </a:pPr>
                      <a:r>
                        <a:rPr lang="en-US" sz="800" b="1" dirty="0">
                          <a:solidFill>
                            <a:srgbClr val="FFFFFF"/>
                          </a:solidFill>
                          <a:effectLst/>
                          <a:latin typeface="Arial"/>
                          <a:ea typeface="Arial"/>
                        </a:rPr>
                        <a:t>MPS</a:t>
                      </a:r>
                      <a:endParaRPr lang="de-DE" sz="1000" dirty="0">
                        <a:solidFill>
                          <a:srgbClr val="000000"/>
                        </a:solidFill>
                        <a:effectLst/>
                        <a:latin typeface="Arial"/>
                        <a:ea typeface="Arial"/>
                      </a:endParaRPr>
                    </a:p>
                  </a:txBody>
                  <a:tcPr marL="67016" marR="6701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FF"/>
                    </a:solidFill>
                  </a:tcPr>
                </a:tc>
                <a:tc>
                  <a:txBody>
                    <a:bodyPr/>
                    <a:lstStyle/>
                    <a:p>
                      <a:pPr algn="l">
                        <a:lnSpc>
                          <a:spcPct val="115000"/>
                        </a:lnSpc>
                        <a:spcBef>
                          <a:spcPts val="300"/>
                        </a:spcBef>
                        <a:spcAft>
                          <a:spcPts val="300"/>
                        </a:spcAft>
                      </a:pPr>
                      <a:r>
                        <a:rPr lang="en-US" sz="800">
                          <a:solidFill>
                            <a:srgbClr val="000000"/>
                          </a:solidFill>
                          <a:effectLst/>
                          <a:latin typeface="Arial"/>
                          <a:ea typeface="Arial"/>
                        </a:rPr>
                        <a:t>2000</a:t>
                      </a:r>
                      <a:endParaRPr lang="de-DE" sz="1000">
                        <a:solidFill>
                          <a:srgbClr val="000000"/>
                        </a:solidFill>
                        <a:effectLst/>
                        <a:latin typeface="Arial"/>
                        <a:ea typeface="Arial"/>
                      </a:endParaRPr>
                    </a:p>
                  </a:txBody>
                  <a:tcPr marL="67016" marR="6701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Bef>
                          <a:spcPts val="300"/>
                        </a:spcBef>
                        <a:spcAft>
                          <a:spcPts val="300"/>
                        </a:spcAft>
                      </a:pPr>
                      <a:r>
                        <a:rPr lang="en-US" sz="800">
                          <a:solidFill>
                            <a:srgbClr val="000000"/>
                          </a:solidFill>
                          <a:effectLst/>
                          <a:latin typeface="Arial"/>
                          <a:ea typeface="Arial"/>
                        </a:rPr>
                        <a:t>Fast</a:t>
                      </a:r>
                      <a:endParaRPr lang="de-DE" sz="1000">
                        <a:solidFill>
                          <a:srgbClr val="000000"/>
                        </a:solidFill>
                        <a:effectLst/>
                        <a:latin typeface="Arial"/>
                        <a:ea typeface="Arial"/>
                      </a:endParaRPr>
                    </a:p>
                  </a:txBody>
                  <a:tcPr marL="67016" marR="6701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Bef>
                          <a:spcPts val="300"/>
                        </a:spcBef>
                        <a:spcAft>
                          <a:spcPts val="300"/>
                        </a:spcAft>
                      </a:pPr>
                      <a:r>
                        <a:rPr lang="en-US" sz="800" dirty="0">
                          <a:solidFill>
                            <a:srgbClr val="000000"/>
                          </a:solidFill>
                          <a:effectLst/>
                          <a:latin typeface="Arial"/>
                          <a:ea typeface="Arial"/>
                        </a:rPr>
                        <a:t>Alarm information</a:t>
                      </a:r>
                      <a:endParaRPr lang="de-DE" sz="1000" dirty="0">
                        <a:solidFill>
                          <a:srgbClr val="000000"/>
                        </a:solidFill>
                        <a:effectLst/>
                        <a:latin typeface="Arial"/>
                        <a:ea typeface="Arial"/>
                      </a:endParaRPr>
                    </a:p>
                  </a:txBody>
                  <a:tcPr marL="67016" marR="6701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7" name="TextBox 6"/>
          <p:cNvSpPr txBox="1"/>
          <p:nvPr/>
        </p:nvSpPr>
        <p:spPr>
          <a:xfrm>
            <a:off x="1069136" y="1058331"/>
            <a:ext cx="3049233" cy="338554"/>
          </a:xfrm>
          <a:prstGeom prst="rect">
            <a:avLst/>
          </a:prstGeom>
          <a:noFill/>
        </p:spPr>
        <p:txBody>
          <a:bodyPr wrap="none" rtlCol="0">
            <a:spAutoFit/>
          </a:bodyPr>
          <a:lstStyle/>
          <a:p>
            <a:pPr>
              <a:spcBef>
                <a:spcPts val="600"/>
              </a:spcBef>
              <a:buClr>
                <a:schemeClr val="accent2"/>
              </a:buClr>
              <a:buSzPct val="80000"/>
              <a:buNone/>
            </a:pPr>
            <a:r>
              <a:rPr lang="de-DE" sz="1600" i="1" dirty="0" smtClean="0">
                <a:solidFill>
                  <a:srgbClr val="0070C0"/>
                </a:solidFill>
              </a:rPr>
              <a:t>Systems </a:t>
            </a:r>
            <a:r>
              <a:rPr lang="de-DE" sz="1600" i="1" dirty="0" err="1" smtClean="0">
                <a:solidFill>
                  <a:srgbClr val="0070C0"/>
                </a:solidFill>
              </a:rPr>
              <a:t>connected</a:t>
            </a:r>
            <a:r>
              <a:rPr lang="de-DE" sz="1600" i="1" dirty="0" smtClean="0">
                <a:solidFill>
                  <a:srgbClr val="0070C0"/>
                </a:solidFill>
              </a:rPr>
              <a:t> </a:t>
            </a:r>
            <a:r>
              <a:rPr lang="de-DE" sz="1600" i="1" dirty="0" err="1" smtClean="0">
                <a:solidFill>
                  <a:srgbClr val="0070C0"/>
                </a:solidFill>
              </a:rPr>
              <a:t>to</a:t>
            </a:r>
            <a:r>
              <a:rPr lang="de-DE" sz="1600" i="1" dirty="0" smtClean="0">
                <a:solidFill>
                  <a:srgbClr val="0070C0"/>
                </a:solidFill>
              </a:rPr>
              <a:t> </a:t>
            </a:r>
            <a:r>
              <a:rPr lang="de-DE" sz="1600" i="1" dirty="0" err="1" smtClean="0">
                <a:solidFill>
                  <a:srgbClr val="0070C0"/>
                </a:solidFill>
              </a:rPr>
              <a:t>the</a:t>
            </a:r>
            <a:r>
              <a:rPr lang="de-DE" sz="1600" i="1" dirty="0" smtClean="0">
                <a:solidFill>
                  <a:srgbClr val="0070C0"/>
                </a:solidFill>
              </a:rPr>
              <a:t> MPS</a:t>
            </a:r>
          </a:p>
        </p:txBody>
      </p:sp>
      <p:sp>
        <p:nvSpPr>
          <p:cNvPr id="8" name="TextBox 7"/>
          <p:cNvSpPr txBox="1"/>
          <p:nvPr/>
        </p:nvSpPr>
        <p:spPr>
          <a:xfrm>
            <a:off x="6208403" y="5113865"/>
            <a:ext cx="1951175" cy="338554"/>
          </a:xfrm>
          <a:prstGeom prst="rect">
            <a:avLst/>
          </a:prstGeom>
          <a:noFill/>
        </p:spPr>
        <p:txBody>
          <a:bodyPr wrap="none" rtlCol="0">
            <a:spAutoFit/>
          </a:bodyPr>
          <a:lstStyle/>
          <a:p>
            <a:pPr>
              <a:spcBef>
                <a:spcPts val="600"/>
              </a:spcBef>
              <a:buClr>
                <a:schemeClr val="accent2"/>
              </a:buClr>
              <a:buSzPct val="80000"/>
              <a:buNone/>
            </a:pPr>
            <a:r>
              <a:rPr lang="de-DE" sz="1600" i="1" dirty="0" smtClean="0">
                <a:solidFill>
                  <a:srgbClr val="0070C0"/>
                </a:solidFill>
              </a:rPr>
              <a:t>MPS </a:t>
            </a:r>
            <a:r>
              <a:rPr lang="de-DE" sz="1600" i="1" dirty="0" err="1" smtClean="0">
                <a:solidFill>
                  <a:srgbClr val="0070C0"/>
                </a:solidFill>
              </a:rPr>
              <a:t>output</a:t>
            </a:r>
            <a:r>
              <a:rPr lang="de-DE" sz="1600" i="1" dirty="0" smtClean="0">
                <a:solidFill>
                  <a:srgbClr val="0070C0"/>
                </a:solidFill>
              </a:rPr>
              <a:t> </a:t>
            </a:r>
            <a:r>
              <a:rPr lang="de-DE" sz="1600" i="1" dirty="0" err="1" smtClean="0">
                <a:solidFill>
                  <a:srgbClr val="0070C0"/>
                </a:solidFill>
              </a:rPr>
              <a:t>signals</a:t>
            </a:r>
            <a:endParaRPr lang="de-DE" sz="1600" i="1" dirty="0" smtClean="0">
              <a:solidFill>
                <a:srgbClr val="0070C0"/>
              </a:solidFill>
            </a:endParaRPr>
          </a:p>
        </p:txBody>
      </p:sp>
    </p:spTree>
    <p:extLst>
      <p:ext uri="{BB962C8B-B14F-4D97-AF65-F5344CB8AC3E}">
        <p14:creationId xmlns:p14="http://schemas.microsoft.com/office/powerpoint/2010/main" val="169369418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dirty="0"/>
              <a:t>Operation: </a:t>
            </a:r>
            <a:r>
              <a:rPr lang="de-DE" dirty="0" err="1" smtClean="0"/>
              <a:t>interaction</a:t>
            </a:r>
            <a:r>
              <a:rPr lang="de-DE" dirty="0" smtClean="0"/>
              <a:t> </a:t>
            </a:r>
            <a:r>
              <a:rPr lang="de-DE" dirty="0" err="1" smtClean="0"/>
              <a:t>with</a:t>
            </a:r>
            <a:r>
              <a:rPr lang="de-DE" dirty="0" smtClean="0"/>
              <a:t> XFEL </a:t>
            </a:r>
            <a:r>
              <a:rPr lang="de-DE" dirty="0" err="1" smtClean="0"/>
              <a:t>subsystems</a:t>
            </a:r>
            <a:endParaRPr lang="de-DE" dirty="0"/>
          </a:p>
        </p:txBody>
      </p:sp>
      <p:sp>
        <p:nvSpPr>
          <p:cNvPr id="3" name="Content Placeholder 2"/>
          <p:cNvSpPr>
            <a:spLocks noGrp="1"/>
          </p:cNvSpPr>
          <p:nvPr>
            <p:ph idx="1"/>
          </p:nvPr>
        </p:nvSpPr>
        <p:spPr>
          <a:xfrm>
            <a:off x="404813" y="1233488"/>
            <a:ext cx="7972425" cy="5022532"/>
          </a:xfrm>
        </p:spPr>
        <p:txBody>
          <a:bodyPr/>
          <a:lstStyle/>
          <a:p>
            <a:pPr marL="0" indent="0" algn="just">
              <a:buNone/>
            </a:pPr>
            <a:r>
              <a:rPr lang="de-DE" sz="2000" dirty="0" smtClean="0"/>
              <a:t>All </a:t>
            </a:r>
            <a:r>
              <a:rPr lang="de-DE" sz="2000" dirty="0" err="1" smtClean="0"/>
              <a:t>of</a:t>
            </a:r>
            <a:r>
              <a:rPr lang="de-DE" sz="2000" dirty="0" smtClean="0"/>
              <a:t> </a:t>
            </a:r>
            <a:r>
              <a:rPr lang="de-DE" sz="2000" dirty="0" err="1" smtClean="0"/>
              <a:t>the</a:t>
            </a:r>
            <a:r>
              <a:rPr lang="de-DE" sz="2000" dirty="0" smtClean="0"/>
              <a:t> </a:t>
            </a:r>
            <a:r>
              <a:rPr lang="de-DE" sz="2000" dirty="0" err="1" smtClean="0"/>
              <a:t>persons</a:t>
            </a:r>
            <a:r>
              <a:rPr lang="de-DE" sz="2000" dirty="0" smtClean="0"/>
              <a:t> </a:t>
            </a:r>
            <a:r>
              <a:rPr lang="de-DE" sz="2000" dirty="0" err="1" smtClean="0"/>
              <a:t>responsible</a:t>
            </a:r>
            <a:r>
              <a:rPr lang="de-DE" sz="2000" dirty="0" smtClean="0"/>
              <a:t> </a:t>
            </a:r>
            <a:r>
              <a:rPr lang="de-DE" sz="2000" dirty="0" err="1" smtClean="0"/>
              <a:t>for</a:t>
            </a:r>
            <a:r>
              <a:rPr lang="de-DE" sz="2000" dirty="0" smtClean="0"/>
              <a:t> </a:t>
            </a:r>
            <a:r>
              <a:rPr lang="de-DE" sz="2000" dirty="0" err="1" smtClean="0"/>
              <a:t>the</a:t>
            </a:r>
            <a:r>
              <a:rPr lang="de-DE" sz="2000" dirty="0" smtClean="0"/>
              <a:t> XFEL </a:t>
            </a:r>
            <a:r>
              <a:rPr lang="de-DE" sz="2000" dirty="0" err="1" smtClean="0"/>
              <a:t>equipment</a:t>
            </a:r>
            <a:r>
              <a:rPr lang="de-DE" sz="2000" dirty="0" smtClean="0"/>
              <a:t> </a:t>
            </a:r>
            <a:r>
              <a:rPr lang="de-DE" sz="2000" dirty="0" err="1" smtClean="0"/>
              <a:t>have</a:t>
            </a:r>
            <a:r>
              <a:rPr lang="de-DE" sz="2000" dirty="0" smtClean="0"/>
              <a:t> </a:t>
            </a:r>
            <a:r>
              <a:rPr lang="de-DE" sz="2000" dirty="0" err="1" smtClean="0"/>
              <a:t>been</a:t>
            </a:r>
            <a:r>
              <a:rPr lang="de-DE" sz="2000" dirty="0" smtClean="0"/>
              <a:t> </a:t>
            </a:r>
            <a:r>
              <a:rPr lang="de-DE" sz="2000" dirty="0" err="1" smtClean="0"/>
              <a:t>contacted</a:t>
            </a:r>
            <a:r>
              <a:rPr lang="de-DE" sz="2000" dirty="0" smtClean="0"/>
              <a:t> </a:t>
            </a:r>
            <a:r>
              <a:rPr lang="de-DE" sz="2000" dirty="0" err="1" smtClean="0"/>
              <a:t>for</a:t>
            </a:r>
            <a:r>
              <a:rPr lang="de-DE" sz="2000" dirty="0" smtClean="0"/>
              <a:t> </a:t>
            </a:r>
            <a:r>
              <a:rPr lang="de-DE" sz="2000" dirty="0" err="1" smtClean="0"/>
              <a:t>the</a:t>
            </a:r>
            <a:r>
              <a:rPr lang="de-DE" sz="2000" dirty="0" smtClean="0"/>
              <a:t> </a:t>
            </a:r>
            <a:r>
              <a:rPr lang="de-DE" sz="2000" dirty="0" err="1" smtClean="0"/>
              <a:t>elaboration</a:t>
            </a:r>
            <a:r>
              <a:rPr lang="de-DE" sz="2000" dirty="0" smtClean="0"/>
              <a:t> </a:t>
            </a:r>
            <a:r>
              <a:rPr lang="de-DE" sz="2000" dirty="0" err="1" smtClean="0"/>
              <a:t>of</a:t>
            </a:r>
            <a:r>
              <a:rPr lang="de-DE" sz="2000" dirty="0" smtClean="0"/>
              <a:t> </a:t>
            </a:r>
            <a:r>
              <a:rPr lang="de-DE" sz="2000" dirty="0" err="1" smtClean="0"/>
              <a:t>the</a:t>
            </a:r>
            <a:r>
              <a:rPr lang="de-DE" sz="2000" dirty="0" smtClean="0"/>
              <a:t> CDR.  </a:t>
            </a:r>
            <a:r>
              <a:rPr lang="de-DE" sz="2000" dirty="0" err="1" smtClean="0"/>
              <a:t>Following</a:t>
            </a:r>
            <a:r>
              <a:rPr lang="de-DE" sz="2000" dirty="0" smtClean="0"/>
              <a:t> </a:t>
            </a:r>
            <a:r>
              <a:rPr lang="de-DE" sz="2000" dirty="0" err="1" smtClean="0"/>
              <a:t>points</a:t>
            </a:r>
            <a:r>
              <a:rPr lang="de-DE" sz="2000" dirty="0" smtClean="0"/>
              <a:t> </a:t>
            </a:r>
            <a:r>
              <a:rPr lang="de-DE" sz="2000" dirty="0" err="1" smtClean="0"/>
              <a:t>were</a:t>
            </a:r>
            <a:r>
              <a:rPr lang="de-DE" sz="2000" dirty="0" smtClean="0"/>
              <a:t> </a:t>
            </a:r>
            <a:r>
              <a:rPr lang="de-DE" sz="2000" dirty="0" err="1" smtClean="0"/>
              <a:t>agreed</a:t>
            </a:r>
            <a:r>
              <a:rPr lang="de-DE" sz="2000" dirty="0" smtClean="0"/>
              <a:t>:</a:t>
            </a:r>
          </a:p>
          <a:p>
            <a:pPr marL="0" indent="0" algn="just">
              <a:buNone/>
            </a:pPr>
            <a:endParaRPr lang="de-DE" sz="2000" dirty="0" smtClean="0"/>
          </a:p>
          <a:p>
            <a:pPr algn="just"/>
            <a:r>
              <a:rPr lang="de-DE" sz="1800" dirty="0" smtClean="0"/>
              <a:t>Each </a:t>
            </a:r>
            <a:r>
              <a:rPr lang="de-DE" sz="1800" dirty="0" err="1" smtClean="0"/>
              <a:t>subsystem</a:t>
            </a:r>
            <a:r>
              <a:rPr lang="de-DE" sz="1800" dirty="0" smtClean="0"/>
              <a:t> will </a:t>
            </a:r>
            <a:r>
              <a:rPr lang="de-DE" sz="1800" dirty="0" err="1" smtClean="0"/>
              <a:t>provide</a:t>
            </a:r>
            <a:r>
              <a:rPr lang="de-DE" sz="1800" dirty="0" smtClean="0"/>
              <a:t> </a:t>
            </a:r>
            <a:r>
              <a:rPr lang="de-DE" sz="1800" dirty="0" err="1" smtClean="0"/>
              <a:t>the</a:t>
            </a:r>
            <a:r>
              <a:rPr lang="de-DE" sz="1800" dirty="0" smtClean="0"/>
              <a:t> </a:t>
            </a:r>
            <a:r>
              <a:rPr lang="de-DE" sz="1800" dirty="0" err="1" smtClean="0"/>
              <a:t>alarm</a:t>
            </a:r>
            <a:r>
              <a:rPr lang="de-DE" sz="1800" dirty="0" smtClean="0"/>
              <a:t> </a:t>
            </a:r>
            <a:r>
              <a:rPr lang="de-DE" sz="1800" dirty="0" err="1" smtClean="0"/>
              <a:t>signal</a:t>
            </a:r>
            <a:r>
              <a:rPr lang="de-DE" sz="1800" dirty="0" smtClean="0"/>
              <a:t> in RS422 </a:t>
            </a:r>
            <a:r>
              <a:rPr lang="de-DE" sz="1800" dirty="0" err="1" smtClean="0"/>
              <a:t>standard</a:t>
            </a:r>
            <a:endParaRPr lang="de-DE" sz="1800" dirty="0" smtClean="0"/>
          </a:p>
          <a:p>
            <a:pPr algn="just"/>
            <a:endParaRPr lang="de-DE" sz="1800" dirty="0" smtClean="0"/>
          </a:p>
          <a:p>
            <a:pPr algn="just"/>
            <a:r>
              <a:rPr lang="de-DE" sz="1800" dirty="0" smtClean="0"/>
              <a:t>Minimum </a:t>
            </a:r>
            <a:r>
              <a:rPr lang="de-DE" sz="1800" dirty="0" err="1" smtClean="0"/>
              <a:t>duration</a:t>
            </a:r>
            <a:r>
              <a:rPr lang="de-DE" sz="1800" dirty="0" smtClean="0"/>
              <a:t> </a:t>
            </a:r>
            <a:r>
              <a:rPr lang="de-DE" sz="1800" dirty="0" err="1" smtClean="0"/>
              <a:t>of</a:t>
            </a:r>
            <a:r>
              <a:rPr lang="de-DE" sz="1800" dirty="0" smtClean="0"/>
              <a:t> </a:t>
            </a:r>
            <a:r>
              <a:rPr lang="de-DE" sz="1800" dirty="0" err="1" smtClean="0"/>
              <a:t>the</a:t>
            </a:r>
            <a:r>
              <a:rPr lang="de-DE" sz="1800" dirty="0" smtClean="0"/>
              <a:t> </a:t>
            </a:r>
            <a:r>
              <a:rPr lang="de-DE" sz="1800" dirty="0" err="1" smtClean="0"/>
              <a:t>signal</a:t>
            </a:r>
            <a:r>
              <a:rPr lang="de-DE" sz="1800" dirty="0" smtClean="0"/>
              <a:t> </a:t>
            </a:r>
            <a:r>
              <a:rPr lang="de-DE" sz="1800" dirty="0" err="1" smtClean="0"/>
              <a:t>is</a:t>
            </a:r>
            <a:r>
              <a:rPr lang="de-DE" sz="1800" dirty="0" smtClean="0"/>
              <a:t> 100ns</a:t>
            </a:r>
          </a:p>
          <a:p>
            <a:pPr algn="just"/>
            <a:endParaRPr lang="de-DE" sz="1800" dirty="0" smtClean="0"/>
          </a:p>
          <a:p>
            <a:pPr algn="just"/>
            <a:r>
              <a:rPr lang="de-DE" sz="1800" dirty="0" err="1" smtClean="0"/>
              <a:t>It</a:t>
            </a:r>
            <a:r>
              <a:rPr lang="de-DE" sz="1800" dirty="0" smtClean="0"/>
              <a:t> </a:t>
            </a:r>
            <a:r>
              <a:rPr lang="de-DE" sz="1800" dirty="0" err="1" smtClean="0"/>
              <a:t>should</a:t>
            </a:r>
            <a:r>
              <a:rPr lang="de-DE" sz="1800" dirty="0" smtClean="0"/>
              <a:t> </a:t>
            </a:r>
            <a:r>
              <a:rPr lang="de-DE" sz="1800" dirty="0" err="1" smtClean="0"/>
              <a:t>be</a:t>
            </a:r>
            <a:r>
              <a:rPr lang="de-DE" sz="1800" dirty="0" smtClean="0"/>
              <a:t> </a:t>
            </a:r>
            <a:r>
              <a:rPr lang="de-DE" sz="1800" dirty="0" err="1" smtClean="0"/>
              <a:t>possible</a:t>
            </a:r>
            <a:r>
              <a:rPr lang="de-DE" sz="1800" dirty="0" smtClean="0"/>
              <a:t> </a:t>
            </a:r>
            <a:r>
              <a:rPr lang="de-DE" sz="1800" dirty="0" err="1" smtClean="0"/>
              <a:t>to</a:t>
            </a:r>
            <a:r>
              <a:rPr lang="de-DE" sz="1800" dirty="0" smtClean="0"/>
              <a:t> </a:t>
            </a:r>
            <a:r>
              <a:rPr lang="de-DE" sz="1800" dirty="0" err="1" smtClean="0"/>
              <a:t>mask</a:t>
            </a:r>
            <a:r>
              <a:rPr lang="de-DE" sz="1800" dirty="0" smtClean="0"/>
              <a:t> </a:t>
            </a:r>
            <a:r>
              <a:rPr lang="de-DE" sz="1800" dirty="0" err="1" smtClean="0"/>
              <a:t>alarms</a:t>
            </a:r>
            <a:r>
              <a:rPr lang="de-DE" sz="1800" dirty="0" smtClean="0"/>
              <a:t> </a:t>
            </a:r>
            <a:r>
              <a:rPr lang="de-DE" sz="1800" dirty="0" err="1" smtClean="0"/>
              <a:t>to</a:t>
            </a:r>
            <a:r>
              <a:rPr lang="de-DE" sz="1800" dirty="0" smtClean="0"/>
              <a:t> </a:t>
            </a:r>
            <a:r>
              <a:rPr lang="de-DE" sz="1800" dirty="0" err="1" smtClean="0"/>
              <a:t>prevent</a:t>
            </a:r>
            <a:r>
              <a:rPr lang="de-DE" sz="1800" dirty="0" smtClean="0"/>
              <a:t> </a:t>
            </a:r>
            <a:r>
              <a:rPr lang="de-DE" sz="1800" dirty="0" err="1" smtClean="0"/>
              <a:t>unnecessary</a:t>
            </a:r>
            <a:r>
              <a:rPr lang="de-DE" sz="1800" dirty="0" smtClean="0"/>
              <a:t> XFEL </a:t>
            </a:r>
            <a:r>
              <a:rPr lang="de-DE" sz="1800" dirty="0" err="1" smtClean="0"/>
              <a:t>downtime</a:t>
            </a:r>
            <a:r>
              <a:rPr lang="de-DE" sz="1800" dirty="0" smtClean="0"/>
              <a:t>:</a:t>
            </a:r>
          </a:p>
          <a:p>
            <a:pPr lvl="1" algn="just"/>
            <a:r>
              <a:rPr lang="de-DE" sz="1800" dirty="0" err="1" smtClean="0"/>
              <a:t>Internally</a:t>
            </a:r>
            <a:r>
              <a:rPr lang="de-DE" sz="1800" dirty="0" smtClean="0"/>
              <a:t> </a:t>
            </a:r>
            <a:r>
              <a:rPr lang="de-DE" sz="1800" dirty="0" err="1" smtClean="0"/>
              <a:t>by</a:t>
            </a:r>
            <a:r>
              <a:rPr lang="de-DE" sz="1800" dirty="0" smtClean="0"/>
              <a:t> </a:t>
            </a:r>
            <a:r>
              <a:rPr lang="de-DE" sz="1800" dirty="0" err="1" smtClean="0"/>
              <a:t>experts</a:t>
            </a:r>
            <a:r>
              <a:rPr lang="de-DE" sz="1800" dirty="0" smtClean="0"/>
              <a:t> in </a:t>
            </a:r>
            <a:r>
              <a:rPr lang="de-DE" sz="1800" dirty="0" err="1" smtClean="0"/>
              <a:t>the</a:t>
            </a:r>
            <a:r>
              <a:rPr lang="de-DE" sz="1800" dirty="0" smtClean="0"/>
              <a:t> </a:t>
            </a:r>
            <a:r>
              <a:rPr lang="de-DE" sz="1800" dirty="0" err="1" smtClean="0"/>
              <a:t>subsystems</a:t>
            </a:r>
            <a:endParaRPr lang="de-DE" sz="1800" dirty="0" smtClean="0"/>
          </a:p>
          <a:p>
            <a:pPr lvl="1" algn="just"/>
            <a:r>
              <a:rPr lang="de-DE" sz="1800" dirty="0" err="1" smtClean="0"/>
              <a:t>Externally</a:t>
            </a:r>
            <a:r>
              <a:rPr lang="de-DE" sz="1800" dirty="0" smtClean="0"/>
              <a:t> </a:t>
            </a:r>
            <a:r>
              <a:rPr lang="de-DE" sz="1800" dirty="0" err="1" smtClean="0"/>
              <a:t>from</a:t>
            </a:r>
            <a:r>
              <a:rPr lang="de-DE" sz="1800" dirty="0" smtClean="0"/>
              <a:t> </a:t>
            </a:r>
            <a:r>
              <a:rPr lang="de-DE" sz="1800" dirty="0" err="1" smtClean="0"/>
              <a:t>the</a:t>
            </a:r>
            <a:r>
              <a:rPr lang="de-DE" sz="1800" dirty="0" smtClean="0"/>
              <a:t> MPS</a:t>
            </a:r>
          </a:p>
          <a:p>
            <a:pPr lvl="1" algn="just"/>
            <a:endParaRPr lang="de-DE" sz="1800" dirty="0" smtClean="0"/>
          </a:p>
          <a:p>
            <a:pPr algn="just"/>
            <a:r>
              <a:rPr lang="de-DE" sz="1800" i="1" dirty="0" err="1" smtClean="0"/>
              <a:t>Personnal</a:t>
            </a:r>
            <a:r>
              <a:rPr lang="de-DE" sz="1800" i="1" dirty="0" smtClean="0"/>
              <a:t> Interlock</a:t>
            </a:r>
            <a:r>
              <a:rPr lang="de-DE" sz="1800" dirty="0" smtClean="0"/>
              <a:t> </a:t>
            </a:r>
            <a:r>
              <a:rPr lang="de-DE" sz="1800" dirty="0" err="1" smtClean="0"/>
              <a:t>and</a:t>
            </a:r>
            <a:r>
              <a:rPr lang="de-DE" sz="1800" dirty="0" smtClean="0"/>
              <a:t> </a:t>
            </a:r>
            <a:r>
              <a:rPr lang="de-DE" sz="1800" i="1" dirty="0"/>
              <a:t>M</a:t>
            </a:r>
            <a:r>
              <a:rPr lang="de-DE" sz="1800" i="1" dirty="0" smtClean="0"/>
              <a:t>anual </a:t>
            </a:r>
            <a:r>
              <a:rPr lang="de-DE" sz="1800" i="1" dirty="0"/>
              <a:t>B</a:t>
            </a:r>
            <a:r>
              <a:rPr lang="de-DE" sz="1800" i="1" dirty="0" smtClean="0"/>
              <a:t>eam </a:t>
            </a:r>
            <a:r>
              <a:rPr lang="de-DE" sz="1800" i="1" dirty="0"/>
              <a:t>O</a:t>
            </a:r>
            <a:r>
              <a:rPr lang="de-DE" sz="1800" i="1" dirty="0" smtClean="0"/>
              <a:t>ff </a:t>
            </a:r>
            <a:r>
              <a:rPr lang="de-DE" sz="1800" dirty="0" err="1" smtClean="0"/>
              <a:t>can</a:t>
            </a:r>
            <a:r>
              <a:rPr lang="de-DE" sz="1800" dirty="0" smtClean="0"/>
              <a:t> </a:t>
            </a:r>
            <a:r>
              <a:rPr lang="de-DE" sz="1800" dirty="0" err="1" smtClean="0"/>
              <a:t>bridge</a:t>
            </a:r>
            <a:r>
              <a:rPr lang="de-DE" sz="1800" dirty="0" smtClean="0"/>
              <a:t> </a:t>
            </a:r>
            <a:r>
              <a:rPr lang="de-DE" sz="1800" dirty="0" err="1" smtClean="0"/>
              <a:t>the</a:t>
            </a:r>
            <a:r>
              <a:rPr lang="de-DE" sz="1800" dirty="0" smtClean="0"/>
              <a:t> MPS </a:t>
            </a:r>
            <a:r>
              <a:rPr lang="de-DE" sz="1800" dirty="0" err="1" smtClean="0"/>
              <a:t>control</a:t>
            </a:r>
            <a:r>
              <a:rPr lang="de-DE" sz="1800" dirty="0" smtClean="0"/>
              <a:t> </a:t>
            </a:r>
            <a:r>
              <a:rPr lang="de-DE" sz="1800" dirty="0" err="1" smtClean="0"/>
              <a:t>and</a:t>
            </a:r>
            <a:r>
              <a:rPr lang="de-DE" sz="1800" dirty="0" smtClean="0"/>
              <a:t> </a:t>
            </a:r>
            <a:r>
              <a:rPr lang="de-DE" sz="1800" dirty="0" err="1" smtClean="0"/>
              <a:t>stop</a:t>
            </a:r>
            <a:r>
              <a:rPr lang="de-DE" sz="1800" dirty="0" smtClean="0"/>
              <a:t> </a:t>
            </a:r>
            <a:r>
              <a:rPr lang="de-DE" sz="1800" dirty="0" err="1" smtClean="0"/>
              <a:t>the</a:t>
            </a:r>
            <a:r>
              <a:rPr lang="de-DE" sz="1800" dirty="0" smtClean="0"/>
              <a:t> beam </a:t>
            </a:r>
            <a:r>
              <a:rPr lang="de-DE" sz="1800" dirty="0" err="1" smtClean="0"/>
              <a:t>if</a:t>
            </a:r>
            <a:r>
              <a:rPr lang="de-DE" sz="1800" dirty="0" smtClean="0"/>
              <a:t> </a:t>
            </a:r>
            <a:r>
              <a:rPr lang="de-DE" sz="1800" dirty="0" err="1" smtClean="0"/>
              <a:t>needed</a:t>
            </a:r>
            <a:endParaRPr lang="de-DE" sz="1800" dirty="0" smtClean="0"/>
          </a:p>
          <a:p>
            <a:pPr algn="just"/>
            <a:endParaRPr lang="de-DE" sz="2000" dirty="0" smtClean="0"/>
          </a:p>
          <a:p>
            <a:pPr marL="0" indent="0" algn="just">
              <a:buNone/>
            </a:pPr>
            <a:endParaRPr lang="de-DE" sz="2000" dirty="0"/>
          </a:p>
        </p:txBody>
      </p:sp>
    </p:spTree>
    <p:extLst>
      <p:ext uri="{BB962C8B-B14F-4D97-AF65-F5344CB8AC3E}">
        <p14:creationId xmlns:p14="http://schemas.microsoft.com/office/powerpoint/2010/main" val="227575440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dirty="0" smtClean="0"/>
              <a:t>Operation: MPS </a:t>
            </a:r>
            <a:r>
              <a:rPr lang="de-DE" dirty="0" err="1" smtClean="0"/>
              <a:t>alarm</a:t>
            </a:r>
            <a:r>
              <a:rPr lang="de-DE" dirty="0" smtClean="0"/>
              <a:t> </a:t>
            </a:r>
            <a:r>
              <a:rPr lang="de-DE" dirty="0" err="1" smtClean="0"/>
              <a:t>response</a:t>
            </a:r>
            <a:r>
              <a:rPr lang="de-DE" dirty="0" smtClean="0"/>
              <a:t> </a:t>
            </a:r>
            <a:endParaRPr lang="de-DE" dirty="0"/>
          </a:p>
        </p:txBody>
      </p:sp>
      <p:sp>
        <p:nvSpPr>
          <p:cNvPr id="3" name="Content Placeholder 2"/>
          <p:cNvSpPr>
            <a:spLocks noGrp="1"/>
          </p:cNvSpPr>
          <p:nvPr>
            <p:ph idx="1"/>
          </p:nvPr>
        </p:nvSpPr>
        <p:spPr>
          <a:xfrm>
            <a:off x="404813" y="1347788"/>
            <a:ext cx="7972425" cy="648652"/>
          </a:xfrm>
        </p:spPr>
        <p:txBody>
          <a:bodyPr/>
          <a:lstStyle/>
          <a:p>
            <a:pPr marL="0" indent="0">
              <a:buNone/>
            </a:pPr>
            <a:r>
              <a:rPr lang="de-DE" sz="1800" dirty="0" err="1" smtClean="0"/>
              <a:t>Taking</a:t>
            </a:r>
            <a:r>
              <a:rPr lang="de-DE" sz="1800" dirty="0" smtClean="0"/>
              <a:t> </a:t>
            </a:r>
            <a:r>
              <a:rPr lang="de-DE" sz="1800" dirty="0" err="1" smtClean="0"/>
              <a:t>into</a:t>
            </a:r>
            <a:r>
              <a:rPr lang="de-DE" sz="1800" dirty="0" smtClean="0"/>
              <a:t> </a:t>
            </a:r>
            <a:r>
              <a:rPr lang="de-DE" sz="1800" dirty="0" err="1" smtClean="0"/>
              <a:t>account</a:t>
            </a:r>
            <a:r>
              <a:rPr lang="de-DE" sz="1800" dirty="0" smtClean="0"/>
              <a:t> </a:t>
            </a:r>
            <a:r>
              <a:rPr lang="de-DE" sz="1800" dirty="0" err="1" smtClean="0"/>
              <a:t>the</a:t>
            </a:r>
            <a:r>
              <a:rPr lang="de-DE" sz="1800" dirty="0" smtClean="0"/>
              <a:t> </a:t>
            </a:r>
            <a:r>
              <a:rPr lang="de-DE" sz="1800" dirty="0" err="1" smtClean="0"/>
              <a:t>location</a:t>
            </a:r>
            <a:r>
              <a:rPr lang="de-DE" sz="1800" dirty="0" smtClean="0"/>
              <a:t> </a:t>
            </a:r>
            <a:r>
              <a:rPr lang="de-DE" sz="1800" dirty="0" err="1" smtClean="0"/>
              <a:t>of</a:t>
            </a:r>
            <a:r>
              <a:rPr lang="de-DE" sz="1800" dirty="0" smtClean="0"/>
              <a:t> </a:t>
            </a:r>
            <a:r>
              <a:rPr lang="de-DE" sz="1800" dirty="0" err="1" smtClean="0"/>
              <a:t>the</a:t>
            </a:r>
            <a:r>
              <a:rPr lang="de-DE" sz="1800" dirty="0" smtClean="0"/>
              <a:t> </a:t>
            </a:r>
            <a:r>
              <a:rPr lang="de-DE" sz="1800" dirty="0" err="1" smtClean="0"/>
              <a:t>alarm</a:t>
            </a:r>
            <a:r>
              <a:rPr lang="de-DE" sz="1800" dirty="0" smtClean="0"/>
              <a:t> </a:t>
            </a:r>
            <a:r>
              <a:rPr lang="de-DE" sz="1800" dirty="0" err="1" smtClean="0"/>
              <a:t>and</a:t>
            </a:r>
            <a:r>
              <a:rPr lang="de-DE" sz="1800" dirty="0" smtClean="0"/>
              <a:t> </a:t>
            </a:r>
            <a:r>
              <a:rPr lang="de-DE" sz="1800" dirty="0" err="1" smtClean="0"/>
              <a:t>the</a:t>
            </a:r>
            <a:r>
              <a:rPr lang="de-DE" sz="1800" dirty="0" smtClean="0"/>
              <a:t> </a:t>
            </a:r>
            <a:r>
              <a:rPr lang="de-DE" sz="1800" dirty="0" err="1" smtClean="0"/>
              <a:t>source</a:t>
            </a:r>
            <a:r>
              <a:rPr lang="de-DE" sz="1800" dirty="0" smtClean="0"/>
              <a:t>, </a:t>
            </a:r>
            <a:r>
              <a:rPr lang="de-DE" sz="1800" dirty="0" err="1" smtClean="0"/>
              <a:t>the</a:t>
            </a:r>
            <a:r>
              <a:rPr lang="de-DE" sz="1800" dirty="0" smtClean="0"/>
              <a:t> MPS </a:t>
            </a:r>
            <a:r>
              <a:rPr lang="de-DE" sz="1800" dirty="0" err="1" smtClean="0"/>
              <a:t>builds</a:t>
            </a:r>
            <a:r>
              <a:rPr lang="de-DE" sz="1800" dirty="0" smtClean="0"/>
              <a:t> a </a:t>
            </a:r>
            <a:r>
              <a:rPr lang="de-DE" sz="1800" dirty="0" err="1" smtClean="0"/>
              <a:t>possible</a:t>
            </a:r>
            <a:r>
              <a:rPr lang="de-DE" sz="1800" dirty="0" smtClean="0"/>
              <a:t> </a:t>
            </a:r>
            <a:r>
              <a:rPr lang="de-DE" sz="1800" dirty="0" err="1" smtClean="0"/>
              <a:t>reaction</a:t>
            </a:r>
            <a:r>
              <a:rPr lang="de-DE" sz="1800" dirty="0" smtClean="0"/>
              <a:t> </a:t>
            </a:r>
            <a:r>
              <a:rPr lang="de-DE" sz="1800" dirty="0" err="1" smtClean="0"/>
              <a:t>scheme</a:t>
            </a:r>
            <a:r>
              <a:rPr lang="de-DE" sz="1800" dirty="0" smtClean="0"/>
              <a:t>. </a:t>
            </a:r>
            <a:endParaRPr lang="de-DE" sz="1800" dirty="0"/>
          </a:p>
        </p:txBody>
      </p:sp>
      <p:graphicFrame>
        <p:nvGraphicFramePr>
          <p:cNvPr id="4" name="Table 3"/>
          <p:cNvGraphicFramePr>
            <a:graphicFrameLocks noGrp="1"/>
          </p:cNvGraphicFramePr>
          <p:nvPr>
            <p:extLst>
              <p:ext uri="{D42A27DB-BD31-4B8C-83A1-F6EECF244321}">
                <p14:modId xmlns:p14="http://schemas.microsoft.com/office/powerpoint/2010/main" val="2157207830"/>
              </p:ext>
            </p:extLst>
          </p:nvPr>
        </p:nvGraphicFramePr>
        <p:xfrm>
          <a:off x="834656" y="2509405"/>
          <a:ext cx="6846303" cy="731520"/>
        </p:xfrm>
        <a:graphic>
          <a:graphicData uri="http://schemas.openxmlformats.org/drawingml/2006/table">
            <a:tbl>
              <a:tblPr firstRow="1" firstCol="1" bandRow="1"/>
              <a:tblGrid>
                <a:gridCol w="727444"/>
                <a:gridCol w="581618"/>
                <a:gridCol w="483219"/>
                <a:gridCol w="483904"/>
                <a:gridCol w="483904"/>
                <a:gridCol w="483904"/>
                <a:gridCol w="483904"/>
                <a:gridCol w="967122"/>
                <a:gridCol w="1075642"/>
                <a:gridCol w="1075642"/>
              </a:tblGrid>
              <a:tr h="190500">
                <a:tc rowSpan="2">
                  <a:txBody>
                    <a:bodyPr/>
                    <a:lstStyle/>
                    <a:p>
                      <a:pPr algn="ctr">
                        <a:lnSpc>
                          <a:spcPct val="115000"/>
                        </a:lnSpc>
                        <a:spcBef>
                          <a:spcPts val="600"/>
                        </a:spcBef>
                        <a:spcAft>
                          <a:spcPts val="600"/>
                        </a:spcAft>
                      </a:pPr>
                      <a:r>
                        <a:rPr lang="de-DE" sz="1000" b="1" dirty="0" smtClean="0">
                          <a:solidFill>
                            <a:srgbClr val="000000"/>
                          </a:solidFill>
                          <a:effectLst/>
                          <a:latin typeface="Arial"/>
                          <a:ea typeface="Arial"/>
                        </a:rPr>
                        <a:t>Location </a:t>
                      </a:r>
                      <a:r>
                        <a:rPr lang="de-DE" sz="1000" b="1" dirty="0" err="1" smtClean="0">
                          <a:solidFill>
                            <a:srgbClr val="000000"/>
                          </a:solidFill>
                          <a:effectLst/>
                          <a:latin typeface="Arial"/>
                          <a:ea typeface="Arial"/>
                        </a:rPr>
                        <a:t>of</a:t>
                      </a:r>
                      <a:r>
                        <a:rPr lang="de-DE" sz="1000" b="1" baseline="0" dirty="0" smtClean="0">
                          <a:solidFill>
                            <a:srgbClr val="000000"/>
                          </a:solidFill>
                          <a:effectLst/>
                          <a:latin typeface="Arial"/>
                          <a:ea typeface="Arial"/>
                        </a:rPr>
                        <a:t> </a:t>
                      </a:r>
                      <a:r>
                        <a:rPr lang="de-DE" sz="1000" b="1" baseline="0" dirty="0" err="1" smtClean="0">
                          <a:solidFill>
                            <a:srgbClr val="000000"/>
                          </a:solidFill>
                          <a:effectLst/>
                          <a:latin typeface="Arial"/>
                          <a:ea typeface="Arial"/>
                        </a:rPr>
                        <a:t>alarm</a:t>
                      </a:r>
                      <a:endParaRPr lang="de-DE" sz="1000" b="1" dirty="0">
                        <a:solidFill>
                          <a:srgbClr val="000000"/>
                        </a:solidFill>
                        <a:effectLst/>
                        <a:latin typeface="Arial"/>
                        <a:ea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5000"/>
                        <a:lumOff val="75000"/>
                      </a:schemeClr>
                    </a:solidFill>
                  </a:tcPr>
                </a:tc>
                <a:tc>
                  <a:txBody>
                    <a:bodyPr/>
                    <a:lstStyle/>
                    <a:p>
                      <a:pPr algn="ctr">
                        <a:lnSpc>
                          <a:spcPct val="115000"/>
                        </a:lnSpc>
                        <a:spcBef>
                          <a:spcPts val="600"/>
                        </a:spcBef>
                        <a:spcAft>
                          <a:spcPts val="600"/>
                        </a:spcAft>
                      </a:pPr>
                      <a:r>
                        <a:rPr lang="en-US" sz="1000" dirty="0">
                          <a:solidFill>
                            <a:srgbClr val="000000"/>
                          </a:solidFill>
                          <a:effectLst/>
                          <a:latin typeface="Arial"/>
                          <a:ea typeface="Arial"/>
                        </a:rPr>
                        <a:t>Injector</a:t>
                      </a:r>
                      <a:endParaRPr lang="de-DE" sz="1000" dirty="0">
                        <a:solidFill>
                          <a:srgbClr val="000000"/>
                        </a:solidFill>
                        <a:effectLst/>
                        <a:latin typeface="Arial"/>
                        <a:ea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gridSpan="6">
                  <a:txBody>
                    <a:bodyPr/>
                    <a:lstStyle/>
                    <a:p>
                      <a:pPr algn="ctr">
                        <a:lnSpc>
                          <a:spcPct val="115000"/>
                        </a:lnSpc>
                        <a:spcBef>
                          <a:spcPts val="600"/>
                        </a:spcBef>
                        <a:spcAft>
                          <a:spcPts val="600"/>
                        </a:spcAft>
                      </a:pPr>
                      <a:r>
                        <a:rPr lang="en-US" sz="1000" dirty="0">
                          <a:solidFill>
                            <a:srgbClr val="000000"/>
                          </a:solidFill>
                          <a:effectLst/>
                          <a:latin typeface="Arial"/>
                          <a:ea typeface="Arial"/>
                        </a:rPr>
                        <a:t>Accelerator</a:t>
                      </a:r>
                      <a:endParaRPr lang="de-DE" sz="1000" dirty="0">
                        <a:solidFill>
                          <a:srgbClr val="000000"/>
                        </a:solidFill>
                        <a:effectLst/>
                        <a:latin typeface="Arial"/>
                        <a:ea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4D79B"/>
                    </a:solidFill>
                  </a:tcPr>
                </a:tc>
                <a:tc hMerge="1">
                  <a:txBody>
                    <a:bodyPr/>
                    <a:lstStyle/>
                    <a:p>
                      <a:endParaRPr lang="de-DE"/>
                    </a:p>
                  </a:txBody>
                  <a:tcPr/>
                </a:tc>
                <a:tc hMerge="1">
                  <a:txBody>
                    <a:bodyPr/>
                    <a:lstStyle/>
                    <a:p>
                      <a:endParaRPr lang="de-DE"/>
                    </a:p>
                  </a:txBody>
                  <a:tcPr/>
                </a:tc>
                <a:tc hMerge="1">
                  <a:txBody>
                    <a:bodyPr/>
                    <a:lstStyle/>
                    <a:p>
                      <a:endParaRPr lang="de-DE"/>
                    </a:p>
                  </a:txBody>
                  <a:tcPr/>
                </a:tc>
                <a:tc hMerge="1">
                  <a:txBody>
                    <a:bodyPr/>
                    <a:lstStyle/>
                    <a:p>
                      <a:endParaRPr lang="de-DE"/>
                    </a:p>
                  </a:txBody>
                  <a:tcPr/>
                </a:tc>
                <a:tc hMerge="1">
                  <a:txBody>
                    <a:bodyPr/>
                    <a:lstStyle/>
                    <a:p>
                      <a:endParaRPr lang="de-DE"/>
                    </a:p>
                  </a:txBody>
                  <a:tcPr/>
                </a:tc>
                <a:tc rowSpan="2">
                  <a:txBody>
                    <a:bodyPr/>
                    <a:lstStyle/>
                    <a:p>
                      <a:pPr algn="ctr">
                        <a:lnSpc>
                          <a:spcPct val="115000"/>
                        </a:lnSpc>
                        <a:spcBef>
                          <a:spcPts val="600"/>
                        </a:spcBef>
                        <a:spcAft>
                          <a:spcPts val="600"/>
                        </a:spcAft>
                      </a:pPr>
                      <a:r>
                        <a:rPr lang="en-US" sz="1000" dirty="0">
                          <a:solidFill>
                            <a:srgbClr val="000000"/>
                          </a:solidFill>
                          <a:effectLst/>
                          <a:latin typeface="Arial"/>
                          <a:ea typeface="Arial"/>
                        </a:rPr>
                        <a:t>SASE 1/3 (</a:t>
                      </a:r>
                      <a:r>
                        <a:rPr lang="en-US" sz="1000" dirty="0" err="1" smtClean="0">
                          <a:solidFill>
                            <a:srgbClr val="000000"/>
                          </a:solidFill>
                          <a:effectLst/>
                          <a:latin typeface="Arial"/>
                          <a:ea typeface="Arial"/>
                        </a:rPr>
                        <a:t>Alster</a:t>
                      </a:r>
                      <a:r>
                        <a:rPr lang="en-US" sz="1000" dirty="0" smtClean="0">
                          <a:solidFill>
                            <a:srgbClr val="000000"/>
                          </a:solidFill>
                          <a:effectLst/>
                          <a:latin typeface="Arial"/>
                          <a:ea typeface="Arial"/>
                        </a:rPr>
                        <a:t>)</a:t>
                      </a:r>
                      <a:endParaRPr lang="de-DE" sz="1000" dirty="0">
                        <a:solidFill>
                          <a:srgbClr val="000000"/>
                        </a:solidFill>
                        <a:effectLst/>
                        <a:latin typeface="Arial"/>
                        <a:ea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ABF8F"/>
                    </a:solidFill>
                  </a:tcPr>
                </a:tc>
                <a:tc rowSpan="2">
                  <a:txBody>
                    <a:bodyPr/>
                    <a:lstStyle/>
                    <a:p>
                      <a:pPr algn="ctr">
                        <a:lnSpc>
                          <a:spcPct val="115000"/>
                        </a:lnSpc>
                        <a:spcBef>
                          <a:spcPts val="600"/>
                        </a:spcBef>
                        <a:spcAft>
                          <a:spcPts val="600"/>
                        </a:spcAft>
                      </a:pPr>
                      <a:r>
                        <a:rPr lang="en-US" sz="1000" dirty="0">
                          <a:solidFill>
                            <a:srgbClr val="000000"/>
                          </a:solidFill>
                          <a:effectLst/>
                          <a:latin typeface="Arial"/>
                          <a:ea typeface="Arial"/>
                        </a:rPr>
                        <a:t>SASE </a:t>
                      </a:r>
                      <a:r>
                        <a:rPr lang="en-US" sz="1000" dirty="0" smtClean="0">
                          <a:solidFill>
                            <a:srgbClr val="000000"/>
                          </a:solidFill>
                          <a:effectLst/>
                          <a:latin typeface="Arial"/>
                          <a:ea typeface="Arial"/>
                        </a:rPr>
                        <a:t>2 </a:t>
                      </a:r>
                      <a:r>
                        <a:rPr lang="en-US" sz="1000" dirty="0">
                          <a:solidFill>
                            <a:srgbClr val="000000"/>
                          </a:solidFill>
                          <a:effectLst/>
                          <a:latin typeface="Arial"/>
                          <a:ea typeface="Arial"/>
                        </a:rPr>
                        <a:t>(</a:t>
                      </a:r>
                      <a:r>
                        <a:rPr lang="en-US" sz="1000" dirty="0" smtClean="0">
                          <a:solidFill>
                            <a:srgbClr val="000000"/>
                          </a:solidFill>
                          <a:effectLst/>
                          <a:latin typeface="Arial"/>
                          <a:ea typeface="Arial"/>
                        </a:rPr>
                        <a:t>Elbe)</a:t>
                      </a:r>
                      <a:endParaRPr lang="de-DE" sz="1000" dirty="0">
                        <a:solidFill>
                          <a:srgbClr val="000000"/>
                        </a:solidFill>
                        <a:effectLst/>
                        <a:latin typeface="Arial"/>
                        <a:ea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DB4E2"/>
                    </a:solidFill>
                  </a:tcPr>
                </a:tc>
              </a:tr>
              <a:tr h="190500">
                <a:tc vMerge="1">
                  <a:txBody>
                    <a:bodyPr/>
                    <a:lstStyle/>
                    <a:p>
                      <a:pPr algn="ctr">
                        <a:lnSpc>
                          <a:spcPct val="115000"/>
                        </a:lnSpc>
                        <a:spcBef>
                          <a:spcPts val="600"/>
                        </a:spcBef>
                        <a:spcAft>
                          <a:spcPts val="600"/>
                        </a:spcAft>
                      </a:pPr>
                      <a:endParaRPr lang="de-DE" sz="1000" dirty="0">
                        <a:solidFill>
                          <a:srgbClr val="000000"/>
                        </a:solidFill>
                        <a:effectLst/>
                        <a:latin typeface="Arial"/>
                        <a:ea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ctr">
                        <a:lnSpc>
                          <a:spcPct val="115000"/>
                        </a:lnSpc>
                        <a:spcBef>
                          <a:spcPts val="600"/>
                        </a:spcBef>
                        <a:spcAft>
                          <a:spcPts val="600"/>
                        </a:spcAft>
                      </a:pPr>
                      <a:r>
                        <a:rPr lang="en-US" sz="1000">
                          <a:solidFill>
                            <a:srgbClr val="000000"/>
                          </a:solidFill>
                          <a:effectLst/>
                          <a:latin typeface="Arial"/>
                          <a:ea typeface="Arial"/>
                        </a:rPr>
                        <a:t>I 1</a:t>
                      </a:r>
                      <a:endParaRPr lang="de-DE" sz="1000">
                        <a:solidFill>
                          <a:srgbClr val="000000"/>
                        </a:solidFill>
                        <a:effectLst/>
                        <a:latin typeface="Arial"/>
                        <a:ea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ctr">
                        <a:lnSpc>
                          <a:spcPct val="115000"/>
                        </a:lnSpc>
                        <a:spcBef>
                          <a:spcPts val="600"/>
                        </a:spcBef>
                        <a:spcAft>
                          <a:spcPts val="600"/>
                        </a:spcAft>
                      </a:pPr>
                      <a:r>
                        <a:rPr lang="en-US" sz="1000">
                          <a:solidFill>
                            <a:srgbClr val="000000"/>
                          </a:solidFill>
                          <a:effectLst/>
                          <a:latin typeface="Arial"/>
                          <a:ea typeface="Arial"/>
                        </a:rPr>
                        <a:t>BC 0</a:t>
                      </a:r>
                      <a:endParaRPr lang="de-DE" sz="1000">
                        <a:solidFill>
                          <a:srgbClr val="000000"/>
                        </a:solidFill>
                        <a:effectLst/>
                        <a:latin typeface="Arial"/>
                        <a:ea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4D79B"/>
                    </a:solidFill>
                  </a:tcPr>
                </a:tc>
                <a:tc>
                  <a:txBody>
                    <a:bodyPr/>
                    <a:lstStyle/>
                    <a:p>
                      <a:pPr algn="ctr">
                        <a:lnSpc>
                          <a:spcPct val="115000"/>
                        </a:lnSpc>
                        <a:spcBef>
                          <a:spcPts val="600"/>
                        </a:spcBef>
                        <a:spcAft>
                          <a:spcPts val="600"/>
                        </a:spcAft>
                      </a:pPr>
                      <a:r>
                        <a:rPr lang="en-US" sz="1000">
                          <a:solidFill>
                            <a:srgbClr val="000000"/>
                          </a:solidFill>
                          <a:effectLst/>
                          <a:latin typeface="Arial"/>
                          <a:ea typeface="Arial"/>
                        </a:rPr>
                        <a:t>L 1</a:t>
                      </a:r>
                      <a:endParaRPr lang="de-DE" sz="1000">
                        <a:solidFill>
                          <a:srgbClr val="000000"/>
                        </a:solidFill>
                        <a:effectLst/>
                        <a:latin typeface="Arial"/>
                        <a:ea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4D79B"/>
                    </a:solidFill>
                  </a:tcPr>
                </a:tc>
                <a:tc>
                  <a:txBody>
                    <a:bodyPr/>
                    <a:lstStyle/>
                    <a:p>
                      <a:pPr algn="ctr">
                        <a:lnSpc>
                          <a:spcPct val="115000"/>
                        </a:lnSpc>
                        <a:spcBef>
                          <a:spcPts val="600"/>
                        </a:spcBef>
                        <a:spcAft>
                          <a:spcPts val="600"/>
                        </a:spcAft>
                      </a:pPr>
                      <a:r>
                        <a:rPr lang="en-US" sz="1000">
                          <a:solidFill>
                            <a:srgbClr val="000000"/>
                          </a:solidFill>
                          <a:effectLst/>
                          <a:latin typeface="Arial"/>
                          <a:ea typeface="Arial"/>
                        </a:rPr>
                        <a:t>BC 1</a:t>
                      </a:r>
                      <a:endParaRPr lang="de-DE" sz="1000">
                        <a:solidFill>
                          <a:srgbClr val="000000"/>
                        </a:solidFill>
                        <a:effectLst/>
                        <a:latin typeface="Arial"/>
                        <a:ea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4D79B"/>
                    </a:solidFill>
                  </a:tcPr>
                </a:tc>
                <a:tc>
                  <a:txBody>
                    <a:bodyPr/>
                    <a:lstStyle/>
                    <a:p>
                      <a:pPr algn="ctr">
                        <a:lnSpc>
                          <a:spcPct val="115000"/>
                        </a:lnSpc>
                        <a:spcBef>
                          <a:spcPts val="600"/>
                        </a:spcBef>
                        <a:spcAft>
                          <a:spcPts val="600"/>
                        </a:spcAft>
                      </a:pPr>
                      <a:r>
                        <a:rPr lang="en-US" sz="1000">
                          <a:solidFill>
                            <a:srgbClr val="000000"/>
                          </a:solidFill>
                          <a:effectLst/>
                          <a:latin typeface="Arial"/>
                          <a:ea typeface="Arial"/>
                        </a:rPr>
                        <a:t>L 2</a:t>
                      </a:r>
                      <a:endParaRPr lang="de-DE" sz="1000">
                        <a:solidFill>
                          <a:srgbClr val="000000"/>
                        </a:solidFill>
                        <a:effectLst/>
                        <a:latin typeface="Arial"/>
                        <a:ea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4D79B"/>
                    </a:solidFill>
                  </a:tcPr>
                </a:tc>
                <a:tc>
                  <a:txBody>
                    <a:bodyPr/>
                    <a:lstStyle/>
                    <a:p>
                      <a:pPr algn="ctr">
                        <a:lnSpc>
                          <a:spcPct val="115000"/>
                        </a:lnSpc>
                        <a:spcBef>
                          <a:spcPts val="600"/>
                        </a:spcBef>
                        <a:spcAft>
                          <a:spcPts val="600"/>
                        </a:spcAft>
                      </a:pPr>
                      <a:r>
                        <a:rPr lang="en-US" sz="1000">
                          <a:solidFill>
                            <a:srgbClr val="000000"/>
                          </a:solidFill>
                          <a:effectLst/>
                          <a:latin typeface="Arial"/>
                          <a:ea typeface="Arial"/>
                        </a:rPr>
                        <a:t>BC 2</a:t>
                      </a:r>
                      <a:endParaRPr lang="de-DE" sz="1000">
                        <a:solidFill>
                          <a:srgbClr val="000000"/>
                        </a:solidFill>
                        <a:effectLst/>
                        <a:latin typeface="Arial"/>
                        <a:ea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4D79B"/>
                    </a:solidFill>
                  </a:tcPr>
                </a:tc>
                <a:tc>
                  <a:txBody>
                    <a:bodyPr/>
                    <a:lstStyle/>
                    <a:p>
                      <a:pPr algn="ctr">
                        <a:lnSpc>
                          <a:spcPct val="115000"/>
                        </a:lnSpc>
                        <a:spcBef>
                          <a:spcPts val="600"/>
                        </a:spcBef>
                        <a:spcAft>
                          <a:spcPts val="600"/>
                        </a:spcAft>
                      </a:pPr>
                      <a:r>
                        <a:rPr lang="en-US" sz="1000" dirty="0">
                          <a:solidFill>
                            <a:srgbClr val="000000"/>
                          </a:solidFill>
                          <a:effectLst/>
                          <a:latin typeface="Arial"/>
                          <a:ea typeface="Arial"/>
                        </a:rPr>
                        <a:t>L 3</a:t>
                      </a:r>
                      <a:endParaRPr lang="de-DE" sz="1000" dirty="0">
                        <a:solidFill>
                          <a:srgbClr val="000000"/>
                        </a:solidFill>
                        <a:effectLst/>
                        <a:latin typeface="Arial"/>
                        <a:ea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4D79B"/>
                    </a:solidFill>
                  </a:tcPr>
                </a:tc>
                <a:tc vMerge="1">
                  <a:txBody>
                    <a:bodyPr/>
                    <a:lstStyle/>
                    <a:p>
                      <a:pPr algn="ctr">
                        <a:lnSpc>
                          <a:spcPct val="115000"/>
                        </a:lnSpc>
                        <a:spcBef>
                          <a:spcPts val="600"/>
                        </a:spcBef>
                        <a:spcAft>
                          <a:spcPts val="600"/>
                        </a:spcAft>
                      </a:pPr>
                      <a:endParaRPr lang="de-DE" sz="1000" dirty="0">
                        <a:solidFill>
                          <a:srgbClr val="000000"/>
                        </a:solidFill>
                        <a:effectLst/>
                        <a:latin typeface="Arial"/>
                        <a:ea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ABF8F"/>
                    </a:solidFill>
                  </a:tcPr>
                </a:tc>
                <a:tc vMerge="1">
                  <a:txBody>
                    <a:bodyPr/>
                    <a:lstStyle/>
                    <a:p>
                      <a:pPr algn="ctr">
                        <a:lnSpc>
                          <a:spcPct val="115000"/>
                        </a:lnSpc>
                        <a:spcBef>
                          <a:spcPts val="600"/>
                        </a:spcBef>
                        <a:spcAft>
                          <a:spcPts val="600"/>
                        </a:spcAft>
                      </a:pPr>
                      <a:endParaRPr lang="de-DE" sz="1000" dirty="0">
                        <a:solidFill>
                          <a:srgbClr val="000000"/>
                        </a:solidFill>
                        <a:effectLst/>
                        <a:latin typeface="Arial"/>
                        <a:ea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DB4E2"/>
                    </a:solidFill>
                  </a:tcPr>
                </a:tc>
              </a:tr>
              <a:tr h="293211">
                <a:tc>
                  <a:txBody>
                    <a:bodyPr/>
                    <a:lstStyle/>
                    <a:p>
                      <a:pPr algn="ctr">
                        <a:lnSpc>
                          <a:spcPct val="115000"/>
                        </a:lnSpc>
                        <a:spcBef>
                          <a:spcPts val="600"/>
                        </a:spcBef>
                        <a:spcAft>
                          <a:spcPts val="600"/>
                        </a:spcAft>
                      </a:pPr>
                      <a:r>
                        <a:rPr lang="de-DE" sz="1000" b="1" dirty="0" smtClean="0">
                          <a:solidFill>
                            <a:srgbClr val="000000"/>
                          </a:solidFill>
                          <a:effectLst/>
                          <a:latin typeface="Arial"/>
                          <a:ea typeface="Arial"/>
                        </a:rPr>
                        <a:t>MPS </a:t>
                      </a:r>
                      <a:r>
                        <a:rPr lang="de-DE" sz="1000" b="1" dirty="0" err="1" smtClean="0">
                          <a:solidFill>
                            <a:srgbClr val="000000"/>
                          </a:solidFill>
                          <a:effectLst/>
                          <a:latin typeface="Arial"/>
                          <a:ea typeface="Arial"/>
                        </a:rPr>
                        <a:t>response</a:t>
                      </a:r>
                      <a:endParaRPr lang="de-DE" sz="1000" b="1" dirty="0">
                        <a:solidFill>
                          <a:srgbClr val="000000"/>
                        </a:solidFill>
                        <a:effectLst/>
                        <a:latin typeface="Arial"/>
                        <a:ea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5000"/>
                        <a:lumOff val="75000"/>
                      </a:schemeClr>
                    </a:solidFill>
                  </a:tcPr>
                </a:tc>
                <a:tc>
                  <a:txBody>
                    <a:bodyPr/>
                    <a:lstStyle/>
                    <a:p>
                      <a:pPr algn="ctr">
                        <a:lnSpc>
                          <a:spcPct val="115000"/>
                        </a:lnSpc>
                        <a:spcBef>
                          <a:spcPts val="600"/>
                        </a:spcBef>
                        <a:spcAft>
                          <a:spcPts val="600"/>
                        </a:spcAft>
                      </a:pPr>
                      <a:r>
                        <a:rPr lang="en-US" sz="900" dirty="0">
                          <a:solidFill>
                            <a:srgbClr val="000000"/>
                          </a:solidFill>
                          <a:effectLst/>
                          <a:latin typeface="Arial"/>
                          <a:ea typeface="Arial"/>
                        </a:rPr>
                        <a:t>Stop Beam</a:t>
                      </a:r>
                      <a:endParaRPr lang="de-DE" sz="900" dirty="0">
                        <a:solidFill>
                          <a:srgbClr val="000000"/>
                        </a:solidFill>
                        <a:effectLst/>
                        <a:latin typeface="Arial"/>
                        <a:ea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3">
                  <a:txBody>
                    <a:bodyPr/>
                    <a:lstStyle/>
                    <a:p>
                      <a:pPr algn="ctr">
                        <a:lnSpc>
                          <a:spcPct val="115000"/>
                        </a:lnSpc>
                        <a:spcBef>
                          <a:spcPts val="600"/>
                        </a:spcBef>
                        <a:spcAft>
                          <a:spcPts val="600"/>
                        </a:spcAft>
                      </a:pPr>
                      <a:r>
                        <a:rPr lang="en-US" sz="900" dirty="0">
                          <a:solidFill>
                            <a:srgbClr val="000000"/>
                          </a:solidFill>
                          <a:effectLst/>
                          <a:latin typeface="Arial"/>
                          <a:ea typeface="Arial"/>
                        </a:rPr>
                        <a:t>STOP </a:t>
                      </a:r>
                      <a:r>
                        <a:rPr lang="en-US" sz="900" dirty="0" smtClean="0">
                          <a:solidFill>
                            <a:srgbClr val="000000"/>
                          </a:solidFill>
                          <a:effectLst/>
                          <a:latin typeface="Arial"/>
                          <a:ea typeface="Arial"/>
                        </a:rPr>
                        <a:t>Beam</a:t>
                      </a:r>
                      <a:r>
                        <a:rPr lang="en-US" sz="900" baseline="0" dirty="0" smtClean="0">
                          <a:solidFill>
                            <a:srgbClr val="000000"/>
                          </a:solidFill>
                          <a:effectLst/>
                          <a:latin typeface="Arial"/>
                          <a:ea typeface="Arial"/>
                        </a:rPr>
                        <a:t> until</a:t>
                      </a:r>
                      <a:r>
                        <a:rPr lang="en-US" sz="900" dirty="0" smtClean="0">
                          <a:solidFill>
                            <a:srgbClr val="000000"/>
                          </a:solidFill>
                          <a:effectLst/>
                          <a:latin typeface="Arial"/>
                          <a:ea typeface="Arial"/>
                        </a:rPr>
                        <a:t> </a:t>
                      </a:r>
                      <a:r>
                        <a:rPr lang="en-US" sz="900" dirty="0">
                          <a:solidFill>
                            <a:srgbClr val="000000"/>
                          </a:solidFill>
                          <a:effectLst/>
                          <a:latin typeface="Arial"/>
                          <a:ea typeface="Arial"/>
                        </a:rPr>
                        <a:t>I1 mode</a:t>
                      </a:r>
                      <a:endParaRPr lang="de-DE" sz="900" dirty="0">
                        <a:solidFill>
                          <a:srgbClr val="000000"/>
                        </a:solidFill>
                        <a:effectLst/>
                        <a:latin typeface="Arial"/>
                        <a:ea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de-DE"/>
                    </a:p>
                  </a:txBody>
                  <a:tcPr/>
                </a:tc>
                <a:tc hMerge="1">
                  <a:txBody>
                    <a:bodyPr/>
                    <a:lstStyle/>
                    <a:p>
                      <a:endParaRPr lang="de-DE"/>
                    </a:p>
                  </a:txBody>
                  <a:tcPr/>
                </a:tc>
                <a:tc gridSpan="2">
                  <a:txBody>
                    <a:bodyPr/>
                    <a:lstStyle/>
                    <a:p>
                      <a:pPr algn="ctr">
                        <a:lnSpc>
                          <a:spcPct val="115000"/>
                        </a:lnSpc>
                        <a:spcBef>
                          <a:spcPts val="600"/>
                        </a:spcBef>
                        <a:spcAft>
                          <a:spcPts val="600"/>
                        </a:spcAft>
                      </a:pPr>
                      <a:r>
                        <a:rPr lang="en-US" sz="900" dirty="0">
                          <a:solidFill>
                            <a:srgbClr val="000000"/>
                          </a:solidFill>
                          <a:effectLst/>
                          <a:latin typeface="Arial"/>
                          <a:ea typeface="Arial"/>
                        </a:rPr>
                        <a:t>STOP Beam</a:t>
                      </a:r>
                      <a:br>
                        <a:rPr lang="en-US" sz="900" dirty="0">
                          <a:solidFill>
                            <a:srgbClr val="000000"/>
                          </a:solidFill>
                          <a:effectLst/>
                          <a:latin typeface="Arial"/>
                          <a:ea typeface="Arial"/>
                        </a:rPr>
                      </a:br>
                      <a:r>
                        <a:rPr lang="en-US" sz="900" dirty="0" smtClean="0">
                          <a:solidFill>
                            <a:srgbClr val="000000"/>
                          </a:solidFill>
                          <a:effectLst/>
                          <a:latin typeface="Arial"/>
                          <a:ea typeface="Arial"/>
                        </a:rPr>
                        <a:t>until BC1 </a:t>
                      </a:r>
                      <a:r>
                        <a:rPr lang="en-US" sz="900" dirty="0">
                          <a:solidFill>
                            <a:srgbClr val="000000"/>
                          </a:solidFill>
                          <a:effectLst/>
                          <a:latin typeface="Arial"/>
                          <a:ea typeface="Arial"/>
                        </a:rPr>
                        <a:t>mode</a:t>
                      </a:r>
                      <a:endParaRPr lang="de-DE" sz="900" dirty="0">
                        <a:solidFill>
                          <a:srgbClr val="000000"/>
                        </a:solidFill>
                        <a:effectLst/>
                        <a:latin typeface="Arial"/>
                        <a:ea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de-DE"/>
                    </a:p>
                  </a:txBody>
                  <a:tcPr/>
                </a:tc>
                <a:tc>
                  <a:txBody>
                    <a:bodyPr/>
                    <a:lstStyle/>
                    <a:p>
                      <a:pPr algn="ctr">
                        <a:lnSpc>
                          <a:spcPct val="115000"/>
                        </a:lnSpc>
                        <a:spcBef>
                          <a:spcPts val="600"/>
                        </a:spcBef>
                        <a:spcAft>
                          <a:spcPts val="600"/>
                        </a:spcAft>
                      </a:pPr>
                      <a:r>
                        <a:rPr lang="en-US" sz="900" dirty="0">
                          <a:solidFill>
                            <a:srgbClr val="000000"/>
                          </a:solidFill>
                          <a:effectLst/>
                          <a:latin typeface="Arial"/>
                          <a:ea typeface="Arial"/>
                        </a:rPr>
                        <a:t>STOP Beam</a:t>
                      </a:r>
                      <a:br>
                        <a:rPr lang="en-US" sz="900" dirty="0">
                          <a:solidFill>
                            <a:srgbClr val="000000"/>
                          </a:solidFill>
                          <a:effectLst/>
                          <a:latin typeface="Arial"/>
                          <a:ea typeface="Arial"/>
                        </a:rPr>
                      </a:br>
                      <a:r>
                        <a:rPr lang="en-US" sz="900" dirty="0" smtClean="0">
                          <a:solidFill>
                            <a:srgbClr val="000000"/>
                          </a:solidFill>
                          <a:effectLst/>
                          <a:latin typeface="Arial"/>
                          <a:ea typeface="Arial"/>
                        </a:rPr>
                        <a:t>until BC2 </a:t>
                      </a:r>
                      <a:r>
                        <a:rPr lang="en-US" sz="900" dirty="0">
                          <a:solidFill>
                            <a:srgbClr val="000000"/>
                          </a:solidFill>
                          <a:effectLst/>
                          <a:latin typeface="Arial"/>
                          <a:ea typeface="Arial"/>
                        </a:rPr>
                        <a:t>mode</a:t>
                      </a:r>
                      <a:endParaRPr lang="de-DE" sz="900" dirty="0">
                        <a:solidFill>
                          <a:srgbClr val="000000"/>
                        </a:solidFill>
                        <a:effectLst/>
                        <a:latin typeface="Arial"/>
                        <a:ea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Bef>
                          <a:spcPts val="600"/>
                        </a:spcBef>
                        <a:spcAft>
                          <a:spcPts val="600"/>
                        </a:spcAft>
                      </a:pPr>
                      <a:r>
                        <a:rPr lang="en-US" sz="900" dirty="0">
                          <a:solidFill>
                            <a:srgbClr val="000000"/>
                          </a:solidFill>
                          <a:effectLst/>
                          <a:latin typeface="Arial"/>
                          <a:ea typeface="Arial"/>
                        </a:rPr>
                        <a:t>DUMP Beam for this section</a:t>
                      </a:r>
                      <a:endParaRPr lang="de-DE" sz="900" dirty="0">
                        <a:solidFill>
                          <a:srgbClr val="000000"/>
                        </a:solidFill>
                        <a:effectLst/>
                        <a:latin typeface="Arial"/>
                        <a:ea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Bef>
                          <a:spcPts val="600"/>
                        </a:spcBef>
                        <a:spcAft>
                          <a:spcPts val="600"/>
                        </a:spcAft>
                      </a:pPr>
                      <a:r>
                        <a:rPr lang="en-US" sz="900" dirty="0">
                          <a:solidFill>
                            <a:srgbClr val="000000"/>
                          </a:solidFill>
                          <a:effectLst/>
                          <a:latin typeface="Arial"/>
                          <a:ea typeface="Arial"/>
                        </a:rPr>
                        <a:t>DUMP Beam for this section</a:t>
                      </a:r>
                      <a:endParaRPr lang="de-DE" sz="900" dirty="0">
                        <a:solidFill>
                          <a:srgbClr val="000000"/>
                        </a:solidFill>
                        <a:effectLst/>
                        <a:latin typeface="Arial"/>
                        <a:ea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7" name="TextBox 6"/>
          <p:cNvSpPr txBox="1"/>
          <p:nvPr/>
        </p:nvSpPr>
        <p:spPr>
          <a:xfrm>
            <a:off x="2318816" y="1980351"/>
            <a:ext cx="3512500" cy="338554"/>
          </a:xfrm>
          <a:prstGeom prst="rect">
            <a:avLst/>
          </a:prstGeom>
          <a:noFill/>
        </p:spPr>
        <p:txBody>
          <a:bodyPr wrap="none" rtlCol="0">
            <a:spAutoFit/>
          </a:bodyPr>
          <a:lstStyle/>
          <a:p>
            <a:pPr>
              <a:spcBef>
                <a:spcPts val="600"/>
              </a:spcBef>
              <a:buClr>
                <a:schemeClr val="accent2"/>
              </a:buClr>
              <a:buSzPct val="80000"/>
              <a:buNone/>
            </a:pPr>
            <a:r>
              <a:rPr lang="de-DE" sz="1600" i="1" dirty="0" err="1" smtClean="0">
                <a:solidFill>
                  <a:srgbClr val="0070C0"/>
                </a:solidFill>
              </a:rPr>
              <a:t>Example</a:t>
            </a:r>
            <a:r>
              <a:rPr lang="de-DE" sz="1600" i="1" dirty="0" smtClean="0">
                <a:solidFill>
                  <a:srgbClr val="0070C0"/>
                </a:solidFill>
              </a:rPr>
              <a:t>: </a:t>
            </a:r>
            <a:r>
              <a:rPr lang="de-DE" sz="1600" i="1" dirty="0" err="1" smtClean="0">
                <a:solidFill>
                  <a:srgbClr val="0070C0"/>
                </a:solidFill>
              </a:rPr>
              <a:t>vacuum</a:t>
            </a:r>
            <a:r>
              <a:rPr lang="de-DE" sz="1600" i="1" dirty="0" smtClean="0">
                <a:solidFill>
                  <a:srgbClr val="0070C0"/>
                </a:solidFill>
              </a:rPr>
              <a:t> </a:t>
            </a:r>
            <a:r>
              <a:rPr lang="de-DE" sz="1600" i="1" dirty="0" err="1" smtClean="0">
                <a:solidFill>
                  <a:srgbClr val="0070C0"/>
                </a:solidFill>
              </a:rPr>
              <a:t>alarm</a:t>
            </a:r>
            <a:r>
              <a:rPr lang="de-DE" sz="1600" i="1" dirty="0" smtClean="0">
                <a:solidFill>
                  <a:srgbClr val="0070C0"/>
                </a:solidFill>
              </a:rPr>
              <a:t> </a:t>
            </a:r>
            <a:r>
              <a:rPr lang="de-DE" sz="1600" i="1" dirty="0" err="1" smtClean="0">
                <a:solidFill>
                  <a:srgbClr val="0070C0"/>
                </a:solidFill>
              </a:rPr>
              <a:t>along</a:t>
            </a:r>
            <a:r>
              <a:rPr lang="de-DE" sz="1600" i="1" dirty="0" smtClean="0">
                <a:solidFill>
                  <a:srgbClr val="0070C0"/>
                </a:solidFill>
              </a:rPr>
              <a:t> XFEL</a:t>
            </a:r>
          </a:p>
        </p:txBody>
      </p:sp>
      <p:graphicFrame>
        <p:nvGraphicFramePr>
          <p:cNvPr id="8" name="Table 7"/>
          <p:cNvGraphicFramePr>
            <a:graphicFrameLocks noGrp="1"/>
          </p:cNvGraphicFramePr>
          <p:nvPr>
            <p:extLst>
              <p:ext uri="{D42A27DB-BD31-4B8C-83A1-F6EECF244321}">
                <p14:modId xmlns:p14="http://schemas.microsoft.com/office/powerpoint/2010/main" val="2489732352"/>
              </p:ext>
            </p:extLst>
          </p:nvPr>
        </p:nvGraphicFramePr>
        <p:xfrm>
          <a:off x="884666" y="3867309"/>
          <a:ext cx="6731319" cy="854202"/>
        </p:xfrm>
        <a:graphic>
          <a:graphicData uri="http://schemas.openxmlformats.org/drawingml/2006/table">
            <a:tbl>
              <a:tblPr firstRow="1" firstCol="1" bandRow="1"/>
              <a:tblGrid>
                <a:gridCol w="867934"/>
                <a:gridCol w="1055300"/>
                <a:gridCol w="961617"/>
                <a:gridCol w="961617"/>
                <a:gridCol w="961617"/>
                <a:gridCol w="961617"/>
                <a:gridCol w="961617"/>
              </a:tblGrid>
              <a:tr h="190500">
                <a:tc rowSpan="2">
                  <a:txBody>
                    <a:bodyPr/>
                    <a:lstStyle/>
                    <a:p>
                      <a:pPr algn="ctr">
                        <a:lnSpc>
                          <a:spcPct val="115000"/>
                        </a:lnSpc>
                        <a:spcBef>
                          <a:spcPts val="600"/>
                        </a:spcBef>
                        <a:spcAft>
                          <a:spcPts val="600"/>
                        </a:spcAft>
                      </a:pPr>
                      <a:r>
                        <a:rPr lang="de-DE" sz="1000" b="1" dirty="0" smtClean="0">
                          <a:solidFill>
                            <a:srgbClr val="000000"/>
                          </a:solidFill>
                          <a:effectLst/>
                          <a:latin typeface="Arial"/>
                          <a:ea typeface="Arial"/>
                        </a:rPr>
                        <a:t>Location </a:t>
                      </a:r>
                      <a:r>
                        <a:rPr lang="de-DE" sz="1000" b="1" dirty="0" err="1" smtClean="0">
                          <a:solidFill>
                            <a:srgbClr val="000000"/>
                          </a:solidFill>
                          <a:effectLst/>
                          <a:latin typeface="Arial"/>
                          <a:ea typeface="Arial"/>
                        </a:rPr>
                        <a:t>of</a:t>
                      </a:r>
                      <a:r>
                        <a:rPr lang="de-DE" sz="1000" b="1" dirty="0" smtClean="0">
                          <a:solidFill>
                            <a:srgbClr val="000000"/>
                          </a:solidFill>
                          <a:effectLst/>
                          <a:latin typeface="Arial"/>
                          <a:ea typeface="Arial"/>
                        </a:rPr>
                        <a:t> </a:t>
                      </a:r>
                      <a:r>
                        <a:rPr lang="de-DE" sz="1000" b="1" dirty="0" err="1" smtClean="0">
                          <a:solidFill>
                            <a:srgbClr val="000000"/>
                          </a:solidFill>
                          <a:effectLst/>
                          <a:latin typeface="Arial"/>
                          <a:ea typeface="Arial"/>
                        </a:rPr>
                        <a:t>alarm</a:t>
                      </a:r>
                      <a:endParaRPr lang="de-DE" sz="1000" b="1" dirty="0">
                        <a:solidFill>
                          <a:srgbClr val="000000"/>
                        </a:solidFill>
                        <a:effectLst/>
                        <a:latin typeface="Arial"/>
                        <a:ea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5000"/>
                        <a:lumOff val="75000"/>
                      </a:schemeClr>
                    </a:solidFill>
                  </a:tcPr>
                </a:tc>
                <a:tc>
                  <a:txBody>
                    <a:bodyPr/>
                    <a:lstStyle/>
                    <a:p>
                      <a:pPr algn="ctr">
                        <a:lnSpc>
                          <a:spcPct val="115000"/>
                        </a:lnSpc>
                        <a:spcBef>
                          <a:spcPts val="600"/>
                        </a:spcBef>
                        <a:spcAft>
                          <a:spcPts val="600"/>
                        </a:spcAft>
                      </a:pPr>
                      <a:r>
                        <a:rPr lang="en-US" sz="1000" dirty="0">
                          <a:solidFill>
                            <a:srgbClr val="000000"/>
                          </a:solidFill>
                          <a:effectLst/>
                          <a:latin typeface="Arial"/>
                          <a:ea typeface="Arial"/>
                        </a:rPr>
                        <a:t>Injector</a:t>
                      </a:r>
                      <a:endParaRPr lang="de-DE" sz="1000" dirty="0">
                        <a:solidFill>
                          <a:srgbClr val="000000"/>
                        </a:solidFill>
                        <a:effectLst/>
                        <a:latin typeface="Arial"/>
                        <a:ea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gridSpan="2">
                  <a:txBody>
                    <a:bodyPr/>
                    <a:lstStyle/>
                    <a:p>
                      <a:pPr algn="ctr">
                        <a:lnSpc>
                          <a:spcPct val="115000"/>
                        </a:lnSpc>
                        <a:spcBef>
                          <a:spcPts val="600"/>
                        </a:spcBef>
                        <a:spcAft>
                          <a:spcPts val="600"/>
                        </a:spcAft>
                      </a:pPr>
                      <a:r>
                        <a:rPr lang="en-US" sz="1000" dirty="0">
                          <a:solidFill>
                            <a:srgbClr val="000000"/>
                          </a:solidFill>
                          <a:effectLst/>
                          <a:latin typeface="Arial"/>
                          <a:ea typeface="Arial"/>
                        </a:rPr>
                        <a:t>Accelerator</a:t>
                      </a:r>
                      <a:endParaRPr lang="de-DE" sz="1000" dirty="0">
                        <a:solidFill>
                          <a:srgbClr val="000000"/>
                        </a:solidFill>
                        <a:effectLst/>
                        <a:latin typeface="Arial"/>
                        <a:ea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4D79B"/>
                    </a:solidFill>
                  </a:tcPr>
                </a:tc>
                <a:tc hMerge="1">
                  <a:txBody>
                    <a:bodyPr/>
                    <a:lstStyle/>
                    <a:p>
                      <a:endParaRPr lang="de-DE"/>
                    </a:p>
                  </a:txBody>
                  <a:tcPr/>
                </a:tc>
                <a:tc rowSpan="2">
                  <a:txBody>
                    <a:bodyPr/>
                    <a:lstStyle/>
                    <a:p>
                      <a:pPr algn="ctr">
                        <a:lnSpc>
                          <a:spcPct val="115000"/>
                        </a:lnSpc>
                        <a:spcBef>
                          <a:spcPts val="600"/>
                        </a:spcBef>
                        <a:spcAft>
                          <a:spcPts val="600"/>
                        </a:spcAft>
                      </a:pPr>
                      <a:r>
                        <a:rPr lang="en-US" sz="1000" dirty="0">
                          <a:solidFill>
                            <a:srgbClr val="000000"/>
                          </a:solidFill>
                          <a:effectLst/>
                          <a:latin typeface="Arial"/>
                          <a:ea typeface="Arial"/>
                        </a:rPr>
                        <a:t>TLD</a:t>
                      </a:r>
                      <a:endParaRPr lang="de-DE" sz="1000" dirty="0">
                        <a:solidFill>
                          <a:srgbClr val="000000"/>
                        </a:solidFill>
                        <a:effectLst/>
                        <a:latin typeface="Arial"/>
                        <a:ea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F0"/>
                    </a:solidFill>
                  </a:tcPr>
                </a:tc>
                <a:tc rowSpan="2">
                  <a:txBody>
                    <a:bodyPr/>
                    <a:lstStyle/>
                    <a:p>
                      <a:pPr algn="ctr">
                        <a:lnSpc>
                          <a:spcPct val="115000"/>
                        </a:lnSpc>
                        <a:spcBef>
                          <a:spcPts val="600"/>
                        </a:spcBef>
                        <a:spcAft>
                          <a:spcPts val="600"/>
                        </a:spcAft>
                      </a:pPr>
                      <a:r>
                        <a:rPr lang="en-US" sz="1000" dirty="0">
                          <a:solidFill>
                            <a:srgbClr val="000000"/>
                          </a:solidFill>
                          <a:effectLst/>
                          <a:latin typeface="Arial"/>
                          <a:ea typeface="Arial"/>
                        </a:rPr>
                        <a:t>T4D (</a:t>
                      </a:r>
                      <a:r>
                        <a:rPr lang="en-US" sz="1000" dirty="0" err="1">
                          <a:solidFill>
                            <a:srgbClr val="000000"/>
                          </a:solidFill>
                          <a:effectLst/>
                          <a:latin typeface="Arial"/>
                          <a:ea typeface="Arial"/>
                        </a:rPr>
                        <a:t>Alster</a:t>
                      </a:r>
                      <a:r>
                        <a:rPr lang="en-US" sz="1000" dirty="0">
                          <a:solidFill>
                            <a:srgbClr val="000000"/>
                          </a:solidFill>
                          <a:effectLst/>
                          <a:latin typeface="Arial"/>
                          <a:ea typeface="Arial"/>
                        </a:rPr>
                        <a:t>)</a:t>
                      </a:r>
                      <a:endParaRPr lang="de-DE" sz="1000" dirty="0">
                        <a:solidFill>
                          <a:srgbClr val="000000"/>
                        </a:solidFill>
                        <a:effectLst/>
                        <a:latin typeface="Arial"/>
                        <a:ea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DE9D9"/>
                    </a:solidFill>
                  </a:tcPr>
                </a:tc>
                <a:tc rowSpan="2">
                  <a:txBody>
                    <a:bodyPr/>
                    <a:lstStyle/>
                    <a:p>
                      <a:pPr algn="ctr">
                        <a:lnSpc>
                          <a:spcPct val="115000"/>
                        </a:lnSpc>
                        <a:spcBef>
                          <a:spcPts val="600"/>
                        </a:spcBef>
                        <a:spcAft>
                          <a:spcPts val="600"/>
                        </a:spcAft>
                      </a:pPr>
                      <a:r>
                        <a:rPr lang="en-US" sz="1000" dirty="0">
                          <a:solidFill>
                            <a:srgbClr val="000000"/>
                          </a:solidFill>
                          <a:effectLst/>
                          <a:latin typeface="Arial"/>
                          <a:ea typeface="Arial"/>
                        </a:rPr>
                        <a:t>T5D (Elbe)</a:t>
                      </a:r>
                      <a:endParaRPr lang="de-DE" sz="1000" dirty="0">
                        <a:solidFill>
                          <a:srgbClr val="000000"/>
                        </a:solidFill>
                        <a:effectLst/>
                        <a:latin typeface="Arial"/>
                        <a:ea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AEEF3"/>
                    </a:solidFill>
                  </a:tcPr>
                </a:tc>
              </a:tr>
              <a:tr h="190500">
                <a:tc vMerge="1">
                  <a:txBody>
                    <a:bodyPr/>
                    <a:lstStyle/>
                    <a:p>
                      <a:pPr algn="ctr">
                        <a:lnSpc>
                          <a:spcPct val="115000"/>
                        </a:lnSpc>
                        <a:spcBef>
                          <a:spcPts val="600"/>
                        </a:spcBef>
                        <a:spcAft>
                          <a:spcPts val="600"/>
                        </a:spcAft>
                      </a:pPr>
                      <a:endParaRPr lang="de-DE" sz="1000" dirty="0">
                        <a:solidFill>
                          <a:srgbClr val="000000"/>
                        </a:solidFill>
                        <a:effectLst/>
                        <a:latin typeface="Arial"/>
                        <a:ea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ctr">
                        <a:lnSpc>
                          <a:spcPct val="115000"/>
                        </a:lnSpc>
                        <a:spcBef>
                          <a:spcPts val="600"/>
                        </a:spcBef>
                        <a:spcAft>
                          <a:spcPts val="600"/>
                        </a:spcAft>
                      </a:pPr>
                      <a:r>
                        <a:rPr lang="en-US" sz="900" dirty="0">
                          <a:solidFill>
                            <a:srgbClr val="000000"/>
                          </a:solidFill>
                          <a:effectLst/>
                          <a:latin typeface="Arial"/>
                          <a:ea typeface="Arial"/>
                        </a:rPr>
                        <a:t>I1D/I2D</a:t>
                      </a:r>
                      <a:endParaRPr lang="de-DE" sz="900" dirty="0">
                        <a:solidFill>
                          <a:srgbClr val="000000"/>
                        </a:solidFill>
                        <a:effectLst/>
                        <a:latin typeface="Arial"/>
                        <a:ea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ctr">
                        <a:lnSpc>
                          <a:spcPct val="115000"/>
                        </a:lnSpc>
                        <a:spcBef>
                          <a:spcPts val="600"/>
                        </a:spcBef>
                        <a:spcAft>
                          <a:spcPts val="600"/>
                        </a:spcAft>
                      </a:pPr>
                      <a:r>
                        <a:rPr lang="en-US" sz="900" dirty="0">
                          <a:solidFill>
                            <a:srgbClr val="000000"/>
                          </a:solidFill>
                          <a:effectLst/>
                          <a:latin typeface="Arial"/>
                          <a:ea typeface="Arial"/>
                        </a:rPr>
                        <a:t>B1D</a:t>
                      </a:r>
                      <a:endParaRPr lang="de-DE" sz="900" dirty="0">
                        <a:solidFill>
                          <a:srgbClr val="000000"/>
                        </a:solidFill>
                        <a:effectLst/>
                        <a:latin typeface="Arial"/>
                        <a:ea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4D79B"/>
                    </a:solidFill>
                  </a:tcPr>
                </a:tc>
                <a:tc>
                  <a:txBody>
                    <a:bodyPr/>
                    <a:lstStyle/>
                    <a:p>
                      <a:pPr algn="ctr">
                        <a:lnSpc>
                          <a:spcPct val="115000"/>
                        </a:lnSpc>
                        <a:spcBef>
                          <a:spcPts val="600"/>
                        </a:spcBef>
                        <a:spcAft>
                          <a:spcPts val="600"/>
                        </a:spcAft>
                      </a:pPr>
                      <a:r>
                        <a:rPr lang="en-US" sz="900">
                          <a:solidFill>
                            <a:srgbClr val="000000"/>
                          </a:solidFill>
                          <a:effectLst/>
                          <a:latin typeface="Arial"/>
                          <a:ea typeface="Arial"/>
                        </a:rPr>
                        <a:t>B2D</a:t>
                      </a:r>
                      <a:endParaRPr lang="de-DE" sz="900">
                        <a:solidFill>
                          <a:srgbClr val="000000"/>
                        </a:solidFill>
                        <a:effectLst/>
                        <a:latin typeface="Arial"/>
                        <a:ea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4D79B"/>
                    </a:solidFill>
                  </a:tcPr>
                </a:tc>
                <a:tc vMerge="1">
                  <a:txBody>
                    <a:bodyPr/>
                    <a:lstStyle/>
                    <a:p>
                      <a:endParaRPr lang="de-DE"/>
                    </a:p>
                  </a:txBody>
                  <a:tcPr/>
                </a:tc>
                <a:tc vMerge="1">
                  <a:txBody>
                    <a:bodyPr/>
                    <a:lstStyle/>
                    <a:p>
                      <a:endParaRPr lang="de-DE"/>
                    </a:p>
                  </a:txBody>
                  <a:tcPr/>
                </a:tc>
                <a:tc vMerge="1">
                  <a:txBody>
                    <a:bodyPr/>
                    <a:lstStyle/>
                    <a:p>
                      <a:endParaRPr lang="de-DE"/>
                    </a:p>
                  </a:txBody>
                  <a:tcPr/>
                </a:tc>
              </a:tr>
              <a:tr h="441960">
                <a:tc>
                  <a:txBody>
                    <a:bodyPr/>
                    <a:lstStyle/>
                    <a:p>
                      <a:pPr algn="ctr">
                        <a:lnSpc>
                          <a:spcPct val="115000"/>
                        </a:lnSpc>
                        <a:spcBef>
                          <a:spcPts val="600"/>
                        </a:spcBef>
                        <a:spcAft>
                          <a:spcPts val="600"/>
                        </a:spcAft>
                      </a:pPr>
                      <a:r>
                        <a:rPr lang="de-DE" sz="1000" b="1" dirty="0" smtClean="0">
                          <a:solidFill>
                            <a:srgbClr val="000000"/>
                          </a:solidFill>
                          <a:effectLst/>
                          <a:latin typeface="Arial"/>
                          <a:ea typeface="Arial"/>
                        </a:rPr>
                        <a:t>MPS </a:t>
                      </a:r>
                      <a:r>
                        <a:rPr lang="de-DE" sz="1000" b="1" dirty="0" err="1" smtClean="0">
                          <a:solidFill>
                            <a:srgbClr val="000000"/>
                          </a:solidFill>
                          <a:effectLst/>
                          <a:latin typeface="Arial"/>
                          <a:ea typeface="Arial"/>
                        </a:rPr>
                        <a:t>response</a:t>
                      </a:r>
                      <a:endParaRPr lang="de-DE" sz="1000" b="1" dirty="0">
                        <a:solidFill>
                          <a:srgbClr val="000000"/>
                        </a:solidFill>
                        <a:effectLst/>
                        <a:latin typeface="Arial"/>
                        <a:ea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5000"/>
                        <a:lumOff val="75000"/>
                      </a:schemeClr>
                    </a:solidFill>
                  </a:tcPr>
                </a:tc>
                <a:tc>
                  <a:txBody>
                    <a:bodyPr/>
                    <a:lstStyle/>
                    <a:p>
                      <a:pPr algn="ctr">
                        <a:lnSpc>
                          <a:spcPct val="115000"/>
                        </a:lnSpc>
                        <a:spcBef>
                          <a:spcPts val="600"/>
                        </a:spcBef>
                        <a:spcAft>
                          <a:spcPts val="600"/>
                        </a:spcAft>
                      </a:pPr>
                      <a:r>
                        <a:rPr lang="en-US" sz="900" dirty="0">
                          <a:solidFill>
                            <a:srgbClr val="000000"/>
                          </a:solidFill>
                          <a:effectLst/>
                          <a:latin typeface="Arial"/>
                          <a:ea typeface="Arial"/>
                        </a:rPr>
                        <a:t>Stop Beam or reduce number of bunches</a:t>
                      </a:r>
                      <a:endParaRPr lang="de-DE" sz="900" dirty="0">
                        <a:solidFill>
                          <a:srgbClr val="000000"/>
                        </a:solidFill>
                        <a:effectLst/>
                        <a:latin typeface="Arial"/>
                        <a:ea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Bef>
                          <a:spcPts val="600"/>
                        </a:spcBef>
                        <a:spcAft>
                          <a:spcPts val="600"/>
                        </a:spcAft>
                      </a:pPr>
                      <a:r>
                        <a:rPr lang="en-US" sz="900" dirty="0">
                          <a:solidFill>
                            <a:srgbClr val="000000"/>
                          </a:solidFill>
                          <a:effectLst/>
                          <a:latin typeface="Arial"/>
                          <a:ea typeface="Arial"/>
                        </a:rPr>
                        <a:t>Stop Beam or reduce number of bunches</a:t>
                      </a:r>
                      <a:endParaRPr lang="de-DE" sz="900" dirty="0">
                        <a:solidFill>
                          <a:srgbClr val="000000"/>
                        </a:solidFill>
                        <a:effectLst/>
                        <a:latin typeface="Arial"/>
                        <a:ea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Bef>
                          <a:spcPts val="600"/>
                        </a:spcBef>
                        <a:spcAft>
                          <a:spcPts val="600"/>
                        </a:spcAft>
                      </a:pPr>
                      <a:r>
                        <a:rPr lang="en-US" sz="900" dirty="0">
                          <a:solidFill>
                            <a:srgbClr val="000000"/>
                          </a:solidFill>
                          <a:effectLst/>
                          <a:latin typeface="Arial"/>
                          <a:ea typeface="Arial"/>
                        </a:rPr>
                        <a:t>Stop Beam or reduce number of bunches</a:t>
                      </a:r>
                      <a:endParaRPr lang="de-DE" sz="900" dirty="0">
                        <a:solidFill>
                          <a:srgbClr val="000000"/>
                        </a:solidFill>
                        <a:effectLst/>
                        <a:latin typeface="Arial"/>
                        <a:ea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Bef>
                          <a:spcPts val="600"/>
                        </a:spcBef>
                        <a:spcAft>
                          <a:spcPts val="600"/>
                        </a:spcAft>
                      </a:pPr>
                      <a:r>
                        <a:rPr lang="en-US" sz="900" dirty="0">
                          <a:solidFill>
                            <a:srgbClr val="000000"/>
                          </a:solidFill>
                          <a:effectLst/>
                          <a:latin typeface="Arial"/>
                          <a:ea typeface="Arial"/>
                        </a:rPr>
                        <a:t>Stop Beam or reduce number of bunches</a:t>
                      </a:r>
                      <a:endParaRPr lang="de-DE" sz="900" dirty="0">
                        <a:solidFill>
                          <a:srgbClr val="000000"/>
                        </a:solidFill>
                        <a:effectLst/>
                        <a:latin typeface="Arial"/>
                        <a:ea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Bef>
                          <a:spcPts val="600"/>
                        </a:spcBef>
                        <a:spcAft>
                          <a:spcPts val="600"/>
                        </a:spcAft>
                      </a:pPr>
                      <a:r>
                        <a:rPr lang="en-US" sz="900" dirty="0">
                          <a:solidFill>
                            <a:srgbClr val="000000"/>
                          </a:solidFill>
                          <a:effectLst/>
                          <a:latin typeface="Arial"/>
                          <a:ea typeface="Arial"/>
                        </a:rPr>
                        <a:t>Dump Beam for this SASE line</a:t>
                      </a:r>
                      <a:endParaRPr lang="de-DE" sz="900" dirty="0">
                        <a:solidFill>
                          <a:srgbClr val="000000"/>
                        </a:solidFill>
                        <a:effectLst/>
                        <a:latin typeface="Arial"/>
                        <a:ea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Bef>
                          <a:spcPts val="600"/>
                        </a:spcBef>
                        <a:spcAft>
                          <a:spcPts val="600"/>
                        </a:spcAft>
                      </a:pPr>
                      <a:r>
                        <a:rPr lang="en-US" sz="900" dirty="0">
                          <a:solidFill>
                            <a:srgbClr val="000000"/>
                          </a:solidFill>
                          <a:effectLst/>
                          <a:latin typeface="Arial"/>
                          <a:ea typeface="Arial"/>
                        </a:rPr>
                        <a:t>Dump Beam for this SASE line</a:t>
                      </a:r>
                      <a:endParaRPr lang="de-DE" sz="900" dirty="0">
                        <a:solidFill>
                          <a:srgbClr val="000000"/>
                        </a:solidFill>
                        <a:effectLst/>
                        <a:latin typeface="Arial"/>
                        <a:ea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9" name="TextBox 8"/>
          <p:cNvSpPr txBox="1"/>
          <p:nvPr/>
        </p:nvSpPr>
        <p:spPr>
          <a:xfrm>
            <a:off x="2661716" y="3443391"/>
            <a:ext cx="2945037" cy="338554"/>
          </a:xfrm>
          <a:prstGeom prst="rect">
            <a:avLst/>
          </a:prstGeom>
          <a:noFill/>
        </p:spPr>
        <p:txBody>
          <a:bodyPr wrap="none" rtlCol="0">
            <a:spAutoFit/>
          </a:bodyPr>
          <a:lstStyle/>
          <a:p>
            <a:pPr>
              <a:spcBef>
                <a:spcPts val="600"/>
              </a:spcBef>
              <a:buClr>
                <a:schemeClr val="accent2"/>
              </a:buClr>
              <a:buSzPct val="80000"/>
              <a:buNone/>
            </a:pPr>
            <a:r>
              <a:rPr lang="de-DE" sz="1600" i="1" dirty="0" err="1" smtClean="0">
                <a:solidFill>
                  <a:srgbClr val="0070C0"/>
                </a:solidFill>
              </a:rPr>
              <a:t>Example</a:t>
            </a:r>
            <a:r>
              <a:rPr lang="de-DE" sz="1600" i="1" dirty="0" smtClean="0">
                <a:solidFill>
                  <a:srgbClr val="0070C0"/>
                </a:solidFill>
              </a:rPr>
              <a:t>: </a:t>
            </a:r>
            <a:r>
              <a:rPr lang="de-DE" sz="1600" i="1" dirty="0" err="1" smtClean="0">
                <a:solidFill>
                  <a:srgbClr val="0070C0"/>
                </a:solidFill>
              </a:rPr>
              <a:t>alarms</a:t>
            </a:r>
            <a:r>
              <a:rPr lang="de-DE" sz="1600" i="1" dirty="0" smtClean="0">
                <a:solidFill>
                  <a:srgbClr val="0070C0"/>
                </a:solidFill>
              </a:rPr>
              <a:t> in </a:t>
            </a:r>
            <a:r>
              <a:rPr lang="de-DE" sz="1600" i="1" dirty="0" err="1" smtClean="0">
                <a:solidFill>
                  <a:srgbClr val="0070C0"/>
                </a:solidFill>
              </a:rPr>
              <a:t>the</a:t>
            </a:r>
            <a:r>
              <a:rPr lang="de-DE" sz="1600" i="1" dirty="0" smtClean="0">
                <a:solidFill>
                  <a:srgbClr val="0070C0"/>
                </a:solidFill>
              </a:rPr>
              <a:t> </a:t>
            </a:r>
            <a:r>
              <a:rPr lang="de-DE" sz="1600" i="1" dirty="0" err="1" smtClean="0">
                <a:solidFill>
                  <a:srgbClr val="0070C0"/>
                </a:solidFill>
              </a:rPr>
              <a:t>dumps</a:t>
            </a:r>
            <a:endParaRPr lang="de-DE" sz="1600" i="1" dirty="0" smtClean="0">
              <a:solidFill>
                <a:srgbClr val="0070C0"/>
              </a:solidFill>
            </a:endParaRPr>
          </a:p>
        </p:txBody>
      </p:sp>
    </p:spTree>
    <p:extLst>
      <p:ext uri="{BB962C8B-B14F-4D97-AF65-F5344CB8AC3E}">
        <p14:creationId xmlns:p14="http://schemas.microsoft.com/office/powerpoint/2010/main" val="20254973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sz="2000" dirty="0"/>
              <a:t>Operation: </a:t>
            </a:r>
            <a:r>
              <a:rPr lang="de-DE" sz="2000" dirty="0" err="1"/>
              <a:t>safety</a:t>
            </a:r>
            <a:r>
              <a:rPr lang="de-DE" sz="2000" dirty="0"/>
              <a:t> </a:t>
            </a:r>
            <a:r>
              <a:rPr lang="de-DE" sz="2000" dirty="0" err="1"/>
              <a:t>of</a:t>
            </a:r>
            <a:r>
              <a:rPr lang="de-DE" sz="2000" dirty="0"/>
              <a:t> </a:t>
            </a:r>
            <a:r>
              <a:rPr lang="de-DE" sz="2000" dirty="0" smtClean="0"/>
              <a:t>beam </a:t>
            </a:r>
            <a:r>
              <a:rPr lang="de-DE" sz="2000" dirty="0" err="1" smtClean="0"/>
              <a:t>transport</a:t>
            </a:r>
            <a:r>
              <a:rPr lang="de-DE" sz="2000" dirty="0" smtClean="0"/>
              <a:t> </a:t>
            </a:r>
            <a:r>
              <a:rPr lang="de-DE" sz="2000" dirty="0" err="1" smtClean="0"/>
              <a:t>and</a:t>
            </a:r>
            <a:r>
              <a:rPr lang="de-DE" sz="2000" dirty="0" smtClean="0"/>
              <a:t> </a:t>
            </a:r>
            <a:r>
              <a:rPr lang="de-DE" sz="2000" dirty="0" err="1"/>
              <a:t>experiments</a:t>
            </a:r>
            <a:endParaRPr lang="de-DE" sz="2000" dirty="0"/>
          </a:p>
        </p:txBody>
      </p:sp>
      <p:sp>
        <p:nvSpPr>
          <p:cNvPr id="3" name="Content Placeholder 2"/>
          <p:cNvSpPr>
            <a:spLocks noGrp="1"/>
          </p:cNvSpPr>
          <p:nvPr>
            <p:ph idx="1"/>
          </p:nvPr>
        </p:nvSpPr>
        <p:spPr>
          <a:xfrm>
            <a:off x="503873" y="1332548"/>
            <a:ext cx="7972425" cy="1509712"/>
          </a:xfrm>
        </p:spPr>
        <p:txBody>
          <a:bodyPr/>
          <a:lstStyle/>
          <a:p>
            <a:pPr marL="0" indent="0" algn="just">
              <a:buNone/>
            </a:pPr>
            <a:r>
              <a:rPr lang="de-DE" sz="2000" dirty="0" smtClean="0"/>
              <a:t>The </a:t>
            </a:r>
            <a:r>
              <a:rPr lang="de-DE" sz="2000" dirty="0" err="1" smtClean="0"/>
              <a:t>equipment</a:t>
            </a:r>
            <a:r>
              <a:rPr lang="de-DE" sz="2000" dirty="0" smtClean="0"/>
              <a:t> </a:t>
            </a:r>
            <a:r>
              <a:rPr lang="de-DE" sz="2000" dirty="0" err="1" smtClean="0"/>
              <a:t>protection</a:t>
            </a:r>
            <a:r>
              <a:rPr lang="de-DE" sz="2000" dirty="0" smtClean="0"/>
              <a:t> </a:t>
            </a:r>
            <a:r>
              <a:rPr lang="de-DE" sz="2000" dirty="0" err="1" smtClean="0"/>
              <a:t>system</a:t>
            </a:r>
            <a:r>
              <a:rPr lang="de-DE" sz="2000" dirty="0" smtClean="0"/>
              <a:t> </a:t>
            </a:r>
            <a:r>
              <a:rPr lang="de-DE" sz="2000" dirty="0" err="1" smtClean="0"/>
              <a:t>of</a:t>
            </a:r>
            <a:r>
              <a:rPr lang="de-DE" sz="2000" dirty="0" smtClean="0"/>
              <a:t> </a:t>
            </a:r>
            <a:r>
              <a:rPr lang="de-DE" sz="2000" dirty="0" err="1" smtClean="0"/>
              <a:t>photon</a:t>
            </a:r>
            <a:r>
              <a:rPr lang="de-DE" sz="2000" dirty="0" smtClean="0"/>
              <a:t> beam </a:t>
            </a:r>
            <a:r>
              <a:rPr lang="de-DE" sz="2000" dirty="0" err="1" smtClean="0"/>
              <a:t>lines</a:t>
            </a:r>
            <a:r>
              <a:rPr lang="de-DE" sz="2000" dirty="0" smtClean="0"/>
              <a:t> </a:t>
            </a:r>
            <a:r>
              <a:rPr lang="de-DE" sz="2000" dirty="0" err="1" smtClean="0"/>
              <a:t>and</a:t>
            </a:r>
            <a:r>
              <a:rPr lang="de-DE" sz="2000" dirty="0" smtClean="0"/>
              <a:t> </a:t>
            </a:r>
            <a:r>
              <a:rPr lang="de-DE" sz="2000" dirty="0" err="1" smtClean="0"/>
              <a:t>experiments</a:t>
            </a:r>
            <a:r>
              <a:rPr lang="de-DE" sz="2000" dirty="0" smtClean="0"/>
              <a:t> </a:t>
            </a:r>
            <a:r>
              <a:rPr lang="de-DE" sz="2000" dirty="0" err="1" smtClean="0"/>
              <a:t>is</a:t>
            </a:r>
            <a:r>
              <a:rPr lang="de-DE" sz="2000" dirty="0" smtClean="0"/>
              <a:t> </a:t>
            </a:r>
            <a:r>
              <a:rPr lang="de-DE" sz="2000" dirty="0" err="1" smtClean="0"/>
              <a:t>integrated</a:t>
            </a:r>
            <a:r>
              <a:rPr lang="de-DE" sz="2000" dirty="0" smtClean="0"/>
              <a:t> in </a:t>
            </a:r>
            <a:r>
              <a:rPr lang="de-DE" sz="2000" dirty="0" err="1" smtClean="0"/>
              <a:t>the</a:t>
            </a:r>
            <a:r>
              <a:rPr lang="de-DE" sz="2000" dirty="0" smtClean="0"/>
              <a:t> </a:t>
            </a:r>
            <a:r>
              <a:rPr lang="de-DE" sz="2000" dirty="0" err="1" smtClean="0"/>
              <a:t>machine</a:t>
            </a:r>
            <a:r>
              <a:rPr lang="de-DE" sz="2000" dirty="0" smtClean="0"/>
              <a:t> MPS:</a:t>
            </a:r>
          </a:p>
          <a:p>
            <a:pPr algn="just"/>
            <a:r>
              <a:rPr lang="de-DE" sz="2000" dirty="0" err="1" smtClean="0"/>
              <a:t>Provides</a:t>
            </a:r>
            <a:r>
              <a:rPr lang="de-DE" sz="2000" dirty="0" smtClean="0"/>
              <a:t>: </a:t>
            </a:r>
            <a:r>
              <a:rPr lang="de-DE" sz="2000" dirty="0" err="1" smtClean="0"/>
              <a:t>signals</a:t>
            </a:r>
            <a:r>
              <a:rPr lang="de-DE" sz="2000" dirty="0" smtClean="0"/>
              <a:t> </a:t>
            </a:r>
            <a:r>
              <a:rPr lang="de-DE" sz="2000" dirty="0" err="1" smtClean="0"/>
              <a:t>from</a:t>
            </a:r>
            <a:r>
              <a:rPr lang="de-DE" sz="2000" dirty="0" smtClean="0"/>
              <a:t> X-</a:t>
            </a:r>
            <a:r>
              <a:rPr lang="de-DE" sz="2000" dirty="0" err="1" smtClean="0"/>
              <a:t>ray</a:t>
            </a:r>
            <a:r>
              <a:rPr lang="de-DE" sz="2000" dirty="0" smtClean="0"/>
              <a:t> BLMs </a:t>
            </a:r>
            <a:r>
              <a:rPr lang="de-DE" sz="2000" dirty="0" err="1" smtClean="0"/>
              <a:t>and</a:t>
            </a:r>
            <a:r>
              <a:rPr lang="de-DE" sz="2000" dirty="0" smtClean="0"/>
              <a:t> </a:t>
            </a:r>
            <a:r>
              <a:rPr lang="de-DE" sz="2000" dirty="0" err="1" smtClean="0"/>
              <a:t>desired</a:t>
            </a:r>
            <a:r>
              <a:rPr lang="de-DE" sz="2000" dirty="0" smtClean="0"/>
              <a:t> Beam Mode</a:t>
            </a:r>
          </a:p>
          <a:p>
            <a:pPr algn="just"/>
            <a:r>
              <a:rPr lang="de-DE" sz="2000" dirty="0" err="1" smtClean="0"/>
              <a:t>Safety</a:t>
            </a:r>
            <a:r>
              <a:rPr lang="de-DE" sz="2000" dirty="0" smtClean="0"/>
              <a:t> </a:t>
            </a:r>
            <a:r>
              <a:rPr lang="de-DE" sz="2000" dirty="0" err="1" smtClean="0"/>
              <a:t>highly</a:t>
            </a:r>
            <a:r>
              <a:rPr lang="de-DE" sz="2000" dirty="0" smtClean="0"/>
              <a:t> </a:t>
            </a:r>
            <a:r>
              <a:rPr lang="de-DE" sz="2000" dirty="0" err="1" smtClean="0"/>
              <a:t>dependent</a:t>
            </a:r>
            <a:r>
              <a:rPr lang="de-DE" sz="2000" dirty="0" smtClean="0"/>
              <a:t> on </a:t>
            </a:r>
            <a:r>
              <a:rPr lang="de-DE" sz="2000" dirty="0" err="1" smtClean="0"/>
              <a:t>the</a:t>
            </a:r>
            <a:r>
              <a:rPr lang="de-DE" sz="2000" dirty="0" smtClean="0"/>
              <a:t> MPS Beam Mode</a:t>
            </a:r>
          </a:p>
          <a:p>
            <a:pPr marL="0" indent="0" algn="just">
              <a:buNone/>
            </a:pPr>
            <a:endParaRPr lang="de-DE" sz="2000" dirty="0" smtClean="0"/>
          </a:p>
          <a:p>
            <a:pPr marL="0" indent="0" algn="just">
              <a:buNone/>
            </a:pPr>
            <a:endParaRPr lang="de-DE" sz="2000" dirty="0"/>
          </a:p>
        </p:txBody>
      </p:sp>
      <p:pic>
        <p:nvPicPr>
          <p:cNvPr id="1229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48765" y="2747762"/>
            <a:ext cx="4257675" cy="26805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ext Box 2"/>
          <p:cNvSpPr txBox="1">
            <a:spLocks noChangeArrowheads="1"/>
          </p:cNvSpPr>
          <p:nvPr/>
        </p:nvSpPr>
        <p:spPr bwMode="auto">
          <a:xfrm>
            <a:off x="1158028" y="5695538"/>
            <a:ext cx="7185871" cy="46566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270000" tIns="0" rIns="90000" bIns="46800"/>
          <a:lstStyle>
            <a:lvl1pPr marL="285750" indent="-285750" eaLnBrk="0" hangingPunct="0">
              <a:tabLst>
                <a:tab pos="285750" algn="l"/>
                <a:tab pos="742950" algn="l"/>
                <a:tab pos="1200150" algn="l"/>
                <a:tab pos="1657350" algn="l"/>
                <a:tab pos="2114550" algn="l"/>
                <a:tab pos="2571750" algn="l"/>
                <a:tab pos="3028950" algn="l"/>
                <a:tab pos="3486150" algn="l"/>
                <a:tab pos="3943350" algn="l"/>
                <a:tab pos="4400550" algn="l"/>
                <a:tab pos="4857750" algn="l"/>
                <a:tab pos="5314950" algn="l"/>
                <a:tab pos="5772150" algn="l"/>
                <a:tab pos="6229350" algn="l"/>
                <a:tab pos="6686550" algn="l"/>
                <a:tab pos="7143750" algn="l"/>
                <a:tab pos="7600950" algn="l"/>
                <a:tab pos="8058150" algn="l"/>
                <a:tab pos="8515350" algn="l"/>
                <a:tab pos="8972550" algn="l"/>
                <a:tab pos="9429750" algn="l"/>
              </a:tabLst>
              <a:defRPr sz="900">
                <a:solidFill>
                  <a:schemeClr val="bg1"/>
                </a:solidFill>
                <a:latin typeface="Arial" charset="0"/>
                <a:ea typeface="ＭＳ Ｐゴシック" charset="-128"/>
              </a:defRPr>
            </a:lvl1pPr>
            <a:lvl2pPr eaLnBrk="0" hangingPunct="0">
              <a:tabLst>
                <a:tab pos="285750" algn="l"/>
                <a:tab pos="742950" algn="l"/>
                <a:tab pos="1200150" algn="l"/>
                <a:tab pos="1657350" algn="l"/>
                <a:tab pos="2114550" algn="l"/>
                <a:tab pos="2571750" algn="l"/>
                <a:tab pos="3028950" algn="l"/>
                <a:tab pos="3486150" algn="l"/>
                <a:tab pos="3943350" algn="l"/>
                <a:tab pos="4400550" algn="l"/>
                <a:tab pos="4857750" algn="l"/>
                <a:tab pos="5314950" algn="l"/>
                <a:tab pos="5772150" algn="l"/>
                <a:tab pos="6229350" algn="l"/>
                <a:tab pos="6686550" algn="l"/>
                <a:tab pos="7143750" algn="l"/>
                <a:tab pos="7600950" algn="l"/>
                <a:tab pos="8058150" algn="l"/>
                <a:tab pos="8515350" algn="l"/>
                <a:tab pos="8972550" algn="l"/>
                <a:tab pos="9429750" algn="l"/>
              </a:tabLst>
              <a:defRPr sz="900">
                <a:solidFill>
                  <a:schemeClr val="bg1"/>
                </a:solidFill>
                <a:latin typeface="Arial" charset="0"/>
                <a:ea typeface="ＭＳ Ｐゴシック" charset="-128"/>
              </a:defRPr>
            </a:lvl2pPr>
            <a:lvl3pPr eaLnBrk="0" hangingPunct="0">
              <a:tabLst>
                <a:tab pos="285750" algn="l"/>
                <a:tab pos="742950" algn="l"/>
                <a:tab pos="1200150" algn="l"/>
                <a:tab pos="1657350" algn="l"/>
                <a:tab pos="2114550" algn="l"/>
                <a:tab pos="2571750" algn="l"/>
                <a:tab pos="3028950" algn="l"/>
                <a:tab pos="3486150" algn="l"/>
                <a:tab pos="3943350" algn="l"/>
                <a:tab pos="4400550" algn="l"/>
                <a:tab pos="4857750" algn="l"/>
                <a:tab pos="5314950" algn="l"/>
                <a:tab pos="5772150" algn="l"/>
                <a:tab pos="6229350" algn="l"/>
                <a:tab pos="6686550" algn="l"/>
                <a:tab pos="7143750" algn="l"/>
                <a:tab pos="7600950" algn="l"/>
                <a:tab pos="8058150" algn="l"/>
                <a:tab pos="8515350" algn="l"/>
                <a:tab pos="8972550" algn="l"/>
                <a:tab pos="9429750" algn="l"/>
              </a:tabLst>
              <a:defRPr sz="900">
                <a:solidFill>
                  <a:schemeClr val="bg1"/>
                </a:solidFill>
                <a:latin typeface="Arial" charset="0"/>
                <a:ea typeface="ＭＳ Ｐゴシック" charset="-128"/>
              </a:defRPr>
            </a:lvl3pPr>
            <a:lvl4pPr eaLnBrk="0" hangingPunct="0">
              <a:tabLst>
                <a:tab pos="285750" algn="l"/>
                <a:tab pos="742950" algn="l"/>
                <a:tab pos="1200150" algn="l"/>
                <a:tab pos="1657350" algn="l"/>
                <a:tab pos="2114550" algn="l"/>
                <a:tab pos="2571750" algn="l"/>
                <a:tab pos="3028950" algn="l"/>
                <a:tab pos="3486150" algn="l"/>
                <a:tab pos="3943350" algn="l"/>
                <a:tab pos="4400550" algn="l"/>
                <a:tab pos="4857750" algn="l"/>
                <a:tab pos="5314950" algn="l"/>
                <a:tab pos="5772150" algn="l"/>
                <a:tab pos="6229350" algn="l"/>
                <a:tab pos="6686550" algn="l"/>
                <a:tab pos="7143750" algn="l"/>
                <a:tab pos="7600950" algn="l"/>
                <a:tab pos="8058150" algn="l"/>
                <a:tab pos="8515350" algn="l"/>
                <a:tab pos="8972550" algn="l"/>
                <a:tab pos="9429750" algn="l"/>
              </a:tabLst>
              <a:defRPr sz="900">
                <a:solidFill>
                  <a:schemeClr val="bg1"/>
                </a:solidFill>
                <a:latin typeface="Arial" charset="0"/>
                <a:ea typeface="ＭＳ Ｐゴシック" charset="-128"/>
              </a:defRPr>
            </a:lvl4pPr>
            <a:lvl5pPr eaLnBrk="0" hangingPunct="0">
              <a:tabLst>
                <a:tab pos="285750" algn="l"/>
                <a:tab pos="742950" algn="l"/>
                <a:tab pos="1200150" algn="l"/>
                <a:tab pos="1657350" algn="l"/>
                <a:tab pos="2114550" algn="l"/>
                <a:tab pos="2571750" algn="l"/>
                <a:tab pos="3028950" algn="l"/>
                <a:tab pos="3486150" algn="l"/>
                <a:tab pos="3943350" algn="l"/>
                <a:tab pos="4400550" algn="l"/>
                <a:tab pos="4857750" algn="l"/>
                <a:tab pos="5314950" algn="l"/>
                <a:tab pos="5772150" algn="l"/>
                <a:tab pos="6229350" algn="l"/>
                <a:tab pos="6686550" algn="l"/>
                <a:tab pos="7143750" algn="l"/>
                <a:tab pos="7600950" algn="l"/>
                <a:tab pos="8058150" algn="l"/>
                <a:tab pos="8515350" algn="l"/>
                <a:tab pos="8972550" algn="l"/>
                <a:tab pos="9429750" algn="l"/>
              </a:tabLst>
              <a:defRPr sz="900">
                <a:solidFill>
                  <a:schemeClr val="bg1"/>
                </a:solidFill>
                <a:latin typeface="Arial" charset="0"/>
                <a:ea typeface="ＭＳ Ｐゴシック" charset="-128"/>
              </a:defRPr>
            </a:lvl5pPr>
            <a:lvl6pPr marL="2514600" indent="-228600" defTabSz="457200" eaLnBrk="0" fontAlgn="base" hangingPunct="0">
              <a:spcBef>
                <a:spcPts val="225"/>
              </a:spcBef>
              <a:spcAft>
                <a:spcPct val="0"/>
              </a:spcAft>
              <a:buClr>
                <a:srgbClr val="000000"/>
              </a:buClr>
              <a:buSzPct val="100000"/>
              <a:buFont typeface="Times New Roman" pitchFamily="16" charset="0"/>
              <a:tabLst>
                <a:tab pos="285750" algn="l"/>
                <a:tab pos="742950" algn="l"/>
                <a:tab pos="1200150" algn="l"/>
                <a:tab pos="1657350" algn="l"/>
                <a:tab pos="2114550" algn="l"/>
                <a:tab pos="2571750" algn="l"/>
                <a:tab pos="3028950" algn="l"/>
                <a:tab pos="3486150" algn="l"/>
                <a:tab pos="3943350" algn="l"/>
                <a:tab pos="4400550" algn="l"/>
                <a:tab pos="4857750" algn="l"/>
                <a:tab pos="5314950" algn="l"/>
                <a:tab pos="5772150" algn="l"/>
                <a:tab pos="6229350" algn="l"/>
                <a:tab pos="6686550" algn="l"/>
                <a:tab pos="7143750" algn="l"/>
                <a:tab pos="7600950" algn="l"/>
                <a:tab pos="8058150" algn="l"/>
                <a:tab pos="8515350" algn="l"/>
                <a:tab pos="8972550" algn="l"/>
                <a:tab pos="9429750" algn="l"/>
              </a:tabLst>
              <a:defRPr sz="900">
                <a:solidFill>
                  <a:schemeClr val="bg1"/>
                </a:solidFill>
                <a:latin typeface="Arial" charset="0"/>
                <a:ea typeface="ＭＳ Ｐゴシック" charset="-128"/>
              </a:defRPr>
            </a:lvl6pPr>
            <a:lvl7pPr marL="2971800" indent="-228600" defTabSz="457200" eaLnBrk="0" fontAlgn="base" hangingPunct="0">
              <a:spcBef>
                <a:spcPts val="225"/>
              </a:spcBef>
              <a:spcAft>
                <a:spcPct val="0"/>
              </a:spcAft>
              <a:buClr>
                <a:srgbClr val="000000"/>
              </a:buClr>
              <a:buSzPct val="100000"/>
              <a:buFont typeface="Times New Roman" pitchFamily="16" charset="0"/>
              <a:tabLst>
                <a:tab pos="285750" algn="l"/>
                <a:tab pos="742950" algn="l"/>
                <a:tab pos="1200150" algn="l"/>
                <a:tab pos="1657350" algn="l"/>
                <a:tab pos="2114550" algn="l"/>
                <a:tab pos="2571750" algn="l"/>
                <a:tab pos="3028950" algn="l"/>
                <a:tab pos="3486150" algn="l"/>
                <a:tab pos="3943350" algn="l"/>
                <a:tab pos="4400550" algn="l"/>
                <a:tab pos="4857750" algn="l"/>
                <a:tab pos="5314950" algn="l"/>
                <a:tab pos="5772150" algn="l"/>
                <a:tab pos="6229350" algn="l"/>
                <a:tab pos="6686550" algn="l"/>
                <a:tab pos="7143750" algn="l"/>
                <a:tab pos="7600950" algn="l"/>
                <a:tab pos="8058150" algn="l"/>
                <a:tab pos="8515350" algn="l"/>
                <a:tab pos="8972550" algn="l"/>
                <a:tab pos="9429750" algn="l"/>
              </a:tabLst>
              <a:defRPr sz="900">
                <a:solidFill>
                  <a:schemeClr val="bg1"/>
                </a:solidFill>
                <a:latin typeface="Arial" charset="0"/>
                <a:ea typeface="ＭＳ Ｐゴシック" charset="-128"/>
              </a:defRPr>
            </a:lvl7pPr>
            <a:lvl8pPr marL="3429000" indent="-228600" defTabSz="457200" eaLnBrk="0" fontAlgn="base" hangingPunct="0">
              <a:spcBef>
                <a:spcPts val="225"/>
              </a:spcBef>
              <a:spcAft>
                <a:spcPct val="0"/>
              </a:spcAft>
              <a:buClr>
                <a:srgbClr val="000000"/>
              </a:buClr>
              <a:buSzPct val="100000"/>
              <a:buFont typeface="Times New Roman" pitchFamily="16" charset="0"/>
              <a:tabLst>
                <a:tab pos="285750" algn="l"/>
                <a:tab pos="742950" algn="l"/>
                <a:tab pos="1200150" algn="l"/>
                <a:tab pos="1657350" algn="l"/>
                <a:tab pos="2114550" algn="l"/>
                <a:tab pos="2571750" algn="l"/>
                <a:tab pos="3028950" algn="l"/>
                <a:tab pos="3486150" algn="l"/>
                <a:tab pos="3943350" algn="l"/>
                <a:tab pos="4400550" algn="l"/>
                <a:tab pos="4857750" algn="l"/>
                <a:tab pos="5314950" algn="l"/>
                <a:tab pos="5772150" algn="l"/>
                <a:tab pos="6229350" algn="l"/>
                <a:tab pos="6686550" algn="l"/>
                <a:tab pos="7143750" algn="l"/>
                <a:tab pos="7600950" algn="l"/>
                <a:tab pos="8058150" algn="l"/>
                <a:tab pos="8515350" algn="l"/>
                <a:tab pos="8972550" algn="l"/>
                <a:tab pos="9429750" algn="l"/>
              </a:tabLst>
              <a:defRPr sz="900">
                <a:solidFill>
                  <a:schemeClr val="bg1"/>
                </a:solidFill>
                <a:latin typeface="Arial" charset="0"/>
                <a:ea typeface="ＭＳ Ｐゴシック" charset="-128"/>
              </a:defRPr>
            </a:lvl8pPr>
            <a:lvl9pPr marL="3886200" indent="-228600" defTabSz="457200" eaLnBrk="0" fontAlgn="base" hangingPunct="0">
              <a:spcBef>
                <a:spcPts val="225"/>
              </a:spcBef>
              <a:spcAft>
                <a:spcPct val="0"/>
              </a:spcAft>
              <a:buClr>
                <a:srgbClr val="000000"/>
              </a:buClr>
              <a:buSzPct val="100000"/>
              <a:buFont typeface="Times New Roman" pitchFamily="16" charset="0"/>
              <a:tabLst>
                <a:tab pos="285750" algn="l"/>
                <a:tab pos="742950" algn="l"/>
                <a:tab pos="1200150" algn="l"/>
                <a:tab pos="1657350" algn="l"/>
                <a:tab pos="2114550" algn="l"/>
                <a:tab pos="2571750" algn="l"/>
                <a:tab pos="3028950" algn="l"/>
                <a:tab pos="3486150" algn="l"/>
                <a:tab pos="3943350" algn="l"/>
                <a:tab pos="4400550" algn="l"/>
                <a:tab pos="4857750" algn="l"/>
                <a:tab pos="5314950" algn="l"/>
                <a:tab pos="5772150" algn="l"/>
                <a:tab pos="6229350" algn="l"/>
                <a:tab pos="6686550" algn="l"/>
                <a:tab pos="7143750" algn="l"/>
                <a:tab pos="7600950" algn="l"/>
                <a:tab pos="8058150" algn="l"/>
                <a:tab pos="8515350" algn="l"/>
                <a:tab pos="8972550" algn="l"/>
                <a:tab pos="9429750" algn="l"/>
              </a:tabLst>
              <a:defRPr sz="900">
                <a:solidFill>
                  <a:schemeClr val="bg1"/>
                </a:solidFill>
                <a:latin typeface="Arial" charset="0"/>
                <a:ea typeface="ＭＳ Ｐゴシック" charset="-128"/>
              </a:defRPr>
            </a:lvl9pPr>
          </a:lstStyle>
          <a:p>
            <a:pPr marL="0" indent="0">
              <a:spcBef>
                <a:spcPts val="600"/>
              </a:spcBef>
              <a:buClr>
                <a:srgbClr val="FD930A"/>
              </a:buClr>
              <a:buSzPct val="80000"/>
              <a:buNone/>
            </a:pPr>
            <a:r>
              <a:rPr lang="en-US" sz="1400" dirty="0" smtClean="0">
                <a:solidFill>
                  <a:srgbClr val="000000"/>
                </a:solidFill>
              </a:rPr>
              <a:t>Challenge: to eventually decouple 15 </a:t>
            </a:r>
            <a:r>
              <a:rPr lang="en-US" sz="1400" dirty="0">
                <a:solidFill>
                  <a:srgbClr val="000000"/>
                </a:solidFill>
              </a:rPr>
              <a:t>experiments </a:t>
            </a:r>
            <a:r>
              <a:rPr lang="en-US" sz="1400" dirty="0" smtClean="0">
                <a:solidFill>
                  <a:srgbClr val="000000"/>
                </a:solidFill>
              </a:rPr>
              <a:t>running in </a:t>
            </a:r>
            <a:r>
              <a:rPr lang="en-US" sz="1400" dirty="0">
                <a:solidFill>
                  <a:srgbClr val="000000"/>
                </a:solidFill>
              </a:rPr>
              <a:t>5 SASE </a:t>
            </a:r>
            <a:r>
              <a:rPr lang="en-US" sz="1400" dirty="0" err="1" smtClean="0">
                <a:solidFill>
                  <a:srgbClr val="000000"/>
                </a:solidFill>
              </a:rPr>
              <a:t>beamlines</a:t>
            </a:r>
            <a:r>
              <a:rPr lang="en-US" sz="1400" dirty="0" smtClean="0">
                <a:solidFill>
                  <a:srgbClr val="000000"/>
                </a:solidFill>
              </a:rPr>
              <a:t>.</a:t>
            </a:r>
            <a:endParaRPr lang="en-US" sz="1400" dirty="0">
              <a:solidFill>
                <a:srgbClr val="000000"/>
              </a:solidFill>
            </a:endParaRPr>
          </a:p>
        </p:txBody>
      </p:sp>
      <p:sp>
        <p:nvSpPr>
          <p:cNvPr id="4" name="Right Brace 3"/>
          <p:cNvSpPr/>
          <p:nvPr/>
        </p:nvSpPr>
        <p:spPr bwMode="auto">
          <a:xfrm>
            <a:off x="5806440" y="4396740"/>
            <a:ext cx="155448" cy="1031558"/>
          </a:xfrm>
          <a:prstGeom prst="rightBrace">
            <a:avLst/>
          </a:prstGeom>
          <a:noFill/>
          <a:ln w="12700" cap="flat" cmpd="sng" algn="ctr">
            <a:solidFill>
              <a:schemeClr val="folHlink"/>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rtlCol="0" anchor="ctr"/>
          <a:lstStyle/>
          <a:p>
            <a:pPr algn="ctr"/>
            <a:endParaRPr lang="de-DE"/>
          </a:p>
        </p:txBody>
      </p:sp>
      <p:sp>
        <p:nvSpPr>
          <p:cNvPr id="6" name="TextBox 5"/>
          <p:cNvSpPr txBox="1"/>
          <p:nvPr/>
        </p:nvSpPr>
        <p:spPr>
          <a:xfrm>
            <a:off x="6027420" y="4512409"/>
            <a:ext cx="2162772" cy="800219"/>
          </a:xfrm>
          <a:prstGeom prst="rect">
            <a:avLst/>
          </a:prstGeom>
          <a:noFill/>
        </p:spPr>
        <p:txBody>
          <a:bodyPr wrap="none" rtlCol="0">
            <a:spAutoFit/>
          </a:bodyPr>
          <a:lstStyle/>
          <a:p>
            <a:pPr>
              <a:spcBef>
                <a:spcPts val="600"/>
              </a:spcBef>
              <a:buClr>
                <a:schemeClr val="accent2"/>
              </a:buClr>
              <a:buSzPct val="80000"/>
              <a:buNone/>
            </a:pPr>
            <a:r>
              <a:rPr lang="de-DE" sz="1200" i="1" dirty="0" smtClean="0">
                <a:solidFill>
                  <a:srgbClr val="0070C0"/>
                </a:solidFill>
              </a:rPr>
              <a:t>5 </a:t>
            </a:r>
            <a:r>
              <a:rPr lang="de-DE" sz="1200" i="1" dirty="0" err="1" smtClean="0">
                <a:solidFill>
                  <a:srgbClr val="0070C0"/>
                </a:solidFill>
              </a:rPr>
              <a:t>experiments</a:t>
            </a:r>
            <a:r>
              <a:rPr lang="de-DE" sz="1200" i="1" dirty="0" smtClean="0">
                <a:solidFill>
                  <a:srgbClr val="0070C0"/>
                </a:solidFill>
              </a:rPr>
              <a:t>, different </a:t>
            </a:r>
          </a:p>
          <a:p>
            <a:pPr>
              <a:spcBef>
                <a:spcPts val="600"/>
              </a:spcBef>
              <a:buClr>
                <a:schemeClr val="accent2"/>
              </a:buClr>
              <a:buSzPct val="80000"/>
              <a:buNone/>
            </a:pPr>
            <a:r>
              <a:rPr lang="de-DE" sz="1200" i="1" dirty="0">
                <a:solidFill>
                  <a:srgbClr val="0070C0"/>
                </a:solidFill>
              </a:rPr>
              <a:t>b</a:t>
            </a:r>
            <a:r>
              <a:rPr lang="de-DE" sz="1200" i="1" dirty="0" smtClean="0">
                <a:solidFill>
                  <a:srgbClr val="0070C0"/>
                </a:solidFill>
              </a:rPr>
              <a:t>eam </a:t>
            </a:r>
            <a:r>
              <a:rPr lang="de-DE" sz="1200" i="1" dirty="0" err="1" smtClean="0">
                <a:solidFill>
                  <a:srgbClr val="0070C0"/>
                </a:solidFill>
              </a:rPr>
              <a:t>requirements</a:t>
            </a:r>
            <a:r>
              <a:rPr lang="de-DE" sz="1200" i="1" dirty="0" smtClean="0">
                <a:solidFill>
                  <a:srgbClr val="0070C0"/>
                </a:solidFill>
              </a:rPr>
              <a:t> but </a:t>
            </a:r>
          </a:p>
          <a:p>
            <a:pPr>
              <a:spcBef>
                <a:spcPts val="600"/>
              </a:spcBef>
              <a:buClr>
                <a:schemeClr val="accent2"/>
              </a:buClr>
              <a:buSzPct val="80000"/>
              <a:buNone/>
            </a:pPr>
            <a:r>
              <a:rPr lang="de-DE" sz="1200" i="1" dirty="0" err="1">
                <a:solidFill>
                  <a:srgbClr val="0070C0"/>
                </a:solidFill>
              </a:rPr>
              <a:t>o</a:t>
            </a:r>
            <a:r>
              <a:rPr lang="de-DE" sz="1200" i="1" dirty="0" err="1" smtClean="0">
                <a:solidFill>
                  <a:srgbClr val="0070C0"/>
                </a:solidFill>
              </a:rPr>
              <a:t>perating</a:t>
            </a:r>
            <a:r>
              <a:rPr lang="de-DE" sz="1200" i="1" dirty="0" smtClean="0">
                <a:solidFill>
                  <a:srgbClr val="0070C0"/>
                </a:solidFill>
              </a:rPr>
              <a:t> </a:t>
            </a:r>
            <a:r>
              <a:rPr lang="de-DE" sz="1200" i="1" dirty="0" err="1" smtClean="0">
                <a:solidFill>
                  <a:srgbClr val="0070C0"/>
                </a:solidFill>
              </a:rPr>
              <a:t>with</a:t>
            </a:r>
            <a:r>
              <a:rPr lang="de-DE" sz="1200" i="1" dirty="0" smtClean="0">
                <a:solidFill>
                  <a:srgbClr val="0070C0"/>
                </a:solidFill>
              </a:rPr>
              <a:t> same e</a:t>
            </a:r>
            <a:r>
              <a:rPr lang="de-DE" sz="1200" i="1" baseline="30000" dirty="0" smtClean="0">
                <a:solidFill>
                  <a:srgbClr val="0070C0"/>
                </a:solidFill>
              </a:rPr>
              <a:t>-</a:t>
            </a:r>
            <a:r>
              <a:rPr lang="de-DE" sz="1200" i="1" dirty="0" smtClean="0">
                <a:solidFill>
                  <a:srgbClr val="0070C0"/>
                </a:solidFill>
              </a:rPr>
              <a:t> beam</a:t>
            </a:r>
          </a:p>
        </p:txBody>
      </p:sp>
    </p:spTree>
    <p:extLst>
      <p:ext uri="{BB962C8B-B14F-4D97-AF65-F5344CB8AC3E}">
        <p14:creationId xmlns:p14="http://schemas.microsoft.com/office/powerpoint/2010/main" val="415336557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5"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94361" y="3578212"/>
            <a:ext cx="7848599" cy="28940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title"/>
          </p:nvPr>
        </p:nvSpPr>
        <p:spPr/>
        <p:txBody>
          <a:bodyPr/>
          <a:lstStyle/>
          <a:p>
            <a:r>
              <a:rPr lang="de-DE" dirty="0" smtClean="0"/>
              <a:t>Operation: </a:t>
            </a:r>
            <a:r>
              <a:rPr lang="de-DE" dirty="0" err="1" smtClean="0"/>
              <a:t>Organigram</a:t>
            </a:r>
            <a:r>
              <a:rPr lang="de-DE" dirty="0" smtClean="0"/>
              <a:t> </a:t>
            </a:r>
            <a:r>
              <a:rPr lang="de-DE" dirty="0" err="1" smtClean="0"/>
              <a:t>of</a:t>
            </a:r>
            <a:r>
              <a:rPr lang="de-DE" dirty="0" smtClean="0"/>
              <a:t> </a:t>
            </a:r>
            <a:r>
              <a:rPr lang="de-DE" dirty="0" err="1" smtClean="0"/>
              <a:t>responsibilities</a:t>
            </a:r>
            <a:endParaRPr lang="de-DE" dirty="0"/>
          </a:p>
        </p:txBody>
      </p:sp>
      <p:sp>
        <p:nvSpPr>
          <p:cNvPr id="4" name="Content Placeholder 3"/>
          <p:cNvSpPr>
            <a:spLocks noGrp="1"/>
          </p:cNvSpPr>
          <p:nvPr>
            <p:ph idx="1"/>
          </p:nvPr>
        </p:nvSpPr>
        <p:spPr>
          <a:xfrm>
            <a:off x="389573" y="1134428"/>
            <a:ext cx="8259127" cy="2843212"/>
          </a:xfrm>
        </p:spPr>
        <p:txBody>
          <a:bodyPr/>
          <a:lstStyle/>
          <a:p>
            <a:pPr algn="just">
              <a:spcBef>
                <a:spcPts val="0"/>
              </a:spcBef>
            </a:pPr>
            <a:r>
              <a:rPr lang="de-DE" sz="1800" dirty="0" smtClean="0"/>
              <a:t>Each </a:t>
            </a:r>
            <a:r>
              <a:rPr lang="de-DE" sz="1800" dirty="0" err="1" smtClean="0"/>
              <a:t>of</a:t>
            </a:r>
            <a:r>
              <a:rPr lang="de-DE" sz="1800" dirty="0" smtClean="0"/>
              <a:t> </a:t>
            </a:r>
            <a:r>
              <a:rPr lang="de-DE" sz="1800" dirty="0" err="1" smtClean="0"/>
              <a:t>the</a:t>
            </a:r>
            <a:r>
              <a:rPr lang="de-DE" sz="1800" dirty="0" smtClean="0"/>
              <a:t> </a:t>
            </a:r>
            <a:r>
              <a:rPr lang="de-DE" sz="1800" dirty="0" err="1" smtClean="0"/>
              <a:t>monitors</a:t>
            </a:r>
            <a:r>
              <a:rPr lang="de-DE" sz="1800" dirty="0" smtClean="0"/>
              <a:t> </a:t>
            </a:r>
            <a:r>
              <a:rPr lang="de-DE" sz="1800" dirty="0" err="1" smtClean="0"/>
              <a:t>connected</a:t>
            </a:r>
            <a:r>
              <a:rPr lang="de-DE" sz="1800" dirty="0" smtClean="0"/>
              <a:t> </a:t>
            </a:r>
            <a:r>
              <a:rPr lang="de-DE" sz="1800" dirty="0" err="1" smtClean="0"/>
              <a:t>to</a:t>
            </a:r>
            <a:r>
              <a:rPr lang="de-DE" sz="1800" dirty="0" smtClean="0"/>
              <a:t> </a:t>
            </a:r>
            <a:r>
              <a:rPr lang="de-DE" sz="1800" dirty="0" err="1" smtClean="0"/>
              <a:t>the</a:t>
            </a:r>
            <a:r>
              <a:rPr lang="de-DE" sz="1800" dirty="0" smtClean="0"/>
              <a:t> MPS </a:t>
            </a:r>
            <a:r>
              <a:rPr lang="de-DE" sz="1800" dirty="0" err="1" smtClean="0"/>
              <a:t>are</a:t>
            </a:r>
            <a:r>
              <a:rPr lang="de-DE" sz="1800" dirty="0" smtClean="0"/>
              <a:t> </a:t>
            </a:r>
            <a:r>
              <a:rPr lang="de-DE" sz="1800" dirty="0" err="1" smtClean="0"/>
              <a:t>responsible</a:t>
            </a:r>
            <a:r>
              <a:rPr lang="de-DE" sz="1800" dirty="0" smtClean="0"/>
              <a:t> </a:t>
            </a:r>
            <a:r>
              <a:rPr lang="de-DE" sz="1800" dirty="0" err="1" smtClean="0"/>
              <a:t>for</a:t>
            </a:r>
            <a:r>
              <a:rPr lang="de-DE" sz="1800" dirty="0" smtClean="0"/>
              <a:t> </a:t>
            </a:r>
            <a:r>
              <a:rPr lang="de-DE" sz="1800" dirty="0" err="1" smtClean="0"/>
              <a:t>the</a:t>
            </a:r>
            <a:r>
              <a:rPr lang="de-DE" sz="1800" dirty="0" smtClean="0"/>
              <a:t> </a:t>
            </a:r>
            <a:r>
              <a:rPr lang="de-DE" sz="1800" dirty="0" err="1" smtClean="0"/>
              <a:t>tuning</a:t>
            </a:r>
            <a:r>
              <a:rPr lang="de-DE" sz="1800" dirty="0" smtClean="0"/>
              <a:t> </a:t>
            </a:r>
            <a:r>
              <a:rPr lang="de-DE" sz="1800" dirty="0" err="1" smtClean="0"/>
              <a:t>of</a:t>
            </a:r>
            <a:r>
              <a:rPr lang="de-DE" sz="1800" dirty="0"/>
              <a:t> </a:t>
            </a:r>
            <a:r>
              <a:rPr lang="de-DE" sz="1800" dirty="0" err="1" smtClean="0"/>
              <a:t>their</a:t>
            </a:r>
            <a:r>
              <a:rPr lang="de-DE" sz="1800" dirty="0" smtClean="0"/>
              <a:t> </a:t>
            </a:r>
            <a:r>
              <a:rPr lang="de-DE" sz="1800" dirty="0" err="1" smtClean="0"/>
              <a:t>operation</a:t>
            </a:r>
            <a:r>
              <a:rPr lang="de-DE" sz="1800" dirty="0" smtClean="0"/>
              <a:t> </a:t>
            </a:r>
            <a:r>
              <a:rPr lang="de-DE" sz="1800" dirty="0" err="1" smtClean="0"/>
              <a:t>conditions</a:t>
            </a:r>
            <a:r>
              <a:rPr lang="de-DE" sz="1800" dirty="0"/>
              <a:t> </a:t>
            </a:r>
            <a:r>
              <a:rPr lang="de-DE" sz="1800" dirty="0" smtClean="0"/>
              <a:t>(</a:t>
            </a:r>
            <a:r>
              <a:rPr lang="de-DE" sz="1800" dirty="0" err="1" smtClean="0"/>
              <a:t>number</a:t>
            </a:r>
            <a:r>
              <a:rPr lang="de-DE" sz="1800" dirty="0" smtClean="0"/>
              <a:t> </a:t>
            </a:r>
            <a:r>
              <a:rPr lang="de-DE" sz="1800" dirty="0" err="1" smtClean="0"/>
              <a:t>of</a:t>
            </a:r>
            <a:r>
              <a:rPr lang="de-DE" sz="1800" dirty="0" smtClean="0"/>
              <a:t> </a:t>
            </a:r>
            <a:r>
              <a:rPr lang="de-DE" sz="1800" dirty="0" err="1" smtClean="0"/>
              <a:t>bunches</a:t>
            </a:r>
            <a:r>
              <a:rPr lang="de-DE" sz="1800" dirty="0" smtClean="0"/>
              <a:t> </a:t>
            </a:r>
            <a:r>
              <a:rPr lang="de-DE" sz="1800" dirty="0" err="1" smtClean="0"/>
              <a:t>that</a:t>
            </a:r>
            <a:r>
              <a:rPr lang="de-DE" sz="1800" dirty="0" smtClean="0"/>
              <a:t> </a:t>
            </a:r>
            <a:r>
              <a:rPr lang="de-DE" sz="1800" dirty="0" err="1" smtClean="0"/>
              <a:t>can</a:t>
            </a:r>
            <a:r>
              <a:rPr lang="de-DE" sz="1800" dirty="0" smtClean="0"/>
              <a:t> </a:t>
            </a:r>
            <a:r>
              <a:rPr lang="de-DE" sz="1800" dirty="0" err="1" smtClean="0"/>
              <a:t>withstand</a:t>
            </a:r>
            <a:r>
              <a:rPr lang="de-DE" sz="1800" dirty="0" smtClean="0"/>
              <a:t>, </a:t>
            </a:r>
            <a:r>
              <a:rPr lang="de-DE" sz="1800" dirty="0" err="1" smtClean="0"/>
              <a:t>thresholds</a:t>
            </a:r>
            <a:r>
              <a:rPr lang="de-DE" sz="1800" dirty="0" smtClean="0"/>
              <a:t>,…) </a:t>
            </a:r>
            <a:r>
              <a:rPr lang="de-DE" sz="1800" dirty="0" err="1" smtClean="0"/>
              <a:t>and</a:t>
            </a:r>
            <a:r>
              <a:rPr lang="de-DE" sz="1800" dirty="0" smtClean="0"/>
              <a:t> </a:t>
            </a:r>
            <a:r>
              <a:rPr lang="de-DE" sz="1800" dirty="0" err="1" smtClean="0"/>
              <a:t>detect</a:t>
            </a:r>
            <a:r>
              <a:rPr lang="de-DE" sz="1800" dirty="0" smtClean="0"/>
              <a:t> </a:t>
            </a:r>
            <a:r>
              <a:rPr lang="de-DE" sz="1800" dirty="0" err="1" smtClean="0"/>
              <a:t>alarms</a:t>
            </a:r>
            <a:r>
              <a:rPr lang="de-DE" sz="1800" dirty="0" smtClean="0"/>
              <a:t> </a:t>
            </a:r>
            <a:r>
              <a:rPr lang="de-DE" sz="1800" dirty="0" err="1" smtClean="0"/>
              <a:t>properly</a:t>
            </a:r>
            <a:r>
              <a:rPr lang="de-DE" sz="1800" dirty="0" smtClean="0"/>
              <a:t>.</a:t>
            </a:r>
          </a:p>
          <a:p>
            <a:pPr marL="0" indent="0" algn="just">
              <a:spcBef>
                <a:spcPts val="0"/>
              </a:spcBef>
              <a:buNone/>
            </a:pPr>
            <a:endParaRPr lang="de-DE" sz="1800" dirty="0" smtClean="0"/>
          </a:p>
          <a:p>
            <a:pPr algn="just">
              <a:spcBef>
                <a:spcPts val="0"/>
              </a:spcBef>
            </a:pPr>
            <a:r>
              <a:rPr lang="de-DE" sz="1800" dirty="0" smtClean="0"/>
              <a:t>Systems such </a:t>
            </a:r>
            <a:r>
              <a:rPr lang="de-DE" sz="1800" dirty="0" err="1" smtClean="0"/>
              <a:t>as</a:t>
            </a:r>
            <a:r>
              <a:rPr lang="de-DE" sz="1800" dirty="0" smtClean="0"/>
              <a:t> LLRF, </a:t>
            </a:r>
            <a:r>
              <a:rPr lang="de-DE" sz="1800" dirty="0" err="1" smtClean="0"/>
              <a:t>photon</a:t>
            </a:r>
            <a:r>
              <a:rPr lang="de-DE" sz="1800" dirty="0" smtClean="0"/>
              <a:t> </a:t>
            </a:r>
            <a:r>
              <a:rPr lang="de-DE" sz="1800" dirty="0" err="1" smtClean="0"/>
              <a:t>beamlines</a:t>
            </a:r>
            <a:r>
              <a:rPr lang="de-DE" sz="1800" dirty="0" smtClean="0"/>
              <a:t> </a:t>
            </a:r>
            <a:r>
              <a:rPr lang="de-DE" sz="1800" dirty="0" err="1" smtClean="0"/>
              <a:t>are</a:t>
            </a:r>
            <a:r>
              <a:rPr lang="de-DE" sz="1800" dirty="0" smtClean="0"/>
              <a:t> </a:t>
            </a:r>
            <a:r>
              <a:rPr lang="de-DE" sz="1800" dirty="0" err="1" smtClean="0"/>
              <a:t>equipped</a:t>
            </a:r>
            <a:r>
              <a:rPr lang="de-DE" sz="1800" dirty="0" smtClean="0"/>
              <a:t> </a:t>
            </a:r>
            <a:r>
              <a:rPr lang="de-DE" sz="1800" dirty="0" err="1" smtClean="0"/>
              <a:t>with</a:t>
            </a:r>
            <a:r>
              <a:rPr lang="de-DE" sz="1800" dirty="0" smtClean="0"/>
              <a:t> interlock </a:t>
            </a:r>
            <a:r>
              <a:rPr lang="de-DE" sz="1800" dirty="0" err="1" smtClean="0"/>
              <a:t>systems</a:t>
            </a:r>
            <a:r>
              <a:rPr lang="de-DE" sz="1800" dirty="0" smtClean="0"/>
              <a:t> </a:t>
            </a:r>
            <a:r>
              <a:rPr lang="de-DE" sz="1800" dirty="0" err="1" smtClean="0"/>
              <a:t>to</a:t>
            </a:r>
            <a:r>
              <a:rPr lang="de-DE" sz="1800" dirty="0" smtClean="0"/>
              <a:t> </a:t>
            </a:r>
            <a:r>
              <a:rPr lang="de-DE" sz="1800" dirty="0" err="1" smtClean="0"/>
              <a:t>ensure</a:t>
            </a:r>
            <a:r>
              <a:rPr lang="de-DE" sz="1800" dirty="0" smtClean="0"/>
              <a:t> </a:t>
            </a:r>
            <a:r>
              <a:rPr lang="de-DE" sz="1800" dirty="0" err="1" smtClean="0"/>
              <a:t>the</a:t>
            </a:r>
            <a:r>
              <a:rPr lang="de-DE" sz="1800" dirty="0" smtClean="0"/>
              <a:t> </a:t>
            </a:r>
            <a:r>
              <a:rPr lang="de-DE" sz="1800" dirty="0" err="1" smtClean="0"/>
              <a:t>protection</a:t>
            </a:r>
            <a:r>
              <a:rPr lang="de-DE" sz="1800" dirty="0" smtClean="0"/>
              <a:t> </a:t>
            </a:r>
            <a:r>
              <a:rPr lang="de-DE" sz="1800" dirty="0" err="1" smtClean="0"/>
              <a:t>of</a:t>
            </a:r>
            <a:r>
              <a:rPr lang="de-DE" sz="1800" dirty="0" smtClean="0"/>
              <a:t> </a:t>
            </a:r>
            <a:r>
              <a:rPr lang="de-DE" sz="1800" dirty="0" err="1" smtClean="0"/>
              <a:t>equipment</a:t>
            </a:r>
            <a:r>
              <a:rPr lang="de-DE" sz="1800" dirty="0" smtClean="0"/>
              <a:t>.  The MPS </a:t>
            </a:r>
            <a:r>
              <a:rPr lang="de-DE" sz="1800" dirty="0" err="1" smtClean="0"/>
              <a:t>receives</a:t>
            </a:r>
            <a:r>
              <a:rPr lang="de-DE" sz="1800" dirty="0" smtClean="0"/>
              <a:t> </a:t>
            </a:r>
            <a:r>
              <a:rPr lang="de-DE" sz="1800" dirty="0" err="1" smtClean="0"/>
              <a:t>their</a:t>
            </a:r>
            <a:r>
              <a:rPr lang="de-DE" sz="1800" dirty="0" smtClean="0"/>
              <a:t> interlock </a:t>
            </a:r>
            <a:r>
              <a:rPr lang="de-DE" sz="1800" dirty="0" err="1" smtClean="0"/>
              <a:t>signal</a:t>
            </a:r>
            <a:r>
              <a:rPr lang="de-DE" sz="1800" dirty="0" smtClean="0"/>
              <a:t>.</a:t>
            </a:r>
          </a:p>
          <a:p>
            <a:pPr algn="just">
              <a:spcBef>
                <a:spcPts val="0"/>
              </a:spcBef>
            </a:pPr>
            <a:endParaRPr lang="de-DE" sz="1800" dirty="0" smtClean="0"/>
          </a:p>
          <a:p>
            <a:pPr algn="just">
              <a:spcBef>
                <a:spcPts val="0"/>
              </a:spcBef>
            </a:pPr>
            <a:r>
              <a:rPr lang="de-DE" sz="1800" dirty="0" smtClean="0"/>
              <a:t>The MPS </a:t>
            </a:r>
            <a:r>
              <a:rPr lang="de-DE" sz="1800" dirty="0" err="1" smtClean="0"/>
              <a:t>is</a:t>
            </a:r>
            <a:r>
              <a:rPr lang="de-DE" sz="1800" dirty="0" smtClean="0"/>
              <a:t> </a:t>
            </a:r>
            <a:r>
              <a:rPr lang="de-DE" sz="1800" dirty="0" err="1" smtClean="0"/>
              <a:t>responsible</a:t>
            </a:r>
            <a:r>
              <a:rPr lang="de-DE" sz="1800" dirty="0" smtClean="0"/>
              <a:t> </a:t>
            </a:r>
            <a:r>
              <a:rPr lang="de-DE" sz="1800" dirty="0" err="1" smtClean="0"/>
              <a:t>of</a:t>
            </a:r>
            <a:r>
              <a:rPr lang="de-DE" sz="1800" dirty="0" smtClean="0"/>
              <a:t> </a:t>
            </a:r>
            <a:r>
              <a:rPr lang="de-DE" sz="1800" dirty="0" err="1" smtClean="0"/>
              <a:t>reacting</a:t>
            </a:r>
            <a:r>
              <a:rPr lang="de-DE" sz="1800" dirty="0" smtClean="0"/>
              <a:t> </a:t>
            </a:r>
            <a:r>
              <a:rPr lang="de-DE" sz="1800" dirty="0" err="1" smtClean="0"/>
              <a:t>to</a:t>
            </a:r>
            <a:r>
              <a:rPr lang="de-DE" sz="1800" dirty="0" smtClean="0"/>
              <a:t> </a:t>
            </a:r>
            <a:r>
              <a:rPr lang="de-DE" sz="1800" dirty="0" err="1" smtClean="0"/>
              <a:t>the</a:t>
            </a:r>
            <a:r>
              <a:rPr lang="de-DE" sz="1800" dirty="0" smtClean="0"/>
              <a:t> </a:t>
            </a:r>
            <a:r>
              <a:rPr lang="de-DE" sz="1800" dirty="0" err="1" smtClean="0"/>
              <a:t>alarms</a:t>
            </a:r>
            <a:r>
              <a:rPr lang="de-DE" sz="1800" dirty="0" smtClean="0"/>
              <a:t>.</a:t>
            </a:r>
          </a:p>
        </p:txBody>
      </p:sp>
    </p:spTree>
    <p:extLst>
      <p:ext uri="{BB962C8B-B14F-4D97-AF65-F5344CB8AC3E}">
        <p14:creationId xmlns:p14="http://schemas.microsoft.com/office/powerpoint/2010/main" val="32051839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dirty="0" smtClean="0"/>
              <a:t>Operation: MPS </a:t>
            </a:r>
            <a:r>
              <a:rPr lang="de-DE" dirty="0" err="1" smtClean="0"/>
              <a:t>failsafe</a:t>
            </a:r>
            <a:r>
              <a:rPr lang="de-DE" dirty="0" smtClean="0"/>
              <a:t> </a:t>
            </a:r>
            <a:r>
              <a:rPr lang="de-DE" dirty="0" err="1" smtClean="0"/>
              <a:t>operation</a:t>
            </a:r>
            <a:endParaRPr lang="de-DE" dirty="0"/>
          </a:p>
        </p:txBody>
      </p:sp>
      <p:sp>
        <p:nvSpPr>
          <p:cNvPr id="3" name="Content Placeholder 2"/>
          <p:cNvSpPr>
            <a:spLocks noGrp="1"/>
          </p:cNvSpPr>
          <p:nvPr>
            <p:ph idx="1"/>
          </p:nvPr>
        </p:nvSpPr>
        <p:spPr>
          <a:xfrm>
            <a:off x="574146" y="1330855"/>
            <a:ext cx="7972425" cy="4932362"/>
          </a:xfrm>
        </p:spPr>
        <p:txBody>
          <a:bodyPr/>
          <a:lstStyle/>
          <a:p>
            <a:pPr marL="0" indent="0" algn="just">
              <a:buNone/>
            </a:pPr>
            <a:endParaRPr lang="en-US" sz="1800" dirty="0" smtClean="0"/>
          </a:p>
          <a:p>
            <a:pPr marL="0" indent="0" algn="just">
              <a:buNone/>
            </a:pPr>
            <a:r>
              <a:rPr lang="en-US" sz="1800" dirty="0" smtClean="0"/>
              <a:t>The failsafe operation of the MPS system does not rely on hardware redundancies.  The correct communication between masters and slaves is guaranteed by special algorithms built on counters, parity bit, detection of broken lines, …</a:t>
            </a:r>
          </a:p>
          <a:p>
            <a:pPr marL="0" indent="0" algn="just">
              <a:buNone/>
            </a:pPr>
            <a:endParaRPr lang="en-US" sz="1800" dirty="0"/>
          </a:p>
          <a:p>
            <a:pPr marL="0" indent="0" algn="just">
              <a:buNone/>
            </a:pPr>
            <a:r>
              <a:rPr lang="en-US" sz="1800" dirty="0" smtClean="0"/>
              <a:t>However, critical </a:t>
            </a:r>
            <a:r>
              <a:rPr lang="en-US" sz="1800" dirty="0"/>
              <a:t>connections (to laser controller or dump) </a:t>
            </a:r>
            <a:r>
              <a:rPr lang="en-US" sz="1800" dirty="0" smtClean="0"/>
              <a:t>can be </a:t>
            </a:r>
            <a:r>
              <a:rPr lang="en-US" sz="1800" dirty="0"/>
              <a:t>set up redundantly.</a:t>
            </a:r>
            <a:endParaRPr lang="de-DE" sz="1800" dirty="0"/>
          </a:p>
          <a:p>
            <a:pPr marL="0" indent="0" algn="just">
              <a:buNone/>
            </a:pPr>
            <a:endParaRPr lang="en-US" sz="1800" dirty="0" smtClean="0"/>
          </a:p>
          <a:p>
            <a:pPr marL="0" indent="0" algn="just">
              <a:buNone/>
            </a:pPr>
            <a:r>
              <a:rPr lang="en-US" sz="1800" dirty="0" smtClean="0"/>
              <a:t>A cable break or short circuit in RS422 lines will be detected and reported as a normal interlock signal without specifying the type.</a:t>
            </a:r>
          </a:p>
          <a:p>
            <a:pPr marL="0" indent="0" algn="just">
              <a:buNone/>
            </a:pPr>
            <a:endParaRPr lang="en-US" sz="1800" dirty="0"/>
          </a:p>
          <a:p>
            <a:pPr marL="0" indent="0" algn="just">
              <a:buNone/>
            </a:pPr>
            <a:r>
              <a:rPr lang="en-US" sz="1800" dirty="0" smtClean="0"/>
              <a:t>Subsystems connected to MPS are responsible to provide a reliable signal.</a:t>
            </a:r>
          </a:p>
          <a:p>
            <a:pPr marL="0" indent="0" algn="just">
              <a:buNone/>
            </a:pPr>
            <a:endParaRPr lang="en-US" sz="1800" dirty="0" smtClean="0"/>
          </a:p>
        </p:txBody>
      </p:sp>
    </p:spTree>
    <p:extLst>
      <p:ext uri="{BB962C8B-B14F-4D97-AF65-F5344CB8AC3E}">
        <p14:creationId xmlns:p14="http://schemas.microsoft.com/office/powerpoint/2010/main" val="386124240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dirty="0" smtClean="0"/>
              <a:t>Operation: </a:t>
            </a:r>
            <a:r>
              <a:rPr lang="de-DE" dirty="0" err="1" smtClean="0"/>
              <a:t>Configuration</a:t>
            </a:r>
            <a:r>
              <a:rPr lang="de-DE" dirty="0" smtClean="0"/>
              <a:t> </a:t>
            </a:r>
            <a:r>
              <a:rPr lang="de-DE" dirty="0" err="1" smtClean="0"/>
              <a:t>and</a:t>
            </a:r>
            <a:r>
              <a:rPr lang="de-DE" dirty="0" smtClean="0"/>
              <a:t> </a:t>
            </a:r>
            <a:r>
              <a:rPr lang="de-DE" dirty="0" err="1" smtClean="0"/>
              <a:t>visualization</a:t>
            </a:r>
            <a:endParaRPr lang="de-DE" dirty="0"/>
          </a:p>
        </p:txBody>
      </p:sp>
      <p:sp>
        <p:nvSpPr>
          <p:cNvPr id="3" name="Content Placeholder 2"/>
          <p:cNvSpPr>
            <a:spLocks noGrp="1"/>
          </p:cNvSpPr>
          <p:nvPr>
            <p:ph idx="1"/>
          </p:nvPr>
        </p:nvSpPr>
        <p:spPr>
          <a:xfrm>
            <a:off x="404813" y="1244601"/>
            <a:ext cx="7972425" cy="5190066"/>
          </a:xfrm>
        </p:spPr>
        <p:txBody>
          <a:bodyPr/>
          <a:lstStyle/>
          <a:p>
            <a:pPr marL="0" indent="0" algn="just">
              <a:buNone/>
            </a:pPr>
            <a:r>
              <a:rPr lang="en-US" sz="1600" b="1" dirty="0" smtClean="0"/>
              <a:t>Configuration:</a:t>
            </a:r>
          </a:p>
          <a:p>
            <a:pPr marL="0" indent="0" algn="just">
              <a:buNone/>
            </a:pPr>
            <a:r>
              <a:rPr lang="en-US" sz="1600" dirty="0" smtClean="0"/>
              <a:t>Masters and slaves boards are configurable through JDDD displays connected to DOOCS MPS servers.</a:t>
            </a:r>
          </a:p>
          <a:p>
            <a:pPr marL="0" indent="0" algn="just">
              <a:buNone/>
            </a:pPr>
            <a:r>
              <a:rPr lang="en-US" sz="1600" dirty="0" smtClean="0"/>
              <a:t>After </a:t>
            </a:r>
            <a:r>
              <a:rPr lang="en-US" sz="1600" dirty="0"/>
              <a:t>a power cut or </a:t>
            </a:r>
            <a:r>
              <a:rPr lang="en-US" sz="1600" dirty="0" smtClean="0"/>
              <a:t>hardware-reset the </a:t>
            </a:r>
            <a:r>
              <a:rPr lang="en-US" sz="1600" dirty="0"/>
              <a:t>static configuration </a:t>
            </a:r>
            <a:r>
              <a:rPr lang="en-US" sz="1600" dirty="0" smtClean="0"/>
              <a:t>(reaction to alarms) has </a:t>
            </a:r>
            <a:r>
              <a:rPr lang="en-US" sz="1600" dirty="0"/>
              <a:t>to be uploaded from DOOCS into the </a:t>
            </a:r>
            <a:r>
              <a:rPr lang="en-US" sz="1600" dirty="0" smtClean="0"/>
              <a:t>FPGA</a:t>
            </a:r>
          </a:p>
          <a:p>
            <a:pPr marL="0" indent="0" algn="just">
              <a:buNone/>
            </a:pPr>
            <a:endParaRPr lang="en-US" sz="1600" b="1" dirty="0" smtClean="0"/>
          </a:p>
          <a:p>
            <a:pPr marL="0" indent="0" algn="just">
              <a:buNone/>
            </a:pPr>
            <a:endParaRPr lang="en-US" sz="1600" b="1" dirty="0" smtClean="0"/>
          </a:p>
          <a:p>
            <a:pPr marL="0" indent="0" algn="just">
              <a:buNone/>
            </a:pPr>
            <a:endParaRPr lang="en-US" sz="1600" b="1" dirty="0"/>
          </a:p>
          <a:p>
            <a:pPr marL="0" indent="0" algn="just">
              <a:buNone/>
            </a:pPr>
            <a:endParaRPr lang="en-US" sz="1600" b="1" dirty="0"/>
          </a:p>
          <a:p>
            <a:pPr marL="0" indent="0" algn="just">
              <a:buNone/>
            </a:pPr>
            <a:r>
              <a:rPr lang="en-US" sz="1600" b="1" dirty="0"/>
              <a:t>Visualization:</a:t>
            </a:r>
          </a:p>
          <a:p>
            <a:pPr marL="0" indent="0" algn="just">
              <a:buNone/>
            </a:pPr>
            <a:r>
              <a:rPr lang="en-US" sz="1600" dirty="0" smtClean="0"/>
              <a:t>The status of the MPS will be displayed with JDDD GUIs, for experts and operators.</a:t>
            </a:r>
            <a:endParaRPr lang="en-US" sz="1600" b="1" dirty="0"/>
          </a:p>
          <a:p>
            <a:pPr marL="0" indent="0" algn="just">
              <a:buNone/>
            </a:pPr>
            <a:r>
              <a:rPr lang="de-DE" sz="1600" b="1" dirty="0" smtClean="0"/>
              <a:t>Alarm </a:t>
            </a:r>
            <a:r>
              <a:rPr lang="de-DE" sz="1600" b="1" dirty="0" err="1" smtClean="0"/>
              <a:t>analysis</a:t>
            </a:r>
            <a:r>
              <a:rPr lang="de-DE" sz="1600" b="1" dirty="0"/>
              <a:t> </a:t>
            </a:r>
            <a:r>
              <a:rPr lang="de-DE" sz="1600" b="1" dirty="0" err="1" smtClean="0"/>
              <a:t>and</a:t>
            </a:r>
            <a:r>
              <a:rPr lang="de-DE" sz="1600" b="1" dirty="0"/>
              <a:t> </a:t>
            </a:r>
            <a:r>
              <a:rPr lang="de-DE" sz="1600" b="1" dirty="0" err="1" smtClean="0"/>
              <a:t>handling</a:t>
            </a:r>
            <a:endParaRPr lang="de-DE" sz="1600" b="1" dirty="0"/>
          </a:p>
          <a:p>
            <a:pPr marL="0" indent="0" algn="just">
              <a:buNone/>
            </a:pPr>
            <a:r>
              <a:rPr lang="en-US" sz="1600" dirty="0"/>
              <a:t>Every MPS </a:t>
            </a:r>
            <a:r>
              <a:rPr lang="en-US" sz="1600" dirty="0" smtClean="0"/>
              <a:t>board has </a:t>
            </a:r>
            <a:r>
              <a:rPr lang="en-US" sz="1600" dirty="0"/>
              <a:t>an alarm logging </a:t>
            </a:r>
            <a:r>
              <a:rPr lang="en-US" sz="1600" dirty="0" smtClean="0"/>
              <a:t>and a time stamp for </a:t>
            </a:r>
            <a:r>
              <a:rPr lang="en-US" sz="1600" dirty="0"/>
              <a:t>every </a:t>
            </a:r>
            <a:r>
              <a:rPr lang="en-US" sz="1600" dirty="0" smtClean="0"/>
              <a:t>event.</a:t>
            </a:r>
          </a:p>
          <a:p>
            <a:pPr marL="0" indent="0" algn="just">
              <a:buNone/>
            </a:pPr>
            <a:r>
              <a:rPr lang="en-US" sz="1600" dirty="0" smtClean="0"/>
              <a:t>The post-mortem analysis will be done using the alarm logging and time stamps provided by the subsystems.</a:t>
            </a:r>
          </a:p>
          <a:p>
            <a:pPr marL="0" indent="0" algn="just">
              <a:buNone/>
            </a:pPr>
            <a:r>
              <a:rPr lang="en-US" sz="1600" dirty="0" smtClean="0"/>
              <a:t>The handling of alarms will be done automatically by the MPS, or manually by the operator.</a:t>
            </a:r>
            <a:endParaRPr lang="en-US" sz="1600" dirty="0"/>
          </a:p>
        </p:txBody>
      </p:sp>
      <p:sp>
        <p:nvSpPr>
          <p:cNvPr id="4" name="Rectangle 6"/>
          <p:cNvSpPr>
            <a:spLocks noChangeArrowheads="1"/>
          </p:cNvSpPr>
          <p:nvPr/>
        </p:nvSpPr>
        <p:spPr bwMode="auto">
          <a:xfrm>
            <a:off x="556260" y="2793738"/>
            <a:ext cx="1883199" cy="217383"/>
          </a:xfrm>
          <a:prstGeom prst="rect">
            <a:avLst/>
          </a:prstGeom>
          <a:solidFill>
            <a:srgbClr val="99CCFF"/>
          </a:solidFill>
          <a:ln>
            <a:noFill/>
            <a:headEnd/>
            <a:tailEnd/>
          </a:ln>
        </p:spPr>
        <p:style>
          <a:lnRef idx="1">
            <a:schemeClr val="accent1"/>
          </a:lnRef>
          <a:fillRef idx="3">
            <a:schemeClr val="accent1"/>
          </a:fillRef>
          <a:effectRef idx="2">
            <a:schemeClr val="accent1"/>
          </a:effectRef>
          <a:fontRef idx="minor">
            <a:schemeClr val="lt1"/>
          </a:fontRef>
        </p:style>
        <p:txBody>
          <a:bodyPr/>
          <a:lstStyle/>
          <a:p>
            <a:pPr eaLnBrk="0" hangingPunct="0">
              <a:buNone/>
            </a:pPr>
            <a:r>
              <a:rPr lang="en-US" b="1" dirty="0" smtClean="0">
                <a:solidFill>
                  <a:schemeClr val="tx1"/>
                </a:solidFill>
              </a:rPr>
              <a:t>Expert </a:t>
            </a:r>
            <a:r>
              <a:rPr lang="en-US" b="1" dirty="0" err="1" smtClean="0">
                <a:solidFill>
                  <a:schemeClr val="tx1"/>
                </a:solidFill>
              </a:rPr>
              <a:t>config</a:t>
            </a:r>
            <a:r>
              <a:rPr lang="en-US" b="1" dirty="0" smtClean="0">
                <a:solidFill>
                  <a:schemeClr val="tx1"/>
                </a:solidFill>
              </a:rPr>
              <a:t> panel JDDD</a:t>
            </a:r>
            <a:endParaRPr lang="en-US" b="1" dirty="0">
              <a:solidFill>
                <a:schemeClr val="tx1"/>
              </a:solidFill>
            </a:endParaRPr>
          </a:p>
        </p:txBody>
      </p:sp>
      <p:sp>
        <p:nvSpPr>
          <p:cNvPr id="5" name="Rectangle 3"/>
          <p:cNvSpPr>
            <a:spLocks noChangeArrowheads="1"/>
          </p:cNvSpPr>
          <p:nvPr/>
        </p:nvSpPr>
        <p:spPr bwMode="auto">
          <a:xfrm>
            <a:off x="3016675" y="2790261"/>
            <a:ext cx="1450975" cy="224338"/>
          </a:xfrm>
          <a:prstGeom prst="rect">
            <a:avLst/>
          </a:prstGeom>
          <a:ln>
            <a:headEnd/>
            <a:tailEnd/>
          </a:ln>
        </p:spPr>
        <p:style>
          <a:lnRef idx="1">
            <a:schemeClr val="accent2"/>
          </a:lnRef>
          <a:fillRef idx="3">
            <a:schemeClr val="accent2"/>
          </a:fillRef>
          <a:effectRef idx="2">
            <a:schemeClr val="accent2"/>
          </a:effectRef>
          <a:fontRef idx="minor">
            <a:schemeClr val="lt1"/>
          </a:fontRef>
        </p:style>
        <p:txBody>
          <a:bodyPr/>
          <a:lstStyle/>
          <a:p>
            <a:pPr algn="ctr" eaLnBrk="0" hangingPunct="0">
              <a:buNone/>
            </a:pPr>
            <a:r>
              <a:rPr lang="en-US" b="1" dirty="0">
                <a:solidFill>
                  <a:schemeClr val="tx1"/>
                </a:solidFill>
              </a:rPr>
              <a:t>MPS-server DOOCS</a:t>
            </a:r>
          </a:p>
        </p:txBody>
      </p:sp>
      <p:sp>
        <p:nvSpPr>
          <p:cNvPr id="6" name="Rectangle 4"/>
          <p:cNvSpPr>
            <a:spLocks noChangeArrowheads="1"/>
          </p:cNvSpPr>
          <p:nvPr/>
        </p:nvSpPr>
        <p:spPr bwMode="auto">
          <a:xfrm>
            <a:off x="4849637" y="2783174"/>
            <a:ext cx="1347963" cy="236414"/>
          </a:xfrm>
          <a:prstGeom prst="rect">
            <a:avLst/>
          </a:prstGeom>
          <a:solidFill>
            <a:srgbClr val="99CCFF"/>
          </a:solidFill>
          <a:ln>
            <a:noFill/>
            <a:headEnd/>
            <a:tailEnd/>
          </a:ln>
        </p:spPr>
        <p:style>
          <a:lnRef idx="1">
            <a:schemeClr val="accent1"/>
          </a:lnRef>
          <a:fillRef idx="3">
            <a:schemeClr val="accent1"/>
          </a:fillRef>
          <a:effectRef idx="2">
            <a:schemeClr val="accent1"/>
          </a:effectRef>
          <a:fontRef idx="minor">
            <a:schemeClr val="lt1"/>
          </a:fontRef>
        </p:style>
        <p:txBody>
          <a:bodyPr/>
          <a:lstStyle/>
          <a:p>
            <a:pPr algn="ctr" eaLnBrk="0" hangingPunct="0">
              <a:buNone/>
            </a:pPr>
            <a:r>
              <a:rPr lang="en-US" b="1" dirty="0">
                <a:solidFill>
                  <a:schemeClr val="tx1"/>
                </a:solidFill>
              </a:rPr>
              <a:t>MPS</a:t>
            </a:r>
            <a:r>
              <a:rPr lang="en-US" b="1" dirty="0" smtClean="0">
                <a:solidFill>
                  <a:schemeClr val="tx1"/>
                </a:solidFill>
              </a:rPr>
              <a:t>-board </a:t>
            </a:r>
            <a:r>
              <a:rPr lang="en-US" b="1" dirty="0">
                <a:solidFill>
                  <a:schemeClr val="tx1"/>
                </a:solidFill>
              </a:rPr>
              <a:t>DAMC2</a:t>
            </a:r>
          </a:p>
        </p:txBody>
      </p:sp>
      <p:sp>
        <p:nvSpPr>
          <p:cNvPr id="7" name="Rectangle 5"/>
          <p:cNvSpPr>
            <a:spLocks noChangeArrowheads="1"/>
          </p:cNvSpPr>
          <p:nvPr/>
        </p:nvSpPr>
        <p:spPr bwMode="auto">
          <a:xfrm>
            <a:off x="6615017" y="2783174"/>
            <a:ext cx="1450975" cy="239892"/>
          </a:xfrm>
          <a:prstGeom prst="rect">
            <a:avLst/>
          </a:prstGeom>
          <a:solidFill>
            <a:srgbClr val="99CCFF"/>
          </a:solidFill>
          <a:ln>
            <a:noFill/>
            <a:headEnd/>
            <a:tailEnd/>
          </a:ln>
        </p:spPr>
        <p:style>
          <a:lnRef idx="1">
            <a:schemeClr val="accent1"/>
          </a:lnRef>
          <a:fillRef idx="3">
            <a:schemeClr val="accent1"/>
          </a:fillRef>
          <a:effectRef idx="2">
            <a:schemeClr val="accent1"/>
          </a:effectRef>
          <a:fontRef idx="minor">
            <a:schemeClr val="lt1"/>
          </a:fontRef>
        </p:style>
        <p:txBody>
          <a:bodyPr/>
          <a:lstStyle/>
          <a:p>
            <a:pPr algn="ctr" eaLnBrk="0" hangingPunct="0">
              <a:buNone/>
            </a:pPr>
            <a:r>
              <a:rPr lang="en-US" b="1" dirty="0" err="1">
                <a:solidFill>
                  <a:schemeClr val="tx1"/>
                </a:solidFill>
              </a:rPr>
              <a:t>Dosi</a:t>
            </a:r>
            <a:r>
              <a:rPr lang="en-US" b="1" dirty="0">
                <a:solidFill>
                  <a:schemeClr val="tx1"/>
                </a:solidFill>
              </a:rPr>
              <a:t>-Mon FMC-card</a:t>
            </a:r>
          </a:p>
        </p:txBody>
      </p:sp>
      <p:sp>
        <p:nvSpPr>
          <p:cNvPr id="8" name="Magnetic Disk 7"/>
          <p:cNvSpPr>
            <a:spLocks noChangeArrowheads="1"/>
          </p:cNvSpPr>
          <p:nvPr/>
        </p:nvSpPr>
        <p:spPr bwMode="auto">
          <a:xfrm>
            <a:off x="3007150" y="3142530"/>
            <a:ext cx="1460500" cy="590550"/>
          </a:xfrm>
          <a:prstGeom prst="flowChartMagneticDisk">
            <a:avLst/>
          </a:prstGeom>
          <a:solidFill>
            <a:srgbClr val="99CCFF"/>
          </a:solidFill>
          <a:ln>
            <a:solidFill>
              <a:schemeClr val="bg2"/>
            </a:solidFill>
            <a:headEnd/>
            <a:tailEnd/>
          </a:ln>
        </p:spPr>
        <p:style>
          <a:lnRef idx="1">
            <a:schemeClr val="accent1"/>
          </a:lnRef>
          <a:fillRef idx="3">
            <a:schemeClr val="accent1"/>
          </a:fillRef>
          <a:effectRef idx="2">
            <a:schemeClr val="accent1"/>
          </a:effectRef>
          <a:fontRef idx="minor">
            <a:schemeClr val="lt1"/>
          </a:fontRef>
        </p:style>
        <p:txBody>
          <a:bodyPr/>
          <a:lstStyle/>
          <a:p>
            <a:pPr algn="ctr" eaLnBrk="0" hangingPunct="0">
              <a:buNone/>
            </a:pPr>
            <a:r>
              <a:rPr lang="en-US" b="1">
                <a:solidFill>
                  <a:schemeClr val="tx1"/>
                </a:solidFill>
              </a:rPr>
              <a:t>config-file</a:t>
            </a:r>
          </a:p>
        </p:txBody>
      </p:sp>
      <p:sp>
        <p:nvSpPr>
          <p:cNvPr id="9" name="Rectangle 9"/>
          <p:cNvSpPr>
            <a:spLocks noChangeArrowheads="1"/>
          </p:cNvSpPr>
          <p:nvPr/>
        </p:nvSpPr>
        <p:spPr bwMode="auto">
          <a:xfrm>
            <a:off x="556261" y="3507581"/>
            <a:ext cx="1883198" cy="183885"/>
          </a:xfrm>
          <a:prstGeom prst="rect">
            <a:avLst/>
          </a:prstGeom>
          <a:solidFill>
            <a:srgbClr val="99CCFF"/>
          </a:solidFill>
          <a:ln>
            <a:noFill/>
            <a:headEnd/>
            <a:tailEnd/>
          </a:ln>
        </p:spPr>
        <p:style>
          <a:lnRef idx="1">
            <a:schemeClr val="accent1"/>
          </a:lnRef>
          <a:fillRef idx="3">
            <a:schemeClr val="accent1"/>
          </a:fillRef>
          <a:effectRef idx="2">
            <a:schemeClr val="accent1"/>
          </a:effectRef>
          <a:fontRef idx="minor">
            <a:schemeClr val="lt1"/>
          </a:fontRef>
        </p:style>
        <p:txBody>
          <a:bodyPr/>
          <a:lstStyle/>
          <a:p>
            <a:pPr eaLnBrk="0" hangingPunct="0">
              <a:buNone/>
            </a:pPr>
            <a:r>
              <a:rPr lang="en-US" b="1" dirty="0" smtClean="0">
                <a:solidFill>
                  <a:schemeClr val="tx1"/>
                </a:solidFill>
              </a:rPr>
              <a:t>Operator panel</a:t>
            </a:r>
            <a:endParaRPr lang="en-US" b="1" dirty="0">
              <a:solidFill>
                <a:schemeClr val="tx1"/>
              </a:solidFill>
            </a:endParaRPr>
          </a:p>
        </p:txBody>
      </p:sp>
      <p:sp>
        <p:nvSpPr>
          <p:cNvPr id="10" name="Rectangle 8"/>
          <p:cNvSpPr>
            <a:spLocks noChangeArrowheads="1"/>
          </p:cNvSpPr>
          <p:nvPr/>
        </p:nvSpPr>
        <p:spPr bwMode="auto">
          <a:xfrm>
            <a:off x="556260" y="3078884"/>
            <a:ext cx="1881611" cy="220662"/>
          </a:xfrm>
          <a:prstGeom prst="rect">
            <a:avLst/>
          </a:prstGeom>
          <a:solidFill>
            <a:srgbClr val="99CCFF"/>
          </a:solidFill>
          <a:ln>
            <a:noFill/>
            <a:headEnd/>
            <a:tailEnd/>
          </a:ln>
        </p:spPr>
        <p:style>
          <a:lnRef idx="1">
            <a:schemeClr val="accent1"/>
          </a:lnRef>
          <a:fillRef idx="3">
            <a:schemeClr val="accent1"/>
          </a:fillRef>
          <a:effectRef idx="2">
            <a:schemeClr val="accent1"/>
          </a:effectRef>
          <a:fontRef idx="minor">
            <a:schemeClr val="lt1"/>
          </a:fontRef>
        </p:style>
        <p:txBody>
          <a:bodyPr/>
          <a:lstStyle/>
          <a:p>
            <a:pPr eaLnBrk="0" hangingPunct="0">
              <a:buNone/>
            </a:pPr>
            <a:r>
              <a:rPr lang="en-US" b="1" dirty="0" smtClean="0">
                <a:solidFill>
                  <a:schemeClr val="tx1"/>
                </a:solidFill>
              </a:rPr>
              <a:t>Expert operation </a:t>
            </a:r>
            <a:r>
              <a:rPr lang="en-US" b="1" dirty="0">
                <a:solidFill>
                  <a:schemeClr val="tx1"/>
                </a:solidFill>
              </a:rPr>
              <a:t>panel JDDD</a:t>
            </a:r>
          </a:p>
        </p:txBody>
      </p:sp>
      <p:cxnSp>
        <p:nvCxnSpPr>
          <p:cNvPr id="11" name="Straight Arrow Connector 11"/>
          <p:cNvCxnSpPr>
            <a:cxnSpLocks noChangeShapeType="1"/>
            <a:stCxn id="5" idx="3"/>
            <a:endCxn id="6" idx="1"/>
          </p:cNvCxnSpPr>
          <p:nvPr/>
        </p:nvCxnSpPr>
        <p:spPr bwMode="auto">
          <a:xfrm flipV="1">
            <a:off x="4467650" y="2901381"/>
            <a:ext cx="381987" cy="1049"/>
          </a:xfrm>
          <a:prstGeom prst="straightConnector1">
            <a:avLst/>
          </a:prstGeom>
          <a:noFill/>
          <a:ln w="19050">
            <a:solidFill>
              <a:schemeClr val="tx1"/>
            </a:solidFill>
            <a:round/>
            <a:headEnd type="arrow" w="med" len="med"/>
            <a:tailEnd type="arrow" w="med" len="med"/>
          </a:ln>
        </p:spPr>
      </p:cxnSp>
      <p:cxnSp>
        <p:nvCxnSpPr>
          <p:cNvPr id="12" name="Straight Arrow Connector 13"/>
          <p:cNvCxnSpPr>
            <a:cxnSpLocks noChangeShapeType="1"/>
            <a:stCxn id="6" idx="3"/>
            <a:endCxn id="7" idx="1"/>
          </p:cNvCxnSpPr>
          <p:nvPr/>
        </p:nvCxnSpPr>
        <p:spPr bwMode="auto">
          <a:xfrm>
            <a:off x="6197600" y="2901381"/>
            <a:ext cx="417417" cy="1739"/>
          </a:xfrm>
          <a:prstGeom prst="straightConnector1">
            <a:avLst/>
          </a:prstGeom>
          <a:noFill/>
          <a:ln w="19050">
            <a:solidFill>
              <a:schemeClr val="tx1"/>
            </a:solidFill>
            <a:round/>
            <a:headEnd type="arrow" w="med" len="med"/>
            <a:tailEnd type="arrow" w="med" len="med"/>
          </a:ln>
        </p:spPr>
      </p:cxnSp>
      <p:cxnSp>
        <p:nvCxnSpPr>
          <p:cNvPr id="13" name="Straight Arrow Connector 15"/>
          <p:cNvCxnSpPr>
            <a:cxnSpLocks noChangeShapeType="1"/>
            <a:stCxn id="5" idx="2"/>
            <a:endCxn id="8" idx="0"/>
          </p:cNvCxnSpPr>
          <p:nvPr/>
        </p:nvCxnSpPr>
        <p:spPr bwMode="auto">
          <a:xfrm flipH="1">
            <a:off x="3737400" y="3014599"/>
            <a:ext cx="4763" cy="324781"/>
          </a:xfrm>
          <a:prstGeom prst="straightConnector1">
            <a:avLst/>
          </a:prstGeom>
          <a:noFill/>
          <a:ln w="19050">
            <a:solidFill>
              <a:schemeClr val="tx1"/>
            </a:solidFill>
            <a:round/>
            <a:headEnd type="arrow" w="med" len="med"/>
            <a:tailEnd type="arrow" w="med" len="med"/>
          </a:ln>
        </p:spPr>
      </p:cxnSp>
      <p:cxnSp>
        <p:nvCxnSpPr>
          <p:cNvPr id="14" name="Straight Arrow Connector 17"/>
          <p:cNvCxnSpPr>
            <a:cxnSpLocks noChangeShapeType="1"/>
            <a:stCxn id="4" idx="3"/>
            <a:endCxn id="5" idx="1"/>
          </p:cNvCxnSpPr>
          <p:nvPr/>
        </p:nvCxnSpPr>
        <p:spPr bwMode="auto">
          <a:xfrm>
            <a:off x="2439459" y="2902430"/>
            <a:ext cx="577216" cy="0"/>
          </a:xfrm>
          <a:prstGeom prst="straightConnector1">
            <a:avLst/>
          </a:prstGeom>
          <a:noFill/>
          <a:ln w="19050">
            <a:solidFill>
              <a:schemeClr val="tx1"/>
            </a:solidFill>
            <a:round/>
            <a:headEnd type="arrow" w="med" len="med"/>
            <a:tailEnd type="arrow" w="med" len="med"/>
          </a:ln>
        </p:spPr>
      </p:cxnSp>
      <p:cxnSp>
        <p:nvCxnSpPr>
          <p:cNvPr id="15" name="Straight Arrow Connector 19"/>
          <p:cNvCxnSpPr>
            <a:cxnSpLocks noChangeShapeType="1"/>
            <a:stCxn id="10" idx="3"/>
            <a:endCxn id="5" idx="1"/>
          </p:cNvCxnSpPr>
          <p:nvPr/>
        </p:nvCxnSpPr>
        <p:spPr bwMode="auto">
          <a:xfrm flipV="1">
            <a:off x="2437871" y="2902430"/>
            <a:ext cx="578804" cy="286785"/>
          </a:xfrm>
          <a:prstGeom prst="straightConnector1">
            <a:avLst/>
          </a:prstGeom>
          <a:noFill/>
          <a:ln w="19050">
            <a:solidFill>
              <a:schemeClr val="tx1"/>
            </a:solidFill>
            <a:round/>
            <a:headEnd type="arrow" w="med" len="med"/>
            <a:tailEnd type="arrow" w="med" len="med"/>
          </a:ln>
        </p:spPr>
      </p:cxnSp>
      <p:cxnSp>
        <p:nvCxnSpPr>
          <p:cNvPr id="16" name="Straight Arrow Connector 21"/>
          <p:cNvCxnSpPr>
            <a:cxnSpLocks noChangeShapeType="1"/>
            <a:stCxn id="9" idx="3"/>
            <a:endCxn id="5" idx="1"/>
          </p:cNvCxnSpPr>
          <p:nvPr/>
        </p:nvCxnSpPr>
        <p:spPr bwMode="auto">
          <a:xfrm flipV="1">
            <a:off x="2439459" y="2902430"/>
            <a:ext cx="577216" cy="697094"/>
          </a:xfrm>
          <a:prstGeom prst="straightConnector1">
            <a:avLst/>
          </a:prstGeom>
          <a:noFill/>
          <a:ln w="19050">
            <a:solidFill>
              <a:schemeClr val="tx1"/>
            </a:solidFill>
            <a:round/>
            <a:headEnd type="arrow" w="med" len="med"/>
            <a:tailEnd type="arrow" w="med" len="med"/>
          </a:ln>
        </p:spPr>
      </p:cxnSp>
      <p:sp>
        <p:nvSpPr>
          <p:cNvPr id="51" name="TextBox 50"/>
          <p:cNvSpPr txBox="1"/>
          <p:nvPr/>
        </p:nvSpPr>
        <p:spPr>
          <a:xfrm>
            <a:off x="4650176" y="3083922"/>
            <a:ext cx="2444900" cy="1061829"/>
          </a:xfrm>
          <a:prstGeom prst="rect">
            <a:avLst/>
          </a:prstGeom>
          <a:noFill/>
        </p:spPr>
        <p:txBody>
          <a:bodyPr wrap="none" rtlCol="0">
            <a:spAutoFit/>
          </a:bodyPr>
          <a:lstStyle/>
          <a:p>
            <a:pPr>
              <a:spcBef>
                <a:spcPts val="600"/>
              </a:spcBef>
              <a:buClr>
                <a:schemeClr val="accent2"/>
              </a:buClr>
              <a:buSzPct val="80000"/>
              <a:buNone/>
            </a:pPr>
            <a:r>
              <a:rPr lang="de-DE" sz="1200" dirty="0" smtClean="0">
                <a:solidFill>
                  <a:srgbClr val="0070C0"/>
                </a:solidFill>
              </a:rPr>
              <a:t>Server </a:t>
            </a:r>
            <a:r>
              <a:rPr lang="de-DE" sz="1200" dirty="0" err="1" smtClean="0">
                <a:solidFill>
                  <a:srgbClr val="0070C0"/>
                </a:solidFill>
              </a:rPr>
              <a:t>tasks</a:t>
            </a:r>
            <a:r>
              <a:rPr lang="de-DE" sz="1200" dirty="0" smtClean="0">
                <a:solidFill>
                  <a:srgbClr val="0070C0"/>
                </a:solidFill>
              </a:rPr>
              <a:t>:</a:t>
            </a:r>
          </a:p>
          <a:p>
            <a:pPr>
              <a:spcBef>
                <a:spcPts val="600"/>
              </a:spcBef>
              <a:buClr>
                <a:schemeClr val="accent2"/>
              </a:buClr>
              <a:buSzPct val="80000"/>
              <a:buNone/>
            </a:pPr>
            <a:r>
              <a:rPr lang="de-DE" sz="1200" dirty="0" err="1" smtClean="0">
                <a:solidFill>
                  <a:srgbClr val="0070C0"/>
                </a:solidFill>
              </a:rPr>
              <a:t>Synchronize</a:t>
            </a:r>
            <a:r>
              <a:rPr lang="de-DE" sz="1200" dirty="0" smtClean="0">
                <a:solidFill>
                  <a:srgbClr val="0070C0"/>
                </a:solidFill>
              </a:rPr>
              <a:t> </a:t>
            </a:r>
            <a:r>
              <a:rPr lang="de-DE" sz="1200" dirty="0" err="1" smtClean="0">
                <a:solidFill>
                  <a:srgbClr val="0070C0"/>
                </a:solidFill>
              </a:rPr>
              <a:t>static</a:t>
            </a:r>
            <a:r>
              <a:rPr lang="de-DE" sz="1200" dirty="0" smtClean="0">
                <a:solidFill>
                  <a:srgbClr val="0070C0"/>
                </a:solidFill>
              </a:rPr>
              <a:t> </a:t>
            </a:r>
            <a:r>
              <a:rPr lang="de-DE" sz="1200" dirty="0" err="1" smtClean="0">
                <a:solidFill>
                  <a:srgbClr val="0070C0"/>
                </a:solidFill>
              </a:rPr>
              <a:t>configuration</a:t>
            </a:r>
            <a:endParaRPr lang="de-DE" sz="1200" dirty="0" smtClean="0">
              <a:solidFill>
                <a:srgbClr val="0070C0"/>
              </a:solidFill>
            </a:endParaRPr>
          </a:p>
          <a:p>
            <a:pPr>
              <a:spcBef>
                <a:spcPts val="600"/>
              </a:spcBef>
              <a:buClr>
                <a:schemeClr val="accent2"/>
              </a:buClr>
              <a:buSzPct val="80000"/>
              <a:buNone/>
            </a:pPr>
            <a:r>
              <a:rPr lang="de-DE" sz="1200" dirty="0" err="1" smtClean="0">
                <a:solidFill>
                  <a:srgbClr val="0070C0"/>
                </a:solidFill>
              </a:rPr>
              <a:t>Provide</a:t>
            </a:r>
            <a:r>
              <a:rPr lang="de-DE" sz="1200" dirty="0" smtClean="0">
                <a:solidFill>
                  <a:srgbClr val="0070C0"/>
                </a:solidFill>
              </a:rPr>
              <a:t> </a:t>
            </a:r>
            <a:r>
              <a:rPr lang="de-DE" sz="1200" dirty="0" err="1" smtClean="0">
                <a:solidFill>
                  <a:srgbClr val="0070C0"/>
                </a:solidFill>
              </a:rPr>
              <a:t>status</a:t>
            </a:r>
            <a:r>
              <a:rPr lang="de-DE" sz="1200" dirty="0" smtClean="0">
                <a:solidFill>
                  <a:srgbClr val="0070C0"/>
                </a:solidFill>
              </a:rPr>
              <a:t> </a:t>
            </a:r>
            <a:r>
              <a:rPr lang="de-DE" sz="1200" dirty="0" err="1" smtClean="0">
                <a:solidFill>
                  <a:srgbClr val="0070C0"/>
                </a:solidFill>
              </a:rPr>
              <a:t>signals</a:t>
            </a:r>
            <a:r>
              <a:rPr lang="de-DE" sz="1200" dirty="0" smtClean="0">
                <a:solidFill>
                  <a:srgbClr val="0070C0"/>
                </a:solidFill>
              </a:rPr>
              <a:t> </a:t>
            </a:r>
            <a:r>
              <a:rPr lang="de-DE" sz="1200" dirty="0" err="1" smtClean="0">
                <a:solidFill>
                  <a:srgbClr val="0070C0"/>
                </a:solidFill>
              </a:rPr>
              <a:t>to</a:t>
            </a:r>
            <a:r>
              <a:rPr lang="de-DE" sz="1200" dirty="0" smtClean="0">
                <a:solidFill>
                  <a:srgbClr val="0070C0"/>
                </a:solidFill>
              </a:rPr>
              <a:t> </a:t>
            </a:r>
            <a:r>
              <a:rPr lang="de-DE" sz="1200" dirty="0" err="1" smtClean="0">
                <a:solidFill>
                  <a:srgbClr val="0070C0"/>
                </a:solidFill>
              </a:rPr>
              <a:t>displays</a:t>
            </a:r>
            <a:endParaRPr lang="de-DE" sz="1200" dirty="0" smtClean="0">
              <a:solidFill>
                <a:srgbClr val="0070C0"/>
              </a:solidFill>
            </a:endParaRPr>
          </a:p>
          <a:p>
            <a:pPr>
              <a:spcBef>
                <a:spcPts val="600"/>
              </a:spcBef>
              <a:buClr>
                <a:schemeClr val="accent2"/>
              </a:buClr>
              <a:buSzPct val="80000"/>
              <a:buNone/>
            </a:pPr>
            <a:r>
              <a:rPr lang="de-DE" sz="1200" dirty="0" smtClean="0">
                <a:solidFill>
                  <a:srgbClr val="0070C0"/>
                </a:solidFill>
              </a:rPr>
              <a:t>Log </a:t>
            </a:r>
            <a:r>
              <a:rPr lang="de-DE" sz="1200" dirty="0" err="1" smtClean="0">
                <a:solidFill>
                  <a:srgbClr val="0070C0"/>
                </a:solidFill>
              </a:rPr>
              <a:t>events</a:t>
            </a:r>
            <a:endParaRPr lang="de-DE" sz="1200" dirty="0" smtClean="0">
              <a:solidFill>
                <a:srgbClr val="0070C0"/>
              </a:solidFill>
            </a:endParaRPr>
          </a:p>
        </p:txBody>
      </p:sp>
    </p:spTree>
    <p:extLst>
      <p:ext uri="{BB962C8B-B14F-4D97-AF65-F5344CB8AC3E}">
        <p14:creationId xmlns:p14="http://schemas.microsoft.com/office/powerpoint/2010/main" val="316321024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dirty="0" smtClean="0"/>
              <a:t>Operation: MPS </a:t>
            </a:r>
            <a:r>
              <a:rPr lang="de-DE" dirty="0" err="1" smtClean="0"/>
              <a:t>configuration</a:t>
            </a:r>
            <a:endParaRPr lang="de-DE" dirty="0"/>
          </a:p>
        </p:txBody>
      </p:sp>
      <p:pic>
        <p:nvPicPr>
          <p:cNvPr id="3" name="Content Placeholder 1" descr="mps_flash2_main_static_config.png"/>
          <p:cNvPicPr>
            <a:picLocks noChangeAspect="1"/>
          </p:cNvPicPr>
          <p:nvPr/>
        </p:nvPicPr>
        <p:blipFill rotWithShape="1">
          <a:blip r:embed="rId2">
            <a:extLst>
              <a:ext uri="{28A0092B-C50C-407E-A947-70E740481C1C}">
                <a14:useLocalDpi xmlns:a14="http://schemas.microsoft.com/office/drawing/2010/main" val="0"/>
              </a:ext>
            </a:extLst>
          </a:blip>
          <a:srcRect t="3840" b="-302"/>
          <a:stretch/>
        </p:blipFill>
        <p:spPr>
          <a:xfrm>
            <a:off x="282574" y="1358900"/>
            <a:ext cx="8520113" cy="5007600"/>
          </a:xfrm>
          <a:prstGeom prst="rect">
            <a:avLst/>
          </a:prstGeom>
        </p:spPr>
      </p:pic>
      <p:sp>
        <p:nvSpPr>
          <p:cNvPr id="4" name="TextBox 3"/>
          <p:cNvSpPr txBox="1"/>
          <p:nvPr/>
        </p:nvSpPr>
        <p:spPr>
          <a:xfrm>
            <a:off x="282574" y="1058331"/>
            <a:ext cx="3558988" cy="338554"/>
          </a:xfrm>
          <a:prstGeom prst="rect">
            <a:avLst/>
          </a:prstGeom>
          <a:noFill/>
        </p:spPr>
        <p:txBody>
          <a:bodyPr wrap="none" rtlCol="0">
            <a:spAutoFit/>
          </a:bodyPr>
          <a:lstStyle/>
          <a:p>
            <a:pPr>
              <a:spcBef>
                <a:spcPts val="600"/>
              </a:spcBef>
              <a:buClr>
                <a:schemeClr val="accent2"/>
              </a:buClr>
              <a:buSzPct val="80000"/>
              <a:buNone/>
            </a:pPr>
            <a:r>
              <a:rPr lang="de-DE" sz="1600" i="1" dirty="0" smtClean="0">
                <a:solidFill>
                  <a:srgbClr val="0070C0"/>
                </a:solidFill>
              </a:rPr>
              <a:t>MPS </a:t>
            </a:r>
            <a:r>
              <a:rPr lang="de-DE" sz="1600" i="1" dirty="0" err="1" smtClean="0">
                <a:solidFill>
                  <a:srgbClr val="0070C0"/>
                </a:solidFill>
              </a:rPr>
              <a:t>configuration</a:t>
            </a:r>
            <a:r>
              <a:rPr lang="de-DE" sz="1600" i="1" dirty="0" smtClean="0">
                <a:solidFill>
                  <a:srgbClr val="0070C0"/>
                </a:solidFill>
              </a:rPr>
              <a:t> </a:t>
            </a:r>
            <a:r>
              <a:rPr lang="de-DE" sz="1600" i="1" dirty="0" err="1" smtClean="0">
                <a:solidFill>
                  <a:srgbClr val="0070C0"/>
                </a:solidFill>
              </a:rPr>
              <a:t>panel</a:t>
            </a:r>
            <a:r>
              <a:rPr lang="de-DE" sz="1600" i="1" dirty="0" smtClean="0">
                <a:solidFill>
                  <a:srgbClr val="0070C0"/>
                </a:solidFill>
              </a:rPr>
              <a:t> </a:t>
            </a:r>
            <a:r>
              <a:rPr lang="de-DE" sz="1600" i="1" dirty="0" err="1" smtClean="0">
                <a:solidFill>
                  <a:srgbClr val="0070C0"/>
                </a:solidFill>
              </a:rPr>
              <a:t>for</a:t>
            </a:r>
            <a:r>
              <a:rPr lang="de-DE" sz="1600" i="1" dirty="0" smtClean="0">
                <a:solidFill>
                  <a:srgbClr val="0070C0"/>
                </a:solidFill>
              </a:rPr>
              <a:t> FLASH</a:t>
            </a:r>
          </a:p>
        </p:txBody>
      </p:sp>
    </p:spTree>
    <p:extLst>
      <p:ext uri="{BB962C8B-B14F-4D97-AF65-F5344CB8AC3E}">
        <p14:creationId xmlns:p14="http://schemas.microsoft.com/office/powerpoint/2010/main" val="306271306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de-DE" dirty="0" smtClean="0"/>
              <a:t>Operation: MPS </a:t>
            </a:r>
            <a:r>
              <a:rPr lang="de-DE" dirty="0" err="1" smtClean="0"/>
              <a:t>visualization</a:t>
            </a:r>
            <a:endParaRPr lang="de-DE" dirty="0"/>
          </a:p>
        </p:txBody>
      </p:sp>
      <p:pic>
        <p:nvPicPr>
          <p:cNvPr id="5" name="Content Placeholder 1"/>
          <p:cNvPicPr>
            <a:picLocks noChangeAspect="1"/>
          </p:cNvPicPr>
          <p:nvPr/>
        </p:nvPicPr>
        <p:blipFill>
          <a:blip r:embed="rId2">
            <a:extLst>
              <a:ext uri="{28A0092B-C50C-407E-A947-70E740481C1C}">
                <a14:useLocalDpi xmlns:a14="http://schemas.microsoft.com/office/drawing/2010/main" val="0"/>
              </a:ext>
            </a:extLst>
          </a:blip>
          <a:srcRect t="2" b="2"/>
          <a:stretch>
            <a:fillRect/>
          </a:stretch>
        </p:blipFill>
        <p:spPr>
          <a:xfrm>
            <a:off x="3945513" y="1024467"/>
            <a:ext cx="5100440" cy="5418665"/>
          </a:xfrm>
          <a:prstGeom prst="rect">
            <a:avLst/>
          </a:prstGeom>
        </p:spPr>
      </p:pic>
      <p:sp>
        <p:nvSpPr>
          <p:cNvPr id="7" name="TextBox 6"/>
          <p:cNvSpPr txBox="1"/>
          <p:nvPr/>
        </p:nvSpPr>
        <p:spPr>
          <a:xfrm>
            <a:off x="87382" y="1944318"/>
            <a:ext cx="3598333" cy="2062103"/>
          </a:xfrm>
          <a:prstGeom prst="rect">
            <a:avLst/>
          </a:prstGeom>
          <a:noFill/>
        </p:spPr>
        <p:txBody>
          <a:bodyPr wrap="square" rtlCol="0">
            <a:spAutoFit/>
          </a:bodyPr>
          <a:lstStyle/>
          <a:p>
            <a:pPr>
              <a:buClr>
                <a:schemeClr val="accent2"/>
              </a:buClr>
              <a:buNone/>
            </a:pPr>
            <a:r>
              <a:rPr lang="en-US" sz="1600" dirty="0" smtClean="0"/>
              <a:t>Info per MPS-slave and master</a:t>
            </a:r>
          </a:p>
          <a:p>
            <a:pPr>
              <a:buClr>
                <a:schemeClr val="accent2"/>
              </a:buClr>
              <a:buNone/>
            </a:pPr>
            <a:endParaRPr lang="en-US" sz="1600" dirty="0" smtClean="0"/>
          </a:p>
          <a:p>
            <a:pPr marL="285750" indent="-285750">
              <a:buClr>
                <a:schemeClr val="accent2"/>
              </a:buClr>
            </a:pPr>
            <a:r>
              <a:rPr lang="en-US" sz="1600" dirty="0"/>
              <a:t>S</a:t>
            </a:r>
            <a:r>
              <a:rPr lang="en-US" sz="1600" dirty="0" smtClean="0"/>
              <a:t>tate of diagnose inputs</a:t>
            </a:r>
          </a:p>
          <a:p>
            <a:pPr marL="285750" indent="-285750">
              <a:buClr>
                <a:schemeClr val="accent2"/>
              </a:buClr>
            </a:pPr>
            <a:r>
              <a:rPr lang="en-US" sz="1600" dirty="0"/>
              <a:t>S</a:t>
            </a:r>
            <a:r>
              <a:rPr lang="en-US" sz="1600" dirty="0" smtClean="0"/>
              <a:t>tate of digital outputs</a:t>
            </a:r>
          </a:p>
          <a:p>
            <a:pPr marL="285750" indent="-285750">
              <a:buClr>
                <a:schemeClr val="accent2"/>
              </a:buClr>
            </a:pPr>
            <a:r>
              <a:rPr lang="en-US" sz="1600" dirty="0"/>
              <a:t>P</a:t>
            </a:r>
            <a:r>
              <a:rPr lang="en-US" sz="1600" dirty="0" smtClean="0"/>
              <a:t>roposed Section Pattern and Beam Modes</a:t>
            </a:r>
          </a:p>
          <a:p>
            <a:pPr marL="285750" indent="-285750">
              <a:buClr>
                <a:schemeClr val="accent2"/>
              </a:buClr>
            </a:pPr>
            <a:r>
              <a:rPr lang="en-US" sz="1600" dirty="0"/>
              <a:t>B</a:t>
            </a:r>
            <a:r>
              <a:rPr lang="en-US" sz="1600" dirty="0" smtClean="0"/>
              <a:t>oard events with time stamps</a:t>
            </a:r>
          </a:p>
        </p:txBody>
      </p:sp>
      <p:sp>
        <p:nvSpPr>
          <p:cNvPr id="17" name="TextBox 16"/>
          <p:cNvSpPr txBox="1"/>
          <p:nvPr/>
        </p:nvSpPr>
        <p:spPr>
          <a:xfrm>
            <a:off x="1094536" y="6104576"/>
            <a:ext cx="2738250" cy="338554"/>
          </a:xfrm>
          <a:prstGeom prst="rect">
            <a:avLst/>
          </a:prstGeom>
          <a:noFill/>
        </p:spPr>
        <p:txBody>
          <a:bodyPr wrap="none" rtlCol="0">
            <a:spAutoFit/>
          </a:bodyPr>
          <a:lstStyle/>
          <a:p>
            <a:pPr>
              <a:spcBef>
                <a:spcPts val="600"/>
              </a:spcBef>
              <a:buClr>
                <a:schemeClr val="accent2"/>
              </a:buClr>
              <a:buSzPct val="80000"/>
              <a:buNone/>
            </a:pPr>
            <a:r>
              <a:rPr lang="de-DE" sz="1600" i="1" dirty="0" smtClean="0">
                <a:solidFill>
                  <a:srgbClr val="0070C0"/>
                </a:solidFill>
              </a:rPr>
              <a:t>MPS expert </a:t>
            </a:r>
            <a:r>
              <a:rPr lang="de-DE" sz="1600" i="1" dirty="0" err="1" smtClean="0">
                <a:solidFill>
                  <a:srgbClr val="0070C0"/>
                </a:solidFill>
              </a:rPr>
              <a:t>view</a:t>
            </a:r>
            <a:r>
              <a:rPr lang="de-DE" sz="1600" i="1" dirty="0" smtClean="0">
                <a:solidFill>
                  <a:srgbClr val="0070C0"/>
                </a:solidFill>
              </a:rPr>
              <a:t> </a:t>
            </a:r>
            <a:r>
              <a:rPr lang="de-DE" sz="1600" i="1" dirty="0" err="1" smtClean="0">
                <a:solidFill>
                  <a:srgbClr val="0070C0"/>
                </a:solidFill>
              </a:rPr>
              <a:t>for</a:t>
            </a:r>
            <a:r>
              <a:rPr lang="de-DE" sz="1600" i="1" dirty="0" smtClean="0">
                <a:solidFill>
                  <a:srgbClr val="0070C0"/>
                </a:solidFill>
              </a:rPr>
              <a:t> FLASH</a:t>
            </a:r>
          </a:p>
        </p:txBody>
      </p:sp>
    </p:spTree>
    <p:extLst>
      <p:ext uri="{BB962C8B-B14F-4D97-AF65-F5344CB8AC3E}">
        <p14:creationId xmlns:p14="http://schemas.microsoft.com/office/powerpoint/2010/main" val="42398339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GB" dirty="0" smtClean="0"/>
              <a:t>Outline</a:t>
            </a:r>
            <a:endParaRPr lang="en-GB" dirty="0"/>
          </a:p>
        </p:txBody>
      </p:sp>
      <p:sp>
        <p:nvSpPr>
          <p:cNvPr id="3" name="Inhaltsplatzhalter 2"/>
          <p:cNvSpPr>
            <a:spLocks noGrp="1"/>
          </p:cNvSpPr>
          <p:nvPr>
            <p:ph idx="1"/>
          </p:nvPr>
        </p:nvSpPr>
        <p:spPr/>
        <p:txBody>
          <a:bodyPr/>
          <a:lstStyle/>
          <a:p>
            <a:r>
              <a:rPr lang="en-GB" dirty="0" smtClean="0">
                <a:latin typeface="Arial" pitchFamily="34" charset="0"/>
                <a:cs typeface="Arial" pitchFamily="34" charset="0"/>
              </a:rPr>
              <a:t>Requirements of the MPS</a:t>
            </a:r>
          </a:p>
          <a:p>
            <a:endParaRPr lang="en-GB" dirty="0" smtClean="0">
              <a:latin typeface="Arial" pitchFamily="34" charset="0"/>
              <a:cs typeface="Arial" pitchFamily="34" charset="0"/>
            </a:endParaRPr>
          </a:p>
          <a:p>
            <a:r>
              <a:rPr lang="en-GB" dirty="0" smtClean="0">
                <a:latin typeface="Arial" pitchFamily="34" charset="0"/>
                <a:cs typeface="Arial" pitchFamily="34" charset="0"/>
              </a:rPr>
              <a:t>MPS architecture and hardware</a:t>
            </a:r>
          </a:p>
          <a:p>
            <a:endParaRPr lang="en-GB" dirty="0" smtClean="0">
              <a:latin typeface="Arial" pitchFamily="34" charset="0"/>
              <a:cs typeface="Arial" pitchFamily="34" charset="0"/>
            </a:endParaRPr>
          </a:p>
          <a:p>
            <a:r>
              <a:rPr lang="en-GB" dirty="0" smtClean="0">
                <a:latin typeface="Arial" pitchFamily="34" charset="0"/>
                <a:cs typeface="Arial" pitchFamily="34" charset="0"/>
              </a:rPr>
              <a:t>Operation</a:t>
            </a:r>
          </a:p>
          <a:p>
            <a:pPr marL="0" indent="0">
              <a:buNone/>
            </a:pPr>
            <a:endParaRPr lang="en-US" dirty="0" smtClean="0"/>
          </a:p>
          <a:p>
            <a:r>
              <a:rPr lang="de-DE" dirty="0" smtClean="0"/>
              <a:t>Schedule</a:t>
            </a:r>
          </a:p>
          <a:p>
            <a:endParaRPr lang="de-DE" dirty="0" smtClean="0"/>
          </a:p>
          <a:p>
            <a:r>
              <a:rPr lang="de-DE" dirty="0" smtClean="0">
                <a:latin typeface="Arial" pitchFamily="34" charset="0"/>
                <a:cs typeface="Arial" pitchFamily="34" charset="0"/>
              </a:rPr>
              <a:t>Summary</a:t>
            </a:r>
            <a:endParaRPr lang="en-GB" dirty="0" smtClean="0">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de-DE" dirty="0" smtClean="0"/>
              <a:t>Schedule</a:t>
            </a:r>
            <a:endParaRPr lang="de-DE" dirty="0"/>
          </a:p>
        </p:txBody>
      </p:sp>
      <p:sp>
        <p:nvSpPr>
          <p:cNvPr id="6" name="Content Placeholder 5"/>
          <p:cNvSpPr>
            <a:spLocks noGrp="1"/>
          </p:cNvSpPr>
          <p:nvPr>
            <p:ph idx="1"/>
          </p:nvPr>
        </p:nvSpPr>
        <p:spPr>
          <a:xfrm>
            <a:off x="991553" y="5562600"/>
            <a:ext cx="6872287" cy="586740"/>
          </a:xfrm>
        </p:spPr>
        <p:txBody>
          <a:bodyPr/>
          <a:lstStyle/>
          <a:p>
            <a:pPr marL="0" indent="0">
              <a:buNone/>
            </a:pPr>
            <a:r>
              <a:rPr lang="de-DE" sz="2000" i="1" dirty="0" smtClean="0"/>
              <a:t>So </a:t>
            </a:r>
            <a:r>
              <a:rPr lang="de-DE" sz="2000" i="1" dirty="0" err="1" smtClean="0"/>
              <a:t>far</a:t>
            </a:r>
            <a:r>
              <a:rPr lang="de-DE" sz="2000" i="1" dirty="0" smtClean="0"/>
              <a:t>, </a:t>
            </a:r>
            <a:r>
              <a:rPr lang="de-DE" sz="2000" i="1" dirty="0" err="1" smtClean="0"/>
              <a:t>the</a:t>
            </a:r>
            <a:r>
              <a:rPr lang="de-DE" sz="2000" i="1" dirty="0" smtClean="0"/>
              <a:t> </a:t>
            </a:r>
            <a:r>
              <a:rPr lang="de-DE" sz="2000" i="1" dirty="0" err="1" smtClean="0"/>
              <a:t>schedule</a:t>
            </a:r>
            <a:r>
              <a:rPr lang="de-DE" sz="2000" i="1" dirty="0" smtClean="0"/>
              <a:t> </a:t>
            </a:r>
            <a:r>
              <a:rPr lang="de-DE" sz="2000" i="1" dirty="0" err="1" smtClean="0"/>
              <a:t>of</a:t>
            </a:r>
            <a:r>
              <a:rPr lang="de-DE" sz="2000" i="1" dirty="0" smtClean="0"/>
              <a:t> </a:t>
            </a:r>
            <a:r>
              <a:rPr lang="de-DE" sz="2000" i="1" dirty="0" err="1" smtClean="0"/>
              <a:t>the</a:t>
            </a:r>
            <a:r>
              <a:rPr lang="de-DE" sz="2000" i="1" dirty="0" smtClean="0"/>
              <a:t> MPS </a:t>
            </a:r>
            <a:r>
              <a:rPr lang="de-DE" sz="2000" i="1" dirty="0" err="1" smtClean="0"/>
              <a:t>fits</a:t>
            </a:r>
            <a:r>
              <a:rPr lang="de-DE" sz="2000" i="1" dirty="0" smtClean="0"/>
              <a:t> </a:t>
            </a:r>
            <a:r>
              <a:rPr lang="de-DE" sz="2000" i="1" dirty="0" err="1" smtClean="0"/>
              <a:t>into</a:t>
            </a:r>
            <a:r>
              <a:rPr lang="de-DE" sz="2000" i="1" dirty="0" smtClean="0"/>
              <a:t> </a:t>
            </a:r>
            <a:r>
              <a:rPr lang="de-DE" sz="2000" i="1" dirty="0" err="1" smtClean="0"/>
              <a:t>the</a:t>
            </a:r>
            <a:r>
              <a:rPr lang="de-DE" sz="2000" i="1" dirty="0" smtClean="0"/>
              <a:t> XFEL </a:t>
            </a:r>
            <a:r>
              <a:rPr lang="de-DE" sz="2000" i="1" dirty="0" err="1" smtClean="0"/>
              <a:t>timetable</a:t>
            </a:r>
            <a:endParaRPr lang="de-DE" sz="2000" i="1" dirty="0"/>
          </a:p>
        </p:txBody>
      </p:sp>
      <p:graphicFrame>
        <p:nvGraphicFramePr>
          <p:cNvPr id="5" name="Table 4"/>
          <p:cNvGraphicFramePr>
            <a:graphicFrameLocks noGrp="1"/>
          </p:cNvGraphicFramePr>
          <p:nvPr>
            <p:extLst>
              <p:ext uri="{D42A27DB-BD31-4B8C-83A1-F6EECF244321}">
                <p14:modId xmlns:p14="http://schemas.microsoft.com/office/powerpoint/2010/main" val="1690374089"/>
              </p:ext>
            </p:extLst>
          </p:nvPr>
        </p:nvGraphicFramePr>
        <p:xfrm>
          <a:off x="769620" y="1176020"/>
          <a:ext cx="7368539" cy="4181260"/>
        </p:xfrm>
        <a:graphic>
          <a:graphicData uri="http://schemas.openxmlformats.org/drawingml/2006/table">
            <a:tbl>
              <a:tblPr firstRow="1" bandRow="1">
                <a:tableStyleId>{5C22544A-7EE6-4342-B048-85BDC9FD1C3A}</a:tableStyleId>
              </a:tblPr>
              <a:tblGrid>
                <a:gridCol w="1776756"/>
                <a:gridCol w="4076541"/>
                <a:gridCol w="1515242"/>
              </a:tblGrid>
              <a:tr h="653322">
                <a:tc>
                  <a:txBody>
                    <a:bodyPr/>
                    <a:lstStyle/>
                    <a:p>
                      <a:endParaRPr lang="de-DE" dirty="0"/>
                    </a:p>
                  </a:txBody>
                  <a:tcPr/>
                </a:tc>
                <a:tc>
                  <a:txBody>
                    <a:bodyPr/>
                    <a:lstStyle/>
                    <a:p>
                      <a:r>
                        <a:rPr lang="de-DE" dirty="0" smtClean="0"/>
                        <a:t>Hardware</a:t>
                      </a:r>
                      <a:endParaRPr lang="de-DE" dirty="0"/>
                    </a:p>
                  </a:txBody>
                  <a:tcPr/>
                </a:tc>
                <a:tc>
                  <a:txBody>
                    <a:bodyPr/>
                    <a:lstStyle/>
                    <a:p>
                      <a:r>
                        <a:rPr lang="de-DE" dirty="0" smtClean="0"/>
                        <a:t>Software</a:t>
                      </a:r>
                      <a:endParaRPr lang="de-DE" dirty="0"/>
                    </a:p>
                  </a:txBody>
                  <a:tcPr/>
                </a:tc>
              </a:tr>
              <a:tr h="653322">
                <a:tc>
                  <a:txBody>
                    <a:bodyPr/>
                    <a:lstStyle/>
                    <a:p>
                      <a:r>
                        <a:rPr lang="de-DE" dirty="0" smtClean="0"/>
                        <a:t>Design</a:t>
                      </a:r>
                      <a:endParaRPr lang="de-DE"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de-DE" sz="1800" dirty="0" smtClean="0"/>
                        <a:t>MPS-RTM </a:t>
                      </a:r>
                      <a:r>
                        <a:rPr lang="de-DE" sz="1800" dirty="0" err="1" smtClean="0"/>
                        <a:t>version</a:t>
                      </a:r>
                      <a:r>
                        <a:rPr lang="de-DE" sz="1800" dirty="0" smtClean="0"/>
                        <a:t> 1 </a:t>
                      </a:r>
                      <a:r>
                        <a:rPr lang="de-DE" sz="1800" dirty="0" err="1" smtClean="0"/>
                        <a:t>done</a:t>
                      </a:r>
                      <a:r>
                        <a:rPr lang="de-DE" sz="1800" dirty="0" smtClean="0"/>
                        <a:t> </a:t>
                      </a:r>
                      <a:r>
                        <a:rPr lang="de-DE" sz="1800" dirty="0" err="1" smtClean="0"/>
                        <a:t>and</a:t>
                      </a:r>
                      <a:r>
                        <a:rPr lang="de-DE" sz="1800" dirty="0" smtClean="0"/>
                        <a:t> </a:t>
                      </a:r>
                      <a:r>
                        <a:rPr lang="de-DE" sz="1800" dirty="0" err="1" smtClean="0"/>
                        <a:t>tested</a:t>
                      </a:r>
                      <a:endParaRPr lang="de-DE" sz="1800" dirty="0" smtClean="0"/>
                    </a:p>
                  </a:txBody>
                  <a:tcPr/>
                </a:tc>
                <a:tc>
                  <a:txBody>
                    <a:bodyPr/>
                    <a:lstStyle/>
                    <a:p>
                      <a:r>
                        <a:rPr lang="de-DE" dirty="0" err="1" smtClean="0"/>
                        <a:t>Almost</a:t>
                      </a:r>
                      <a:r>
                        <a:rPr lang="de-DE" baseline="0" dirty="0" smtClean="0"/>
                        <a:t> </a:t>
                      </a:r>
                      <a:r>
                        <a:rPr lang="de-DE" baseline="0" dirty="0" err="1" smtClean="0"/>
                        <a:t>done</a:t>
                      </a:r>
                      <a:endParaRPr lang="de-DE" dirty="0"/>
                    </a:p>
                  </a:txBody>
                  <a:tcPr/>
                </a:tc>
              </a:tr>
              <a:tr h="1072194">
                <a:tc>
                  <a:txBody>
                    <a:bodyPr/>
                    <a:lstStyle/>
                    <a:p>
                      <a:r>
                        <a:rPr lang="de-DE" dirty="0" smtClean="0"/>
                        <a:t>Manufacturing/</a:t>
                      </a:r>
                    </a:p>
                    <a:p>
                      <a:r>
                        <a:rPr lang="de-DE" dirty="0" smtClean="0"/>
                        <a:t>Implementation</a:t>
                      </a:r>
                      <a:endParaRPr lang="de-DE"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de-DE" sz="1800" dirty="0" smtClean="0"/>
                        <a:t>24 RTMs </a:t>
                      </a:r>
                      <a:r>
                        <a:rPr lang="de-DE" sz="1800" dirty="0" err="1" smtClean="0"/>
                        <a:t>are</a:t>
                      </a:r>
                      <a:r>
                        <a:rPr lang="de-DE" sz="1800" dirty="0" smtClean="0"/>
                        <a:t> </a:t>
                      </a:r>
                      <a:r>
                        <a:rPr lang="de-DE" sz="1800" dirty="0" err="1" smtClean="0"/>
                        <a:t>ready</a:t>
                      </a:r>
                      <a:r>
                        <a:rPr lang="de-DE" sz="1800" dirty="0" smtClean="0"/>
                        <a:t> </a:t>
                      </a:r>
                      <a:r>
                        <a:rPr lang="de-DE" sz="1800" dirty="0" err="1" smtClean="0"/>
                        <a:t>for</a:t>
                      </a:r>
                      <a:r>
                        <a:rPr lang="de-DE" sz="1800" dirty="0" smtClean="0"/>
                        <a:t> </a:t>
                      </a:r>
                      <a:r>
                        <a:rPr lang="de-DE" sz="1800" dirty="0" err="1" smtClean="0"/>
                        <a:t>installation</a:t>
                      </a:r>
                      <a:r>
                        <a:rPr lang="de-DE" sz="1800" dirty="0" smtClean="0"/>
                        <a:t>.  Next </a:t>
                      </a:r>
                      <a:r>
                        <a:rPr lang="de-DE" sz="1800" dirty="0" err="1" smtClean="0"/>
                        <a:t>generation</a:t>
                      </a:r>
                      <a:r>
                        <a:rPr lang="de-DE" sz="1800" dirty="0" smtClean="0"/>
                        <a:t> will </a:t>
                      </a:r>
                      <a:r>
                        <a:rPr lang="de-DE" sz="1800" dirty="0" err="1" smtClean="0"/>
                        <a:t>be</a:t>
                      </a:r>
                      <a:r>
                        <a:rPr lang="de-DE" sz="1800" dirty="0" smtClean="0"/>
                        <a:t> </a:t>
                      </a:r>
                      <a:r>
                        <a:rPr lang="de-DE" sz="1800" dirty="0" err="1" smtClean="0"/>
                        <a:t>produced</a:t>
                      </a:r>
                      <a:r>
                        <a:rPr lang="de-DE" sz="1800" dirty="0" smtClean="0"/>
                        <a:t> </a:t>
                      </a:r>
                      <a:r>
                        <a:rPr lang="de-DE" sz="1800" dirty="0" err="1" smtClean="0"/>
                        <a:t>starting</a:t>
                      </a:r>
                      <a:r>
                        <a:rPr lang="de-DE" sz="1800" dirty="0" smtClean="0"/>
                        <a:t> </a:t>
                      </a:r>
                      <a:r>
                        <a:rPr lang="de-DE" sz="1800" dirty="0" err="1" smtClean="0"/>
                        <a:t>December</a:t>
                      </a:r>
                      <a:r>
                        <a:rPr lang="de-DE" sz="1800" dirty="0" smtClean="0"/>
                        <a:t> 2013 </a:t>
                      </a:r>
                      <a:r>
                        <a:rPr lang="de-DE" sz="1800" dirty="0" err="1" smtClean="0"/>
                        <a:t>or</a:t>
                      </a:r>
                      <a:r>
                        <a:rPr lang="de-DE" sz="1800" dirty="0" smtClean="0"/>
                        <a:t> </a:t>
                      </a:r>
                      <a:r>
                        <a:rPr lang="de-DE" sz="1800" dirty="0" err="1" smtClean="0"/>
                        <a:t>January</a:t>
                      </a:r>
                      <a:r>
                        <a:rPr lang="de-DE" sz="1800" dirty="0" smtClean="0"/>
                        <a:t> 2014</a:t>
                      </a:r>
                    </a:p>
                  </a:txBody>
                  <a:tcPr/>
                </a:tc>
                <a:tc>
                  <a:txBody>
                    <a:bodyPr/>
                    <a:lstStyle/>
                    <a:p>
                      <a:r>
                        <a:rPr lang="de-DE" dirty="0" err="1" smtClean="0"/>
                        <a:t>Almost</a:t>
                      </a:r>
                      <a:r>
                        <a:rPr lang="de-DE" dirty="0" smtClean="0"/>
                        <a:t> </a:t>
                      </a:r>
                      <a:r>
                        <a:rPr lang="de-DE" dirty="0" err="1" smtClean="0"/>
                        <a:t>done</a:t>
                      </a:r>
                      <a:endParaRPr lang="de-DE" dirty="0"/>
                    </a:p>
                  </a:txBody>
                  <a:tcPr/>
                </a:tc>
              </a:tr>
              <a:tr h="824765">
                <a:tc>
                  <a:txBody>
                    <a:bodyPr/>
                    <a:lstStyle/>
                    <a:p>
                      <a:r>
                        <a:rPr lang="de-DE" dirty="0" smtClean="0"/>
                        <a:t>Installation</a:t>
                      </a:r>
                      <a:endParaRPr lang="de-DE" dirty="0"/>
                    </a:p>
                  </a:txBody>
                  <a:tcPr/>
                </a:tc>
                <a:tc gridSpan="2">
                  <a:txBody>
                    <a:bodyPr/>
                    <a:lstStyle/>
                    <a:p>
                      <a:pPr marL="0" indent="0" algn="just">
                        <a:buNone/>
                      </a:pPr>
                      <a:r>
                        <a:rPr lang="de-DE" sz="1800" dirty="0" err="1" smtClean="0"/>
                        <a:t>first</a:t>
                      </a:r>
                      <a:r>
                        <a:rPr lang="de-DE" sz="1800" dirty="0" smtClean="0"/>
                        <a:t> </a:t>
                      </a:r>
                      <a:r>
                        <a:rPr lang="de-DE" sz="1800" dirty="0" err="1" smtClean="0"/>
                        <a:t>boards</a:t>
                      </a:r>
                      <a:r>
                        <a:rPr lang="de-DE" sz="1800" baseline="0" dirty="0" smtClean="0"/>
                        <a:t> </a:t>
                      </a:r>
                      <a:r>
                        <a:rPr lang="de-DE" sz="1800" baseline="0" dirty="0" err="1" smtClean="0"/>
                        <a:t>installed</a:t>
                      </a:r>
                      <a:r>
                        <a:rPr lang="de-DE" sz="1800" baseline="0" dirty="0" smtClean="0"/>
                        <a:t> </a:t>
                      </a:r>
                      <a:r>
                        <a:rPr lang="de-DE" sz="1800" dirty="0" err="1" smtClean="0"/>
                        <a:t>for</a:t>
                      </a:r>
                      <a:r>
                        <a:rPr lang="de-DE" sz="1800" dirty="0" smtClean="0"/>
                        <a:t> </a:t>
                      </a:r>
                      <a:r>
                        <a:rPr lang="de-DE" sz="1800" dirty="0" err="1" smtClean="0"/>
                        <a:t>the</a:t>
                      </a:r>
                      <a:r>
                        <a:rPr lang="de-DE" sz="1800" dirty="0" smtClean="0"/>
                        <a:t> XFEL </a:t>
                      </a:r>
                      <a:r>
                        <a:rPr lang="de-DE" sz="1800" dirty="0" err="1" smtClean="0"/>
                        <a:t>gun</a:t>
                      </a:r>
                      <a:r>
                        <a:rPr lang="de-DE" sz="1800" dirty="0" smtClean="0"/>
                        <a:t> </a:t>
                      </a:r>
                      <a:r>
                        <a:rPr lang="de-DE" sz="1800" dirty="0" err="1" smtClean="0"/>
                        <a:t>test</a:t>
                      </a:r>
                      <a:r>
                        <a:rPr lang="de-DE" sz="1800" dirty="0" smtClean="0"/>
                        <a:t>.  Rest </a:t>
                      </a:r>
                      <a:r>
                        <a:rPr lang="de-DE" sz="1800" dirty="0" err="1" smtClean="0"/>
                        <a:t>of</a:t>
                      </a:r>
                      <a:r>
                        <a:rPr lang="de-DE" sz="1800" dirty="0" smtClean="0"/>
                        <a:t> </a:t>
                      </a:r>
                      <a:r>
                        <a:rPr lang="de-DE" sz="1800" dirty="0" err="1" smtClean="0"/>
                        <a:t>installation</a:t>
                      </a:r>
                      <a:r>
                        <a:rPr lang="de-DE" sz="1800" dirty="0" smtClean="0"/>
                        <a:t> will </a:t>
                      </a:r>
                      <a:r>
                        <a:rPr lang="de-DE" sz="1800" dirty="0" err="1" smtClean="0"/>
                        <a:t>be</a:t>
                      </a:r>
                      <a:r>
                        <a:rPr lang="de-DE" sz="1800" dirty="0" smtClean="0"/>
                        <a:t> </a:t>
                      </a:r>
                      <a:r>
                        <a:rPr lang="de-DE" sz="1800" dirty="0" err="1" smtClean="0"/>
                        <a:t>done</a:t>
                      </a:r>
                      <a:r>
                        <a:rPr lang="de-DE" sz="1800" dirty="0" smtClean="0"/>
                        <a:t> </a:t>
                      </a:r>
                      <a:r>
                        <a:rPr lang="de-DE" sz="1800" dirty="0" err="1" smtClean="0"/>
                        <a:t>next</a:t>
                      </a:r>
                      <a:r>
                        <a:rPr lang="de-DE" sz="1800" dirty="0" smtClean="0"/>
                        <a:t> </a:t>
                      </a:r>
                      <a:r>
                        <a:rPr lang="de-DE" sz="1800" dirty="0" err="1" smtClean="0"/>
                        <a:t>year</a:t>
                      </a:r>
                      <a:r>
                        <a:rPr lang="de-DE" sz="1800" dirty="0" smtClean="0"/>
                        <a:t> in parallel </a:t>
                      </a:r>
                      <a:r>
                        <a:rPr lang="de-DE" sz="1800" dirty="0" err="1" smtClean="0"/>
                        <a:t>with</a:t>
                      </a:r>
                      <a:r>
                        <a:rPr lang="de-DE" sz="1800" dirty="0" smtClean="0"/>
                        <a:t> Timing System.</a:t>
                      </a:r>
                    </a:p>
                  </a:txBody>
                  <a:tcPr/>
                </a:tc>
                <a:tc hMerge="1">
                  <a:txBody>
                    <a:bodyPr/>
                    <a:lstStyle/>
                    <a:p>
                      <a:endParaRPr lang="de-DE" dirty="0"/>
                    </a:p>
                  </a:txBody>
                  <a:tcPr/>
                </a:tc>
              </a:tr>
              <a:tr h="771496">
                <a:tc>
                  <a:txBody>
                    <a:bodyPr/>
                    <a:lstStyle/>
                    <a:p>
                      <a:r>
                        <a:rPr lang="de-DE" dirty="0" err="1" smtClean="0"/>
                        <a:t>Commissioning</a:t>
                      </a:r>
                      <a:endParaRPr lang="de-DE" dirty="0"/>
                    </a:p>
                  </a:txBody>
                  <a:tcPr/>
                </a:tc>
                <a:tc gridSpan="2">
                  <a:txBody>
                    <a:bodyPr/>
                    <a:lstStyle/>
                    <a:p>
                      <a:pPr marL="0" indent="0" algn="just">
                        <a:buNone/>
                      </a:pPr>
                      <a:r>
                        <a:rPr lang="de-DE" sz="1800" dirty="0" smtClean="0"/>
                        <a:t>will </a:t>
                      </a:r>
                      <a:r>
                        <a:rPr lang="de-DE" sz="1800" dirty="0" err="1" smtClean="0"/>
                        <a:t>be</a:t>
                      </a:r>
                      <a:r>
                        <a:rPr lang="de-DE" sz="1800" dirty="0" smtClean="0"/>
                        <a:t> </a:t>
                      </a:r>
                      <a:r>
                        <a:rPr lang="de-DE" sz="1800" dirty="0" err="1" smtClean="0"/>
                        <a:t>done</a:t>
                      </a:r>
                      <a:r>
                        <a:rPr lang="de-DE" sz="1800" dirty="0" smtClean="0"/>
                        <a:t> </a:t>
                      </a:r>
                      <a:r>
                        <a:rPr lang="de-DE" sz="1800" dirty="0" err="1" smtClean="0"/>
                        <a:t>inmediately</a:t>
                      </a:r>
                      <a:r>
                        <a:rPr lang="de-DE" sz="1800" dirty="0" smtClean="0"/>
                        <a:t> after a </a:t>
                      </a:r>
                      <a:r>
                        <a:rPr lang="de-DE" sz="1800" dirty="0" err="1" smtClean="0"/>
                        <a:t>system</a:t>
                      </a:r>
                      <a:r>
                        <a:rPr lang="de-DE" sz="1800" dirty="0" smtClean="0"/>
                        <a:t> </a:t>
                      </a:r>
                      <a:r>
                        <a:rPr lang="de-DE" sz="1800" dirty="0" err="1" smtClean="0"/>
                        <a:t>is</a:t>
                      </a:r>
                      <a:r>
                        <a:rPr lang="de-DE" sz="1800" dirty="0" smtClean="0"/>
                        <a:t> </a:t>
                      </a:r>
                      <a:r>
                        <a:rPr lang="de-DE" sz="1800" dirty="0" err="1" smtClean="0"/>
                        <a:t>connected</a:t>
                      </a:r>
                      <a:r>
                        <a:rPr lang="de-DE" sz="1800" dirty="0" smtClean="0"/>
                        <a:t> </a:t>
                      </a:r>
                      <a:r>
                        <a:rPr lang="de-DE" sz="1800" dirty="0" err="1" smtClean="0"/>
                        <a:t>to</a:t>
                      </a:r>
                      <a:r>
                        <a:rPr lang="de-DE" sz="1800" dirty="0" smtClean="0"/>
                        <a:t> </a:t>
                      </a:r>
                      <a:r>
                        <a:rPr lang="de-DE" sz="1800" dirty="0" err="1" smtClean="0"/>
                        <a:t>the</a:t>
                      </a:r>
                      <a:r>
                        <a:rPr lang="de-DE" sz="1800" dirty="0" smtClean="0"/>
                        <a:t> MPS</a:t>
                      </a:r>
                    </a:p>
                  </a:txBody>
                  <a:tcPr/>
                </a:tc>
                <a:tc hMerge="1">
                  <a:txBody>
                    <a:bodyPr/>
                    <a:lstStyle/>
                    <a:p>
                      <a:endParaRPr lang="de-DE" dirty="0"/>
                    </a:p>
                  </a:txBody>
                  <a:tcPr/>
                </a:tc>
              </a:tr>
            </a:tbl>
          </a:graphicData>
        </a:graphic>
      </p:graphicFrame>
    </p:spTree>
    <p:extLst>
      <p:ext uri="{BB962C8B-B14F-4D97-AF65-F5344CB8AC3E}">
        <p14:creationId xmlns:p14="http://schemas.microsoft.com/office/powerpoint/2010/main" val="13719325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dirty="0" smtClean="0"/>
              <a:t>Summary</a:t>
            </a:r>
            <a:endParaRPr lang="de-DE" dirty="0"/>
          </a:p>
        </p:txBody>
      </p:sp>
      <p:sp>
        <p:nvSpPr>
          <p:cNvPr id="4" name="Rectangle 2"/>
          <p:cNvSpPr>
            <a:spLocks noGrp="1" noChangeArrowheads="1"/>
          </p:cNvSpPr>
          <p:nvPr>
            <p:ph idx="1"/>
          </p:nvPr>
        </p:nvSpPr>
        <p:spPr>
          <a:xfrm>
            <a:off x="671513" y="1186920"/>
            <a:ext cx="7972425" cy="5251979"/>
          </a:xfrm>
        </p:spPr>
        <p:txBody>
          <a:bodyPr/>
          <a:lstStyle/>
          <a:p>
            <a:pPr marL="285750" indent="-285750" algn="just">
              <a:spcBef>
                <a:spcPts val="0"/>
              </a:spcBef>
              <a:buClr>
                <a:srgbClr val="FD930A"/>
              </a:buClr>
              <a:buSzPct val="80000"/>
              <a:buFont typeface="Wingdings" charset="2"/>
              <a:buChar char=""/>
              <a:tabLst>
                <a:tab pos="285750" algn="l"/>
                <a:tab pos="398463" algn="l"/>
                <a:tab pos="855663" algn="l"/>
                <a:tab pos="1312863" algn="l"/>
                <a:tab pos="1770063" algn="l"/>
                <a:tab pos="2227263" algn="l"/>
                <a:tab pos="2684463" algn="l"/>
                <a:tab pos="3141663" algn="l"/>
                <a:tab pos="3598863" algn="l"/>
                <a:tab pos="4056063" algn="l"/>
                <a:tab pos="4513263" algn="l"/>
                <a:tab pos="4970463" algn="l"/>
                <a:tab pos="5427663" algn="l"/>
                <a:tab pos="5884863" algn="l"/>
                <a:tab pos="6342063" algn="l"/>
                <a:tab pos="6799263" algn="l"/>
                <a:tab pos="7256463" algn="l"/>
                <a:tab pos="7713663" algn="l"/>
                <a:tab pos="8170863" algn="l"/>
                <a:tab pos="8628063" algn="l"/>
                <a:tab pos="9085263" algn="l"/>
              </a:tabLst>
            </a:pPr>
            <a:r>
              <a:rPr lang="en-US" sz="2000" dirty="0" smtClean="0"/>
              <a:t>The development of the MPS for the XFEL is ongoing as planned</a:t>
            </a:r>
          </a:p>
          <a:p>
            <a:pPr marL="285750" indent="-285750" algn="just">
              <a:spcBef>
                <a:spcPts val="0"/>
              </a:spcBef>
              <a:buClr>
                <a:srgbClr val="FD930A"/>
              </a:buClr>
              <a:buSzPct val="80000"/>
              <a:buFont typeface="Wingdings" charset="2"/>
              <a:buChar char=""/>
              <a:tabLst>
                <a:tab pos="285750" algn="l"/>
                <a:tab pos="398463" algn="l"/>
                <a:tab pos="855663" algn="l"/>
                <a:tab pos="1312863" algn="l"/>
                <a:tab pos="1770063" algn="l"/>
                <a:tab pos="2227263" algn="l"/>
                <a:tab pos="2684463" algn="l"/>
                <a:tab pos="3141663" algn="l"/>
                <a:tab pos="3598863" algn="l"/>
                <a:tab pos="4056063" algn="l"/>
                <a:tab pos="4513263" algn="l"/>
                <a:tab pos="4970463" algn="l"/>
                <a:tab pos="5427663" algn="l"/>
                <a:tab pos="5884863" algn="l"/>
                <a:tab pos="6342063" algn="l"/>
                <a:tab pos="6799263" algn="l"/>
                <a:tab pos="7256463" algn="l"/>
                <a:tab pos="7713663" algn="l"/>
                <a:tab pos="8170863" algn="l"/>
                <a:tab pos="8628063" algn="l"/>
                <a:tab pos="9085263" algn="l"/>
              </a:tabLst>
            </a:pPr>
            <a:endParaRPr lang="en-US" sz="2000" dirty="0"/>
          </a:p>
          <a:p>
            <a:pPr marL="285750" indent="-285750" algn="just">
              <a:spcBef>
                <a:spcPts val="0"/>
              </a:spcBef>
              <a:buClr>
                <a:srgbClr val="FD930A"/>
              </a:buClr>
              <a:buSzPct val="80000"/>
              <a:buFont typeface="Wingdings" charset="2"/>
              <a:buChar char=""/>
              <a:tabLst>
                <a:tab pos="285750" algn="l"/>
                <a:tab pos="398463" algn="l"/>
                <a:tab pos="855663" algn="l"/>
                <a:tab pos="1312863" algn="l"/>
                <a:tab pos="1770063" algn="l"/>
                <a:tab pos="2227263" algn="l"/>
                <a:tab pos="2684463" algn="l"/>
                <a:tab pos="3141663" algn="l"/>
                <a:tab pos="3598863" algn="l"/>
                <a:tab pos="4056063" algn="l"/>
                <a:tab pos="4513263" algn="l"/>
                <a:tab pos="4970463" algn="l"/>
                <a:tab pos="5427663" algn="l"/>
                <a:tab pos="5884863" algn="l"/>
                <a:tab pos="6342063" algn="l"/>
                <a:tab pos="6799263" algn="l"/>
                <a:tab pos="7256463" algn="l"/>
                <a:tab pos="7713663" algn="l"/>
                <a:tab pos="8170863" algn="l"/>
                <a:tab pos="8628063" algn="l"/>
                <a:tab pos="9085263" algn="l"/>
              </a:tabLst>
            </a:pPr>
            <a:r>
              <a:rPr lang="en-US" sz="2000" dirty="0" smtClean="0"/>
              <a:t>Each of the suppliers of status signals to the MPS was contacted to clarify their integration into the final design of the system.</a:t>
            </a:r>
          </a:p>
          <a:p>
            <a:pPr marL="285750" indent="-285750" algn="just">
              <a:spcBef>
                <a:spcPts val="0"/>
              </a:spcBef>
              <a:buClr>
                <a:srgbClr val="FD930A"/>
              </a:buClr>
              <a:buSzPct val="80000"/>
              <a:buFont typeface="Wingdings" charset="2"/>
              <a:buChar char=""/>
              <a:tabLst>
                <a:tab pos="285750" algn="l"/>
                <a:tab pos="398463" algn="l"/>
                <a:tab pos="855663" algn="l"/>
                <a:tab pos="1312863" algn="l"/>
                <a:tab pos="1770063" algn="l"/>
                <a:tab pos="2227263" algn="l"/>
                <a:tab pos="2684463" algn="l"/>
                <a:tab pos="3141663" algn="l"/>
                <a:tab pos="3598863" algn="l"/>
                <a:tab pos="4056063" algn="l"/>
                <a:tab pos="4513263" algn="l"/>
                <a:tab pos="4970463" algn="l"/>
                <a:tab pos="5427663" algn="l"/>
                <a:tab pos="5884863" algn="l"/>
                <a:tab pos="6342063" algn="l"/>
                <a:tab pos="6799263" algn="l"/>
                <a:tab pos="7256463" algn="l"/>
                <a:tab pos="7713663" algn="l"/>
                <a:tab pos="8170863" algn="l"/>
                <a:tab pos="8628063" algn="l"/>
                <a:tab pos="9085263" algn="l"/>
              </a:tabLst>
            </a:pPr>
            <a:endParaRPr lang="en-US" sz="2000" dirty="0" smtClean="0"/>
          </a:p>
          <a:p>
            <a:pPr marL="285750" indent="-285750" algn="just">
              <a:spcBef>
                <a:spcPts val="0"/>
              </a:spcBef>
              <a:buClr>
                <a:srgbClr val="FD930A"/>
              </a:buClr>
              <a:buSzPct val="80000"/>
              <a:buFont typeface="Wingdings" charset="2"/>
              <a:buChar char=""/>
              <a:tabLst>
                <a:tab pos="285750" algn="l"/>
                <a:tab pos="398463" algn="l"/>
                <a:tab pos="855663" algn="l"/>
                <a:tab pos="1312863" algn="l"/>
                <a:tab pos="1770063" algn="l"/>
                <a:tab pos="2227263" algn="l"/>
                <a:tab pos="2684463" algn="l"/>
                <a:tab pos="3141663" algn="l"/>
                <a:tab pos="3598863" algn="l"/>
                <a:tab pos="4056063" algn="l"/>
                <a:tab pos="4513263" algn="l"/>
                <a:tab pos="4970463" algn="l"/>
                <a:tab pos="5427663" algn="l"/>
                <a:tab pos="5884863" algn="l"/>
                <a:tab pos="6342063" algn="l"/>
                <a:tab pos="6799263" algn="l"/>
                <a:tab pos="7256463" algn="l"/>
                <a:tab pos="7713663" algn="l"/>
                <a:tab pos="8170863" algn="l"/>
                <a:tab pos="8628063" algn="l"/>
                <a:tab pos="9085263" algn="l"/>
              </a:tabLst>
            </a:pPr>
            <a:r>
              <a:rPr lang="en-US" sz="2000" dirty="0" smtClean="0"/>
              <a:t>A rough plot of the reaction protocol of the MPS to the alarms was elaborated. </a:t>
            </a:r>
          </a:p>
          <a:p>
            <a:pPr marL="0" indent="0" algn="just">
              <a:spcBef>
                <a:spcPts val="0"/>
              </a:spcBef>
              <a:buClr>
                <a:srgbClr val="FD930A"/>
              </a:buClr>
              <a:buSzPct val="80000"/>
              <a:buNone/>
              <a:tabLst>
                <a:tab pos="285750" algn="l"/>
                <a:tab pos="398463" algn="l"/>
                <a:tab pos="855663" algn="l"/>
                <a:tab pos="1312863" algn="l"/>
                <a:tab pos="1770063" algn="l"/>
                <a:tab pos="2227263" algn="l"/>
                <a:tab pos="2684463" algn="l"/>
                <a:tab pos="3141663" algn="l"/>
                <a:tab pos="3598863" algn="l"/>
                <a:tab pos="4056063" algn="l"/>
                <a:tab pos="4513263" algn="l"/>
                <a:tab pos="4970463" algn="l"/>
                <a:tab pos="5427663" algn="l"/>
                <a:tab pos="5884863" algn="l"/>
                <a:tab pos="6342063" algn="l"/>
                <a:tab pos="6799263" algn="l"/>
                <a:tab pos="7256463" algn="l"/>
                <a:tab pos="7713663" algn="l"/>
                <a:tab pos="8170863" algn="l"/>
                <a:tab pos="8628063" algn="l"/>
                <a:tab pos="9085263" algn="l"/>
              </a:tabLst>
            </a:pPr>
            <a:endParaRPr lang="en-US" sz="2000" dirty="0"/>
          </a:p>
          <a:p>
            <a:pPr algn="just">
              <a:spcBef>
                <a:spcPts val="0"/>
              </a:spcBef>
              <a:buClr>
                <a:srgbClr val="FD930A"/>
              </a:buClr>
              <a:tabLst>
                <a:tab pos="285750" algn="l"/>
                <a:tab pos="398463" algn="l"/>
                <a:tab pos="855663" algn="l"/>
                <a:tab pos="1312863" algn="l"/>
                <a:tab pos="1770063" algn="l"/>
                <a:tab pos="2227263" algn="l"/>
                <a:tab pos="2684463" algn="l"/>
                <a:tab pos="3141663" algn="l"/>
                <a:tab pos="3598863" algn="l"/>
                <a:tab pos="4056063" algn="l"/>
                <a:tab pos="4513263" algn="l"/>
                <a:tab pos="4970463" algn="l"/>
                <a:tab pos="5427663" algn="l"/>
                <a:tab pos="5884863" algn="l"/>
                <a:tab pos="6342063" algn="l"/>
                <a:tab pos="6799263" algn="l"/>
                <a:tab pos="7256463" algn="l"/>
                <a:tab pos="7713663" algn="l"/>
                <a:tab pos="8170863" algn="l"/>
                <a:tab pos="8628063" algn="l"/>
                <a:tab pos="9085263" algn="l"/>
              </a:tabLst>
            </a:pPr>
            <a:r>
              <a:rPr lang="en-US" sz="2000" dirty="0" smtClean="0"/>
              <a:t>The first installation of the MPS for the XFEL injector was successfully done</a:t>
            </a:r>
          </a:p>
          <a:p>
            <a:pPr marL="0" indent="0" algn="just">
              <a:spcBef>
                <a:spcPts val="0"/>
              </a:spcBef>
              <a:buClr>
                <a:srgbClr val="FD930A"/>
              </a:buClr>
              <a:buSzPct val="80000"/>
              <a:buNone/>
              <a:tabLst>
                <a:tab pos="285750" algn="l"/>
                <a:tab pos="398463" algn="l"/>
                <a:tab pos="855663" algn="l"/>
                <a:tab pos="1312863" algn="l"/>
                <a:tab pos="1770063" algn="l"/>
                <a:tab pos="2227263" algn="l"/>
                <a:tab pos="2684463" algn="l"/>
                <a:tab pos="3141663" algn="l"/>
                <a:tab pos="3598863" algn="l"/>
                <a:tab pos="4056063" algn="l"/>
                <a:tab pos="4513263" algn="l"/>
                <a:tab pos="4970463" algn="l"/>
                <a:tab pos="5427663" algn="l"/>
                <a:tab pos="5884863" algn="l"/>
                <a:tab pos="6342063" algn="l"/>
                <a:tab pos="6799263" algn="l"/>
                <a:tab pos="7256463" algn="l"/>
                <a:tab pos="7713663" algn="l"/>
                <a:tab pos="8170863" algn="l"/>
                <a:tab pos="8628063" algn="l"/>
                <a:tab pos="9085263" algn="l"/>
              </a:tabLst>
            </a:pPr>
            <a:endParaRPr lang="en-US" sz="2000" dirty="0" smtClean="0"/>
          </a:p>
          <a:p>
            <a:pPr marL="285750" indent="-285750" algn="just">
              <a:spcBef>
                <a:spcPts val="0"/>
              </a:spcBef>
              <a:buClr>
                <a:srgbClr val="FD930A"/>
              </a:buClr>
              <a:buSzPct val="80000"/>
              <a:buFont typeface="Wingdings" charset="2"/>
              <a:buChar char=""/>
              <a:tabLst>
                <a:tab pos="285750" algn="l"/>
                <a:tab pos="398463" algn="l"/>
                <a:tab pos="855663" algn="l"/>
                <a:tab pos="1312863" algn="l"/>
                <a:tab pos="1770063" algn="l"/>
                <a:tab pos="2227263" algn="l"/>
                <a:tab pos="2684463" algn="l"/>
                <a:tab pos="3141663" algn="l"/>
                <a:tab pos="3598863" algn="l"/>
                <a:tab pos="4056063" algn="l"/>
                <a:tab pos="4513263" algn="l"/>
                <a:tab pos="4970463" algn="l"/>
                <a:tab pos="5427663" algn="l"/>
                <a:tab pos="5884863" algn="l"/>
                <a:tab pos="6342063" algn="l"/>
                <a:tab pos="6799263" algn="l"/>
                <a:tab pos="7256463" algn="l"/>
                <a:tab pos="7713663" algn="l"/>
                <a:tab pos="8170863" algn="l"/>
                <a:tab pos="8628063" algn="l"/>
                <a:tab pos="9085263" algn="l"/>
              </a:tabLst>
            </a:pPr>
            <a:r>
              <a:rPr lang="en-US" sz="2000" dirty="0" smtClean="0"/>
              <a:t>We will gain operation experience at FLASH II before the startup of XFEL</a:t>
            </a:r>
          </a:p>
          <a:p>
            <a:pPr marL="0" indent="0" algn="just">
              <a:spcBef>
                <a:spcPts val="0"/>
              </a:spcBef>
              <a:buClr>
                <a:srgbClr val="FD930A"/>
              </a:buClr>
              <a:buSzPct val="80000"/>
              <a:buNone/>
              <a:tabLst>
                <a:tab pos="285750" algn="l"/>
                <a:tab pos="398463" algn="l"/>
                <a:tab pos="855663" algn="l"/>
                <a:tab pos="1312863" algn="l"/>
                <a:tab pos="1770063" algn="l"/>
                <a:tab pos="2227263" algn="l"/>
                <a:tab pos="2684463" algn="l"/>
                <a:tab pos="3141663" algn="l"/>
                <a:tab pos="3598863" algn="l"/>
                <a:tab pos="4056063" algn="l"/>
                <a:tab pos="4513263" algn="l"/>
                <a:tab pos="4970463" algn="l"/>
                <a:tab pos="5427663" algn="l"/>
                <a:tab pos="5884863" algn="l"/>
                <a:tab pos="6342063" algn="l"/>
                <a:tab pos="6799263" algn="l"/>
                <a:tab pos="7256463" algn="l"/>
                <a:tab pos="7713663" algn="l"/>
                <a:tab pos="8170863" algn="l"/>
                <a:tab pos="8628063" algn="l"/>
                <a:tab pos="9085263" algn="l"/>
              </a:tabLst>
            </a:pPr>
            <a:endParaRPr lang="en-US" sz="2000" dirty="0" smtClean="0"/>
          </a:p>
          <a:p>
            <a:pPr marL="0" indent="0" algn="just">
              <a:spcBef>
                <a:spcPts val="0"/>
              </a:spcBef>
              <a:buClr>
                <a:srgbClr val="FD930A"/>
              </a:buClr>
              <a:buNone/>
              <a:tabLst>
                <a:tab pos="285750" algn="l"/>
                <a:tab pos="398463" algn="l"/>
                <a:tab pos="855663" algn="l"/>
                <a:tab pos="1312863" algn="l"/>
                <a:tab pos="1770063" algn="l"/>
                <a:tab pos="2227263" algn="l"/>
                <a:tab pos="2684463" algn="l"/>
                <a:tab pos="3141663" algn="l"/>
                <a:tab pos="3598863" algn="l"/>
                <a:tab pos="4056063" algn="l"/>
                <a:tab pos="4513263" algn="l"/>
                <a:tab pos="4970463" algn="l"/>
                <a:tab pos="5427663" algn="l"/>
                <a:tab pos="5884863" algn="l"/>
                <a:tab pos="6342063" algn="l"/>
                <a:tab pos="6799263" algn="l"/>
                <a:tab pos="7256463" algn="l"/>
                <a:tab pos="7713663" algn="l"/>
                <a:tab pos="8170863" algn="l"/>
                <a:tab pos="8628063" algn="l"/>
                <a:tab pos="9085263" algn="l"/>
              </a:tabLst>
            </a:pPr>
            <a:r>
              <a:rPr lang="en-US" sz="1600" i="1" dirty="0" smtClean="0">
                <a:solidFill>
                  <a:srgbClr val="0070C0"/>
                </a:solidFill>
              </a:rPr>
              <a:t>More info in the MPS CDR (EDMS number </a:t>
            </a:r>
            <a:r>
              <a:rPr lang="de-DE" sz="1600" i="1" dirty="0" smtClean="0">
                <a:solidFill>
                  <a:srgbClr val="0070C0"/>
                </a:solidFill>
              </a:rPr>
              <a:t>D00000003387601)</a:t>
            </a:r>
            <a:endParaRPr lang="en-US" sz="1600" i="1" dirty="0" smtClean="0">
              <a:solidFill>
                <a:srgbClr val="0070C0"/>
              </a:solidFill>
            </a:endParaRPr>
          </a:p>
        </p:txBody>
      </p:sp>
    </p:spTree>
    <p:extLst>
      <p:ext uri="{BB962C8B-B14F-4D97-AF65-F5344CB8AC3E}">
        <p14:creationId xmlns:p14="http://schemas.microsoft.com/office/powerpoint/2010/main" val="340376779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dirty="0" err="1" smtClean="0"/>
              <a:t>Requirements</a:t>
            </a:r>
            <a:r>
              <a:rPr lang="de-DE" dirty="0" smtClean="0"/>
              <a:t> </a:t>
            </a:r>
            <a:r>
              <a:rPr lang="de-DE" dirty="0" err="1" smtClean="0"/>
              <a:t>of</a:t>
            </a:r>
            <a:r>
              <a:rPr lang="de-DE" dirty="0" smtClean="0"/>
              <a:t> </a:t>
            </a:r>
            <a:r>
              <a:rPr lang="de-DE" dirty="0" err="1" smtClean="0"/>
              <a:t>the</a:t>
            </a:r>
            <a:r>
              <a:rPr lang="de-DE" dirty="0" smtClean="0"/>
              <a:t> MPS</a:t>
            </a:r>
            <a:endParaRPr lang="de-DE" dirty="0"/>
          </a:p>
        </p:txBody>
      </p:sp>
      <p:sp>
        <p:nvSpPr>
          <p:cNvPr id="3" name="Content Placeholder 2"/>
          <p:cNvSpPr>
            <a:spLocks noGrp="1"/>
          </p:cNvSpPr>
          <p:nvPr>
            <p:ph idx="1"/>
          </p:nvPr>
        </p:nvSpPr>
        <p:spPr>
          <a:xfrm>
            <a:off x="374333" y="1151354"/>
            <a:ext cx="7972425" cy="5218966"/>
          </a:xfrm>
        </p:spPr>
        <p:txBody>
          <a:bodyPr/>
          <a:lstStyle/>
          <a:p>
            <a:pPr algn="just">
              <a:spcBef>
                <a:spcPts val="0"/>
              </a:spcBef>
            </a:pPr>
            <a:r>
              <a:rPr lang="en-US" sz="2000" dirty="0" smtClean="0">
                <a:latin typeface="Arial" pitchFamily="34" charset="0"/>
                <a:cs typeface="Arial" pitchFamily="34" charset="0"/>
              </a:rPr>
              <a:t>Protect </a:t>
            </a:r>
            <a:r>
              <a:rPr lang="en-US" sz="2000" dirty="0">
                <a:latin typeface="Arial" pitchFamily="34" charset="0"/>
                <a:cs typeface="Arial" pitchFamily="34" charset="0"/>
              </a:rPr>
              <a:t>the accelerator </a:t>
            </a:r>
            <a:r>
              <a:rPr lang="en-US" sz="2000" dirty="0" smtClean="0">
                <a:latin typeface="Arial" pitchFamily="34" charset="0"/>
                <a:cs typeface="Arial" pitchFamily="34" charset="0"/>
              </a:rPr>
              <a:t>from damage </a:t>
            </a:r>
            <a:r>
              <a:rPr lang="en-US" sz="2000" dirty="0">
                <a:latin typeface="Arial" pitchFamily="34" charset="0"/>
                <a:cs typeface="Arial" pitchFamily="34" charset="0"/>
              </a:rPr>
              <a:t>produced by the electron or photon </a:t>
            </a:r>
            <a:r>
              <a:rPr lang="en-US" sz="2000" dirty="0" smtClean="0">
                <a:latin typeface="Arial" pitchFamily="34" charset="0"/>
                <a:cs typeface="Arial" pitchFamily="34" charset="0"/>
              </a:rPr>
              <a:t>beam</a:t>
            </a:r>
          </a:p>
          <a:p>
            <a:pPr algn="just">
              <a:spcBef>
                <a:spcPts val="0"/>
              </a:spcBef>
            </a:pPr>
            <a:endParaRPr lang="en-US" sz="2000" dirty="0" smtClean="0">
              <a:latin typeface="Arial" pitchFamily="34" charset="0"/>
              <a:cs typeface="Arial" pitchFamily="34" charset="0"/>
            </a:endParaRPr>
          </a:p>
          <a:p>
            <a:pPr algn="just">
              <a:spcBef>
                <a:spcPts val="0"/>
              </a:spcBef>
            </a:pPr>
            <a:r>
              <a:rPr lang="en-US" sz="2000" dirty="0" smtClean="0">
                <a:latin typeface="Arial" pitchFamily="34" charset="0"/>
                <a:cs typeface="Arial" pitchFamily="34" charset="0"/>
              </a:rPr>
              <a:t>Help to control the radioactive activation </a:t>
            </a:r>
            <a:r>
              <a:rPr lang="en-US" sz="2000" dirty="0">
                <a:latin typeface="Arial" pitchFamily="34" charset="0"/>
                <a:cs typeface="Arial" pitchFamily="34" charset="0"/>
              </a:rPr>
              <a:t>of the </a:t>
            </a:r>
            <a:r>
              <a:rPr lang="en-US" sz="2000" dirty="0" smtClean="0">
                <a:latin typeface="Arial" pitchFamily="34" charset="0"/>
                <a:cs typeface="Arial" pitchFamily="34" charset="0"/>
              </a:rPr>
              <a:t>components</a:t>
            </a:r>
          </a:p>
          <a:p>
            <a:pPr algn="just">
              <a:spcBef>
                <a:spcPts val="0"/>
              </a:spcBef>
            </a:pPr>
            <a:endParaRPr lang="en-US" sz="2000" dirty="0" smtClean="0">
              <a:latin typeface="Arial" pitchFamily="34" charset="0"/>
              <a:cs typeface="Arial" pitchFamily="34" charset="0"/>
            </a:endParaRPr>
          </a:p>
          <a:p>
            <a:pPr algn="just">
              <a:spcBef>
                <a:spcPts val="0"/>
              </a:spcBef>
            </a:pPr>
            <a:r>
              <a:rPr lang="en-US" sz="2000" dirty="0">
                <a:latin typeface="Arial" pitchFamily="34" charset="0"/>
                <a:cs typeface="Arial" pitchFamily="34" charset="0"/>
              </a:rPr>
              <a:t>Facilitate the handling of the machine and minimize the </a:t>
            </a:r>
            <a:r>
              <a:rPr lang="en-US" sz="2000" dirty="0" smtClean="0">
                <a:latin typeface="Arial" pitchFamily="34" charset="0"/>
                <a:cs typeface="Arial" pitchFamily="34" charset="0"/>
              </a:rPr>
              <a:t>downtime: veto sections in the accelerator and dynamic limitation of beam power</a:t>
            </a:r>
          </a:p>
          <a:p>
            <a:pPr algn="just">
              <a:spcBef>
                <a:spcPts val="0"/>
              </a:spcBef>
            </a:pPr>
            <a:endParaRPr lang="en-US" sz="2000" dirty="0">
              <a:latin typeface="Arial" pitchFamily="34" charset="0"/>
              <a:cs typeface="Arial" pitchFamily="34" charset="0"/>
            </a:endParaRPr>
          </a:p>
          <a:p>
            <a:pPr algn="just">
              <a:spcBef>
                <a:spcPts val="0"/>
              </a:spcBef>
            </a:pPr>
            <a:r>
              <a:rPr lang="en-US" sz="2000" dirty="0" smtClean="0">
                <a:latin typeface="Arial" pitchFamily="34" charset="0"/>
                <a:cs typeface="Arial" pitchFamily="34" charset="0"/>
              </a:rPr>
              <a:t>Failsafe behavior:</a:t>
            </a:r>
            <a:r>
              <a:rPr lang="en-US" sz="2000" dirty="0">
                <a:latin typeface="Arial" pitchFamily="34" charset="0"/>
                <a:cs typeface="Arial" pitchFamily="34" charset="0"/>
              </a:rPr>
              <a:t> </a:t>
            </a:r>
            <a:r>
              <a:rPr lang="en-US" sz="2000" dirty="0" smtClean="0">
                <a:latin typeface="Arial" pitchFamily="34" charset="0"/>
                <a:cs typeface="Arial" pitchFamily="34" charset="0"/>
              </a:rPr>
              <a:t>able to cope with SEUs, power cuts, cable breaks, …</a:t>
            </a:r>
          </a:p>
          <a:p>
            <a:pPr marL="0" indent="0" algn="just">
              <a:spcBef>
                <a:spcPts val="0"/>
              </a:spcBef>
              <a:buNone/>
            </a:pPr>
            <a:endParaRPr lang="en-US" sz="2000" dirty="0" smtClean="0">
              <a:latin typeface="Arial" pitchFamily="34" charset="0"/>
              <a:cs typeface="Arial" pitchFamily="34" charset="0"/>
            </a:endParaRPr>
          </a:p>
          <a:p>
            <a:pPr algn="just">
              <a:spcBef>
                <a:spcPts val="0"/>
              </a:spcBef>
            </a:pPr>
            <a:r>
              <a:rPr lang="en-US" sz="2000" dirty="0" smtClean="0">
                <a:latin typeface="Arial" pitchFamily="34" charset="0"/>
                <a:cs typeface="Arial" pitchFamily="34" charset="0"/>
              </a:rPr>
              <a:t>Fast reaction time to minimize the number of bunches that are lost after detection of an alarm and before an action is taken </a:t>
            </a:r>
          </a:p>
          <a:p>
            <a:pPr algn="just">
              <a:spcBef>
                <a:spcPts val="0"/>
              </a:spcBef>
            </a:pPr>
            <a:endParaRPr lang="en-US" sz="2000" dirty="0" smtClean="0">
              <a:latin typeface="Arial" pitchFamily="34" charset="0"/>
              <a:cs typeface="Arial" pitchFamily="34" charset="0"/>
            </a:endParaRPr>
          </a:p>
          <a:p>
            <a:pPr marL="0" indent="0" algn="ctr">
              <a:spcBef>
                <a:spcPts val="0"/>
              </a:spcBef>
              <a:buNone/>
            </a:pPr>
            <a:r>
              <a:rPr lang="en-US" sz="2000" i="1" dirty="0">
                <a:solidFill>
                  <a:srgbClr val="FD930A"/>
                </a:solidFill>
                <a:latin typeface="Arial" pitchFamily="34" charset="0"/>
                <a:cs typeface="Arial" pitchFamily="34" charset="0"/>
              </a:rPr>
              <a:t>The MPS should be highly </a:t>
            </a:r>
            <a:r>
              <a:rPr lang="en-US" sz="2000" i="1" dirty="0" smtClean="0">
                <a:solidFill>
                  <a:srgbClr val="FD930A"/>
                </a:solidFill>
                <a:latin typeface="Arial" pitchFamily="34" charset="0"/>
                <a:cs typeface="Arial" pitchFamily="34" charset="0"/>
              </a:rPr>
              <a:t>reliable </a:t>
            </a:r>
            <a:r>
              <a:rPr lang="en-US" sz="2000" i="1" dirty="0">
                <a:solidFill>
                  <a:srgbClr val="FD930A"/>
                </a:solidFill>
                <a:latin typeface="Arial" pitchFamily="34" charset="0"/>
                <a:cs typeface="Arial" pitchFamily="34" charset="0"/>
              </a:rPr>
              <a:t>and “user-friendly</a:t>
            </a:r>
            <a:r>
              <a:rPr lang="en-US" sz="2000" i="1" dirty="0" smtClean="0">
                <a:solidFill>
                  <a:srgbClr val="FD930A"/>
                </a:solidFill>
                <a:latin typeface="Arial" pitchFamily="34" charset="0"/>
                <a:cs typeface="Arial" pitchFamily="34" charset="0"/>
              </a:rPr>
              <a:t>”</a:t>
            </a:r>
            <a:endParaRPr lang="en-US" sz="2000" i="1" dirty="0">
              <a:solidFill>
                <a:srgbClr val="FD930A"/>
              </a:solidFill>
              <a:latin typeface="Arial" pitchFamily="34" charset="0"/>
              <a:cs typeface="Arial" pitchFamily="34" charset="0"/>
            </a:endParaRPr>
          </a:p>
        </p:txBody>
      </p:sp>
    </p:spTree>
    <p:extLst>
      <p:ext uri="{BB962C8B-B14F-4D97-AF65-F5344CB8AC3E}">
        <p14:creationId xmlns:p14="http://schemas.microsoft.com/office/powerpoint/2010/main" val="164007856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5" name="Group 44"/>
          <p:cNvGrpSpPr/>
          <p:nvPr/>
        </p:nvGrpSpPr>
        <p:grpSpPr>
          <a:xfrm>
            <a:off x="705372" y="4004613"/>
            <a:ext cx="8162925" cy="2446866"/>
            <a:chOff x="705372" y="3943653"/>
            <a:chExt cx="8162925" cy="2446866"/>
          </a:xfrm>
        </p:grpSpPr>
        <p:grpSp>
          <p:nvGrpSpPr>
            <p:cNvPr id="36" name="Group 35"/>
            <p:cNvGrpSpPr/>
            <p:nvPr/>
          </p:nvGrpSpPr>
          <p:grpSpPr>
            <a:xfrm>
              <a:off x="705372" y="3943653"/>
              <a:ext cx="8162925" cy="2446866"/>
              <a:chOff x="600607" y="1038861"/>
              <a:chExt cx="8162925" cy="2446866"/>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0607" y="1038861"/>
                <a:ext cx="8162925" cy="2446866"/>
              </a:xfrm>
              <a:prstGeom prst="rect">
                <a:avLst/>
              </a:prstGeom>
              <a:noFill/>
              <a:ln>
                <a:noFill/>
              </a:ln>
              <a:effectLst/>
            </p:spPr>
          </p:pic>
          <p:sp>
            <p:nvSpPr>
              <p:cNvPr id="32" name="Rounded Rectangle 31"/>
              <p:cNvSpPr/>
              <p:nvPr/>
            </p:nvSpPr>
            <p:spPr bwMode="auto">
              <a:xfrm>
                <a:off x="7231380" y="2208110"/>
                <a:ext cx="449580" cy="222670"/>
              </a:xfrm>
              <a:prstGeom prst="roundRect">
                <a:avLst/>
              </a:prstGeom>
              <a:solidFill>
                <a:schemeClr val="bg1">
                  <a:alpha val="77000"/>
                </a:schemeClr>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268288" marR="0" indent="-268288" algn="l" defTabSz="914400" rtl="0" eaLnBrk="1" fontAlgn="base" latinLnBrk="0" hangingPunct="1">
                  <a:lnSpc>
                    <a:spcPct val="100000"/>
                  </a:lnSpc>
                  <a:spcBef>
                    <a:spcPct val="20000"/>
                  </a:spcBef>
                  <a:spcAft>
                    <a:spcPct val="0"/>
                  </a:spcAft>
                  <a:buClr>
                    <a:schemeClr val="accent2"/>
                  </a:buClr>
                  <a:buSzPct val="80000"/>
                  <a:buFont typeface="Wingdings" pitchFamily="2" charset="2"/>
                  <a:buChar char="n"/>
                  <a:tabLst/>
                </a:pPr>
                <a:endParaRPr kumimoji="0" lang="de-DE" sz="2000" b="0" i="0" u="none" strike="noStrike" cap="none" normalizeH="0" baseline="0" smtClean="0">
                  <a:ln>
                    <a:noFill/>
                  </a:ln>
                  <a:solidFill>
                    <a:schemeClr val="accent3"/>
                  </a:solidFill>
                  <a:effectLst/>
                  <a:latin typeface="Arial" charset="0"/>
                  <a:ea typeface="ＭＳ Ｐゴシック" pitchFamily="112" charset="-128"/>
                </a:endParaRPr>
              </a:p>
            </p:txBody>
          </p:sp>
          <p:sp>
            <p:nvSpPr>
              <p:cNvPr id="33" name="Rounded Rectangle 32"/>
              <p:cNvSpPr/>
              <p:nvPr/>
            </p:nvSpPr>
            <p:spPr bwMode="auto">
              <a:xfrm>
                <a:off x="8084820" y="1897377"/>
                <a:ext cx="449580" cy="111335"/>
              </a:xfrm>
              <a:prstGeom prst="roundRect">
                <a:avLst/>
              </a:prstGeom>
              <a:solidFill>
                <a:schemeClr val="bg1">
                  <a:alpha val="77000"/>
                </a:schemeClr>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268288" marR="0" indent="-268288" algn="l" defTabSz="914400" rtl="0" eaLnBrk="1" fontAlgn="base" latinLnBrk="0" hangingPunct="1">
                  <a:lnSpc>
                    <a:spcPct val="100000"/>
                  </a:lnSpc>
                  <a:spcBef>
                    <a:spcPct val="20000"/>
                  </a:spcBef>
                  <a:spcAft>
                    <a:spcPct val="0"/>
                  </a:spcAft>
                  <a:buClr>
                    <a:schemeClr val="accent2"/>
                  </a:buClr>
                  <a:buSzPct val="80000"/>
                  <a:buFont typeface="Wingdings" pitchFamily="2" charset="2"/>
                  <a:buChar char="n"/>
                  <a:tabLst/>
                </a:pPr>
                <a:endParaRPr kumimoji="0" lang="de-DE" sz="2000" b="0" i="0" u="none" strike="noStrike" cap="none" normalizeH="0" baseline="0" smtClean="0">
                  <a:ln>
                    <a:noFill/>
                  </a:ln>
                  <a:solidFill>
                    <a:schemeClr val="accent3"/>
                  </a:solidFill>
                  <a:effectLst/>
                  <a:latin typeface="Arial" charset="0"/>
                  <a:ea typeface="ＭＳ Ｐゴシック" pitchFamily="112" charset="-128"/>
                </a:endParaRPr>
              </a:p>
            </p:txBody>
          </p:sp>
          <p:sp>
            <p:nvSpPr>
              <p:cNvPr id="34" name="Rounded Rectangle 33"/>
              <p:cNvSpPr/>
              <p:nvPr/>
            </p:nvSpPr>
            <p:spPr bwMode="auto">
              <a:xfrm>
                <a:off x="7208520" y="2008712"/>
                <a:ext cx="247650" cy="199398"/>
              </a:xfrm>
              <a:prstGeom prst="roundRect">
                <a:avLst/>
              </a:prstGeom>
              <a:solidFill>
                <a:schemeClr val="bg1">
                  <a:alpha val="77000"/>
                </a:schemeClr>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268288" marR="0" indent="-268288" algn="l" defTabSz="914400" rtl="0" eaLnBrk="1" fontAlgn="base" latinLnBrk="0" hangingPunct="1">
                  <a:lnSpc>
                    <a:spcPct val="100000"/>
                  </a:lnSpc>
                  <a:spcBef>
                    <a:spcPct val="20000"/>
                  </a:spcBef>
                  <a:spcAft>
                    <a:spcPct val="0"/>
                  </a:spcAft>
                  <a:buClr>
                    <a:schemeClr val="accent2"/>
                  </a:buClr>
                  <a:buSzPct val="80000"/>
                  <a:buFont typeface="Wingdings" pitchFamily="2" charset="2"/>
                  <a:buChar char="n"/>
                  <a:tabLst/>
                </a:pPr>
                <a:endParaRPr kumimoji="0" lang="de-DE" sz="2000" b="0" i="0" u="none" strike="noStrike" cap="none" normalizeH="0" baseline="0" smtClean="0">
                  <a:ln>
                    <a:noFill/>
                  </a:ln>
                  <a:solidFill>
                    <a:schemeClr val="accent3"/>
                  </a:solidFill>
                  <a:effectLst/>
                  <a:latin typeface="Arial" charset="0"/>
                  <a:ea typeface="ＭＳ Ｐゴシック" pitchFamily="112" charset="-128"/>
                </a:endParaRPr>
              </a:p>
            </p:txBody>
          </p:sp>
          <p:sp>
            <p:nvSpPr>
              <p:cNvPr id="35" name="Rounded Rectangle 34"/>
              <p:cNvSpPr/>
              <p:nvPr/>
            </p:nvSpPr>
            <p:spPr bwMode="auto">
              <a:xfrm rot="19831440">
                <a:off x="7819989" y="1795462"/>
                <a:ext cx="294536" cy="199398"/>
              </a:xfrm>
              <a:prstGeom prst="roundRect">
                <a:avLst/>
              </a:prstGeom>
              <a:solidFill>
                <a:schemeClr val="bg1">
                  <a:alpha val="77000"/>
                </a:schemeClr>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268288" marR="0" indent="-268288" algn="l" defTabSz="914400" rtl="0" eaLnBrk="1" fontAlgn="base" latinLnBrk="0" hangingPunct="1">
                  <a:lnSpc>
                    <a:spcPct val="100000"/>
                  </a:lnSpc>
                  <a:spcBef>
                    <a:spcPct val="20000"/>
                  </a:spcBef>
                  <a:spcAft>
                    <a:spcPct val="0"/>
                  </a:spcAft>
                  <a:buClr>
                    <a:schemeClr val="accent2"/>
                  </a:buClr>
                  <a:buSzPct val="80000"/>
                  <a:buFont typeface="Wingdings" pitchFamily="2" charset="2"/>
                  <a:buChar char="n"/>
                  <a:tabLst/>
                </a:pPr>
                <a:endParaRPr kumimoji="0" lang="de-DE" sz="2000" b="0" i="0" u="none" strike="noStrike" cap="none" normalizeH="0" baseline="0" smtClean="0">
                  <a:ln>
                    <a:noFill/>
                  </a:ln>
                  <a:solidFill>
                    <a:schemeClr val="accent3"/>
                  </a:solidFill>
                  <a:effectLst/>
                  <a:latin typeface="Arial" charset="0"/>
                  <a:ea typeface="ＭＳ Ｐゴシック" pitchFamily="112" charset="-128"/>
                </a:endParaRPr>
              </a:p>
            </p:txBody>
          </p:sp>
        </p:grpSp>
        <p:sp>
          <p:nvSpPr>
            <p:cNvPr id="47" name="Rounded Rectangle 46"/>
            <p:cNvSpPr/>
            <p:nvPr/>
          </p:nvSpPr>
          <p:spPr bwMode="auto">
            <a:xfrm rot="20097582">
              <a:off x="8364845" y="4466889"/>
              <a:ext cx="449580" cy="111335"/>
            </a:xfrm>
            <a:prstGeom prst="roundRect">
              <a:avLst/>
            </a:prstGeom>
            <a:solidFill>
              <a:schemeClr val="bg1">
                <a:alpha val="77000"/>
              </a:schemeClr>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268288" marR="0" indent="-268288" algn="l" defTabSz="914400" rtl="0" eaLnBrk="1" fontAlgn="base" latinLnBrk="0" hangingPunct="1">
                <a:lnSpc>
                  <a:spcPct val="100000"/>
                </a:lnSpc>
                <a:spcBef>
                  <a:spcPct val="20000"/>
                </a:spcBef>
                <a:spcAft>
                  <a:spcPct val="0"/>
                </a:spcAft>
                <a:buClr>
                  <a:schemeClr val="accent2"/>
                </a:buClr>
                <a:buSzPct val="80000"/>
                <a:buFont typeface="Wingdings" pitchFamily="2" charset="2"/>
                <a:buChar char="n"/>
                <a:tabLst/>
              </a:pPr>
              <a:endParaRPr kumimoji="0" lang="de-DE" sz="2000" b="0" i="0" u="none" strike="noStrike" cap="none" normalizeH="0" baseline="0" smtClean="0">
                <a:ln>
                  <a:noFill/>
                </a:ln>
                <a:solidFill>
                  <a:schemeClr val="accent3"/>
                </a:solidFill>
                <a:effectLst/>
                <a:latin typeface="Arial" charset="0"/>
                <a:ea typeface="ＭＳ Ｐゴシック" pitchFamily="112" charset="-128"/>
              </a:endParaRPr>
            </a:p>
          </p:txBody>
        </p:sp>
        <p:sp>
          <p:nvSpPr>
            <p:cNvPr id="48" name="Rounded Rectangle 47"/>
            <p:cNvSpPr/>
            <p:nvPr/>
          </p:nvSpPr>
          <p:spPr bwMode="auto">
            <a:xfrm>
              <a:off x="7740005" y="4991272"/>
              <a:ext cx="899160" cy="111335"/>
            </a:xfrm>
            <a:prstGeom prst="roundRect">
              <a:avLst/>
            </a:prstGeom>
            <a:solidFill>
              <a:schemeClr val="bg1">
                <a:alpha val="77000"/>
              </a:schemeClr>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268288" marR="0" indent="-268288" algn="l" defTabSz="914400" rtl="0" eaLnBrk="1" fontAlgn="base" latinLnBrk="0" hangingPunct="1">
                <a:lnSpc>
                  <a:spcPct val="100000"/>
                </a:lnSpc>
                <a:spcBef>
                  <a:spcPct val="20000"/>
                </a:spcBef>
                <a:spcAft>
                  <a:spcPct val="0"/>
                </a:spcAft>
                <a:buClr>
                  <a:schemeClr val="accent2"/>
                </a:buClr>
                <a:buSzPct val="80000"/>
                <a:buFont typeface="Wingdings" pitchFamily="2" charset="2"/>
                <a:buChar char="n"/>
                <a:tabLst/>
              </a:pPr>
              <a:endParaRPr kumimoji="0" lang="de-DE" sz="2000" b="0" i="0" u="none" strike="noStrike" cap="none" normalizeH="0" baseline="0" smtClean="0">
                <a:ln>
                  <a:noFill/>
                </a:ln>
                <a:solidFill>
                  <a:schemeClr val="accent3"/>
                </a:solidFill>
                <a:effectLst/>
                <a:latin typeface="Arial" charset="0"/>
                <a:ea typeface="ＭＳ Ｐゴシック" pitchFamily="112" charset="-128"/>
              </a:endParaRPr>
            </a:p>
          </p:txBody>
        </p:sp>
      </p:grpSp>
      <p:sp>
        <p:nvSpPr>
          <p:cNvPr id="6" name="Title 5"/>
          <p:cNvSpPr>
            <a:spLocks noGrp="1"/>
          </p:cNvSpPr>
          <p:nvPr>
            <p:ph type="title"/>
          </p:nvPr>
        </p:nvSpPr>
        <p:spPr/>
        <p:txBody>
          <a:bodyPr/>
          <a:lstStyle/>
          <a:p>
            <a:r>
              <a:rPr lang="de-DE" dirty="0" err="1" smtClean="0"/>
              <a:t>Requirements</a:t>
            </a:r>
            <a:r>
              <a:rPr lang="de-DE" dirty="0" smtClean="0"/>
              <a:t>: </a:t>
            </a:r>
            <a:r>
              <a:rPr lang="de-DE" dirty="0" err="1" smtClean="0"/>
              <a:t>Reaction</a:t>
            </a:r>
            <a:r>
              <a:rPr lang="de-DE" dirty="0" smtClean="0"/>
              <a:t> </a:t>
            </a:r>
            <a:r>
              <a:rPr lang="de-DE" dirty="0" err="1" smtClean="0"/>
              <a:t>times</a:t>
            </a:r>
            <a:endParaRPr lang="de-DE" dirty="0"/>
          </a:p>
        </p:txBody>
      </p:sp>
      <p:graphicFrame>
        <p:nvGraphicFramePr>
          <p:cNvPr id="8" name="Content Placeholder 7"/>
          <p:cNvGraphicFramePr>
            <a:graphicFrameLocks noGrp="1"/>
          </p:cNvGraphicFramePr>
          <p:nvPr>
            <p:ph idx="1"/>
            <p:extLst>
              <p:ext uri="{D42A27DB-BD31-4B8C-83A1-F6EECF244321}">
                <p14:modId xmlns:p14="http://schemas.microsoft.com/office/powerpoint/2010/main" val="3005210976"/>
              </p:ext>
            </p:extLst>
          </p:nvPr>
        </p:nvGraphicFramePr>
        <p:xfrm>
          <a:off x="2570996" y="2613661"/>
          <a:ext cx="3768844" cy="2608314"/>
        </p:xfrm>
        <a:graphic>
          <a:graphicData uri="http://schemas.openxmlformats.org/drawingml/2006/table">
            <a:tbl>
              <a:tblPr firstRow="1" firstCol="1" bandRow="1"/>
              <a:tblGrid>
                <a:gridCol w="1365372"/>
                <a:gridCol w="1344070"/>
                <a:gridCol w="1059402"/>
              </a:tblGrid>
              <a:tr h="434339">
                <a:tc>
                  <a:txBody>
                    <a:bodyPr/>
                    <a:lstStyle/>
                    <a:p>
                      <a:pPr algn="ctr">
                        <a:lnSpc>
                          <a:spcPct val="115000"/>
                        </a:lnSpc>
                        <a:spcBef>
                          <a:spcPts val="600"/>
                        </a:spcBef>
                        <a:spcAft>
                          <a:spcPts val="600"/>
                        </a:spcAft>
                      </a:pPr>
                      <a:r>
                        <a:rPr lang="en-US" sz="1000" b="1" dirty="0">
                          <a:solidFill>
                            <a:srgbClr val="0070C0"/>
                          </a:solidFill>
                          <a:effectLst/>
                          <a:latin typeface="Arial"/>
                          <a:ea typeface="Arial"/>
                        </a:rPr>
                        <a:t>Beam loss location</a:t>
                      </a:r>
                      <a:endParaRPr lang="de-DE" sz="1000" b="1" dirty="0">
                        <a:solidFill>
                          <a:srgbClr val="0070C0"/>
                        </a:solidFill>
                        <a:effectLst/>
                        <a:latin typeface="Arial"/>
                        <a:ea typeface="Arial"/>
                      </a:endParaRPr>
                    </a:p>
                  </a:txBody>
                  <a:tcPr marL="38100" marR="38100" marT="38100" marB="381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Bef>
                          <a:spcPts val="600"/>
                        </a:spcBef>
                        <a:spcAft>
                          <a:spcPts val="600"/>
                        </a:spcAft>
                      </a:pPr>
                      <a:r>
                        <a:rPr lang="en-US" sz="1000" b="1" dirty="0">
                          <a:solidFill>
                            <a:srgbClr val="0070C0"/>
                          </a:solidFill>
                          <a:effectLst/>
                          <a:latin typeface="Arial"/>
                          <a:ea typeface="Arial"/>
                        </a:rPr>
                        <a:t>Distance from </a:t>
                      </a:r>
                      <a:r>
                        <a:rPr lang="en-US" sz="1000" b="1" dirty="0" err="1">
                          <a:solidFill>
                            <a:srgbClr val="0070C0"/>
                          </a:solidFill>
                          <a:effectLst/>
                          <a:latin typeface="Arial"/>
                          <a:ea typeface="Arial"/>
                        </a:rPr>
                        <a:t>linac</a:t>
                      </a:r>
                      <a:r>
                        <a:rPr lang="en-US" sz="1000" b="1" dirty="0">
                          <a:solidFill>
                            <a:srgbClr val="0070C0"/>
                          </a:solidFill>
                          <a:effectLst/>
                          <a:latin typeface="Arial"/>
                          <a:ea typeface="Arial"/>
                        </a:rPr>
                        <a:t> dump kicker</a:t>
                      </a:r>
                      <a:endParaRPr lang="de-DE" sz="1000" b="1" dirty="0">
                        <a:solidFill>
                          <a:srgbClr val="0070C0"/>
                        </a:solidFill>
                        <a:effectLst/>
                        <a:latin typeface="Arial"/>
                        <a:ea typeface="Arial"/>
                      </a:endParaRPr>
                    </a:p>
                  </a:txBody>
                  <a:tcPr marL="12700" marR="12700" marT="63500" marB="635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Bef>
                          <a:spcPts val="600"/>
                        </a:spcBef>
                        <a:spcAft>
                          <a:spcPts val="600"/>
                        </a:spcAft>
                      </a:pPr>
                      <a:r>
                        <a:rPr lang="en-US" sz="1000" b="1" dirty="0">
                          <a:solidFill>
                            <a:srgbClr val="0070C0"/>
                          </a:solidFill>
                          <a:effectLst/>
                          <a:latin typeface="Arial"/>
                          <a:ea typeface="Arial"/>
                        </a:rPr>
                        <a:t>Min. number of lost bunches</a:t>
                      </a:r>
                      <a:endParaRPr lang="de-DE" sz="1000" b="1" dirty="0">
                        <a:solidFill>
                          <a:srgbClr val="0070C0"/>
                        </a:solidFill>
                        <a:effectLst/>
                        <a:latin typeface="Arial"/>
                        <a:ea typeface="Arial"/>
                      </a:endParaRPr>
                    </a:p>
                  </a:txBody>
                  <a:tcPr marL="12700" marR="12700" marT="63500" marB="635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68921">
                <a:tc>
                  <a:txBody>
                    <a:bodyPr/>
                    <a:lstStyle/>
                    <a:p>
                      <a:pPr algn="l">
                        <a:lnSpc>
                          <a:spcPct val="115000"/>
                        </a:lnSpc>
                        <a:spcBef>
                          <a:spcPts val="600"/>
                        </a:spcBef>
                        <a:spcAft>
                          <a:spcPts val="600"/>
                        </a:spcAft>
                      </a:pPr>
                      <a:r>
                        <a:rPr lang="en-US" sz="1000" b="1" dirty="0">
                          <a:solidFill>
                            <a:srgbClr val="0070C0"/>
                          </a:solidFill>
                          <a:effectLst/>
                          <a:latin typeface="Arial"/>
                          <a:ea typeface="Arial"/>
                        </a:rPr>
                        <a:t>Injector</a:t>
                      </a:r>
                      <a:endParaRPr lang="de-DE" sz="1000" b="1" dirty="0">
                        <a:solidFill>
                          <a:srgbClr val="0070C0"/>
                        </a:solidFill>
                        <a:effectLst/>
                        <a:latin typeface="Arial"/>
                        <a:ea typeface="Arial"/>
                      </a:endParaRPr>
                    </a:p>
                  </a:txBody>
                  <a:tcPr marL="38100" marR="38100" marT="38100" marB="381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Bef>
                          <a:spcPts val="600"/>
                        </a:spcBef>
                        <a:spcAft>
                          <a:spcPts val="600"/>
                        </a:spcAft>
                      </a:pPr>
                      <a:r>
                        <a:rPr lang="en-US" sz="1000" b="1" dirty="0">
                          <a:solidFill>
                            <a:srgbClr val="000000"/>
                          </a:solidFill>
                          <a:effectLst/>
                          <a:latin typeface="Arial"/>
                          <a:ea typeface="Arial"/>
                        </a:rPr>
                        <a:t>–1970 m</a:t>
                      </a:r>
                      <a:endParaRPr lang="de-DE" sz="1000" b="1" dirty="0">
                        <a:solidFill>
                          <a:srgbClr val="000000"/>
                        </a:solidFill>
                        <a:effectLst/>
                        <a:latin typeface="Arial"/>
                        <a:ea typeface="Arial"/>
                      </a:endParaRPr>
                    </a:p>
                  </a:txBody>
                  <a:tcPr marL="12700" marR="12700" marT="63500" marB="635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Bef>
                          <a:spcPts val="600"/>
                        </a:spcBef>
                        <a:spcAft>
                          <a:spcPts val="600"/>
                        </a:spcAft>
                      </a:pPr>
                      <a:r>
                        <a:rPr lang="en-US" sz="1000" b="1">
                          <a:solidFill>
                            <a:srgbClr val="000000"/>
                          </a:solidFill>
                          <a:effectLst/>
                          <a:latin typeface="Arial"/>
                          <a:ea typeface="Arial"/>
                        </a:rPr>
                        <a:t>0</a:t>
                      </a:r>
                      <a:endParaRPr lang="de-DE" sz="1000" b="1">
                        <a:solidFill>
                          <a:srgbClr val="000000"/>
                        </a:solidFill>
                        <a:effectLst/>
                        <a:latin typeface="Arial"/>
                        <a:ea typeface="Arial"/>
                      </a:endParaRPr>
                    </a:p>
                  </a:txBody>
                  <a:tcPr marL="12700" marR="12700" marT="63500" marB="635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33043">
                <a:tc>
                  <a:txBody>
                    <a:bodyPr/>
                    <a:lstStyle/>
                    <a:p>
                      <a:pPr algn="l">
                        <a:lnSpc>
                          <a:spcPct val="115000"/>
                        </a:lnSpc>
                        <a:spcBef>
                          <a:spcPts val="600"/>
                        </a:spcBef>
                        <a:spcAft>
                          <a:spcPts val="600"/>
                        </a:spcAft>
                      </a:pPr>
                      <a:r>
                        <a:rPr lang="en-US" sz="1000" b="1" dirty="0" smtClean="0">
                          <a:solidFill>
                            <a:srgbClr val="0070C0"/>
                          </a:solidFill>
                          <a:effectLst/>
                          <a:latin typeface="Arial"/>
                          <a:ea typeface="Arial"/>
                        </a:rPr>
                        <a:t>BC1</a:t>
                      </a:r>
                      <a:endParaRPr lang="de-DE" sz="1000" b="1" dirty="0">
                        <a:solidFill>
                          <a:srgbClr val="0070C0"/>
                        </a:solidFill>
                        <a:effectLst/>
                        <a:latin typeface="Arial"/>
                        <a:ea typeface="Arial"/>
                      </a:endParaRPr>
                    </a:p>
                  </a:txBody>
                  <a:tcPr marL="38100" marR="38100" marT="38100" marB="381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Bef>
                          <a:spcPts val="600"/>
                        </a:spcBef>
                        <a:spcAft>
                          <a:spcPts val="600"/>
                        </a:spcAft>
                      </a:pPr>
                      <a:r>
                        <a:rPr lang="en-US" sz="1000" b="1" dirty="0">
                          <a:solidFill>
                            <a:srgbClr val="000000"/>
                          </a:solidFill>
                          <a:effectLst/>
                          <a:latin typeface="Arial"/>
                          <a:ea typeface="Arial"/>
                        </a:rPr>
                        <a:t>–1810 m</a:t>
                      </a:r>
                      <a:endParaRPr lang="de-DE" sz="1000" b="1" dirty="0">
                        <a:solidFill>
                          <a:srgbClr val="000000"/>
                        </a:solidFill>
                        <a:effectLst/>
                        <a:latin typeface="Arial"/>
                        <a:ea typeface="Arial"/>
                      </a:endParaRPr>
                    </a:p>
                  </a:txBody>
                  <a:tcPr marL="12700" marR="12700" marT="63500" marB="635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Bef>
                          <a:spcPts val="600"/>
                        </a:spcBef>
                        <a:spcAft>
                          <a:spcPts val="600"/>
                        </a:spcAft>
                      </a:pPr>
                      <a:r>
                        <a:rPr lang="en-US" sz="1000" b="1" dirty="0">
                          <a:solidFill>
                            <a:srgbClr val="000000"/>
                          </a:solidFill>
                          <a:effectLst/>
                          <a:latin typeface="Arial"/>
                          <a:ea typeface="Arial"/>
                        </a:rPr>
                        <a:t>7</a:t>
                      </a:r>
                      <a:endParaRPr lang="de-DE" sz="1000" b="1" dirty="0">
                        <a:solidFill>
                          <a:srgbClr val="000000"/>
                        </a:solidFill>
                        <a:effectLst/>
                        <a:latin typeface="Arial"/>
                        <a:ea typeface="Arial"/>
                      </a:endParaRPr>
                    </a:p>
                  </a:txBody>
                  <a:tcPr marL="12700" marR="12700" marT="63500" marB="635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27645">
                <a:tc>
                  <a:txBody>
                    <a:bodyPr/>
                    <a:lstStyle/>
                    <a:p>
                      <a:pPr algn="l">
                        <a:lnSpc>
                          <a:spcPct val="115000"/>
                        </a:lnSpc>
                        <a:spcBef>
                          <a:spcPts val="600"/>
                        </a:spcBef>
                        <a:spcAft>
                          <a:spcPts val="600"/>
                        </a:spcAft>
                      </a:pPr>
                      <a:r>
                        <a:rPr lang="en-US" sz="1000" b="1" dirty="0" smtClean="0">
                          <a:solidFill>
                            <a:srgbClr val="0070C0"/>
                          </a:solidFill>
                          <a:effectLst/>
                          <a:latin typeface="Arial"/>
                          <a:ea typeface="Arial"/>
                        </a:rPr>
                        <a:t>BC2</a:t>
                      </a:r>
                      <a:endParaRPr lang="de-DE" sz="1000" b="1" dirty="0">
                        <a:solidFill>
                          <a:srgbClr val="0070C0"/>
                        </a:solidFill>
                        <a:effectLst/>
                        <a:latin typeface="Arial"/>
                        <a:ea typeface="Arial"/>
                      </a:endParaRPr>
                    </a:p>
                  </a:txBody>
                  <a:tcPr marL="38100" marR="38100" marT="38100" marB="381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Bef>
                          <a:spcPts val="600"/>
                        </a:spcBef>
                        <a:spcAft>
                          <a:spcPts val="600"/>
                        </a:spcAft>
                      </a:pPr>
                      <a:r>
                        <a:rPr lang="en-US" sz="1000" b="1" dirty="0">
                          <a:solidFill>
                            <a:srgbClr val="000000"/>
                          </a:solidFill>
                          <a:effectLst/>
                          <a:latin typeface="Arial"/>
                          <a:ea typeface="Arial"/>
                        </a:rPr>
                        <a:t>–1610 m</a:t>
                      </a:r>
                      <a:endParaRPr lang="de-DE" sz="1000" b="1" dirty="0">
                        <a:solidFill>
                          <a:srgbClr val="000000"/>
                        </a:solidFill>
                        <a:effectLst/>
                        <a:latin typeface="Arial"/>
                        <a:ea typeface="Arial"/>
                      </a:endParaRPr>
                    </a:p>
                  </a:txBody>
                  <a:tcPr marL="12700" marR="12700" marT="63500" marB="635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Bef>
                          <a:spcPts val="600"/>
                        </a:spcBef>
                        <a:spcAft>
                          <a:spcPts val="600"/>
                        </a:spcAft>
                      </a:pPr>
                      <a:r>
                        <a:rPr lang="en-US" sz="1000" b="1" dirty="0">
                          <a:solidFill>
                            <a:srgbClr val="000000"/>
                          </a:solidFill>
                          <a:effectLst/>
                          <a:latin typeface="Arial"/>
                          <a:ea typeface="Arial"/>
                        </a:rPr>
                        <a:t>15</a:t>
                      </a:r>
                      <a:endParaRPr lang="de-DE" sz="1000" b="1" dirty="0">
                        <a:solidFill>
                          <a:srgbClr val="000000"/>
                        </a:solidFill>
                        <a:effectLst/>
                        <a:latin typeface="Arial"/>
                        <a:ea typeface="Arial"/>
                      </a:endParaRPr>
                    </a:p>
                  </a:txBody>
                  <a:tcPr marL="12700" marR="12700" marT="63500" marB="635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29867">
                <a:tc>
                  <a:txBody>
                    <a:bodyPr/>
                    <a:lstStyle/>
                    <a:p>
                      <a:pPr algn="l">
                        <a:lnSpc>
                          <a:spcPct val="115000"/>
                        </a:lnSpc>
                        <a:spcBef>
                          <a:spcPts val="600"/>
                        </a:spcBef>
                        <a:spcAft>
                          <a:spcPts val="600"/>
                        </a:spcAft>
                      </a:pPr>
                      <a:r>
                        <a:rPr lang="en-US" sz="1000" b="1" dirty="0" err="1" smtClean="0">
                          <a:solidFill>
                            <a:srgbClr val="0070C0"/>
                          </a:solidFill>
                          <a:effectLst/>
                          <a:latin typeface="Arial"/>
                          <a:ea typeface="Arial"/>
                        </a:rPr>
                        <a:t>Linac</a:t>
                      </a:r>
                      <a:r>
                        <a:rPr lang="en-US" sz="1000" b="1" dirty="0" smtClean="0">
                          <a:solidFill>
                            <a:srgbClr val="0070C0"/>
                          </a:solidFill>
                          <a:effectLst/>
                          <a:latin typeface="Arial"/>
                          <a:ea typeface="Arial"/>
                        </a:rPr>
                        <a:t> </a:t>
                      </a:r>
                      <a:r>
                        <a:rPr lang="en-US" sz="1000" b="1" dirty="0">
                          <a:solidFill>
                            <a:srgbClr val="0070C0"/>
                          </a:solidFill>
                          <a:effectLst/>
                          <a:latin typeface="Arial"/>
                          <a:ea typeface="Arial"/>
                        </a:rPr>
                        <a:t>center</a:t>
                      </a:r>
                      <a:endParaRPr lang="de-DE" sz="1000" b="1" dirty="0">
                        <a:solidFill>
                          <a:srgbClr val="0070C0"/>
                        </a:solidFill>
                        <a:effectLst/>
                        <a:latin typeface="Arial"/>
                        <a:ea typeface="Arial"/>
                      </a:endParaRPr>
                    </a:p>
                  </a:txBody>
                  <a:tcPr marL="38100" marR="38100" marT="38100" marB="381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Bef>
                          <a:spcPts val="600"/>
                        </a:spcBef>
                        <a:spcAft>
                          <a:spcPts val="600"/>
                        </a:spcAft>
                      </a:pPr>
                      <a:r>
                        <a:rPr lang="en-US" sz="1000" b="1">
                          <a:solidFill>
                            <a:srgbClr val="000000"/>
                          </a:solidFill>
                          <a:effectLst/>
                          <a:latin typeface="Arial"/>
                          <a:ea typeface="Arial"/>
                        </a:rPr>
                        <a:t>–930 m</a:t>
                      </a:r>
                      <a:endParaRPr lang="de-DE" sz="1000" b="1">
                        <a:solidFill>
                          <a:srgbClr val="000000"/>
                        </a:solidFill>
                        <a:effectLst/>
                        <a:latin typeface="Arial"/>
                        <a:ea typeface="Arial"/>
                      </a:endParaRPr>
                    </a:p>
                  </a:txBody>
                  <a:tcPr marL="12700" marR="12700" marT="63500" marB="635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Bef>
                          <a:spcPts val="600"/>
                        </a:spcBef>
                        <a:spcAft>
                          <a:spcPts val="600"/>
                        </a:spcAft>
                      </a:pPr>
                      <a:r>
                        <a:rPr lang="en-US" sz="1000" b="1" dirty="0">
                          <a:solidFill>
                            <a:srgbClr val="000000"/>
                          </a:solidFill>
                          <a:effectLst/>
                          <a:latin typeface="Arial"/>
                          <a:ea typeface="Arial"/>
                        </a:rPr>
                        <a:t>44</a:t>
                      </a:r>
                      <a:endParaRPr lang="de-DE" sz="1000" b="1" dirty="0">
                        <a:solidFill>
                          <a:srgbClr val="000000"/>
                        </a:solidFill>
                        <a:effectLst/>
                        <a:latin typeface="Arial"/>
                        <a:ea typeface="Arial"/>
                      </a:endParaRPr>
                    </a:p>
                  </a:txBody>
                  <a:tcPr marL="12700" marR="12700" marT="63500" marB="635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62569">
                <a:tc>
                  <a:txBody>
                    <a:bodyPr/>
                    <a:lstStyle/>
                    <a:p>
                      <a:pPr algn="l">
                        <a:lnSpc>
                          <a:spcPct val="115000"/>
                        </a:lnSpc>
                        <a:spcBef>
                          <a:spcPts val="600"/>
                        </a:spcBef>
                        <a:spcAft>
                          <a:spcPts val="600"/>
                        </a:spcAft>
                      </a:pPr>
                      <a:r>
                        <a:rPr lang="en-US" sz="1000" b="1" dirty="0" err="1" smtClean="0">
                          <a:solidFill>
                            <a:srgbClr val="0070C0"/>
                          </a:solidFill>
                          <a:effectLst/>
                          <a:latin typeface="Arial"/>
                          <a:ea typeface="Arial"/>
                        </a:rPr>
                        <a:t>Linac</a:t>
                      </a:r>
                      <a:r>
                        <a:rPr lang="en-US" sz="1000" b="1" dirty="0" smtClean="0">
                          <a:solidFill>
                            <a:srgbClr val="0070C0"/>
                          </a:solidFill>
                          <a:effectLst/>
                          <a:latin typeface="Arial"/>
                          <a:ea typeface="Arial"/>
                        </a:rPr>
                        <a:t> </a:t>
                      </a:r>
                      <a:r>
                        <a:rPr lang="en-US" sz="1000" b="1" dirty="0">
                          <a:solidFill>
                            <a:srgbClr val="0070C0"/>
                          </a:solidFill>
                          <a:effectLst/>
                          <a:latin typeface="Arial"/>
                          <a:ea typeface="Arial"/>
                        </a:rPr>
                        <a:t>end</a:t>
                      </a:r>
                      <a:endParaRPr lang="de-DE" sz="1000" b="1" dirty="0">
                        <a:solidFill>
                          <a:srgbClr val="0070C0"/>
                        </a:solidFill>
                        <a:effectLst/>
                        <a:latin typeface="Arial"/>
                        <a:ea typeface="Arial"/>
                      </a:endParaRPr>
                    </a:p>
                  </a:txBody>
                  <a:tcPr marL="38100" marR="38100" marT="38100" marB="381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Bef>
                          <a:spcPts val="600"/>
                        </a:spcBef>
                        <a:spcAft>
                          <a:spcPts val="600"/>
                        </a:spcAft>
                      </a:pPr>
                      <a:r>
                        <a:rPr lang="en-US" sz="1000" b="1">
                          <a:solidFill>
                            <a:srgbClr val="000000"/>
                          </a:solidFill>
                          <a:effectLst/>
                          <a:latin typeface="Arial"/>
                          <a:ea typeface="Arial"/>
                        </a:rPr>
                        <a:t>–320 m</a:t>
                      </a:r>
                      <a:endParaRPr lang="de-DE" sz="1000" b="1">
                        <a:solidFill>
                          <a:srgbClr val="000000"/>
                        </a:solidFill>
                        <a:effectLst/>
                        <a:latin typeface="Arial"/>
                        <a:ea typeface="Arial"/>
                      </a:endParaRPr>
                    </a:p>
                  </a:txBody>
                  <a:tcPr marL="12700" marR="12700" marT="63500" marB="635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Bef>
                          <a:spcPts val="600"/>
                        </a:spcBef>
                        <a:spcAft>
                          <a:spcPts val="600"/>
                        </a:spcAft>
                      </a:pPr>
                      <a:r>
                        <a:rPr lang="en-US" sz="1000" b="1" u="sng" dirty="0">
                          <a:solidFill>
                            <a:srgbClr val="0070C0"/>
                          </a:solidFill>
                          <a:effectLst/>
                          <a:latin typeface="Arial"/>
                          <a:ea typeface="Arial"/>
                        </a:rPr>
                        <a:t>69</a:t>
                      </a:r>
                      <a:endParaRPr lang="de-DE" sz="1000" b="1" u="sng" dirty="0">
                        <a:solidFill>
                          <a:srgbClr val="0070C0"/>
                        </a:solidFill>
                        <a:effectLst/>
                        <a:latin typeface="Arial"/>
                        <a:ea typeface="Arial"/>
                      </a:endParaRPr>
                    </a:p>
                  </a:txBody>
                  <a:tcPr marL="12700" marR="12700" marT="63500" marB="635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57171">
                <a:tc>
                  <a:txBody>
                    <a:bodyPr/>
                    <a:lstStyle/>
                    <a:p>
                      <a:pPr algn="l">
                        <a:lnSpc>
                          <a:spcPct val="115000"/>
                        </a:lnSpc>
                        <a:spcBef>
                          <a:spcPts val="600"/>
                        </a:spcBef>
                        <a:spcAft>
                          <a:spcPts val="600"/>
                        </a:spcAft>
                      </a:pPr>
                      <a:r>
                        <a:rPr lang="en-US" sz="1000" b="1" dirty="0">
                          <a:solidFill>
                            <a:srgbClr val="0070C0"/>
                          </a:solidFill>
                          <a:effectLst/>
                          <a:latin typeface="Arial"/>
                          <a:ea typeface="Arial"/>
                        </a:rPr>
                        <a:t>beam </a:t>
                      </a:r>
                      <a:r>
                        <a:rPr lang="en-US" sz="1000" b="1" dirty="0" smtClean="0">
                          <a:solidFill>
                            <a:srgbClr val="0070C0"/>
                          </a:solidFill>
                          <a:effectLst/>
                          <a:latin typeface="Arial"/>
                          <a:ea typeface="Arial"/>
                        </a:rPr>
                        <a:t>distribution</a:t>
                      </a:r>
                      <a:endParaRPr lang="de-DE" sz="1000" b="1" dirty="0">
                        <a:solidFill>
                          <a:srgbClr val="0070C0"/>
                        </a:solidFill>
                        <a:effectLst/>
                        <a:latin typeface="Arial"/>
                        <a:ea typeface="Arial"/>
                      </a:endParaRPr>
                    </a:p>
                  </a:txBody>
                  <a:tcPr marL="38100" marR="38100" marT="38100" marB="381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Bef>
                          <a:spcPts val="600"/>
                        </a:spcBef>
                        <a:spcAft>
                          <a:spcPts val="600"/>
                        </a:spcAft>
                      </a:pPr>
                      <a:r>
                        <a:rPr lang="en-US" sz="1000" b="1">
                          <a:solidFill>
                            <a:srgbClr val="000000"/>
                          </a:solidFill>
                          <a:effectLst/>
                          <a:latin typeface="Arial"/>
                          <a:ea typeface="Arial"/>
                        </a:rPr>
                        <a:t>40 m</a:t>
                      </a:r>
                      <a:endParaRPr lang="de-DE" sz="1000" b="1">
                        <a:solidFill>
                          <a:srgbClr val="000000"/>
                        </a:solidFill>
                        <a:effectLst/>
                        <a:latin typeface="Arial"/>
                        <a:ea typeface="Arial"/>
                      </a:endParaRPr>
                    </a:p>
                  </a:txBody>
                  <a:tcPr marL="12700" marR="12700" marT="63500" marB="635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Bef>
                          <a:spcPts val="600"/>
                        </a:spcBef>
                        <a:spcAft>
                          <a:spcPts val="600"/>
                        </a:spcAft>
                      </a:pPr>
                      <a:r>
                        <a:rPr lang="en-US" sz="1000" b="1" dirty="0">
                          <a:solidFill>
                            <a:srgbClr val="000000"/>
                          </a:solidFill>
                          <a:effectLst/>
                          <a:latin typeface="Arial"/>
                          <a:ea typeface="Arial"/>
                        </a:rPr>
                        <a:t>2</a:t>
                      </a:r>
                      <a:endParaRPr lang="de-DE" sz="1000" b="1" dirty="0">
                        <a:solidFill>
                          <a:srgbClr val="000000"/>
                        </a:solidFill>
                        <a:effectLst/>
                        <a:latin typeface="Arial"/>
                        <a:ea typeface="Arial"/>
                      </a:endParaRPr>
                    </a:p>
                  </a:txBody>
                  <a:tcPr marL="12700" marR="12700" marT="63500" marB="635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17234">
                <a:tc>
                  <a:txBody>
                    <a:bodyPr/>
                    <a:lstStyle/>
                    <a:p>
                      <a:pPr algn="l">
                        <a:lnSpc>
                          <a:spcPct val="115000"/>
                        </a:lnSpc>
                        <a:spcBef>
                          <a:spcPts val="600"/>
                        </a:spcBef>
                        <a:spcAft>
                          <a:spcPts val="600"/>
                        </a:spcAft>
                      </a:pPr>
                      <a:r>
                        <a:rPr lang="en-US" sz="1000" b="1" dirty="0">
                          <a:solidFill>
                            <a:srgbClr val="0070C0"/>
                          </a:solidFill>
                          <a:effectLst/>
                          <a:latin typeface="Arial"/>
                          <a:ea typeface="Arial"/>
                        </a:rPr>
                        <a:t>last </a:t>
                      </a:r>
                      <a:r>
                        <a:rPr lang="en-US" sz="1000" b="1" dirty="0" err="1">
                          <a:solidFill>
                            <a:srgbClr val="0070C0"/>
                          </a:solidFill>
                          <a:effectLst/>
                          <a:latin typeface="Arial"/>
                          <a:ea typeface="Arial"/>
                        </a:rPr>
                        <a:t>undulator</a:t>
                      </a:r>
                      <a:endParaRPr lang="de-DE" sz="1000" b="1" dirty="0">
                        <a:solidFill>
                          <a:srgbClr val="0070C0"/>
                        </a:solidFill>
                        <a:effectLst/>
                        <a:latin typeface="Arial"/>
                        <a:ea typeface="Arial"/>
                      </a:endParaRPr>
                    </a:p>
                  </a:txBody>
                  <a:tcPr marL="38100" marR="38100" marT="38100" marB="381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Bef>
                          <a:spcPts val="600"/>
                        </a:spcBef>
                        <a:spcAft>
                          <a:spcPts val="600"/>
                        </a:spcAft>
                      </a:pPr>
                      <a:r>
                        <a:rPr lang="en-US" sz="1000" b="1">
                          <a:solidFill>
                            <a:srgbClr val="000000"/>
                          </a:solidFill>
                          <a:effectLst/>
                          <a:latin typeface="Arial"/>
                          <a:ea typeface="Arial"/>
                        </a:rPr>
                        <a:t>1040m</a:t>
                      </a:r>
                      <a:endParaRPr lang="de-DE" sz="1000" b="1">
                        <a:solidFill>
                          <a:srgbClr val="000000"/>
                        </a:solidFill>
                        <a:effectLst/>
                        <a:latin typeface="Arial"/>
                        <a:ea typeface="Arial"/>
                      </a:endParaRPr>
                    </a:p>
                  </a:txBody>
                  <a:tcPr marL="12700" marR="12700" marT="63500" marB="635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Bef>
                          <a:spcPts val="600"/>
                        </a:spcBef>
                        <a:spcAft>
                          <a:spcPts val="600"/>
                        </a:spcAft>
                      </a:pPr>
                      <a:r>
                        <a:rPr lang="en-US" sz="1000" b="1" u="sng" dirty="0">
                          <a:solidFill>
                            <a:srgbClr val="0070C0"/>
                          </a:solidFill>
                          <a:effectLst/>
                          <a:latin typeface="Arial"/>
                          <a:ea typeface="Arial"/>
                        </a:rPr>
                        <a:t>44</a:t>
                      </a:r>
                      <a:endParaRPr lang="de-DE" sz="1000" b="1" u="sng" dirty="0">
                        <a:solidFill>
                          <a:srgbClr val="0070C0"/>
                        </a:solidFill>
                        <a:effectLst/>
                        <a:latin typeface="Arial"/>
                        <a:ea typeface="Arial"/>
                      </a:endParaRPr>
                    </a:p>
                  </a:txBody>
                  <a:tcPr marL="12700" marR="12700" marT="63500" marB="635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25" name="TextBox 24"/>
          <p:cNvSpPr txBox="1"/>
          <p:nvPr/>
        </p:nvSpPr>
        <p:spPr>
          <a:xfrm>
            <a:off x="507044" y="1203960"/>
            <a:ext cx="8255956" cy="1354217"/>
          </a:xfrm>
          <a:prstGeom prst="rect">
            <a:avLst/>
          </a:prstGeom>
          <a:noFill/>
        </p:spPr>
        <p:txBody>
          <a:bodyPr wrap="square" rtlCol="0">
            <a:spAutoFit/>
          </a:bodyPr>
          <a:lstStyle/>
          <a:p>
            <a:pPr marL="268288" indent="-268288">
              <a:spcBef>
                <a:spcPts val="600"/>
              </a:spcBef>
              <a:buClr>
                <a:schemeClr val="accent2"/>
              </a:buClr>
              <a:buSzPct val="80000"/>
            </a:pPr>
            <a:r>
              <a:rPr lang="de-DE" sz="1800" dirty="0" smtClean="0">
                <a:solidFill>
                  <a:schemeClr val="accent3"/>
                </a:solidFill>
              </a:rPr>
              <a:t>L</a:t>
            </a:r>
            <a:r>
              <a:rPr lang="de-DE" sz="1800" baseline="-25000" dirty="0" smtClean="0">
                <a:solidFill>
                  <a:schemeClr val="accent3"/>
                </a:solidFill>
              </a:rPr>
              <a:t>XFEL</a:t>
            </a:r>
            <a:r>
              <a:rPr lang="de-DE" sz="1800" dirty="0" smtClean="0">
                <a:solidFill>
                  <a:schemeClr val="accent3"/>
                </a:solidFill>
              </a:rPr>
              <a:t>=3010 m </a:t>
            </a:r>
            <a:r>
              <a:rPr lang="de-DE" sz="1200" dirty="0" smtClean="0">
                <a:solidFill>
                  <a:schemeClr val="accent3"/>
                </a:solidFill>
              </a:rPr>
              <a:t>(~10us)</a:t>
            </a:r>
          </a:p>
          <a:p>
            <a:pPr marL="268288" indent="-268288">
              <a:spcBef>
                <a:spcPts val="600"/>
              </a:spcBef>
              <a:buClr>
                <a:schemeClr val="accent2"/>
              </a:buClr>
              <a:buSzPct val="80000"/>
            </a:pPr>
            <a:r>
              <a:rPr lang="de-DE" sz="1800" dirty="0" smtClean="0">
                <a:solidFill>
                  <a:schemeClr val="accent3"/>
                </a:solidFill>
              </a:rPr>
              <a:t>F</a:t>
            </a:r>
            <a:r>
              <a:rPr lang="de-DE" sz="1800" baseline="-25000" dirty="0" smtClean="0">
                <a:solidFill>
                  <a:schemeClr val="accent3"/>
                </a:solidFill>
              </a:rPr>
              <a:t>XFEL</a:t>
            </a:r>
            <a:r>
              <a:rPr lang="de-DE" sz="1800" dirty="0" smtClean="0">
                <a:solidFill>
                  <a:schemeClr val="accent3"/>
                </a:solidFill>
              </a:rPr>
              <a:t>=4.5 MHz</a:t>
            </a:r>
          </a:p>
          <a:p>
            <a:pPr marL="268288" indent="-268288">
              <a:spcBef>
                <a:spcPts val="600"/>
              </a:spcBef>
              <a:buClr>
                <a:schemeClr val="accent2"/>
              </a:buClr>
              <a:buSzPct val="80000"/>
            </a:pPr>
            <a:r>
              <a:rPr lang="en-US" sz="1800" dirty="0" smtClean="0">
                <a:solidFill>
                  <a:schemeClr val="tx2"/>
                </a:solidFill>
              </a:rPr>
              <a:t>Dumping beam in switchyard area would reduce the </a:t>
            </a:r>
            <a:r>
              <a:rPr lang="en-US" sz="1800" dirty="0">
                <a:solidFill>
                  <a:schemeClr val="tx2"/>
                </a:solidFill>
              </a:rPr>
              <a:t>number of lost </a:t>
            </a:r>
            <a:r>
              <a:rPr lang="en-US" sz="1800" dirty="0" smtClean="0">
                <a:solidFill>
                  <a:schemeClr val="tx2"/>
                </a:solidFill>
              </a:rPr>
              <a:t>bunches inside </a:t>
            </a:r>
            <a:r>
              <a:rPr lang="en-US" sz="1800" dirty="0">
                <a:solidFill>
                  <a:schemeClr val="tx2"/>
                </a:solidFill>
              </a:rPr>
              <a:t>SASE </a:t>
            </a:r>
            <a:r>
              <a:rPr lang="en-US" sz="1800" dirty="0" err="1" smtClean="0">
                <a:solidFill>
                  <a:schemeClr val="tx2"/>
                </a:solidFill>
              </a:rPr>
              <a:t>undulator</a:t>
            </a:r>
            <a:r>
              <a:rPr lang="en-US" sz="1800" dirty="0" smtClean="0">
                <a:solidFill>
                  <a:schemeClr val="tx2"/>
                </a:solidFill>
              </a:rPr>
              <a:t> sections:</a:t>
            </a:r>
            <a:endParaRPr lang="en-US" sz="1800" dirty="0">
              <a:solidFill>
                <a:schemeClr val="tx2"/>
              </a:solidFill>
            </a:endParaRPr>
          </a:p>
        </p:txBody>
      </p:sp>
      <p:sp>
        <p:nvSpPr>
          <p:cNvPr id="30" name="Right Brace 29"/>
          <p:cNvSpPr/>
          <p:nvPr/>
        </p:nvSpPr>
        <p:spPr bwMode="auto">
          <a:xfrm>
            <a:off x="2887980" y="1203960"/>
            <a:ext cx="121920" cy="693420"/>
          </a:xfrm>
          <a:prstGeom prst="rightBrace">
            <a:avLst/>
          </a:prstGeom>
          <a:noFill/>
          <a:ln w="12700" cap="flat" cmpd="sng" algn="ctr">
            <a:solidFill>
              <a:schemeClr val="folHlink"/>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rtlCol="0" anchor="ctr"/>
          <a:lstStyle/>
          <a:p>
            <a:pPr algn="ctr"/>
            <a:endParaRPr lang="de-DE"/>
          </a:p>
        </p:txBody>
      </p:sp>
      <p:sp>
        <p:nvSpPr>
          <p:cNvPr id="31" name="TextBox 30"/>
          <p:cNvSpPr txBox="1"/>
          <p:nvPr/>
        </p:nvSpPr>
        <p:spPr>
          <a:xfrm>
            <a:off x="3078478" y="1373773"/>
            <a:ext cx="5920742" cy="369332"/>
          </a:xfrm>
          <a:prstGeom prst="rect">
            <a:avLst/>
          </a:prstGeom>
          <a:noFill/>
        </p:spPr>
        <p:txBody>
          <a:bodyPr wrap="square" rtlCol="0">
            <a:spAutoFit/>
          </a:bodyPr>
          <a:lstStyle/>
          <a:p>
            <a:pPr>
              <a:spcBef>
                <a:spcPts val="600"/>
              </a:spcBef>
              <a:buClr>
                <a:schemeClr val="accent2"/>
              </a:buClr>
              <a:buSzPct val="80000"/>
              <a:buNone/>
            </a:pPr>
            <a:r>
              <a:rPr lang="de-DE" sz="1800" dirty="0" err="1">
                <a:solidFill>
                  <a:schemeClr val="accent3"/>
                </a:solidFill>
              </a:rPr>
              <a:t>Up</a:t>
            </a:r>
            <a:r>
              <a:rPr lang="de-DE" sz="1800" dirty="0">
                <a:solidFill>
                  <a:schemeClr val="accent3"/>
                </a:solidFill>
              </a:rPr>
              <a:t> </a:t>
            </a:r>
            <a:r>
              <a:rPr lang="de-DE" sz="1800" dirty="0" err="1">
                <a:solidFill>
                  <a:schemeClr val="accent3"/>
                </a:solidFill>
              </a:rPr>
              <a:t>to</a:t>
            </a:r>
            <a:r>
              <a:rPr lang="de-DE" sz="1800" dirty="0">
                <a:solidFill>
                  <a:schemeClr val="accent3"/>
                </a:solidFill>
              </a:rPr>
              <a:t> </a:t>
            </a:r>
            <a:r>
              <a:rPr lang="de-DE" sz="1800" u="sng" dirty="0">
                <a:solidFill>
                  <a:srgbClr val="0070C0"/>
                </a:solidFill>
              </a:rPr>
              <a:t>100</a:t>
            </a:r>
            <a:r>
              <a:rPr lang="de-DE" sz="1800" dirty="0">
                <a:solidFill>
                  <a:schemeClr val="accent3"/>
                </a:solidFill>
              </a:rPr>
              <a:t> </a:t>
            </a:r>
            <a:r>
              <a:rPr lang="de-DE" sz="1800" dirty="0" err="1">
                <a:solidFill>
                  <a:schemeClr val="accent3"/>
                </a:solidFill>
              </a:rPr>
              <a:t>bunches</a:t>
            </a:r>
            <a:r>
              <a:rPr lang="de-DE" sz="1800" dirty="0">
                <a:solidFill>
                  <a:schemeClr val="accent3"/>
                </a:solidFill>
              </a:rPr>
              <a:t> </a:t>
            </a:r>
            <a:r>
              <a:rPr lang="de-DE" sz="1800" dirty="0" err="1">
                <a:solidFill>
                  <a:schemeClr val="accent3"/>
                </a:solidFill>
              </a:rPr>
              <a:t>could</a:t>
            </a:r>
            <a:r>
              <a:rPr lang="de-DE" sz="1800" dirty="0">
                <a:solidFill>
                  <a:schemeClr val="accent3"/>
                </a:solidFill>
              </a:rPr>
              <a:t> </a:t>
            </a:r>
            <a:r>
              <a:rPr lang="de-DE" sz="1800" dirty="0" err="1" smtClean="0">
                <a:solidFill>
                  <a:schemeClr val="accent3"/>
                </a:solidFill>
              </a:rPr>
              <a:t>be</a:t>
            </a:r>
            <a:r>
              <a:rPr lang="de-DE" sz="1800" dirty="0" smtClean="0">
                <a:solidFill>
                  <a:schemeClr val="accent3"/>
                </a:solidFill>
              </a:rPr>
              <a:t> </a:t>
            </a:r>
            <a:r>
              <a:rPr lang="de-DE" sz="1800" dirty="0">
                <a:solidFill>
                  <a:schemeClr val="accent3"/>
                </a:solidFill>
              </a:rPr>
              <a:t>lost </a:t>
            </a:r>
            <a:r>
              <a:rPr lang="de-DE" sz="1800" dirty="0" err="1">
                <a:solidFill>
                  <a:schemeClr val="accent3"/>
                </a:solidFill>
              </a:rPr>
              <a:t>before</a:t>
            </a:r>
            <a:r>
              <a:rPr lang="de-DE" sz="1800" dirty="0">
                <a:solidFill>
                  <a:schemeClr val="accent3"/>
                </a:solidFill>
              </a:rPr>
              <a:t> </a:t>
            </a:r>
            <a:r>
              <a:rPr lang="de-DE" sz="1800" dirty="0" err="1">
                <a:solidFill>
                  <a:schemeClr val="accent3"/>
                </a:solidFill>
              </a:rPr>
              <a:t>laser</a:t>
            </a:r>
            <a:r>
              <a:rPr lang="de-DE" sz="1800" dirty="0">
                <a:solidFill>
                  <a:schemeClr val="accent3"/>
                </a:solidFill>
              </a:rPr>
              <a:t> </a:t>
            </a:r>
            <a:r>
              <a:rPr lang="de-DE" sz="1800" dirty="0" err="1">
                <a:solidFill>
                  <a:schemeClr val="accent3"/>
                </a:solidFill>
              </a:rPr>
              <a:t>is</a:t>
            </a:r>
            <a:r>
              <a:rPr lang="de-DE" sz="1800" dirty="0">
                <a:solidFill>
                  <a:schemeClr val="accent3"/>
                </a:solidFill>
              </a:rPr>
              <a:t> </a:t>
            </a:r>
            <a:r>
              <a:rPr lang="de-DE" sz="1800" dirty="0" err="1" smtClean="0">
                <a:solidFill>
                  <a:schemeClr val="accent3"/>
                </a:solidFill>
              </a:rPr>
              <a:t>blocked</a:t>
            </a:r>
            <a:endParaRPr lang="de-DE" sz="1800" dirty="0">
              <a:solidFill>
                <a:schemeClr val="accent3"/>
              </a:solidFill>
            </a:endParaRPr>
          </a:p>
        </p:txBody>
      </p:sp>
    </p:spTree>
    <p:extLst>
      <p:ext uri="{BB962C8B-B14F-4D97-AF65-F5344CB8AC3E}">
        <p14:creationId xmlns:p14="http://schemas.microsoft.com/office/powerpoint/2010/main" val="161095279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dirty="0" smtClean="0"/>
              <a:t>MPS </a:t>
            </a:r>
            <a:r>
              <a:rPr lang="de-DE" dirty="0" err="1" smtClean="0"/>
              <a:t>architecture</a:t>
            </a:r>
            <a:endParaRPr lang="de-DE" dirty="0"/>
          </a:p>
        </p:txBody>
      </p:sp>
      <p:sp>
        <p:nvSpPr>
          <p:cNvPr id="3" name="Content Placeholder 2"/>
          <p:cNvSpPr>
            <a:spLocks noGrp="1"/>
          </p:cNvSpPr>
          <p:nvPr>
            <p:ph idx="1"/>
          </p:nvPr>
        </p:nvSpPr>
        <p:spPr>
          <a:xfrm>
            <a:off x="194733" y="3910009"/>
            <a:ext cx="8890000" cy="2490786"/>
          </a:xfrm>
        </p:spPr>
        <p:txBody>
          <a:bodyPr/>
          <a:lstStyle/>
          <a:p>
            <a:pPr algn="just"/>
            <a:r>
              <a:rPr lang="de-DE" sz="1800" dirty="0" err="1" smtClean="0"/>
              <a:t>Issues</a:t>
            </a:r>
            <a:r>
              <a:rPr lang="de-DE" sz="1800" dirty="0" smtClean="0"/>
              <a:t>: </a:t>
            </a:r>
            <a:r>
              <a:rPr lang="de-DE" sz="1800" dirty="0" err="1" smtClean="0"/>
              <a:t>latency</a:t>
            </a:r>
            <a:r>
              <a:rPr lang="de-DE" sz="1800" dirty="0" smtClean="0"/>
              <a:t> </a:t>
            </a:r>
            <a:r>
              <a:rPr lang="de-DE" sz="1800" dirty="0" err="1" smtClean="0"/>
              <a:t>of</a:t>
            </a:r>
            <a:r>
              <a:rPr lang="de-DE" sz="1800" dirty="0" smtClean="0"/>
              <a:t> </a:t>
            </a:r>
            <a:r>
              <a:rPr lang="de-DE" sz="1800" dirty="0" err="1" smtClean="0"/>
              <a:t>electronics</a:t>
            </a:r>
            <a:r>
              <a:rPr lang="de-DE" sz="1800" dirty="0" smtClean="0"/>
              <a:t> </a:t>
            </a:r>
            <a:r>
              <a:rPr lang="de-DE" sz="1800" dirty="0" err="1" smtClean="0"/>
              <a:t>and</a:t>
            </a:r>
            <a:r>
              <a:rPr lang="de-DE" sz="1800" dirty="0" smtClean="0"/>
              <a:t> </a:t>
            </a:r>
            <a:r>
              <a:rPr lang="de-DE" sz="1800" dirty="0" err="1" smtClean="0"/>
              <a:t>signal</a:t>
            </a:r>
            <a:r>
              <a:rPr lang="de-DE" sz="1800" dirty="0" smtClean="0"/>
              <a:t> </a:t>
            </a:r>
            <a:r>
              <a:rPr lang="de-DE" sz="1800" dirty="0" err="1" smtClean="0"/>
              <a:t>transport</a:t>
            </a:r>
            <a:r>
              <a:rPr lang="de-DE" sz="1800" dirty="0" smtClean="0"/>
              <a:t> </a:t>
            </a:r>
            <a:r>
              <a:rPr lang="de-DE" sz="1800" dirty="0" err="1" smtClean="0"/>
              <a:t>speed</a:t>
            </a:r>
            <a:r>
              <a:rPr lang="de-DE" sz="1800" dirty="0" smtClean="0"/>
              <a:t> </a:t>
            </a:r>
            <a:r>
              <a:rPr lang="de-DE" sz="1800" dirty="0" smtClean="0">
                <a:sym typeface="Wingdings" pitchFamily="2" charset="2"/>
              </a:rPr>
              <a:t> additional lost </a:t>
            </a:r>
            <a:r>
              <a:rPr lang="de-DE" sz="1800" dirty="0" err="1" smtClean="0">
                <a:sym typeface="Wingdings" pitchFamily="2" charset="2"/>
              </a:rPr>
              <a:t>bunches</a:t>
            </a:r>
            <a:endParaRPr lang="de-DE" sz="1800" dirty="0" smtClean="0">
              <a:sym typeface="Wingdings" pitchFamily="2" charset="2"/>
            </a:endParaRPr>
          </a:p>
          <a:p>
            <a:pPr algn="just"/>
            <a:r>
              <a:rPr lang="de-DE" sz="1800" dirty="0" smtClean="0">
                <a:sym typeface="Wingdings" pitchFamily="2" charset="2"/>
              </a:rPr>
              <a:t>Solution: </a:t>
            </a:r>
          </a:p>
          <a:p>
            <a:pPr lvl="1" algn="just"/>
            <a:r>
              <a:rPr lang="de-DE" sz="1800" dirty="0">
                <a:sym typeface="Wingdings" pitchFamily="2" charset="2"/>
              </a:rPr>
              <a:t>D</a:t>
            </a:r>
            <a:r>
              <a:rPr lang="de-DE" sz="1800" dirty="0" smtClean="0">
                <a:sym typeface="Wingdings" pitchFamily="2" charset="2"/>
              </a:rPr>
              <a:t>istributed Master/Slave </a:t>
            </a:r>
            <a:r>
              <a:rPr lang="de-DE" sz="1800" dirty="0" err="1" smtClean="0">
                <a:sym typeface="Wingdings" pitchFamily="2" charset="2"/>
              </a:rPr>
              <a:t>architecture</a:t>
            </a:r>
            <a:r>
              <a:rPr lang="de-DE" sz="1800" dirty="0" smtClean="0">
                <a:sym typeface="Wingdings" pitchFamily="2" charset="2"/>
              </a:rPr>
              <a:t>: 2 Masters, 130 </a:t>
            </a:r>
            <a:r>
              <a:rPr lang="de-DE" sz="1800" dirty="0" err="1" smtClean="0">
                <a:sym typeface="Wingdings" pitchFamily="2" charset="2"/>
              </a:rPr>
              <a:t>slaves</a:t>
            </a:r>
            <a:endParaRPr lang="de-DE" sz="1800" dirty="0" smtClean="0">
              <a:sym typeface="Wingdings" pitchFamily="2" charset="2"/>
            </a:endParaRPr>
          </a:p>
          <a:p>
            <a:pPr lvl="1" algn="just"/>
            <a:r>
              <a:rPr lang="de-DE" sz="1800" dirty="0" smtClean="0">
                <a:sym typeface="Wingdings" pitchFamily="2" charset="2"/>
              </a:rPr>
              <a:t>MPS </a:t>
            </a:r>
            <a:r>
              <a:rPr lang="de-DE" sz="1800" dirty="0" err="1" smtClean="0">
                <a:sym typeface="Wingdings" pitchFamily="2" charset="2"/>
              </a:rPr>
              <a:t>can</a:t>
            </a:r>
            <a:r>
              <a:rPr lang="de-DE" sz="1800" dirty="0" smtClean="0">
                <a:sym typeface="Wingdings" pitchFamily="2" charset="2"/>
              </a:rPr>
              <a:t> </a:t>
            </a:r>
            <a:r>
              <a:rPr lang="de-DE" sz="1800" dirty="0" err="1" smtClean="0">
                <a:sym typeface="Wingdings" pitchFamily="2" charset="2"/>
              </a:rPr>
              <a:t>act</a:t>
            </a:r>
            <a:r>
              <a:rPr lang="de-DE" sz="1800" dirty="0" smtClean="0">
                <a:sym typeface="Wingdings" pitchFamily="2" charset="2"/>
              </a:rPr>
              <a:t> on </a:t>
            </a:r>
            <a:r>
              <a:rPr lang="de-DE" sz="1800" dirty="0" err="1" smtClean="0">
                <a:sym typeface="Wingdings" pitchFamily="2" charset="2"/>
              </a:rPr>
              <a:t>injector</a:t>
            </a:r>
            <a:r>
              <a:rPr lang="de-DE" sz="1800" dirty="0" smtClean="0">
                <a:sym typeface="Wingdings" pitchFamily="2" charset="2"/>
              </a:rPr>
              <a:t> </a:t>
            </a:r>
            <a:r>
              <a:rPr lang="de-DE" sz="1800" dirty="0" err="1" smtClean="0">
                <a:sym typeface="Wingdings" pitchFamily="2" charset="2"/>
              </a:rPr>
              <a:t>laser</a:t>
            </a:r>
            <a:r>
              <a:rPr lang="de-DE" sz="1800" dirty="0" smtClean="0">
                <a:sym typeface="Wingdings" pitchFamily="2" charset="2"/>
              </a:rPr>
              <a:t> </a:t>
            </a:r>
            <a:r>
              <a:rPr lang="de-DE" sz="1800" dirty="0" err="1" smtClean="0">
                <a:sym typeface="Wingdings" pitchFamily="2" charset="2"/>
              </a:rPr>
              <a:t>or</a:t>
            </a:r>
            <a:r>
              <a:rPr lang="de-DE" sz="1800" dirty="0" smtClean="0">
                <a:sym typeface="Wingdings" pitchFamily="2" charset="2"/>
              </a:rPr>
              <a:t> </a:t>
            </a:r>
            <a:r>
              <a:rPr lang="de-DE" sz="1800" dirty="0" err="1" smtClean="0">
                <a:sym typeface="Wingdings" pitchFamily="2" charset="2"/>
              </a:rPr>
              <a:t>dump</a:t>
            </a:r>
            <a:r>
              <a:rPr lang="de-DE" sz="1800" dirty="0" smtClean="0">
                <a:sym typeface="Wingdings" pitchFamily="2" charset="2"/>
              </a:rPr>
              <a:t> beam in </a:t>
            </a:r>
            <a:r>
              <a:rPr lang="de-DE" sz="1800" dirty="0" err="1" smtClean="0">
                <a:sym typeface="Wingdings" pitchFamily="2" charset="2"/>
              </a:rPr>
              <a:t>case</a:t>
            </a:r>
            <a:r>
              <a:rPr lang="de-DE" sz="1800" dirty="0" smtClean="0">
                <a:sym typeface="Wingdings" pitchFamily="2" charset="2"/>
              </a:rPr>
              <a:t> </a:t>
            </a:r>
            <a:r>
              <a:rPr lang="de-DE" sz="1800" dirty="0" err="1" smtClean="0">
                <a:sym typeface="Wingdings" pitchFamily="2" charset="2"/>
              </a:rPr>
              <a:t>of</a:t>
            </a:r>
            <a:r>
              <a:rPr lang="de-DE" sz="1800" dirty="0" smtClean="0">
                <a:sym typeface="Wingdings" pitchFamily="2" charset="2"/>
              </a:rPr>
              <a:t> beam </a:t>
            </a:r>
            <a:r>
              <a:rPr lang="de-DE" sz="1800" dirty="0" err="1" smtClean="0">
                <a:sym typeface="Wingdings" pitchFamily="2" charset="2"/>
              </a:rPr>
              <a:t>losses</a:t>
            </a:r>
            <a:endParaRPr lang="de-DE" sz="1800" dirty="0" smtClean="0">
              <a:sym typeface="Wingdings" pitchFamily="2" charset="2"/>
            </a:endParaRPr>
          </a:p>
          <a:p>
            <a:pPr lvl="1" algn="just"/>
            <a:r>
              <a:rPr lang="de-DE" sz="1800" dirty="0" err="1" smtClean="0">
                <a:sym typeface="Wingdings" pitchFamily="2" charset="2"/>
              </a:rPr>
              <a:t>Use</a:t>
            </a:r>
            <a:r>
              <a:rPr lang="de-DE" sz="1800" dirty="0" smtClean="0">
                <a:sym typeface="Wingdings" pitchFamily="2" charset="2"/>
              </a:rPr>
              <a:t> </a:t>
            </a:r>
            <a:r>
              <a:rPr lang="de-DE" sz="1800" dirty="0" err="1" smtClean="0">
                <a:sym typeface="Wingdings" pitchFamily="2" charset="2"/>
              </a:rPr>
              <a:t>of</a:t>
            </a:r>
            <a:r>
              <a:rPr lang="de-DE" sz="1800" dirty="0" smtClean="0">
                <a:sym typeface="Wingdings" pitchFamily="2" charset="2"/>
              </a:rPr>
              <a:t> </a:t>
            </a:r>
            <a:r>
              <a:rPr lang="de-DE" sz="1800" dirty="0" err="1" smtClean="0">
                <a:sym typeface="Wingdings" pitchFamily="2" charset="2"/>
              </a:rPr>
              <a:t>optical</a:t>
            </a:r>
            <a:r>
              <a:rPr lang="de-DE" sz="1800" dirty="0" smtClean="0">
                <a:sym typeface="Wingdings" pitchFamily="2" charset="2"/>
              </a:rPr>
              <a:t> </a:t>
            </a:r>
            <a:r>
              <a:rPr lang="de-DE" sz="1800" dirty="0" err="1" smtClean="0">
                <a:sym typeface="Wingdings" pitchFamily="2" charset="2"/>
              </a:rPr>
              <a:t>fibers</a:t>
            </a:r>
            <a:r>
              <a:rPr lang="de-DE" sz="1800" dirty="0" smtClean="0">
                <a:sym typeface="Wingdings" pitchFamily="2" charset="2"/>
              </a:rPr>
              <a:t>: fast </a:t>
            </a:r>
            <a:r>
              <a:rPr lang="de-DE" sz="1800" dirty="0" err="1" smtClean="0">
                <a:sym typeface="Wingdings" pitchFamily="2" charset="2"/>
              </a:rPr>
              <a:t>signal</a:t>
            </a:r>
            <a:r>
              <a:rPr lang="de-DE" sz="1800" dirty="0" smtClean="0">
                <a:sym typeface="Wingdings" pitchFamily="2" charset="2"/>
              </a:rPr>
              <a:t> </a:t>
            </a:r>
            <a:r>
              <a:rPr lang="de-DE" sz="1800" dirty="0" err="1" smtClean="0">
                <a:sym typeface="Wingdings" pitchFamily="2" charset="2"/>
              </a:rPr>
              <a:t>transmission</a:t>
            </a:r>
            <a:r>
              <a:rPr lang="de-DE" sz="1800" dirty="0" smtClean="0">
                <a:sym typeface="Wingdings" pitchFamily="2" charset="2"/>
              </a:rPr>
              <a:t>, </a:t>
            </a:r>
            <a:r>
              <a:rPr lang="de-DE" sz="1800" dirty="0" err="1" smtClean="0">
                <a:sym typeface="Wingdings" pitchFamily="2" charset="2"/>
              </a:rPr>
              <a:t>no</a:t>
            </a:r>
            <a:r>
              <a:rPr lang="de-DE" sz="1800" dirty="0" smtClean="0">
                <a:sym typeface="Wingdings" pitchFamily="2" charset="2"/>
              </a:rPr>
              <a:t> EM </a:t>
            </a:r>
            <a:r>
              <a:rPr lang="de-DE" sz="1800" dirty="0" err="1" smtClean="0">
                <a:sym typeface="Wingdings" pitchFamily="2" charset="2"/>
              </a:rPr>
              <a:t>interference</a:t>
            </a:r>
            <a:endParaRPr lang="de-DE" sz="1800" dirty="0" smtClean="0">
              <a:sym typeface="Wingdings" pitchFamily="2" charset="2"/>
            </a:endParaRPr>
          </a:p>
          <a:p>
            <a:pPr lvl="1" algn="just"/>
            <a:r>
              <a:rPr lang="de-DE" sz="1800" dirty="0" smtClean="0">
                <a:sym typeface="Wingdings" pitchFamily="2" charset="2"/>
              </a:rPr>
              <a:t>Mixed </a:t>
            </a:r>
            <a:r>
              <a:rPr lang="de-DE" sz="1800" dirty="0" err="1" smtClean="0">
                <a:sym typeface="Wingdings" pitchFamily="2" charset="2"/>
              </a:rPr>
              <a:t>daisy</a:t>
            </a:r>
            <a:r>
              <a:rPr lang="de-DE" sz="1800" dirty="0" smtClean="0">
                <a:sym typeface="Wingdings" pitchFamily="2" charset="2"/>
              </a:rPr>
              <a:t> </a:t>
            </a:r>
            <a:r>
              <a:rPr lang="de-DE" sz="1800" dirty="0" err="1" smtClean="0">
                <a:sym typeface="Wingdings" pitchFamily="2" charset="2"/>
              </a:rPr>
              <a:t>chain</a:t>
            </a:r>
            <a:r>
              <a:rPr lang="de-DE" sz="1800" dirty="0" smtClean="0">
                <a:sym typeface="Wingdings" pitchFamily="2" charset="2"/>
              </a:rPr>
              <a:t>/</a:t>
            </a:r>
            <a:r>
              <a:rPr lang="de-DE" sz="1800" dirty="0" err="1" smtClean="0">
                <a:sym typeface="Wingdings" pitchFamily="2" charset="2"/>
              </a:rPr>
              <a:t>star</a:t>
            </a:r>
            <a:r>
              <a:rPr lang="de-DE" sz="1800" dirty="0" smtClean="0">
                <a:sym typeface="Wingdings" pitchFamily="2" charset="2"/>
              </a:rPr>
              <a:t> </a:t>
            </a:r>
            <a:r>
              <a:rPr lang="de-DE" sz="1800" dirty="0" err="1" smtClean="0">
                <a:sym typeface="Wingdings" pitchFamily="2" charset="2"/>
              </a:rPr>
              <a:t>topology</a:t>
            </a:r>
            <a:endParaRPr lang="de-DE" sz="1800" dirty="0" smtClean="0">
              <a:sym typeface="Wingdings" pitchFamily="2" charset="2"/>
            </a:endParaRPr>
          </a:p>
          <a:p>
            <a:pPr lvl="1" algn="just"/>
            <a:r>
              <a:rPr lang="de-DE" sz="1800" dirty="0" smtClean="0">
                <a:sym typeface="Wingdings" pitchFamily="2" charset="2"/>
              </a:rPr>
              <a:t>FPGA-</a:t>
            </a:r>
            <a:r>
              <a:rPr lang="de-DE" sz="1800" dirty="0" err="1" smtClean="0">
                <a:sym typeface="Wingdings" pitchFamily="2" charset="2"/>
              </a:rPr>
              <a:t>driven</a:t>
            </a:r>
            <a:r>
              <a:rPr lang="de-DE" sz="1800" dirty="0">
                <a:sym typeface="Wingdings" pitchFamily="2" charset="2"/>
              </a:rPr>
              <a:t> </a:t>
            </a:r>
            <a:r>
              <a:rPr lang="de-DE" sz="1800" dirty="0" err="1" smtClean="0">
                <a:sym typeface="Wingdings" pitchFamily="2" charset="2"/>
              </a:rPr>
              <a:t>logic</a:t>
            </a:r>
            <a:endParaRPr lang="de-DE" sz="1800" dirty="0" smtClean="0"/>
          </a:p>
          <a:p>
            <a:pPr algn="just"/>
            <a:endParaRPr lang="de-DE" sz="1800" dirty="0"/>
          </a:p>
        </p:txBody>
      </p:sp>
      <p:grpSp>
        <p:nvGrpSpPr>
          <p:cNvPr id="14" name="Group 13"/>
          <p:cNvGrpSpPr/>
          <p:nvPr/>
        </p:nvGrpSpPr>
        <p:grpSpPr>
          <a:xfrm>
            <a:off x="422805" y="1068385"/>
            <a:ext cx="8162925" cy="2858558"/>
            <a:chOff x="422805" y="1068385"/>
            <a:chExt cx="8162925" cy="2858558"/>
          </a:xfrm>
        </p:grpSpPr>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22805" y="1136118"/>
              <a:ext cx="8162925" cy="2790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xtBox 3"/>
            <p:cNvSpPr txBox="1"/>
            <p:nvPr/>
          </p:nvSpPr>
          <p:spPr>
            <a:xfrm>
              <a:off x="855135" y="1068385"/>
              <a:ext cx="526106" cy="246221"/>
            </a:xfrm>
            <a:prstGeom prst="rect">
              <a:avLst/>
            </a:prstGeom>
            <a:noFill/>
          </p:spPr>
          <p:txBody>
            <a:bodyPr wrap="none" rtlCol="0">
              <a:spAutoFit/>
            </a:bodyPr>
            <a:lstStyle/>
            <a:p>
              <a:pPr>
                <a:spcBef>
                  <a:spcPts val="600"/>
                </a:spcBef>
                <a:buClr>
                  <a:schemeClr val="accent2"/>
                </a:buClr>
                <a:buSzPct val="80000"/>
                <a:buNone/>
              </a:pPr>
              <a:r>
                <a:rPr lang="de-DE" sz="1000" b="1" dirty="0" smtClean="0">
                  <a:solidFill>
                    <a:schemeClr val="accent3"/>
                  </a:solidFill>
                </a:rPr>
                <a:t>(XSE)</a:t>
              </a:r>
            </a:p>
          </p:txBody>
        </p:sp>
        <p:sp>
          <p:nvSpPr>
            <p:cNvPr id="6" name="TextBox 5"/>
            <p:cNvSpPr txBox="1"/>
            <p:nvPr/>
          </p:nvSpPr>
          <p:spPr>
            <a:xfrm>
              <a:off x="6222999" y="1326961"/>
              <a:ext cx="511679" cy="246221"/>
            </a:xfrm>
            <a:prstGeom prst="rect">
              <a:avLst/>
            </a:prstGeom>
            <a:noFill/>
          </p:spPr>
          <p:txBody>
            <a:bodyPr wrap="none" rtlCol="0">
              <a:spAutoFit/>
            </a:bodyPr>
            <a:lstStyle/>
            <a:p>
              <a:pPr>
                <a:spcBef>
                  <a:spcPts val="600"/>
                </a:spcBef>
                <a:buClr>
                  <a:schemeClr val="accent2"/>
                </a:buClr>
                <a:buSzPct val="80000"/>
                <a:buNone/>
              </a:pPr>
              <a:r>
                <a:rPr lang="de-DE" sz="1000" b="1" dirty="0" smtClean="0">
                  <a:solidFill>
                    <a:schemeClr val="accent3"/>
                  </a:solidFill>
                </a:rPr>
                <a:t>(XS1)</a:t>
              </a:r>
            </a:p>
          </p:txBody>
        </p:sp>
        <p:sp>
          <p:nvSpPr>
            <p:cNvPr id="13" name="Rounded Rectangle 12"/>
            <p:cNvSpPr/>
            <p:nvPr/>
          </p:nvSpPr>
          <p:spPr bwMode="auto">
            <a:xfrm>
              <a:off x="7033260" y="2186940"/>
              <a:ext cx="213360" cy="243840"/>
            </a:xfrm>
            <a:prstGeom prst="roundRect">
              <a:avLst/>
            </a:prstGeom>
            <a:solidFill>
              <a:schemeClr val="bg1">
                <a:alpha val="77000"/>
              </a:schemeClr>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268288" marR="0" indent="-268288" algn="l" defTabSz="914400" rtl="0" eaLnBrk="1" fontAlgn="base" latinLnBrk="0" hangingPunct="1">
                <a:lnSpc>
                  <a:spcPct val="100000"/>
                </a:lnSpc>
                <a:spcBef>
                  <a:spcPct val="20000"/>
                </a:spcBef>
                <a:spcAft>
                  <a:spcPct val="0"/>
                </a:spcAft>
                <a:buClr>
                  <a:schemeClr val="accent2"/>
                </a:buClr>
                <a:buSzPct val="80000"/>
                <a:buFont typeface="Wingdings" pitchFamily="2" charset="2"/>
                <a:buChar char="n"/>
                <a:tabLst/>
              </a:pPr>
              <a:endParaRPr kumimoji="0" lang="de-DE" sz="2000" b="0" i="0" u="none" strike="noStrike" cap="none" normalizeH="0" baseline="0" smtClean="0">
                <a:ln>
                  <a:noFill/>
                </a:ln>
                <a:solidFill>
                  <a:schemeClr val="accent3"/>
                </a:solidFill>
                <a:effectLst/>
                <a:latin typeface="Arial" charset="0"/>
                <a:ea typeface="ＭＳ Ｐゴシック" pitchFamily="112" charset="-128"/>
              </a:endParaRPr>
            </a:p>
          </p:txBody>
        </p:sp>
        <p:sp>
          <p:nvSpPr>
            <p:cNvPr id="15" name="Rounded Rectangle 14"/>
            <p:cNvSpPr/>
            <p:nvPr/>
          </p:nvSpPr>
          <p:spPr bwMode="auto">
            <a:xfrm rot="19933214">
              <a:off x="7589951" y="1965771"/>
              <a:ext cx="358140" cy="236814"/>
            </a:xfrm>
            <a:prstGeom prst="roundRect">
              <a:avLst/>
            </a:prstGeom>
            <a:solidFill>
              <a:schemeClr val="bg1">
                <a:alpha val="71000"/>
              </a:schemeClr>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268288" marR="0" indent="-268288" algn="l" defTabSz="914400" rtl="0" eaLnBrk="1" fontAlgn="base" latinLnBrk="0" hangingPunct="1">
                <a:lnSpc>
                  <a:spcPct val="100000"/>
                </a:lnSpc>
                <a:spcBef>
                  <a:spcPct val="20000"/>
                </a:spcBef>
                <a:spcAft>
                  <a:spcPct val="0"/>
                </a:spcAft>
                <a:buClr>
                  <a:schemeClr val="accent2"/>
                </a:buClr>
                <a:buSzPct val="80000"/>
                <a:buFont typeface="Wingdings" pitchFamily="2" charset="2"/>
                <a:buChar char="n"/>
                <a:tabLst/>
              </a:pPr>
              <a:endParaRPr kumimoji="0" lang="de-DE" sz="2000" b="0" i="0" u="none" strike="noStrike" cap="none" normalizeH="0" baseline="0" smtClean="0">
                <a:ln>
                  <a:noFill/>
                </a:ln>
                <a:solidFill>
                  <a:schemeClr val="accent3"/>
                </a:solidFill>
                <a:effectLst/>
                <a:latin typeface="Arial" charset="0"/>
                <a:ea typeface="ＭＳ Ｐゴシック" pitchFamily="112" charset="-128"/>
              </a:endParaRPr>
            </a:p>
          </p:txBody>
        </p:sp>
        <p:sp>
          <p:nvSpPr>
            <p:cNvPr id="16" name="Rounded Rectangle 15"/>
            <p:cNvSpPr/>
            <p:nvPr/>
          </p:nvSpPr>
          <p:spPr bwMode="auto">
            <a:xfrm>
              <a:off x="7033260" y="2430780"/>
              <a:ext cx="449580" cy="222670"/>
            </a:xfrm>
            <a:prstGeom prst="roundRect">
              <a:avLst/>
            </a:prstGeom>
            <a:solidFill>
              <a:schemeClr val="bg1">
                <a:alpha val="77000"/>
              </a:schemeClr>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268288" marR="0" indent="-268288" algn="l" defTabSz="914400" rtl="0" eaLnBrk="1" fontAlgn="base" latinLnBrk="0" hangingPunct="1">
                <a:lnSpc>
                  <a:spcPct val="100000"/>
                </a:lnSpc>
                <a:spcBef>
                  <a:spcPct val="20000"/>
                </a:spcBef>
                <a:spcAft>
                  <a:spcPct val="0"/>
                </a:spcAft>
                <a:buClr>
                  <a:schemeClr val="accent2"/>
                </a:buClr>
                <a:buSzPct val="80000"/>
                <a:buFont typeface="Wingdings" pitchFamily="2" charset="2"/>
                <a:buChar char="n"/>
                <a:tabLst/>
              </a:pPr>
              <a:endParaRPr kumimoji="0" lang="de-DE" sz="2000" b="0" i="0" u="none" strike="noStrike" cap="none" normalizeH="0" baseline="0" smtClean="0">
                <a:ln>
                  <a:noFill/>
                </a:ln>
                <a:solidFill>
                  <a:schemeClr val="accent3"/>
                </a:solidFill>
                <a:effectLst/>
                <a:latin typeface="Arial" charset="0"/>
                <a:ea typeface="ＭＳ Ｐゴシック" pitchFamily="112" charset="-128"/>
              </a:endParaRPr>
            </a:p>
          </p:txBody>
        </p:sp>
        <p:sp>
          <p:nvSpPr>
            <p:cNvPr id="18" name="Rounded Rectangle 17"/>
            <p:cNvSpPr/>
            <p:nvPr/>
          </p:nvSpPr>
          <p:spPr bwMode="auto">
            <a:xfrm>
              <a:off x="7901940" y="2049728"/>
              <a:ext cx="449580" cy="137212"/>
            </a:xfrm>
            <a:prstGeom prst="roundRect">
              <a:avLst/>
            </a:prstGeom>
            <a:solidFill>
              <a:schemeClr val="bg1">
                <a:alpha val="77000"/>
              </a:schemeClr>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268288" marR="0" indent="-268288" algn="l" defTabSz="914400" rtl="0" eaLnBrk="1" fontAlgn="base" latinLnBrk="0" hangingPunct="1">
                <a:lnSpc>
                  <a:spcPct val="100000"/>
                </a:lnSpc>
                <a:spcBef>
                  <a:spcPct val="20000"/>
                </a:spcBef>
                <a:spcAft>
                  <a:spcPct val="0"/>
                </a:spcAft>
                <a:buClr>
                  <a:schemeClr val="accent2"/>
                </a:buClr>
                <a:buSzPct val="80000"/>
                <a:buFont typeface="Wingdings" pitchFamily="2" charset="2"/>
                <a:buChar char="n"/>
                <a:tabLst/>
              </a:pPr>
              <a:endParaRPr kumimoji="0" lang="de-DE" sz="2000" b="0" i="0" u="none" strike="noStrike" cap="none" normalizeH="0" baseline="0" smtClean="0">
                <a:ln>
                  <a:noFill/>
                </a:ln>
                <a:solidFill>
                  <a:schemeClr val="accent3"/>
                </a:solidFill>
                <a:effectLst/>
                <a:latin typeface="Arial" charset="0"/>
                <a:ea typeface="ＭＳ Ｐゴシック" pitchFamily="112" charset="-128"/>
              </a:endParaRPr>
            </a:p>
          </p:txBody>
        </p:sp>
        <p:sp>
          <p:nvSpPr>
            <p:cNvPr id="19" name="Rounded Rectangle 18"/>
            <p:cNvSpPr/>
            <p:nvPr/>
          </p:nvSpPr>
          <p:spPr bwMode="auto">
            <a:xfrm>
              <a:off x="7444740" y="2287690"/>
              <a:ext cx="998220" cy="143090"/>
            </a:xfrm>
            <a:prstGeom prst="roundRect">
              <a:avLst/>
            </a:prstGeom>
            <a:solidFill>
              <a:schemeClr val="bg1">
                <a:alpha val="77000"/>
              </a:schemeClr>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268288" marR="0" indent="-268288" algn="l" defTabSz="914400" rtl="0" eaLnBrk="1" fontAlgn="base" latinLnBrk="0" hangingPunct="1">
                <a:lnSpc>
                  <a:spcPct val="100000"/>
                </a:lnSpc>
                <a:spcBef>
                  <a:spcPct val="20000"/>
                </a:spcBef>
                <a:spcAft>
                  <a:spcPct val="0"/>
                </a:spcAft>
                <a:buClr>
                  <a:schemeClr val="accent2"/>
                </a:buClr>
                <a:buSzPct val="80000"/>
                <a:buFont typeface="Wingdings" pitchFamily="2" charset="2"/>
                <a:buChar char="n"/>
                <a:tabLst/>
              </a:pPr>
              <a:endParaRPr kumimoji="0" lang="de-DE" sz="2000" b="0" i="0" u="none" strike="noStrike" cap="none" normalizeH="0" baseline="0" smtClean="0">
                <a:ln>
                  <a:noFill/>
                </a:ln>
                <a:solidFill>
                  <a:schemeClr val="accent3"/>
                </a:solidFill>
                <a:effectLst/>
                <a:latin typeface="Arial" charset="0"/>
                <a:ea typeface="ＭＳ Ｐゴシック" pitchFamily="112" charset="-128"/>
              </a:endParaRPr>
            </a:p>
          </p:txBody>
        </p:sp>
        <p:sp>
          <p:nvSpPr>
            <p:cNvPr id="20" name="Rounded Rectangle 19"/>
            <p:cNvSpPr/>
            <p:nvPr/>
          </p:nvSpPr>
          <p:spPr bwMode="auto">
            <a:xfrm rot="20017470">
              <a:off x="8052448" y="1787920"/>
              <a:ext cx="446451" cy="60960"/>
            </a:xfrm>
            <a:prstGeom prst="roundRect">
              <a:avLst/>
            </a:prstGeom>
            <a:solidFill>
              <a:schemeClr val="bg1">
                <a:alpha val="77000"/>
              </a:schemeClr>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268288" marR="0" indent="-268288" algn="l" defTabSz="914400" rtl="0" eaLnBrk="1" fontAlgn="base" latinLnBrk="0" hangingPunct="1">
                <a:lnSpc>
                  <a:spcPct val="100000"/>
                </a:lnSpc>
                <a:spcBef>
                  <a:spcPct val="20000"/>
                </a:spcBef>
                <a:spcAft>
                  <a:spcPct val="0"/>
                </a:spcAft>
                <a:buClr>
                  <a:schemeClr val="accent2"/>
                </a:buClr>
                <a:buSzPct val="80000"/>
                <a:buFont typeface="Wingdings" pitchFamily="2" charset="2"/>
                <a:buChar char="n"/>
                <a:tabLst/>
              </a:pPr>
              <a:endParaRPr kumimoji="0" lang="de-DE" sz="2000" b="0" i="0" u="none" strike="noStrike" cap="none" normalizeH="0" baseline="0" smtClean="0">
                <a:ln>
                  <a:noFill/>
                </a:ln>
                <a:solidFill>
                  <a:schemeClr val="accent3"/>
                </a:solidFill>
                <a:effectLst/>
                <a:latin typeface="Arial" charset="0"/>
                <a:ea typeface="ＭＳ Ｐゴシック" pitchFamily="112" charset="-128"/>
              </a:endParaRPr>
            </a:p>
          </p:txBody>
        </p:sp>
      </p:grpSp>
    </p:spTree>
    <p:extLst>
      <p:ext uri="{BB962C8B-B14F-4D97-AF65-F5344CB8AC3E}">
        <p14:creationId xmlns:p14="http://schemas.microsoft.com/office/powerpoint/2010/main" val="304646896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30" name="Picture 6"/>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842493" y="4682192"/>
            <a:ext cx="1392555" cy="114824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title"/>
          </p:nvPr>
        </p:nvSpPr>
        <p:spPr/>
        <p:txBody>
          <a:bodyPr/>
          <a:lstStyle/>
          <a:p>
            <a:r>
              <a:rPr lang="de-DE" dirty="0" smtClean="0"/>
              <a:t>MPS </a:t>
            </a:r>
            <a:r>
              <a:rPr lang="de-DE" dirty="0" err="1" smtClean="0"/>
              <a:t>hardware</a:t>
            </a:r>
            <a:endParaRPr lang="de-DE" dirty="0"/>
          </a:p>
        </p:txBody>
      </p:sp>
      <p:sp>
        <p:nvSpPr>
          <p:cNvPr id="34" name="Content Placeholder 33"/>
          <p:cNvSpPr>
            <a:spLocks noGrp="1"/>
          </p:cNvSpPr>
          <p:nvPr>
            <p:ph idx="1"/>
          </p:nvPr>
        </p:nvSpPr>
        <p:spPr>
          <a:xfrm>
            <a:off x="404813" y="1347788"/>
            <a:ext cx="8408987" cy="1911879"/>
          </a:xfrm>
        </p:spPr>
        <p:txBody>
          <a:bodyPr/>
          <a:lstStyle/>
          <a:p>
            <a:pPr algn="just"/>
            <a:r>
              <a:rPr lang="de-DE" sz="1800" dirty="0" smtClean="0"/>
              <a:t>MPS </a:t>
            </a:r>
            <a:r>
              <a:rPr lang="de-DE" sz="1800" dirty="0" err="1" smtClean="0"/>
              <a:t>uses</a:t>
            </a:r>
            <a:r>
              <a:rPr lang="de-DE" sz="1800" dirty="0" smtClean="0"/>
              <a:t> µTCA </a:t>
            </a:r>
            <a:r>
              <a:rPr lang="de-DE" sz="1800" dirty="0" err="1" smtClean="0"/>
              <a:t>technology</a:t>
            </a:r>
            <a:r>
              <a:rPr lang="de-DE" sz="1800" dirty="0" smtClean="0"/>
              <a:t>: </a:t>
            </a:r>
            <a:r>
              <a:rPr lang="de-DE" sz="1800" dirty="0" err="1" smtClean="0"/>
              <a:t>Telecommunication</a:t>
            </a:r>
            <a:r>
              <a:rPr lang="de-DE" sz="1800" dirty="0" smtClean="0"/>
              <a:t> </a:t>
            </a:r>
            <a:r>
              <a:rPr lang="de-DE" sz="1800" dirty="0" err="1" smtClean="0"/>
              <a:t>standard</a:t>
            </a:r>
            <a:r>
              <a:rPr lang="de-DE" sz="1800" dirty="0" smtClean="0"/>
              <a:t> </a:t>
            </a:r>
            <a:r>
              <a:rPr lang="de-DE" sz="1800" dirty="0" err="1" smtClean="0"/>
              <a:t>adopted</a:t>
            </a:r>
            <a:r>
              <a:rPr lang="de-DE" sz="1800" dirty="0" smtClean="0"/>
              <a:t> </a:t>
            </a:r>
            <a:r>
              <a:rPr lang="de-DE" sz="1800" dirty="0" err="1" smtClean="0"/>
              <a:t>by</a:t>
            </a:r>
            <a:r>
              <a:rPr lang="de-DE" sz="1800" dirty="0" smtClean="0"/>
              <a:t> DESY.</a:t>
            </a:r>
          </a:p>
          <a:p>
            <a:pPr lvl="1" algn="just"/>
            <a:r>
              <a:rPr lang="en-US" sz="1800" dirty="0"/>
              <a:t>compact, versatile and cost-efficient </a:t>
            </a:r>
            <a:r>
              <a:rPr lang="en-US" sz="1800" dirty="0" smtClean="0"/>
              <a:t>option for </a:t>
            </a:r>
            <a:r>
              <a:rPr lang="en-US" sz="1800" dirty="0"/>
              <a:t>ultra-high speed analog and digital signal </a:t>
            </a:r>
            <a:r>
              <a:rPr lang="en-US" sz="1800" dirty="0" smtClean="0"/>
              <a:t>processing</a:t>
            </a:r>
            <a:endParaRPr lang="de-DE" sz="1800" dirty="0"/>
          </a:p>
          <a:p>
            <a:pPr algn="just"/>
            <a:r>
              <a:rPr lang="de-DE" sz="1800" dirty="0" smtClean="0"/>
              <a:t>The Masters </a:t>
            </a:r>
            <a:r>
              <a:rPr lang="de-DE" sz="1800" dirty="0" err="1" smtClean="0"/>
              <a:t>and</a:t>
            </a:r>
            <a:r>
              <a:rPr lang="de-DE" sz="1800" dirty="0" smtClean="0"/>
              <a:t> </a:t>
            </a:r>
            <a:r>
              <a:rPr lang="de-DE" sz="1800" dirty="0" err="1" smtClean="0"/>
              <a:t>Slaves</a:t>
            </a:r>
            <a:r>
              <a:rPr lang="de-DE" sz="1800" dirty="0" smtClean="0"/>
              <a:t> </a:t>
            </a:r>
            <a:r>
              <a:rPr lang="de-DE" sz="1800" dirty="0" err="1" smtClean="0"/>
              <a:t>are</a:t>
            </a:r>
            <a:r>
              <a:rPr lang="de-DE" sz="1800" dirty="0" smtClean="0"/>
              <a:t> </a:t>
            </a:r>
            <a:r>
              <a:rPr lang="de-DE" sz="1800" dirty="0" err="1" smtClean="0"/>
              <a:t>equipped</a:t>
            </a:r>
            <a:r>
              <a:rPr lang="de-DE" sz="1800" dirty="0" smtClean="0"/>
              <a:t> </a:t>
            </a:r>
            <a:r>
              <a:rPr lang="de-DE" sz="1800" dirty="0" err="1" smtClean="0"/>
              <a:t>with</a:t>
            </a:r>
            <a:r>
              <a:rPr lang="de-DE" sz="1800" dirty="0" smtClean="0"/>
              <a:t> DAMC2 </a:t>
            </a:r>
            <a:r>
              <a:rPr lang="de-DE" sz="1800" dirty="0" err="1" smtClean="0"/>
              <a:t>boards</a:t>
            </a:r>
            <a:r>
              <a:rPr lang="de-DE" sz="1800" dirty="0" smtClean="0"/>
              <a:t>: MPS will </a:t>
            </a:r>
            <a:r>
              <a:rPr lang="de-DE" sz="1800" dirty="0" err="1" smtClean="0"/>
              <a:t>profit</a:t>
            </a:r>
            <a:r>
              <a:rPr lang="de-DE" sz="1800" dirty="0" smtClean="0"/>
              <a:t> </a:t>
            </a:r>
            <a:r>
              <a:rPr lang="de-DE" sz="1800" dirty="0" err="1" smtClean="0"/>
              <a:t>from</a:t>
            </a:r>
            <a:r>
              <a:rPr lang="de-DE" sz="1800" dirty="0" smtClean="0"/>
              <a:t> </a:t>
            </a:r>
            <a:r>
              <a:rPr lang="de-DE" sz="1800" dirty="0" err="1" smtClean="0"/>
              <a:t>its</a:t>
            </a:r>
            <a:r>
              <a:rPr lang="de-DE" sz="1800" dirty="0" smtClean="0"/>
              <a:t> </a:t>
            </a:r>
            <a:r>
              <a:rPr lang="de-DE" sz="1800" dirty="0" err="1" smtClean="0"/>
              <a:t>extended</a:t>
            </a:r>
            <a:r>
              <a:rPr lang="de-DE" sz="1800" dirty="0" smtClean="0"/>
              <a:t> </a:t>
            </a:r>
            <a:r>
              <a:rPr lang="de-DE" sz="1800" dirty="0" err="1" smtClean="0"/>
              <a:t>use</a:t>
            </a:r>
            <a:r>
              <a:rPr lang="de-DE" sz="1800" dirty="0" smtClean="0"/>
              <a:t> in XFEL</a:t>
            </a:r>
          </a:p>
          <a:p>
            <a:pPr algn="just"/>
            <a:r>
              <a:rPr lang="de-DE" sz="1800" dirty="0" smtClean="0"/>
              <a:t>The RTM </a:t>
            </a:r>
            <a:r>
              <a:rPr lang="de-DE" sz="1800" dirty="0" err="1" smtClean="0"/>
              <a:t>board</a:t>
            </a:r>
            <a:r>
              <a:rPr lang="de-DE" sz="1800" dirty="0" smtClean="0"/>
              <a:t> </a:t>
            </a:r>
            <a:r>
              <a:rPr lang="de-DE" sz="1800" dirty="0" err="1" smtClean="0"/>
              <a:t>feeds</a:t>
            </a:r>
            <a:r>
              <a:rPr lang="de-DE" sz="1800" dirty="0" smtClean="0"/>
              <a:t> </a:t>
            </a:r>
            <a:r>
              <a:rPr lang="de-DE" sz="1800" dirty="0" err="1" smtClean="0"/>
              <a:t>the</a:t>
            </a:r>
            <a:r>
              <a:rPr lang="de-DE" sz="1800" dirty="0" smtClean="0"/>
              <a:t> </a:t>
            </a:r>
            <a:r>
              <a:rPr lang="de-DE" sz="1800" dirty="0" err="1" smtClean="0"/>
              <a:t>alarm</a:t>
            </a:r>
            <a:r>
              <a:rPr lang="de-DE" sz="1800" dirty="0" smtClean="0"/>
              <a:t> </a:t>
            </a:r>
            <a:r>
              <a:rPr lang="de-DE" sz="1800" dirty="0" err="1" smtClean="0"/>
              <a:t>signals</a:t>
            </a:r>
            <a:r>
              <a:rPr lang="de-DE" sz="1800" dirty="0" smtClean="0"/>
              <a:t> </a:t>
            </a:r>
            <a:r>
              <a:rPr lang="de-DE" sz="1800" dirty="0" err="1" smtClean="0"/>
              <a:t>to</a:t>
            </a:r>
            <a:r>
              <a:rPr lang="de-DE" sz="1800" dirty="0" smtClean="0"/>
              <a:t> </a:t>
            </a:r>
            <a:r>
              <a:rPr lang="de-DE" sz="1800" dirty="0" err="1" smtClean="0"/>
              <a:t>the</a:t>
            </a:r>
            <a:r>
              <a:rPr lang="de-DE" sz="1800" dirty="0" smtClean="0"/>
              <a:t> DAMC2.</a:t>
            </a:r>
          </a:p>
        </p:txBody>
      </p:sp>
      <p:grpSp>
        <p:nvGrpSpPr>
          <p:cNvPr id="33" name="Group 32"/>
          <p:cNvGrpSpPr/>
          <p:nvPr/>
        </p:nvGrpSpPr>
        <p:grpSpPr>
          <a:xfrm>
            <a:off x="770619" y="3480336"/>
            <a:ext cx="6051872" cy="2590801"/>
            <a:chOff x="1723155" y="3914774"/>
            <a:chExt cx="6051872" cy="2590801"/>
          </a:xfrm>
        </p:grpSpPr>
        <p:pic>
          <p:nvPicPr>
            <p:cNvPr id="3" name="Picture 2" descr="IMG_1307.JPG"/>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rot="10800000">
              <a:off x="1822402" y="3914775"/>
              <a:ext cx="5952625" cy="2590800"/>
            </a:xfrm>
            <a:prstGeom prst="rect">
              <a:avLst/>
            </a:prstGeom>
          </p:spPr>
        </p:pic>
        <p:sp>
          <p:nvSpPr>
            <p:cNvPr id="21" name="TextBox 20"/>
            <p:cNvSpPr txBox="1"/>
            <p:nvPr/>
          </p:nvSpPr>
          <p:spPr>
            <a:xfrm>
              <a:off x="1771599" y="4121776"/>
              <a:ext cx="632223" cy="307777"/>
            </a:xfrm>
            <a:prstGeom prst="rect">
              <a:avLst/>
            </a:prstGeom>
            <a:noFill/>
          </p:spPr>
          <p:txBody>
            <a:bodyPr wrap="square" rtlCol="0">
              <a:spAutoFit/>
            </a:bodyPr>
            <a:lstStyle/>
            <a:p>
              <a:pPr>
                <a:spcBef>
                  <a:spcPts val="600"/>
                </a:spcBef>
                <a:buClr>
                  <a:schemeClr val="accent2"/>
                </a:buClr>
                <a:buSzPct val="80000"/>
                <a:buNone/>
              </a:pPr>
              <a:r>
                <a:rPr lang="de-DE" sz="1400" b="1" dirty="0" smtClean="0">
                  <a:solidFill>
                    <a:schemeClr val="bg1"/>
                  </a:solidFill>
                </a:rPr>
                <a:t>45 in</a:t>
              </a:r>
            </a:p>
          </p:txBody>
        </p:sp>
        <p:sp>
          <p:nvSpPr>
            <p:cNvPr id="22" name="TextBox 21"/>
            <p:cNvSpPr txBox="1"/>
            <p:nvPr/>
          </p:nvSpPr>
          <p:spPr>
            <a:xfrm>
              <a:off x="1723155" y="5270267"/>
              <a:ext cx="611065" cy="307777"/>
            </a:xfrm>
            <a:prstGeom prst="rect">
              <a:avLst/>
            </a:prstGeom>
            <a:noFill/>
          </p:spPr>
          <p:txBody>
            <a:bodyPr wrap="none" rtlCol="0">
              <a:spAutoFit/>
            </a:bodyPr>
            <a:lstStyle/>
            <a:p>
              <a:pPr>
                <a:spcBef>
                  <a:spcPts val="600"/>
                </a:spcBef>
                <a:buClr>
                  <a:schemeClr val="accent2"/>
                </a:buClr>
                <a:buSzPct val="80000"/>
                <a:buNone/>
              </a:pPr>
              <a:r>
                <a:rPr lang="de-DE" sz="1400" b="1" dirty="0" smtClean="0">
                  <a:solidFill>
                    <a:schemeClr val="bg1"/>
                  </a:solidFill>
                </a:rPr>
                <a:t>7 out</a:t>
              </a:r>
            </a:p>
          </p:txBody>
        </p:sp>
        <p:sp>
          <p:nvSpPr>
            <p:cNvPr id="23" name="Oval 22"/>
            <p:cNvSpPr/>
            <p:nvPr/>
          </p:nvSpPr>
          <p:spPr bwMode="auto">
            <a:xfrm>
              <a:off x="1938866" y="4429553"/>
              <a:ext cx="395353" cy="904446"/>
            </a:xfrm>
            <a:prstGeom prst="ellipse">
              <a:avLst/>
            </a:prstGeom>
            <a:noFill/>
            <a:ln w="12700"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268288" marR="0" indent="-268288" algn="l" defTabSz="914400" rtl="0" eaLnBrk="1" fontAlgn="base" latinLnBrk="0" hangingPunct="1">
                <a:lnSpc>
                  <a:spcPct val="100000"/>
                </a:lnSpc>
                <a:spcBef>
                  <a:spcPct val="20000"/>
                </a:spcBef>
                <a:spcAft>
                  <a:spcPct val="0"/>
                </a:spcAft>
                <a:buClr>
                  <a:schemeClr val="accent2"/>
                </a:buClr>
                <a:buSzPct val="80000"/>
                <a:buFont typeface="Wingdings" pitchFamily="2" charset="2"/>
                <a:buChar char="n"/>
                <a:tabLst/>
              </a:pPr>
              <a:endParaRPr kumimoji="0" lang="de-DE" sz="2000" b="0" i="0" u="none" strike="noStrike" cap="none" normalizeH="0" baseline="0" smtClean="0">
                <a:ln>
                  <a:noFill/>
                </a:ln>
                <a:solidFill>
                  <a:schemeClr val="accent3"/>
                </a:solidFill>
                <a:effectLst/>
                <a:latin typeface="Arial" charset="0"/>
                <a:ea typeface="ＭＳ Ｐゴシック" pitchFamily="112" charset="-128"/>
              </a:endParaRPr>
            </a:p>
          </p:txBody>
        </p:sp>
        <p:sp>
          <p:nvSpPr>
            <p:cNvPr id="24" name="Oval 23"/>
            <p:cNvSpPr/>
            <p:nvPr/>
          </p:nvSpPr>
          <p:spPr bwMode="auto">
            <a:xfrm>
              <a:off x="1907316" y="5552642"/>
              <a:ext cx="395353" cy="276224"/>
            </a:xfrm>
            <a:prstGeom prst="ellipse">
              <a:avLst/>
            </a:prstGeom>
            <a:noFill/>
            <a:ln w="12700"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268288" marR="0" indent="-268288" algn="l" defTabSz="914400" rtl="0" eaLnBrk="1" fontAlgn="base" latinLnBrk="0" hangingPunct="1">
                <a:lnSpc>
                  <a:spcPct val="100000"/>
                </a:lnSpc>
                <a:spcBef>
                  <a:spcPct val="20000"/>
                </a:spcBef>
                <a:spcAft>
                  <a:spcPct val="0"/>
                </a:spcAft>
                <a:buClr>
                  <a:schemeClr val="accent2"/>
                </a:buClr>
                <a:buSzPct val="80000"/>
                <a:buFont typeface="Wingdings" pitchFamily="2" charset="2"/>
                <a:buChar char="n"/>
                <a:tabLst/>
              </a:pPr>
              <a:endParaRPr kumimoji="0" lang="de-DE" sz="2000" b="0" i="0" u="none" strike="noStrike" cap="none" normalizeH="0" baseline="0" smtClean="0">
                <a:ln>
                  <a:noFill/>
                </a:ln>
                <a:solidFill>
                  <a:schemeClr val="accent3"/>
                </a:solidFill>
                <a:effectLst/>
                <a:latin typeface="Arial" charset="0"/>
                <a:ea typeface="ＭＳ Ｐゴシック" pitchFamily="112" charset="-128"/>
              </a:endParaRPr>
            </a:p>
          </p:txBody>
        </p:sp>
        <p:sp>
          <p:nvSpPr>
            <p:cNvPr id="25" name="TextBox 24"/>
            <p:cNvSpPr txBox="1"/>
            <p:nvPr/>
          </p:nvSpPr>
          <p:spPr>
            <a:xfrm>
              <a:off x="2849910" y="3914775"/>
              <a:ext cx="1722090" cy="307777"/>
            </a:xfrm>
            <a:prstGeom prst="rect">
              <a:avLst/>
            </a:prstGeom>
            <a:noFill/>
          </p:spPr>
          <p:txBody>
            <a:bodyPr wrap="square" rtlCol="0">
              <a:spAutoFit/>
            </a:bodyPr>
            <a:lstStyle/>
            <a:p>
              <a:pPr>
                <a:spcBef>
                  <a:spcPts val="600"/>
                </a:spcBef>
                <a:buClr>
                  <a:schemeClr val="accent2"/>
                </a:buClr>
                <a:buSzPct val="80000"/>
                <a:buNone/>
              </a:pPr>
              <a:r>
                <a:rPr lang="de-DE" sz="1400" b="1" dirty="0" smtClean="0">
                  <a:solidFill>
                    <a:schemeClr val="bg1"/>
                  </a:solidFill>
                </a:rPr>
                <a:t>MPS RS422 RTM</a:t>
              </a:r>
            </a:p>
          </p:txBody>
        </p:sp>
        <p:sp>
          <p:nvSpPr>
            <p:cNvPr id="26" name="TextBox 25"/>
            <p:cNvSpPr txBox="1"/>
            <p:nvPr/>
          </p:nvSpPr>
          <p:spPr>
            <a:xfrm>
              <a:off x="5735795" y="3914774"/>
              <a:ext cx="1018160" cy="307777"/>
            </a:xfrm>
            <a:prstGeom prst="rect">
              <a:avLst/>
            </a:prstGeom>
            <a:noFill/>
          </p:spPr>
          <p:txBody>
            <a:bodyPr wrap="square" rtlCol="0">
              <a:spAutoFit/>
            </a:bodyPr>
            <a:lstStyle/>
            <a:p>
              <a:pPr>
                <a:spcBef>
                  <a:spcPts val="600"/>
                </a:spcBef>
                <a:buClr>
                  <a:schemeClr val="accent2"/>
                </a:buClr>
                <a:buSzPct val="80000"/>
                <a:buNone/>
              </a:pPr>
              <a:r>
                <a:rPr lang="de-DE" sz="1400" b="1" dirty="0" smtClean="0">
                  <a:solidFill>
                    <a:schemeClr val="bg1"/>
                  </a:solidFill>
                </a:rPr>
                <a:t>DAMC2</a:t>
              </a:r>
            </a:p>
          </p:txBody>
        </p:sp>
        <p:sp>
          <p:nvSpPr>
            <p:cNvPr id="30" name="TextBox 29"/>
            <p:cNvSpPr txBox="1"/>
            <p:nvPr/>
          </p:nvSpPr>
          <p:spPr>
            <a:xfrm>
              <a:off x="5525233" y="5285655"/>
              <a:ext cx="850166" cy="276999"/>
            </a:xfrm>
            <a:prstGeom prst="rect">
              <a:avLst/>
            </a:prstGeom>
            <a:noFill/>
          </p:spPr>
          <p:txBody>
            <a:bodyPr wrap="square" rtlCol="0">
              <a:spAutoFit/>
            </a:bodyPr>
            <a:lstStyle/>
            <a:p>
              <a:pPr algn="ctr">
                <a:spcBef>
                  <a:spcPts val="600"/>
                </a:spcBef>
                <a:buClr>
                  <a:schemeClr val="accent2"/>
                </a:buClr>
                <a:buSzPct val="80000"/>
                <a:buNone/>
              </a:pPr>
              <a:r>
                <a:rPr lang="de-DE" sz="1200" b="1" dirty="0" smtClean="0">
                  <a:solidFill>
                    <a:schemeClr val="bg1"/>
                  </a:solidFill>
                </a:rPr>
                <a:t>FPGA</a:t>
              </a:r>
            </a:p>
          </p:txBody>
        </p:sp>
        <p:sp>
          <p:nvSpPr>
            <p:cNvPr id="31" name="TextBox 30"/>
            <p:cNvSpPr txBox="1"/>
            <p:nvPr/>
          </p:nvSpPr>
          <p:spPr>
            <a:xfrm rot="5400000">
              <a:off x="6360600" y="5011370"/>
              <a:ext cx="2454799" cy="261610"/>
            </a:xfrm>
            <a:prstGeom prst="rect">
              <a:avLst/>
            </a:prstGeom>
            <a:noFill/>
          </p:spPr>
          <p:txBody>
            <a:bodyPr wrap="square" rtlCol="0">
              <a:spAutoFit/>
            </a:bodyPr>
            <a:lstStyle/>
            <a:p>
              <a:pPr>
                <a:spcBef>
                  <a:spcPts val="600"/>
                </a:spcBef>
                <a:buClr>
                  <a:schemeClr val="accent2"/>
                </a:buClr>
                <a:buSzPct val="80000"/>
                <a:buNone/>
              </a:pPr>
              <a:r>
                <a:rPr lang="en-US" sz="1100" b="1" dirty="0">
                  <a:solidFill>
                    <a:schemeClr val="bg1"/>
                  </a:solidFill>
                </a:rPr>
                <a:t>4 </a:t>
              </a:r>
              <a:r>
                <a:rPr lang="en-US" sz="1100" b="1" dirty="0" smtClean="0">
                  <a:solidFill>
                    <a:schemeClr val="bg1"/>
                  </a:solidFill>
                </a:rPr>
                <a:t>I/O optical connections</a:t>
              </a:r>
              <a:endParaRPr lang="de-DE" sz="1100" b="1" dirty="0" smtClean="0">
                <a:solidFill>
                  <a:schemeClr val="bg1"/>
                </a:solidFill>
              </a:endParaRPr>
            </a:p>
          </p:txBody>
        </p:sp>
        <p:sp>
          <p:nvSpPr>
            <p:cNvPr id="32" name="Oval 31"/>
            <p:cNvSpPr/>
            <p:nvPr/>
          </p:nvSpPr>
          <p:spPr bwMode="auto">
            <a:xfrm>
              <a:off x="6537676" y="4147177"/>
              <a:ext cx="887833" cy="904446"/>
            </a:xfrm>
            <a:prstGeom prst="ellipse">
              <a:avLst/>
            </a:prstGeom>
            <a:noFill/>
            <a:ln w="12700"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268288" marR="0" indent="-268288" algn="l" defTabSz="914400" rtl="0" eaLnBrk="1" fontAlgn="base" latinLnBrk="0" hangingPunct="1">
                <a:lnSpc>
                  <a:spcPct val="100000"/>
                </a:lnSpc>
                <a:spcBef>
                  <a:spcPct val="20000"/>
                </a:spcBef>
                <a:spcAft>
                  <a:spcPct val="0"/>
                </a:spcAft>
                <a:buClr>
                  <a:schemeClr val="accent2"/>
                </a:buClr>
                <a:buSzPct val="80000"/>
                <a:buFont typeface="Wingdings" pitchFamily="2" charset="2"/>
                <a:buChar char="n"/>
                <a:tabLst/>
              </a:pPr>
              <a:endParaRPr kumimoji="0" lang="de-DE" sz="2000" b="0" i="0" u="none" strike="noStrike" cap="none" normalizeH="0" baseline="0" smtClean="0">
                <a:ln>
                  <a:noFill/>
                </a:ln>
                <a:solidFill>
                  <a:schemeClr val="accent3"/>
                </a:solidFill>
                <a:effectLst/>
                <a:latin typeface="Arial" charset="0"/>
                <a:ea typeface="ＭＳ Ｐゴシック" pitchFamily="112" charset="-128"/>
              </a:endParaRPr>
            </a:p>
          </p:txBody>
        </p:sp>
      </p:grpSp>
      <p:sp>
        <p:nvSpPr>
          <p:cNvPr id="35" name="TextBox 34"/>
          <p:cNvSpPr txBox="1"/>
          <p:nvPr/>
        </p:nvSpPr>
        <p:spPr>
          <a:xfrm>
            <a:off x="162425" y="6125933"/>
            <a:ext cx="3729419" cy="276999"/>
          </a:xfrm>
          <a:prstGeom prst="rect">
            <a:avLst/>
          </a:prstGeom>
          <a:noFill/>
        </p:spPr>
        <p:txBody>
          <a:bodyPr wrap="none" rtlCol="0">
            <a:spAutoFit/>
          </a:bodyPr>
          <a:lstStyle/>
          <a:p>
            <a:pPr>
              <a:spcBef>
                <a:spcPts val="600"/>
              </a:spcBef>
              <a:buClr>
                <a:schemeClr val="accent2"/>
              </a:buClr>
              <a:buSzPct val="80000"/>
              <a:buNone/>
            </a:pPr>
            <a:r>
              <a:rPr lang="de-DE" sz="1200" dirty="0" smtClean="0">
                <a:solidFill>
                  <a:schemeClr val="accent3"/>
                </a:solidFill>
              </a:rPr>
              <a:t>µTCA in DESY: </a:t>
            </a:r>
            <a:r>
              <a:rPr lang="de-DE" sz="1200" i="1" dirty="0">
                <a:solidFill>
                  <a:srgbClr val="0070C0"/>
                </a:solidFill>
              </a:rPr>
              <a:t>http://mtca.desy.de/index_eng.html</a:t>
            </a:r>
            <a:endParaRPr lang="de-DE" sz="1200" i="1" dirty="0" smtClean="0">
              <a:solidFill>
                <a:srgbClr val="0070C0"/>
              </a:solidFill>
            </a:endParaRPr>
          </a:p>
        </p:txBody>
      </p:sp>
      <p:sp>
        <p:nvSpPr>
          <p:cNvPr id="36" name="TextBox 35"/>
          <p:cNvSpPr txBox="1"/>
          <p:nvPr/>
        </p:nvSpPr>
        <p:spPr>
          <a:xfrm>
            <a:off x="6883024" y="4768790"/>
            <a:ext cx="1146284" cy="523220"/>
          </a:xfrm>
          <a:prstGeom prst="rect">
            <a:avLst/>
          </a:prstGeom>
          <a:noFill/>
        </p:spPr>
        <p:txBody>
          <a:bodyPr wrap="square" rtlCol="0">
            <a:spAutoFit/>
          </a:bodyPr>
          <a:lstStyle/>
          <a:p>
            <a:pPr>
              <a:spcBef>
                <a:spcPts val="600"/>
              </a:spcBef>
              <a:buClr>
                <a:schemeClr val="accent2"/>
              </a:buClr>
              <a:buSzPct val="80000"/>
              <a:buNone/>
            </a:pPr>
            <a:r>
              <a:rPr lang="de-DE" sz="1400" b="1" dirty="0" err="1" smtClean="0">
                <a:solidFill>
                  <a:schemeClr val="bg1"/>
                </a:solidFill>
              </a:rPr>
              <a:t>Dosi</a:t>
            </a:r>
            <a:r>
              <a:rPr lang="de-DE" sz="1400" b="1" dirty="0" smtClean="0">
                <a:solidFill>
                  <a:schemeClr val="bg1"/>
                </a:solidFill>
              </a:rPr>
              <a:t>-Mon </a:t>
            </a:r>
            <a:r>
              <a:rPr lang="de-DE" sz="1400" b="1" dirty="0" err="1" smtClean="0">
                <a:solidFill>
                  <a:schemeClr val="bg1"/>
                </a:solidFill>
              </a:rPr>
              <a:t>card</a:t>
            </a:r>
            <a:endParaRPr lang="de-DE" sz="1400" b="1" dirty="0" smtClean="0">
              <a:solidFill>
                <a:schemeClr val="bg1"/>
              </a:solidFill>
            </a:endParaRPr>
          </a:p>
        </p:txBody>
      </p:sp>
      <p:cxnSp>
        <p:nvCxnSpPr>
          <p:cNvPr id="41" name="Straight Arrow Connector 40"/>
          <p:cNvCxnSpPr/>
          <p:nvPr/>
        </p:nvCxnSpPr>
        <p:spPr bwMode="auto">
          <a:xfrm flipH="1" flipV="1">
            <a:off x="5422864" y="5189371"/>
            <a:ext cx="1572296" cy="92489"/>
          </a:xfrm>
          <a:prstGeom prst="straightConnector1">
            <a:avLst/>
          </a:prstGeom>
          <a:noFill/>
          <a:ln w="12700" cap="flat" cmpd="sng" algn="ctr">
            <a:solidFill>
              <a:schemeClr val="bg1"/>
            </a:solidFill>
            <a:prstDash val="solid"/>
            <a:round/>
            <a:headEnd type="none" w="med" len="med"/>
            <a:tailEnd type="arrow"/>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cxnSp>
    </p:spTree>
    <p:extLst>
      <p:ext uri="{BB962C8B-B14F-4D97-AF65-F5344CB8AC3E}">
        <p14:creationId xmlns:p14="http://schemas.microsoft.com/office/powerpoint/2010/main" val="32893674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Title 30"/>
          <p:cNvSpPr>
            <a:spLocks noGrp="1"/>
          </p:cNvSpPr>
          <p:nvPr>
            <p:ph type="title"/>
          </p:nvPr>
        </p:nvSpPr>
        <p:spPr/>
        <p:txBody>
          <a:bodyPr/>
          <a:lstStyle/>
          <a:p>
            <a:r>
              <a:rPr lang="de-DE" dirty="0" smtClean="0"/>
              <a:t>Overall </a:t>
            </a:r>
            <a:r>
              <a:rPr lang="de-DE" dirty="0" err="1" smtClean="0"/>
              <a:t>features</a:t>
            </a:r>
            <a:endParaRPr lang="de-DE" dirty="0"/>
          </a:p>
        </p:txBody>
      </p:sp>
      <p:sp>
        <p:nvSpPr>
          <p:cNvPr id="32" name="Content Placeholder 31"/>
          <p:cNvSpPr>
            <a:spLocks noGrp="1"/>
          </p:cNvSpPr>
          <p:nvPr>
            <p:ph idx="1"/>
          </p:nvPr>
        </p:nvSpPr>
        <p:spPr>
          <a:xfrm>
            <a:off x="588595" y="1172037"/>
            <a:ext cx="7988148" cy="5186429"/>
          </a:xfrm>
        </p:spPr>
        <p:txBody>
          <a:bodyPr/>
          <a:lstStyle/>
          <a:p>
            <a:pPr algn="just"/>
            <a:r>
              <a:rPr lang="en-US" sz="1800" dirty="0" smtClean="0"/>
              <a:t>Scalability: </a:t>
            </a:r>
            <a:r>
              <a:rPr lang="en-US" sz="1600" i="1" dirty="0" smtClean="0"/>
              <a:t>system can grow</a:t>
            </a:r>
          </a:p>
          <a:p>
            <a:pPr algn="just"/>
            <a:r>
              <a:rPr lang="en-US" sz="1800" dirty="0" smtClean="0"/>
              <a:t>Every slave </a:t>
            </a:r>
            <a:r>
              <a:rPr lang="en-US" sz="1800" dirty="0"/>
              <a:t>holds all information of all prior connected </a:t>
            </a:r>
            <a:r>
              <a:rPr lang="en-US" sz="1800" dirty="0" smtClean="0"/>
              <a:t>slaves</a:t>
            </a:r>
            <a:endParaRPr lang="en-US" sz="1800" dirty="0"/>
          </a:p>
          <a:p>
            <a:pPr algn="just"/>
            <a:r>
              <a:rPr lang="en-US" sz="1800" dirty="0" smtClean="0"/>
              <a:t>Slaves can hold </a:t>
            </a:r>
            <a:r>
              <a:rPr lang="en-US" sz="1800" dirty="0"/>
              <a:t>one </a:t>
            </a:r>
            <a:r>
              <a:rPr lang="en-US" sz="1800" dirty="0" err="1" smtClean="0"/>
              <a:t>dosimetry</a:t>
            </a:r>
            <a:r>
              <a:rPr lang="en-US" sz="1800" dirty="0" smtClean="0"/>
              <a:t> board</a:t>
            </a:r>
          </a:p>
          <a:p>
            <a:pPr algn="just"/>
            <a:r>
              <a:rPr lang="en-US" sz="1800" dirty="0" smtClean="0"/>
              <a:t>Each input alarm/output action is recorded by DOOCS</a:t>
            </a:r>
          </a:p>
          <a:p>
            <a:pPr algn="just"/>
            <a:r>
              <a:rPr lang="en-US" sz="1800" dirty="0" smtClean="0"/>
              <a:t>Low latencies:</a:t>
            </a:r>
          </a:p>
          <a:p>
            <a:pPr marL="0" indent="0" algn="just">
              <a:buNone/>
            </a:pPr>
            <a:endParaRPr lang="en-US" sz="1800" dirty="0" smtClean="0"/>
          </a:p>
          <a:p>
            <a:pPr marL="0" indent="0" algn="just">
              <a:buNone/>
            </a:pPr>
            <a:endParaRPr lang="en-US" sz="1800" dirty="0" smtClean="0"/>
          </a:p>
          <a:p>
            <a:pPr algn="just"/>
            <a:endParaRPr lang="en-US" sz="1800" dirty="0"/>
          </a:p>
          <a:p>
            <a:pPr algn="just"/>
            <a:endParaRPr lang="en-US" sz="1800" dirty="0" smtClean="0"/>
          </a:p>
          <a:p>
            <a:pPr algn="just"/>
            <a:endParaRPr lang="en-US" sz="1800" dirty="0" smtClean="0"/>
          </a:p>
          <a:p>
            <a:pPr algn="just"/>
            <a:r>
              <a:rPr lang="en-US" sz="1800" dirty="0" smtClean="0"/>
              <a:t>Interfaces:</a:t>
            </a:r>
          </a:p>
          <a:p>
            <a:pPr lvl="1" algn="just"/>
            <a:r>
              <a:rPr lang="en-US" sz="1800" dirty="0" smtClean="0"/>
              <a:t>Master-Slaves communication via 4  serial in/out optical ports</a:t>
            </a:r>
          </a:p>
          <a:p>
            <a:pPr lvl="1" algn="just"/>
            <a:r>
              <a:rPr lang="en-US" sz="1800" dirty="0" smtClean="0"/>
              <a:t>To Timing System via the µTCA backplane</a:t>
            </a:r>
          </a:p>
          <a:p>
            <a:pPr lvl="1" algn="just"/>
            <a:r>
              <a:rPr lang="en-US" sz="1800" dirty="0" smtClean="0"/>
              <a:t>Signals from/to external systems via RS422 lines</a:t>
            </a:r>
          </a:p>
          <a:p>
            <a:pPr lvl="1" algn="just"/>
            <a:endParaRPr lang="en-US" sz="1800" dirty="0" smtClean="0"/>
          </a:p>
          <a:p>
            <a:pPr algn="just"/>
            <a:endParaRPr lang="de-DE" sz="1800" dirty="0"/>
          </a:p>
        </p:txBody>
      </p:sp>
      <p:grpSp>
        <p:nvGrpSpPr>
          <p:cNvPr id="68" name="Group 67"/>
          <p:cNvGrpSpPr/>
          <p:nvPr/>
        </p:nvGrpSpPr>
        <p:grpSpPr>
          <a:xfrm>
            <a:off x="990536" y="3167407"/>
            <a:ext cx="4512682" cy="1370888"/>
            <a:chOff x="448787" y="5156624"/>
            <a:chExt cx="4503188" cy="1370888"/>
          </a:xfrm>
        </p:grpSpPr>
        <p:sp>
          <p:nvSpPr>
            <p:cNvPr id="33" name="Rectangle 32"/>
            <p:cNvSpPr/>
            <p:nvPr/>
          </p:nvSpPr>
          <p:spPr bwMode="auto">
            <a:xfrm>
              <a:off x="2633135" y="5334004"/>
              <a:ext cx="668869" cy="254000"/>
            </a:xfrm>
            <a:prstGeom prst="rect">
              <a:avLst/>
            </a:prstGeom>
            <a:ln>
              <a:headEnd type="none" w="med" len="med"/>
              <a:tailEnd type="none" w="med" len="med"/>
            </a:ln>
            <a:scene3d>
              <a:camera prst="orthographicFront"/>
              <a:lightRig rig="threePt" dir="t"/>
            </a:scene3d>
            <a:sp3d>
              <a:bevelT w="165100" prst="coolSlant"/>
            </a:sp3d>
          </p:spPr>
          <p:style>
            <a:lnRef idx="2">
              <a:schemeClr val="dk1"/>
            </a:lnRef>
            <a:fillRef idx="1">
              <a:schemeClr val="lt1"/>
            </a:fillRef>
            <a:effectRef idx="0">
              <a:schemeClr val="dk1"/>
            </a:effectRef>
            <a:fontRef idx="minor">
              <a:schemeClr val="dk1"/>
            </a:fontRef>
          </p:style>
          <p:txBody>
            <a:bodyPr vert="horz" wrap="square" lIns="91440" tIns="45720" rIns="91440" bIns="45720" numCol="1" rtlCol="0" anchor="t" anchorCtr="0" compatLnSpc="1">
              <a:prstTxWarp prst="textNoShape">
                <a:avLst/>
              </a:prstTxWarp>
            </a:bodyPr>
            <a:lstStyle/>
            <a:p>
              <a:pPr marR="0" algn="ctr" defTabSz="914400" rtl="0" eaLnBrk="1" fontAlgn="base" latinLnBrk="0" hangingPunct="1">
                <a:lnSpc>
                  <a:spcPct val="100000"/>
                </a:lnSpc>
                <a:spcBef>
                  <a:spcPct val="20000"/>
                </a:spcBef>
                <a:spcAft>
                  <a:spcPct val="0"/>
                </a:spcAft>
                <a:buClr>
                  <a:schemeClr val="accent2"/>
                </a:buClr>
                <a:buSzPct val="80000"/>
                <a:buNone/>
                <a:tabLst/>
              </a:pPr>
              <a:r>
                <a:rPr kumimoji="0" lang="de-DE" b="1" i="0" u="none" strike="noStrike" cap="none" normalizeH="0" baseline="0" dirty="0" smtClean="0">
                  <a:ln>
                    <a:noFill/>
                  </a:ln>
                  <a:solidFill>
                    <a:schemeClr val="accent3"/>
                  </a:solidFill>
                  <a:effectLst/>
                  <a:latin typeface="Arial" charset="0"/>
                  <a:ea typeface="ＭＳ Ｐゴシック" pitchFamily="112" charset="-128"/>
                </a:rPr>
                <a:t>MASTER</a:t>
              </a:r>
            </a:p>
          </p:txBody>
        </p:sp>
        <p:sp>
          <p:nvSpPr>
            <p:cNvPr id="34" name="Rectangle 33"/>
            <p:cNvSpPr/>
            <p:nvPr/>
          </p:nvSpPr>
          <p:spPr bwMode="auto">
            <a:xfrm>
              <a:off x="2633134" y="5715002"/>
              <a:ext cx="668869" cy="254000"/>
            </a:xfrm>
            <a:prstGeom prst="rect">
              <a:avLst/>
            </a:prstGeom>
            <a:ln>
              <a:headEnd type="none" w="med" len="med"/>
              <a:tailEnd type="none" w="med" len="med"/>
            </a:ln>
            <a:scene3d>
              <a:camera prst="orthographicFront"/>
              <a:lightRig rig="threePt" dir="t"/>
            </a:scene3d>
            <a:sp3d>
              <a:bevelT w="165100" prst="coolSlant"/>
            </a:sp3d>
          </p:spPr>
          <p:style>
            <a:lnRef idx="2">
              <a:schemeClr val="dk1"/>
            </a:lnRef>
            <a:fillRef idx="1">
              <a:schemeClr val="lt1"/>
            </a:fillRef>
            <a:effectRef idx="0">
              <a:schemeClr val="dk1"/>
            </a:effectRef>
            <a:fontRef idx="minor">
              <a:schemeClr val="dk1"/>
            </a:fontRef>
          </p:style>
          <p:txBody>
            <a:bodyPr vert="horz" wrap="square" lIns="91440" tIns="45720" rIns="91440" bIns="45720" numCol="1" rtlCol="0" anchor="t" anchorCtr="0" compatLnSpc="1">
              <a:prstTxWarp prst="textNoShape">
                <a:avLst/>
              </a:prstTxWarp>
            </a:bodyPr>
            <a:lstStyle/>
            <a:p>
              <a:pPr marR="0" algn="ctr" defTabSz="914400" rtl="0" eaLnBrk="1" fontAlgn="base" latinLnBrk="0" hangingPunct="1">
                <a:lnSpc>
                  <a:spcPct val="100000"/>
                </a:lnSpc>
                <a:spcBef>
                  <a:spcPct val="20000"/>
                </a:spcBef>
                <a:spcAft>
                  <a:spcPct val="0"/>
                </a:spcAft>
                <a:buClr>
                  <a:schemeClr val="accent2"/>
                </a:buClr>
                <a:buSzPct val="80000"/>
                <a:buNone/>
                <a:tabLst/>
              </a:pPr>
              <a:r>
                <a:rPr kumimoji="0" lang="de-DE" b="1" i="0" u="none" strike="noStrike" cap="none" normalizeH="0" baseline="0" dirty="0" smtClean="0">
                  <a:ln>
                    <a:noFill/>
                  </a:ln>
                  <a:solidFill>
                    <a:schemeClr val="accent3"/>
                  </a:solidFill>
                  <a:effectLst/>
                  <a:latin typeface="Arial" charset="0"/>
                  <a:ea typeface="ＭＳ Ｐゴシック" pitchFamily="112" charset="-128"/>
                </a:rPr>
                <a:t>MASTER</a:t>
              </a:r>
            </a:p>
          </p:txBody>
        </p:sp>
        <p:sp>
          <p:nvSpPr>
            <p:cNvPr id="35" name="Rectangle 34"/>
            <p:cNvSpPr/>
            <p:nvPr/>
          </p:nvSpPr>
          <p:spPr bwMode="auto">
            <a:xfrm>
              <a:off x="2633133" y="6096004"/>
              <a:ext cx="668869" cy="254000"/>
            </a:xfrm>
            <a:prstGeom prst="rect">
              <a:avLst/>
            </a:prstGeom>
            <a:ln>
              <a:headEnd type="none" w="med" len="med"/>
              <a:tailEnd type="none" w="med" len="med"/>
            </a:ln>
            <a:scene3d>
              <a:camera prst="orthographicFront"/>
              <a:lightRig rig="threePt" dir="t"/>
            </a:scene3d>
            <a:sp3d>
              <a:bevelT w="165100" prst="coolSlant"/>
            </a:sp3d>
          </p:spPr>
          <p:style>
            <a:lnRef idx="2">
              <a:schemeClr val="dk1"/>
            </a:lnRef>
            <a:fillRef idx="1">
              <a:schemeClr val="lt1"/>
            </a:fillRef>
            <a:effectRef idx="0">
              <a:schemeClr val="dk1"/>
            </a:effectRef>
            <a:fontRef idx="minor">
              <a:schemeClr val="dk1"/>
            </a:fontRef>
          </p:style>
          <p:txBody>
            <a:bodyPr vert="horz" wrap="square" lIns="91440" tIns="45720" rIns="91440" bIns="45720" numCol="1" rtlCol="0" anchor="t" anchorCtr="0" compatLnSpc="1">
              <a:prstTxWarp prst="textNoShape">
                <a:avLst/>
              </a:prstTxWarp>
            </a:bodyPr>
            <a:lstStyle/>
            <a:p>
              <a:pPr marR="0" algn="ctr" defTabSz="914400" rtl="0" eaLnBrk="1" fontAlgn="base" latinLnBrk="0" hangingPunct="1">
                <a:lnSpc>
                  <a:spcPct val="100000"/>
                </a:lnSpc>
                <a:spcBef>
                  <a:spcPct val="20000"/>
                </a:spcBef>
                <a:spcAft>
                  <a:spcPct val="0"/>
                </a:spcAft>
                <a:buClr>
                  <a:schemeClr val="accent2"/>
                </a:buClr>
                <a:buSzPct val="80000"/>
                <a:buNone/>
                <a:tabLst/>
              </a:pPr>
              <a:r>
                <a:rPr kumimoji="0" lang="de-DE" b="1" i="0" u="none" strike="noStrike" cap="none" normalizeH="0" baseline="0" dirty="0" smtClean="0">
                  <a:ln>
                    <a:noFill/>
                  </a:ln>
                  <a:solidFill>
                    <a:schemeClr val="accent3"/>
                  </a:solidFill>
                  <a:effectLst/>
                  <a:latin typeface="Arial" charset="0"/>
                  <a:ea typeface="ＭＳ Ｐゴシック" pitchFamily="112" charset="-128"/>
                </a:rPr>
                <a:t>MASTER</a:t>
              </a:r>
            </a:p>
          </p:txBody>
        </p:sp>
        <p:sp>
          <p:nvSpPr>
            <p:cNvPr id="36" name="Rectangle 35"/>
            <p:cNvSpPr/>
            <p:nvPr/>
          </p:nvSpPr>
          <p:spPr bwMode="auto">
            <a:xfrm>
              <a:off x="1862668" y="5715003"/>
              <a:ext cx="668869" cy="254000"/>
            </a:xfrm>
            <a:prstGeom prst="rect">
              <a:avLst/>
            </a:prstGeom>
            <a:ln>
              <a:headEnd type="none" w="med" len="med"/>
              <a:tailEnd type="none" w="med" len="med"/>
            </a:ln>
            <a:scene3d>
              <a:camera prst="orthographicFront"/>
              <a:lightRig rig="threePt" dir="t"/>
            </a:scene3d>
            <a:sp3d>
              <a:bevelT w="165100" prst="coolSlant"/>
            </a:sp3d>
          </p:spPr>
          <p:style>
            <a:lnRef idx="2">
              <a:schemeClr val="dk1"/>
            </a:lnRef>
            <a:fillRef idx="1">
              <a:schemeClr val="lt1"/>
            </a:fillRef>
            <a:effectRef idx="0">
              <a:schemeClr val="dk1"/>
            </a:effectRef>
            <a:fontRef idx="minor">
              <a:schemeClr val="dk1"/>
            </a:fontRef>
          </p:style>
          <p:txBody>
            <a:bodyPr vert="horz" wrap="square" lIns="91440" tIns="45720" rIns="91440" bIns="45720" numCol="1" rtlCol="0" anchor="t" anchorCtr="0" compatLnSpc="1">
              <a:prstTxWarp prst="textNoShape">
                <a:avLst/>
              </a:prstTxWarp>
            </a:bodyPr>
            <a:lstStyle/>
            <a:p>
              <a:pPr marR="0" algn="ctr" defTabSz="914400" rtl="0" eaLnBrk="1" fontAlgn="base" latinLnBrk="0" hangingPunct="1">
                <a:lnSpc>
                  <a:spcPct val="100000"/>
                </a:lnSpc>
                <a:spcBef>
                  <a:spcPct val="20000"/>
                </a:spcBef>
                <a:spcAft>
                  <a:spcPct val="0"/>
                </a:spcAft>
                <a:buClr>
                  <a:schemeClr val="accent2"/>
                </a:buClr>
                <a:buSzPct val="80000"/>
                <a:buNone/>
                <a:tabLst/>
              </a:pPr>
              <a:r>
                <a:rPr lang="de-DE" b="1" dirty="0" smtClean="0">
                  <a:solidFill>
                    <a:schemeClr val="accent3"/>
                  </a:solidFill>
                  <a:latin typeface="Arial" charset="0"/>
                  <a:ea typeface="ＭＳ Ｐゴシック" pitchFamily="112" charset="-128"/>
                </a:rPr>
                <a:t>SLAVE</a:t>
              </a:r>
              <a:endParaRPr kumimoji="0" lang="de-DE" b="1" i="0" u="none" strike="noStrike" cap="none" normalizeH="0" baseline="0" dirty="0" smtClean="0">
                <a:ln>
                  <a:noFill/>
                </a:ln>
                <a:solidFill>
                  <a:schemeClr val="accent3"/>
                </a:solidFill>
                <a:effectLst/>
                <a:latin typeface="Arial" charset="0"/>
                <a:ea typeface="ＭＳ Ｐゴシック" pitchFamily="112" charset="-128"/>
              </a:endParaRPr>
            </a:p>
          </p:txBody>
        </p:sp>
        <p:sp>
          <p:nvSpPr>
            <p:cNvPr id="37" name="Rectangle 36"/>
            <p:cNvSpPr/>
            <p:nvPr/>
          </p:nvSpPr>
          <p:spPr bwMode="auto">
            <a:xfrm>
              <a:off x="1871134" y="6096003"/>
              <a:ext cx="668869" cy="254000"/>
            </a:xfrm>
            <a:prstGeom prst="rect">
              <a:avLst/>
            </a:prstGeom>
            <a:ln>
              <a:headEnd type="none" w="med" len="med"/>
              <a:tailEnd type="none" w="med" len="med"/>
            </a:ln>
            <a:scene3d>
              <a:camera prst="orthographicFront"/>
              <a:lightRig rig="threePt" dir="t"/>
            </a:scene3d>
            <a:sp3d>
              <a:bevelT w="165100" prst="coolSlant"/>
            </a:sp3d>
          </p:spPr>
          <p:style>
            <a:lnRef idx="2">
              <a:schemeClr val="dk1"/>
            </a:lnRef>
            <a:fillRef idx="1">
              <a:schemeClr val="lt1"/>
            </a:fillRef>
            <a:effectRef idx="0">
              <a:schemeClr val="dk1"/>
            </a:effectRef>
            <a:fontRef idx="minor">
              <a:schemeClr val="dk1"/>
            </a:fontRef>
          </p:style>
          <p:txBody>
            <a:bodyPr vert="horz" wrap="square" lIns="91440" tIns="45720" rIns="91440" bIns="45720" numCol="1" rtlCol="0" anchor="t" anchorCtr="0" compatLnSpc="1">
              <a:prstTxWarp prst="textNoShape">
                <a:avLst/>
              </a:prstTxWarp>
            </a:bodyPr>
            <a:lstStyle/>
            <a:p>
              <a:pPr algn="ctr">
                <a:buClr>
                  <a:schemeClr val="accent2"/>
                </a:buClr>
                <a:buSzPct val="80000"/>
                <a:buNone/>
              </a:pPr>
              <a:r>
                <a:rPr lang="de-DE" b="1" dirty="0">
                  <a:solidFill>
                    <a:schemeClr val="accent3"/>
                  </a:solidFill>
                  <a:latin typeface="Arial" charset="0"/>
                  <a:ea typeface="ＭＳ Ｐゴシック" pitchFamily="112" charset="-128"/>
                </a:rPr>
                <a:t>SLAVE</a:t>
              </a:r>
            </a:p>
            <a:p>
              <a:pPr marR="0" algn="ctr" defTabSz="914400" rtl="0" eaLnBrk="1" fontAlgn="base" latinLnBrk="0" hangingPunct="1">
                <a:lnSpc>
                  <a:spcPct val="100000"/>
                </a:lnSpc>
                <a:spcBef>
                  <a:spcPct val="20000"/>
                </a:spcBef>
                <a:spcAft>
                  <a:spcPct val="0"/>
                </a:spcAft>
                <a:buClr>
                  <a:schemeClr val="accent2"/>
                </a:buClr>
                <a:buSzPct val="80000"/>
                <a:buNone/>
                <a:tabLst/>
              </a:pPr>
              <a:endParaRPr kumimoji="0" lang="de-DE" b="1" i="0" u="none" strike="noStrike" cap="none" normalizeH="0" baseline="0" dirty="0" smtClean="0">
                <a:ln>
                  <a:noFill/>
                </a:ln>
                <a:solidFill>
                  <a:schemeClr val="accent3"/>
                </a:solidFill>
                <a:effectLst/>
                <a:latin typeface="Arial" charset="0"/>
                <a:ea typeface="ＭＳ Ｐゴシック" pitchFamily="112" charset="-128"/>
              </a:endParaRPr>
            </a:p>
          </p:txBody>
        </p:sp>
        <p:sp>
          <p:nvSpPr>
            <p:cNvPr id="38" name="Rectangle 37"/>
            <p:cNvSpPr/>
            <p:nvPr/>
          </p:nvSpPr>
          <p:spPr bwMode="auto">
            <a:xfrm>
              <a:off x="1109135" y="6096004"/>
              <a:ext cx="668869" cy="254000"/>
            </a:xfrm>
            <a:prstGeom prst="rect">
              <a:avLst/>
            </a:prstGeom>
            <a:ln>
              <a:headEnd type="none" w="med" len="med"/>
              <a:tailEnd type="none" w="med" len="med"/>
            </a:ln>
            <a:scene3d>
              <a:camera prst="orthographicFront"/>
              <a:lightRig rig="threePt" dir="t"/>
            </a:scene3d>
            <a:sp3d>
              <a:bevelT w="165100" prst="coolSlant"/>
            </a:sp3d>
          </p:spPr>
          <p:style>
            <a:lnRef idx="2">
              <a:schemeClr val="dk1"/>
            </a:lnRef>
            <a:fillRef idx="1">
              <a:schemeClr val="lt1"/>
            </a:fillRef>
            <a:effectRef idx="0">
              <a:schemeClr val="dk1"/>
            </a:effectRef>
            <a:fontRef idx="minor">
              <a:schemeClr val="dk1"/>
            </a:fontRef>
          </p:style>
          <p:txBody>
            <a:bodyPr vert="horz" wrap="square" lIns="91440" tIns="45720" rIns="91440" bIns="45720" numCol="1" rtlCol="0" anchor="t" anchorCtr="0" compatLnSpc="1">
              <a:prstTxWarp prst="textNoShape">
                <a:avLst/>
              </a:prstTxWarp>
            </a:bodyPr>
            <a:lstStyle/>
            <a:p>
              <a:pPr algn="ctr">
                <a:buClr>
                  <a:schemeClr val="accent2"/>
                </a:buClr>
                <a:buSzPct val="80000"/>
                <a:buNone/>
              </a:pPr>
              <a:r>
                <a:rPr lang="de-DE" b="1" dirty="0">
                  <a:solidFill>
                    <a:schemeClr val="accent3"/>
                  </a:solidFill>
                  <a:latin typeface="Arial" charset="0"/>
                  <a:ea typeface="ＭＳ Ｐゴシック" pitchFamily="112" charset="-128"/>
                </a:rPr>
                <a:t>SLAVE</a:t>
              </a:r>
            </a:p>
            <a:p>
              <a:pPr marR="0" algn="ctr" defTabSz="914400" rtl="0" eaLnBrk="1" fontAlgn="base" latinLnBrk="0" hangingPunct="1">
                <a:lnSpc>
                  <a:spcPct val="100000"/>
                </a:lnSpc>
                <a:spcBef>
                  <a:spcPct val="20000"/>
                </a:spcBef>
                <a:spcAft>
                  <a:spcPct val="0"/>
                </a:spcAft>
                <a:buClr>
                  <a:schemeClr val="accent2"/>
                </a:buClr>
                <a:buSzPct val="80000"/>
                <a:buNone/>
                <a:tabLst/>
              </a:pPr>
              <a:endParaRPr kumimoji="0" lang="de-DE" b="1" i="0" u="none" strike="noStrike" cap="none" normalizeH="0" baseline="0" dirty="0" smtClean="0">
                <a:ln>
                  <a:noFill/>
                </a:ln>
                <a:solidFill>
                  <a:schemeClr val="accent3"/>
                </a:solidFill>
                <a:effectLst/>
                <a:latin typeface="Arial" charset="0"/>
                <a:ea typeface="ＭＳ Ｐゴシック" pitchFamily="112" charset="-128"/>
              </a:endParaRPr>
            </a:p>
          </p:txBody>
        </p:sp>
        <p:cxnSp>
          <p:nvCxnSpPr>
            <p:cNvPr id="40" name="Straight Arrow Connector 39"/>
            <p:cNvCxnSpPr>
              <a:endCxn id="33" idx="1"/>
            </p:cNvCxnSpPr>
            <p:nvPr/>
          </p:nvCxnSpPr>
          <p:spPr bwMode="auto">
            <a:xfrm>
              <a:off x="2302937" y="5461004"/>
              <a:ext cx="330198" cy="0"/>
            </a:xfrm>
            <a:prstGeom prst="straightConnector1">
              <a:avLst/>
            </a:prstGeom>
            <a:noFill/>
            <a:ln w="12700" cap="flat" cmpd="sng" algn="ctr">
              <a:solidFill>
                <a:schemeClr val="folHlink"/>
              </a:solidFill>
              <a:prstDash val="solid"/>
              <a:round/>
              <a:headEnd type="none" w="med" len="med"/>
              <a:tailEnd type="arrow"/>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cxnSp>
        <p:cxnSp>
          <p:nvCxnSpPr>
            <p:cNvPr id="41" name="Straight Arrow Connector 40"/>
            <p:cNvCxnSpPr/>
            <p:nvPr/>
          </p:nvCxnSpPr>
          <p:spPr bwMode="auto">
            <a:xfrm>
              <a:off x="3302004" y="5461003"/>
              <a:ext cx="330198" cy="0"/>
            </a:xfrm>
            <a:prstGeom prst="straightConnector1">
              <a:avLst/>
            </a:prstGeom>
            <a:noFill/>
            <a:ln w="12700" cap="flat" cmpd="sng" algn="ctr">
              <a:solidFill>
                <a:schemeClr val="folHlink"/>
              </a:solidFill>
              <a:prstDash val="solid"/>
              <a:round/>
              <a:headEnd type="none" w="med" len="med"/>
              <a:tailEnd type="arrow"/>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cxnSp>
        <p:cxnSp>
          <p:nvCxnSpPr>
            <p:cNvPr id="42" name="Straight Arrow Connector 41"/>
            <p:cNvCxnSpPr/>
            <p:nvPr/>
          </p:nvCxnSpPr>
          <p:spPr bwMode="auto">
            <a:xfrm>
              <a:off x="1532470" y="5842002"/>
              <a:ext cx="330198" cy="0"/>
            </a:xfrm>
            <a:prstGeom prst="straightConnector1">
              <a:avLst/>
            </a:prstGeom>
            <a:noFill/>
            <a:ln w="12700" cap="flat" cmpd="sng" algn="ctr">
              <a:solidFill>
                <a:schemeClr val="folHlink"/>
              </a:solidFill>
              <a:prstDash val="solid"/>
              <a:round/>
              <a:headEnd type="none" w="med" len="med"/>
              <a:tailEnd type="arrow"/>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cxnSp>
        <p:cxnSp>
          <p:nvCxnSpPr>
            <p:cNvPr id="43" name="Straight Arrow Connector 42"/>
            <p:cNvCxnSpPr/>
            <p:nvPr/>
          </p:nvCxnSpPr>
          <p:spPr bwMode="auto">
            <a:xfrm>
              <a:off x="3302004" y="5867402"/>
              <a:ext cx="330198" cy="0"/>
            </a:xfrm>
            <a:prstGeom prst="straightConnector1">
              <a:avLst/>
            </a:prstGeom>
            <a:noFill/>
            <a:ln w="12700" cap="flat" cmpd="sng" algn="ctr">
              <a:solidFill>
                <a:schemeClr val="folHlink"/>
              </a:solidFill>
              <a:prstDash val="solid"/>
              <a:round/>
              <a:headEnd type="none" w="med" len="med"/>
              <a:tailEnd type="arrow"/>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cxnSp>
        <p:cxnSp>
          <p:nvCxnSpPr>
            <p:cNvPr id="44" name="Straight Arrow Connector 43"/>
            <p:cNvCxnSpPr/>
            <p:nvPr/>
          </p:nvCxnSpPr>
          <p:spPr bwMode="auto">
            <a:xfrm>
              <a:off x="3331636" y="6223004"/>
              <a:ext cx="330198" cy="0"/>
            </a:xfrm>
            <a:prstGeom prst="straightConnector1">
              <a:avLst/>
            </a:prstGeom>
            <a:noFill/>
            <a:ln w="12700" cap="flat" cmpd="sng" algn="ctr">
              <a:solidFill>
                <a:schemeClr val="folHlink"/>
              </a:solidFill>
              <a:prstDash val="solid"/>
              <a:round/>
              <a:headEnd type="none" w="med" len="med"/>
              <a:tailEnd type="arrow"/>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cxnSp>
        <p:cxnSp>
          <p:nvCxnSpPr>
            <p:cNvPr id="45" name="Straight Arrow Connector 44"/>
            <p:cNvCxnSpPr/>
            <p:nvPr/>
          </p:nvCxnSpPr>
          <p:spPr bwMode="auto">
            <a:xfrm>
              <a:off x="778937" y="6223004"/>
              <a:ext cx="330198" cy="0"/>
            </a:xfrm>
            <a:prstGeom prst="straightConnector1">
              <a:avLst/>
            </a:prstGeom>
            <a:noFill/>
            <a:ln w="12700" cap="flat" cmpd="sng" algn="ctr">
              <a:solidFill>
                <a:schemeClr val="folHlink"/>
              </a:solidFill>
              <a:prstDash val="solid"/>
              <a:round/>
              <a:headEnd type="none" w="med" len="med"/>
              <a:tailEnd type="arrow"/>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cxnSp>
        <p:cxnSp>
          <p:nvCxnSpPr>
            <p:cNvPr id="49" name="Straight Connector 48"/>
            <p:cNvCxnSpPr>
              <a:stCxn id="36" idx="3"/>
              <a:endCxn id="34" idx="1"/>
            </p:cNvCxnSpPr>
            <p:nvPr/>
          </p:nvCxnSpPr>
          <p:spPr bwMode="auto">
            <a:xfrm flipV="1">
              <a:off x="2531537" y="5842002"/>
              <a:ext cx="101597" cy="1"/>
            </a:xfrm>
            <a:prstGeom prst="line">
              <a:avLst/>
            </a:prstGeom>
            <a:noFill/>
            <a:ln w="12700" cap="flat" cmpd="sng" algn="ctr">
              <a:solidFill>
                <a:schemeClr val="folHlink"/>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cxnSp>
        <p:cxnSp>
          <p:nvCxnSpPr>
            <p:cNvPr id="51" name="Straight Connector 50"/>
            <p:cNvCxnSpPr>
              <a:stCxn id="37" idx="3"/>
              <a:endCxn id="35" idx="1"/>
            </p:cNvCxnSpPr>
            <p:nvPr/>
          </p:nvCxnSpPr>
          <p:spPr bwMode="auto">
            <a:xfrm>
              <a:off x="2540003" y="6223003"/>
              <a:ext cx="93130" cy="1"/>
            </a:xfrm>
            <a:prstGeom prst="line">
              <a:avLst/>
            </a:prstGeom>
            <a:noFill/>
            <a:ln w="12700" cap="flat" cmpd="sng" algn="ctr">
              <a:solidFill>
                <a:schemeClr val="folHlink"/>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cxnSp>
        <p:cxnSp>
          <p:nvCxnSpPr>
            <p:cNvPr id="56" name="Straight Connector 55"/>
            <p:cNvCxnSpPr/>
            <p:nvPr/>
          </p:nvCxnSpPr>
          <p:spPr bwMode="auto">
            <a:xfrm>
              <a:off x="1777967" y="6231464"/>
              <a:ext cx="93130" cy="1"/>
            </a:xfrm>
            <a:prstGeom prst="line">
              <a:avLst/>
            </a:prstGeom>
            <a:noFill/>
            <a:ln w="12700" cap="flat" cmpd="sng" algn="ctr">
              <a:solidFill>
                <a:schemeClr val="folHlink"/>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cxnSp>
        <p:sp>
          <p:nvSpPr>
            <p:cNvPr id="62" name="TextBox 61"/>
            <p:cNvSpPr txBox="1"/>
            <p:nvPr/>
          </p:nvSpPr>
          <p:spPr>
            <a:xfrm rot="16200000">
              <a:off x="46433" y="5732052"/>
              <a:ext cx="1143262" cy="338554"/>
            </a:xfrm>
            <a:prstGeom prst="rect">
              <a:avLst/>
            </a:prstGeom>
            <a:noFill/>
          </p:spPr>
          <p:txBody>
            <a:bodyPr wrap="none" rtlCol="0">
              <a:spAutoFit/>
            </a:bodyPr>
            <a:lstStyle/>
            <a:p>
              <a:pPr>
                <a:spcBef>
                  <a:spcPts val="600"/>
                </a:spcBef>
                <a:buClr>
                  <a:schemeClr val="accent2"/>
                </a:buClr>
                <a:buSzPct val="80000"/>
                <a:buNone/>
              </a:pPr>
              <a:r>
                <a:rPr lang="de-DE" sz="1600" b="1" dirty="0" smtClean="0">
                  <a:solidFill>
                    <a:schemeClr val="accent3"/>
                  </a:solidFill>
                  <a:effectLst>
                    <a:outerShdw blurRad="38100" dist="38100" dir="2700000" algn="tl">
                      <a:srgbClr val="000000">
                        <a:alpha val="43137"/>
                      </a:srgbClr>
                    </a:outerShdw>
                  </a:effectLst>
                </a:rPr>
                <a:t>Alarms IN</a:t>
              </a:r>
            </a:p>
          </p:txBody>
        </p:sp>
        <p:sp>
          <p:nvSpPr>
            <p:cNvPr id="63" name="TextBox 62"/>
            <p:cNvSpPr txBox="1"/>
            <p:nvPr/>
          </p:nvSpPr>
          <p:spPr>
            <a:xfrm rot="5400000">
              <a:off x="4097254" y="5672791"/>
              <a:ext cx="1370888" cy="338554"/>
            </a:xfrm>
            <a:prstGeom prst="rect">
              <a:avLst/>
            </a:prstGeom>
            <a:noFill/>
          </p:spPr>
          <p:txBody>
            <a:bodyPr wrap="none" rtlCol="0">
              <a:spAutoFit/>
            </a:bodyPr>
            <a:lstStyle/>
            <a:p>
              <a:pPr>
                <a:spcBef>
                  <a:spcPts val="600"/>
                </a:spcBef>
                <a:buClr>
                  <a:schemeClr val="accent2"/>
                </a:buClr>
                <a:buSzPct val="80000"/>
                <a:buNone/>
              </a:pPr>
              <a:r>
                <a:rPr lang="de-DE" sz="1600" b="1" dirty="0" smtClean="0">
                  <a:solidFill>
                    <a:schemeClr val="accent3"/>
                  </a:solidFill>
                  <a:effectLst>
                    <a:outerShdw blurRad="38100" dist="38100" dir="2700000" algn="tl">
                      <a:srgbClr val="000000">
                        <a:alpha val="43137"/>
                      </a:srgbClr>
                    </a:outerShdw>
                  </a:effectLst>
                </a:rPr>
                <a:t>Alarms OUT</a:t>
              </a:r>
            </a:p>
          </p:txBody>
        </p:sp>
        <p:sp>
          <p:nvSpPr>
            <p:cNvPr id="64" name="TextBox 63"/>
            <p:cNvSpPr txBox="1"/>
            <p:nvPr/>
          </p:nvSpPr>
          <p:spPr>
            <a:xfrm>
              <a:off x="3585374" y="5291727"/>
              <a:ext cx="708848" cy="338554"/>
            </a:xfrm>
            <a:prstGeom prst="rect">
              <a:avLst/>
            </a:prstGeom>
            <a:noFill/>
          </p:spPr>
          <p:txBody>
            <a:bodyPr wrap="none" rtlCol="0">
              <a:spAutoFit/>
            </a:bodyPr>
            <a:lstStyle/>
            <a:p>
              <a:pPr>
                <a:spcBef>
                  <a:spcPts val="600"/>
                </a:spcBef>
                <a:buClr>
                  <a:schemeClr val="accent2"/>
                </a:buClr>
                <a:buSzPct val="80000"/>
                <a:buNone/>
              </a:pPr>
              <a:r>
                <a:rPr lang="de-DE" sz="1600" b="1" dirty="0" smtClean="0">
                  <a:solidFill>
                    <a:schemeClr val="accent3"/>
                  </a:solidFill>
                  <a:effectLst>
                    <a:outerShdw blurRad="38100" dist="38100" dir="2700000" algn="tl">
                      <a:srgbClr val="000000">
                        <a:alpha val="43137"/>
                      </a:srgbClr>
                    </a:outerShdw>
                  </a:effectLst>
                </a:rPr>
                <a:t>82 </a:t>
              </a:r>
              <a:r>
                <a:rPr lang="de-DE" sz="1600" b="1" dirty="0" err="1" smtClean="0">
                  <a:solidFill>
                    <a:schemeClr val="accent3"/>
                  </a:solidFill>
                  <a:effectLst>
                    <a:outerShdw blurRad="38100" dist="38100" dir="2700000" algn="tl">
                      <a:srgbClr val="000000">
                        <a:alpha val="43137"/>
                      </a:srgbClr>
                    </a:outerShdw>
                  </a:effectLst>
                </a:rPr>
                <a:t>ns</a:t>
              </a:r>
              <a:endParaRPr lang="de-DE" sz="1600" b="1" dirty="0" smtClean="0">
                <a:solidFill>
                  <a:schemeClr val="accent3"/>
                </a:solidFill>
                <a:effectLst>
                  <a:outerShdw blurRad="38100" dist="38100" dir="2700000" algn="tl">
                    <a:srgbClr val="000000">
                      <a:alpha val="43137"/>
                    </a:srgbClr>
                  </a:outerShdw>
                </a:effectLst>
              </a:endParaRPr>
            </a:p>
          </p:txBody>
        </p:sp>
        <p:sp>
          <p:nvSpPr>
            <p:cNvPr id="65" name="TextBox 64"/>
            <p:cNvSpPr txBox="1"/>
            <p:nvPr/>
          </p:nvSpPr>
          <p:spPr>
            <a:xfrm>
              <a:off x="3585374" y="5698125"/>
              <a:ext cx="822661" cy="338554"/>
            </a:xfrm>
            <a:prstGeom prst="rect">
              <a:avLst/>
            </a:prstGeom>
            <a:noFill/>
          </p:spPr>
          <p:txBody>
            <a:bodyPr wrap="none" rtlCol="0">
              <a:spAutoFit/>
            </a:bodyPr>
            <a:lstStyle/>
            <a:p>
              <a:pPr>
                <a:spcBef>
                  <a:spcPts val="600"/>
                </a:spcBef>
                <a:buClr>
                  <a:schemeClr val="accent2"/>
                </a:buClr>
                <a:buSzPct val="80000"/>
                <a:buNone/>
              </a:pPr>
              <a:r>
                <a:rPr lang="de-DE" sz="1600" b="1" dirty="0" smtClean="0">
                  <a:solidFill>
                    <a:schemeClr val="accent3"/>
                  </a:solidFill>
                  <a:effectLst>
                    <a:outerShdw blurRad="38100" dist="38100" dir="2700000" algn="tl">
                      <a:srgbClr val="000000">
                        <a:alpha val="43137"/>
                      </a:srgbClr>
                    </a:outerShdw>
                  </a:effectLst>
                </a:rPr>
                <a:t>780 </a:t>
              </a:r>
              <a:r>
                <a:rPr lang="de-DE" sz="1600" b="1" dirty="0" err="1" smtClean="0">
                  <a:solidFill>
                    <a:schemeClr val="accent3"/>
                  </a:solidFill>
                  <a:effectLst>
                    <a:outerShdw blurRad="38100" dist="38100" dir="2700000" algn="tl">
                      <a:srgbClr val="000000">
                        <a:alpha val="43137"/>
                      </a:srgbClr>
                    </a:outerShdw>
                  </a:effectLst>
                </a:rPr>
                <a:t>ns</a:t>
              </a:r>
              <a:endParaRPr lang="de-DE" sz="1600" b="1" dirty="0" smtClean="0">
                <a:solidFill>
                  <a:schemeClr val="accent3"/>
                </a:solidFill>
                <a:effectLst>
                  <a:outerShdw blurRad="38100" dist="38100" dir="2700000" algn="tl">
                    <a:srgbClr val="000000">
                      <a:alpha val="43137"/>
                    </a:srgbClr>
                  </a:outerShdw>
                </a:effectLst>
              </a:endParaRPr>
            </a:p>
          </p:txBody>
        </p:sp>
        <p:sp>
          <p:nvSpPr>
            <p:cNvPr id="66" name="TextBox 65"/>
            <p:cNvSpPr txBox="1"/>
            <p:nvPr/>
          </p:nvSpPr>
          <p:spPr>
            <a:xfrm>
              <a:off x="3602565" y="6053721"/>
              <a:ext cx="936475" cy="338554"/>
            </a:xfrm>
            <a:prstGeom prst="rect">
              <a:avLst/>
            </a:prstGeom>
            <a:noFill/>
          </p:spPr>
          <p:txBody>
            <a:bodyPr wrap="none" rtlCol="0">
              <a:spAutoFit/>
            </a:bodyPr>
            <a:lstStyle/>
            <a:p>
              <a:pPr>
                <a:spcBef>
                  <a:spcPts val="600"/>
                </a:spcBef>
                <a:buClr>
                  <a:schemeClr val="accent2"/>
                </a:buClr>
                <a:buSzPct val="80000"/>
                <a:buNone/>
              </a:pPr>
              <a:r>
                <a:rPr lang="de-DE" sz="1600" b="1" dirty="0" smtClean="0">
                  <a:solidFill>
                    <a:schemeClr val="accent3"/>
                  </a:solidFill>
                  <a:effectLst>
                    <a:outerShdw blurRad="38100" dist="38100" dir="2700000" algn="tl">
                      <a:srgbClr val="000000">
                        <a:alpha val="43137"/>
                      </a:srgbClr>
                    </a:outerShdw>
                  </a:effectLst>
                </a:rPr>
                <a:t>1400 </a:t>
              </a:r>
              <a:r>
                <a:rPr lang="de-DE" sz="1600" b="1" dirty="0" err="1" smtClean="0">
                  <a:solidFill>
                    <a:schemeClr val="accent3"/>
                  </a:solidFill>
                  <a:effectLst>
                    <a:outerShdw blurRad="38100" dist="38100" dir="2700000" algn="tl">
                      <a:srgbClr val="000000">
                        <a:alpha val="43137"/>
                      </a:srgbClr>
                    </a:outerShdw>
                  </a:effectLst>
                </a:rPr>
                <a:t>ns</a:t>
              </a:r>
              <a:endParaRPr lang="de-DE" sz="1600" b="1" dirty="0" smtClean="0">
                <a:solidFill>
                  <a:schemeClr val="accent3"/>
                </a:solidFill>
                <a:effectLst>
                  <a:outerShdw blurRad="38100" dist="38100" dir="2700000" algn="tl">
                    <a:srgbClr val="000000">
                      <a:alpha val="43137"/>
                    </a:srgbClr>
                  </a:outerShdw>
                </a:effectLst>
              </a:endParaRPr>
            </a:p>
          </p:txBody>
        </p:sp>
      </p:grpSp>
      <p:sp>
        <p:nvSpPr>
          <p:cNvPr id="69" name="TextBox 68"/>
          <p:cNvSpPr txBox="1"/>
          <p:nvPr/>
        </p:nvSpPr>
        <p:spPr>
          <a:xfrm>
            <a:off x="5608036" y="3583480"/>
            <a:ext cx="2967479" cy="800219"/>
          </a:xfrm>
          <a:prstGeom prst="rect">
            <a:avLst/>
          </a:prstGeom>
          <a:noFill/>
        </p:spPr>
        <p:txBody>
          <a:bodyPr wrap="none" rtlCol="0">
            <a:spAutoFit/>
          </a:bodyPr>
          <a:lstStyle/>
          <a:p>
            <a:pPr>
              <a:spcBef>
                <a:spcPts val="600"/>
              </a:spcBef>
              <a:buClr>
                <a:schemeClr val="accent2"/>
              </a:buClr>
              <a:buSzPct val="80000"/>
              <a:buNone/>
            </a:pPr>
            <a:r>
              <a:rPr lang="de-DE" sz="1200" i="1" dirty="0" err="1" smtClean="0">
                <a:solidFill>
                  <a:schemeClr val="accent3"/>
                </a:solidFill>
              </a:rPr>
              <a:t>Measurements</a:t>
            </a:r>
            <a:r>
              <a:rPr lang="de-DE" sz="1200" i="1" dirty="0" smtClean="0">
                <a:solidFill>
                  <a:schemeClr val="accent3"/>
                </a:solidFill>
              </a:rPr>
              <a:t> </a:t>
            </a:r>
            <a:r>
              <a:rPr lang="de-DE" sz="1200" i="1" dirty="0" err="1" smtClean="0">
                <a:solidFill>
                  <a:schemeClr val="accent3"/>
                </a:solidFill>
              </a:rPr>
              <a:t>done</a:t>
            </a:r>
            <a:r>
              <a:rPr lang="de-DE" sz="1200" i="1" dirty="0" smtClean="0">
                <a:solidFill>
                  <a:schemeClr val="accent3"/>
                </a:solidFill>
              </a:rPr>
              <a:t> in August 2013.  </a:t>
            </a:r>
          </a:p>
          <a:p>
            <a:pPr>
              <a:spcBef>
                <a:spcPts val="600"/>
              </a:spcBef>
              <a:buClr>
                <a:schemeClr val="accent2"/>
              </a:buClr>
              <a:buSzPct val="80000"/>
              <a:buNone/>
            </a:pPr>
            <a:r>
              <a:rPr lang="de-DE" sz="1200" i="1" dirty="0" smtClean="0">
                <a:solidFill>
                  <a:schemeClr val="accent3"/>
                </a:solidFill>
              </a:rPr>
              <a:t>An </a:t>
            </a:r>
            <a:r>
              <a:rPr lang="de-DE" sz="1200" i="1" dirty="0" err="1" smtClean="0">
                <a:solidFill>
                  <a:schemeClr val="accent3"/>
                </a:solidFill>
              </a:rPr>
              <a:t>improvement</a:t>
            </a:r>
            <a:r>
              <a:rPr lang="de-DE" sz="1200" i="1" dirty="0" smtClean="0">
                <a:solidFill>
                  <a:schemeClr val="accent3"/>
                </a:solidFill>
              </a:rPr>
              <a:t> in a </a:t>
            </a:r>
            <a:r>
              <a:rPr lang="de-DE" sz="1200" i="1" dirty="0" err="1" smtClean="0">
                <a:solidFill>
                  <a:schemeClr val="accent3"/>
                </a:solidFill>
              </a:rPr>
              <a:t>factor</a:t>
            </a:r>
            <a:r>
              <a:rPr lang="de-DE" sz="1200" i="1" dirty="0" smtClean="0">
                <a:solidFill>
                  <a:schemeClr val="accent3"/>
                </a:solidFill>
              </a:rPr>
              <a:t> 3 </a:t>
            </a:r>
            <a:r>
              <a:rPr lang="de-DE" sz="1200" i="1" dirty="0" err="1" smtClean="0">
                <a:solidFill>
                  <a:schemeClr val="accent3"/>
                </a:solidFill>
              </a:rPr>
              <a:t>is</a:t>
            </a:r>
            <a:r>
              <a:rPr lang="de-DE" sz="1200" i="1" dirty="0" smtClean="0">
                <a:solidFill>
                  <a:schemeClr val="accent3"/>
                </a:solidFill>
              </a:rPr>
              <a:t> </a:t>
            </a:r>
            <a:r>
              <a:rPr lang="de-DE" sz="1200" i="1" dirty="0" err="1" smtClean="0">
                <a:solidFill>
                  <a:schemeClr val="accent3"/>
                </a:solidFill>
              </a:rPr>
              <a:t>expected</a:t>
            </a:r>
            <a:endParaRPr lang="de-DE" sz="1200" i="1" dirty="0" smtClean="0">
              <a:solidFill>
                <a:schemeClr val="accent3"/>
              </a:solidFill>
            </a:endParaRPr>
          </a:p>
          <a:p>
            <a:pPr>
              <a:spcBef>
                <a:spcPts val="600"/>
              </a:spcBef>
              <a:buClr>
                <a:schemeClr val="accent2"/>
              </a:buClr>
              <a:buSzPct val="80000"/>
              <a:buNone/>
            </a:pPr>
            <a:r>
              <a:rPr lang="de-DE" sz="1200" i="1" dirty="0" smtClean="0">
                <a:solidFill>
                  <a:schemeClr val="accent3"/>
                </a:solidFill>
              </a:rPr>
              <a:t>(plus </a:t>
            </a:r>
            <a:r>
              <a:rPr lang="de-DE" sz="1200" i="1" dirty="0" smtClean="0"/>
              <a:t>5ns/m)</a:t>
            </a:r>
            <a:endParaRPr lang="de-DE" sz="1200" i="1" dirty="0" smtClean="0">
              <a:solidFill>
                <a:schemeClr val="accent3"/>
              </a:solidFill>
            </a:endParaRPr>
          </a:p>
        </p:txBody>
      </p:sp>
    </p:spTree>
    <p:extLst>
      <p:ext uri="{BB962C8B-B14F-4D97-AF65-F5344CB8AC3E}">
        <p14:creationId xmlns:p14="http://schemas.microsoft.com/office/powerpoint/2010/main" val="250706925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dirty="0" smtClean="0"/>
              <a:t>Operation: </a:t>
            </a:r>
            <a:r>
              <a:rPr lang="de-DE" dirty="0" err="1" smtClean="0"/>
              <a:t>tasks</a:t>
            </a:r>
            <a:endParaRPr lang="de-DE" dirty="0"/>
          </a:p>
        </p:txBody>
      </p:sp>
      <p:sp>
        <p:nvSpPr>
          <p:cNvPr id="3" name="Content Placeholder 2"/>
          <p:cNvSpPr>
            <a:spLocks noGrp="1"/>
          </p:cNvSpPr>
          <p:nvPr>
            <p:ph idx="1"/>
          </p:nvPr>
        </p:nvSpPr>
        <p:spPr>
          <a:xfrm>
            <a:off x="404813" y="1159933"/>
            <a:ext cx="7972425" cy="5120217"/>
          </a:xfrm>
        </p:spPr>
        <p:txBody>
          <a:bodyPr/>
          <a:lstStyle/>
          <a:p>
            <a:pPr algn="just">
              <a:spcBef>
                <a:spcPts val="0"/>
              </a:spcBef>
            </a:pPr>
            <a:r>
              <a:rPr lang="en-US" sz="2200" b="1" dirty="0" smtClean="0"/>
              <a:t>Collect</a:t>
            </a:r>
            <a:r>
              <a:rPr lang="en-US" sz="2200" dirty="0" smtClean="0"/>
              <a:t> </a:t>
            </a:r>
            <a:r>
              <a:rPr lang="en-US" sz="2200" dirty="0"/>
              <a:t>the status </a:t>
            </a:r>
            <a:r>
              <a:rPr lang="en-US" sz="2200" dirty="0" smtClean="0"/>
              <a:t>signals and </a:t>
            </a:r>
            <a:r>
              <a:rPr lang="en-US" sz="2200" b="1" dirty="0" smtClean="0"/>
              <a:t>alarms</a:t>
            </a:r>
            <a:r>
              <a:rPr lang="en-US" sz="2200" dirty="0" smtClean="0"/>
              <a:t> from the output of </a:t>
            </a:r>
            <a:r>
              <a:rPr lang="en-US" sz="2200" dirty="0"/>
              <a:t>subsystems in </a:t>
            </a:r>
            <a:r>
              <a:rPr lang="en-US" sz="2200" dirty="0" smtClean="0"/>
              <a:t>the </a:t>
            </a:r>
            <a:r>
              <a:rPr lang="de-DE" sz="2200" dirty="0" err="1" smtClean="0"/>
              <a:t>accelerator</a:t>
            </a:r>
            <a:endParaRPr lang="de-DE" sz="2200" dirty="0" smtClean="0"/>
          </a:p>
          <a:p>
            <a:pPr algn="just">
              <a:spcBef>
                <a:spcPts val="0"/>
              </a:spcBef>
            </a:pPr>
            <a:endParaRPr lang="de-DE" sz="2200" dirty="0"/>
          </a:p>
          <a:p>
            <a:pPr algn="just">
              <a:spcBef>
                <a:spcPts val="0"/>
              </a:spcBef>
            </a:pPr>
            <a:r>
              <a:rPr lang="en-US" sz="2200" dirty="0"/>
              <a:t>In case of alarms, </a:t>
            </a:r>
            <a:r>
              <a:rPr lang="en-US" sz="2200" b="1" dirty="0" smtClean="0"/>
              <a:t>evaluate</a:t>
            </a:r>
            <a:r>
              <a:rPr lang="en-US" sz="2200" dirty="0" smtClean="0"/>
              <a:t> the </a:t>
            </a:r>
            <a:r>
              <a:rPr lang="en-US" sz="2200" b="1" dirty="0" smtClean="0"/>
              <a:t>response </a:t>
            </a:r>
            <a:r>
              <a:rPr lang="en-US" sz="2200" dirty="0" smtClean="0"/>
              <a:t>using </a:t>
            </a:r>
            <a:r>
              <a:rPr lang="en-US" sz="2000" dirty="0">
                <a:ea typeface="ＭＳ Ｐゴシック"/>
                <a:cs typeface="ＭＳ Ｐゴシック"/>
              </a:rPr>
              <a:t>internal alarm-response </a:t>
            </a:r>
            <a:r>
              <a:rPr lang="en-US" sz="2000" dirty="0" smtClean="0">
                <a:ea typeface="ＭＳ Ｐゴシック"/>
                <a:cs typeface="ＭＳ Ｐゴシック"/>
              </a:rPr>
              <a:t>matrices</a:t>
            </a:r>
            <a:endParaRPr lang="en-US" sz="2200" b="1" dirty="0" smtClean="0"/>
          </a:p>
          <a:p>
            <a:pPr algn="just">
              <a:spcBef>
                <a:spcPts val="0"/>
              </a:spcBef>
            </a:pPr>
            <a:endParaRPr lang="en-US" sz="2200" dirty="0"/>
          </a:p>
          <a:p>
            <a:pPr algn="just">
              <a:spcBef>
                <a:spcPts val="0"/>
              </a:spcBef>
            </a:pPr>
            <a:r>
              <a:rPr lang="en-US" sz="2200" dirty="0" smtClean="0"/>
              <a:t>Constantly </a:t>
            </a:r>
            <a:r>
              <a:rPr lang="en-US" sz="2200" b="1" dirty="0" smtClean="0"/>
              <a:t>inform</a:t>
            </a:r>
            <a:r>
              <a:rPr lang="en-US" sz="2200" dirty="0" smtClean="0"/>
              <a:t> the </a:t>
            </a:r>
            <a:r>
              <a:rPr lang="en-US" sz="2200" b="1" dirty="0" smtClean="0"/>
              <a:t>Timing System </a:t>
            </a:r>
            <a:r>
              <a:rPr lang="en-US" sz="2200" dirty="0" smtClean="0"/>
              <a:t>about maximum allowed bunches and available accelerator sections</a:t>
            </a:r>
          </a:p>
          <a:p>
            <a:pPr algn="just">
              <a:spcBef>
                <a:spcPts val="0"/>
              </a:spcBef>
            </a:pPr>
            <a:endParaRPr lang="en-US" sz="2200" dirty="0" smtClean="0"/>
          </a:p>
          <a:p>
            <a:pPr algn="just">
              <a:spcBef>
                <a:spcPts val="0"/>
              </a:spcBef>
            </a:pPr>
            <a:r>
              <a:rPr lang="en-US" sz="2200" dirty="0" smtClean="0">
                <a:ea typeface="ＭＳ Ｐゴシック"/>
                <a:cs typeface="ＭＳ Ｐゴシック"/>
              </a:rPr>
              <a:t>In </a:t>
            </a:r>
            <a:r>
              <a:rPr lang="en-US" sz="2200" dirty="0">
                <a:ea typeface="ＭＳ Ｐゴシック"/>
                <a:cs typeface="ＭＳ Ｐゴシック"/>
              </a:rPr>
              <a:t>case of a </a:t>
            </a:r>
            <a:r>
              <a:rPr lang="en-US" sz="2200" dirty="0" smtClean="0">
                <a:ea typeface="ＭＳ Ｐゴシック"/>
                <a:cs typeface="ＭＳ Ｐゴシック"/>
              </a:rPr>
              <a:t>critical situation, </a:t>
            </a:r>
            <a:r>
              <a:rPr lang="en-US" sz="2200" dirty="0">
                <a:ea typeface="ＭＳ Ｐゴシック"/>
                <a:cs typeface="ＭＳ Ｐゴシック"/>
              </a:rPr>
              <a:t>immediately </a:t>
            </a:r>
            <a:r>
              <a:rPr lang="en-US" sz="2200" b="1" dirty="0" smtClean="0">
                <a:ea typeface="ＭＳ Ｐゴシック"/>
                <a:cs typeface="ＭＳ Ｐゴシック"/>
              </a:rPr>
              <a:t>stop</a:t>
            </a:r>
            <a:r>
              <a:rPr lang="en-US" sz="2200" dirty="0" smtClean="0">
                <a:ea typeface="ＭＳ Ｐゴシック"/>
                <a:cs typeface="ＭＳ Ｐゴシック"/>
              </a:rPr>
              <a:t> </a:t>
            </a:r>
            <a:r>
              <a:rPr lang="en-US" sz="2200" dirty="0">
                <a:ea typeface="ＭＳ Ｐゴシック"/>
                <a:cs typeface="ＭＳ Ｐゴシック"/>
              </a:rPr>
              <a:t>the </a:t>
            </a:r>
            <a:r>
              <a:rPr lang="en-US" sz="2200" b="1" dirty="0">
                <a:ea typeface="ＭＳ Ｐゴシック"/>
                <a:cs typeface="ＭＳ Ｐゴシック"/>
              </a:rPr>
              <a:t>beam</a:t>
            </a:r>
            <a:r>
              <a:rPr lang="en-US" sz="2200" dirty="0">
                <a:ea typeface="ＭＳ Ｐゴシック"/>
                <a:cs typeface="ＭＳ Ｐゴシック"/>
              </a:rPr>
              <a:t> by directly </a:t>
            </a:r>
            <a:r>
              <a:rPr lang="en-US" sz="2200" dirty="0" smtClean="0">
                <a:ea typeface="ＭＳ Ｐゴシック"/>
                <a:cs typeface="ＭＳ Ｐゴシック"/>
              </a:rPr>
              <a:t>acting on the laser or dump kicker</a:t>
            </a:r>
          </a:p>
          <a:p>
            <a:pPr algn="just">
              <a:spcBef>
                <a:spcPts val="0"/>
              </a:spcBef>
            </a:pPr>
            <a:endParaRPr lang="en-US" sz="2200" dirty="0">
              <a:ea typeface="ＭＳ Ｐゴシック"/>
              <a:cs typeface="ＭＳ Ｐゴシック"/>
            </a:endParaRPr>
          </a:p>
          <a:p>
            <a:pPr algn="just">
              <a:spcBef>
                <a:spcPts val="0"/>
              </a:spcBef>
            </a:pPr>
            <a:r>
              <a:rPr lang="en-US" sz="2200" b="1" dirty="0" smtClean="0">
                <a:ea typeface="ＭＳ Ｐゴシック"/>
                <a:cs typeface="ＭＳ Ｐゴシック"/>
              </a:rPr>
              <a:t>Forwarding</a:t>
            </a:r>
            <a:r>
              <a:rPr lang="en-US" sz="2200" dirty="0" smtClean="0">
                <a:ea typeface="ＭＳ Ｐゴシック"/>
                <a:cs typeface="ＭＳ Ｐゴシック"/>
              </a:rPr>
              <a:t> </a:t>
            </a:r>
            <a:r>
              <a:rPr lang="en-US" sz="2200" dirty="0">
                <a:ea typeface="ＭＳ Ｐゴシック"/>
                <a:cs typeface="ＭＳ Ｐゴシック"/>
              </a:rPr>
              <a:t>certain </a:t>
            </a:r>
            <a:r>
              <a:rPr lang="en-US" sz="2200" b="1" dirty="0">
                <a:ea typeface="ＭＳ Ｐゴシック"/>
                <a:cs typeface="ＭＳ Ｐゴシック"/>
              </a:rPr>
              <a:t>signals</a:t>
            </a:r>
            <a:r>
              <a:rPr lang="en-US" sz="2200" dirty="0">
                <a:ea typeface="ＭＳ Ｐゴシック"/>
                <a:cs typeface="ＭＳ Ｐゴシック"/>
              </a:rPr>
              <a:t> to other subsystems (e.g. </a:t>
            </a:r>
            <a:r>
              <a:rPr lang="en-US" sz="2200" dirty="0" err="1" smtClean="0">
                <a:ea typeface="ＭＳ Ｐゴシック"/>
                <a:cs typeface="ＭＳ Ｐゴシック"/>
              </a:rPr>
              <a:t>Cryo</a:t>
            </a:r>
            <a:r>
              <a:rPr lang="en-US" sz="2200" dirty="0" smtClean="0">
                <a:ea typeface="ＭＳ Ｐゴシック"/>
                <a:cs typeface="ＭＳ Ｐゴシック"/>
              </a:rPr>
              <a:t> OK signal)</a:t>
            </a:r>
            <a:endParaRPr lang="en-US" sz="2200" dirty="0">
              <a:ea typeface="ＭＳ Ｐゴシック"/>
              <a:cs typeface="ＭＳ Ｐゴシック"/>
            </a:endParaRPr>
          </a:p>
          <a:p>
            <a:pPr algn="just">
              <a:spcBef>
                <a:spcPts val="0"/>
              </a:spcBef>
            </a:pPr>
            <a:endParaRPr lang="en-US" sz="2200" dirty="0" smtClean="0"/>
          </a:p>
        </p:txBody>
      </p:sp>
    </p:spTree>
    <p:extLst>
      <p:ext uri="{BB962C8B-B14F-4D97-AF65-F5344CB8AC3E}">
        <p14:creationId xmlns:p14="http://schemas.microsoft.com/office/powerpoint/2010/main" val="202755330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de-DE" dirty="0" smtClean="0"/>
              <a:t>Operation: </a:t>
            </a:r>
            <a:r>
              <a:rPr lang="de-DE" dirty="0" err="1" smtClean="0"/>
              <a:t>data</a:t>
            </a:r>
            <a:r>
              <a:rPr lang="de-DE" dirty="0" smtClean="0"/>
              <a:t> </a:t>
            </a:r>
            <a:r>
              <a:rPr lang="de-DE" dirty="0" err="1" smtClean="0"/>
              <a:t>structures</a:t>
            </a:r>
            <a:endParaRPr lang="de-DE" dirty="0"/>
          </a:p>
        </p:txBody>
      </p:sp>
      <p:sp>
        <p:nvSpPr>
          <p:cNvPr id="7" name="Content Placeholder 6"/>
          <p:cNvSpPr>
            <a:spLocks noGrp="1"/>
          </p:cNvSpPr>
          <p:nvPr>
            <p:ph idx="1"/>
          </p:nvPr>
        </p:nvSpPr>
        <p:spPr>
          <a:xfrm>
            <a:off x="367243" y="1174221"/>
            <a:ext cx="8387290" cy="2292879"/>
          </a:xfrm>
        </p:spPr>
        <p:txBody>
          <a:bodyPr/>
          <a:lstStyle/>
          <a:p>
            <a:pPr marL="0" indent="0" algn="just">
              <a:buNone/>
            </a:pPr>
            <a:r>
              <a:rPr lang="en-US" sz="1800" dirty="0"/>
              <a:t>The two </a:t>
            </a:r>
            <a:r>
              <a:rPr lang="en-US" sz="1800" dirty="0" smtClean="0"/>
              <a:t>Master boards collect the information </a:t>
            </a:r>
            <a:r>
              <a:rPr lang="en-US" sz="1800" dirty="0"/>
              <a:t>about the status of the devices connected to </a:t>
            </a:r>
            <a:r>
              <a:rPr lang="en-US" sz="1800" dirty="0" smtClean="0"/>
              <a:t>the</a:t>
            </a:r>
            <a:r>
              <a:rPr lang="en-US" sz="1800" dirty="0"/>
              <a:t> </a:t>
            </a:r>
            <a:r>
              <a:rPr lang="en-US" sz="1800" dirty="0" smtClean="0"/>
              <a:t>slaves and generate:</a:t>
            </a:r>
            <a:endParaRPr lang="en-US" sz="1800" dirty="0"/>
          </a:p>
          <a:p>
            <a:pPr algn="just"/>
            <a:r>
              <a:rPr lang="en-US" sz="1800" b="1" dirty="0" smtClean="0"/>
              <a:t>Beam Modes</a:t>
            </a:r>
            <a:r>
              <a:rPr lang="en-US" sz="1800" dirty="0" smtClean="0"/>
              <a:t>: amount </a:t>
            </a:r>
            <a:r>
              <a:rPr lang="en-US" sz="1800" dirty="0"/>
              <a:t>of bunches allowed in accelerator </a:t>
            </a:r>
            <a:r>
              <a:rPr lang="en-US" sz="1800" dirty="0" smtClean="0"/>
              <a:t>sections</a:t>
            </a:r>
            <a:endParaRPr lang="en-US" sz="1800" dirty="0"/>
          </a:p>
          <a:p>
            <a:pPr algn="just"/>
            <a:r>
              <a:rPr lang="en-US" sz="1800" b="1" dirty="0" smtClean="0"/>
              <a:t>Section Patterns</a:t>
            </a:r>
            <a:r>
              <a:rPr lang="en-US" sz="1800" dirty="0" smtClean="0"/>
              <a:t>: beam </a:t>
            </a:r>
            <a:r>
              <a:rPr lang="en-US" sz="1800" dirty="0"/>
              <a:t>permissions in several accelerator </a:t>
            </a:r>
            <a:r>
              <a:rPr lang="en-US" sz="1800" dirty="0" smtClean="0"/>
              <a:t>subsections</a:t>
            </a:r>
            <a:endParaRPr lang="en-US" sz="1800" dirty="0"/>
          </a:p>
        </p:txBody>
      </p:sp>
      <p:pic>
        <p:nvPicPr>
          <p:cNvPr id="5" name="Picture 4"/>
          <p:cNvPicPr/>
          <p:nvPr/>
        </p:nvPicPr>
        <p:blipFill>
          <a:blip r:embed="rId2" cstate="print">
            <a:extLst>
              <a:ext uri="{28A0092B-C50C-407E-A947-70E740481C1C}">
                <a14:useLocalDpi xmlns:a14="http://schemas.microsoft.com/office/drawing/2010/main" val="0"/>
              </a:ext>
            </a:extLst>
          </a:blip>
          <a:stretch>
            <a:fillRect/>
          </a:stretch>
        </p:blipFill>
        <p:spPr>
          <a:xfrm>
            <a:off x="396239" y="2582324"/>
            <a:ext cx="5208693" cy="2057401"/>
          </a:xfrm>
          <a:prstGeom prst="rect">
            <a:avLst/>
          </a:prstGeom>
        </p:spPr>
      </p:pic>
      <p:pic>
        <p:nvPicPr>
          <p:cNvPr id="6" name="Picture 5"/>
          <p:cNvPicPr/>
          <p:nvPr/>
        </p:nvPicPr>
        <p:blipFill>
          <a:blip r:embed="rId3" cstate="print">
            <a:extLst>
              <a:ext uri="{28A0092B-C50C-407E-A947-70E740481C1C}">
                <a14:useLocalDpi xmlns:a14="http://schemas.microsoft.com/office/drawing/2010/main" val="0"/>
              </a:ext>
            </a:extLst>
          </a:blip>
          <a:stretch>
            <a:fillRect/>
          </a:stretch>
        </p:blipFill>
        <p:spPr>
          <a:xfrm>
            <a:off x="3418839" y="4809065"/>
            <a:ext cx="5335693" cy="1646555"/>
          </a:xfrm>
          <a:prstGeom prst="rect">
            <a:avLst/>
          </a:prstGeom>
        </p:spPr>
      </p:pic>
      <p:sp>
        <p:nvSpPr>
          <p:cNvPr id="8" name="TextBox 7"/>
          <p:cNvSpPr txBox="1"/>
          <p:nvPr/>
        </p:nvSpPr>
        <p:spPr>
          <a:xfrm>
            <a:off x="618065" y="2637119"/>
            <a:ext cx="1393330" cy="338554"/>
          </a:xfrm>
          <a:prstGeom prst="rect">
            <a:avLst/>
          </a:prstGeom>
          <a:noFill/>
        </p:spPr>
        <p:txBody>
          <a:bodyPr wrap="none" rtlCol="0">
            <a:spAutoFit/>
          </a:bodyPr>
          <a:lstStyle/>
          <a:p>
            <a:pPr>
              <a:spcBef>
                <a:spcPts val="600"/>
              </a:spcBef>
              <a:buClr>
                <a:schemeClr val="accent2"/>
              </a:buClr>
              <a:buSzPct val="80000"/>
              <a:buNone/>
            </a:pPr>
            <a:r>
              <a:rPr lang="de-DE" sz="1600" i="1" dirty="0" smtClean="0">
                <a:solidFill>
                  <a:srgbClr val="0070C0"/>
                </a:solidFill>
              </a:rPr>
              <a:t>Beam Modes</a:t>
            </a:r>
          </a:p>
        </p:txBody>
      </p:sp>
      <p:sp>
        <p:nvSpPr>
          <p:cNvPr id="9" name="TextBox 8"/>
          <p:cNvSpPr txBox="1"/>
          <p:nvPr/>
        </p:nvSpPr>
        <p:spPr>
          <a:xfrm>
            <a:off x="6002865" y="4356464"/>
            <a:ext cx="1689886" cy="338554"/>
          </a:xfrm>
          <a:prstGeom prst="rect">
            <a:avLst/>
          </a:prstGeom>
          <a:noFill/>
        </p:spPr>
        <p:txBody>
          <a:bodyPr wrap="none" rtlCol="0">
            <a:spAutoFit/>
          </a:bodyPr>
          <a:lstStyle/>
          <a:p>
            <a:pPr>
              <a:spcBef>
                <a:spcPts val="600"/>
              </a:spcBef>
              <a:buClr>
                <a:schemeClr val="accent2"/>
              </a:buClr>
              <a:buSzPct val="80000"/>
              <a:buNone/>
            </a:pPr>
            <a:r>
              <a:rPr lang="de-DE" sz="1600" i="1" dirty="0" err="1" smtClean="0">
                <a:solidFill>
                  <a:srgbClr val="0070C0"/>
                </a:solidFill>
              </a:rPr>
              <a:t>Section</a:t>
            </a:r>
            <a:r>
              <a:rPr lang="de-DE" sz="1600" i="1" dirty="0" smtClean="0">
                <a:solidFill>
                  <a:srgbClr val="0070C0"/>
                </a:solidFill>
              </a:rPr>
              <a:t> Patterns</a:t>
            </a:r>
          </a:p>
        </p:txBody>
      </p:sp>
    </p:spTree>
    <p:extLst>
      <p:ext uri="{BB962C8B-B14F-4D97-AF65-F5344CB8AC3E}">
        <p14:creationId xmlns:p14="http://schemas.microsoft.com/office/powerpoint/2010/main" val="2581283496"/>
      </p:ext>
    </p:extLst>
  </p:cSld>
  <p:clrMapOvr>
    <a:masterClrMapping/>
  </p:clrMapOvr>
</p:sld>
</file>

<file path=ppt/theme/theme1.xml><?xml version="1.0" encoding="utf-8"?>
<a:theme xmlns:a="http://schemas.openxmlformats.org/drawingml/2006/main" name="template-european-xfel-gmbh_presentation-with-partner-logos">
  <a:themeElements>
    <a:clrScheme name="XFEL">
      <a:dk1>
        <a:srgbClr val="261748"/>
      </a:dk1>
      <a:lt1>
        <a:srgbClr val="FFFFFF"/>
      </a:lt1>
      <a:dk2>
        <a:srgbClr val="000000"/>
      </a:dk2>
      <a:lt2>
        <a:srgbClr val="E0E0E0"/>
      </a:lt2>
      <a:accent1>
        <a:srgbClr val="261748"/>
      </a:accent1>
      <a:accent2>
        <a:srgbClr val="FD930A"/>
      </a:accent2>
      <a:accent3>
        <a:srgbClr val="000000"/>
      </a:accent3>
      <a:accent4>
        <a:srgbClr val="626262"/>
      </a:accent4>
      <a:accent5>
        <a:srgbClr val="ACABB1"/>
      </a:accent5>
      <a:accent6>
        <a:srgbClr val="E0E0E0"/>
      </a:accent6>
      <a:hlink>
        <a:srgbClr val="000000"/>
      </a:hlink>
      <a:folHlink>
        <a:srgbClr val="000000"/>
      </a:folHlink>
    </a:clrScheme>
    <a:fontScheme name="Arial">
      <a:majorFont>
        <a:latin typeface="Arial"/>
        <a:ea typeface=""/>
        <a:cs typeface=""/>
      </a:majorFont>
      <a:minorFont>
        <a:latin typeface="Arial"/>
        <a:ea typeface=""/>
        <a:cs typeface=""/>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bg1"/>
        </a:solidFill>
        <a:ln w="12700" cap="flat" cmpd="sng" algn="ctr">
          <a:solidFill>
            <a:schemeClr val="accent3"/>
          </a:solidFill>
          <a:prstDash val="solid"/>
          <a:round/>
          <a:headEnd type="none" w="med" len="med"/>
          <a:tailEnd type="none" w="med" len="med"/>
        </a:ln>
        <a:effectLst/>
      </a:spPr>
      <a:bodyPr vert="horz" wrap="square" lIns="91440" tIns="45720" rIns="91440" bIns="45720" numCol="1" rtlCol="0" anchor="t" anchorCtr="0" compatLnSpc="1">
        <a:prstTxWarp prst="textNoShape">
          <a:avLst/>
        </a:prstTxWarp>
      </a:bodyPr>
      <a:lstStyle>
        <a:defPPr marL="268288" marR="0" indent="-268288" algn="l" defTabSz="914400" rtl="0" eaLnBrk="1" fontAlgn="base" latinLnBrk="0" hangingPunct="1">
          <a:lnSpc>
            <a:spcPct val="100000"/>
          </a:lnSpc>
          <a:spcBef>
            <a:spcPct val="20000"/>
          </a:spcBef>
          <a:spcAft>
            <a:spcPct val="0"/>
          </a:spcAft>
          <a:buClr>
            <a:schemeClr val="accent2"/>
          </a:buClr>
          <a:buSzPct val="80000"/>
          <a:buFont typeface="Wingdings" pitchFamily="2" charset="2"/>
          <a:buChar char="n"/>
          <a:tabLst/>
          <a:defRPr kumimoji="0" sz="2000" b="0" i="0" u="none" strike="noStrike" cap="none" normalizeH="0" baseline="0" smtClean="0">
            <a:ln>
              <a:noFill/>
            </a:ln>
            <a:solidFill>
              <a:schemeClr val="accent3"/>
            </a:solidFill>
            <a:effectLst/>
            <a:latin typeface="Arial" charset="0"/>
            <a:ea typeface="ＭＳ Ｐゴシック" pitchFamily="112" charset="-128"/>
          </a:defRPr>
        </a:defPPr>
      </a:lstStyle>
    </a:spDef>
    <a:lnDef>
      <a:spPr bwMode="auto">
        <a:noFill/>
        <a:ln w="12700" cap="flat" cmpd="sng" algn="ctr">
          <a:solidFill>
            <a:schemeClr val="folHlink"/>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a:spPr>
      <a:bodyPr/>
      <a:lstStyle/>
    </a:lnDef>
    <a:txDef>
      <a:spPr>
        <a:noFill/>
      </a:spPr>
      <a:bodyPr wrap="none" rtlCol="0">
        <a:spAutoFit/>
      </a:bodyPr>
      <a:lstStyle>
        <a:defPPr marL="268288" indent="-268288">
          <a:spcBef>
            <a:spcPts val="600"/>
          </a:spcBef>
          <a:buClr>
            <a:schemeClr val="accent2"/>
          </a:buClr>
          <a:buSzPct val="80000"/>
          <a:defRPr sz="2000" smtClean="0">
            <a:solidFill>
              <a:schemeClr val="accent3"/>
            </a:solidFill>
          </a:defRPr>
        </a:defPPr>
      </a:lstStyle>
    </a:txDef>
  </a:objectDefaults>
  <a:extraClrSchemeLst>
    <a:extraClrScheme>
      <a:clrScheme name="DESY European XFEL 1">
        <a:dk1>
          <a:srgbClr val="261748"/>
        </a:dk1>
        <a:lt1>
          <a:srgbClr val="FFFFFF"/>
        </a:lt1>
        <a:dk2>
          <a:srgbClr val="000000"/>
        </a:dk2>
        <a:lt2>
          <a:srgbClr val="E0E0E0"/>
        </a:lt2>
        <a:accent1>
          <a:srgbClr val="261748"/>
        </a:accent1>
        <a:accent2>
          <a:srgbClr val="FD930A"/>
        </a:accent2>
        <a:accent3>
          <a:srgbClr val="FFFFFF"/>
        </a:accent3>
        <a:accent4>
          <a:srgbClr val="1F123C"/>
        </a:accent4>
        <a:accent5>
          <a:srgbClr val="ACABB1"/>
        </a:accent5>
        <a:accent6>
          <a:srgbClr val="E58508"/>
        </a:accent6>
        <a:hlink>
          <a:srgbClr val="261748"/>
        </a:hlink>
        <a:folHlink>
          <a:srgbClr val="FD930A"/>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Larissa">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Larissa">
  <a:themeElements>
    <a:clrScheme name="">
      <a:dk1>
        <a:srgbClr val="261748"/>
      </a:dk1>
      <a:lt1>
        <a:srgbClr val="FFFFFF"/>
      </a:lt1>
      <a:dk2>
        <a:srgbClr val="000000"/>
      </a:dk2>
      <a:lt2>
        <a:srgbClr val="E0E0E0"/>
      </a:lt2>
      <a:accent1>
        <a:srgbClr val="261748"/>
      </a:accent1>
      <a:accent2>
        <a:srgbClr val="FD930A"/>
      </a:accent2>
      <a:accent3>
        <a:srgbClr val="FFFFFF"/>
      </a:accent3>
      <a:accent4>
        <a:srgbClr val="1F123C"/>
      </a:accent4>
      <a:accent5>
        <a:srgbClr val="ACABB1"/>
      </a:accent5>
      <a:accent6>
        <a:srgbClr val="E58508"/>
      </a:accent6>
      <a:hlink>
        <a:srgbClr val="261748"/>
      </a:hlink>
      <a:folHlink>
        <a:srgbClr val="FD930A"/>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template-european-xfel-gmbh_presentation-with-partner-logos</Template>
  <TotalTime>0</TotalTime>
  <Words>1995</Words>
  <Application>Microsoft Office PowerPoint</Application>
  <PresentationFormat>On-screen Show (4:3)</PresentationFormat>
  <Paragraphs>428</Paragraphs>
  <Slides>21</Slides>
  <Notes>3</Notes>
  <HiddenSlides>0</HiddenSlides>
  <MMClips>0</MMClips>
  <ScaleCrop>false</ScaleCrop>
  <HeadingPairs>
    <vt:vector size="4" baseType="variant">
      <vt:variant>
        <vt:lpstr>Theme</vt:lpstr>
      </vt:variant>
      <vt:variant>
        <vt:i4>1</vt:i4>
      </vt:variant>
      <vt:variant>
        <vt:lpstr>Slide Titles</vt:lpstr>
      </vt:variant>
      <vt:variant>
        <vt:i4>21</vt:i4>
      </vt:variant>
    </vt:vector>
  </HeadingPairs>
  <TitlesOfParts>
    <vt:vector size="22" baseType="lpstr">
      <vt:lpstr>template-european-xfel-gmbh_presentation-with-partner-logos</vt:lpstr>
      <vt:lpstr>PowerPoint Presentation</vt:lpstr>
      <vt:lpstr>Outline</vt:lpstr>
      <vt:lpstr>Requirements of the MPS</vt:lpstr>
      <vt:lpstr>Requirements: Reaction times</vt:lpstr>
      <vt:lpstr>MPS architecture</vt:lpstr>
      <vt:lpstr>MPS hardware</vt:lpstr>
      <vt:lpstr>Overall features</vt:lpstr>
      <vt:lpstr>Operation: tasks</vt:lpstr>
      <vt:lpstr>Operation: data structures</vt:lpstr>
      <vt:lpstr>Operation: interface with Timing System</vt:lpstr>
      <vt:lpstr>Operation: systems connected to the MPS</vt:lpstr>
      <vt:lpstr>Operation: interaction with XFEL subsystems</vt:lpstr>
      <vt:lpstr>Operation: MPS alarm response </vt:lpstr>
      <vt:lpstr>Operation: safety of beam transport and experiments</vt:lpstr>
      <vt:lpstr>Operation: Organigram of responsibilities</vt:lpstr>
      <vt:lpstr>Operation: MPS failsafe operation</vt:lpstr>
      <vt:lpstr>Operation: Configuration and visualization</vt:lpstr>
      <vt:lpstr>Operation: MPS configuration</vt:lpstr>
      <vt:lpstr>Operation: MPS visualization</vt:lpstr>
      <vt:lpstr>Schedule</vt:lpstr>
      <vt:lpstr>Summary</vt:lpstr>
    </vt:vector>
  </TitlesOfParts>
  <Company>DESY</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Title</dc:title>
  <dc:creator>Poppe, Frank</dc:creator>
  <cp:lastModifiedBy>Castro-Carballo, Maria-Elena</cp:lastModifiedBy>
  <cp:revision>256</cp:revision>
  <cp:lastPrinted>2013-10-15T12:28:50Z</cp:lastPrinted>
  <dcterms:created xsi:type="dcterms:W3CDTF">2012-08-22T12:02:11Z</dcterms:created>
  <dcterms:modified xsi:type="dcterms:W3CDTF">2013-10-25T09:57:34Z</dcterms:modified>
</cp:coreProperties>
</file>