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9" r:id="rId3"/>
  </p:sldMasterIdLst>
  <p:notesMasterIdLst>
    <p:notesMasterId r:id="rId12"/>
  </p:notesMasterIdLst>
  <p:sldIdLst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EBB1A-F287-465E-873E-C8BA3D03F27B}" type="datetimeFigureOut">
              <a:rPr lang="de-DE" smtClean="0"/>
              <a:t>22.08.2011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60766-11CB-40FE-B725-E14960BCD8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04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C65B24-53B7-43B0-BED9-36AF1C4BC46E}" type="slidenum">
              <a:rPr lang="en-GB" baseline="0">
                <a:solidFill>
                  <a:prstClr val="black"/>
                </a:solidFill>
              </a:rPr>
              <a:pPr eaLnBrk="1" hangingPunct="1"/>
              <a:t>7</a:t>
            </a:fld>
            <a:endParaRPr lang="en-GB" baseline="0">
              <a:solidFill>
                <a:prstClr val="black"/>
              </a:solidFill>
            </a:endParaRPr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in dictionary mention T &lt;-&gt; graviton </a:t>
            </a:r>
          </a:p>
          <a:p>
            <a:pPr eaLnBrk="1" hangingPunct="1"/>
            <a:r>
              <a:rPr lang="en-US" smtClean="0"/>
              <a:t>Sum: CST &amp; gravity, branes, open strings, gauge theory; Maldacena duality (strong weak coupling)   </a:t>
            </a: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855856-5B96-4A9F-B3A3-018DF3F21D9C}" type="slidenum">
              <a:rPr lang="en-GB" baseline="0">
                <a:solidFill>
                  <a:srgbClr val="000000"/>
                </a:solidFill>
              </a:rPr>
              <a:pPr eaLnBrk="1" hangingPunct="1"/>
              <a:t>8</a:t>
            </a:fld>
            <a:endParaRPr lang="en-GB" baseline="0">
              <a:solidFill>
                <a:srgbClr val="000000"/>
              </a:solidFill>
            </a:endParaRPr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AdS/CFT is not so important for this picture since it is not directly linked to integrability! </a:t>
            </a:r>
          </a:p>
          <a:p>
            <a:pPr eaLnBrk="1" hangingPunct="1"/>
            <a:r>
              <a:rPr lang="en-US" smtClean="0"/>
              <a:t>It is possible to have integrability even when there is no sigma model regime.</a:t>
            </a:r>
          </a:p>
          <a:p>
            <a:pPr eaLnBrk="1" hangingPunct="1"/>
            <a:r>
              <a:rPr lang="en-US" smtClean="0"/>
              <a:t>QCD might be integrable even if it does not have an AdS dual. </a:t>
            </a:r>
          </a:p>
          <a:p>
            <a:pPr eaLnBrk="1" hangingPunct="1"/>
            <a:r>
              <a:rPr lang="en-US" smtClean="0"/>
              <a:t>It might still simplify in the large coupling regime (but not to geometric theory)</a:t>
            </a: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54152-AB89-4CC6-BB0C-FEF65A8A1F4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5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6B333-1310-4712-98B6-B90349E6591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4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CDF62-8B6B-40BB-B00A-2B8239B4D4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910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163A9-4346-4FB5-86FE-BDEBE01FCF6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222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11F47-A4D1-44A8-8427-F469692084D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95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03E5B-0F3F-4FE4-9A37-900F12415B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99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D8022D53-80E5-4EB8-9950-501BC676F5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60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EC45B993-BA8D-4703-B5BA-26E8B0EC97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030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1838D6FA-4ADE-457C-9C32-403A743D89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79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03CDA532-47E3-4525-87A0-860C3DCA72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422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84A0698A-8C2A-4FDF-A635-A891AB757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2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0498A-2E58-4579-8ED4-A6B05723713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856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43111DCF-33D0-4A9D-905A-9C5CAFDB0A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518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D86DCCA5-0E7E-45CD-B4DD-53F54A4EF9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84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A4961CC9-3A09-4D77-A699-CB81F51B27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149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04828E88-39E2-41EE-A4C1-3898AF497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583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F5160E45-94F4-46AF-8B46-BE1641D8F7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633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-25000">
                <a:latin typeface="Arial" charset="0"/>
              </a:defRPr>
            </a:lvl1pPr>
          </a:lstStyle>
          <a:p>
            <a:pPr>
              <a:defRPr/>
            </a:pPr>
            <a:fld id="{81C50F6B-6F09-4E06-8494-DEDF2A8F54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362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54152-AB89-4CC6-BB0C-FEF65A8A1F4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84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0498A-2E58-4579-8ED4-A6B05723713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642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01FA0-5833-4576-8456-04E99DDACFA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185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27A54-FD76-456F-A3FB-EA5998F4957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31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01FA0-5833-4576-8456-04E99DDACFA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078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7AC80-4F65-407A-B4C9-DAE8053EB6F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738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44F0C-94F3-4B0D-A950-E41D0C73FE1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17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CEDF8-9530-409A-84C5-560CE2067A5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575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6018-C1DF-4DDD-BC59-328CC292480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9836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BF07A-7C8B-4B65-B13F-8821548ADD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6088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6B333-1310-4712-98B6-B90349E6591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8890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CDF62-8B6B-40BB-B00A-2B8239B4D4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2533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163A9-4346-4FB5-86FE-BDEBE01FCF6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152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11F47-A4D1-44A8-8427-F469692084D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233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03E5B-0F3F-4FE4-9A37-900F12415B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4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27A54-FD76-456F-A3FB-EA5998F4957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0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7AC80-4F65-407A-B4C9-DAE8053EB6F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7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44F0C-94F3-4B0D-A950-E41D0C73FE1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0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CEDF8-9530-409A-84C5-560CE2067A5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6018-C1DF-4DDD-BC59-328CC292480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98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BF07A-7C8B-4B65-B13F-8821548ADD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40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22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DC5ECB-ADB5-4458-A9FD-5E49B55A5444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58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FF8485-4237-4D26-9F1E-07253985860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73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22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DC5ECB-ADB5-4458-A9FD-5E49B55A5444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79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88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1076543"/>
            <a:ext cx="5011308" cy="1200329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String  Theory </a:t>
            </a:r>
            <a:endParaRPr lang="de-DE" sz="72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75333" y="4213537"/>
            <a:ext cx="41569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 picture book</a:t>
            </a:r>
            <a:endParaRPr lang="de-DE" sz="6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0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Closed strings and SUGRA</a:t>
            </a:r>
            <a:endParaRPr lang="en-GB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0659" name="Picture 14" descr="zeuthen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3716338"/>
            <a:ext cx="2530475" cy="1246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84213" y="1916113"/>
            <a:ext cx="4535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baseline="0">
              <a:solidFill>
                <a:srgbClr val="000000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95288" y="1341438"/>
            <a:ext cx="8424862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Closed string theory in background  X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Infinite tower of vibrational  modes   M</a:t>
            </a:r>
            <a:r>
              <a:rPr lang="en-US" sz="3200" baseline="30000">
                <a:solidFill>
                  <a:srgbClr val="3366CC"/>
                </a:solidFill>
              </a:rPr>
              <a:t>2</a:t>
            </a:r>
            <a:r>
              <a:rPr lang="en-US" sz="3200" baseline="0">
                <a:solidFill>
                  <a:srgbClr val="3366CC"/>
                </a:solidFill>
              </a:rPr>
              <a:t> ~ n/</a:t>
            </a:r>
            <a:r>
              <a:rPr lang="en-US" sz="3200" baseline="0">
                <a:solidFill>
                  <a:srgbClr val="3366CC"/>
                </a:solidFill>
                <a:cs typeface="Arial" charset="0"/>
              </a:rPr>
              <a:t>ℓ</a:t>
            </a:r>
            <a:r>
              <a:rPr lang="en-US" sz="3200">
                <a:solidFill>
                  <a:srgbClr val="3366CC"/>
                </a:solidFill>
              </a:rPr>
              <a:t>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String interaction through 3-vertex    g</a:t>
            </a:r>
            <a:r>
              <a:rPr lang="en-US" sz="3200">
                <a:solidFill>
                  <a:srgbClr val="3366CC"/>
                </a:solidFill>
              </a:rPr>
              <a:t>s</a:t>
            </a:r>
            <a:endParaRPr lang="en-GB" sz="3200">
              <a:solidFill>
                <a:srgbClr val="3366CC"/>
              </a:solidFill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7956550" y="1341438"/>
            <a:ext cx="1008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baseline="0">
                <a:solidFill>
                  <a:srgbClr val="FF0000"/>
                </a:solidFill>
              </a:rPr>
              <a:t>String length</a:t>
            </a:r>
            <a:endParaRPr lang="en-GB" b="1" baseline="0">
              <a:solidFill>
                <a:srgbClr val="FF0000"/>
              </a:solidFill>
            </a:endParaRPr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 flipH="1">
            <a:off x="8388350" y="1989138"/>
            <a:ext cx="144463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395288" y="5213350"/>
            <a:ext cx="8569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At </a:t>
            </a:r>
            <a:r>
              <a:rPr lang="en-US" sz="3200" u="sng" baseline="0">
                <a:solidFill>
                  <a:srgbClr val="000000"/>
                </a:solidFill>
              </a:rPr>
              <a:t>low energies</a:t>
            </a:r>
            <a:r>
              <a:rPr lang="en-US" sz="3200" baseline="0">
                <a:solidFill>
                  <a:srgbClr val="000000"/>
                </a:solidFill>
              </a:rPr>
              <a:t> (E « </a:t>
            </a:r>
            <a:r>
              <a:rPr lang="en-US" sz="3200" baseline="0">
                <a:solidFill>
                  <a:srgbClr val="000000"/>
                </a:solidFill>
                <a:cs typeface="Arial" charset="0"/>
              </a:rPr>
              <a:t>ℓ</a:t>
            </a:r>
            <a:r>
              <a:rPr lang="en-US" sz="3200">
                <a:solidFill>
                  <a:srgbClr val="000000"/>
                </a:solidFill>
              </a:rPr>
              <a:t>s </a:t>
            </a:r>
            <a:r>
              <a:rPr lang="en-US" sz="3200" baseline="0">
                <a:solidFill>
                  <a:srgbClr val="000000"/>
                </a:solidFill>
              </a:rPr>
              <a:t>): massless closed str.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modes behave like gravitons </a:t>
            </a:r>
            <a:endParaRPr lang="en-GB" sz="3200" baseline="0">
              <a:solidFill>
                <a:srgbClr val="000000"/>
              </a:solidFill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435600" y="5949950"/>
            <a:ext cx="3386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9900"/>
                </a:solidFill>
              </a:rPr>
              <a:t>     10D SUGRA</a:t>
            </a:r>
            <a:endParaRPr lang="en-GB" sz="3200" baseline="0">
              <a:solidFill>
                <a:srgbClr val="009900"/>
              </a:solidFill>
            </a:endParaRPr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5795963" y="6237288"/>
            <a:ext cx="360362" cy="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7453313" y="3068638"/>
            <a:ext cx="1582737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baseline="0">
                <a:solidFill>
                  <a:srgbClr val="FF0000"/>
                </a:solidFill>
              </a:rPr>
              <a:t>String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baseline="0">
                <a:solidFill>
                  <a:srgbClr val="FF0000"/>
                </a:solidFill>
              </a:rPr>
              <a:t>coupling</a:t>
            </a:r>
            <a:endParaRPr lang="en-GB" b="1" baseline="0">
              <a:solidFill>
                <a:srgbClr val="FF0000"/>
              </a:solidFill>
            </a:endParaRPr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 flipV="1">
            <a:off x="7380288" y="3141663"/>
            <a:ext cx="360362" cy="730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pic>
        <p:nvPicPr>
          <p:cNvPr id="70669" name="Picture 18" descr="zeuthen3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3789363"/>
            <a:ext cx="1512888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70" name="Text Box 20"/>
          <p:cNvSpPr txBox="1">
            <a:spLocks noChangeArrowheads="1"/>
          </p:cNvSpPr>
          <p:nvPr/>
        </p:nvSpPr>
        <p:spPr bwMode="auto">
          <a:xfrm>
            <a:off x="8316913" y="1916113"/>
            <a:ext cx="331787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3366CC"/>
                </a:solidFill>
              </a:rPr>
              <a:t>2</a:t>
            </a:r>
            <a:endParaRPr lang="en-GB" sz="3200">
              <a:solidFill>
                <a:srgbClr val="3366CC"/>
              </a:solidFill>
            </a:endParaRPr>
          </a:p>
        </p:txBody>
      </p:sp>
      <p:sp>
        <p:nvSpPr>
          <p:cNvPr id="70671" name="Text Box 21"/>
          <p:cNvSpPr txBox="1">
            <a:spLocks noChangeArrowheads="1"/>
          </p:cNvSpPr>
          <p:nvPr/>
        </p:nvSpPr>
        <p:spPr bwMode="auto">
          <a:xfrm>
            <a:off x="4329113" y="515778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baseline="0">
                <a:solidFill>
                  <a:srgbClr val="000000"/>
                </a:solidFill>
              </a:rPr>
              <a:t>-1</a:t>
            </a:r>
            <a:endParaRPr lang="en-GB" b="1" baseline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832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Closed strings and SUGRA</a:t>
            </a:r>
            <a:endParaRPr lang="en-GB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0659" name="Picture 14" descr="zeuthen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3716338"/>
            <a:ext cx="2530475" cy="1246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84213" y="1916113"/>
            <a:ext cx="4535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baseline="0">
              <a:solidFill>
                <a:srgbClr val="000000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95288" y="1341438"/>
            <a:ext cx="8424862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Closed string theory in background  X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Infinite tower of vibrational  modes   M</a:t>
            </a:r>
            <a:r>
              <a:rPr lang="en-US" sz="3200" baseline="30000">
                <a:solidFill>
                  <a:srgbClr val="3366CC"/>
                </a:solidFill>
              </a:rPr>
              <a:t>2</a:t>
            </a:r>
            <a:r>
              <a:rPr lang="en-US" sz="3200" baseline="0">
                <a:solidFill>
                  <a:srgbClr val="3366CC"/>
                </a:solidFill>
              </a:rPr>
              <a:t> ~ n/</a:t>
            </a:r>
            <a:r>
              <a:rPr lang="en-US" sz="3200" baseline="0">
                <a:solidFill>
                  <a:srgbClr val="3366CC"/>
                </a:solidFill>
                <a:cs typeface="Arial" charset="0"/>
              </a:rPr>
              <a:t>ℓ</a:t>
            </a:r>
            <a:r>
              <a:rPr lang="en-US" sz="3200">
                <a:solidFill>
                  <a:srgbClr val="3366CC"/>
                </a:solidFill>
              </a:rPr>
              <a:t>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String interaction through 3-vertex    g</a:t>
            </a:r>
            <a:r>
              <a:rPr lang="en-US" sz="3200">
                <a:solidFill>
                  <a:srgbClr val="3366CC"/>
                </a:solidFill>
              </a:rPr>
              <a:t>s</a:t>
            </a:r>
            <a:endParaRPr lang="en-GB" sz="3200">
              <a:solidFill>
                <a:srgbClr val="3366CC"/>
              </a:solidFill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7956550" y="1341438"/>
            <a:ext cx="1008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baseline="0">
                <a:solidFill>
                  <a:srgbClr val="FF0000"/>
                </a:solidFill>
              </a:rPr>
              <a:t>String length</a:t>
            </a:r>
            <a:endParaRPr lang="en-GB" b="1" baseline="0">
              <a:solidFill>
                <a:srgbClr val="FF0000"/>
              </a:solidFill>
            </a:endParaRPr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 flipH="1">
            <a:off x="8388350" y="1989138"/>
            <a:ext cx="144463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395288" y="5213350"/>
            <a:ext cx="8569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At </a:t>
            </a:r>
            <a:r>
              <a:rPr lang="en-US" sz="3200" u="sng" baseline="0">
                <a:solidFill>
                  <a:srgbClr val="000000"/>
                </a:solidFill>
              </a:rPr>
              <a:t>low energies</a:t>
            </a:r>
            <a:r>
              <a:rPr lang="en-US" sz="3200" baseline="0">
                <a:solidFill>
                  <a:srgbClr val="000000"/>
                </a:solidFill>
              </a:rPr>
              <a:t> (E « </a:t>
            </a:r>
            <a:r>
              <a:rPr lang="en-US" sz="3200" baseline="0">
                <a:solidFill>
                  <a:srgbClr val="000000"/>
                </a:solidFill>
                <a:cs typeface="Arial" charset="0"/>
              </a:rPr>
              <a:t>ℓ</a:t>
            </a:r>
            <a:r>
              <a:rPr lang="en-US" sz="3200">
                <a:solidFill>
                  <a:srgbClr val="000000"/>
                </a:solidFill>
              </a:rPr>
              <a:t>s </a:t>
            </a:r>
            <a:r>
              <a:rPr lang="en-US" sz="3200" baseline="0">
                <a:solidFill>
                  <a:srgbClr val="000000"/>
                </a:solidFill>
              </a:rPr>
              <a:t>): massless closed str.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modes behave like gravitons </a:t>
            </a:r>
            <a:endParaRPr lang="en-GB" sz="3200" baseline="0">
              <a:solidFill>
                <a:srgbClr val="000000"/>
              </a:solidFill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435600" y="5949950"/>
            <a:ext cx="3386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9900"/>
                </a:solidFill>
              </a:rPr>
              <a:t>     10D SUGRA</a:t>
            </a:r>
            <a:endParaRPr lang="en-GB" sz="3200" baseline="0">
              <a:solidFill>
                <a:srgbClr val="009900"/>
              </a:solidFill>
            </a:endParaRPr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5795963" y="6237288"/>
            <a:ext cx="360362" cy="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7453313" y="3068638"/>
            <a:ext cx="1582737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baseline="0">
                <a:solidFill>
                  <a:srgbClr val="FF0000"/>
                </a:solidFill>
              </a:rPr>
              <a:t>String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baseline="0">
                <a:solidFill>
                  <a:srgbClr val="FF0000"/>
                </a:solidFill>
              </a:rPr>
              <a:t>coupling</a:t>
            </a:r>
            <a:endParaRPr lang="en-GB" b="1" baseline="0">
              <a:solidFill>
                <a:srgbClr val="FF0000"/>
              </a:solidFill>
            </a:endParaRPr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 flipV="1">
            <a:off x="7380288" y="3141663"/>
            <a:ext cx="360362" cy="730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pic>
        <p:nvPicPr>
          <p:cNvPr id="70669" name="Picture 18" descr="zeuthen3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3789363"/>
            <a:ext cx="1512888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70" name="Text Box 20"/>
          <p:cNvSpPr txBox="1">
            <a:spLocks noChangeArrowheads="1"/>
          </p:cNvSpPr>
          <p:nvPr/>
        </p:nvSpPr>
        <p:spPr bwMode="auto">
          <a:xfrm>
            <a:off x="8316913" y="1916113"/>
            <a:ext cx="331787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3366CC"/>
                </a:solidFill>
              </a:rPr>
              <a:t>2</a:t>
            </a:r>
            <a:endParaRPr lang="en-GB" sz="3200">
              <a:solidFill>
                <a:srgbClr val="3366CC"/>
              </a:solidFill>
            </a:endParaRPr>
          </a:p>
        </p:txBody>
      </p:sp>
      <p:sp>
        <p:nvSpPr>
          <p:cNvPr id="70671" name="Text Box 21"/>
          <p:cNvSpPr txBox="1">
            <a:spLocks noChangeArrowheads="1"/>
          </p:cNvSpPr>
          <p:nvPr/>
        </p:nvSpPr>
        <p:spPr bwMode="auto">
          <a:xfrm>
            <a:off x="4329113" y="515778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baseline="0">
                <a:solidFill>
                  <a:srgbClr val="000000"/>
                </a:solidFill>
              </a:rPr>
              <a:t>-1</a:t>
            </a:r>
            <a:endParaRPr lang="en-GB" b="1" baseline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0878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341313"/>
            <a:ext cx="84359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Solitonic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Dirichlet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p-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branes</a:t>
            </a:r>
            <a:endParaRPr lang="en-GB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1683" name="Picture 7" descr="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700213"/>
            <a:ext cx="3683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4" name="Text Box 8"/>
          <p:cNvSpPr txBox="1">
            <a:spLocks noChangeArrowheads="1"/>
          </p:cNvSpPr>
          <p:nvPr/>
        </p:nvSpPr>
        <p:spPr bwMode="auto">
          <a:xfrm>
            <a:off x="684213" y="5013325"/>
            <a:ext cx="237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baseline="0">
              <a:solidFill>
                <a:srgbClr val="000000"/>
              </a:solidFill>
            </a:endParaRPr>
          </a:p>
        </p:txBody>
      </p:sp>
      <p:sp>
        <p:nvSpPr>
          <p:cNvPr id="71685" name="Text Box 10"/>
          <p:cNvSpPr txBox="1">
            <a:spLocks noChangeArrowheads="1"/>
          </p:cNvSpPr>
          <p:nvPr/>
        </p:nvSpPr>
        <p:spPr bwMode="auto">
          <a:xfrm>
            <a:off x="4427538" y="4437063"/>
            <a:ext cx="4787900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D-branes are objects on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which  open strings  can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end </a:t>
            </a:r>
            <a:r>
              <a:rPr lang="en-US" sz="3200" baseline="0">
                <a:solidFill>
                  <a:srgbClr val="009900"/>
                </a:solidFill>
              </a:rPr>
              <a:t>[Polchinski]</a:t>
            </a:r>
            <a:endParaRPr lang="en-GB" sz="3200" baseline="0">
              <a:solidFill>
                <a:srgbClr val="009900"/>
              </a:solidFill>
            </a:endParaRPr>
          </a:p>
        </p:txBody>
      </p:sp>
      <p:sp>
        <p:nvSpPr>
          <p:cNvPr id="71686" name="Text Box 12"/>
          <p:cNvSpPr txBox="1">
            <a:spLocks noChangeArrowheads="1"/>
          </p:cNvSpPr>
          <p:nvPr/>
        </p:nvSpPr>
        <p:spPr bwMode="auto">
          <a:xfrm>
            <a:off x="395288" y="1506538"/>
            <a:ext cx="4176712" cy="350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10-dim SUGRA has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solutions describing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massive  &amp; charged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objects localized on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66CC"/>
                </a:solidFill>
              </a:rPr>
              <a:t>p+1 - dim. surfaces. </a:t>
            </a:r>
            <a:endParaRPr lang="en-GB" sz="3200" baseline="0">
              <a:solidFill>
                <a:srgbClr val="3366CC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1403350" y="5157788"/>
            <a:ext cx="25923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sz="2800" baseline="0">
              <a:solidFill>
                <a:srgbClr val="FF0000"/>
              </a:solidFill>
            </a:endParaRPr>
          </a:p>
        </p:txBody>
      </p:sp>
      <p:sp>
        <p:nvSpPr>
          <p:cNvPr id="71688" name="Text Box 14"/>
          <p:cNvSpPr txBox="1">
            <a:spLocks noChangeArrowheads="1"/>
          </p:cNvSpPr>
          <p:nvPr/>
        </p:nvSpPr>
        <p:spPr bwMode="auto">
          <a:xfrm>
            <a:off x="1547813" y="5157788"/>
            <a:ext cx="2736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aseline="0">
                <a:solidFill>
                  <a:srgbClr val="FF0000"/>
                </a:solidFill>
              </a:rPr>
              <a:t>[black branes]</a:t>
            </a:r>
            <a:endParaRPr lang="en-GB" sz="2800" baseline="0">
              <a:solidFill>
                <a:srgbClr val="FF0000"/>
              </a:solidFill>
            </a:endParaRPr>
          </a:p>
        </p:txBody>
      </p:sp>
      <p:sp>
        <p:nvSpPr>
          <p:cNvPr id="71689" name="Text Box 15"/>
          <p:cNvSpPr txBox="1">
            <a:spLocks noChangeArrowheads="1"/>
          </p:cNvSpPr>
          <p:nvPr/>
        </p:nvSpPr>
        <p:spPr bwMode="auto">
          <a:xfrm>
            <a:off x="466725" y="5862638"/>
            <a:ext cx="3889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i="1" baseline="0">
                <a:solidFill>
                  <a:srgbClr val="3366CC"/>
                </a:solidFill>
              </a:rPr>
              <a:t>Branes in string theory  ?</a:t>
            </a:r>
            <a:endParaRPr lang="en-GB" sz="2400" i="1" baseline="0">
              <a:solidFill>
                <a:srgbClr val="33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254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Open strings &amp;  gauge theory</a:t>
            </a:r>
            <a:endParaRPr lang="en-GB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707" name="Text Box 7"/>
          <p:cNvSpPr txBox="1">
            <a:spLocks noChangeArrowheads="1"/>
          </p:cNvSpPr>
          <p:nvPr/>
        </p:nvSpPr>
        <p:spPr bwMode="auto">
          <a:xfrm>
            <a:off x="4140200" y="1628775"/>
            <a:ext cx="467995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At low energies (E«</a:t>
            </a:r>
            <a:r>
              <a:rPr lang="en-US" sz="3200" baseline="0">
                <a:solidFill>
                  <a:srgbClr val="000000"/>
                </a:solidFill>
                <a:cs typeface="Arial" charset="0"/>
              </a:rPr>
              <a:t>ℓ</a:t>
            </a:r>
            <a:r>
              <a:rPr lang="en-US" sz="3200">
                <a:solidFill>
                  <a:srgbClr val="000000"/>
                </a:solidFill>
              </a:rPr>
              <a:t>s </a:t>
            </a:r>
            <a:r>
              <a:rPr lang="en-US" sz="3200" baseline="0">
                <a:solidFill>
                  <a:srgbClr val="000000"/>
                </a:solidFill>
              </a:rPr>
              <a:t>):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massless modes of the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open string behave like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gauge bosons + matter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on the world-volume of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D-branes.  </a:t>
            </a:r>
            <a:endParaRPr lang="en-GB" sz="3200" baseline="0">
              <a:solidFill>
                <a:srgbClr val="000000"/>
              </a:solidFill>
            </a:endParaRPr>
          </a:p>
        </p:txBody>
      </p:sp>
      <p:pic>
        <p:nvPicPr>
          <p:cNvPr id="72708" name="Picture 8" descr="zeuthen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484313"/>
            <a:ext cx="272415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709" name="Text Box 10"/>
          <p:cNvSpPr txBox="1">
            <a:spLocks noChangeArrowheads="1"/>
          </p:cNvSpPr>
          <p:nvPr/>
        </p:nvSpPr>
        <p:spPr bwMode="auto">
          <a:xfrm>
            <a:off x="6199188" y="5300663"/>
            <a:ext cx="2333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b="1" baseline="0">
                <a:solidFill>
                  <a:srgbClr val="FF0000"/>
                </a:solidFill>
              </a:rPr>
              <a:t>p+1- dimensional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b="1" baseline="0">
                <a:solidFill>
                  <a:srgbClr val="FF0000"/>
                </a:solidFill>
              </a:rPr>
              <a:t>gauge theory</a:t>
            </a:r>
            <a:endParaRPr lang="en-GB" sz="2000" b="1" baseline="0">
              <a:solidFill>
                <a:srgbClr val="FF0000"/>
              </a:solidFill>
            </a:endParaRPr>
          </a:p>
        </p:txBody>
      </p:sp>
      <p:sp>
        <p:nvSpPr>
          <p:cNvPr id="72710" name="Text Box 11"/>
          <p:cNvSpPr txBox="1">
            <a:spLocks noChangeArrowheads="1"/>
          </p:cNvSpPr>
          <p:nvPr/>
        </p:nvSpPr>
        <p:spPr bwMode="auto">
          <a:xfrm>
            <a:off x="539750" y="6092825"/>
            <a:ext cx="2303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 baseline="0">
                <a:solidFill>
                  <a:srgbClr val="33CC33"/>
                </a:solidFill>
              </a:rPr>
              <a:t>a  ..  b           N </a:t>
            </a:r>
            <a:endParaRPr lang="en-GB" sz="2000" b="1" baseline="0">
              <a:solidFill>
                <a:srgbClr val="33CC33"/>
              </a:solidFill>
            </a:endParaRPr>
          </a:p>
        </p:txBody>
      </p:sp>
      <p:sp>
        <p:nvSpPr>
          <p:cNvPr id="72711" name="Text Box 12"/>
          <p:cNvSpPr txBox="1">
            <a:spLocks noChangeArrowheads="1"/>
          </p:cNvSpPr>
          <p:nvPr/>
        </p:nvSpPr>
        <p:spPr bwMode="auto">
          <a:xfrm>
            <a:off x="1692275" y="1916113"/>
            <a:ext cx="1368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333399"/>
                </a:solidFill>
              </a:rPr>
              <a:t>A</a:t>
            </a:r>
            <a:r>
              <a:rPr lang="en-US" sz="3200">
                <a:solidFill>
                  <a:srgbClr val="333399"/>
                </a:solidFill>
              </a:rPr>
              <a:t>ab</a:t>
            </a:r>
            <a:endParaRPr lang="en-GB" sz="3200" baseline="0">
              <a:solidFill>
                <a:srgbClr val="333399"/>
              </a:solidFill>
            </a:endParaRPr>
          </a:p>
        </p:txBody>
      </p:sp>
      <p:sp>
        <p:nvSpPr>
          <p:cNvPr id="72712" name="AutoShape 14"/>
          <p:cNvSpPr>
            <a:spLocks noChangeArrowheads="1"/>
          </p:cNvSpPr>
          <p:nvPr/>
        </p:nvSpPr>
        <p:spPr bwMode="auto">
          <a:xfrm rot="7586514" flipV="1">
            <a:off x="1332706" y="2348707"/>
            <a:ext cx="709613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400 h 21600"/>
              <a:gd name="T14" fmla="*/ 19415 w 21600"/>
              <a:gd name="T15" fmla="*/ 77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3688" y="0"/>
                </a:lnTo>
                <a:lnTo>
                  <a:pt x="13688" y="4400"/>
                </a:lnTo>
                <a:lnTo>
                  <a:pt x="12427" y="4400"/>
                </a:lnTo>
                <a:cubicBezTo>
                  <a:pt x="5564" y="4400"/>
                  <a:pt x="0" y="7873"/>
                  <a:pt x="0" y="12158"/>
                </a:cubicBezTo>
                <a:lnTo>
                  <a:pt x="0" y="21600"/>
                </a:lnTo>
                <a:lnTo>
                  <a:pt x="3432" y="21600"/>
                </a:lnTo>
                <a:lnTo>
                  <a:pt x="3432" y="12158"/>
                </a:lnTo>
                <a:cubicBezTo>
                  <a:pt x="3432" y="9728"/>
                  <a:pt x="7459" y="7758"/>
                  <a:pt x="12427" y="7758"/>
                </a:cubicBezTo>
                <a:lnTo>
                  <a:pt x="13688" y="7758"/>
                </a:lnTo>
                <a:lnTo>
                  <a:pt x="13688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2713" name="Text Box 15"/>
          <p:cNvSpPr txBox="1">
            <a:spLocks noChangeArrowheads="1"/>
          </p:cNvSpPr>
          <p:nvPr/>
        </p:nvSpPr>
        <p:spPr bwMode="auto">
          <a:xfrm>
            <a:off x="7812088" y="15494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baseline="0">
                <a:solidFill>
                  <a:srgbClr val="000000"/>
                </a:solidFill>
              </a:rPr>
              <a:t>-1</a:t>
            </a:r>
            <a:endParaRPr lang="en-GB" b="1" baseline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0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53975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Gauge-String theory dualities 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731" name="Text Box 4"/>
          <p:cNvSpPr txBox="1">
            <a:spLocks noChangeArrowheads="1"/>
          </p:cNvSpPr>
          <p:nvPr/>
        </p:nvSpPr>
        <p:spPr bwMode="auto">
          <a:xfrm>
            <a:off x="900113" y="4437063"/>
            <a:ext cx="7632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baseline="0">
              <a:solidFill>
                <a:srgbClr val="000000"/>
              </a:solidFill>
            </a:endParaRPr>
          </a:p>
        </p:txBody>
      </p:sp>
      <p:sp>
        <p:nvSpPr>
          <p:cNvPr id="73732" name="Text Box 6"/>
          <p:cNvSpPr txBox="1">
            <a:spLocks noChangeArrowheads="1"/>
          </p:cNvSpPr>
          <p:nvPr/>
        </p:nvSpPr>
        <p:spPr bwMode="auto">
          <a:xfrm>
            <a:off x="323850" y="4926013"/>
            <a:ext cx="86407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3200" baseline="0">
                <a:solidFill>
                  <a:srgbClr val="000000"/>
                </a:solidFill>
              </a:rPr>
              <a:t>• Closed string in curved 10-dimensional space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  <a:cs typeface="Arial" charset="0"/>
              </a:rPr>
              <a:t>• </a:t>
            </a:r>
            <a:r>
              <a:rPr lang="en-US" sz="3200" baseline="0">
                <a:solidFill>
                  <a:srgbClr val="000000"/>
                </a:solidFill>
              </a:rPr>
              <a:t>Gauge theory loop  </a:t>
            </a:r>
            <a:r>
              <a:rPr lang="en-US" sz="3200" baseline="0">
                <a:solidFill>
                  <a:srgbClr val="000000"/>
                </a:solidFill>
                <a:sym typeface="Wingdings" pitchFamily="2" charset="2"/>
              </a:rPr>
              <a:t></a:t>
            </a:r>
            <a:r>
              <a:rPr lang="en-US" sz="3200" baseline="0">
                <a:solidFill>
                  <a:srgbClr val="000000"/>
                </a:solidFill>
              </a:rPr>
              <a:t> classical string theory !  </a:t>
            </a:r>
          </a:p>
        </p:txBody>
      </p:sp>
      <p:sp>
        <p:nvSpPr>
          <p:cNvPr id="73733" name="Text Box 7"/>
          <p:cNvSpPr txBox="1">
            <a:spLocks noChangeArrowheads="1"/>
          </p:cNvSpPr>
          <p:nvPr/>
        </p:nvSpPr>
        <p:spPr bwMode="auto">
          <a:xfrm>
            <a:off x="6227763" y="4195763"/>
            <a:ext cx="280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baseline="0">
                <a:solidFill>
                  <a:srgbClr val="FF0000"/>
                </a:solidFill>
              </a:rPr>
              <a:t>Holography</a:t>
            </a:r>
            <a:endParaRPr lang="en-US" sz="2400" b="1" baseline="0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73734" name="Picture 8" descr="zeuthen2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84313"/>
            <a:ext cx="5040312" cy="3263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735" name="Text Box 10"/>
          <p:cNvSpPr txBox="1">
            <a:spLocks noChangeArrowheads="1"/>
          </p:cNvSpPr>
          <p:nvPr/>
        </p:nvSpPr>
        <p:spPr bwMode="auto">
          <a:xfrm>
            <a:off x="612775" y="4365625"/>
            <a:ext cx="1366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l-GR" sz="2400" b="1" baseline="0">
                <a:solidFill>
                  <a:srgbClr val="009900"/>
                </a:solidFill>
                <a:cs typeface="Arial" charset="0"/>
              </a:rPr>
              <a:t>←</a:t>
            </a:r>
            <a:r>
              <a:rPr lang="en-US" sz="2400" b="1" baseline="0">
                <a:solidFill>
                  <a:srgbClr val="009900"/>
                </a:solidFill>
                <a:cs typeface="Arial" charset="0"/>
              </a:rPr>
              <a:t> </a:t>
            </a:r>
            <a:r>
              <a:rPr lang="el-GR" sz="2400" b="1" baseline="0">
                <a:solidFill>
                  <a:srgbClr val="009900"/>
                </a:solidFill>
                <a:cs typeface="Arial" charset="0"/>
              </a:rPr>
              <a:t>Δ</a:t>
            </a:r>
            <a:r>
              <a:rPr lang="en-US" sz="2400" b="1" baseline="0">
                <a:solidFill>
                  <a:srgbClr val="009900"/>
                </a:solidFill>
              </a:rPr>
              <a:t>y </a:t>
            </a:r>
            <a:r>
              <a:rPr lang="en-US" sz="2400" b="1" baseline="0">
                <a:solidFill>
                  <a:srgbClr val="009900"/>
                </a:solidFill>
                <a:cs typeface="Arial" charset="0"/>
              </a:rPr>
              <a:t>→</a:t>
            </a:r>
          </a:p>
        </p:txBody>
      </p:sp>
      <p:sp>
        <p:nvSpPr>
          <p:cNvPr id="73736" name="AutoShape 11"/>
          <p:cNvSpPr>
            <a:spLocks noChangeArrowheads="1"/>
          </p:cNvSpPr>
          <p:nvPr/>
        </p:nvSpPr>
        <p:spPr bwMode="auto">
          <a:xfrm>
            <a:off x="3132138" y="3284538"/>
            <a:ext cx="287337" cy="73025"/>
          </a:xfrm>
          <a:prstGeom prst="leftRightArrow">
            <a:avLst>
              <a:gd name="adj1" fmla="val 50000"/>
              <a:gd name="adj2" fmla="val 78696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3737" name="Text Box 12"/>
          <p:cNvSpPr txBox="1">
            <a:spLocks noChangeArrowheads="1"/>
          </p:cNvSpPr>
          <p:nvPr/>
        </p:nvSpPr>
        <p:spPr bwMode="auto">
          <a:xfrm>
            <a:off x="5724525" y="1633538"/>
            <a:ext cx="3203575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aseline="0">
                <a:solidFill>
                  <a:srgbClr val="3366CC"/>
                </a:solidFill>
              </a:rPr>
              <a:t>Depending on </a:t>
            </a:r>
            <a:r>
              <a:rPr lang="el-GR" sz="2800" baseline="0">
                <a:solidFill>
                  <a:srgbClr val="3366CC"/>
                </a:solidFill>
                <a:cs typeface="Arial" charset="0"/>
              </a:rPr>
              <a:t>Δ</a:t>
            </a:r>
            <a:r>
              <a:rPr lang="en-US" sz="2800" baseline="0">
                <a:solidFill>
                  <a:srgbClr val="3366CC"/>
                </a:solidFill>
                <a:cs typeface="Arial" charset="0"/>
              </a:rPr>
              <a:t>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aseline="0">
                <a:solidFill>
                  <a:srgbClr val="3366CC"/>
                </a:solidFill>
                <a:cs typeface="Arial" charset="0"/>
              </a:rPr>
              <a:t>one  side  simpler </a:t>
            </a:r>
            <a:r>
              <a:rPr lang="en-US" sz="2800" baseline="0">
                <a:solidFill>
                  <a:srgbClr val="3366CC"/>
                </a:solidFill>
              </a:rPr>
              <a:t>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l-GR" sz="2800" baseline="0">
                <a:solidFill>
                  <a:srgbClr val="3366CC"/>
                </a:solidFill>
                <a:cs typeface="Arial" charset="0"/>
              </a:rPr>
              <a:t>Δ</a:t>
            </a:r>
            <a:r>
              <a:rPr lang="en-US" sz="2800" baseline="0">
                <a:solidFill>
                  <a:srgbClr val="3366CC"/>
                </a:solidFill>
                <a:cs typeface="Arial" charset="0"/>
              </a:rPr>
              <a:t>y &lt;&lt; ℓ</a:t>
            </a:r>
            <a:r>
              <a:rPr lang="en-US" sz="2800">
                <a:solidFill>
                  <a:srgbClr val="3366CC"/>
                </a:solidFill>
                <a:cs typeface="Arial" charset="0"/>
              </a:rPr>
              <a:t>s</a:t>
            </a:r>
            <a:r>
              <a:rPr lang="en-US" sz="2800" baseline="0">
                <a:solidFill>
                  <a:srgbClr val="3366CC"/>
                </a:solidFill>
                <a:cs typeface="Arial" charset="0"/>
              </a:rPr>
              <a:t>: gauge th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l-GR" sz="2800" baseline="0">
                <a:solidFill>
                  <a:srgbClr val="3366CC"/>
                </a:solidFill>
                <a:cs typeface="Arial" charset="0"/>
              </a:rPr>
              <a:t>↔</a:t>
            </a:r>
            <a:r>
              <a:rPr lang="en-US" sz="2800" baseline="0">
                <a:solidFill>
                  <a:srgbClr val="3366CC"/>
                </a:solidFill>
                <a:cs typeface="Arial" charset="0"/>
              </a:rPr>
              <a:t> closed string th</a:t>
            </a:r>
            <a:endParaRPr lang="el-GR" sz="2800" baseline="0">
              <a:solidFill>
                <a:srgbClr val="3366CC"/>
              </a:solidFill>
              <a:cs typeface="Arial" charset="0"/>
            </a:endParaRPr>
          </a:p>
        </p:txBody>
      </p:sp>
      <p:cxnSp>
        <p:nvCxnSpPr>
          <p:cNvPr id="73738" name="Straight Connector 3"/>
          <p:cNvCxnSpPr>
            <a:cxnSpLocks noChangeShapeType="1"/>
          </p:cNvCxnSpPr>
          <p:nvPr/>
        </p:nvCxnSpPr>
        <p:spPr bwMode="auto">
          <a:xfrm>
            <a:off x="5508625" y="1484313"/>
            <a:ext cx="0" cy="24431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39" name="TextBox 4"/>
          <p:cNvSpPr txBox="1">
            <a:spLocks noChangeArrowheads="1"/>
          </p:cNvSpPr>
          <p:nvPr/>
        </p:nvSpPr>
        <p:spPr bwMode="auto">
          <a:xfrm>
            <a:off x="827088" y="6280150"/>
            <a:ext cx="7758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baseline="0">
                <a:solidFill>
                  <a:srgbClr val="D60093"/>
                </a:solidFill>
              </a:rPr>
              <a:t>High redshift  ↔ soft strings ↔ meson resonances</a:t>
            </a:r>
            <a:endParaRPr lang="de-DE" sz="2400" b="1" baseline="0">
              <a:solidFill>
                <a:srgbClr val="D60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4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3" y="44450"/>
            <a:ext cx="910748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Example: AdS</a:t>
            </a:r>
            <a:r>
              <a:rPr lang="en-US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 CFT</a:t>
            </a:r>
            <a:r>
              <a:rPr lang="en-US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duality </a:t>
            </a:r>
            <a:endParaRPr lang="en-GB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4175" y="2852738"/>
            <a:ext cx="4187825" cy="5762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smtClean="0">
                <a:solidFill>
                  <a:srgbClr val="3366CC"/>
                </a:solidFill>
                <a:latin typeface="eusb9" pitchFamily="34" charset="0"/>
              </a:rPr>
              <a:t>N</a:t>
            </a:r>
            <a:r>
              <a:rPr lang="en-US" sz="3200" smtClean="0">
                <a:solidFill>
                  <a:srgbClr val="3366CC"/>
                </a:solidFill>
              </a:rPr>
              <a:t>=4 4D  S Yang-Mills  </a:t>
            </a:r>
            <a:endParaRPr lang="en-GB" sz="3200" smtClean="0">
              <a:solidFill>
                <a:srgbClr val="3366CC"/>
              </a:solidFill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2852738"/>
            <a:ext cx="3960812" cy="5762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smtClean="0">
                <a:solidFill>
                  <a:srgbClr val="3366CC"/>
                </a:solidFill>
              </a:rPr>
              <a:t>Strings in AdS</a:t>
            </a:r>
            <a:r>
              <a:rPr lang="en-US" sz="3200" baseline="-25000" smtClean="0">
                <a:solidFill>
                  <a:srgbClr val="3366CC"/>
                </a:solidFill>
              </a:rPr>
              <a:t>5 </a:t>
            </a:r>
            <a:r>
              <a:rPr lang="en-US" sz="3200" smtClean="0">
                <a:solidFill>
                  <a:srgbClr val="3366CC"/>
                </a:solidFill>
              </a:rPr>
              <a:t>x S</a:t>
            </a:r>
            <a:r>
              <a:rPr lang="en-US" sz="3200" baseline="30000" smtClean="0">
                <a:solidFill>
                  <a:srgbClr val="3366CC"/>
                </a:solidFill>
              </a:rPr>
              <a:t>5</a:t>
            </a:r>
            <a:endParaRPr lang="en-GB" sz="3200" smtClean="0">
              <a:solidFill>
                <a:srgbClr val="3366CC"/>
              </a:solidFill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96875" y="3608388"/>
            <a:ext cx="4103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 baseline="0">
                <a:solidFill>
                  <a:srgbClr val="FF0000"/>
                </a:solidFill>
              </a:rPr>
              <a:t>U(N</a:t>
            </a:r>
            <a:r>
              <a:rPr lang="en-US" sz="2000" b="1">
                <a:solidFill>
                  <a:srgbClr val="FF0000"/>
                </a:solidFill>
              </a:rPr>
              <a:t>c</a:t>
            </a:r>
            <a:r>
              <a:rPr lang="en-US" sz="2000" b="1" baseline="0">
                <a:solidFill>
                  <a:srgbClr val="FF0000"/>
                </a:solidFill>
              </a:rPr>
              <a:t>) gauge field A;  6 scalars </a:t>
            </a:r>
            <a:r>
              <a:rPr lang="el-GR" sz="2000" b="1" baseline="0">
                <a:solidFill>
                  <a:srgbClr val="FF0000"/>
                </a:solidFill>
                <a:cs typeface="Arial" charset="0"/>
              </a:rPr>
              <a:t>Φ</a:t>
            </a:r>
            <a:r>
              <a:rPr lang="en-US" sz="2000" baseline="0">
                <a:solidFill>
                  <a:srgbClr val="FF0000"/>
                </a:solidFill>
              </a:rPr>
              <a:t> </a:t>
            </a:r>
            <a:endParaRPr lang="en-GB" sz="2000" baseline="0">
              <a:solidFill>
                <a:srgbClr val="FF0000"/>
              </a:solidFill>
            </a:endParaRPr>
          </a:p>
        </p:txBody>
      </p:sp>
      <p:sp>
        <p:nvSpPr>
          <p:cNvPr id="74758" name="Text Box 35"/>
          <p:cNvSpPr txBox="1">
            <a:spLocks noChangeArrowheads="1"/>
          </p:cNvSpPr>
          <p:nvPr/>
        </p:nvSpPr>
        <p:spPr bwMode="auto">
          <a:xfrm>
            <a:off x="323850" y="1268413"/>
            <a:ext cx="86772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Gauge theory on stack     Strings in their near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aseline="0">
                <a:solidFill>
                  <a:srgbClr val="000000"/>
                </a:solidFill>
              </a:rPr>
              <a:t>   of  N</a:t>
            </a:r>
            <a:r>
              <a:rPr lang="en-US" sz="3200">
                <a:solidFill>
                  <a:srgbClr val="000000"/>
                </a:solidFill>
              </a:rPr>
              <a:t>c </a:t>
            </a:r>
            <a:r>
              <a:rPr lang="en-US" sz="3200" baseline="0">
                <a:solidFill>
                  <a:srgbClr val="000000"/>
                </a:solidFill>
              </a:rPr>
              <a:t> D3 - branes           horizon geometry</a:t>
            </a:r>
            <a:endParaRPr lang="en-GB" sz="3200" baseline="0">
              <a:solidFill>
                <a:srgbClr val="000000"/>
              </a:solidFill>
            </a:endParaRPr>
          </a:p>
        </p:txBody>
      </p:sp>
      <p:sp>
        <p:nvSpPr>
          <p:cNvPr id="74759" name="AutoShape 36"/>
          <p:cNvSpPr>
            <a:spLocks noChangeArrowheads="1"/>
          </p:cNvSpPr>
          <p:nvPr/>
        </p:nvSpPr>
        <p:spPr bwMode="auto">
          <a:xfrm>
            <a:off x="4572000" y="2062163"/>
            <a:ext cx="217488" cy="71437"/>
          </a:xfrm>
          <a:prstGeom prst="leftRightArrow">
            <a:avLst>
              <a:gd name="adj1" fmla="val 50000"/>
              <a:gd name="adj2" fmla="val 60889"/>
            </a:avLst>
          </a:prstGeom>
          <a:solidFill>
            <a:schemeClr val="tx2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4760" name="Text Box 38"/>
          <p:cNvSpPr txBox="1">
            <a:spLocks noChangeArrowheads="1"/>
          </p:cNvSpPr>
          <p:nvPr/>
        </p:nvSpPr>
        <p:spPr bwMode="auto">
          <a:xfrm>
            <a:off x="4479925" y="4813300"/>
            <a:ext cx="163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de-DE" baseline="0">
              <a:solidFill>
                <a:srgbClr val="000000"/>
              </a:solidFill>
            </a:endParaRPr>
          </a:p>
        </p:txBody>
      </p:sp>
      <p:sp>
        <p:nvSpPr>
          <p:cNvPr id="74761" name="Text Box 39"/>
          <p:cNvSpPr txBox="1">
            <a:spLocks noChangeArrowheads="1"/>
          </p:cNvSpPr>
          <p:nvPr/>
        </p:nvSpPr>
        <p:spPr bwMode="auto">
          <a:xfrm>
            <a:off x="4643438" y="5010150"/>
            <a:ext cx="410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baseline="0">
              <a:solidFill>
                <a:srgbClr val="000000"/>
              </a:solidFill>
            </a:endParaRPr>
          </a:p>
        </p:txBody>
      </p:sp>
      <p:graphicFrame>
        <p:nvGraphicFramePr>
          <p:cNvPr id="304201" name="Group 73"/>
          <p:cNvGraphicFramePr>
            <a:graphicFrameLocks noGrp="1"/>
          </p:cNvGraphicFramePr>
          <p:nvPr/>
        </p:nvGraphicFramePr>
        <p:xfrm>
          <a:off x="539750" y="4364038"/>
          <a:ext cx="8208963" cy="2160586"/>
        </p:xfrm>
        <a:graphic>
          <a:graphicData uri="http://schemas.openxmlformats.org/drawingml/2006/table">
            <a:tbl>
              <a:tblPr/>
              <a:tblGrid>
                <a:gridCol w="4105275"/>
                <a:gridCol w="4103688"/>
              </a:tblGrid>
              <a:tr h="700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par.:  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λ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=g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YM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;   N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</a:rPr>
                        <a:t>    R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</a:rPr>
                        <a:t>4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</a:rPr>
                        <a:t>/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ℓ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=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λ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;  g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=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λ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/N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</a:tr>
              <a:tr h="703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Gauge inv. operators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</a:rPr>
                        <a:t>    Closed string states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</a:tr>
              <a:tr h="757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Anomalous dimensions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</a:rPr>
                        <a:t>    Mass of string mode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74776" name="Text Box 62"/>
          <p:cNvSpPr txBox="1">
            <a:spLocks noChangeArrowheads="1"/>
          </p:cNvSpPr>
          <p:nvPr/>
        </p:nvSpPr>
        <p:spPr bwMode="auto">
          <a:xfrm>
            <a:off x="2051050" y="6378575"/>
            <a:ext cx="928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baseline="0">
                <a:solidFill>
                  <a:srgbClr val="CC0099"/>
                </a:solidFill>
              </a:rPr>
              <a:t>…...</a:t>
            </a:r>
            <a:endParaRPr lang="en-GB" sz="3200" b="1" baseline="0">
              <a:solidFill>
                <a:srgbClr val="CC0099"/>
              </a:solidFill>
            </a:endParaRPr>
          </a:p>
        </p:txBody>
      </p:sp>
      <p:sp>
        <p:nvSpPr>
          <p:cNvPr id="74777" name="Text Box 65"/>
          <p:cNvSpPr txBox="1">
            <a:spLocks noChangeArrowheads="1"/>
          </p:cNvSpPr>
          <p:nvPr/>
        </p:nvSpPr>
        <p:spPr bwMode="auto">
          <a:xfrm>
            <a:off x="6372225" y="6378575"/>
            <a:ext cx="928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baseline="0">
                <a:solidFill>
                  <a:srgbClr val="CC0099"/>
                </a:solidFill>
              </a:rPr>
              <a:t>…...</a:t>
            </a:r>
            <a:endParaRPr lang="en-GB" sz="3200" b="1" baseline="0">
              <a:solidFill>
                <a:srgbClr val="CC0099"/>
              </a:solidFill>
            </a:endParaRPr>
          </a:p>
        </p:txBody>
      </p:sp>
      <p:sp>
        <p:nvSpPr>
          <p:cNvPr id="74778" name="Line 69"/>
          <p:cNvSpPr>
            <a:spLocks noChangeShapeType="1"/>
          </p:cNvSpPr>
          <p:nvPr/>
        </p:nvSpPr>
        <p:spPr bwMode="auto">
          <a:xfrm>
            <a:off x="539750" y="6524625"/>
            <a:ext cx="1588" cy="2873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4779" name="Line 70"/>
          <p:cNvSpPr>
            <a:spLocks noChangeShapeType="1"/>
          </p:cNvSpPr>
          <p:nvPr/>
        </p:nvSpPr>
        <p:spPr bwMode="auto">
          <a:xfrm>
            <a:off x="8748713" y="6524625"/>
            <a:ext cx="1587" cy="2873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4780" name="Line 71"/>
          <p:cNvSpPr>
            <a:spLocks noChangeShapeType="1"/>
          </p:cNvSpPr>
          <p:nvPr/>
        </p:nvSpPr>
        <p:spPr bwMode="auto">
          <a:xfrm>
            <a:off x="4643438" y="6526213"/>
            <a:ext cx="1587" cy="2873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  <p:sp>
        <p:nvSpPr>
          <p:cNvPr id="74781" name="Rectangle 75"/>
          <p:cNvSpPr>
            <a:spLocks noChangeArrowheads="1"/>
          </p:cNvSpPr>
          <p:nvPr/>
        </p:nvSpPr>
        <p:spPr bwMode="auto">
          <a:xfrm>
            <a:off x="539750" y="6524625"/>
            <a:ext cx="8208963" cy="333375"/>
          </a:xfrm>
          <a:prstGeom prst="rect">
            <a:avLst/>
          </a:prstGeom>
          <a:blipFill dpi="0" rotWithShape="1">
            <a:blip r:embed="rId3">
              <a:alphaModFix amt="25000"/>
            </a:blip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651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581525"/>
            <a:ext cx="2097088" cy="2100263"/>
          </a:xfrm>
          <a:prstGeom prst="rect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779" name="Rectangle 27"/>
          <p:cNvSpPr>
            <a:spLocks noChangeArrowheads="1"/>
          </p:cNvSpPr>
          <p:nvPr/>
        </p:nvSpPr>
        <p:spPr bwMode="auto">
          <a:xfrm>
            <a:off x="6516688" y="4508500"/>
            <a:ext cx="86360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</a:endParaRPr>
          </a:p>
        </p:txBody>
      </p:sp>
      <p:pic>
        <p:nvPicPr>
          <p:cNvPr id="75780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8" y="260350"/>
            <a:ext cx="2132012" cy="2160588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5781" name="Picture 15" descr="nucleon_stru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608513"/>
            <a:ext cx="2089150" cy="1989137"/>
          </a:xfrm>
          <a:prstGeom prst="rect">
            <a:avLst/>
          </a:prstGeom>
          <a:noFill/>
          <a:ln w="381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2" name="Rectangle 2"/>
          <p:cNvSpPr>
            <a:spLocks noChangeArrowheads="1"/>
          </p:cNvSpPr>
          <p:nvPr/>
        </p:nvSpPr>
        <p:spPr bwMode="auto">
          <a:xfrm>
            <a:off x="1765300" y="2022475"/>
            <a:ext cx="5616575" cy="2951163"/>
          </a:xfrm>
          <a:prstGeom prst="rect">
            <a:avLst/>
          </a:prstGeom>
          <a:pattFill prst="smGrid">
            <a:fgClr>
              <a:srgbClr val="800080">
                <a:alpha val="30196"/>
              </a:srgbClr>
            </a:fgClr>
            <a:bgClr>
              <a:schemeClr val="bg1">
                <a:alpha val="30196"/>
              </a:schemeClr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83" name="Rectangle 3"/>
          <p:cNvSpPr>
            <a:spLocks noChangeArrowheads="1"/>
          </p:cNvSpPr>
          <p:nvPr/>
        </p:nvSpPr>
        <p:spPr bwMode="auto">
          <a:xfrm>
            <a:off x="1765300" y="2093913"/>
            <a:ext cx="1008063" cy="2879725"/>
          </a:xfrm>
          <a:prstGeom prst="rect">
            <a:avLst/>
          </a:prstGeom>
          <a:gradFill rotWithShape="1">
            <a:gsLst>
              <a:gs pos="0">
                <a:srgbClr val="800080"/>
              </a:gs>
              <a:gs pos="100000">
                <a:srgbClr val="3B003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CC"/>
                </a:solidFill>
                <a:latin typeface="Arial" charset="0"/>
              </a:rPr>
              <a:t>pert.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CC"/>
                </a:solidFill>
                <a:latin typeface="Arial" charset="0"/>
              </a:rPr>
              <a:t>Gauge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CC"/>
                </a:solidFill>
                <a:latin typeface="Arial" charset="0"/>
              </a:rPr>
              <a:t>Theory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84" name="Rectangle 4"/>
          <p:cNvSpPr>
            <a:spLocks noChangeArrowheads="1"/>
          </p:cNvSpPr>
          <p:nvPr/>
        </p:nvSpPr>
        <p:spPr bwMode="auto">
          <a:xfrm>
            <a:off x="1765300" y="2020888"/>
            <a:ext cx="5616575" cy="7207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CC"/>
                </a:solidFill>
                <a:latin typeface="Arial" charset="0"/>
              </a:rPr>
              <a:t>pert. String Theory</a:t>
            </a:r>
            <a:endParaRPr lang="en-GB" sz="2000" b="1">
              <a:solidFill>
                <a:srgbClr val="FFFFCC"/>
              </a:solidFill>
              <a:latin typeface="Arial" charset="0"/>
            </a:endParaRPr>
          </a:p>
        </p:txBody>
      </p:sp>
      <p:sp>
        <p:nvSpPr>
          <p:cNvPr id="75785" name="Rectangle 5" descr="Wide upward diagonal"/>
          <p:cNvSpPr>
            <a:spLocks noChangeArrowheads="1"/>
          </p:cNvSpPr>
          <p:nvPr/>
        </p:nvSpPr>
        <p:spPr bwMode="auto">
          <a:xfrm>
            <a:off x="1765300" y="2022475"/>
            <a:ext cx="1008063" cy="719138"/>
          </a:xfrm>
          <a:prstGeom prst="rect">
            <a:avLst/>
          </a:prstGeom>
          <a:pattFill prst="wdUpDiag">
            <a:fgClr>
              <a:srgbClr val="800080"/>
            </a:fgClr>
            <a:bgClr>
              <a:srgbClr val="FF00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</a:endParaRPr>
          </a:p>
        </p:txBody>
      </p:sp>
      <p:sp>
        <p:nvSpPr>
          <p:cNvPr id="75786" name="Line 6"/>
          <p:cNvSpPr>
            <a:spLocks noChangeShapeType="1"/>
          </p:cNvSpPr>
          <p:nvPr/>
        </p:nvSpPr>
        <p:spPr bwMode="auto">
          <a:xfrm flipV="1">
            <a:off x="1765300" y="2022475"/>
            <a:ext cx="0" cy="2951163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87" name="Text Box 8"/>
          <p:cNvSpPr txBox="1">
            <a:spLocks noChangeArrowheads="1"/>
          </p:cNvSpPr>
          <p:nvPr/>
        </p:nvSpPr>
        <p:spPr bwMode="auto">
          <a:xfrm>
            <a:off x="1116013" y="2149475"/>
            <a:ext cx="576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baseline="0">
                <a:solidFill>
                  <a:srgbClr val="800080"/>
                </a:solidFill>
              </a:rPr>
              <a:t>N</a:t>
            </a:r>
            <a:r>
              <a:rPr lang="en-US" sz="2800" b="1">
                <a:solidFill>
                  <a:srgbClr val="800080"/>
                </a:solidFill>
              </a:rPr>
              <a:t>c</a:t>
            </a:r>
            <a:endParaRPr lang="en-GB" sz="2800" b="1" baseline="0">
              <a:solidFill>
                <a:srgbClr val="800080"/>
              </a:solidFill>
            </a:endParaRPr>
          </a:p>
        </p:txBody>
      </p:sp>
      <p:sp>
        <p:nvSpPr>
          <p:cNvPr id="75788" name="Text Box 9"/>
          <p:cNvSpPr txBox="1">
            <a:spLocks noChangeArrowheads="1"/>
          </p:cNvSpPr>
          <p:nvPr/>
        </p:nvSpPr>
        <p:spPr bwMode="auto">
          <a:xfrm>
            <a:off x="6156325" y="4994275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sz="2800" b="1" baseline="0">
                <a:solidFill>
                  <a:srgbClr val="800080"/>
                </a:solidFill>
                <a:cs typeface="Arial" charset="0"/>
              </a:rPr>
              <a:t>λ</a:t>
            </a:r>
          </a:p>
        </p:txBody>
      </p:sp>
      <p:sp>
        <p:nvSpPr>
          <p:cNvPr id="75789" name="Line 10"/>
          <p:cNvSpPr>
            <a:spLocks noChangeShapeType="1"/>
          </p:cNvSpPr>
          <p:nvPr/>
        </p:nvSpPr>
        <p:spPr bwMode="auto">
          <a:xfrm>
            <a:off x="1765300" y="2020888"/>
            <a:ext cx="56165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90" name="Line 11"/>
          <p:cNvSpPr>
            <a:spLocks noChangeShapeType="1"/>
          </p:cNvSpPr>
          <p:nvPr/>
        </p:nvSpPr>
        <p:spPr bwMode="auto">
          <a:xfrm flipV="1">
            <a:off x="7381875" y="2020888"/>
            <a:ext cx="0" cy="29511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91" name="Text Box 12"/>
          <p:cNvSpPr txBox="1">
            <a:spLocks noChangeArrowheads="1"/>
          </p:cNvSpPr>
          <p:nvPr/>
        </p:nvSpPr>
        <p:spPr bwMode="auto">
          <a:xfrm>
            <a:off x="2052638" y="1412875"/>
            <a:ext cx="773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baseline="0">
                <a:solidFill>
                  <a:srgbClr val="FF0000"/>
                </a:solidFill>
              </a:rPr>
              <a:t>l</a:t>
            </a:r>
            <a:r>
              <a:rPr lang="en-US" sz="2800" b="1">
                <a:solidFill>
                  <a:srgbClr val="FF0000"/>
                </a:solidFill>
              </a:rPr>
              <a:t>s</a:t>
            </a:r>
            <a:r>
              <a:rPr lang="en-US" sz="2800" b="1" baseline="0">
                <a:solidFill>
                  <a:srgbClr val="FF0000"/>
                </a:solidFill>
              </a:rPr>
              <a:t>/R</a:t>
            </a:r>
            <a:endParaRPr lang="en-GB" sz="2800" b="1" baseline="0">
              <a:solidFill>
                <a:srgbClr val="FF0000"/>
              </a:solidFill>
            </a:endParaRPr>
          </a:p>
        </p:txBody>
      </p:sp>
      <p:sp>
        <p:nvSpPr>
          <p:cNvPr id="75792" name="Text Box 13"/>
          <p:cNvSpPr txBox="1">
            <a:spLocks noChangeArrowheads="1"/>
          </p:cNvSpPr>
          <p:nvPr/>
        </p:nvSpPr>
        <p:spPr bwMode="auto">
          <a:xfrm>
            <a:off x="7380288" y="4005263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baseline="0">
                <a:solidFill>
                  <a:srgbClr val="FF0000"/>
                </a:solidFill>
              </a:rPr>
              <a:t>g</a:t>
            </a:r>
            <a:r>
              <a:rPr lang="en-US" sz="2800" b="1">
                <a:solidFill>
                  <a:srgbClr val="FF0000"/>
                </a:solidFill>
              </a:rPr>
              <a:t>s</a:t>
            </a:r>
            <a:endParaRPr lang="en-GB" sz="2800" b="1" baseline="0">
              <a:solidFill>
                <a:srgbClr val="FF0000"/>
              </a:solidFill>
            </a:endParaRPr>
          </a:p>
        </p:txBody>
      </p:sp>
      <p:sp>
        <p:nvSpPr>
          <p:cNvPr id="75793" name="Oval 14"/>
          <p:cNvSpPr>
            <a:spLocks noChangeArrowheads="1"/>
          </p:cNvSpPr>
          <p:nvPr/>
        </p:nvSpPr>
        <p:spPr bwMode="auto">
          <a:xfrm>
            <a:off x="3997325" y="3090863"/>
            <a:ext cx="1871663" cy="11303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Lattice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Gauge Theory</a:t>
            </a:r>
            <a:endParaRPr lang="en-GB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258763" y="3213100"/>
            <a:ext cx="1411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baseline="0">
                <a:solidFill>
                  <a:srgbClr val="990099"/>
                </a:solidFill>
                <a:latin typeface="Times New Roman" pitchFamily="18" charset="0"/>
              </a:rPr>
              <a:t>[‘t Hooft]</a:t>
            </a:r>
            <a:endParaRPr lang="en-GB" sz="2400" b="1" baseline="0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3132138" y="1387475"/>
            <a:ext cx="317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baseline="0">
                <a:solidFill>
                  <a:srgbClr val="FF3300"/>
                </a:solidFill>
                <a:latin typeface="Times New Roman" pitchFamily="18" charset="0"/>
              </a:rPr>
              <a:t>[Polyakov, Maldacena]</a:t>
            </a:r>
            <a:endParaRPr lang="en-GB" sz="2400" b="1" baseline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5796" name="Oval 22"/>
          <p:cNvSpPr>
            <a:spLocks noChangeArrowheads="1"/>
          </p:cNvSpPr>
          <p:nvPr/>
        </p:nvSpPr>
        <p:spPr bwMode="auto">
          <a:xfrm>
            <a:off x="7956550" y="2779713"/>
            <a:ext cx="431800" cy="504825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</a:endParaRPr>
          </a:p>
        </p:txBody>
      </p:sp>
      <p:sp>
        <p:nvSpPr>
          <p:cNvPr id="75797" name="Oval 23"/>
          <p:cNvSpPr>
            <a:spLocks noChangeArrowheads="1"/>
          </p:cNvSpPr>
          <p:nvPr/>
        </p:nvSpPr>
        <p:spPr bwMode="auto">
          <a:xfrm>
            <a:off x="7956550" y="2998788"/>
            <a:ext cx="431800" cy="142875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</a:endParaRPr>
          </a:p>
        </p:txBody>
      </p:sp>
      <p:sp>
        <p:nvSpPr>
          <p:cNvPr id="75798" name="Oval 24"/>
          <p:cNvSpPr>
            <a:spLocks noChangeArrowheads="1"/>
          </p:cNvSpPr>
          <p:nvPr/>
        </p:nvSpPr>
        <p:spPr bwMode="auto">
          <a:xfrm>
            <a:off x="7812088" y="3644900"/>
            <a:ext cx="792162" cy="360363"/>
          </a:xfrm>
          <a:prstGeom prst="ellipse">
            <a:avLst/>
          </a:prstGeom>
          <a:gradFill rotWithShape="1">
            <a:gsLst>
              <a:gs pos="0">
                <a:srgbClr val="760000"/>
              </a:gs>
              <a:gs pos="100000">
                <a:srgbClr val="FF000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</a:endParaRPr>
          </a:p>
        </p:txBody>
      </p:sp>
      <p:sp>
        <p:nvSpPr>
          <p:cNvPr id="75799" name="Oval 25"/>
          <p:cNvSpPr>
            <a:spLocks noChangeArrowheads="1"/>
          </p:cNvSpPr>
          <p:nvPr/>
        </p:nvSpPr>
        <p:spPr bwMode="auto">
          <a:xfrm>
            <a:off x="8048625" y="3790950"/>
            <a:ext cx="339725" cy="69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2800">
              <a:solidFill>
                <a:srgbClr val="000000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582613" y="350838"/>
            <a:ext cx="40608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Map of Physics</a:t>
            </a:r>
            <a:endParaRPr lang="en-GB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5801" name="Line 7"/>
          <p:cNvSpPr>
            <a:spLocks noChangeShapeType="1"/>
          </p:cNvSpPr>
          <p:nvPr/>
        </p:nvSpPr>
        <p:spPr bwMode="auto">
          <a:xfrm>
            <a:off x="1765300" y="4973638"/>
            <a:ext cx="5616575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2" name="Text Box 14"/>
          <p:cNvSpPr txBox="1">
            <a:spLocks noChangeArrowheads="1"/>
          </p:cNvSpPr>
          <p:nvPr/>
        </p:nvSpPr>
        <p:spPr bwMode="auto">
          <a:xfrm>
            <a:off x="3844925" y="4508500"/>
            <a:ext cx="2311400" cy="396875"/>
          </a:xfrm>
          <a:prstGeom prst="rect">
            <a:avLst/>
          </a:prstGeom>
          <a:solidFill>
            <a:srgbClr val="FF0000">
              <a:alpha val="3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b="1" baseline="0">
                <a:solidFill>
                  <a:srgbClr val="000000"/>
                </a:solidFill>
              </a:rPr>
              <a:t>Quantum Gravity </a:t>
            </a:r>
            <a:endParaRPr lang="en-GB" sz="2000" b="1" baseline="0">
              <a:solidFill>
                <a:srgbClr val="000000"/>
              </a:solidFill>
            </a:endParaRPr>
          </a:p>
        </p:txBody>
      </p:sp>
      <p:sp>
        <p:nvSpPr>
          <p:cNvPr id="75803" name="Line 20"/>
          <p:cNvSpPr>
            <a:spLocks noChangeShapeType="1"/>
          </p:cNvSpPr>
          <p:nvPr/>
        </p:nvSpPr>
        <p:spPr bwMode="auto">
          <a:xfrm>
            <a:off x="3059113" y="5373688"/>
            <a:ext cx="288925" cy="28892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4" name="Line 21"/>
          <p:cNvSpPr>
            <a:spLocks noChangeShapeType="1"/>
          </p:cNvSpPr>
          <p:nvPr/>
        </p:nvSpPr>
        <p:spPr bwMode="auto">
          <a:xfrm flipV="1">
            <a:off x="3059113" y="5662613"/>
            <a:ext cx="288925" cy="287337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5" name="Line 22"/>
          <p:cNvSpPr>
            <a:spLocks noChangeShapeType="1"/>
          </p:cNvSpPr>
          <p:nvPr/>
        </p:nvSpPr>
        <p:spPr bwMode="auto">
          <a:xfrm>
            <a:off x="3851275" y="5662613"/>
            <a:ext cx="288925" cy="28892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6" name="Line 23"/>
          <p:cNvSpPr>
            <a:spLocks noChangeShapeType="1"/>
          </p:cNvSpPr>
          <p:nvPr/>
        </p:nvSpPr>
        <p:spPr bwMode="auto">
          <a:xfrm flipV="1">
            <a:off x="3851275" y="5373688"/>
            <a:ext cx="288925" cy="287337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7" name="Line 24"/>
          <p:cNvSpPr>
            <a:spLocks noChangeShapeType="1"/>
          </p:cNvSpPr>
          <p:nvPr/>
        </p:nvSpPr>
        <p:spPr bwMode="auto">
          <a:xfrm>
            <a:off x="3348038" y="5662613"/>
            <a:ext cx="503237" cy="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8" name="Line 25"/>
          <p:cNvSpPr>
            <a:spLocks noChangeShapeType="1"/>
          </p:cNvSpPr>
          <p:nvPr/>
        </p:nvSpPr>
        <p:spPr bwMode="auto">
          <a:xfrm>
            <a:off x="4859338" y="5373688"/>
            <a:ext cx="288925" cy="28892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09" name="Line 26"/>
          <p:cNvSpPr>
            <a:spLocks noChangeShapeType="1"/>
          </p:cNvSpPr>
          <p:nvPr/>
        </p:nvSpPr>
        <p:spPr bwMode="auto">
          <a:xfrm flipV="1">
            <a:off x="4859338" y="5662613"/>
            <a:ext cx="288925" cy="287337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10" name="Line 27"/>
          <p:cNvSpPr>
            <a:spLocks noChangeShapeType="1"/>
          </p:cNvSpPr>
          <p:nvPr/>
        </p:nvSpPr>
        <p:spPr bwMode="auto">
          <a:xfrm>
            <a:off x="5651500" y="5662613"/>
            <a:ext cx="288925" cy="28892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811" name="Line 28"/>
          <p:cNvSpPr>
            <a:spLocks noChangeShapeType="1"/>
          </p:cNvSpPr>
          <p:nvPr/>
        </p:nvSpPr>
        <p:spPr bwMode="auto">
          <a:xfrm flipV="1">
            <a:off x="5651500" y="5373688"/>
            <a:ext cx="288925" cy="287337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5146675" y="5373688"/>
            <a:ext cx="504825" cy="503237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ker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7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On-screen Show (4:3)</PresentationFormat>
  <Paragraphs>95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1_Default Design</vt:lpstr>
      <vt:lpstr>4_Default Design</vt:lpstr>
      <vt:lpstr>2_Default Design</vt:lpstr>
      <vt:lpstr>PowerPoint Presentation</vt:lpstr>
      <vt:lpstr>Closed strings and SUGRA</vt:lpstr>
      <vt:lpstr>Closed strings and SUGRA</vt:lpstr>
      <vt:lpstr>Solitonic &amp; Dirichlet p-branes</vt:lpstr>
      <vt:lpstr>Open strings &amp;  gauge theory</vt:lpstr>
      <vt:lpstr>Gauge-String theory dualities </vt:lpstr>
      <vt:lpstr>Example: AdS5 / CFT4 duality 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Schomerus, Volker</dc:creator>
  <cp:lastModifiedBy>Schomerus, Volker</cp:lastModifiedBy>
  <cp:revision>2</cp:revision>
  <dcterms:created xsi:type="dcterms:W3CDTF">2011-08-22T08:28:00Z</dcterms:created>
  <dcterms:modified xsi:type="dcterms:W3CDTF">2011-08-22T08:39:11Z</dcterms:modified>
</cp:coreProperties>
</file>