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489" r:id="rId4"/>
    <p:sldId id="488" r:id="rId5"/>
    <p:sldId id="487" r:id="rId6"/>
    <p:sldId id="486" r:id="rId7"/>
    <p:sldId id="281" r:id="rId8"/>
    <p:sldId id="472" r:id="rId9"/>
    <p:sldId id="485" r:id="rId10"/>
    <p:sldId id="284" r:id="rId11"/>
    <p:sldId id="277" r:id="rId12"/>
    <p:sldId id="268" r:id="rId13"/>
    <p:sldId id="257"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793">
          <p15:clr>
            <a:srgbClr val="A4A3A4"/>
          </p15:clr>
        </p15:guide>
        <p15:guide id="3" orient="horz" pos="4201">
          <p15:clr>
            <a:srgbClr val="A4A3A4"/>
          </p15:clr>
        </p15:guide>
        <p15:guide id="4" orient="horz" pos="754">
          <p15:clr>
            <a:srgbClr val="A4A3A4"/>
          </p15:clr>
        </p15:guide>
        <p15:guide id="5" pos="113">
          <p15:clr>
            <a:srgbClr val="A4A3A4"/>
          </p15:clr>
        </p15:guide>
        <p15:guide id="6" pos="5647">
          <p15:clr>
            <a:srgbClr val="A4A3A4"/>
          </p15:clr>
        </p15:guide>
        <p15:guide id="7" pos="5465">
          <p15:clr>
            <a:srgbClr val="A4A3A4"/>
          </p15:clr>
        </p15:guide>
        <p15:guide id="8" pos="295">
          <p15:clr>
            <a:srgbClr val="A4A3A4"/>
          </p15:clr>
        </p15:guide>
        <p15:guide id="9" pos="2789">
          <p15:clr>
            <a:srgbClr val="A4A3A4"/>
          </p15:clr>
        </p15:guide>
        <p15:guide id="10"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1E2"/>
    <a:srgbClr val="C31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90" autoAdjust="0"/>
    <p:restoredTop sz="94660"/>
  </p:normalViewPr>
  <p:slideViewPr>
    <p:cSldViewPr showGuides="1">
      <p:cViewPr varScale="1">
        <p:scale>
          <a:sx n="63" d="100"/>
          <a:sy n="63" d="100"/>
        </p:scale>
        <p:origin x="676" y="92"/>
      </p:cViewPr>
      <p:guideLst>
        <p:guide orient="horz" pos="119"/>
        <p:guide orient="horz" pos="3793"/>
        <p:guide orient="horz" pos="4201"/>
        <p:guide orient="horz" pos="754"/>
        <p:guide pos="113"/>
        <p:guide pos="5647"/>
        <p:guide pos="5465"/>
        <p:guide pos="295"/>
        <p:guide pos="2789"/>
        <p:guide pos="29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CCB3F-9FF8-4309-952F-EF742EFD7F0C}" type="datetimeFigureOut">
              <a:rPr lang="de-DE" smtClean="0"/>
              <a:t>03.03.2023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5A362-D433-42DC-B1CB-7D03178F2156}" type="slidenum">
              <a:rPr lang="de-DE" smtClean="0"/>
              <a:t>‹Nr.›</a:t>
            </a:fld>
            <a:endParaRPr lang="de-DE"/>
          </a:p>
        </p:txBody>
      </p:sp>
    </p:spTree>
    <p:extLst>
      <p:ext uri="{BB962C8B-B14F-4D97-AF65-F5344CB8AC3E}">
        <p14:creationId xmlns:p14="http://schemas.microsoft.com/office/powerpoint/2010/main" val="175850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F5A362-D433-42DC-B1CB-7D03178F2156}" type="slidenum">
              <a:rPr lang="de-DE" smtClean="0"/>
              <a:t>2</a:t>
            </a:fld>
            <a:endParaRPr lang="de-DE"/>
          </a:p>
        </p:txBody>
      </p:sp>
    </p:spTree>
    <p:extLst>
      <p:ext uri="{BB962C8B-B14F-4D97-AF65-F5344CB8AC3E}">
        <p14:creationId xmlns:p14="http://schemas.microsoft.com/office/powerpoint/2010/main" val="312227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EF5A362-D433-42DC-B1CB-7D03178F2156}" type="slidenum">
              <a:rPr lang="de-DE" smtClean="0"/>
              <a:t>3</a:t>
            </a:fld>
            <a:endParaRPr lang="de-DE"/>
          </a:p>
        </p:txBody>
      </p:sp>
    </p:spTree>
    <p:extLst>
      <p:ext uri="{BB962C8B-B14F-4D97-AF65-F5344CB8AC3E}">
        <p14:creationId xmlns:p14="http://schemas.microsoft.com/office/powerpoint/2010/main" val="390897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0044" indent="-170044">
              <a:buFontTx/>
              <a:buChar char="-"/>
            </a:pPr>
            <a:r>
              <a:rPr lang="de-DE" dirty="0"/>
              <a:t>Die letzte Graduate Week fand im Oktober 2019 (in Präsenz) statt</a:t>
            </a:r>
          </a:p>
        </p:txBody>
      </p:sp>
      <p:sp>
        <p:nvSpPr>
          <p:cNvPr id="4" name="Foliennummernplatzhalter 3"/>
          <p:cNvSpPr>
            <a:spLocks noGrp="1"/>
          </p:cNvSpPr>
          <p:nvPr>
            <p:ph type="sldNum" sz="quarter" idx="10"/>
          </p:nvPr>
        </p:nvSpPr>
        <p:spPr/>
        <p:txBody>
          <a:bodyPr/>
          <a:lstStyle/>
          <a:p>
            <a:fld id="{C2430486-AF37-4BE4-9270-1E0807A3492C}" type="slidenum">
              <a:rPr lang="de-DE" smtClean="0"/>
              <a:t>8</a:t>
            </a:fld>
            <a:endParaRPr lang="de-DE"/>
          </a:p>
        </p:txBody>
      </p:sp>
    </p:spTree>
    <p:extLst>
      <p:ext uri="{BB962C8B-B14F-4D97-AF65-F5344CB8AC3E}">
        <p14:creationId xmlns:p14="http://schemas.microsoft.com/office/powerpoint/2010/main" val="361946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0044" indent="-170044">
              <a:buFontTx/>
              <a:buChar char="-"/>
            </a:pPr>
            <a:r>
              <a:rPr lang="de-DE" dirty="0"/>
              <a:t>In den vergangenen Monaten hatten wir einen Schwerpunkt auf dem Thema </a:t>
            </a:r>
            <a:r>
              <a:rPr lang="de-DE" dirty="0" err="1"/>
              <a:t>Communicating</a:t>
            </a:r>
            <a:r>
              <a:rPr lang="de-DE" dirty="0"/>
              <a:t> Science mit attraktiven modernen Formaten wie dem 1st PIER Science Slam mit 5 </a:t>
            </a:r>
            <a:r>
              <a:rPr lang="de-DE" dirty="0" err="1"/>
              <a:t>Slammern</a:t>
            </a:r>
            <a:r>
              <a:rPr lang="de-DE" dirty="0"/>
              <a:t>, einem Seminar zum Thema Blogging und Podcasting. Die Ergebnisse aller Veranstaltungen sind auf der Website der PHGS zu finden. Animieren Sie die Teilnehmenden gerne sich, in die Ergebnisse der spannenden Workshops reinzuhören. Es lohnt sich. Aber natürlich haben wir auch Angebote in den anderen 3 Schwerpunkten gemacht (Career Development, </a:t>
            </a:r>
            <a:r>
              <a:rPr lang="de-DE" dirty="0" err="1"/>
              <a:t>Coordination</a:t>
            </a:r>
            <a:r>
              <a:rPr lang="de-DE" dirty="0"/>
              <a:t> &amp; Management, Software)</a:t>
            </a:r>
          </a:p>
        </p:txBody>
      </p:sp>
      <p:sp>
        <p:nvSpPr>
          <p:cNvPr id="4" name="Foliennummernplatzhalter 3"/>
          <p:cNvSpPr>
            <a:spLocks noGrp="1"/>
          </p:cNvSpPr>
          <p:nvPr>
            <p:ph type="sldNum" sz="quarter" idx="10"/>
          </p:nvPr>
        </p:nvSpPr>
        <p:spPr/>
        <p:txBody>
          <a:bodyPr/>
          <a:lstStyle/>
          <a:p>
            <a:fld id="{C2430486-AF37-4BE4-9270-1E0807A3492C}" type="slidenum">
              <a:rPr lang="de-DE" smtClean="0"/>
              <a:t>9</a:t>
            </a:fld>
            <a:endParaRPr lang="de-DE"/>
          </a:p>
        </p:txBody>
      </p:sp>
    </p:spTree>
    <p:extLst>
      <p:ext uri="{BB962C8B-B14F-4D97-AF65-F5344CB8AC3E}">
        <p14:creationId xmlns:p14="http://schemas.microsoft.com/office/powerpoint/2010/main" val="52383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F5A362-D433-42DC-B1CB-7D03178F2156}" type="slidenum">
              <a:rPr lang="de-DE" smtClean="0"/>
              <a:t>10</a:t>
            </a:fld>
            <a:endParaRPr lang="de-DE"/>
          </a:p>
        </p:txBody>
      </p:sp>
    </p:spTree>
    <p:extLst>
      <p:ext uri="{BB962C8B-B14F-4D97-AF65-F5344CB8AC3E}">
        <p14:creationId xmlns:p14="http://schemas.microsoft.com/office/powerpoint/2010/main" val="35350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spTree>
      <p:nvGrpSpPr>
        <p:cNvPr id="1" name=""/>
        <p:cNvGrpSpPr/>
        <p:nvPr/>
      </p:nvGrpSpPr>
      <p:grpSpPr>
        <a:xfrm>
          <a:off x="0" y="0"/>
          <a:ext cx="0" cy="0"/>
          <a:chOff x="0" y="0"/>
          <a:chExt cx="0" cy="0"/>
        </a:xfrm>
      </p:grpSpPr>
      <p:sp>
        <p:nvSpPr>
          <p:cNvPr id="15" name="Rechteck 14"/>
          <p:cNvSpPr/>
          <p:nvPr userDrawn="1"/>
        </p:nvSpPr>
        <p:spPr>
          <a:xfrm>
            <a:off x="0" y="620688"/>
            <a:ext cx="3059832" cy="67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5805488"/>
            <a:ext cx="2411760" cy="87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4" name="Picture 6" descr="\\psf\Home\Desktop\HG-Bil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48" t="1588" r="2732" b="626"/>
          <a:stretch/>
        </p:blipFill>
        <p:spPr bwMode="auto">
          <a:xfrm>
            <a:off x="2740484" y="188913"/>
            <a:ext cx="6224129" cy="64801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2843808" y="620689"/>
            <a:ext cx="5614392" cy="2664295"/>
          </a:xfrm>
        </p:spPr>
        <p:txBody>
          <a:bodyPr/>
          <a:lstStyle>
            <a:lvl1pPr>
              <a:defRPr b="0"/>
            </a:lvl1pPr>
          </a:lstStyle>
          <a:p>
            <a:r>
              <a:rPr lang="de-DE" dirty="0"/>
              <a:t>Titelmasterformat durch Klicken bearbeiten</a:t>
            </a:r>
          </a:p>
        </p:txBody>
      </p:sp>
      <p:sp>
        <p:nvSpPr>
          <p:cNvPr id="3" name="Untertitel 2"/>
          <p:cNvSpPr>
            <a:spLocks noGrp="1"/>
          </p:cNvSpPr>
          <p:nvPr>
            <p:ph type="subTitle" idx="1"/>
          </p:nvPr>
        </p:nvSpPr>
        <p:spPr>
          <a:xfrm>
            <a:off x="2843808" y="301125"/>
            <a:ext cx="6400800" cy="334888"/>
          </a:xfrm>
        </p:spPr>
        <p:txBody>
          <a:bodyPr/>
          <a:lstStyle>
            <a:lvl1pPr marL="0" indent="0" algn="l">
              <a:buNone/>
              <a:defRPr b="0" u="sng">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2051" name="Picture 3" descr="\\psf\Home\Desktop\Logo-HH-Desy-gros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6322020"/>
            <a:ext cx="2069592" cy="359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sf\Home\Desktop\Logo-Pier-Typ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512" y="1295529"/>
            <a:ext cx="1850136" cy="16062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sf\Home\Desktop\Logo-Pier-gross.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188913"/>
            <a:ext cx="1850136" cy="35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inal">
    <p:spTree>
      <p:nvGrpSpPr>
        <p:cNvPr id="1" name=""/>
        <p:cNvGrpSpPr/>
        <p:nvPr/>
      </p:nvGrpSpPr>
      <p:grpSpPr>
        <a:xfrm>
          <a:off x="0" y="0"/>
          <a:ext cx="0" cy="0"/>
          <a:chOff x="0" y="0"/>
          <a:chExt cx="0" cy="0"/>
        </a:xfrm>
      </p:grpSpPr>
      <p:sp>
        <p:nvSpPr>
          <p:cNvPr id="15" name="Rechteck 14"/>
          <p:cNvSpPr/>
          <p:nvPr userDrawn="1"/>
        </p:nvSpPr>
        <p:spPr>
          <a:xfrm>
            <a:off x="0" y="620688"/>
            <a:ext cx="2987824" cy="67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4" name="Picture 2" descr="\\psf\Home\Desktop\HG-Schlus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40484" y="188913"/>
            <a:ext cx="6224129" cy="64801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5805488"/>
            <a:ext cx="2411760" cy="87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2843807" y="1177481"/>
            <a:ext cx="5760443" cy="523327"/>
          </a:xfrm>
        </p:spPr>
        <p:txBody>
          <a:bodyPr/>
          <a:lstStyle>
            <a:lvl1pPr>
              <a:defRPr b="0">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2843808" y="1666320"/>
            <a:ext cx="5760442" cy="682560"/>
          </a:xfrm>
        </p:spPr>
        <p:txBody>
          <a:bodyPr/>
          <a:lstStyle>
            <a:lvl1pPr marL="0" indent="0" algn="l">
              <a:buNone/>
              <a:defRPr b="0" u="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2051" name="Picture 3" descr="\\psf\Home\Desktop\Logo-HH-Desy-gros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6322020"/>
            <a:ext cx="2069592" cy="359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sf\Home\Desktop\Logo-Pier-Typ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512" y="1295529"/>
            <a:ext cx="1850136" cy="16062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sf\Home\Desktop\Logo-Pier-gross.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188913"/>
            <a:ext cx="1850136" cy="35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list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68313" y="1196975"/>
            <a:ext cx="8207375" cy="482441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692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number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68313" y="1196975"/>
            <a:ext cx="8207375" cy="4824413"/>
          </a:xfrm>
        </p:spPr>
        <p:txBody>
          <a:bodyPr/>
          <a:lstStyle>
            <a:lvl3pPr marL="358775" indent="-358775">
              <a:buFont typeface="+mj-lt"/>
              <a:buAutoNum type="arabicPeriod"/>
              <a:defRPr b="1"/>
            </a:lvl3pPr>
            <a:lvl4pPr marL="715963" indent="-354013">
              <a:buFont typeface="+mj-lt"/>
              <a:buAutoNum type="arabicPeriod"/>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2000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letter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68313" y="1196975"/>
            <a:ext cx="8207375" cy="4824413"/>
          </a:xfrm>
        </p:spPr>
        <p:txBody>
          <a:bodyPr/>
          <a:lstStyle>
            <a:lvl3pPr marL="358775" indent="-358775">
              <a:buFont typeface="+mj-lt"/>
              <a:buAutoNum type="alphaLcPeriod"/>
              <a:defRPr b="1"/>
            </a:lvl3pPr>
            <a:lvl4pPr marL="715963" indent="-354013">
              <a:buFont typeface="+mj-lt"/>
              <a:buAutoNum type="alphaLcPeriod"/>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173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listing-2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68313" y="1196975"/>
            <a:ext cx="3959225" cy="482441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2"/>
          <p:cNvSpPr>
            <a:spLocks noGrp="1"/>
          </p:cNvSpPr>
          <p:nvPr>
            <p:ph idx="10"/>
          </p:nvPr>
        </p:nvSpPr>
        <p:spPr>
          <a:xfrm>
            <a:off x="4716463" y="1196975"/>
            <a:ext cx="3959225" cy="482441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762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f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0" name="Bildplatzhalter 15"/>
          <p:cNvSpPr>
            <a:spLocks noGrp="1"/>
          </p:cNvSpPr>
          <p:nvPr>
            <p:ph type="pic" sz="quarter" idx="17"/>
          </p:nvPr>
        </p:nvSpPr>
        <p:spPr>
          <a:xfrm>
            <a:off x="468313" y="1194331"/>
            <a:ext cx="1295375" cy="1658605"/>
          </a:xfrm>
          <a:ln w="3175">
            <a:solidFill>
              <a:srgbClr val="0BA1E2"/>
            </a:solidFill>
          </a:ln>
        </p:spPr>
        <p:txBody>
          <a:bodyPr/>
          <a:lstStyle/>
          <a:p>
            <a:endParaRPr lang="de-DE"/>
          </a:p>
        </p:txBody>
      </p:sp>
      <p:sp>
        <p:nvSpPr>
          <p:cNvPr id="25" name="Textplatzhalter 24"/>
          <p:cNvSpPr>
            <a:spLocks noGrp="1"/>
          </p:cNvSpPr>
          <p:nvPr>
            <p:ph type="body" sz="quarter" idx="18"/>
          </p:nvPr>
        </p:nvSpPr>
        <p:spPr>
          <a:xfrm>
            <a:off x="468312" y="2924943"/>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46" name="Bildplatzhalter 15"/>
          <p:cNvSpPr>
            <a:spLocks noGrp="1"/>
          </p:cNvSpPr>
          <p:nvPr>
            <p:ph type="pic" sz="quarter" idx="29"/>
          </p:nvPr>
        </p:nvSpPr>
        <p:spPr>
          <a:xfrm>
            <a:off x="2197356" y="1196975"/>
            <a:ext cx="1295375" cy="1658605"/>
          </a:xfrm>
          <a:ln w="3175">
            <a:solidFill>
              <a:srgbClr val="0BA1E2"/>
            </a:solidFill>
          </a:ln>
        </p:spPr>
        <p:txBody>
          <a:bodyPr/>
          <a:lstStyle/>
          <a:p>
            <a:endParaRPr lang="de-DE"/>
          </a:p>
        </p:txBody>
      </p:sp>
      <p:sp>
        <p:nvSpPr>
          <p:cNvPr id="47" name="Textplatzhalter 24"/>
          <p:cNvSpPr>
            <a:spLocks noGrp="1"/>
          </p:cNvSpPr>
          <p:nvPr>
            <p:ph type="body" sz="quarter" idx="30"/>
          </p:nvPr>
        </p:nvSpPr>
        <p:spPr>
          <a:xfrm>
            <a:off x="2197355" y="2927587"/>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48" name="Bildplatzhalter 15"/>
          <p:cNvSpPr>
            <a:spLocks noGrp="1"/>
          </p:cNvSpPr>
          <p:nvPr>
            <p:ph type="pic" sz="quarter" idx="31"/>
          </p:nvPr>
        </p:nvSpPr>
        <p:spPr>
          <a:xfrm>
            <a:off x="3926399" y="1196975"/>
            <a:ext cx="1295375" cy="1658605"/>
          </a:xfrm>
          <a:ln w="3175">
            <a:solidFill>
              <a:srgbClr val="0BA1E2"/>
            </a:solidFill>
          </a:ln>
        </p:spPr>
        <p:txBody>
          <a:bodyPr/>
          <a:lstStyle/>
          <a:p>
            <a:endParaRPr lang="de-DE"/>
          </a:p>
        </p:txBody>
      </p:sp>
      <p:sp>
        <p:nvSpPr>
          <p:cNvPr id="49" name="Textplatzhalter 24"/>
          <p:cNvSpPr>
            <a:spLocks noGrp="1"/>
          </p:cNvSpPr>
          <p:nvPr>
            <p:ph type="body" sz="quarter" idx="32"/>
          </p:nvPr>
        </p:nvSpPr>
        <p:spPr>
          <a:xfrm>
            <a:off x="3926398" y="2927587"/>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50" name="Bildplatzhalter 15"/>
          <p:cNvSpPr>
            <a:spLocks noGrp="1"/>
          </p:cNvSpPr>
          <p:nvPr>
            <p:ph type="pic" sz="quarter" idx="33"/>
          </p:nvPr>
        </p:nvSpPr>
        <p:spPr>
          <a:xfrm>
            <a:off x="5655442" y="1196975"/>
            <a:ext cx="1295375" cy="1658605"/>
          </a:xfrm>
          <a:ln w="3175">
            <a:solidFill>
              <a:srgbClr val="0BA1E2"/>
            </a:solidFill>
          </a:ln>
        </p:spPr>
        <p:txBody>
          <a:bodyPr/>
          <a:lstStyle/>
          <a:p>
            <a:endParaRPr lang="de-DE"/>
          </a:p>
        </p:txBody>
      </p:sp>
      <p:sp>
        <p:nvSpPr>
          <p:cNvPr id="51" name="Textplatzhalter 24"/>
          <p:cNvSpPr>
            <a:spLocks noGrp="1"/>
          </p:cNvSpPr>
          <p:nvPr>
            <p:ph type="body" sz="quarter" idx="34"/>
          </p:nvPr>
        </p:nvSpPr>
        <p:spPr>
          <a:xfrm>
            <a:off x="5655441" y="2927587"/>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52" name="Bildplatzhalter 15"/>
          <p:cNvSpPr>
            <a:spLocks noGrp="1"/>
          </p:cNvSpPr>
          <p:nvPr>
            <p:ph type="pic" sz="quarter" idx="35"/>
          </p:nvPr>
        </p:nvSpPr>
        <p:spPr>
          <a:xfrm>
            <a:off x="7384485" y="1196975"/>
            <a:ext cx="1295375" cy="1658605"/>
          </a:xfrm>
          <a:ln w="3175">
            <a:solidFill>
              <a:srgbClr val="0BA1E2"/>
            </a:solidFill>
          </a:ln>
        </p:spPr>
        <p:txBody>
          <a:bodyPr/>
          <a:lstStyle/>
          <a:p>
            <a:endParaRPr lang="de-DE"/>
          </a:p>
        </p:txBody>
      </p:sp>
      <p:sp>
        <p:nvSpPr>
          <p:cNvPr id="53" name="Textplatzhalter 24"/>
          <p:cNvSpPr>
            <a:spLocks noGrp="1"/>
          </p:cNvSpPr>
          <p:nvPr>
            <p:ph type="body" sz="quarter" idx="36"/>
          </p:nvPr>
        </p:nvSpPr>
        <p:spPr>
          <a:xfrm>
            <a:off x="7384484" y="2927587"/>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54" name="Bildplatzhalter 15"/>
          <p:cNvSpPr>
            <a:spLocks noGrp="1"/>
          </p:cNvSpPr>
          <p:nvPr>
            <p:ph type="pic" sz="quarter" idx="37"/>
          </p:nvPr>
        </p:nvSpPr>
        <p:spPr>
          <a:xfrm>
            <a:off x="464909" y="3712032"/>
            <a:ext cx="1295375" cy="1658605"/>
          </a:xfrm>
          <a:ln w="3175">
            <a:solidFill>
              <a:srgbClr val="0BA1E2"/>
            </a:solidFill>
          </a:ln>
        </p:spPr>
        <p:txBody>
          <a:bodyPr/>
          <a:lstStyle/>
          <a:p>
            <a:endParaRPr lang="de-DE"/>
          </a:p>
        </p:txBody>
      </p:sp>
      <p:sp>
        <p:nvSpPr>
          <p:cNvPr id="55" name="Textplatzhalter 24"/>
          <p:cNvSpPr>
            <a:spLocks noGrp="1"/>
          </p:cNvSpPr>
          <p:nvPr>
            <p:ph type="body" sz="quarter" idx="38"/>
          </p:nvPr>
        </p:nvSpPr>
        <p:spPr>
          <a:xfrm>
            <a:off x="464908" y="5442644"/>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56" name="Bildplatzhalter 15"/>
          <p:cNvSpPr>
            <a:spLocks noGrp="1"/>
          </p:cNvSpPr>
          <p:nvPr>
            <p:ph type="pic" sz="quarter" idx="39"/>
          </p:nvPr>
        </p:nvSpPr>
        <p:spPr>
          <a:xfrm>
            <a:off x="2193952" y="3714676"/>
            <a:ext cx="1295375" cy="1658605"/>
          </a:xfrm>
          <a:ln w="3175">
            <a:solidFill>
              <a:srgbClr val="0BA1E2"/>
            </a:solidFill>
          </a:ln>
        </p:spPr>
        <p:txBody>
          <a:bodyPr/>
          <a:lstStyle/>
          <a:p>
            <a:endParaRPr lang="de-DE"/>
          </a:p>
        </p:txBody>
      </p:sp>
      <p:sp>
        <p:nvSpPr>
          <p:cNvPr id="57" name="Textplatzhalter 24"/>
          <p:cNvSpPr>
            <a:spLocks noGrp="1"/>
          </p:cNvSpPr>
          <p:nvPr>
            <p:ph type="body" sz="quarter" idx="40"/>
          </p:nvPr>
        </p:nvSpPr>
        <p:spPr>
          <a:xfrm>
            <a:off x="2193951" y="5445288"/>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58" name="Bildplatzhalter 15"/>
          <p:cNvSpPr>
            <a:spLocks noGrp="1"/>
          </p:cNvSpPr>
          <p:nvPr>
            <p:ph type="pic" sz="quarter" idx="41"/>
          </p:nvPr>
        </p:nvSpPr>
        <p:spPr>
          <a:xfrm>
            <a:off x="3922995" y="3714676"/>
            <a:ext cx="1295375" cy="1658605"/>
          </a:xfrm>
          <a:ln w="3175">
            <a:solidFill>
              <a:srgbClr val="0BA1E2"/>
            </a:solidFill>
          </a:ln>
        </p:spPr>
        <p:txBody>
          <a:bodyPr/>
          <a:lstStyle/>
          <a:p>
            <a:endParaRPr lang="de-DE"/>
          </a:p>
        </p:txBody>
      </p:sp>
      <p:sp>
        <p:nvSpPr>
          <p:cNvPr id="59" name="Textplatzhalter 24"/>
          <p:cNvSpPr>
            <a:spLocks noGrp="1"/>
          </p:cNvSpPr>
          <p:nvPr>
            <p:ph type="body" sz="quarter" idx="42"/>
          </p:nvPr>
        </p:nvSpPr>
        <p:spPr>
          <a:xfrm>
            <a:off x="3922994" y="5445288"/>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60" name="Bildplatzhalter 15"/>
          <p:cNvSpPr>
            <a:spLocks noGrp="1"/>
          </p:cNvSpPr>
          <p:nvPr>
            <p:ph type="pic" sz="quarter" idx="43"/>
          </p:nvPr>
        </p:nvSpPr>
        <p:spPr>
          <a:xfrm>
            <a:off x="5652038" y="3714676"/>
            <a:ext cx="1295375" cy="1658605"/>
          </a:xfrm>
          <a:ln w="3175">
            <a:solidFill>
              <a:srgbClr val="0BA1E2"/>
            </a:solidFill>
          </a:ln>
        </p:spPr>
        <p:txBody>
          <a:bodyPr/>
          <a:lstStyle/>
          <a:p>
            <a:endParaRPr lang="de-DE"/>
          </a:p>
        </p:txBody>
      </p:sp>
      <p:sp>
        <p:nvSpPr>
          <p:cNvPr id="61" name="Textplatzhalter 24"/>
          <p:cNvSpPr>
            <a:spLocks noGrp="1"/>
          </p:cNvSpPr>
          <p:nvPr>
            <p:ph type="body" sz="quarter" idx="44"/>
          </p:nvPr>
        </p:nvSpPr>
        <p:spPr>
          <a:xfrm>
            <a:off x="5652037" y="5445288"/>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
        <p:nvSpPr>
          <p:cNvPr id="62" name="Bildplatzhalter 15"/>
          <p:cNvSpPr>
            <a:spLocks noGrp="1"/>
          </p:cNvSpPr>
          <p:nvPr>
            <p:ph type="pic" sz="quarter" idx="45"/>
          </p:nvPr>
        </p:nvSpPr>
        <p:spPr>
          <a:xfrm>
            <a:off x="7381081" y="3714676"/>
            <a:ext cx="1295375" cy="1658605"/>
          </a:xfrm>
          <a:ln w="3175">
            <a:solidFill>
              <a:srgbClr val="0BA1E2"/>
            </a:solidFill>
          </a:ln>
        </p:spPr>
        <p:txBody>
          <a:bodyPr/>
          <a:lstStyle/>
          <a:p>
            <a:endParaRPr lang="de-DE"/>
          </a:p>
        </p:txBody>
      </p:sp>
      <p:sp>
        <p:nvSpPr>
          <p:cNvPr id="63" name="Textplatzhalter 24"/>
          <p:cNvSpPr>
            <a:spLocks noGrp="1"/>
          </p:cNvSpPr>
          <p:nvPr>
            <p:ph type="body" sz="quarter" idx="46"/>
          </p:nvPr>
        </p:nvSpPr>
        <p:spPr>
          <a:xfrm>
            <a:off x="7381080" y="5445288"/>
            <a:ext cx="1512000" cy="576000"/>
          </a:xfrm>
        </p:spPr>
        <p:txBody>
          <a:bodyPr>
            <a:noAutofit/>
          </a:bodyPr>
          <a:lstStyle>
            <a:lvl1pPr>
              <a:lnSpc>
                <a:spcPct val="100000"/>
              </a:lnSpc>
              <a:spcBef>
                <a:spcPts val="0"/>
              </a:spcBef>
              <a:defRPr sz="1300"/>
            </a:lvl1pPr>
            <a:lvl2pPr>
              <a:lnSpc>
                <a:spcPct val="100000"/>
              </a:lnSpc>
              <a:spcBef>
                <a:spcPts val="0"/>
              </a:spcBef>
              <a:defRPr sz="1300"/>
            </a:lvl2pPr>
            <a:lvl3pPr>
              <a:lnSpc>
                <a:spcPct val="100000"/>
              </a:lnSpc>
              <a:defRPr sz="1500"/>
            </a:lvl3pPr>
            <a:lvl4pPr>
              <a:lnSpc>
                <a:spcPct val="100000"/>
              </a:lnSpc>
              <a:defRPr sz="1500"/>
            </a:lvl4pPr>
            <a:lvl5pPr>
              <a:lnSpc>
                <a:spcPct val="100000"/>
              </a:lnSpc>
              <a:defRPr sz="1500"/>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302178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79387" y="188913"/>
            <a:ext cx="8785225" cy="719807"/>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468313" y="1196975"/>
            <a:ext cx="8207375" cy="460851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7" name="Gruppieren 16"/>
          <p:cNvGrpSpPr/>
          <p:nvPr userDrawn="1"/>
        </p:nvGrpSpPr>
        <p:grpSpPr>
          <a:xfrm>
            <a:off x="179388" y="798612"/>
            <a:ext cx="8785224" cy="17440"/>
            <a:chOff x="179388" y="1035296"/>
            <a:chExt cx="8785224" cy="17440"/>
          </a:xfrm>
        </p:grpSpPr>
        <p:cxnSp>
          <p:nvCxnSpPr>
            <p:cNvPr id="11" name="Gerade Verbindung 10"/>
            <p:cNvCxnSpPr/>
            <p:nvPr userDrawn="1"/>
          </p:nvCxnSpPr>
          <p:spPr>
            <a:xfrm>
              <a:off x="179388" y="1035296"/>
              <a:ext cx="4392612" cy="8720"/>
            </a:xfrm>
            <a:prstGeom prst="line">
              <a:avLst/>
            </a:prstGeom>
            <a:ln w="38100">
              <a:solidFill>
                <a:srgbClr val="C31924"/>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4572000" y="1044016"/>
              <a:ext cx="4392612" cy="8720"/>
            </a:xfrm>
            <a:prstGeom prst="line">
              <a:avLst/>
            </a:prstGeom>
            <a:ln w="38100">
              <a:solidFill>
                <a:srgbClr val="0BA1E2"/>
              </a:solidFill>
            </a:ln>
          </p:spPr>
          <p:style>
            <a:lnRef idx="1">
              <a:schemeClr val="accent1"/>
            </a:lnRef>
            <a:fillRef idx="0">
              <a:schemeClr val="accent1"/>
            </a:fillRef>
            <a:effectRef idx="0">
              <a:schemeClr val="accent1"/>
            </a:effectRef>
            <a:fontRef idx="minor">
              <a:schemeClr val="tx1"/>
            </a:fontRef>
          </p:style>
        </p:cxnSp>
      </p:grpSp>
      <p:pic>
        <p:nvPicPr>
          <p:cNvPr id="1028" name="Picture 4" descr="\\psf\Home\Desktop\Logo-HH-Desy.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68407" y="6292653"/>
            <a:ext cx="1554480" cy="2712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sf\Home\Desktop\Logo-Pier.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79512" y="6284041"/>
            <a:ext cx="1444752"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7827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5" r:id="rId4"/>
    <p:sldLayoutId id="2147483656" r:id="rId5"/>
    <p:sldLayoutId id="2147483651" r:id="rId6"/>
    <p:sldLayoutId id="2147483654" r:id="rId7"/>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ts val="2500"/>
        </a:lnSpc>
        <a:spcBef>
          <a:spcPts val="500"/>
        </a:spcBef>
        <a:buFont typeface="Arial" pitchFamily="34" charset="0"/>
        <a:buNone/>
        <a:defRPr sz="2000" b="1" kern="1200">
          <a:solidFill>
            <a:schemeClr val="tx1"/>
          </a:solidFill>
          <a:latin typeface="+mn-lt"/>
          <a:ea typeface="+mn-ea"/>
          <a:cs typeface="+mn-cs"/>
        </a:defRPr>
      </a:lvl1pPr>
      <a:lvl2pPr marL="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2pPr>
      <a:lvl3pPr marL="361950" indent="-361950"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3pPr>
      <a:lvl4pPr marL="36195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4pPr>
      <a:lvl5pPr marL="714375" indent="-352425"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b="1" dirty="0">
                <a:latin typeface="Calibri" panose="020F0502020204030204" pitchFamily="34" charset="0"/>
                <a:cs typeface="Calibri" panose="020F0502020204030204" pitchFamily="34" charset="0"/>
              </a:rPr>
              <a:t>WELCOME</a:t>
            </a:r>
            <a:br>
              <a:rPr lang="de-DE" b="1" dirty="0">
                <a:latin typeface="Calibri" panose="020F0502020204030204" pitchFamily="34" charset="0"/>
                <a:cs typeface="Calibri" panose="020F0502020204030204" pitchFamily="34" charset="0"/>
              </a:rPr>
            </a:b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DESY SUMMER STUDENTS</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2022</a:t>
            </a:r>
            <a:br>
              <a:rPr lang="de-DE" b="1" dirty="0">
                <a:latin typeface="Calibri" panose="020F0502020204030204" pitchFamily="34" charset="0"/>
                <a:cs typeface="Calibri" panose="020F0502020204030204" pitchFamily="34" charset="0"/>
              </a:rPr>
            </a:br>
            <a:br>
              <a:rPr lang="de-DE" b="1" dirty="0">
                <a:latin typeface="Calibri" panose="020F0502020204030204" pitchFamily="34" charset="0"/>
                <a:cs typeface="Calibri" panose="020F0502020204030204" pitchFamily="34" charset="0"/>
              </a:rPr>
            </a:br>
            <a:endParaRPr lang="de-DE" b="1" dirty="0">
              <a:latin typeface="Calibri" panose="020F0502020204030204" pitchFamily="34" charset="0"/>
              <a:cs typeface="Calibri" panose="020F0502020204030204" pitchFamily="34" charset="0"/>
            </a:endParaRPr>
          </a:p>
        </p:txBody>
      </p:sp>
      <p:pic>
        <p:nvPicPr>
          <p:cNvPr id="3074" name="Picture 2" descr="N:\4all\public\PIER\74_Logos\02_PHGS_Logos\PHGS_logo_koffer_2019\PHGS_logo_koffer_2019\Office\JPEG\PHGS_VER-ZWE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58832"/>
            <a:ext cx="2517214" cy="21701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4all\public\PIER\74_Logos\55_UHH_Logos\up-uhh-logo-u-2010-u-farbe-u-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40985"/>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4all\public\PIER\74_Logos\51_DESY_Logos_neu\DESY-Logo_2018\RGB\DESY_logo_3C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093296"/>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7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cs typeface="Calibri" pitchFamily="34" charset="0"/>
              </a:rPr>
              <a:t>Focus Internationality &amp; Service</a:t>
            </a:r>
            <a:br>
              <a:rPr lang="en-US" b="1" dirty="0">
                <a:cs typeface="Calibri" pitchFamily="34" charset="0"/>
              </a:rPr>
            </a:br>
            <a:endParaRPr lang="de-DE" dirty="0"/>
          </a:p>
        </p:txBody>
      </p:sp>
      <p:sp>
        <p:nvSpPr>
          <p:cNvPr id="5" name="Textfeld 4"/>
          <p:cNvSpPr txBox="1"/>
          <p:nvPr/>
        </p:nvSpPr>
        <p:spPr>
          <a:xfrm>
            <a:off x="193229" y="1442675"/>
            <a:ext cx="8335322" cy="5370701"/>
          </a:xfrm>
          <a:prstGeom prst="rect">
            <a:avLst/>
          </a:prstGeom>
          <a:noFill/>
        </p:spPr>
        <p:txBody>
          <a:bodyPr wrap="square" rtlCol="0">
            <a:spAutoFit/>
          </a:bodyPr>
          <a:lstStyle/>
          <a:p>
            <a:pPr marL="285750" indent="-285750">
              <a:spcBef>
                <a:spcPts val="0"/>
              </a:spcBef>
              <a:spcAft>
                <a:spcPts val="600"/>
              </a:spcAft>
              <a:buFont typeface="Arial" pitchFamily="34" charset="0"/>
              <a:buChar char="•"/>
            </a:pPr>
            <a:r>
              <a:rPr lang="en-US" sz="1800" dirty="0">
                <a:cs typeface="Calibri" pitchFamily="34" charset="0"/>
              </a:rPr>
              <a:t>Buddy </a:t>
            </a:r>
            <a:r>
              <a:rPr lang="en-US" sz="1800" dirty="0" err="1">
                <a:cs typeface="Calibri" pitchFamily="34" charset="0"/>
              </a:rPr>
              <a:t>programme</a:t>
            </a:r>
            <a:r>
              <a:rPr lang="en-US" sz="1800" dirty="0">
                <a:cs typeface="Calibri" pitchFamily="34" charset="0"/>
              </a:rPr>
              <a:t> for international PhD students</a:t>
            </a:r>
          </a:p>
          <a:p>
            <a:pPr marL="285750" indent="-285750">
              <a:spcBef>
                <a:spcPts val="0"/>
              </a:spcBef>
              <a:spcAft>
                <a:spcPts val="600"/>
              </a:spcAft>
              <a:buFont typeface="Arial" pitchFamily="34" charset="0"/>
              <a:buChar char="•"/>
            </a:pPr>
            <a:endParaRPr lang="en-US" dirty="0">
              <a:cs typeface="Calibri" pitchFamily="34" charset="0"/>
            </a:endParaRPr>
          </a:p>
          <a:p>
            <a:pPr marL="285750" indent="-285750">
              <a:spcBef>
                <a:spcPts val="0"/>
              </a:spcBef>
              <a:spcAft>
                <a:spcPts val="600"/>
              </a:spcAft>
              <a:buFont typeface="Arial" pitchFamily="34" charset="0"/>
              <a:buChar char="•"/>
            </a:pPr>
            <a:r>
              <a:rPr lang="en-US" sz="1800" dirty="0">
                <a:cs typeface="Calibri" pitchFamily="34" charset="0"/>
              </a:rPr>
              <a:t>German and English language courses</a:t>
            </a:r>
            <a:br>
              <a:rPr lang="en-US" sz="1800" dirty="0">
                <a:cs typeface="Calibri" pitchFamily="34" charset="0"/>
              </a:rPr>
            </a:br>
            <a:endParaRPr lang="en-US" sz="1800" dirty="0">
              <a:cs typeface="Calibri" pitchFamily="34" charset="0"/>
            </a:endParaRPr>
          </a:p>
          <a:p>
            <a:pPr marL="285750" indent="-285750">
              <a:spcBef>
                <a:spcPts val="0"/>
              </a:spcBef>
              <a:spcAft>
                <a:spcPts val="600"/>
              </a:spcAft>
              <a:buFont typeface="Arial" pitchFamily="34" charset="0"/>
              <a:buChar char="•"/>
            </a:pPr>
            <a:r>
              <a:rPr lang="en-US" sz="1800" dirty="0">
                <a:cs typeface="Calibri" pitchFamily="34" charset="0"/>
              </a:rPr>
              <a:t>Assistance with housing and visa issues</a:t>
            </a:r>
            <a:br>
              <a:rPr lang="en-US" sz="1800" dirty="0">
                <a:cs typeface="Calibri" pitchFamily="34" charset="0"/>
              </a:rPr>
            </a:br>
            <a:endParaRPr lang="en-US" sz="1800" dirty="0">
              <a:cs typeface="Calibri" pitchFamily="34" charset="0"/>
            </a:endParaRPr>
          </a:p>
          <a:p>
            <a:pPr marL="285750" indent="-285750">
              <a:spcBef>
                <a:spcPts val="0"/>
              </a:spcBef>
              <a:spcAft>
                <a:spcPts val="600"/>
              </a:spcAft>
              <a:buFont typeface="Arial" pitchFamily="34" charset="0"/>
              <a:buChar char="•"/>
            </a:pPr>
            <a:r>
              <a:rPr lang="en-US" sz="1800" dirty="0">
                <a:cs typeface="Calibri" pitchFamily="34" charset="0"/>
              </a:rPr>
              <a:t>Travel grants for research trips</a:t>
            </a:r>
          </a:p>
          <a:p>
            <a:pPr marL="285750" indent="-285750">
              <a:spcAft>
                <a:spcPts val="600"/>
              </a:spcAft>
              <a:buFont typeface="Arial" pitchFamily="34" charset="0"/>
              <a:buChar char="•"/>
            </a:pPr>
            <a:endParaRPr lang="en-US" dirty="0">
              <a:cs typeface="Calibri" pitchFamily="34" charset="0"/>
            </a:endParaRPr>
          </a:p>
          <a:p>
            <a:pPr marL="285750" indent="-285750">
              <a:spcAft>
                <a:spcPts val="600"/>
              </a:spcAft>
              <a:buFont typeface="Arial" pitchFamily="34" charset="0"/>
              <a:buChar char="•"/>
            </a:pPr>
            <a:r>
              <a:rPr lang="en-US" dirty="0">
                <a:cs typeface="Calibri" pitchFamily="34" charset="0"/>
              </a:rPr>
              <a:t>PhD Social hour, BBQs, Language Cafe</a:t>
            </a:r>
            <a:br>
              <a:rPr lang="en-US" dirty="0">
                <a:cs typeface="Calibri" pitchFamily="34" charset="0"/>
              </a:rPr>
            </a:br>
            <a:endParaRPr lang="en-US" dirty="0">
              <a:cs typeface="Calibri" pitchFamily="34" charset="0"/>
            </a:endParaRPr>
          </a:p>
          <a:p>
            <a:pPr marL="285750" lvl="2" indent="-285750">
              <a:spcAft>
                <a:spcPts val="600"/>
              </a:spcAft>
              <a:buFont typeface="Arial" pitchFamily="34" charset="0"/>
              <a:buChar char="•"/>
            </a:pPr>
            <a:r>
              <a:rPr lang="en-GB" dirty="0">
                <a:cs typeface="Calibri" pitchFamily="34" charset="0"/>
              </a:rPr>
              <a:t>One-stop-office &amp; bridge between DESY and UHH</a:t>
            </a:r>
          </a:p>
          <a:p>
            <a:pPr>
              <a:spcAft>
                <a:spcPts val="600"/>
              </a:spcAft>
            </a:pPr>
            <a:endParaRPr lang="en-US" dirty="0">
              <a:cs typeface="Calibri" pitchFamily="34" charset="0"/>
            </a:endParaRPr>
          </a:p>
          <a:p>
            <a:pPr>
              <a:spcAft>
                <a:spcPts val="600"/>
              </a:spcAft>
            </a:pPr>
            <a:endParaRPr lang="en-US" dirty="0">
              <a:cs typeface="Calibri" pitchFamily="34" charset="0"/>
            </a:endParaRPr>
          </a:p>
          <a:p>
            <a:pPr>
              <a:spcAft>
                <a:spcPts val="600"/>
              </a:spcAft>
            </a:pPr>
            <a:br>
              <a:rPr lang="en-US" dirty="0">
                <a:cs typeface="Calibri" pitchFamily="34" charset="0"/>
              </a:rPr>
            </a:br>
            <a:endParaRPr lang="en-US" dirty="0">
              <a:cs typeface="Calibri" pitchFamily="34" charset="0"/>
            </a:endParaRPr>
          </a:p>
          <a:p>
            <a:pPr marL="285750" indent="-285750">
              <a:spcBef>
                <a:spcPts val="0"/>
              </a:spcBef>
              <a:spcAft>
                <a:spcPts val="600"/>
              </a:spcAft>
              <a:buFont typeface="Arial" pitchFamily="34" charset="0"/>
              <a:buChar char="•"/>
            </a:pPr>
            <a:endParaRPr lang="en-US" sz="1800" dirty="0">
              <a:latin typeface="Calibri" pitchFamily="34" charset="0"/>
              <a:cs typeface="Calibri" pitchFamily="34" charset="0"/>
            </a:endParaRPr>
          </a:p>
        </p:txBody>
      </p:sp>
      <p:pic>
        <p:nvPicPr>
          <p:cNvPr id="4098" name="Picture 2" descr="https://graduateschool.pier-hamburg.de/sites/sites_custom/site_pier-helmholtz-graduateschool/content/e209692/e209695/e210867/IMG_1175_web_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048012"/>
            <a:ext cx="2857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4all\public\PIER\02_PHGS\06_PR_Website_Events\Fotos\Women_and_leadership_2014\IMG_17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711408"/>
            <a:ext cx="2785492" cy="18770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N:\4all\public\PIER\74_Logos\55_UHH_Logos\up-uhh-logo-u-2010-u-farbe-u-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5973500"/>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4all\public\PIER\74_Logos\51_DESY_Logos_neu\DESY-Logo_2018\RGB\DESY_logo_3C_we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6117190"/>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9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7164" y="188640"/>
            <a:ext cx="8795316" cy="523220"/>
          </a:xfrm>
          <a:prstGeom prst="rect">
            <a:avLst/>
          </a:prstGeom>
          <a:noFill/>
        </p:spPr>
        <p:txBody>
          <a:bodyPr wrap="square" rtlCol="0">
            <a:spAutoFit/>
          </a:bodyPr>
          <a:lstStyle/>
          <a:p>
            <a:r>
              <a:rPr lang="de-DE" sz="2800" b="1" dirty="0" err="1">
                <a:latin typeface="Calibri" panose="020F0502020204030204" pitchFamily="34" charset="0"/>
              </a:rPr>
              <a:t>Some</a:t>
            </a:r>
            <a:r>
              <a:rPr lang="de-DE" sz="2800" b="1" dirty="0">
                <a:latin typeface="Calibri" panose="020F0502020204030204" pitchFamily="34" charset="0"/>
              </a:rPr>
              <a:t> </a:t>
            </a:r>
            <a:r>
              <a:rPr lang="de-DE" sz="2800" b="1" dirty="0" err="1">
                <a:latin typeface="Calibri" panose="020F0502020204030204" pitchFamily="34" charset="0"/>
              </a:rPr>
              <a:t>general</a:t>
            </a:r>
            <a:r>
              <a:rPr lang="de-DE" sz="2800" b="1" dirty="0">
                <a:latin typeface="Calibri" panose="020F0502020204030204" pitchFamily="34" charset="0"/>
              </a:rPr>
              <a:t> </a:t>
            </a:r>
            <a:r>
              <a:rPr lang="de-DE" sz="2800" b="1" dirty="0" err="1">
                <a:latin typeface="Calibri" panose="020F0502020204030204" pitchFamily="34" charset="0"/>
              </a:rPr>
              <a:t>facts</a:t>
            </a:r>
            <a:r>
              <a:rPr lang="de-DE" sz="2800" b="1" dirty="0">
                <a:latin typeface="Calibri" panose="020F0502020204030204" pitchFamily="34" charset="0"/>
              </a:rPr>
              <a:t> on </a:t>
            </a:r>
            <a:r>
              <a:rPr lang="de-DE" sz="2800" b="1" dirty="0" err="1">
                <a:latin typeface="Calibri" panose="020F0502020204030204" pitchFamily="34" charset="0"/>
              </a:rPr>
              <a:t>doing</a:t>
            </a:r>
            <a:r>
              <a:rPr lang="de-DE" sz="2800" b="1" dirty="0">
                <a:latin typeface="Calibri" panose="020F0502020204030204" pitchFamily="34" charset="0"/>
              </a:rPr>
              <a:t> </a:t>
            </a:r>
            <a:r>
              <a:rPr lang="de-DE" sz="2800" b="1" dirty="0" err="1">
                <a:latin typeface="Calibri" panose="020F0502020204030204" pitchFamily="34" charset="0"/>
              </a:rPr>
              <a:t>the</a:t>
            </a:r>
            <a:r>
              <a:rPr lang="de-DE" sz="2800" b="1" dirty="0">
                <a:latin typeface="Calibri" panose="020F0502020204030204" pitchFamily="34" charset="0"/>
              </a:rPr>
              <a:t> </a:t>
            </a:r>
            <a:r>
              <a:rPr lang="de-DE" sz="2800" b="1" dirty="0" err="1">
                <a:latin typeface="Calibri" panose="020F0502020204030204" pitchFamily="34" charset="0"/>
              </a:rPr>
              <a:t>doctorate</a:t>
            </a:r>
            <a:r>
              <a:rPr lang="de-DE" sz="2800" b="1" dirty="0">
                <a:latin typeface="Calibri" panose="020F0502020204030204" pitchFamily="34" charset="0"/>
              </a:rPr>
              <a:t> at DESY</a:t>
            </a:r>
          </a:p>
        </p:txBody>
      </p:sp>
      <p:sp>
        <p:nvSpPr>
          <p:cNvPr id="4" name="Textfeld 3"/>
          <p:cNvSpPr txBox="1"/>
          <p:nvPr/>
        </p:nvSpPr>
        <p:spPr>
          <a:xfrm>
            <a:off x="179512" y="1340768"/>
            <a:ext cx="8712968" cy="4708981"/>
          </a:xfrm>
          <a:prstGeom prst="rect">
            <a:avLst/>
          </a:prstGeom>
          <a:noFill/>
        </p:spPr>
        <p:txBody>
          <a:bodyPr wrap="square" rtlCol="0">
            <a:spAutoFit/>
          </a:bodyPr>
          <a:lstStyle/>
          <a:p>
            <a:endParaRPr lang="de-DE" sz="2000" dirty="0">
              <a:latin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rPr>
              <a:t>PhD </a:t>
            </a:r>
            <a:r>
              <a:rPr lang="de-DE" sz="2000" dirty="0" err="1">
                <a:latin typeface="Calibri" panose="020F0502020204030204" pitchFamily="34" charset="0"/>
              </a:rPr>
              <a:t>positions</a:t>
            </a:r>
            <a:r>
              <a:rPr lang="de-DE" sz="2000" dirty="0">
                <a:latin typeface="Calibri" panose="020F0502020204030204" pitchFamily="34" charset="0"/>
              </a:rPr>
              <a:t> </a:t>
            </a:r>
            <a:r>
              <a:rPr lang="de-DE" sz="2000" dirty="0" err="1">
                <a:latin typeface="Calibri" panose="020F0502020204030204" pitchFamily="34" charset="0"/>
              </a:rPr>
              <a:t>are</a:t>
            </a:r>
            <a:r>
              <a:rPr lang="de-DE" sz="2000" dirty="0">
                <a:latin typeface="Calibri" panose="020F0502020204030204" pitchFamily="34" charset="0"/>
              </a:rPr>
              <a:t> </a:t>
            </a:r>
            <a:r>
              <a:rPr lang="de-DE" sz="2000" dirty="0" err="1">
                <a:latin typeface="Calibri" panose="020F0502020204030204" pitchFamily="34" charset="0"/>
              </a:rPr>
              <a:t>funded</a:t>
            </a:r>
            <a:r>
              <a:rPr lang="de-DE" sz="2000" dirty="0">
                <a:latin typeface="Calibri" panose="020F0502020204030204" pitchFamily="34" charset="0"/>
              </a:rPr>
              <a:t> </a:t>
            </a:r>
            <a:r>
              <a:rPr lang="de-DE" sz="2000" dirty="0" err="1">
                <a:latin typeface="Calibri" panose="020F0502020204030204" pitchFamily="34" charset="0"/>
              </a:rPr>
              <a:t>through</a:t>
            </a:r>
            <a:r>
              <a:rPr lang="de-DE" sz="2000" dirty="0">
                <a:latin typeface="Calibri" panose="020F0502020204030204" pitchFamily="34" charset="0"/>
              </a:rPr>
              <a:t> a </a:t>
            </a:r>
            <a:r>
              <a:rPr lang="de-DE" sz="2000" dirty="0" err="1">
                <a:latin typeface="Calibri" panose="020F0502020204030204" pitchFamily="34" charset="0"/>
              </a:rPr>
              <a:t>working</a:t>
            </a:r>
            <a:r>
              <a:rPr lang="de-DE" sz="2000" dirty="0">
                <a:latin typeface="Calibri" panose="020F0502020204030204" pitchFamily="34" charset="0"/>
              </a:rPr>
              <a:t> </a:t>
            </a:r>
            <a:r>
              <a:rPr lang="de-DE" sz="2000" dirty="0" err="1">
                <a:latin typeface="Calibri" panose="020F0502020204030204" pitchFamily="34" charset="0"/>
              </a:rPr>
              <a:t>contract</a:t>
            </a:r>
            <a:r>
              <a:rPr lang="de-DE" sz="2000" dirty="0">
                <a:latin typeface="Calibri" panose="020F0502020204030204" pitchFamily="34" charset="0"/>
              </a:rPr>
              <a:t> e.g. </a:t>
            </a:r>
            <a:r>
              <a:rPr lang="de-DE" sz="2000" dirty="0" err="1">
                <a:latin typeface="Calibri" panose="020F0502020204030204" pitchFamily="34" charset="0"/>
              </a:rPr>
              <a:t>with</a:t>
            </a:r>
            <a:r>
              <a:rPr lang="de-DE" sz="2000" dirty="0">
                <a:latin typeface="Calibri" panose="020F0502020204030204" pitchFamily="34" charset="0"/>
              </a:rPr>
              <a:t> DESY </a:t>
            </a:r>
            <a:r>
              <a:rPr lang="de-DE" sz="2000" dirty="0" err="1">
                <a:latin typeface="Calibri" panose="020F0502020204030204" pitchFamily="34" charset="0"/>
              </a:rPr>
              <a:t>or</a:t>
            </a:r>
            <a:r>
              <a:rPr lang="de-DE" sz="2000" dirty="0">
                <a:latin typeface="Calibri" panose="020F0502020204030204" pitchFamily="34" charset="0"/>
              </a:rPr>
              <a:t> a </a:t>
            </a:r>
            <a:r>
              <a:rPr lang="de-DE" sz="2000" dirty="0" err="1">
                <a:latin typeface="Calibri" panose="020F0502020204030204" pitchFamily="34" charset="0"/>
              </a:rPr>
              <a:t>scholarship</a:t>
            </a:r>
            <a:r>
              <a:rPr lang="de-DE" sz="2000" dirty="0">
                <a:latin typeface="Calibri" panose="020F0502020204030204" pitchFamily="34" charset="0"/>
              </a:rPr>
              <a:t> </a:t>
            </a:r>
          </a:p>
          <a:p>
            <a:pPr marL="342900" indent="-342900">
              <a:buFont typeface="Arial" panose="020B0604020202020204" pitchFamily="34" charset="0"/>
              <a:buChar char="•"/>
            </a:pPr>
            <a:endParaRPr lang="de-DE" sz="2000" dirty="0">
              <a:latin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rPr>
              <a:t>Duration </a:t>
            </a:r>
            <a:r>
              <a:rPr lang="de-DE" sz="2000" dirty="0" err="1">
                <a:latin typeface="Calibri" panose="020F0502020204030204" pitchFamily="34" charset="0"/>
              </a:rPr>
              <a:t>working</a:t>
            </a:r>
            <a:r>
              <a:rPr lang="de-DE" sz="2000" dirty="0">
                <a:latin typeface="Calibri" panose="020F0502020204030204" pitchFamily="34" charset="0"/>
              </a:rPr>
              <a:t> </a:t>
            </a:r>
            <a:r>
              <a:rPr lang="de-DE" sz="2000" dirty="0" err="1">
                <a:latin typeface="Calibri" panose="020F0502020204030204" pitchFamily="34" charset="0"/>
              </a:rPr>
              <a:t>contract</a:t>
            </a:r>
            <a:r>
              <a:rPr lang="de-DE" sz="2000" dirty="0">
                <a:latin typeface="Calibri" panose="020F0502020204030204" pitchFamily="34" charset="0"/>
              </a:rPr>
              <a:t> at DESY: </a:t>
            </a:r>
            <a:r>
              <a:rPr lang="de-DE" sz="2000" dirty="0" err="1">
                <a:latin typeface="Calibri" panose="020F0502020204030204" pitchFamily="34" charset="0"/>
              </a:rPr>
              <a:t>approx</a:t>
            </a:r>
            <a:r>
              <a:rPr lang="de-DE" sz="2000" dirty="0">
                <a:latin typeface="Calibri" panose="020F0502020204030204" pitchFamily="34" charset="0"/>
              </a:rPr>
              <a:t>. 3 - 3.5 </a:t>
            </a:r>
            <a:r>
              <a:rPr lang="de-DE" sz="2000" dirty="0" err="1">
                <a:latin typeface="Calibri" panose="020F0502020204030204" pitchFamily="34" charset="0"/>
              </a:rPr>
              <a:t>years</a:t>
            </a:r>
            <a:endParaRPr lang="de-DE" sz="2000" dirty="0">
              <a:latin typeface="Calibri" panose="020F0502020204030204" pitchFamily="34" charset="0"/>
            </a:endParaRPr>
          </a:p>
          <a:p>
            <a:pPr marL="342900" indent="-342900">
              <a:buFont typeface="Arial" panose="020B0604020202020204" pitchFamily="34" charset="0"/>
              <a:buChar char="•"/>
            </a:pPr>
            <a:endParaRPr lang="de-DE" sz="2000" dirty="0">
              <a:latin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rPr>
              <a:t>Every </a:t>
            </a:r>
            <a:r>
              <a:rPr lang="de-DE" sz="2000" dirty="0" err="1">
                <a:latin typeface="Calibri" panose="020F0502020204030204" pitchFamily="34" charset="0"/>
              </a:rPr>
              <a:t>doctoral</a:t>
            </a:r>
            <a:r>
              <a:rPr lang="de-DE" sz="2000" dirty="0">
                <a:latin typeface="Calibri" panose="020F0502020204030204" pitchFamily="34" charset="0"/>
              </a:rPr>
              <a:t> </a:t>
            </a:r>
            <a:r>
              <a:rPr lang="de-DE" sz="2000" dirty="0" err="1">
                <a:latin typeface="Calibri" panose="020F0502020204030204" pitchFamily="34" charset="0"/>
              </a:rPr>
              <a:t>candidate</a:t>
            </a:r>
            <a:r>
              <a:rPr lang="de-DE" sz="2000" dirty="0">
                <a:latin typeface="Calibri" panose="020F0502020204030204" pitchFamily="34" charset="0"/>
              </a:rPr>
              <a:t> </a:t>
            </a:r>
            <a:r>
              <a:rPr lang="de-DE" sz="2000" dirty="0" err="1">
                <a:latin typeface="Calibri" panose="020F0502020204030204" pitchFamily="34" charset="0"/>
              </a:rPr>
              <a:t>has</a:t>
            </a:r>
            <a:r>
              <a:rPr lang="de-DE" sz="2000" dirty="0">
                <a:latin typeface="Calibri" panose="020F0502020204030204" pitchFamily="34" charset="0"/>
              </a:rPr>
              <a:t> </a:t>
            </a:r>
            <a:r>
              <a:rPr lang="de-DE" sz="2000" dirty="0" err="1">
                <a:latin typeface="Calibri" panose="020F0502020204030204" pitchFamily="34" charset="0"/>
              </a:rPr>
              <a:t>to</a:t>
            </a:r>
            <a:r>
              <a:rPr lang="de-DE" sz="2000" dirty="0">
                <a:latin typeface="Calibri" panose="020F0502020204030204" pitchFamily="34" charset="0"/>
              </a:rPr>
              <a:t> </a:t>
            </a:r>
            <a:r>
              <a:rPr lang="de-DE" sz="2000" dirty="0" err="1">
                <a:latin typeface="Calibri" panose="020F0502020204030204" pitchFamily="34" charset="0"/>
              </a:rPr>
              <a:t>be</a:t>
            </a:r>
            <a:r>
              <a:rPr lang="de-DE" sz="2000" dirty="0">
                <a:latin typeface="Calibri" panose="020F0502020204030204" pitchFamily="34" charset="0"/>
              </a:rPr>
              <a:t> </a:t>
            </a:r>
            <a:r>
              <a:rPr lang="de-DE" sz="2000" dirty="0" err="1">
                <a:latin typeface="Calibri" panose="020F0502020204030204" pitchFamily="34" charset="0"/>
              </a:rPr>
              <a:t>enrolled</a:t>
            </a:r>
            <a:r>
              <a:rPr lang="de-DE" sz="2000" dirty="0">
                <a:latin typeface="Calibri" panose="020F0502020204030204" pitchFamily="34" charset="0"/>
              </a:rPr>
              <a:t> at an </a:t>
            </a:r>
            <a:r>
              <a:rPr lang="de-DE" sz="2000" dirty="0" err="1">
                <a:latin typeface="Calibri" panose="020F0502020204030204" pitchFamily="34" charset="0"/>
              </a:rPr>
              <a:t>university</a:t>
            </a:r>
            <a:r>
              <a:rPr lang="de-DE" sz="2000" dirty="0">
                <a:latin typeface="Calibri" panose="020F0502020204030204" pitchFamily="34" charset="0"/>
              </a:rPr>
              <a:t> (e.g. </a:t>
            </a:r>
            <a:r>
              <a:rPr lang="de-DE" sz="2000" dirty="0" err="1">
                <a:latin typeface="Calibri" panose="020F0502020204030204" pitchFamily="34" charset="0"/>
              </a:rPr>
              <a:t>Univerisität</a:t>
            </a:r>
            <a:r>
              <a:rPr lang="de-DE" sz="2000" dirty="0">
                <a:latin typeface="Calibri" panose="020F0502020204030204" pitchFamily="34" charset="0"/>
              </a:rPr>
              <a:t> Hamburg, Humboldt Universität Berlin etc.)</a:t>
            </a:r>
          </a:p>
          <a:p>
            <a:pPr marL="342900" indent="-342900">
              <a:buFont typeface="Arial" panose="020B0604020202020204" pitchFamily="34" charset="0"/>
              <a:buChar char="•"/>
            </a:pPr>
            <a:endParaRPr lang="de-DE" sz="2000" dirty="0">
              <a:latin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rPr>
              <a:t>Only universities can award the doctorate</a:t>
            </a:r>
            <a:endParaRPr lang="de-DE" sz="2000" dirty="0">
              <a:latin typeface="Calibri" panose="020F0502020204030204" pitchFamily="34" charset="0"/>
            </a:endParaRPr>
          </a:p>
          <a:p>
            <a:endParaRPr lang="de-DE" sz="2000" dirty="0">
              <a:latin typeface="Calibri" panose="020F0502020204030204" pitchFamily="34" charset="0"/>
            </a:endParaRPr>
          </a:p>
          <a:p>
            <a:pPr marL="342900" indent="-342900">
              <a:buFont typeface="Arial" panose="020B0604020202020204" pitchFamily="34" charset="0"/>
              <a:buChar char="•"/>
            </a:pPr>
            <a:r>
              <a:rPr lang="de-DE" sz="2000" dirty="0" err="1">
                <a:latin typeface="Calibri" panose="020F0502020204030204" pitchFamily="34" charset="0"/>
              </a:rPr>
              <a:t>No</a:t>
            </a:r>
            <a:r>
              <a:rPr lang="de-DE" sz="2000" dirty="0">
                <a:latin typeface="Calibri" panose="020F0502020204030204" pitchFamily="34" charset="0"/>
              </a:rPr>
              <a:t> </a:t>
            </a:r>
            <a:r>
              <a:rPr lang="de-DE" sz="2000" dirty="0" err="1">
                <a:latin typeface="Calibri" panose="020F0502020204030204" pitchFamily="34" charset="0"/>
              </a:rPr>
              <a:t>tution</a:t>
            </a:r>
            <a:r>
              <a:rPr lang="de-DE" sz="2000" dirty="0">
                <a:latin typeface="Calibri" panose="020F0502020204030204" pitchFamily="34" charset="0"/>
              </a:rPr>
              <a:t> </a:t>
            </a:r>
            <a:r>
              <a:rPr lang="de-DE" sz="2000" dirty="0" err="1">
                <a:latin typeface="Calibri" panose="020F0502020204030204" pitchFamily="34" charset="0"/>
              </a:rPr>
              <a:t>fees</a:t>
            </a:r>
            <a:endParaRPr lang="de-DE" sz="2000" dirty="0">
              <a:latin typeface="Calibri" panose="020F0502020204030204" pitchFamily="34" charset="0"/>
            </a:endParaRPr>
          </a:p>
          <a:p>
            <a:endParaRPr lang="de-DE" sz="2000" dirty="0">
              <a:latin typeface="Calibri" panose="020F0502020204030204" pitchFamily="34" charset="0"/>
            </a:endParaRPr>
          </a:p>
          <a:p>
            <a:endParaRPr lang="de-DE" sz="2000" dirty="0">
              <a:latin typeface="Calibri" panose="020F0502020204030204" pitchFamily="34" charset="0"/>
            </a:endParaRPr>
          </a:p>
          <a:p>
            <a:endParaRPr lang="de-DE" sz="2000" dirty="0">
              <a:latin typeface="Calibri" panose="020F0502020204030204" pitchFamily="34" charset="0"/>
            </a:endParaRPr>
          </a:p>
        </p:txBody>
      </p:sp>
      <p:pic>
        <p:nvPicPr>
          <p:cNvPr id="5" name="Picture 3" descr="N:\4all\public\PIER\74_Logos\55_UHH_Logos\up-uhh-logo-u-2010-u-farbe-u-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882020"/>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8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16632"/>
            <a:ext cx="6134052" cy="523220"/>
          </a:xfrm>
          <a:prstGeom prst="rect">
            <a:avLst/>
          </a:prstGeom>
          <a:noFill/>
        </p:spPr>
        <p:txBody>
          <a:bodyPr wrap="none" rtlCol="0">
            <a:spAutoFit/>
          </a:bodyPr>
          <a:lstStyle/>
          <a:p>
            <a:r>
              <a:rPr lang="de-DE" sz="2800" b="1" dirty="0" err="1">
                <a:latin typeface="Calibri" panose="020F0502020204030204" pitchFamily="34" charset="0"/>
              </a:rPr>
              <a:t>How</a:t>
            </a:r>
            <a:r>
              <a:rPr lang="de-DE" sz="2800" b="1" dirty="0">
                <a:latin typeface="Calibri" panose="020F0502020204030204" pitchFamily="34" charset="0"/>
              </a:rPr>
              <a:t> </a:t>
            </a:r>
            <a:r>
              <a:rPr lang="de-DE" sz="2800" b="1" dirty="0" err="1">
                <a:latin typeface="Calibri" panose="020F0502020204030204" pitchFamily="34" charset="0"/>
              </a:rPr>
              <a:t>to</a:t>
            </a:r>
            <a:r>
              <a:rPr lang="de-DE" sz="2800" b="1" dirty="0">
                <a:latin typeface="Calibri" panose="020F0502020204030204" pitchFamily="34" charset="0"/>
              </a:rPr>
              <a:t> </a:t>
            </a:r>
            <a:r>
              <a:rPr lang="de-DE" sz="2800" b="1" dirty="0" err="1">
                <a:latin typeface="Calibri" panose="020F0502020204030204" pitchFamily="34" charset="0"/>
              </a:rPr>
              <a:t>apply</a:t>
            </a:r>
            <a:r>
              <a:rPr lang="de-DE" sz="2800" b="1" dirty="0">
                <a:latin typeface="Calibri" panose="020F0502020204030204" pitchFamily="34" charset="0"/>
              </a:rPr>
              <a:t> for a PhD </a:t>
            </a:r>
            <a:r>
              <a:rPr lang="de-DE" sz="2800" b="1" dirty="0" err="1">
                <a:latin typeface="Calibri" panose="020F0502020204030204" pitchFamily="34" charset="0"/>
              </a:rPr>
              <a:t>position</a:t>
            </a:r>
            <a:r>
              <a:rPr lang="de-DE" sz="2800" b="1" dirty="0">
                <a:latin typeface="Calibri" panose="020F0502020204030204" pitchFamily="34" charset="0"/>
              </a:rPr>
              <a:t> at DESY</a:t>
            </a:r>
          </a:p>
        </p:txBody>
      </p:sp>
      <p:sp>
        <p:nvSpPr>
          <p:cNvPr id="4" name="Textfeld 3"/>
          <p:cNvSpPr txBox="1"/>
          <p:nvPr/>
        </p:nvSpPr>
        <p:spPr>
          <a:xfrm>
            <a:off x="182985" y="1503362"/>
            <a:ext cx="8781503" cy="3077766"/>
          </a:xfrm>
          <a:prstGeom prst="rect">
            <a:avLst/>
          </a:prstGeom>
          <a:noFill/>
        </p:spPr>
        <p:txBody>
          <a:bodyPr wrap="square" rtlCol="0">
            <a:spAutoFit/>
          </a:bodyPr>
          <a:lstStyle/>
          <a:p>
            <a:pPr marL="342900" indent="-342900">
              <a:buFont typeface="Arial" panose="020B0604020202020204" pitchFamily="34" charset="0"/>
              <a:buChar char="•"/>
            </a:pPr>
            <a:r>
              <a:rPr lang="de-DE" sz="2000" dirty="0" err="1">
                <a:latin typeface="Calibri" panose="020F0502020204030204" pitchFamily="34" charset="0"/>
              </a:rPr>
              <a:t>Use</a:t>
            </a:r>
            <a:r>
              <a:rPr lang="de-DE" sz="2000" dirty="0">
                <a:latin typeface="Calibri" panose="020F0502020204030204" pitchFamily="34" charset="0"/>
              </a:rPr>
              <a:t> </a:t>
            </a:r>
            <a:r>
              <a:rPr lang="de-DE" sz="2000" dirty="0" err="1">
                <a:latin typeface="Calibri" panose="020F0502020204030204" pitchFamily="34" charset="0"/>
              </a:rPr>
              <a:t>your</a:t>
            </a:r>
            <a:r>
              <a:rPr lang="de-DE" sz="2000" dirty="0">
                <a:latin typeface="Calibri" panose="020F0502020204030204" pitchFamily="34" charset="0"/>
              </a:rPr>
              <a:t> </a:t>
            </a:r>
            <a:r>
              <a:rPr lang="de-DE" sz="2000" dirty="0" err="1">
                <a:latin typeface="Calibri" panose="020F0502020204030204" pitchFamily="34" charset="0"/>
              </a:rPr>
              <a:t>contacts</a:t>
            </a:r>
            <a:r>
              <a:rPr lang="de-DE" sz="2000" dirty="0">
                <a:latin typeface="Calibri" panose="020F0502020204030204" pitchFamily="34" charset="0"/>
              </a:rPr>
              <a:t> </a:t>
            </a:r>
            <a:r>
              <a:rPr lang="de-DE" sz="2000" dirty="0" err="1">
                <a:latin typeface="Calibri" panose="020F0502020204030204" pitchFamily="34" charset="0"/>
              </a:rPr>
              <a:t>from</a:t>
            </a:r>
            <a:r>
              <a:rPr lang="de-DE" sz="2000" dirty="0">
                <a:latin typeface="Calibri" panose="020F0502020204030204" pitchFamily="34" charset="0"/>
              </a:rPr>
              <a:t> </a:t>
            </a:r>
            <a:r>
              <a:rPr lang="de-DE" sz="2000" dirty="0" err="1">
                <a:latin typeface="Calibri" panose="020F0502020204030204" pitchFamily="34" charset="0"/>
              </a:rPr>
              <a:t>the</a:t>
            </a:r>
            <a:r>
              <a:rPr lang="de-DE" sz="2000" dirty="0">
                <a:latin typeface="Calibri" panose="020F0502020204030204" pitchFamily="34" charset="0"/>
              </a:rPr>
              <a:t> DESY Summer </a:t>
            </a:r>
            <a:r>
              <a:rPr lang="de-DE" sz="2000" dirty="0" err="1">
                <a:latin typeface="Calibri" panose="020F0502020204030204" pitchFamily="34" charset="0"/>
              </a:rPr>
              <a:t>Students</a:t>
            </a:r>
            <a:r>
              <a:rPr lang="de-DE" sz="2000" dirty="0">
                <a:latin typeface="Calibri" panose="020F0502020204030204" pitchFamily="34" charset="0"/>
              </a:rPr>
              <a:t> Programme</a:t>
            </a:r>
          </a:p>
          <a:p>
            <a:pPr marL="342900" indent="-342900">
              <a:buFont typeface="Wingdings" panose="05000000000000000000" pitchFamily="2" charset="2"/>
              <a:buChar char="Ø"/>
            </a:pPr>
            <a:endParaRPr lang="de-DE" sz="2000" dirty="0">
              <a:latin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rPr>
              <a:t>Look for open </a:t>
            </a:r>
            <a:r>
              <a:rPr lang="de-DE" sz="2000" dirty="0" err="1">
                <a:latin typeface="Calibri" panose="020F0502020204030204" pitchFamily="34" charset="0"/>
              </a:rPr>
              <a:t>positions</a:t>
            </a:r>
            <a:r>
              <a:rPr lang="de-DE" sz="2000" dirty="0">
                <a:latin typeface="Calibri" panose="020F0502020204030204" pitchFamily="34" charset="0"/>
              </a:rPr>
              <a:t> on </a:t>
            </a:r>
            <a:r>
              <a:rPr lang="de-DE" sz="2000" dirty="0" err="1">
                <a:latin typeface="Calibri" panose="020F0502020204030204" pitchFamily="34" charset="0"/>
              </a:rPr>
              <a:t>the</a:t>
            </a:r>
            <a:r>
              <a:rPr lang="de-DE" sz="2000" dirty="0">
                <a:latin typeface="Calibri" panose="020F0502020204030204" pitchFamily="34" charset="0"/>
              </a:rPr>
              <a:t> DESY </a:t>
            </a:r>
            <a:r>
              <a:rPr lang="de-DE" sz="2000" dirty="0" err="1">
                <a:latin typeface="Calibri" panose="020F0502020204030204" pitchFamily="34" charset="0"/>
              </a:rPr>
              <a:t>website</a:t>
            </a:r>
            <a:r>
              <a:rPr lang="de-DE" sz="2000" dirty="0">
                <a:latin typeface="Calibri" panose="020F0502020204030204" pitchFamily="34" charset="0"/>
              </a:rPr>
              <a:t> </a:t>
            </a:r>
            <a:r>
              <a:rPr lang="de-DE" sz="2000" dirty="0" err="1">
                <a:latin typeface="Calibri" panose="020F0502020204030204" pitchFamily="34" charset="0"/>
              </a:rPr>
              <a:t>or</a:t>
            </a:r>
            <a:r>
              <a:rPr lang="de-DE" sz="2000" dirty="0">
                <a:latin typeface="Calibri" panose="020F0502020204030204" pitchFamily="34" charset="0"/>
              </a:rPr>
              <a:t> </a:t>
            </a:r>
            <a:r>
              <a:rPr lang="de-DE" sz="2000" dirty="0" err="1">
                <a:latin typeface="Calibri" panose="020F0502020204030204" pitchFamily="34" charset="0"/>
              </a:rPr>
              <a:t>the</a:t>
            </a:r>
            <a:r>
              <a:rPr lang="de-DE" sz="2000" dirty="0">
                <a:latin typeface="Calibri" panose="020F0502020204030204" pitchFamily="34" charset="0"/>
              </a:rPr>
              <a:t> </a:t>
            </a:r>
            <a:r>
              <a:rPr lang="de-DE" sz="2000" dirty="0" err="1">
                <a:latin typeface="Calibri" panose="020F0502020204030204" pitchFamily="34" charset="0"/>
              </a:rPr>
              <a:t>websites</a:t>
            </a:r>
            <a:r>
              <a:rPr lang="de-DE" sz="2000" dirty="0">
                <a:latin typeface="Calibri" panose="020F0502020204030204" pitchFamily="34" charset="0"/>
              </a:rPr>
              <a:t> </a:t>
            </a:r>
            <a:r>
              <a:rPr lang="de-DE" sz="2000" dirty="0" err="1">
                <a:latin typeface="Calibri" panose="020F0502020204030204" pitchFamily="34" charset="0"/>
              </a:rPr>
              <a:t>of</a:t>
            </a:r>
            <a:r>
              <a:rPr lang="de-DE" sz="2000" dirty="0">
                <a:latin typeface="Calibri" panose="020F0502020204030204" pitchFamily="34" charset="0"/>
              </a:rPr>
              <a:t> </a:t>
            </a:r>
            <a:r>
              <a:rPr lang="de-DE" sz="2000" dirty="0" err="1">
                <a:latin typeface="Calibri" panose="020F0502020204030204" pitchFamily="34" charset="0"/>
              </a:rPr>
              <a:t>your</a:t>
            </a:r>
            <a:r>
              <a:rPr lang="de-DE" sz="2000" dirty="0">
                <a:latin typeface="Calibri" panose="020F0502020204030204" pitchFamily="34" charset="0"/>
              </a:rPr>
              <a:t> </a:t>
            </a:r>
            <a:r>
              <a:rPr lang="de-DE" sz="2000" dirty="0" err="1">
                <a:latin typeface="Calibri" panose="020F0502020204030204" pitchFamily="34" charset="0"/>
              </a:rPr>
              <a:t>favourite</a:t>
            </a:r>
            <a:r>
              <a:rPr lang="de-DE" sz="2000" dirty="0">
                <a:latin typeface="Calibri" panose="020F0502020204030204" pitchFamily="34" charset="0"/>
              </a:rPr>
              <a:t> </a:t>
            </a:r>
            <a:r>
              <a:rPr lang="de-DE" sz="2000" dirty="0" err="1">
                <a:latin typeface="Calibri" panose="020F0502020204030204" pitchFamily="34" charset="0"/>
              </a:rPr>
              <a:t>research</a:t>
            </a:r>
            <a:r>
              <a:rPr lang="de-DE" sz="2000" dirty="0">
                <a:latin typeface="Calibri" panose="020F0502020204030204" pitchFamily="34" charset="0"/>
              </a:rPr>
              <a:t> </a:t>
            </a:r>
            <a:r>
              <a:rPr lang="de-DE" sz="2000" dirty="0" err="1">
                <a:latin typeface="Calibri" panose="020F0502020204030204" pitchFamily="34" charset="0"/>
              </a:rPr>
              <a:t>teams</a:t>
            </a:r>
            <a:endParaRPr lang="de-DE" sz="2000" dirty="0">
              <a:latin typeface="Calibri" panose="020F0502020204030204" pitchFamily="34" charset="0"/>
            </a:endParaRPr>
          </a:p>
          <a:p>
            <a:endParaRPr lang="de-DE" sz="2000" dirty="0">
              <a:latin typeface="Calibri" panose="020F0502020204030204" pitchFamily="34" charset="0"/>
            </a:endParaRPr>
          </a:p>
          <a:p>
            <a:pPr marL="342900" indent="-342900">
              <a:buFont typeface="Arial" panose="020B0604020202020204" pitchFamily="34" charset="0"/>
              <a:buChar char="•"/>
            </a:pPr>
            <a:r>
              <a:rPr lang="de-DE" sz="2000" dirty="0" err="1">
                <a:latin typeface="Calibri" panose="020F0502020204030204" pitchFamily="34" charset="0"/>
              </a:rPr>
              <a:t>Contact</a:t>
            </a:r>
            <a:r>
              <a:rPr lang="de-DE" sz="2000" dirty="0">
                <a:latin typeface="Calibri" panose="020F0502020204030204" pitchFamily="34" charset="0"/>
              </a:rPr>
              <a:t> </a:t>
            </a:r>
            <a:r>
              <a:rPr lang="de-DE" sz="2000" dirty="0" err="1">
                <a:latin typeface="Calibri" panose="020F0502020204030204" pitchFamily="34" charset="0"/>
              </a:rPr>
              <a:t>the</a:t>
            </a:r>
            <a:r>
              <a:rPr lang="de-DE" sz="2000" dirty="0">
                <a:latin typeface="Calibri" panose="020F0502020204030204" pitchFamily="34" charset="0"/>
              </a:rPr>
              <a:t> </a:t>
            </a:r>
            <a:r>
              <a:rPr lang="de-DE" sz="2000" dirty="0" err="1">
                <a:latin typeface="Calibri" panose="020F0502020204030204" pitchFamily="34" charset="0"/>
              </a:rPr>
              <a:t>respective</a:t>
            </a:r>
            <a:r>
              <a:rPr lang="de-DE" sz="2000" dirty="0">
                <a:latin typeface="Calibri" panose="020F0502020204030204" pitchFamily="34" charset="0"/>
              </a:rPr>
              <a:t> </a:t>
            </a:r>
            <a:r>
              <a:rPr lang="de-DE" sz="2000" dirty="0" err="1">
                <a:latin typeface="Calibri" panose="020F0502020204030204" pitchFamily="34" charset="0"/>
              </a:rPr>
              <a:t>group</a:t>
            </a:r>
            <a:r>
              <a:rPr lang="de-DE" sz="2000" dirty="0">
                <a:latin typeface="Calibri" panose="020F0502020204030204" pitchFamily="34" charset="0"/>
              </a:rPr>
              <a:t> </a:t>
            </a:r>
            <a:r>
              <a:rPr lang="de-DE" sz="2000" dirty="0" err="1">
                <a:latin typeface="Calibri" panose="020F0502020204030204" pitchFamily="34" charset="0"/>
              </a:rPr>
              <a:t>leaders</a:t>
            </a:r>
            <a:br>
              <a:rPr lang="de-DE" sz="2000" dirty="0">
                <a:latin typeface="Calibri" panose="020F0502020204030204" pitchFamily="34" charset="0"/>
              </a:rPr>
            </a:br>
            <a:endParaRPr lang="de-DE" sz="2000" dirty="0">
              <a:latin typeface="Calibri" panose="020F0502020204030204" pitchFamily="34" charset="0"/>
            </a:endParaRPr>
          </a:p>
          <a:p>
            <a:pPr marL="342900" indent="-342900">
              <a:buFont typeface="Arial" panose="020B0604020202020204" pitchFamily="34" charset="0"/>
              <a:buChar char="•"/>
            </a:pPr>
            <a:endParaRPr lang="de-DE" sz="1400" dirty="0">
              <a:latin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rPr>
              <a:t>General </a:t>
            </a:r>
            <a:r>
              <a:rPr lang="de-DE" sz="2000" dirty="0" err="1">
                <a:latin typeface="Calibri" panose="020F0502020204030204" pitchFamily="34" charset="0"/>
              </a:rPr>
              <a:t>information</a:t>
            </a:r>
            <a:r>
              <a:rPr lang="de-DE" sz="2000" dirty="0">
                <a:latin typeface="Calibri" panose="020F0502020204030204" pitchFamily="34" charset="0"/>
              </a:rPr>
              <a:t> on </a:t>
            </a:r>
            <a:r>
              <a:rPr lang="de-DE" sz="2000" dirty="0" err="1">
                <a:latin typeface="Calibri" panose="020F0502020204030204" pitchFamily="34" charset="0"/>
              </a:rPr>
              <a:t>the</a:t>
            </a:r>
            <a:r>
              <a:rPr lang="de-DE" sz="2000" dirty="0">
                <a:latin typeface="Calibri" panose="020F0502020204030204" pitchFamily="34" charset="0"/>
              </a:rPr>
              <a:t> German </a:t>
            </a:r>
            <a:r>
              <a:rPr lang="de-DE" sz="2000" dirty="0" err="1">
                <a:latin typeface="Calibri" panose="020F0502020204030204" pitchFamily="34" charset="0"/>
              </a:rPr>
              <a:t>education</a:t>
            </a:r>
            <a:r>
              <a:rPr lang="de-DE" sz="2000" dirty="0">
                <a:latin typeface="Calibri" panose="020F0502020204030204" pitchFamily="34" charset="0"/>
              </a:rPr>
              <a:t> </a:t>
            </a:r>
            <a:r>
              <a:rPr lang="de-DE" sz="2000" dirty="0" err="1">
                <a:latin typeface="Calibri" panose="020F0502020204030204" pitchFamily="34" charset="0"/>
              </a:rPr>
              <a:t>system</a:t>
            </a:r>
            <a:r>
              <a:rPr lang="de-DE" sz="2000" dirty="0">
                <a:latin typeface="Calibri" panose="020F0502020204030204" pitchFamily="34" charset="0"/>
              </a:rPr>
              <a:t>: DAAD (www.daad.de)</a:t>
            </a:r>
          </a:p>
          <a:p>
            <a:r>
              <a:rPr lang="de-DE" dirty="0">
                <a:latin typeface="Calibri" panose="020F0502020204030204" pitchFamily="34" charset="0"/>
              </a:rPr>
              <a:t>      </a:t>
            </a:r>
            <a:r>
              <a:rPr lang="de-DE" sz="2000" dirty="0">
                <a:latin typeface="Calibri" panose="020F0502020204030204" pitchFamily="34" charset="0"/>
              </a:rPr>
              <a:t>(German Academic </a:t>
            </a:r>
            <a:r>
              <a:rPr lang="de-DE" sz="2000" dirty="0" err="1">
                <a:latin typeface="Calibri" panose="020F0502020204030204" pitchFamily="34" charset="0"/>
              </a:rPr>
              <a:t>exchange</a:t>
            </a:r>
            <a:r>
              <a:rPr lang="de-DE" sz="2000" dirty="0">
                <a:latin typeface="Calibri" panose="020F0502020204030204" pitchFamily="34" charset="0"/>
              </a:rPr>
              <a:t> Service)</a:t>
            </a:r>
          </a:p>
        </p:txBody>
      </p:sp>
      <p:pic>
        <p:nvPicPr>
          <p:cNvPr id="5" name="Picture 3" descr="N:\4all\public\PIER\74_Logos\55_UHH_Logos\up-uhh-logo-u-2010-u-farbe-u-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882020"/>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4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476672"/>
            <a:ext cx="5760443" cy="1368151"/>
          </a:xfrm>
        </p:spPr>
        <p:txBody>
          <a:bodyPr/>
          <a:lstStyle/>
          <a:p>
            <a:br>
              <a:rPr lang="de-DE" dirty="0">
                <a:latin typeface="Calibri" panose="020F0502020204030204" pitchFamily="34" charset="0"/>
              </a:rPr>
            </a:br>
            <a:r>
              <a:rPr lang="de-DE" dirty="0" err="1">
                <a:latin typeface="Calibri" panose="020F0502020204030204" pitchFamily="34" charset="0"/>
              </a:rPr>
              <a:t>Thank</a:t>
            </a:r>
            <a:r>
              <a:rPr lang="de-DE" dirty="0">
                <a:latin typeface="Calibri" panose="020F0502020204030204" pitchFamily="34" charset="0"/>
              </a:rPr>
              <a:t> </a:t>
            </a:r>
            <a:r>
              <a:rPr lang="de-DE" dirty="0" err="1">
                <a:latin typeface="Calibri" panose="020F0502020204030204" pitchFamily="34" charset="0"/>
              </a:rPr>
              <a:t>you</a:t>
            </a:r>
            <a:r>
              <a:rPr lang="de-DE" dirty="0">
                <a:latin typeface="Calibri" panose="020F0502020204030204" pitchFamily="34" charset="0"/>
              </a:rPr>
              <a:t> </a:t>
            </a:r>
            <a:r>
              <a:rPr lang="de-DE" dirty="0" err="1">
                <a:latin typeface="Calibri" panose="020F0502020204030204" pitchFamily="34" charset="0"/>
              </a:rPr>
              <a:t>very</a:t>
            </a:r>
            <a:r>
              <a:rPr lang="de-DE" dirty="0">
                <a:latin typeface="Calibri" panose="020F0502020204030204" pitchFamily="34" charset="0"/>
              </a:rPr>
              <a:t> </a:t>
            </a:r>
            <a:r>
              <a:rPr lang="de-DE" dirty="0" err="1">
                <a:latin typeface="Calibri" panose="020F0502020204030204" pitchFamily="34" charset="0"/>
              </a:rPr>
              <a:t>much</a:t>
            </a:r>
            <a:r>
              <a:rPr lang="de-DE" dirty="0">
                <a:latin typeface="Calibri" panose="020F0502020204030204" pitchFamily="34" charset="0"/>
              </a:rPr>
              <a:t> for </a:t>
            </a:r>
            <a:r>
              <a:rPr lang="de-DE" dirty="0" err="1">
                <a:latin typeface="Calibri" panose="020F0502020204030204" pitchFamily="34" charset="0"/>
              </a:rPr>
              <a:t>your</a:t>
            </a:r>
            <a:r>
              <a:rPr lang="de-DE" dirty="0">
                <a:latin typeface="Calibri" panose="020F0502020204030204" pitchFamily="34" charset="0"/>
              </a:rPr>
              <a:t> </a:t>
            </a:r>
            <a:r>
              <a:rPr lang="de-DE" dirty="0" err="1">
                <a:latin typeface="Calibri" panose="020F0502020204030204" pitchFamily="34" charset="0"/>
              </a:rPr>
              <a:t>attention</a:t>
            </a:r>
            <a:br>
              <a:rPr lang="de-DE" dirty="0">
                <a:latin typeface="Calibri" panose="020F0502020204030204" pitchFamily="34" charset="0"/>
              </a:rPr>
            </a:br>
            <a:br>
              <a:rPr lang="de-DE" dirty="0">
                <a:solidFill>
                  <a:schemeClr val="tx1"/>
                </a:solidFill>
                <a:latin typeface="Calibri" panose="020F0502020204030204" pitchFamily="34" charset="0"/>
              </a:rPr>
            </a:br>
            <a:br>
              <a:rPr lang="de-DE" dirty="0">
                <a:solidFill>
                  <a:schemeClr val="tx1"/>
                </a:solidFill>
                <a:latin typeface="Calibri" panose="020F0502020204030204" pitchFamily="34" charset="0"/>
              </a:rPr>
            </a:br>
            <a:r>
              <a:rPr lang="de-DE" dirty="0" err="1">
                <a:latin typeface="Calibri" panose="020F0502020204030204" pitchFamily="34" charset="0"/>
              </a:rPr>
              <a:t>We</a:t>
            </a:r>
            <a:r>
              <a:rPr lang="de-DE" dirty="0">
                <a:latin typeface="Calibri" panose="020F0502020204030204" pitchFamily="34" charset="0"/>
              </a:rPr>
              <a:t> </a:t>
            </a:r>
            <a:r>
              <a:rPr lang="de-DE" dirty="0" err="1">
                <a:latin typeface="Calibri" panose="020F0502020204030204" pitchFamily="34" charset="0"/>
              </a:rPr>
              <a:t>are</a:t>
            </a:r>
            <a:r>
              <a:rPr lang="de-DE" dirty="0">
                <a:latin typeface="Calibri" panose="020F0502020204030204" pitchFamily="34" charset="0"/>
              </a:rPr>
              <a:t> </a:t>
            </a:r>
            <a:r>
              <a:rPr lang="de-DE" dirty="0" err="1">
                <a:latin typeface="Calibri" panose="020F0502020204030204" pitchFamily="34" charset="0"/>
              </a:rPr>
              <a:t>looking</a:t>
            </a:r>
            <a:r>
              <a:rPr lang="de-DE" dirty="0">
                <a:latin typeface="Calibri" panose="020F0502020204030204" pitchFamily="34" charset="0"/>
              </a:rPr>
              <a:t> </a:t>
            </a:r>
            <a:r>
              <a:rPr lang="de-DE" dirty="0" err="1">
                <a:latin typeface="Calibri" panose="020F0502020204030204" pitchFamily="34" charset="0"/>
              </a:rPr>
              <a:t>forward</a:t>
            </a:r>
            <a:r>
              <a:rPr lang="de-DE" dirty="0">
                <a:latin typeface="Calibri" panose="020F0502020204030204" pitchFamily="34" charset="0"/>
              </a:rPr>
              <a:t> </a:t>
            </a:r>
            <a:r>
              <a:rPr lang="de-DE" dirty="0" err="1">
                <a:latin typeface="Calibri" panose="020F0502020204030204" pitchFamily="34" charset="0"/>
              </a:rPr>
              <a:t>to</a:t>
            </a:r>
            <a:r>
              <a:rPr lang="de-DE" dirty="0">
                <a:latin typeface="Calibri" panose="020F0502020204030204" pitchFamily="34" charset="0"/>
              </a:rPr>
              <a:t> </a:t>
            </a:r>
            <a:r>
              <a:rPr lang="de-DE" dirty="0" err="1">
                <a:latin typeface="Calibri" panose="020F0502020204030204" pitchFamily="34" charset="0"/>
              </a:rPr>
              <a:t>seeing</a:t>
            </a:r>
            <a:r>
              <a:rPr lang="de-DE" dirty="0">
                <a:latin typeface="Calibri" panose="020F0502020204030204" pitchFamily="34" charset="0"/>
              </a:rPr>
              <a:t> </a:t>
            </a:r>
            <a:r>
              <a:rPr lang="de-DE" dirty="0" err="1">
                <a:latin typeface="Calibri" panose="020F0502020204030204" pitchFamily="34" charset="0"/>
              </a:rPr>
              <a:t>you</a:t>
            </a:r>
            <a:r>
              <a:rPr lang="de-DE" dirty="0">
                <a:latin typeface="Calibri" panose="020F0502020204030204" pitchFamily="34" charset="0"/>
              </a:rPr>
              <a:t> </a:t>
            </a:r>
            <a:r>
              <a:rPr lang="de-DE" dirty="0" err="1">
                <a:latin typeface="Calibri" panose="020F0502020204030204" pitchFamily="34" charset="0"/>
              </a:rPr>
              <a:t>again</a:t>
            </a:r>
            <a:r>
              <a:rPr lang="de-DE" dirty="0">
                <a:latin typeface="Calibri" panose="020F0502020204030204" pitchFamily="34" charset="0"/>
              </a:rPr>
              <a:t> </a:t>
            </a:r>
            <a:r>
              <a:rPr lang="de-DE" dirty="0" err="1">
                <a:latin typeface="Calibri" panose="020F0502020204030204" pitchFamily="34" charset="0"/>
              </a:rPr>
              <a:t>as</a:t>
            </a:r>
            <a:r>
              <a:rPr lang="de-DE" dirty="0">
                <a:latin typeface="Calibri" panose="020F0502020204030204" pitchFamily="34" charset="0"/>
              </a:rPr>
              <a:t> </a:t>
            </a:r>
            <a:r>
              <a:rPr lang="de-DE" dirty="0" err="1">
                <a:latin typeface="Calibri" panose="020F0502020204030204" pitchFamily="34" charset="0"/>
              </a:rPr>
              <a:t>one</a:t>
            </a:r>
            <a:r>
              <a:rPr lang="de-DE" dirty="0">
                <a:latin typeface="Calibri" panose="020F0502020204030204" pitchFamily="34" charset="0"/>
              </a:rPr>
              <a:t> </a:t>
            </a:r>
            <a:r>
              <a:rPr lang="de-DE" dirty="0" err="1">
                <a:latin typeface="Calibri" panose="020F0502020204030204" pitchFamily="34" charset="0"/>
              </a:rPr>
              <a:t>of</a:t>
            </a:r>
            <a:r>
              <a:rPr lang="de-DE" dirty="0">
                <a:latin typeface="Calibri" panose="020F0502020204030204" pitchFamily="34" charset="0"/>
              </a:rPr>
              <a:t> </a:t>
            </a:r>
            <a:r>
              <a:rPr lang="de-DE" dirty="0" err="1">
                <a:latin typeface="Calibri" panose="020F0502020204030204" pitchFamily="34" charset="0"/>
              </a:rPr>
              <a:t>our</a:t>
            </a:r>
            <a:r>
              <a:rPr lang="de-DE" dirty="0">
                <a:latin typeface="Calibri" panose="020F0502020204030204" pitchFamily="34" charset="0"/>
              </a:rPr>
              <a:t> PhD </a:t>
            </a:r>
            <a:r>
              <a:rPr lang="de-DE" dirty="0" err="1">
                <a:latin typeface="Calibri" panose="020F0502020204030204" pitchFamily="34" charset="0"/>
              </a:rPr>
              <a:t>students</a:t>
            </a:r>
            <a:r>
              <a:rPr lang="de-DE" dirty="0">
                <a:latin typeface="Calibri" panose="020F0502020204030204" pitchFamily="34" charset="0"/>
              </a:rPr>
              <a:t> ... </a:t>
            </a:r>
            <a:br>
              <a:rPr lang="de-DE" dirty="0">
                <a:latin typeface="Calibri" panose="020F0502020204030204" pitchFamily="34" charset="0"/>
              </a:rPr>
            </a:br>
            <a:br>
              <a:rPr lang="de-DE" dirty="0">
                <a:latin typeface="Calibri" panose="020F0502020204030204" pitchFamily="34" charset="0"/>
              </a:rPr>
            </a:br>
            <a:br>
              <a:rPr lang="de-DE" dirty="0">
                <a:latin typeface="Calibri" panose="020F0502020204030204" pitchFamily="34" charset="0"/>
              </a:rPr>
            </a:br>
            <a:br>
              <a:rPr lang="de-DE" dirty="0">
                <a:latin typeface="Calibri" panose="020F0502020204030204" pitchFamily="34" charset="0"/>
              </a:rPr>
            </a:br>
            <a:br>
              <a:rPr lang="de-DE" dirty="0">
                <a:latin typeface="Calibri" panose="020F0502020204030204" pitchFamily="34" charset="0"/>
              </a:rPr>
            </a:br>
            <a:r>
              <a:rPr lang="de-DE" sz="2000" dirty="0">
                <a:latin typeface="Calibri" panose="020F0502020204030204" pitchFamily="34" charset="0"/>
              </a:rPr>
              <a:t>graduateschool.pier-hamburg.de</a:t>
            </a:r>
            <a:br>
              <a:rPr lang="de-DE" sz="2000">
                <a:latin typeface="Calibri" panose="020F0502020204030204" pitchFamily="34" charset="0"/>
              </a:rPr>
            </a:br>
            <a:r>
              <a:rPr lang="de-DE" sz="2000">
                <a:latin typeface="Calibri" panose="020F0502020204030204" pitchFamily="34" charset="0"/>
              </a:rPr>
              <a:t>https</a:t>
            </a:r>
            <a:r>
              <a:rPr lang="de-DE" sz="2000" dirty="0">
                <a:latin typeface="Calibri" panose="020F0502020204030204" pitchFamily="34" charset="0"/>
              </a:rPr>
              <a:t>://twitter.com/PIERCampus</a:t>
            </a:r>
            <a:br>
              <a:rPr lang="de-DE" sz="2000" dirty="0">
                <a:latin typeface="Calibri" panose="020F0502020204030204" pitchFamily="34" charset="0"/>
              </a:rPr>
            </a:br>
            <a:r>
              <a:rPr lang="de-DE" sz="2000" dirty="0">
                <a:latin typeface="Calibri" panose="020F0502020204030204" pitchFamily="34" charset="0"/>
              </a:rPr>
              <a:t>https://www.linkedin.com/company/70375638/admin/</a:t>
            </a:r>
          </a:p>
        </p:txBody>
      </p:sp>
      <p:pic>
        <p:nvPicPr>
          <p:cNvPr id="4098" name="Picture 2" descr="N:\4all\public\PIER\74_Logos\02_PHGS_Logos\PHGS_logo_koffer_2019\PHGS_logo_koffer_2019\Office\JPEG\PHGS_VER-ZWE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2544195" cy="21934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4all\public\PIER\74_Logos\55_UHH_Logos\up-uhh-logo-u-2010-u-farbe-u-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5940985"/>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4all\public\PIER\74_Logos\51_DESY_Logos_neu\DESY-Logo_2018\RGB\DESY_logo_3C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6093296"/>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1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60040" y="1199068"/>
            <a:ext cx="8604448" cy="4678204"/>
          </a:xfrm>
          <a:prstGeom prst="rect">
            <a:avLst/>
          </a:prstGeom>
          <a:noFill/>
        </p:spPr>
        <p:txBody>
          <a:bodyPr wrap="square" rtlCol="0">
            <a:spAutoFit/>
          </a:bodyPr>
          <a:lstStyle/>
          <a:p>
            <a:pPr lvl="0">
              <a:lnSpc>
                <a:spcPct val="100000"/>
              </a:lnSpc>
            </a:pPr>
            <a:endParaRPr lang="en-GB" sz="800" b="1"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US" kern="0" dirty="0">
                <a:solidFill>
                  <a:srgbClr val="000000"/>
                </a:solidFill>
                <a:latin typeface="Calibri" panose="020F0502020204030204" pitchFamily="34" charset="0"/>
                <a:ea typeface="ＭＳ Ｐゴシック" pitchFamily="-110" charset="-128"/>
                <a:cs typeface="Calibri" pitchFamily="34" charset="0"/>
              </a:rPr>
              <a:t>Is one of the world’s leading accelerator </a:t>
            </a:r>
            <a:r>
              <a:rPr lang="en-US" kern="0" dirty="0" err="1">
                <a:solidFill>
                  <a:srgbClr val="000000"/>
                </a:solidFill>
                <a:latin typeface="Calibri" panose="020F0502020204030204" pitchFamily="34" charset="0"/>
                <a:ea typeface="ＭＳ Ｐゴシック" pitchFamily="-110" charset="-128"/>
                <a:cs typeface="Calibri" pitchFamily="34" charset="0"/>
              </a:rPr>
              <a:t>centres</a:t>
            </a:r>
            <a:endParaRPr lang="en-US"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US"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kern="0" dirty="0">
                <a:solidFill>
                  <a:srgbClr val="000000"/>
                </a:solidFill>
                <a:latin typeface="Calibri" panose="020F0502020204030204" pitchFamily="34" charset="0"/>
                <a:ea typeface="ＭＳ Ｐゴシック" pitchFamily="-110" charset="-128"/>
                <a:cs typeface="Calibri" pitchFamily="34" charset="0"/>
              </a:rPr>
              <a:t>Excellence of DESYs Scientists</a:t>
            </a:r>
          </a:p>
          <a:p>
            <a:pPr marL="342900" lvl="0" indent="-342900">
              <a:lnSpc>
                <a:spcPct val="100000"/>
              </a:lnSpc>
              <a:buFont typeface="Arial" panose="020B0604020202020204" pitchFamily="34" charset="0"/>
              <a:buChar char="•"/>
            </a:pPr>
            <a:endParaRPr lang="en-GB"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kern="0" dirty="0" err="1">
                <a:solidFill>
                  <a:srgbClr val="000000"/>
                </a:solidFill>
                <a:latin typeface="Calibri" panose="020F0502020204030204" pitchFamily="34" charset="0"/>
                <a:ea typeface="ＭＳ Ｐゴシック" pitchFamily="-110" charset="-128"/>
                <a:cs typeface="Calibri" pitchFamily="34" charset="0"/>
              </a:rPr>
              <a:t>Cooperations</a:t>
            </a:r>
            <a:r>
              <a:rPr lang="en-GB" kern="0" dirty="0">
                <a:solidFill>
                  <a:srgbClr val="000000"/>
                </a:solidFill>
                <a:latin typeface="Calibri" panose="020F0502020204030204" pitchFamily="34" charset="0"/>
                <a:ea typeface="ＭＳ Ｐゴシック" pitchFamily="-110" charset="-128"/>
                <a:cs typeface="Calibri" pitchFamily="34" charset="0"/>
              </a:rPr>
              <a:t> with excellent partners worldwide</a:t>
            </a:r>
          </a:p>
          <a:p>
            <a:pPr marL="342900" lvl="0" indent="-342900">
              <a:lnSpc>
                <a:spcPct val="100000"/>
              </a:lnSpc>
              <a:buFont typeface="Arial" panose="020B0604020202020204" pitchFamily="34" charset="0"/>
              <a:buChar char="•"/>
            </a:pPr>
            <a:endParaRPr lang="en-GB"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Exciting interdisciplinary setting</a:t>
            </a:r>
          </a:p>
          <a:p>
            <a:pPr marL="342900" lvl="0" indent="-342900">
              <a:lnSpc>
                <a:spcPct val="10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lvl="0" indent="-342900">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Cooperates with industry and business</a:t>
            </a:r>
          </a:p>
          <a:p>
            <a:pPr marL="342900" lvl="0" indent="-342900">
              <a:lnSpc>
                <a:spcPct val="10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lvl="0" indent="-342900">
              <a:lnSpc>
                <a:spcPct val="100000"/>
              </a:lnSpc>
              <a:buFont typeface="Arial" panose="020B0604020202020204" pitchFamily="34" charset="0"/>
              <a:buChar char="•"/>
            </a:pPr>
            <a:r>
              <a:rPr lang="en-US" dirty="0">
                <a:latin typeface="Calibri" panose="020F0502020204030204" pitchFamily="34" charset="0"/>
                <a:cs typeface="Calibri" panose="020F0502020204030204" pitchFamily="34" charset="0"/>
              </a:rPr>
              <a:t>Benefits from the metropolitan regions of the two DESY locations: Hamburg&amp; </a:t>
            </a:r>
            <a:r>
              <a:rPr lang="en-US" dirty="0" err="1">
                <a:latin typeface="Calibri" panose="020F0502020204030204" pitchFamily="34" charset="0"/>
                <a:cs typeface="Calibri" panose="020F0502020204030204" pitchFamily="34" charset="0"/>
              </a:rPr>
              <a:t>Zeuthen</a:t>
            </a:r>
            <a:endParaRPr lang="en-US" dirty="0">
              <a:latin typeface="Calibri" panose="020F0502020204030204" pitchFamily="34" charset="0"/>
              <a:cs typeface="Calibri" panose="020F0502020204030204" pitchFamily="34" charset="0"/>
            </a:endParaRPr>
          </a:p>
          <a:p>
            <a:pPr marL="342900" lvl="0" indent="-342900">
              <a:lnSpc>
                <a:spcPct val="100000"/>
              </a:lnSpc>
              <a:buFont typeface="Arial" panose="020B0604020202020204" pitchFamily="34" charset="0"/>
              <a:buChar char="•"/>
            </a:pPr>
            <a:endParaRPr lang="en-GB"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kern="0" dirty="0">
                <a:solidFill>
                  <a:srgbClr val="000000"/>
                </a:solidFill>
                <a:latin typeface="Calibri" panose="020F0502020204030204" pitchFamily="34" charset="0"/>
                <a:ea typeface="ＭＳ Ｐゴシック" pitchFamily="-110" charset="-128"/>
                <a:cs typeface="Calibri" pitchFamily="34" charset="0"/>
              </a:rPr>
              <a:t>DESY is directly involved in 4 graduate schools which offer tailored made structure, services and scientific excellence to the young scientists</a:t>
            </a:r>
          </a:p>
          <a:p>
            <a:pPr marL="342900" lvl="0" indent="-342900">
              <a:lnSpc>
                <a:spcPct val="100000"/>
              </a:lnSpc>
              <a:buFont typeface="Arial" panose="020B0604020202020204" pitchFamily="34" charset="0"/>
              <a:buChar char="•"/>
            </a:pPr>
            <a:endParaRPr lang="en-GB"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p:txBody>
      </p:sp>
      <p:sp>
        <p:nvSpPr>
          <p:cNvPr id="2" name="Textfeld 1"/>
          <p:cNvSpPr txBox="1"/>
          <p:nvPr/>
        </p:nvSpPr>
        <p:spPr>
          <a:xfrm>
            <a:off x="127342" y="260648"/>
            <a:ext cx="4946354" cy="523220"/>
          </a:xfrm>
          <a:prstGeom prst="rect">
            <a:avLst/>
          </a:prstGeom>
          <a:noFill/>
        </p:spPr>
        <p:txBody>
          <a:bodyPr wrap="none" rtlCol="0">
            <a:spAutoFit/>
          </a:bodyPr>
          <a:lstStyle/>
          <a:p>
            <a:r>
              <a:rPr lang="en-US" sz="2800" b="1" dirty="0">
                <a:latin typeface="Calibri" panose="020F0502020204030204" pitchFamily="34" charset="0"/>
              </a:rPr>
              <a:t>Why doing a doctorate at DESY?</a:t>
            </a:r>
            <a:endParaRPr lang="de-DE" sz="2800" b="1" dirty="0">
              <a:latin typeface="Calibri" panose="020F0502020204030204" pitchFamily="34" charset="0"/>
            </a:endParaRPr>
          </a:p>
        </p:txBody>
      </p:sp>
      <p:pic>
        <p:nvPicPr>
          <p:cNvPr id="5" name="Picture 3" descr="N:\4all\public\PIER\74_Logos\55_UHH_Logos\up-uhh-logo-u-2010-u-farbe-u-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901492"/>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0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60040" y="980728"/>
            <a:ext cx="9036496" cy="5786199"/>
          </a:xfrm>
          <a:prstGeom prst="rect">
            <a:avLst/>
          </a:prstGeom>
          <a:noFill/>
        </p:spPr>
        <p:txBody>
          <a:bodyPr wrap="square" rtlCol="0">
            <a:spAutoFit/>
          </a:bodyPr>
          <a:lstStyle/>
          <a:p>
            <a:pPr lvl="0">
              <a:lnSpc>
                <a:spcPct val="100000"/>
              </a:lnSpc>
            </a:pPr>
            <a:endParaRPr lang="en-GB" sz="800" b="1"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spcAft>
                <a:spcPts val="600"/>
              </a:spcAft>
            </a:pPr>
            <a:r>
              <a:rPr lang="en-GB" sz="2000" b="1" kern="0" dirty="0">
                <a:solidFill>
                  <a:srgbClr val="000000"/>
                </a:solidFill>
                <a:latin typeface="Calibri" panose="020F0502020204030204" pitchFamily="34" charset="0"/>
                <a:ea typeface="ＭＳ Ｐゴシック" pitchFamily="-110" charset="-128"/>
                <a:cs typeface="Calibri" pitchFamily="34" charset="0"/>
              </a:rPr>
              <a:t>DASHH</a:t>
            </a:r>
          </a:p>
          <a:p>
            <a:pPr marL="342900" lvl="0" indent="-342900">
              <a:lnSpc>
                <a:spcPct val="100000"/>
              </a:lnSpc>
              <a:spcAft>
                <a:spcPts val="600"/>
              </a:spcAft>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Data Science in Hamburg-Helmholtz Graduate School for the Structure of Matter</a:t>
            </a:r>
          </a:p>
          <a:p>
            <a:pPr marL="342900" lvl="0" indent="-342900">
              <a:lnSpc>
                <a:spcPct val="100000"/>
              </a:lnSpc>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Photon Science / Accelerator Science / Particle Physics / Structural Biology / Materials Science / Reproducible Data Science</a:t>
            </a:r>
          </a:p>
          <a:p>
            <a:pPr marL="342900" lvl="0" indent="-342900">
              <a:lnSpc>
                <a:spcPct val="100000"/>
              </a:lnSpc>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Call for applications: once per year, last call was in September 2021</a:t>
            </a:r>
          </a:p>
          <a:p>
            <a:pPr marL="342900" lvl="0" indent="-342900">
              <a:lnSpc>
                <a:spcPct val="100000"/>
              </a:lnSpc>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https://www.dashh.org</a:t>
            </a:r>
          </a:p>
          <a:p>
            <a:pPr marL="342900" lvl="0" indent="-342900">
              <a:lnSpc>
                <a:spcPct val="100000"/>
              </a:lnSpc>
              <a:buFont typeface="Arial" panose="020B0604020202020204" pitchFamily="34" charset="0"/>
              <a:buChar char="•"/>
            </a:pPr>
            <a:endParaRPr lang="en-GB" sz="1400"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spcAft>
                <a:spcPts val="600"/>
              </a:spcAft>
            </a:pPr>
            <a:r>
              <a:rPr lang="en-GB" sz="2000" b="1" kern="0" dirty="0">
                <a:solidFill>
                  <a:srgbClr val="000000"/>
                </a:solidFill>
                <a:latin typeface="Calibri" panose="020F0502020204030204" pitchFamily="34" charset="0"/>
                <a:ea typeface="ＭＳ Ｐゴシック" pitchFamily="-110" charset="-128"/>
                <a:cs typeface="Calibri" pitchFamily="34" charset="0"/>
              </a:rPr>
              <a:t>HELIOS</a:t>
            </a:r>
          </a:p>
          <a:p>
            <a:pPr marL="342900" indent="-342900">
              <a:spcAft>
                <a:spcPts val="600"/>
              </a:spcAft>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Helmholtz-Lund International Graduate School </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Atomic, Laser and Molecular Physics / Particle Physics / Nano-Bio and Nano-Physics </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Next call for applications: summer 2023</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https://www.heliosgraduateschool.org/</a:t>
            </a:r>
          </a:p>
          <a:p>
            <a:pPr marL="342900" lvl="0" indent="-342900">
              <a:lnSpc>
                <a:spcPct val="100000"/>
              </a:lnSpc>
              <a:buFont typeface="Arial" panose="020B0604020202020204" pitchFamily="34" charset="0"/>
              <a:buChar char="•"/>
            </a:pPr>
            <a:endParaRPr lang="en-GB" sz="1400"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p:txBody>
      </p:sp>
      <p:sp>
        <p:nvSpPr>
          <p:cNvPr id="2" name="Textfeld 1"/>
          <p:cNvSpPr txBox="1"/>
          <p:nvPr/>
        </p:nvSpPr>
        <p:spPr>
          <a:xfrm>
            <a:off x="127342" y="260648"/>
            <a:ext cx="7010189" cy="523220"/>
          </a:xfrm>
          <a:prstGeom prst="rect">
            <a:avLst/>
          </a:prstGeom>
          <a:noFill/>
        </p:spPr>
        <p:txBody>
          <a:bodyPr wrap="none" rtlCol="0">
            <a:spAutoFit/>
          </a:bodyPr>
          <a:lstStyle/>
          <a:p>
            <a:r>
              <a:rPr lang="en-US" sz="2800" b="1" dirty="0">
                <a:latin typeface="Calibri" panose="020F0502020204030204" pitchFamily="34" charset="0"/>
              </a:rPr>
              <a:t>DESY is directly involved in 4 graduate schools</a:t>
            </a:r>
            <a:endParaRPr lang="de-DE" sz="2800" b="1" dirty="0">
              <a:latin typeface="Calibri" panose="020F0502020204030204" pitchFamily="34" charset="0"/>
            </a:endParaRPr>
          </a:p>
        </p:txBody>
      </p:sp>
      <p:pic>
        <p:nvPicPr>
          <p:cNvPr id="5" name="Picture 3" descr="N:\4all\public\PIER\74_Logos\55_UHH_Logos\up-uhh-logo-u-2010-u-farbe-u-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901492"/>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1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88032" y="980728"/>
            <a:ext cx="9036496" cy="4708981"/>
          </a:xfrm>
          <a:prstGeom prst="rect">
            <a:avLst/>
          </a:prstGeom>
          <a:noFill/>
        </p:spPr>
        <p:txBody>
          <a:bodyPr wrap="square" rtlCol="0">
            <a:spAutoFit/>
          </a:bodyPr>
          <a:lstStyle/>
          <a:p>
            <a:pPr lvl="0">
              <a:lnSpc>
                <a:spcPct val="100000"/>
              </a:lnSpc>
            </a:pPr>
            <a:endParaRPr lang="en-GB" sz="800" b="1"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1400"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spcAft>
                <a:spcPts val="600"/>
              </a:spcAft>
            </a:pPr>
            <a:r>
              <a:rPr lang="de-DE" sz="2000" b="1" dirty="0">
                <a:latin typeface="Calibri" panose="020F0502020204030204" pitchFamily="34" charset="0"/>
                <a:cs typeface="Calibri" panose="020F0502020204030204" pitchFamily="34" charset="0"/>
              </a:rPr>
              <a:t>International Helmholtz-Weizmann Research </a:t>
            </a:r>
            <a:r>
              <a:rPr lang="en-GB" sz="2000" b="1" kern="0" dirty="0">
                <a:solidFill>
                  <a:srgbClr val="000000"/>
                </a:solidFill>
                <a:latin typeface="Calibri" panose="020F0502020204030204" pitchFamily="34" charset="0"/>
                <a:ea typeface="ＭＳ Ｐゴシック" pitchFamily="-110" charset="-128"/>
                <a:cs typeface="Calibri" pitchFamily="34" charset="0"/>
              </a:rPr>
              <a:t>School Multi-Messenger Astronomy  </a:t>
            </a:r>
          </a:p>
          <a:p>
            <a:pPr marL="342900" lvl="0" indent="-342900">
              <a:lnSpc>
                <a:spcPct val="100000"/>
              </a:lnSpc>
              <a:spcAft>
                <a:spcPts val="600"/>
              </a:spcAft>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DESY </a:t>
            </a:r>
            <a:r>
              <a:rPr lang="en-GB" sz="2000" kern="0" dirty="0" err="1">
                <a:solidFill>
                  <a:srgbClr val="000000"/>
                </a:solidFill>
                <a:latin typeface="Calibri" panose="020F0502020204030204" pitchFamily="34" charset="0"/>
                <a:ea typeface="ＭＳ Ｐゴシック" pitchFamily="-110" charset="-128"/>
                <a:cs typeface="Calibri" pitchFamily="34" charset="0"/>
              </a:rPr>
              <a:t>Zeuthen</a:t>
            </a: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US" sz="2000" kern="0" dirty="0">
                <a:solidFill>
                  <a:srgbClr val="000000"/>
                </a:solidFill>
                <a:latin typeface="Calibri" panose="020F0502020204030204" pitchFamily="34" charset="0"/>
                <a:ea typeface="ＭＳ Ｐゴシック" pitchFamily="-110" charset="-128"/>
                <a:cs typeface="Calibri" pitchFamily="34" charset="0"/>
              </a:rPr>
              <a:t>https://www.multimessenger-school.de/</a:t>
            </a:r>
          </a:p>
          <a:p>
            <a:pPr marL="342900" indent="-342900">
              <a:buFont typeface="Arial" panose="020B0604020202020204" pitchFamily="34" charset="0"/>
              <a:buChar char="•"/>
            </a:pPr>
            <a:endParaRPr lang="en-US" sz="14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endParaRPr lang="en-US" sz="14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endParaRPr lang="en-US" sz="1400" kern="0" dirty="0">
              <a:solidFill>
                <a:srgbClr val="000000"/>
              </a:solidFill>
              <a:latin typeface="Calibri" panose="020F0502020204030204" pitchFamily="34" charset="0"/>
              <a:ea typeface="ＭＳ Ｐゴシック" pitchFamily="-110" charset="-128"/>
              <a:cs typeface="Calibri" pitchFamily="34" charset="0"/>
            </a:endParaRPr>
          </a:p>
          <a:p>
            <a:pPr>
              <a:spcAft>
                <a:spcPts val="600"/>
              </a:spcAft>
            </a:pPr>
            <a:r>
              <a:rPr lang="en-GB" sz="2000" b="1" kern="0" dirty="0">
                <a:solidFill>
                  <a:srgbClr val="000000"/>
                </a:solidFill>
                <a:latin typeface="Calibri" panose="020F0502020204030204" pitchFamily="34" charset="0"/>
                <a:ea typeface="ＭＳ Ｐゴシック" pitchFamily="-110" charset="-128"/>
                <a:cs typeface="Calibri" pitchFamily="34" charset="0"/>
              </a:rPr>
              <a:t>PIER Helmholtz Graduate School (PHGS)</a:t>
            </a:r>
          </a:p>
          <a:p>
            <a:pPr marL="342900" indent="-342900">
              <a:spcAft>
                <a:spcPts val="600"/>
              </a:spcAft>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Graduate Program at DESY in Cooperation with Universität Hamburg</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Particle &amp; </a:t>
            </a:r>
            <a:r>
              <a:rPr lang="en-GB" sz="2000" kern="0" dirty="0" err="1">
                <a:solidFill>
                  <a:srgbClr val="000000"/>
                </a:solidFill>
                <a:latin typeface="Calibri" panose="020F0502020204030204" pitchFamily="34" charset="0"/>
                <a:ea typeface="ＭＳ Ｐゴシック" pitchFamily="-110" charset="-128"/>
                <a:cs typeface="Calibri" pitchFamily="34" charset="0"/>
              </a:rPr>
              <a:t>Astroparticle</a:t>
            </a:r>
            <a:r>
              <a:rPr lang="en-GB" sz="2000" kern="0" dirty="0">
                <a:solidFill>
                  <a:srgbClr val="000000"/>
                </a:solidFill>
                <a:latin typeface="Calibri" panose="020F0502020204030204" pitchFamily="34" charset="0"/>
                <a:ea typeface="ＭＳ Ｐゴシック" pitchFamily="-110" charset="-128"/>
                <a:cs typeface="Calibri" pitchFamily="34" charset="0"/>
              </a:rPr>
              <a:t> Physics / Photon Science / Nanoscience / Infection &amp; </a:t>
            </a:r>
            <a:r>
              <a:rPr lang="en-GB" sz="2000" kern="0" dirty="0" err="1">
                <a:solidFill>
                  <a:srgbClr val="000000"/>
                </a:solidFill>
                <a:latin typeface="Calibri" panose="020F0502020204030204" pitchFamily="34" charset="0"/>
                <a:ea typeface="ＭＳ Ｐゴシック" pitchFamily="-110" charset="-128"/>
                <a:cs typeface="Calibri" pitchFamily="34" charset="0"/>
              </a:rPr>
              <a:t>Structurla</a:t>
            </a:r>
            <a:r>
              <a:rPr lang="en-GB" sz="2000" kern="0" dirty="0">
                <a:solidFill>
                  <a:srgbClr val="000000"/>
                </a:solidFill>
                <a:latin typeface="Calibri" panose="020F0502020204030204" pitchFamily="34" charset="0"/>
                <a:ea typeface="ＭＳ Ｐゴシック" pitchFamily="-110" charset="-128"/>
                <a:cs typeface="Calibri" pitchFamily="34" charset="0"/>
              </a:rPr>
              <a:t> Biology / Accelerators / Theoretical Physics</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Membership possible all year long</a:t>
            </a:r>
          </a:p>
          <a:p>
            <a:pPr marL="342900" indent="-342900">
              <a:buFont typeface="Arial" panose="020B0604020202020204" pitchFamily="34" charset="0"/>
              <a:buChar char="•"/>
            </a:pPr>
            <a:endParaRPr lang="en-GB" sz="9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https://graduateschool.pier-hamburg.de/</a:t>
            </a:r>
          </a:p>
        </p:txBody>
      </p:sp>
      <p:sp>
        <p:nvSpPr>
          <p:cNvPr id="2" name="Textfeld 1"/>
          <p:cNvSpPr txBox="1"/>
          <p:nvPr/>
        </p:nvSpPr>
        <p:spPr>
          <a:xfrm>
            <a:off x="127342" y="260648"/>
            <a:ext cx="7010189" cy="523220"/>
          </a:xfrm>
          <a:prstGeom prst="rect">
            <a:avLst/>
          </a:prstGeom>
          <a:noFill/>
        </p:spPr>
        <p:txBody>
          <a:bodyPr wrap="none" rtlCol="0">
            <a:spAutoFit/>
          </a:bodyPr>
          <a:lstStyle/>
          <a:p>
            <a:r>
              <a:rPr lang="en-US" sz="2800" b="1" dirty="0">
                <a:latin typeface="Calibri" panose="020F0502020204030204" pitchFamily="34" charset="0"/>
              </a:rPr>
              <a:t>DESY is directly involved in 4 graduate schools</a:t>
            </a:r>
            <a:endParaRPr lang="de-DE" sz="2800" b="1" dirty="0">
              <a:latin typeface="Calibri" panose="020F0502020204030204" pitchFamily="34" charset="0"/>
            </a:endParaRPr>
          </a:p>
        </p:txBody>
      </p:sp>
      <p:pic>
        <p:nvPicPr>
          <p:cNvPr id="5" name="Picture 3" descr="N:\4all\public\PIER\74_Logos\55_UHH_Logos\up-uhh-logo-u-2010-u-farbe-u-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01492"/>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9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16024" y="908720"/>
            <a:ext cx="9036496" cy="4093428"/>
          </a:xfrm>
          <a:prstGeom prst="rect">
            <a:avLst/>
          </a:prstGeom>
          <a:noFill/>
        </p:spPr>
        <p:txBody>
          <a:bodyPr wrap="square" rtlCol="0">
            <a:spAutoFit/>
          </a:bodyPr>
          <a:lstStyle/>
          <a:p>
            <a:pPr lvl="0">
              <a:lnSpc>
                <a:spcPct val="100000"/>
              </a:lnSpc>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a:p>
            <a:pPr lvl="0">
              <a:lnSpc>
                <a:spcPct val="100000"/>
              </a:lnSpc>
            </a:pPr>
            <a:endParaRPr lang="en-GB" sz="2000" b="1" u="sng"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About 300 PhD students have a working contract with DESY</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Thereof about 230 with the PIER Helmholtz Graduate School (PHGS)</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PHGS: biggest Graduateschool on Campus Bahrenfeld/Hamburg</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PHGS: oldest Graduateschool at DESY – founded in 2012</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p:txBody>
      </p:sp>
      <p:sp>
        <p:nvSpPr>
          <p:cNvPr id="2" name="Textfeld 1"/>
          <p:cNvSpPr txBox="1"/>
          <p:nvPr/>
        </p:nvSpPr>
        <p:spPr>
          <a:xfrm>
            <a:off x="127342" y="260648"/>
            <a:ext cx="8927700" cy="446276"/>
          </a:xfrm>
          <a:prstGeom prst="rect">
            <a:avLst/>
          </a:prstGeom>
          <a:noFill/>
        </p:spPr>
        <p:txBody>
          <a:bodyPr wrap="none" rtlCol="0">
            <a:spAutoFit/>
          </a:bodyPr>
          <a:lstStyle/>
          <a:p>
            <a:r>
              <a:rPr lang="en-US" sz="2300" b="1" dirty="0">
                <a:latin typeface="Calibri" panose="020F0502020204030204" pitchFamily="34" charset="0"/>
              </a:rPr>
              <a:t>PHGS students at DESY and the PIER Helmholtz Graduate School (PHGS)</a:t>
            </a:r>
            <a:endParaRPr lang="de-DE" sz="2300" b="1" dirty="0">
              <a:latin typeface="Calibri" panose="020F0502020204030204" pitchFamily="34" charset="0"/>
            </a:endParaRPr>
          </a:p>
        </p:txBody>
      </p:sp>
      <p:sp>
        <p:nvSpPr>
          <p:cNvPr id="4" name="Textfeld 3"/>
          <p:cNvSpPr txBox="1"/>
          <p:nvPr/>
        </p:nvSpPr>
        <p:spPr>
          <a:xfrm>
            <a:off x="385361" y="3302929"/>
            <a:ext cx="8758639" cy="506292"/>
          </a:xfrm>
          <a:prstGeom prst="rect">
            <a:avLst/>
          </a:prstGeom>
          <a:noFill/>
        </p:spPr>
        <p:txBody>
          <a:bodyPr wrap="square" rtlCol="0">
            <a:spAutoFit/>
          </a:bodyPr>
          <a:lstStyle/>
          <a:p>
            <a:pPr>
              <a:lnSpc>
                <a:spcPct val="150000"/>
              </a:lnSpc>
            </a:pPr>
            <a:endParaRPr lang="en-US" sz="2000" dirty="0">
              <a:latin typeface="Calibri" panose="020F0502020204030204" pitchFamily="34" charset="0"/>
              <a:cs typeface="Arial" panose="020B0604020202020204" pitchFamily="34" charset="0"/>
            </a:endParaRPr>
          </a:p>
        </p:txBody>
      </p:sp>
      <p:pic>
        <p:nvPicPr>
          <p:cNvPr id="5" name="Picture 3" descr="N:\4all\public\PIER\74_Logos\55_UHH_Logos\up-uhh-logo-u-2010-u-farbe-u-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01492"/>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2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7504" y="836712"/>
            <a:ext cx="8856984" cy="4862870"/>
          </a:xfrm>
          <a:prstGeom prst="rect">
            <a:avLst/>
          </a:prstGeom>
          <a:noFill/>
        </p:spPr>
        <p:txBody>
          <a:bodyPr wrap="square" rtlCol="0">
            <a:spAutoFit/>
          </a:bodyPr>
          <a:lstStyle/>
          <a:p>
            <a:pPr lvl="0">
              <a:lnSpc>
                <a:spcPct val="100000"/>
              </a:lnSpc>
            </a:pPr>
            <a:endParaRPr lang="en-GB" sz="2000" b="1"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Graduate Education Program at DESY in Cooperation with Universität Hamburg</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Located on Campus Bahrenfeld Hamburg</a:t>
            </a: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r>
              <a:rPr lang="en-GB" sz="2000" kern="0" dirty="0">
                <a:solidFill>
                  <a:srgbClr val="000000"/>
                </a:solidFill>
                <a:latin typeface="Calibri" panose="020F0502020204030204" pitchFamily="34" charset="0"/>
                <a:ea typeface="ＭＳ Ｐゴシック" pitchFamily="-110" charset="-128"/>
                <a:cs typeface="Calibri" pitchFamily="34" charset="0"/>
              </a:rPr>
              <a:t>Open to PhD students who have an affiliation with DESY and/or the University Hamburg who do their PhD in one or more of the following research fields:</a:t>
            </a:r>
          </a:p>
          <a:p>
            <a:pPr marL="800100" lvl="1" indent="-342900">
              <a:lnSpc>
                <a:spcPct val="150000"/>
              </a:lnSpc>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Particle and </a:t>
            </a:r>
            <a:r>
              <a:rPr lang="en-US" sz="2000" kern="0" dirty="0" err="1">
                <a:solidFill>
                  <a:srgbClr val="000000"/>
                </a:solidFill>
                <a:latin typeface="Calibri" panose="020F0502020204030204" pitchFamily="34" charset="0"/>
                <a:ea typeface="ＭＳ Ｐゴシック" pitchFamily="-110" charset="-128"/>
                <a:cs typeface="Arial" panose="020B0604020202020204" pitchFamily="34" charset="0"/>
              </a:rPr>
              <a:t>Astroparticle</a:t>
            </a: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 Physics</a:t>
            </a:r>
          </a:p>
          <a:p>
            <a:pPr marL="800100" lvl="1" indent="-342900">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Photon Science</a:t>
            </a:r>
          </a:p>
          <a:p>
            <a:pPr marL="800100" lvl="1" indent="-342900">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Nanoscience</a:t>
            </a:r>
          </a:p>
          <a:p>
            <a:pPr marL="800100" lvl="1" indent="-342900">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Infection and Structural Biology</a:t>
            </a:r>
          </a:p>
          <a:p>
            <a:pPr marL="800100" lvl="1" indent="-342900">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Accelerators</a:t>
            </a:r>
          </a:p>
          <a:p>
            <a:pPr marL="800100" lvl="1" indent="-342900">
              <a:buFont typeface="Wingdings" panose="05000000000000000000" pitchFamily="2" charset="2"/>
              <a:buChar char="Ø"/>
            </a:pPr>
            <a:r>
              <a:rPr lang="en-US" sz="2000" kern="0" dirty="0">
                <a:solidFill>
                  <a:srgbClr val="000000"/>
                </a:solidFill>
                <a:latin typeface="Calibri" panose="020F0502020204030204" pitchFamily="34" charset="0"/>
                <a:ea typeface="ＭＳ Ｐゴシック" pitchFamily="-110" charset="-128"/>
                <a:cs typeface="Arial" panose="020B0604020202020204" pitchFamily="34" charset="0"/>
              </a:rPr>
              <a:t>Theoretical Physics</a:t>
            </a: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lvl="0" indent="-342900">
              <a:lnSpc>
                <a:spcPct val="100000"/>
              </a:lnSpc>
              <a:buFont typeface="Arial" panose="020B0604020202020204" pitchFamily="34" charset="0"/>
              <a:buChar char="•"/>
            </a:pPr>
            <a:endParaRPr lang="en-GB" sz="2000" kern="0" dirty="0">
              <a:solidFill>
                <a:srgbClr val="000000"/>
              </a:solidFill>
              <a:latin typeface="Calibri" panose="020F0502020204030204" pitchFamily="34" charset="0"/>
              <a:ea typeface="ＭＳ Ｐゴシック" pitchFamily="-110" charset="-128"/>
              <a:cs typeface="Calibri" pitchFamily="34" charset="0"/>
            </a:endParaRPr>
          </a:p>
          <a:p>
            <a:pPr marL="342900" indent="-342900">
              <a:buFont typeface="Arial" panose="020B0604020202020204" pitchFamily="34" charset="0"/>
              <a:buChar char="•"/>
            </a:pPr>
            <a:r>
              <a:rPr lang="en-US" sz="2000" kern="0" dirty="0">
                <a:solidFill>
                  <a:srgbClr val="000000"/>
                </a:solidFill>
                <a:latin typeface="Calibri" panose="020F0502020204030204" pitchFamily="34" charset="0"/>
                <a:ea typeface="ＭＳ Ｐゴシック" pitchFamily="-110" charset="-128"/>
                <a:cs typeface="Calibri" pitchFamily="34" charset="0"/>
              </a:rPr>
              <a:t>60 % international PhD students</a:t>
            </a:r>
          </a:p>
        </p:txBody>
      </p:sp>
      <p:sp>
        <p:nvSpPr>
          <p:cNvPr id="2" name="Textfeld 1"/>
          <p:cNvSpPr txBox="1"/>
          <p:nvPr/>
        </p:nvSpPr>
        <p:spPr>
          <a:xfrm>
            <a:off x="127342" y="260648"/>
            <a:ext cx="6117829" cy="523220"/>
          </a:xfrm>
          <a:prstGeom prst="rect">
            <a:avLst/>
          </a:prstGeom>
          <a:noFill/>
        </p:spPr>
        <p:txBody>
          <a:bodyPr wrap="none" rtlCol="0">
            <a:spAutoFit/>
          </a:bodyPr>
          <a:lstStyle/>
          <a:p>
            <a:r>
              <a:rPr lang="de-DE" sz="2800" b="1" dirty="0">
                <a:latin typeface="Calibri" panose="020F0502020204030204" pitchFamily="34" charset="0"/>
              </a:rPr>
              <a:t>PIER Helmholtz Graduate School (PHGS)</a:t>
            </a:r>
          </a:p>
        </p:txBody>
      </p:sp>
      <p:pic>
        <p:nvPicPr>
          <p:cNvPr id="5" name="Picture 3" descr="N:\4all\public\PIER\74_Logos\55_UHH_Logos\up-uhh-logo-u-2010-u-farbe-u-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01492"/>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4all\public\PIER\74_Logos\51_DESY_Logos_neu\DESY-Logo_2018\RGB\DESY_logo_3C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021288"/>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7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7342" y="260648"/>
            <a:ext cx="4995727" cy="523220"/>
          </a:xfrm>
          <a:prstGeom prst="rect">
            <a:avLst/>
          </a:prstGeom>
          <a:noFill/>
        </p:spPr>
        <p:txBody>
          <a:bodyPr wrap="none" rtlCol="0">
            <a:spAutoFit/>
          </a:bodyPr>
          <a:lstStyle/>
          <a:p>
            <a:r>
              <a:rPr lang="de-DE" sz="2800" b="1" dirty="0">
                <a:latin typeface="Calibri" panose="020F0502020204030204" pitchFamily="34" charset="0"/>
              </a:rPr>
              <a:t>PIER Helmholtz Graduate School</a:t>
            </a:r>
          </a:p>
        </p:txBody>
      </p:sp>
      <p:sp>
        <p:nvSpPr>
          <p:cNvPr id="4" name="Textfeld 3"/>
          <p:cNvSpPr txBox="1"/>
          <p:nvPr/>
        </p:nvSpPr>
        <p:spPr>
          <a:xfrm>
            <a:off x="179512" y="924952"/>
            <a:ext cx="8712968" cy="4185761"/>
          </a:xfrm>
          <a:prstGeom prst="rect">
            <a:avLst/>
          </a:prstGeom>
          <a:noFill/>
        </p:spPr>
        <p:txBody>
          <a:bodyPr wrap="square" rtlCol="0">
            <a:spAutoFit/>
          </a:bodyPr>
          <a:lstStyle/>
          <a:p>
            <a:endParaRPr lang="de-DE" sz="2000" dirty="0">
              <a:latin typeface="Calibri" panose="020F0502020204030204" pitchFamily="34" charset="0"/>
            </a:endParaRPr>
          </a:p>
          <a:p>
            <a:r>
              <a:rPr lang="de-DE" sz="2000" dirty="0" err="1">
                <a:latin typeface="Calibri" panose="020F0502020204030204" pitchFamily="34" charset="0"/>
              </a:rPr>
              <a:t>PhD</a:t>
            </a:r>
            <a:r>
              <a:rPr lang="de-DE" sz="2000" dirty="0">
                <a:latin typeface="Calibri" panose="020F0502020204030204" pitchFamily="34" charset="0"/>
              </a:rPr>
              <a:t> </a:t>
            </a:r>
            <a:r>
              <a:rPr lang="de-DE" sz="2000" dirty="0" err="1">
                <a:latin typeface="Calibri" panose="020F0502020204030204" pitchFamily="34" charset="0"/>
              </a:rPr>
              <a:t>programme</a:t>
            </a:r>
            <a:r>
              <a:rPr lang="de-DE" sz="2000" dirty="0">
                <a:latin typeface="Calibri" panose="020F0502020204030204" pitchFamily="34" charset="0"/>
              </a:rPr>
              <a:t> </a:t>
            </a:r>
            <a:r>
              <a:rPr lang="de-DE" sz="2000" dirty="0" err="1">
                <a:latin typeface="Calibri" panose="020F0502020204030204" pitchFamily="34" charset="0"/>
              </a:rPr>
              <a:t>with</a:t>
            </a:r>
            <a:r>
              <a:rPr lang="de-DE" sz="2000" dirty="0">
                <a:latin typeface="Calibri" panose="020F0502020204030204" pitchFamily="34" charset="0"/>
              </a:rPr>
              <a:t> </a:t>
            </a:r>
            <a:r>
              <a:rPr lang="de-DE" sz="2000" dirty="0" err="1">
                <a:latin typeface="Calibri" panose="020F0502020204030204" pitchFamily="34" charset="0"/>
              </a:rPr>
              <a:t>focus</a:t>
            </a:r>
            <a:r>
              <a:rPr lang="de-DE" sz="2000" dirty="0">
                <a:latin typeface="Calibri" panose="020F0502020204030204" pitchFamily="34" charset="0"/>
              </a:rPr>
              <a:t> on:</a:t>
            </a:r>
          </a:p>
          <a:p>
            <a:endParaRPr lang="de-DE" sz="1600" dirty="0">
              <a:latin typeface="Calibri" panose="020F0502020204030204" pitchFamily="34" charset="0"/>
            </a:endParaRPr>
          </a:p>
          <a:p>
            <a:pPr marL="800100" lvl="1" indent="-342900">
              <a:lnSpc>
                <a:spcPct val="150000"/>
              </a:lnSpc>
              <a:buFont typeface="Arial" panose="020B0604020202020204" pitchFamily="34" charset="0"/>
              <a:buChar char="•"/>
            </a:pPr>
            <a:r>
              <a:rPr lang="de-DE" sz="2000" dirty="0" err="1">
                <a:latin typeface="Calibri" panose="020F0502020204030204" pitchFamily="34" charset="0"/>
              </a:rPr>
              <a:t>Interdisciplinary</a:t>
            </a:r>
            <a:r>
              <a:rPr lang="de-DE" sz="2000" dirty="0">
                <a:latin typeface="Calibri" panose="020F0502020204030204" pitchFamily="34" charset="0"/>
              </a:rPr>
              <a:t> </a:t>
            </a:r>
            <a:r>
              <a:rPr lang="de-DE" sz="2000" dirty="0" err="1">
                <a:latin typeface="Calibri" panose="020F0502020204030204" pitchFamily="34" charset="0"/>
              </a:rPr>
              <a:t>qualification</a:t>
            </a:r>
            <a:r>
              <a:rPr lang="de-DE" sz="2000" dirty="0">
                <a:latin typeface="Calibri" panose="020F0502020204030204" pitchFamily="34" charset="0"/>
              </a:rPr>
              <a:t> </a:t>
            </a:r>
            <a:endParaRPr lang="de-DE" sz="1200" dirty="0">
              <a:latin typeface="Calibri" panose="020F0502020204030204" pitchFamily="34" charset="0"/>
            </a:endParaRPr>
          </a:p>
          <a:p>
            <a:pPr marL="800100" lvl="1" indent="-342900">
              <a:lnSpc>
                <a:spcPct val="150000"/>
              </a:lnSpc>
              <a:buFont typeface="Arial" panose="020B0604020202020204" pitchFamily="34" charset="0"/>
              <a:buChar char="•"/>
            </a:pPr>
            <a:r>
              <a:rPr lang="de-DE" sz="2000" dirty="0">
                <a:latin typeface="Calibri" panose="020F0502020204030204" pitchFamily="34" charset="0"/>
              </a:rPr>
              <a:t>Career </a:t>
            </a:r>
            <a:r>
              <a:rPr lang="de-DE" sz="2000" dirty="0" err="1">
                <a:latin typeface="Calibri" panose="020F0502020204030204" pitchFamily="34" charset="0"/>
              </a:rPr>
              <a:t>planning</a:t>
            </a:r>
            <a:r>
              <a:rPr lang="de-DE" sz="2000" dirty="0">
                <a:latin typeface="Calibri" panose="020F0502020204030204" pitchFamily="34" charset="0"/>
              </a:rPr>
              <a:t> &amp; </a:t>
            </a:r>
            <a:r>
              <a:rPr lang="de-DE" sz="2000" dirty="0" err="1">
                <a:latin typeface="Calibri" panose="020F0502020204030204" pitchFamily="34" charset="0"/>
              </a:rPr>
              <a:t>key</a:t>
            </a:r>
            <a:r>
              <a:rPr lang="de-DE" sz="2000" dirty="0">
                <a:latin typeface="Calibri" panose="020F0502020204030204" pitchFamily="34" charset="0"/>
              </a:rPr>
              <a:t> </a:t>
            </a:r>
            <a:r>
              <a:rPr lang="de-DE" sz="2000" dirty="0" err="1">
                <a:latin typeface="Calibri" panose="020F0502020204030204" pitchFamily="34" charset="0"/>
              </a:rPr>
              <a:t>skills</a:t>
            </a:r>
            <a:endParaRPr lang="de-DE" sz="2000" dirty="0">
              <a:latin typeface="Calibri" panose="020F0502020204030204" pitchFamily="34" charset="0"/>
            </a:endParaRPr>
          </a:p>
          <a:p>
            <a:pPr marL="800100" lvl="1" indent="-342900">
              <a:lnSpc>
                <a:spcPct val="150000"/>
              </a:lnSpc>
              <a:buFont typeface="Arial" panose="020B0604020202020204" pitchFamily="34" charset="0"/>
              <a:buChar char="•"/>
            </a:pPr>
            <a:r>
              <a:rPr lang="de-DE" sz="2000" dirty="0" err="1">
                <a:latin typeface="Calibri" panose="020F0502020204030204" pitchFamily="34" charset="0"/>
              </a:rPr>
              <a:t>Internationality</a:t>
            </a:r>
            <a:r>
              <a:rPr lang="de-DE" sz="2000" dirty="0">
                <a:latin typeface="Calibri" panose="020F0502020204030204" pitchFamily="34" charset="0"/>
              </a:rPr>
              <a:t> &amp; </a:t>
            </a:r>
            <a:r>
              <a:rPr lang="de-DE" sz="2000" dirty="0" err="1">
                <a:latin typeface="Calibri" panose="020F0502020204030204" pitchFamily="34" charset="0"/>
              </a:rPr>
              <a:t>service</a:t>
            </a:r>
            <a:r>
              <a:rPr lang="de-DE" sz="2000" dirty="0">
                <a:latin typeface="Calibri" panose="020F0502020204030204" pitchFamily="34" charset="0"/>
              </a:rPr>
              <a:t> </a:t>
            </a:r>
          </a:p>
          <a:p>
            <a:pPr marL="457200" lvl="2">
              <a:lnSpc>
                <a:spcPct val="150000"/>
              </a:lnSpc>
            </a:pPr>
            <a:r>
              <a:rPr lang="de-DE" sz="2000" dirty="0">
                <a:latin typeface="Calibri" panose="020F0502020204030204" pitchFamily="34" charset="0"/>
              </a:rPr>
              <a:t>+    </a:t>
            </a:r>
            <a:r>
              <a:rPr lang="de-DE" sz="2000" dirty="0" err="1">
                <a:latin typeface="Calibri" panose="020F0502020204030204" pitchFamily="34" charset="0"/>
              </a:rPr>
              <a:t>Leisure</a:t>
            </a:r>
            <a:r>
              <a:rPr lang="de-DE" sz="2000" dirty="0">
                <a:latin typeface="Calibri" panose="020F0502020204030204" pitchFamily="34" charset="0"/>
              </a:rPr>
              <a:t> </a:t>
            </a:r>
            <a:r>
              <a:rPr lang="de-DE" sz="2000" dirty="0" err="1">
                <a:latin typeface="Calibri" panose="020F0502020204030204" pitchFamily="34" charset="0"/>
              </a:rPr>
              <a:t>activities</a:t>
            </a:r>
            <a:r>
              <a:rPr lang="de-DE" sz="2000" dirty="0">
                <a:latin typeface="Calibri" panose="020F0502020204030204" pitchFamily="34" charset="0"/>
              </a:rPr>
              <a:t>  </a:t>
            </a:r>
          </a:p>
          <a:p>
            <a:pPr marL="457200" lvl="2">
              <a:lnSpc>
                <a:spcPct val="150000"/>
              </a:lnSpc>
            </a:pPr>
            <a:r>
              <a:rPr lang="de-DE" sz="2000" dirty="0">
                <a:latin typeface="Calibri" panose="020F0502020204030204" pitchFamily="34" charset="0"/>
              </a:rPr>
              <a:t>+    </a:t>
            </a:r>
            <a:r>
              <a:rPr lang="de-DE" sz="2000" dirty="0" err="1">
                <a:latin typeface="Calibri" panose="020F0502020204030204" pitchFamily="34" charset="0"/>
              </a:rPr>
              <a:t>Social</a:t>
            </a:r>
            <a:r>
              <a:rPr lang="de-DE" sz="2000" dirty="0">
                <a:latin typeface="Calibri" panose="020F0502020204030204" pitchFamily="34" charset="0"/>
              </a:rPr>
              <a:t> </a:t>
            </a:r>
            <a:r>
              <a:rPr lang="de-DE" sz="2000" dirty="0" err="1">
                <a:latin typeface="Calibri" panose="020F0502020204030204" pitchFamily="34" charset="0"/>
              </a:rPr>
              <a:t>events</a:t>
            </a:r>
            <a:r>
              <a:rPr lang="de-DE" sz="2000" dirty="0">
                <a:latin typeface="Calibri" panose="020F0502020204030204" pitchFamily="34" charset="0"/>
              </a:rPr>
              <a:t> </a:t>
            </a:r>
          </a:p>
          <a:p>
            <a:pPr marL="457200" lvl="2">
              <a:lnSpc>
                <a:spcPct val="150000"/>
              </a:lnSpc>
            </a:pPr>
            <a:r>
              <a:rPr lang="de-DE" sz="2000" dirty="0">
                <a:latin typeface="Calibri" panose="020F0502020204030204" pitchFamily="34" charset="0"/>
              </a:rPr>
              <a:t>+    Networking</a:t>
            </a:r>
          </a:p>
          <a:p>
            <a:pPr marL="457200" lvl="2">
              <a:lnSpc>
                <a:spcPct val="150000"/>
              </a:lnSpc>
            </a:pPr>
            <a:endParaRPr lang="de-DE" sz="2000" dirty="0">
              <a:latin typeface="Calibri" panose="020F0502020204030204" pitchFamily="34" charset="0"/>
            </a:endParaRPr>
          </a:p>
        </p:txBody>
      </p:sp>
      <p:pic>
        <p:nvPicPr>
          <p:cNvPr id="5" name="Picture 2" descr="N:\4all\public\PIER\02_Education\01_PHGS\01_Implementierung\20_PR\Fotos\Career Day 2013\IMG_0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08159"/>
            <a:ext cx="3384376" cy="2308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graduateschool.pier-hamburg.de/sites/sites_custom/site_pier-helmholtz-graduateschool/content/e209244/e228794/e13947/e13948/TEAM_2015_Arena_web_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44" y="3438525"/>
            <a:ext cx="3379043" cy="227522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79512" y="4725144"/>
            <a:ext cx="8712968" cy="1477328"/>
          </a:xfrm>
          <a:prstGeom prst="rect">
            <a:avLst/>
          </a:prstGeom>
          <a:noFill/>
        </p:spPr>
        <p:txBody>
          <a:bodyPr wrap="square" rtlCol="0">
            <a:spAutoFit/>
          </a:bodyPr>
          <a:lstStyle/>
          <a:p>
            <a:r>
              <a:rPr lang="de-DE" sz="2000" dirty="0">
                <a:latin typeface="Calibri" panose="020F0502020204030204" pitchFamily="34" charset="0"/>
                <a:sym typeface="Wingdings" panose="05000000000000000000" pitchFamily="2" charset="2"/>
              </a:rPr>
              <a:t> </a:t>
            </a:r>
            <a:r>
              <a:rPr lang="de-DE" sz="2000" dirty="0">
                <a:latin typeface="Calibri" panose="020F0502020204030204" pitchFamily="34" charset="0"/>
              </a:rPr>
              <a:t>The </a:t>
            </a:r>
            <a:r>
              <a:rPr lang="de-DE" sz="2000" dirty="0" err="1">
                <a:latin typeface="Calibri" panose="020F0502020204030204" pitchFamily="34" charset="0"/>
              </a:rPr>
              <a:t>graduate</a:t>
            </a:r>
            <a:r>
              <a:rPr lang="de-DE" sz="2000" dirty="0">
                <a:latin typeface="Calibri" panose="020F0502020204030204" pitchFamily="34" charset="0"/>
              </a:rPr>
              <a:t> </a:t>
            </a:r>
            <a:r>
              <a:rPr lang="de-DE" sz="2000" dirty="0" err="1">
                <a:latin typeface="Calibri" panose="020F0502020204030204" pitchFamily="34" charset="0"/>
              </a:rPr>
              <a:t>school</a:t>
            </a:r>
            <a:r>
              <a:rPr lang="de-DE" sz="2000" dirty="0">
                <a:latin typeface="Calibri" panose="020F0502020204030204" pitchFamily="34" charset="0"/>
              </a:rPr>
              <a:t> </a:t>
            </a:r>
            <a:r>
              <a:rPr lang="en-US" sz="2000" dirty="0">
                <a:latin typeface="Calibri" panose="020F0502020204030204" pitchFamily="34" charset="0"/>
              </a:rPr>
              <a:t>provides a framework for </a:t>
            </a:r>
          </a:p>
          <a:p>
            <a:r>
              <a:rPr lang="en-US" sz="2000" dirty="0">
                <a:latin typeface="Calibri" panose="020F0502020204030204" pitchFamily="34" charset="0"/>
              </a:rPr>
              <a:t>      the pursuit of knowledge beyond the (narrow) </a:t>
            </a:r>
          </a:p>
          <a:p>
            <a:r>
              <a:rPr lang="en-US" sz="2000" dirty="0">
                <a:latin typeface="Calibri" panose="020F0502020204030204" pitchFamily="34" charset="0"/>
              </a:rPr>
              <a:t>      focus </a:t>
            </a:r>
            <a:r>
              <a:rPr lang="de-DE" sz="2000" dirty="0" err="1">
                <a:latin typeface="Calibri" panose="020F0502020204030204" pitchFamily="34" charset="0"/>
              </a:rPr>
              <a:t>of</a:t>
            </a:r>
            <a:r>
              <a:rPr lang="de-DE" sz="2000" dirty="0">
                <a:latin typeface="Calibri" panose="020F0502020204030204" pitchFamily="34" charset="0"/>
              </a:rPr>
              <a:t> </a:t>
            </a:r>
            <a:r>
              <a:rPr lang="de-DE" sz="2000" dirty="0" err="1">
                <a:latin typeface="Calibri" panose="020F0502020204030204" pitchFamily="34" charset="0"/>
              </a:rPr>
              <a:t>the</a:t>
            </a:r>
            <a:r>
              <a:rPr lang="de-DE" sz="2000" dirty="0">
                <a:latin typeface="Calibri" panose="020F0502020204030204" pitchFamily="34" charset="0"/>
              </a:rPr>
              <a:t> </a:t>
            </a:r>
            <a:r>
              <a:rPr lang="de-DE" sz="2000" dirty="0" err="1">
                <a:latin typeface="Calibri" panose="020F0502020204030204" pitchFamily="34" charset="0"/>
              </a:rPr>
              <a:t>thesis</a:t>
            </a:r>
            <a:r>
              <a:rPr lang="de-DE" sz="2000" dirty="0">
                <a:latin typeface="Calibri" panose="020F0502020204030204" pitchFamily="34" charset="0"/>
              </a:rPr>
              <a:t> </a:t>
            </a:r>
            <a:r>
              <a:rPr lang="de-DE" sz="2000" dirty="0" err="1">
                <a:latin typeface="Calibri" panose="020F0502020204030204" pitchFamily="34" charset="0"/>
              </a:rPr>
              <a:t>research</a:t>
            </a:r>
            <a:r>
              <a:rPr lang="de-DE" sz="2000" dirty="0">
                <a:latin typeface="Calibri" panose="020F0502020204030204" pitchFamily="34" charset="0"/>
              </a:rPr>
              <a:t>.</a:t>
            </a:r>
          </a:p>
          <a:p>
            <a:pPr marL="457200" lvl="2">
              <a:lnSpc>
                <a:spcPct val="150000"/>
              </a:lnSpc>
            </a:pPr>
            <a:endParaRPr lang="de-DE" sz="2000" dirty="0">
              <a:latin typeface="Calibri" panose="020F0502020204030204" pitchFamily="34" charset="0"/>
            </a:endParaRPr>
          </a:p>
        </p:txBody>
      </p:sp>
      <p:pic>
        <p:nvPicPr>
          <p:cNvPr id="7" name="Picture 3" descr="N:\4all\public\PIER\74_Logos\55_UHH_Logos\up-uhh-logo-u-2010-u-farbe-u-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940985"/>
            <a:ext cx="1656184" cy="7678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4all\public\PIER\74_Logos\51_DESY_Logos_neu\DESY-Logo_2018\RGB\DESY_logo_3C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3" y="6036887"/>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769" y="188913"/>
            <a:ext cx="8785225" cy="719807"/>
          </a:xfrm>
        </p:spPr>
        <p:txBody>
          <a:bodyPr/>
          <a:lstStyle/>
          <a:p>
            <a:r>
              <a:rPr lang="de-DE" sz="4000" b="1" dirty="0">
                <a:latin typeface="Calibri" panose="020F0502020204030204" pitchFamily="34" charset="0"/>
              </a:rPr>
              <a:t>   PIER </a:t>
            </a:r>
            <a:r>
              <a:rPr lang="de-DE" sz="4000" b="1" dirty="0" err="1">
                <a:latin typeface="Calibri" panose="020F0502020204030204" pitchFamily="34" charset="0"/>
              </a:rPr>
              <a:t>activities</a:t>
            </a:r>
            <a:r>
              <a:rPr lang="de-DE" sz="4000" b="1" dirty="0">
                <a:latin typeface="Calibri" panose="020F0502020204030204" pitchFamily="34" charset="0"/>
              </a:rPr>
              <a:t>: PIER Graduate Week</a:t>
            </a:r>
            <a:endParaRPr lang="de-DE" sz="4000" b="1" dirty="0">
              <a:solidFill>
                <a:srgbClr val="FF0000"/>
              </a:solidFill>
              <a:latin typeface="Calibri" panose="020F0502020204030204" pitchFamily="34" charset="0"/>
            </a:endParaRPr>
          </a:p>
        </p:txBody>
      </p:sp>
      <p:sp>
        <p:nvSpPr>
          <p:cNvPr id="4" name="Inhaltsplatzhalter 3"/>
          <p:cNvSpPr>
            <a:spLocks noGrp="1"/>
          </p:cNvSpPr>
          <p:nvPr>
            <p:ph idx="1"/>
          </p:nvPr>
        </p:nvSpPr>
        <p:spPr>
          <a:xfrm>
            <a:off x="186611" y="818651"/>
            <a:ext cx="8785225" cy="5156444"/>
          </a:xfrm>
          <a:noFill/>
        </p:spPr>
        <p:txBody>
          <a:bodyPr>
            <a:noAutofit/>
          </a:bodyPr>
          <a:lstStyle/>
          <a:p>
            <a:pPr lvl="2" indent="0">
              <a:lnSpc>
                <a:spcPct val="150000"/>
              </a:lnSpc>
              <a:spcBef>
                <a:spcPts val="0"/>
              </a:spcBef>
              <a:buNone/>
            </a:pPr>
            <a:endParaRPr lang="en-GB" sz="800" b="1"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i="1"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lvl="2" indent="0">
              <a:lnSpc>
                <a:spcPct val="100000"/>
              </a:lnSpc>
              <a:spcBef>
                <a:spcPts val="0"/>
              </a:spcBef>
              <a:spcAft>
                <a:spcPts val="1200"/>
              </a:spcAft>
              <a:buNone/>
            </a:pPr>
            <a:endParaRPr lang="en-GB" sz="1800" dirty="0">
              <a:latin typeface="Calibri" panose="020F0502020204030204" pitchFamily="34" charset="0"/>
            </a:endParaRPr>
          </a:p>
          <a:p>
            <a:pPr marL="704850" lvl="2" indent="-342900">
              <a:lnSpc>
                <a:spcPct val="150000"/>
              </a:lnSpc>
              <a:spcBef>
                <a:spcPts val="0"/>
              </a:spcBef>
              <a:buFont typeface="Arial" panose="020B0604020202020204" pitchFamily="34" charset="0"/>
              <a:buChar char="•"/>
            </a:pPr>
            <a:endParaRPr lang="en-GB" sz="1800" dirty="0">
              <a:latin typeface="Calibri" panose="020F0502020204030204" pitchFamily="34" charset="0"/>
            </a:endParaRPr>
          </a:p>
          <a:p>
            <a:pPr marL="704850" lvl="2" indent="-342900">
              <a:lnSpc>
                <a:spcPct val="200000"/>
              </a:lnSpc>
              <a:buFont typeface="Wingdings" panose="05000000000000000000" pitchFamily="2" charset="2"/>
              <a:buChar char="Ø"/>
            </a:pPr>
            <a:endParaRPr lang="en-GB" sz="1800" b="0" dirty="0">
              <a:latin typeface="Calibri" panose="020F0502020204030204" pitchFamily="34" charset="0"/>
            </a:endParaRPr>
          </a:p>
        </p:txBody>
      </p:sp>
      <p:pic>
        <p:nvPicPr>
          <p:cNvPr id="6" name="Grafik 5">
            <a:extLst>
              <a:ext uri="{FF2B5EF4-FFF2-40B4-BE49-F238E27FC236}">
                <a16:creationId xmlns:a16="http://schemas.microsoft.com/office/drawing/2014/main" id="{73012A16-02B2-43A2-BD8F-B7F07CB35636}"/>
              </a:ext>
            </a:extLst>
          </p:cNvPr>
          <p:cNvPicPr>
            <a:picLocks noChangeAspect="1"/>
          </p:cNvPicPr>
          <p:nvPr/>
        </p:nvPicPr>
        <p:blipFill>
          <a:blip r:embed="rId3"/>
          <a:stretch>
            <a:fillRect/>
          </a:stretch>
        </p:blipFill>
        <p:spPr>
          <a:xfrm>
            <a:off x="395440" y="958032"/>
            <a:ext cx="3434813" cy="4872490"/>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729BBD31-310F-46AF-89DE-3E195EDA16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735" y="3087747"/>
            <a:ext cx="3214618" cy="2410964"/>
          </a:xfrm>
          <a:prstGeom prst="rect">
            <a:avLst/>
          </a:prstGeom>
        </p:spPr>
      </p:pic>
      <p:sp>
        <p:nvSpPr>
          <p:cNvPr id="8" name="Content Placeholder 4">
            <a:extLst>
              <a:ext uri="{FF2B5EF4-FFF2-40B4-BE49-F238E27FC236}">
                <a16:creationId xmlns:a16="http://schemas.microsoft.com/office/drawing/2014/main" id="{F1CF1A40-3976-410F-A856-2CA405A4FCBD}"/>
              </a:ext>
            </a:extLst>
          </p:cNvPr>
          <p:cNvSpPr txBox="1">
            <a:spLocks/>
          </p:cNvSpPr>
          <p:nvPr/>
        </p:nvSpPr>
        <p:spPr>
          <a:xfrm>
            <a:off x="4146791" y="1034228"/>
            <a:ext cx="5033873" cy="1469477"/>
          </a:xfrm>
          <a:prstGeom prst="rect">
            <a:avLst/>
          </a:prstGeom>
        </p:spPr>
        <p:txBody>
          <a:bodyPr vert="horz" lIns="0" tIns="0" rIns="0" bIns="0" rtlCol="0">
            <a:normAutofit lnSpcReduction="10000"/>
          </a:bodyPr>
          <a:lstStyle>
            <a:lvl1pPr marL="0" indent="0" algn="l" defTabSz="914400" rtl="0" eaLnBrk="1" latinLnBrk="0" hangingPunct="1">
              <a:lnSpc>
                <a:spcPts val="2500"/>
              </a:lnSpc>
              <a:spcBef>
                <a:spcPts val="500"/>
              </a:spcBef>
              <a:buFont typeface="Arial" pitchFamily="34" charset="0"/>
              <a:buNone/>
              <a:defRPr sz="2000" b="1" kern="1200">
                <a:solidFill>
                  <a:schemeClr val="tx1"/>
                </a:solidFill>
                <a:latin typeface="+mn-lt"/>
                <a:ea typeface="+mn-ea"/>
                <a:cs typeface="+mn-cs"/>
              </a:defRPr>
            </a:lvl1pPr>
            <a:lvl2pPr marL="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2pPr>
            <a:lvl3pPr marL="361950" indent="-361950"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3pPr>
            <a:lvl4pPr marL="36195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4pPr>
            <a:lvl5pPr marL="714375" indent="-352425"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800" dirty="0">
                <a:latin typeface="Calibri" panose="020F0502020204030204" pitchFamily="34" charset="0"/>
                <a:cs typeface="Calibri" panose="020F0502020204030204" pitchFamily="34" charset="0"/>
              </a:rPr>
              <a:t>Back in 2022 after two years of absence</a:t>
            </a:r>
            <a:endParaRPr lang="de-DE" sz="1800" dirty="0">
              <a:latin typeface="Calibri" panose="020F0502020204030204" pitchFamily="34" charset="0"/>
              <a:cs typeface="Calibri" panose="020F0502020204030204" pitchFamily="34" charset="0"/>
            </a:endParaRPr>
          </a:p>
          <a:p>
            <a:pPr>
              <a:lnSpc>
                <a:spcPct val="100000"/>
              </a:lnSpc>
            </a:pPr>
            <a:r>
              <a:rPr lang="de-DE" sz="1800" b="0" dirty="0">
                <a:latin typeface="Calibri" panose="020F0502020204030204" pitchFamily="34" charset="0"/>
                <a:cs typeface="Calibri" panose="020F0502020204030204" pitchFamily="34" charset="0"/>
              </a:rPr>
              <a:t>140 </a:t>
            </a:r>
            <a:r>
              <a:rPr lang="de-DE" sz="1800" b="0" dirty="0" err="1">
                <a:latin typeface="Calibri" panose="020F0502020204030204" pitchFamily="34" charset="0"/>
                <a:cs typeface="Calibri" panose="020F0502020204030204" pitchFamily="34" charset="0"/>
              </a:rPr>
              <a:t>participants</a:t>
            </a:r>
            <a:endParaRPr lang="de-DE" sz="1800" b="0" dirty="0">
              <a:latin typeface="Calibri" panose="020F0502020204030204" pitchFamily="34" charset="0"/>
              <a:cs typeface="Calibri" panose="020F0502020204030204" pitchFamily="34" charset="0"/>
            </a:endParaRPr>
          </a:p>
          <a:p>
            <a:pPr>
              <a:lnSpc>
                <a:spcPct val="100000"/>
              </a:lnSpc>
            </a:pPr>
            <a:r>
              <a:rPr lang="de-DE" sz="1800" b="0" dirty="0">
                <a:latin typeface="Calibri" panose="020F0502020204030204" pitchFamily="34" charset="0"/>
                <a:cs typeface="Calibri" panose="020F0502020204030204" pitchFamily="34" charset="0"/>
              </a:rPr>
              <a:t>8 </a:t>
            </a:r>
            <a:r>
              <a:rPr lang="de-DE" sz="1800" b="0" dirty="0" err="1">
                <a:latin typeface="Calibri" panose="020F0502020204030204" pitchFamily="34" charset="0"/>
                <a:cs typeface="Calibri" panose="020F0502020204030204" pitchFamily="34" charset="0"/>
              </a:rPr>
              <a:t>lecture</a:t>
            </a:r>
            <a:r>
              <a:rPr lang="de-DE" sz="1800" b="0" dirty="0">
                <a:latin typeface="Calibri" panose="020F0502020204030204" pitchFamily="34" charset="0"/>
                <a:cs typeface="Calibri" panose="020F0502020204030204" pitchFamily="34" charset="0"/>
              </a:rPr>
              <a:t> </a:t>
            </a:r>
            <a:r>
              <a:rPr lang="de-DE" sz="1800" b="0" dirty="0" err="1">
                <a:latin typeface="Calibri" panose="020F0502020204030204" pitchFamily="34" charset="0"/>
                <a:cs typeface="Calibri" panose="020F0502020204030204" pitchFamily="34" charset="0"/>
              </a:rPr>
              <a:t>series</a:t>
            </a:r>
            <a:r>
              <a:rPr lang="de-DE" sz="1800" b="0" dirty="0">
                <a:latin typeface="Calibri" panose="020F0502020204030204" pitchFamily="34" charset="0"/>
                <a:cs typeface="Calibri" panose="020F0502020204030204" pitchFamily="34" charset="0"/>
              </a:rPr>
              <a:t> </a:t>
            </a:r>
            <a:r>
              <a:rPr lang="de-DE" sz="1800" b="0" dirty="0" err="1">
                <a:latin typeface="Calibri" panose="020F0502020204030204" pitchFamily="34" charset="0"/>
                <a:cs typeface="Calibri" panose="020F0502020204030204" pitchFamily="34" charset="0"/>
              </a:rPr>
              <a:t>with</a:t>
            </a:r>
            <a:r>
              <a:rPr lang="de-DE" sz="1800" b="0" dirty="0">
                <a:latin typeface="Calibri" panose="020F0502020204030204" pitchFamily="34" charset="0"/>
                <a:cs typeface="Calibri" panose="020F0502020204030204" pitchFamily="34" charset="0"/>
              </a:rPr>
              <a:t> 25 national &amp; international </a:t>
            </a:r>
            <a:r>
              <a:rPr lang="de-DE" sz="1800" b="0" dirty="0" err="1">
                <a:latin typeface="Calibri" panose="020F0502020204030204" pitchFamily="34" charset="0"/>
                <a:cs typeface="Calibri" panose="020F0502020204030204" pitchFamily="34" charset="0"/>
              </a:rPr>
              <a:t>experts</a:t>
            </a:r>
            <a:endParaRPr lang="de-DE" sz="1800" b="0" dirty="0">
              <a:latin typeface="Calibri" panose="020F0502020204030204" pitchFamily="34" charset="0"/>
              <a:cs typeface="Calibri" panose="020F0502020204030204" pitchFamily="34" charset="0"/>
            </a:endParaRPr>
          </a:p>
          <a:p>
            <a:pPr>
              <a:lnSpc>
                <a:spcPct val="100000"/>
              </a:lnSpc>
            </a:pPr>
            <a:r>
              <a:rPr lang="de-DE" sz="1800" b="0" dirty="0">
                <a:latin typeface="Calibri" panose="020F0502020204030204" pitchFamily="34" charset="0"/>
                <a:cs typeface="Calibri" panose="020F0502020204030204" pitchFamily="34" charset="0"/>
              </a:rPr>
              <a:t>4 </a:t>
            </a:r>
            <a:r>
              <a:rPr lang="de-DE" sz="1800" b="0" dirty="0" err="1">
                <a:latin typeface="Calibri" panose="020F0502020204030204" pitchFamily="34" charset="0"/>
                <a:cs typeface="Calibri" panose="020F0502020204030204" pitchFamily="34" charset="0"/>
              </a:rPr>
              <a:t>skills</a:t>
            </a:r>
            <a:r>
              <a:rPr lang="de-DE" sz="1800" b="0" dirty="0">
                <a:latin typeface="Calibri" panose="020F0502020204030204" pitchFamily="34" charset="0"/>
                <a:cs typeface="Calibri" panose="020F0502020204030204" pitchFamily="34" charset="0"/>
              </a:rPr>
              <a:t> </a:t>
            </a:r>
            <a:r>
              <a:rPr lang="de-DE" sz="1800" b="0" dirty="0" err="1">
                <a:latin typeface="Calibri" panose="020F0502020204030204" pitchFamily="34" charset="0"/>
                <a:cs typeface="Calibri" panose="020F0502020204030204" pitchFamily="34" charset="0"/>
              </a:rPr>
              <a:t>workshops</a:t>
            </a:r>
            <a:endParaRPr lang="de-DE" sz="1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06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769" y="188913"/>
            <a:ext cx="8785225" cy="719807"/>
          </a:xfrm>
        </p:spPr>
        <p:txBody>
          <a:bodyPr/>
          <a:lstStyle/>
          <a:p>
            <a:r>
              <a:rPr lang="de-DE" sz="3600" b="1" dirty="0">
                <a:latin typeface="Calibri" panose="020F0502020204030204" pitchFamily="34" charset="0"/>
              </a:rPr>
              <a:t>   </a:t>
            </a:r>
            <a:r>
              <a:rPr lang="en-US" b="1" dirty="0">
                <a:latin typeface="Calibri" panose="020F0502020204030204" pitchFamily="34" charset="0"/>
                <a:cs typeface="Calibri" pitchFamily="34" charset="0"/>
              </a:rPr>
              <a:t>Focus Career Planning &amp; Soft Skills</a:t>
            </a:r>
            <a:r>
              <a:rPr lang="en-US" sz="3600" b="1" dirty="0">
                <a:latin typeface="Calibri" panose="020F0502020204030204" pitchFamily="34" charset="0"/>
                <a:cs typeface="Calibri" pitchFamily="34" charset="0"/>
              </a:rPr>
              <a:t> </a:t>
            </a:r>
            <a:r>
              <a:rPr lang="de-DE" b="1" dirty="0">
                <a:latin typeface="Calibri" panose="020F0502020204030204" pitchFamily="34" charset="0"/>
              </a:rPr>
              <a:t>(online/</a:t>
            </a:r>
            <a:r>
              <a:rPr lang="de-DE" b="1" dirty="0" err="1">
                <a:latin typeface="Calibri" panose="020F0502020204030204" pitchFamily="34" charset="0"/>
              </a:rPr>
              <a:t>onsite</a:t>
            </a:r>
            <a:r>
              <a:rPr lang="de-DE" b="1" dirty="0">
                <a:latin typeface="Calibri" panose="020F0502020204030204" pitchFamily="34" charset="0"/>
              </a:rPr>
              <a:t>)</a:t>
            </a:r>
            <a:endParaRPr lang="de-DE" b="1" dirty="0">
              <a:solidFill>
                <a:srgbClr val="FF0000"/>
              </a:solidFill>
              <a:latin typeface="Calibri" panose="020F0502020204030204" pitchFamily="34" charset="0"/>
            </a:endParaRPr>
          </a:p>
        </p:txBody>
      </p:sp>
      <p:sp>
        <p:nvSpPr>
          <p:cNvPr id="4" name="Inhaltsplatzhalter 3"/>
          <p:cNvSpPr>
            <a:spLocks noGrp="1"/>
          </p:cNvSpPr>
          <p:nvPr>
            <p:ph idx="1"/>
          </p:nvPr>
        </p:nvSpPr>
        <p:spPr>
          <a:xfrm>
            <a:off x="186611" y="818651"/>
            <a:ext cx="8785225" cy="5156444"/>
          </a:xfrm>
          <a:noFill/>
        </p:spPr>
        <p:txBody>
          <a:bodyPr>
            <a:noAutofit/>
          </a:bodyPr>
          <a:lstStyle/>
          <a:p>
            <a:pPr lvl="2" indent="0">
              <a:lnSpc>
                <a:spcPct val="150000"/>
              </a:lnSpc>
              <a:spcBef>
                <a:spcPts val="0"/>
              </a:spcBef>
              <a:buNone/>
            </a:pPr>
            <a:endParaRPr lang="en-GB" sz="800" b="1"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i="1"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marL="647700" lvl="2" indent="-285750">
              <a:lnSpc>
                <a:spcPct val="100000"/>
              </a:lnSpc>
              <a:spcBef>
                <a:spcPts val="0"/>
              </a:spcBef>
              <a:spcAft>
                <a:spcPts val="1200"/>
              </a:spcAft>
              <a:buFont typeface="Arial" panose="020B0604020202020204" pitchFamily="34" charset="0"/>
              <a:buChar char="•"/>
            </a:pPr>
            <a:endParaRPr lang="en-GB" sz="1800" dirty="0">
              <a:latin typeface="Calibri" panose="020F0502020204030204" pitchFamily="34" charset="0"/>
            </a:endParaRPr>
          </a:p>
          <a:p>
            <a:pPr lvl="2" indent="0">
              <a:lnSpc>
                <a:spcPct val="100000"/>
              </a:lnSpc>
              <a:spcBef>
                <a:spcPts val="0"/>
              </a:spcBef>
              <a:spcAft>
                <a:spcPts val="1200"/>
              </a:spcAft>
              <a:buNone/>
            </a:pPr>
            <a:endParaRPr lang="en-GB" sz="1800" dirty="0">
              <a:latin typeface="Calibri" panose="020F0502020204030204" pitchFamily="34" charset="0"/>
            </a:endParaRPr>
          </a:p>
          <a:p>
            <a:pPr marL="704850" lvl="2" indent="-342900">
              <a:lnSpc>
                <a:spcPct val="150000"/>
              </a:lnSpc>
              <a:spcBef>
                <a:spcPts val="0"/>
              </a:spcBef>
              <a:buFont typeface="Arial" panose="020B0604020202020204" pitchFamily="34" charset="0"/>
              <a:buChar char="•"/>
            </a:pPr>
            <a:endParaRPr lang="en-GB" sz="1800" dirty="0">
              <a:latin typeface="Calibri" panose="020F0502020204030204" pitchFamily="34" charset="0"/>
            </a:endParaRPr>
          </a:p>
          <a:p>
            <a:pPr marL="704850" lvl="2" indent="-342900">
              <a:lnSpc>
                <a:spcPct val="200000"/>
              </a:lnSpc>
              <a:buFont typeface="Wingdings" panose="05000000000000000000" pitchFamily="2" charset="2"/>
              <a:buChar char="Ø"/>
            </a:pPr>
            <a:endParaRPr lang="en-GB" sz="1800" b="0" dirty="0">
              <a:latin typeface="Calibri" panose="020F0502020204030204" pitchFamily="34" charset="0"/>
            </a:endParaRPr>
          </a:p>
        </p:txBody>
      </p:sp>
      <p:sp>
        <p:nvSpPr>
          <p:cNvPr id="9" name="Content Placeholder 4">
            <a:extLst>
              <a:ext uri="{FF2B5EF4-FFF2-40B4-BE49-F238E27FC236}">
                <a16:creationId xmlns:a16="http://schemas.microsoft.com/office/drawing/2014/main" id="{D3DA999A-37E0-4BE4-862D-FB35FD62B8BC}"/>
              </a:ext>
            </a:extLst>
          </p:cNvPr>
          <p:cNvSpPr txBox="1">
            <a:spLocks/>
          </p:cNvSpPr>
          <p:nvPr/>
        </p:nvSpPr>
        <p:spPr>
          <a:xfrm>
            <a:off x="701457" y="923064"/>
            <a:ext cx="4705855" cy="4993910"/>
          </a:xfrm>
          <a:prstGeom prst="rect">
            <a:avLst/>
          </a:prstGeom>
        </p:spPr>
        <p:txBody>
          <a:bodyPr vert="horz" lIns="0" tIns="0" rIns="0" bIns="0" rtlCol="0">
            <a:normAutofit fontScale="32500" lnSpcReduction="20000"/>
          </a:bodyPr>
          <a:lstStyle>
            <a:lvl1pPr marL="0" indent="0" algn="l" defTabSz="914400" rtl="0" eaLnBrk="1" latinLnBrk="0" hangingPunct="1">
              <a:lnSpc>
                <a:spcPts val="2500"/>
              </a:lnSpc>
              <a:spcBef>
                <a:spcPts val="500"/>
              </a:spcBef>
              <a:buFont typeface="Arial" pitchFamily="34" charset="0"/>
              <a:buNone/>
              <a:defRPr sz="2000" b="1" kern="1200">
                <a:solidFill>
                  <a:schemeClr val="tx1"/>
                </a:solidFill>
                <a:latin typeface="+mn-lt"/>
                <a:ea typeface="+mn-ea"/>
                <a:cs typeface="+mn-cs"/>
              </a:defRPr>
            </a:lvl1pPr>
            <a:lvl2pPr marL="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2pPr>
            <a:lvl3pPr marL="361950" indent="-361950"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3pPr>
            <a:lvl4pPr marL="361950" indent="0" algn="l" defTabSz="914400" rtl="0" eaLnBrk="1" latinLnBrk="0" hangingPunct="1">
              <a:lnSpc>
                <a:spcPts val="2500"/>
              </a:lnSpc>
              <a:spcBef>
                <a:spcPts val="500"/>
              </a:spcBef>
              <a:buFont typeface="Arial" pitchFamily="34" charset="0"/>
              <a:buNone/>
              <a:defRPr sz="2000" kern="1200">
                <a:solidFill>
                  <a:schemeClr val="tx1"/>
                </a:solidFill>
                <a:latin typeface="+mn-lt"/>
                <a:ea typeface="+mn-ea"/>
                <a:cs typeface="+mn-cs"/>
              </a:defRPr>
            </a:lvl4pPr>
            <a:lvl5pPr marL="714375" indent="-352425" algn="l" defTabSz="914400" rtl="0" eaLnBrk="1" latinLnBrk="0" hangingPunct="1">
              <a:lnSpc>
                <a:spcPts val="2500"/>
              </a:lnSpc>
              <a:spcBef>
                <a:spcPts val="5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sz="5500" b="0" dirty="0" err="1">
                <a:solidFill>
                  <a:srgbClr val="C00000"/>
                </a:solidFill>
                <a:latin typeface="Calibri" panose="020F0502020204030204" pitchFamily="34" charset="0"/>
                <a:cs typeface="Calibri" panose="020F0502020204030204" pitchFamily="34" charset="0"/>
              </a:rPr>
              <a:t>Communicating</a:t>
            </a:r>
            <a:r>
              <a:rPr lang="de-DE" sz="5500" b="0" dirty="0">
                <a:solidFill>
                  <a:srgbClr val="C00000"/>
                </a:solidFill>
                <a:latin typeface="Calibri" panose="020F0502020204030204" pitchFamily="34" charset="0"/>
                <a:cs typeface="Calibri" panose="020F0502020204030204" pitchFamily="34" charset="0"/>
              </a:rPr>
              <a:t> Science</a:t>
            </a:r>
          </a:p>
          <a:p>
            <a:pPr>
              <a:lnSpc>
                <a:spcPct val="100000"/>
              </a:lnSpc>
            </a:pPr>
            <a:r>
              <a:rPr lang="de-DE" sz="4000" b="0" dirty="0">
                <a:latin typeface="Calibri" panose="020F0502020204030204" pitchFamily="34" charset="0"/>
                <a:cs typeface="Calibri" panose="020F0502020204030204" pitchFamily="34" charset="0"/>
              </a:rPr>
              <a:t>Science Communication I: Blogging</a:t>
            </a:r>
          </a:p>
          <a:p>
            <a:pPr>
              <a:lnSpc>
                <a:spcPct val="100000"/>
              </a:lnSpc>
            </a:pPr>
            <a:r>
              <a:rPr lang="de-DE" sz="4000" b="0" dirty="0">
                <a:latin typeface="Calibri" panose="020F0502020204030204" pitchFamily="34" charset="0"/>
                <a:cs typeface="Calibri" panose="020F0502020204030204" pitchFamily="34" charset="0"/>
              </a:rPr>
              <a:t>Science Communication II: Podcasts</a:t>
            </a:r>
          </a:p>
          <a:p>
            <a:pPr>
              <a:lnSpc>
                <a:spcPct val="100000"/>
              </a:lnSpc>
            </a:pPr>
            <a:r>
              <a:rPr lang="de-DE" sz="4000" b="0" dirty="0">
                <a:latin typeface="Calibri" panose="020F0502020204030204" pitchFamily="34" charset="0"/>
                <a:cs typeface="Calibri" panose="020F0502020204030204" pitchFamily="34" charset="0"/>
              </a:rPr>
              <a:t>Science Communication III: Science Slam</a:t>
            </a:r>
          </a:p>
          <a:p>
            <a:pPr>
              <a:lnSpc>
                <a:spcPct val="100000"/>
              </a:lnSpc>
            </a:pPr>
            <a:r>
              <a:rPr lang="de-DE" sz="4000" b="0" dirty="0">
                <a:latin typeface="Calibri" panose="020F0502020204030204" pitchFamily="34" charset="0"/>
                <a:cs typeface="Calibri" panose="020F0502020204030204" pitchFamily="34" charset="0"/>
              </a:rPr>
              <a:t>Science Communication IV:  (YouTube) Videos</a:t>
            </a:r>
          </a:p>
          <a:p>
            <a:pPr>
              <a:lnSpc>
                <a:spcPct val="100000"/>
              </a:lnSpc>
            </a:pPr>
            <a:endParaRPr lang="de-DE" sz="4000" dirty="0">
              <a:latin typeface="Calibri" panose="020F0502020204030204" pitchFamily="34" charset="0"/>
              <a:cs typeface="Calibri" panose="020F0502020204030204" pitchFamily="34" charset="0"/>
            </a:endParaRPr>
          </a:p>
          <a:p>
            <a:pPr>
              <a:lnSpc>
                <a:spcPct val="100000"/>
              </a:lnSpc>
            </a:pPr>
            <a:r>
              <a:rPr lang="de-DE" sz="5500" b="0" dirty="0">
                <a:solidFill>
                  <a:schemeClr val="tx2">
                    <a:lumMod val="60000"/>
                    <a:lumOff val="40000"/>
                  </a:schemeClr>
                </a:solidFill>
                <a:latin typeface="Calibri" panose="020F0502020204030204" pitchFamily="34" charset="0"/>
                <a:cs typeface="Calibri" panose="020F0502020204030204" pitchFamily="34" charset="0"/>
              </a:rPr>
              <a:t>Career Development</a:t>
            </a:r>
          </a:p>
          <a:p>
            <a:pPr>
              <a:lnSpc>
                <a:spcPct val="100000"/>
              </a:lnSpc>
            </a:pPr>
            <a:r>
              <a:rPr lang="de-DE" sz="4000" b="0" dirty="0" err="1">
                <a:latin typeface="Calibri" panose="020F0502020204030204" pitchFamily="34" charset="0"/>
                <a:cs typeface="Calibri" panose="020F0502020204030204" pitchFamily="34" charset="0"/>
              </a:rPr>
              <a:t>How</a:t>
            </a:r>
            <a:r>
              <a:rPr lang="de-DE" sz="4000" b="0" dirty="0">
                <a:latin typeface="Calibri" panose="020F0502020204030204" pitchFamily="34" charset="0"/>
                <a:cs typeface="Calibri" panose="020F0502020204030204" pitchFamily="34" charset="0"/>
              </a:rPr>
              <a:t> </a:t>
            </a:r>
            <a:r>
              <a:rPr lang="de-DE" sz="4000" b="0" dirty="0" err="1">
                <a:latin typeface="Calibri" panose="020F0502020204030204" pitchFamily="34" charset="0"/>
                <a:cs typeface="Calibri" panose="020F0502020204030204" pitchFamily="34" charset="0"/>
              </a:rPr>
              <a:t>to</a:t>
            </a:r>
            <a:r>
              <a:rPr lang="de-DE" sz="4000" b="0" dirty="0">
                <a:latin typeface="Calibri" panose="020F0502020204030204" pitchFamily="34" charset="0"/>
                <a:cs typeface="Calibri" panose="020F0502020204030204" pitchFamily="34" charset="0"/>
              </a:rPr>
              <a:t> </a:t>
            </a:r>
            <a:r>
              <a:rPr lang="de-DE" sz="4000" b="0" dirty="0" err="1">
                <a:latin typeface="Calibri" panose="020F0502020204030204" pitchFamily="34" charset="0"/>
                <a:cs typeface="Calibri" panose="020F0502020204030204" pitchFamily="34" charset="0"/>
              </a:rPr>
              <a:t>apply</a:t>
            </a:r>
            <a:r>
              <a:rPr lang="de-DE" sz="4000" b="0" dirty="0">
                <a:latin typeface="Calibri" panose="020F0502020204030204" pitchFamily="34" charset="0"/>
                <a:cs typeface="Calibri" panose="020F0502020204030204" pitchFamily="34" charset="0"/>
              </a:rPr>
              <a:t> </a:t>
            </a:r>
            <a:r>
              <a:rPr lang="de-DE" sz="4000" b="0" dirty="0" err="1">
                <a:latin typeface="Calibri" panose="020F0502020204030204" pitchFamily="34" charset="0"/>
                <a:cs typeface="Calibri" panose="020F0502020204030204" pitchFamily="34" charset="0"/>
              </a:rPr>
              <a:t>sucessfully</a:t>
            </a:r>
            <a:endParaRPr lang="de-DE" sz="4000" b="0" dirty="0">
              <a:latin typeface="Calibri" panose="020F0502020204030204" pitchFamily="34" charset="0"/>
              <a:cs typeface="Calibri" panose="020F0502020204030204" pitchFamily="34" charset="0"/>
            </a:endParaRPr>
          </a:p>
          <a:p>
            <a:pPr>
              <a:lnSpc>
                <a:spcPct val="100000"/>
              </a:lnSpc>
            </a:pPr>
            <a:r>
              <a:rPr lang="de-DE" sz="4000" b="0" dirty="0">
                <a:latin typeface="Calibri" panose="020F0502020204030204" pitchFamily="34" charset="0"/>
                <a:cs typeface="Calibri" panose="020F0502020204030204" pitchFamily="34" charset="0"/>
              </a:rPr>
              <a:t>Career Orientation </a:t>
            </a:r>
            <a:r>
              <a:rPr lang="de-DE" sz="4000" b="0" dirty="0" err="1">
                <a:latin typeface="Calibri" panose="020F0502020204030204" pitchFamily="34" charset="0"/>
                <a:cs typeface="Calibri" panose="020F0502020204030204" pitchFamily="34" charset="0"/>
              </a:rPr>
              <a:t>for</a:t>
            </a:r>
            <a:r>
              <a:rPr lang="de-DE" sz="4000" b="0" dirty="0">
                <a:latin typeface="Calibri" panose="020F0502020204030204" pitchFamily="34" charset="0"/>
                <a:cs typeface="Calibri" panose="020F0502020204030204" pitchFamily="34" charset="0"/>
              </a:rPr>
              <a:t> PhD </a:t>
            </a:r>
            <a:r>
              <a:rPr lang="de-DE" sz="4000" b="0" dirty="0" err="1">
                <a:latin typeface="Calibri" panose="020F0502020204030204" pitchFamily="34" charset="0"/>
                <a:cs typeface="Calibri" panose="020F0502020204030204" pitchFamily="34" charset="0"/>
              </a:rPr>
              <a:t>Students</a:t>
            </a:r>
            <a:endParaRPr lang="de-DE" sz="4000" b="0" dirty="0">
              <a:latin typeface="Calibri" panose="020F0502020204030204" pitchFamily="34" charset="0"/>
              <a:cs typeface="Calibri" panose="020F0502020204030204" pitchFamily="34" charset="0"/>
            </a:endParaRPr>
          </a:p>
          <a:p>
            <a:pPr>
              <a:lnSpc>
                <a:spcPct val="100000"/>
              </a:lnSpc>
            </a:pPr>
            <a:endParaRPr lang="de-DE" sz="5500" dirty="0">
              <a:latin typeface="Calibri" panose="020F0502020204030204" pitchFamily="34" charset="0"/>
              <a:cs typeface="Calibri" panose="020F0502020204030204" pitchFamily="34" charset="0"/>
            </a:endParaRPr>
          </a:p>
          <a:p>
            <a:pPr>
              <a:lnSpc>
                <a:spcPct val="100000"/>
              </a:lnSpc>
            </a:pPr>
            <a:r>
              <a:rPr lang="de-DE" sz="5500" b="0" dirty="0" err="1">
                <a:solidFill>
                  <a:srgbClr val="C00000"/>
                </a:solidFill>
                <a:latin typeface="Calibri" panose="020F0502020204030204" pitchFamily="34" charset="0"/>
                <a:cs typeface="Calibri" panose="020F0502020204030204" pitchFamily="34" charset="0"/>
              </a:rPr>
              <a:t>Coordination</a:t>
            </a:r>
            <a:r>
              <a:rPr lang="de-DE" sz="5500" b="0" dirty="0">
                <a:solidFill>
                  <a:srgbClr val="C00000"/>
                </a:solidFill>
                <a:latin typeface="Calibri" panose="020F0502020204030204" pitchFamily="34" charset="0"/>
                <a:cs typeface="Calibri" panose="020F0502020204030204" pitchFamily="34" charset="0"/>
              </a:rPr>
              <a:t> and Management</a:t>
            </a:r>
          </a:p>
          <a:p>
            <a:pPr>
              <a:lnSpc>
                <a:spcPct val="100000"/>
              </a:lnSpc>
            </a:pPr>
            <a:r>
              <a:rPr lang="de-DE" sz="4000" b="0" dirty="0" err="1">
                <a:latin typeface="Calibri" panose="020F0502020204030204" pitchFamily="34" charset="0"/>
                <a:cs typeface="Calibri" panose="020F0502020204030204" pitchFamily="34" charset="0"/>
              </a:rPr>
              <a:t>Good</a:t>
            </a:r>
            <a:r>
              <a:rPr lang="de-DE" sz="4000" b="0" dirty="0">
                <a:latin typeface="Calibri" panose="020F0502020204030204" pitchFamily="34" charset="0"/>
                <a:cs typeface="Calibri" panose="020F0502020204030204" pitchFamily="34" charset="0"/>
              </a:rPr>
              <a:t> Scientific Practice </a:t>
            </a:r>
          </a:p>
          <a:p>
            <a:pPr>
              <a:lnSpc>
                <a:spcPct val="100000"/>
              </a:lnSpc>
            </a:pPr>
            <a:r>
              <a:rPr lang="de-DE" sz="4000" b="0" dirty="0">
                <a:latin typeface="Calibri" panose="020F0502020204030204" pitchFamily="34" charset="0"/>
                <a:cs typeface="Calibri" panose="020F0502020204030204" pitchFamily="34" charset="0"/>
              </a:rPr>
              <a:t>Project Management</a:t>
            </a:r>
          </a:p>
          <a:p>
            <a:pPr>
              <a:lnSpc>
                <a:spcPct val="100000"/>
              </a:lnSpc>
            </a:pPr>
            <a:r>
              <a:rPr lang="de-DE" sz="4000" b="0" dirty="0">
                <a:latin typeface="Calibri" panose="020F0502020204030204" pitchFamily="34" charset="0"/>
                <a:cs typeface="Calibri" panose="020F0502020204030204" pitchFamily="34" charset="0"/>
              </a:rPr>
              <a:t>Scientific Writing</a:t>
            </a:r>
          </a:p>
          <a:p>
            <a:pPr>
              <a:lnSpc>
                <a:spcPct val="100000"/>
              </a:lnSpc>
            </a:pPr>
            <a:r>
              <a:rPr lang="de-DE" sz="4000" b="0" dirty="0" err="1">
                <a:latin typeface="Calibri" panose="020F0502020204030204" pitchFamily="34" charset="0"/>
                <a:cs typeface="Calibri" panose="020F0502020204030204" pitchFamily="34" charset="0"/>
              </a:rPr>
              <a:t>Convincing</a:t>
            </a:r>
            <a:r>
              <a:rPr lang="de-DE" sz="4000" b="0" dirty="0">
                <a:latin typeface="Calibri" panose="020F0502020204030204" pitchFamily="34" charset="0"/>
                <a:cs typeface="Calibri" panose="020F0502020204030204" pitchFamily="34" charset="0"/>
              </a:rPr>
              <a:t> Scientific </a:t>
            </a:r>
            <a:r>
              <a:rPr lang="de-DE" sz="4000" b="0" dirty="0" err="1">
                <a:latin typeface="Calibri" panose="020F0502020204030204" pitchFamily="34" charset="0"/>
                <a:cs typeface="Calibri" panose="020F0502020204030204" pitchFamily="34" charset="0"/>
              </a:rPr>
              <a:t>Presentations</a:t>
            </a:r>
            <a:endParaRPr lang="de-DE" sz="4000" b="0" dirty="0">
              <a:latin typeface="Calibri" panose="020F0502020204030204" pitchFamily="34" charset="0"/>
              <a:cs typeface="Calibri" panose="020F0502020204030204" pitchFamily="34" charset="0"/>
            </a:endParaRPr>
          </a:p>
          <a:p>
            <a:pPr>
              <a:lnSpc>
                <a:spcPct val="100000"/>
              </a:lnSpc>
            </a:pPr>
            <a:endParaRPr lang="de-DE" sz="4000" dirty="0">
              <a:latin typeface="Calibri" panose="020F0502020204030204" pitchFamily="34" charset="0"/>
              <a:cs typeface="Calibri" panose="020F0502020204030204" pitchFamily="34" charset="0"/>
            </a:endParaRPr>
          </a:p>
          <a:p>
            <a:pPr>
              <a:lnSpc>
                <a:spcPct val="100000"/>
              </a:lnSpc>
            </a:pPr>
            <a:r>
              <a:rPr lang="de-DE" sz="5500" b="0" dirty="0">
                <a:solidFill>
                  <a:schemeClr val="tx2">
                    <a:lumMod val="60000"/>
                    <a:lumOff val="40000"/>
                  </a:schemeClr>
                </a:solidFill>
                <a:latin typeface="Calibri" panose="020F0502020204030204" pitchFamily="34" charset="0"/>
                <a:cs typeface="Calibri" panose="020F0502020204030204" pitchFamily="34" charset="0"/>
              </a:rPr>
              <a:t>Software</a:t>
            </a:r>
          </a:p>
          <a:p>
            <a:pPr>
              <a:lnSpc>
                <a:spcPct val="100000"/>
              </a:lnSpc>
            </a:pPr>
            <a:r>
              <a:rPr lang="de-DE" sz="4000" b="0" dirty="0">
                <a:latin typeface="Calibri" panose="020F0502020204030204" pitchFamily="34" charset="0"/>
                <a:cs typeface="Calibri" panose="020F0502020204030204" pitchFamily="34" charset="0"/>
              </a:rPr>
              <a:t>Python Basics</a:t>
            </a:r>
          </a:p>
          <a:p>
            <a:pPr>
              <a:lnSpc>
                <a:spcPct val="100000"/>
              </a:lnSpc>
            </a:pPr>
            <a:r>
              <a:rPr lang="de-DE" sz="4000" b="0" dirty="0">
                <a:latin typeface="Calibri" panose="020F0502020204030204" pitchFamily="34" charset="0"/>
                <a:cs typeface="Calibri" panose="020F0502020204030204" pitchFamily="34" charset="0"/>
              </a:rPr>
              <a:t>Python </a:t>
            </a:r>
            <a:r>
              <a:rPr lang="de-DE" sz="4000" b="0" dirty="0" err="1">
                <a:latin typeface="Calibri" panose="020F0502020204030204" pitchFamily="34" charset="0"/>
                <a:cs typeface="Calibri" panose="020F0502020204030204" pitchFamily="34" charset="0"/>
              </a:rPr>
              <a:t>Advanced</a:t>
            </a:r>
            <a:endParaRPr lang="de-DE" sz="4000" b="0" dirty="0">
              <a:latin typeface="Calibri" panose="020F0502020204030204" pitchFamily="34" charset="0"/>
              <a:cs typeface="Calibri" panose="020F0502020204030204" pitchFamily="34" charset="0"/>
            </a:endParaRPr>
          </a:p>
          <a:p>
            <a:pPr>
              <a:lnSpc>
                <a:spcPct val="100000"/>
              </a:lnSpc>
            </a:pPr>
            <a:r>
              <a:rPr lang="de-DE" sz="4000" b="0" dirty="0" err="1">
                <a:latin typeface="Calibri" panose="020F0502020204030204" pitchFamily="34" charset="0"/>
                <a:cs typeface="Calibri" panose="020F0502020204030204" pitchFamily="34" charset="0"/>
              </a:rPr>
              <a:t>Introduction</a:t>
            </a:r>
            <a:r>
              <a:rPr lang="de-DE" sz="4000" b="0" dirty="0">
                <a:latin typeface="Calibri" panose="020F0502020204030204" pitchFamily="34" charset="0"/>
                <a:cs typeface="Calibri" panose="020F0502020204030204" pitchFamily="34" charset="0"/>
              </a:rPr>
              <a:t> </a:t>
            </a:r>
            <a:r>
              <a:rPr lang="de-DE" sz="4000" b="0" dirty="0" err="1">
                <a:latin typeface="Calibri" panose="020F0502020204030204" pitchFamily="34" charset="0"/>
                <a:cs typeface="Calibri" panose="020F0502020204030204" pitchFamily="34" charset="0"/>
              </a:rPr>
              <a:t>to</a:t>
            </a:r>
            <a:r>
              <a:rPr lang="de-DE" sz="4000" b="0" dirty="0">
                <a:latin typeface="Calibri" panose="020F0502020204030204" pitchFamily="34" charset="0"/>
                <a:cs typeface="Calibri" panose="020F0502020204030204" pitchFamily="34" charset="0"/>
              </a:rPr>
              <a:t> </a:t>
            </a:r>
            <a:r>
              <a:rPr lang="de-DE" sz="4000" b="0" dirty="0" err="1">
                <a:latin typeface="Calibri" panose="020F0502020204030204" pitchFamily="34" charset="0"/>
                <a:cs typeface="Calibri" panose="020F0502020204030204" pitchFamily="34" charset="0"/>
              </a:rPr>
              <a:t>Machine</a:t>
            </a:r>
            <a:r>
              <a:rPr lang="de-DE" sz="4000" b="0" dirty="0">
                <a:latin typeface="Calibri" panose="020F0502020204030204" pitchFamily="34" charset="0"/>
                <a:cs typeface="Calibri" panose="020F0502020204030204" pitchFamily="34" charset="0"/>
              </a:rPr>
              <a:t> Learning </a:t>
            </a:r>
            <a:r>
              <a:rPr lang="de-DE" sz="4000" b="0" dirty="0" err="1">
                <a:latin typeface="Calibri" panose="020F0502020204030204" pitchFamily="34" charset="0"/>
                <a:cs typeface="Calibri" panose="020F0502020204030204" pitchFamily="34" charset="0"/>
              </a:rPr>
              <a:t>with</a:t>
            </a:r>
            <a:r>
              <a:rPr lang="de-DE" sz="4000" b="0" dirty="0">
                <a:latin typeface="Calibri" panose="020F0502020204030204" pitchFamily="34" charset="0"/>
                <a:cs typeface="Calibri" panose="020F0502020204030204" pitchFamily="34" charset="0"/>
              </a:rPr>
              <a:t> Python </a:t>
            </a:r>
          </a:p>
          <a:p>
            <a:pPr>
              <a:lnSpc>
                <a:spcPct val="100000"/>
              </a:lnSpc>
            </a:pPr>
            <a:r>
              <a:rPr lang="de-DE" sz="4000" b="0" dirty="0">
                <a:latin typeface="Calibri" panose="020F0502020204030204" pitchFamily="34" charset="0"/>
                <a:cs typeface="Calibri" panose="020F0502020204030204" pitchFamily="34" charset="0"/>
              </a:rPr>
              <a:t>Quantum Computing </a:t>
            </a:r>
            <a:endParaRPr lang="de-DE" dirty="0"/>
          </a:p>
        </p:txBody>
      </p:sp>
      <p:graphicFrame>
        <p:nvGraphicFramePr>
          <p:cNvPr id="10" name="Content Placeholder 1">
            <a:extLst>
              <a:ext uri="{FF2B5EF4-FFF2-40B4-BE49-F238E27FC236}">
                <a16:creationId xmlns:a16="http://schemas.microsoft.com/office/drawing/2014/main" id="{3756C51F-8156-4D64-9B04-9D9CE6CC8CF3}"/>
              </a:ext>
            </a:extLst>
          </p:cNvPr>
          <p:cNvGraphicFramePr>
            <a:graphicFrameLocks noChangeAspect="1"/>
          </p:cNvGraphicFramePr>
          <p:nvPr>
            <p:extLst/>
          </p:nvPr>
        </p:nvGraphicFramePr>
        <p:xfrm>
          <a:off x="5003874" y="993044"/>
          <a:ext cx="3697104" cy="4683868"/>
        </p:xfrm>
        <a:graphic>
          <a:graphicData uri="http://schemas.openxmlformats.org/presentationml/2006/ole">
            <mc:AlternateContent xmlns:mc="http://schemas.openxmlformats.org/markup-compatibility/2006">
              <mc:Choice xmlns:v="urn:schemas-microsoft-com:vml" Requires="v">
                <p:oleObj spid="_x0000_s3087" name="Acrobat Document" r:id="rId4" imgW="4800255" imgH="6400536" progId="Acrobat.Document.2020">
                  <p:embed/>
                </p:oleObj>
              </mc:Choice>
              <mc:Fallback>
                <p:oleObj name="Acrobat Document" r:id="rId4" imgW="4800255" imgH="6400536" progId="Acrobat.Document.2020">
                  <p:embed/>
                  <p:pic>
                    <p:nvPicPr>
                      <p:cNvPr id="10" name="Content Placeholder 1">
                        <a:extLst>
                          <a:ext uri="{FF2B5EF4-FFF2-40B4-BE49-F238E27FC236}">
                            <a16:creationId xmlns:a16="http://schemas.microsoft.com/office/drawing/2014/main" id="{3756C51F-8156-4D64-9B04-9D9CE6CC8CF3}"/>
                          </a:ext>
                        </a:extLst>
                      </p:cNvPr>
                      <p:cNvPicPr/>
                      <p:nvPr/>
                    </p:nvPicPr>
                    <p:blipFill>
                      <a:blip r:embed="rId5"/>
                      <a:stretch>
                        <a:fillRect/>
                      </a:stretch>
                    </p:blipFill>
                    <p:spPr>
                      <a:xfrm>
                        <a:off x="5003874" y="993044"/>
                        <a:ext cx="3697104" cy="4683868"/>
                      </a:xfrm>
                      <a:prstGeom prst="rect">
                        <a:avLst/>
                      </a:prstGeom>
                    </p:spPr>
                  </p:pic>
                </p:oleObj>
              </mc:Fallback>
            </mc:AlternateContent>
          </a:graphicData>
        </a:graphic>
      </p:graphicFrame>
    </p:spTree>
    <p:extLst>
      <p:ext uri="{BB962C8B-B14F-4D97-AF65-F5344CB8AC3E}">
        <p14:creationId xmlns:p14="http://schemas.microsoft.com/office/powerpoint/2010/main" val="1248936928"/>
      </p:ext>
    </p:extLst>
  </p:cSld>
  <p:clrMapOvr>
    <a:masterClrMapping/>
  </p:clrMapOvr>
</p:sld>
</file>

<file path=ppt/theme/theme1.xml><?xml version="1.0" encoding="utf-8"?>
<a:theme xmlns:a="http://schemas.openxmlformats.org/drawingml/2006/main" name="Standard-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Bildschirmpräsentation (4:3)</PresentationFormat>
  <Paragraphs>175</Paragraphs>
  <Slides>13</Slides>
  <Notes>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9" baseType="lpstr">
      <vt:lpstr>ＭＳ Ｐゴシック</vt:lpstr>
      <vt:lpstr>Arial</vt:lpstr>
      <vt:lpstr>Calibri</vt:lpstr>
      <vt:lpstr>Wingdings</vt:lpstr>
      <vt:lpstr>Standard-Master</vt:lpstr>
      <vt:lpstr>Acrobat Document</vt:lpstr>
      <vt:lpstr>WELCOME  DESY SUMMER STUDENTS 2022  </vt:lpstr>
      <vt:lpstr>PowerPoint-Präsentation</vt:lpstr>
      <vt:lpstr>PowerPoint-Präsentation</vt:lpstr>
      <vt:lpstr>PowerPoint-Präsentation</vt:lpstr>
      <vt:lpstr>PowerPoint-Präsentation</vt:lpstr>
      <vt:lpstr>PowerPoint-Präsentation</vt:lpstr>
      <vt:lpstr>PowerPoint-Präsentation</vt:lpstr>
      <vt:lpstr>   PIER activities: PIER Graduate Week</vt:lpstr>
      <vt:lpstr>   Focus Career Planning &amp; Soft Skills (online/onsite)</vt:lpstr>
      <vt:lpstr>Focus Internationality &amp; Service </vt:lpstr>
      <vt:lpstr>PowerPoint-Präsentation</vt:lpstr>
      <vt:lpstr>PowerPoint-Präsentation</vt:lpstr>
      <vt:lpstr> Thank you very much for your attention   We are looking forward to seeing you again as one of our PhD students ...      graduateschool.pier-hamburg.de https://twitter.com/PIERCampus https://www.linkedin.com/company/70375638/admin/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Falk von Holst</dc:creator>
  <cp:lastModifiedBy>Tepass, Stefanie</cp:lastModifiedBy>
  <cp:revision>147</cp:revision>
  <dcterms:created xsi:type="dcterms:W3CDTF">2013-06-13T15:12:29Z</dcterms:created>
  <dcterms:modified xsi:type="dcterms:W3CDTF">2023-03-03T10:11:34Z</dcterms:modified>
</cp:coreProperties>
</file>