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3" r:id="rId2"/>
    <p:sldId id="278" r:id="rId3"/>
    <p:sldId id="266" r:id="rId4"/>
    <p:sldId id="277" r:id="rId5"/>
    <p:sldId id="280" r:id="rId6"/>
    <p:sldId id="268" r:id="rId7"/>
    <p:sldId id="267" r:id="rId8"/>
    <p:sldId id="269" r:id="rId9"/>
    <p:sldId id="270" r:id="rId10"/>
    <p:sldId id="271" r:id="rId11"/>
    <p:sldId id="272" r:id="rId12"/>
    <p:sldId id="273" r:id="rId13"/>
    <p:sldId id="274" r:id="rId14"/>
    <p:sldId id="275" r:id="rId15"/>
    <p:sldId id="279" r:id="rId16"/>
    <p:sldId id="276" r:id="rId17"/>
  </p:sldIdLst>
  <p:sldSz cx="9144000" cy="6858000" type="screen4x3"/>
  <p:notesSz cx="6794500" cy="9906000"/>
  <p:defaultTex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3BD5"/>
    <a:srgbClr val="9C9E9F"/>
    <a:srgbClr val="FFFFFF"/>
    <a:srgbClr val="DDDDDD"/>
    <a:srgbClr val="00A5EB"/>
    <a:srgbClr val="FFCC00"/>
    <a:srgbClr val="FF00FF"/>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40" autoAdjust="0"/>
    <p:restoredTop sz="80284" autoAdjust="0"/>
  </p:normalViewPr>
  <p:slideViewPr>
    <p:cSldViewPr snapToGrid="0">
      <p:cViewPr>
        <p:scale>
          <a:sx n="81" d="100"/>
          <a:sy n="81" d="100"/>
        </p:scale>
        <p:origin x="-1296" y="726"/>
      </p:cViewPr>
      <p:guideLst>
        <p:guide orient="horz" pos="3816"/>
        <p:guide orient="horz" pos="167"/>
        <p:guide orient="horz" pos="616"/>
        <p:guide orient="horz" pos="2672"/>
        <p:guide orient="horz" pos="1165"/>
        <p:guide pos="5551"/>
        <p:guide pos="1551"/>
        <p:guide pos="4178"/>
        <p:guide pos="2927"/>
        <p:guide pos="2809"/>
        <p:guide pos="178"/>
        <p:guide pos="4299"/>
        <p:guide pos="1435"/>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2922" y="-78"/>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GB"/>
          </a:p>
        </p:txBody>
      </p:sp>
      <p:sp>
        <p:nvSpPr>
          <p:cNvPr id="21507" name="Rectangle 3"/>
          <p:cNvSpPr>
            <a:spLocks noGrp="1" noChangeArrowheads="1"/>
          </p:cNvSpPr>
          <p:nvPr>
            <p:ph type="dt" idx="1"/>
          </p:nvPr>
        </p:nvSpPr>
        <p:spPr bwMode="auto">
          <a:xfrm>
            <a:off x="384810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GB"/>
          </a:p>
        </p:txBody>
      </p:sp>
      <p:sp>
        <p:nvSpPr>
          <p:cNvPr id="21508"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79450" y="4705350"/>
            <a:ext cx="54356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1510" name="Rectangle 6"/>
          <p:cNvSpPr>
            <a:spLocks noGrp="1" noChangeArrowheads="1"/>
          </p:cNvSpPr>
          <p:nvPr>
            <p:ph type="ftr" sz="quarter" idx="4"/>
          </p:nvPr>
        </p:nvSpPr>
        <p:spPr bwMode="auto">
          <a:xfrm>
            <a:off x="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GB"/>
          </a:p>
        </p:txBody>
      </p:sp>
      <p:sp>
        <p:nvSpPr>
          <p:cNvPr id="21511" name="Rectangle 7"/>
          <p:cNvSpPr>
            <a:spLocks noGrp="1" noChangeArrowheads="1"/>
          </p:cNvSpPr>
          <p:nvPr>
            <p:ph type="sldNum" sz="quarter" idx="5"/>
          </p:nvPr>
        </p:nvSpPr>
        <p:spPr bwMode="auto">
          <a:xfrm>
            <a:off x="384810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9F78CA52-E024-45A9-A6DA-6EE92DD2B0FF}" type="slidenum">
              <a:rPr lang="en-GB"/>
              <a:pPr/>
              <a:t>‹#›</a:t>
            </a:fld>
            <a:endParaRPr lang="en-GB"/>
          </a:p>
        </p:txBody>
      </p:sp>
    </p:spTree>
    <p:extLst>
      <p:ext uri="{BB962C8B-B14F-4D97-AF65-F5344CB8AC3E}">
        <p14:creationId xmlns:p14="http://schemas.microsoft.com/office/powerpoint/2010/main" val="1169917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Hello my name is </a:t>
            </a:r>
            <a:r>
              <a:rPr lang="en-US" sz="1200" kern="1200" dirty="0" err="1" smtClean="0">
                <a:solidFill>
                  <a:schemeClr val="tx1"/>
                </a:solidFill>
                <a:effectLst/>
                <a:latin typeface="Arial" charset="0"/>
                <a:ea typeface="+mn-ea"/>
                <a:cs typeface="+mn-cs"/>
              </a:rPr>
              <a:t>Elenea</a:t>
            </a:r>
            <a:r>
              <a:rPr lang="en-US" sz="1200" kern="1200" dirty="0" smtClean="0">
                <a:solidFill>
                  <a:schemeClr val="tx1"/>
                </a:solidFill>
                <a:effectLst/>
                <a:latin typeface="Arial" charset="0"/>
                <a:ea typeface="+mn-ea"/>
                <a:cs typeface="+mn-cs"/>
              </a:rPr>
              <a:t> </a:t>
            </a:r>
            <a:r>
              <a:rPr lang="en-US" sz="1200" kern="1200" dirty="0" err="1" smtClean="0">
                <a:solidFill>
                  <a:schemeClr val="tx1"/>
                </a:solidFill>
                <a:effectLst/>
                <a:latin typeface="Arial" charset="0"/>
                <a:ea typeface="+mn-ea"/>
                <a:cs typeface="+mn-cs"/>
              </a:rPr>
              <a:t>pavlenko</a:t>
            </a:r>
            <a:r>
              <a:rPr lang="en-US" sz="1200" kern="1200" dirty="0" smtClean="0">
                <a:solidFill>
                  <a:schemeClr val="tx1"/>
                </a:solidFill>
                <a:effectLst/>
                <a:latin typeface="Arial" charset="0"/>
                <a:ea typeface="+mn-ea"/>
                <a:cs typeface="+mn-cs"/>
              </a:rPr>
              <a:t> and my presentation is about X-Ray standing waves for investigation of periodic multilayers. </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a:t>
            </a:fld>
            <a:endParaRPr lang="en-GB"/>
          </a:p>
        </p:txBody>
      </p:sp>
    </p:spTree>
    <p:extLst>
      <p:ext uri="{BB962C8B-B14F-4D97-AF65-F5344CB8AC3E}">
        <p14:creationId xmlns:p14="http://schemas.microsoft.com/office/powerpoint/2010/main" val="1448956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On the curve of reflectivity this disagreement may affect the oscillations, which are situated between the Bragg peaks. Indeed, if you look at the details of reflectivity curve fit, you can see  disagreement between theory and experiment in </a:t>
            </a:r>
            <a:r>
              <a:rPr lang="en-US" sz="1200" kern="1200" dirty="0" err="1" smtClean="0">
                <a:solidFill>
                  <a:schemeClr val="tx1"/>
                </a:solidFill>
                <a:effectLst/>
                <a:latin typeface="Arial" charset="0"/>
                <a:ea typeface="+mn-ea"/>
                <a:cs typeface="+mn-cs"/>
              </a:rPr>
              <a:t>thas</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area of the curve. Thus we can conclude that our assumption that the multilayer periods were equivalent is not correct. Instead we should consider the layers independently.</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10</a:t>
            </a:fld>
            <a:endParaRPr lang="en-GB"/>
          </a:p>
        </p:txBody>
      </p:sp>
    </p:spTree>
    <p:extLst>
      <p:ext uri="{BB962C8B-B14F-4D97-AF65-F5344CB8AC3E}">
        <p14:creationId xmlns:p14="http://schemas.microsoft.com/office/powerpoint/2010/main" val="2556179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This is results of the second fit where we have treated each layer independently. Now the parameter </a:t>
            </a:r>
            <a:r>
              <a:rPr lang="ru-RU" sz="1200" kern="1200" dirty="0" smtClean="0">
                <a:solidFill>
                  <a:schemeClr val="tx1"/>
                </a:solidFill>
                <a:effectLst/>
                <a:latin typeface="Arial" charset="0"/>
                <a:ea typeface="+mn-ea"/>
                <a:cs typeface="+mn-cs"/>
                <a:sym typeface="Symbol"/>
              </a:rPr>
              <a:t></a:t>
            </a:r>
            <a:r>
              <a:rPr lang="en-US" sz="1200" kern="1200" baseline="30000" dirty="0" smtClean="0">
                <a:solidFill>
                  <a:schemeClr val="tx1"/>
                </a:solidFill>
                <a:effectLst/>
                <a:latin typeface="Arial" charset="0"/>
                <a:ea typeface="+mn-ea"/>
                <a:cs typeface="+mn-cs"/>
              </a:rPr>
              <a:t>2 </a:t>
            </a:r>
            <a:r>
              <a:rPr lang="en-US" sz="1200" kern="1200" dirty="0" smtClean="0">
                <a:solidFill>
                  <a:schemeClr val="tx1"/>
                </a:solidFill>
                <a:effectLst/>
                <a:latin typeface="Arial" charset="0"/>
                <a:ea typeface="+mn-ea"/>
                <a:cs typeface="+mn-cs"/>
              </a:rPr>
              <a:t> is even less, giving more evidence that agreement between theory and experiment is much better</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11</a:t>
            </a:fld>
            <a:endParaRPr lang="en-GB"/>
          </a:p>
        </p:txBody>
      </p:sp>
    </p:spTree>
    <p:extLst>
      <p:ext uri="{BB962C8B-B14F-4D97-AF65-F5344CB8AC3E}">
        <p14:creationId xmlns:p14="http://schemas.microsoft.com/office/powerpoint/2010/main" val="3878295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 If we again have a closer look at the reflectivity curve we can see that the agreement is much better than before.  Now the oscillations in the data set is well described by our fit.</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12</a:t>
            </a:fld>
            <a:endParaRPr lang="en-GB"/>
          </a:p>
        </p:txBody>
      </p:sp>
    </p:spTree>
    <p:extLst>
      <p:ext uri="{BB962C8B-B14F-4D97-AF65-F5344CB8AC3E}">
        <p14:creationId xmlns:p14="http://schemas.microsoft.com/office/powerpoint/2010/main" val="2396105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Looking at our updated fluorescence yield graph we see that the new fit describes the oscillations in the tails much more accurately.  </a:t>
            </a:r>
            <a:endParaRPr lang="ru-RU" sz="1200" kern="1200" dirty="0" smtClean="0">
              <a:solidFill>
                <a:schemeClr val="tx1"/>
              </a:solidFill>
              <a:effectLst/>
              <a:latin typeface="Arial" charset="0"/>
              <a:ea typeface="+mn-ea"/>
              <a:cs typeface="+mn-cs"/>
            </a:endParaRPr>
          </a:p>
          <a:p>
            <a:r>
              <a:rPr lang="en-US" dirty="0" smtClean="0"/>
              <a:t>There is still  room for improvement  in</a:t>
            </a:r>
            <a:r>
              <a:rPr lang="en-US" baseline="0" dirty="0" smtClean="0"/>
              <a:t> our model  as it does not yet completely describe the tail oscillations.</a:t>
            </a:r>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13</a:t>
            </a:fld>
            <a:endParaRPr lang="en-GB"/>
          </a:p>
        </p:txBody>
      </p:sp>
    </p:spTree>
    <p:extLst>
      <p:ext uri="{BB962C8B-B14F-4D97-AF65-F5344CB8AC3E}">
        <p14:creationId xmlns:p14="http://schemas.microsoft.com/office/powerpoint/2010/main" val="232129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X-ray standing wave method has been implemented for the analysis of periodic multilayers. The model structure proposed by deposition team has been checked. The model which correctly describes the investigated multilayer structure was created. This model is based on the analysis of the measured data. It is shown that the method of X-ray standing waves delivers complimentary information on multilayer structure.</a:t>
            </a:r>
            <a:r>
              <a:rPr lang="en-US" sz="1200" kern="1200" baseline="0" dirty="0" smtClean="0">
                <a:solidFill>
                  <a:schemeClr val="tx1"/>
                </a:solidFill>
                <a:effectLst/>
                <a:latin typeface="Arial" charset="0"/>
                <a:ea typeface="+mn-ea"/>
                <a:cs typeface="+mn-cs"/>
              </a:rPr>
              <a:t> </a:t>
            </a:r>
            <a:r>
              <a:rPr lang="en-US" dirty="0" smtClean="0"/>
              <a:t>The lack of equivalence of each layer implies the crystal is not of great quality</a:t>
            </a:r>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14</a:t>
            </a:fld>
            <a:endParaRPr lang="en-GB"/>
          </a:p>
        </p:txBody>
      </p:sp>
    </p:spTree>
    <p:extLst>
      <p:ext uri="{BB962C8B-B14F-4D97-AF65-F5344CB8AC3E}">
        <p14:creationId xmlns:p14="http://schemas.microsoft.com/office/powerpoint/2010/main" val="32430315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I would</a:t>
            </a:r>
            <a:r>
              <a:rPr lang="en-US" baseline="0" dirty="0" smtClean="0"/>
              <a:t> quickly like to thank the </a:t>
            </a:r>
            <a:r>
              <a:rPr lang="en-US" baseline="0" dirty="0" err="1" smtClean="0"/>
              <a:t>Kurchatov</a:t>
            </a:r>
            <a:r>
              <a:rPr lang="en-US" baseline="0" dirty="0" smtClean="0"/>
              <a:t> institute for supply the software used in my analysis. I would also like to thank everyone involved in running the DESY summer student program for a fantastic 7 weeks in which I have learnt a huge amount. In particular I would like to thank …….. And …………………… for all their support and all the knowledge they have given me. Thanks. </a:t>
            </a:r>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15</a:t>
            </a:fld>
            <a:endParaRPr lang="en-GB"/>
          </a:p>
        </p:txBody>
      </p:sp>
    </p:spTree>
    <p:extLst>
      <p:ext uri="{BB962C8B-B14F-4D97-AF65-F5344CB8AC3E}">
        <p14:creationId xmlns:p14="http://schemas.microsoft.com/office/powerpoint/2010/main" val="84167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I will start with a bit of the background behind my experiment including an introduction to multilayer </a:t>
            </a:r>
            <a:r>
              <a:rPr lang="ru-RU" sz="1200" kern="1200" dirty="0" smtClean="0">
                <a:solidFill>
                  <a:schemeClr val="tx1"/>
                </a:solidFill>
                <a:effectLst/>
                <a:latin typeface="Arial" charset="0"/>
                <a:ea typeface="+mn-ea"/>
                <a:cs typeface="+mn-cs"/>
              </a:rPr>
              <a:t>,</a:t>
            </a:r>
            <a:r>
              <a:rPr lang="en-US" sz="1200" kern="1200" dirty="0" smtClean="0">
                <a:solidFill>
                  <a:schemeClr val="tx1"/>
                </a:solidFill>
                <a:effectLst/>
                <a:latin typeface="Arial" charset="0"/>
                <a:ea typeface="+mn-ea"/>
                <a:cs typeface="+mn-cs"/>
              </a:rPr>
              <a:t>X-ray </a:t>
            </a:r>
            <a:r>
              <a:rPr lang="en-US" sz="1200" kern="1200" dirty="0" smtClean="0">
                <a:solidFill>
                  <a:schemeClr val="tx1"/>
                </a:solidFill>
                <a:effectLst/>
                <a:latin typeface="Arial" charset="0"/>
                <a:ea typeface="+mn-ea"/>
                <a:cs typeface="+mn-cs"/>
              </a:rPr>
              <a:t>standing waves and fluorescence yields. I will then discuss the modeling process. Finally I will talk about my results.</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2</a:t>
            </a:fld>
            <a:endParaRPr lang="en-GB"/>
          </a:p>
        </p:txBody>
      </p:sp>
    </p:spTree>
    <p:extLst>
      <p:ext uri="{BB962C8B-B14F-4D97-AF65-F5344CB8AC3E}">
        <p14:creationId xmlns:p14="http://schemas.microsoft.com/office/powerpoint/2010/main" val="1129512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kern="1200" dirty="0" smtClean="0">
                <a:solidFill>
                  <a:schemeClr val="tx1"/>
                </a:solidFill>
                <a:effectLst/>
                <a:latin typeface="Arial" charset="0"/>
                <a:ea typeface="+mn-ea"/>
                <a:cs typeface="+mn-cs"/>
              </a:rPr>
              <a:t>Extreme ultraviolet light is used in many </a:t>
            </a:r>
            <a:r>
              <a:rPr lang="en-US" sz="1600" kern="1200" dirty="0" smtClean="0">
                <a:solidFill>
                  <a:schemeClr val="tx1"/>
                </a:solidFill>
                <a:effectLst/>
                <a:latin typeface="Arial" charset="0"/>
                <a:ea typeface="+mn-ea"/>
                <a:cs typeface="+mn-cs"/>
              </a:rPr>
              <a:t>areas </a:t>
            </a:r>
            <a:r>
              <a:rPr lang="en-US" sz="1600" kern="1200" dirty="0" smtClean="0">
                <a:solidFill>
                  <a:schemeClr val="tx1"/>
                </a:solidFill>
                <a:effectLst/>
                <a:latin typeface="Arial" charset="0"/>
                <a:ea typeface="+mn-ea"/>
                <a:cs typeface="+mn-cs"/>
              </a:rPr>
              <a:t>of science and different</a:t>
            </a:r>
            <a:r>
              <a:rPr lang="en-US" sz="1600" kern="1200" baseline="0" dirty="0" smtClean="0">
                <a:solidFill>
                  <a:schemeClr val="tx1"/>
                </a:solidFill>
                <a:effectLst/>
                <a:latin typeface="Arial" charset="0"/>
                <a:ea typeface="+mn-ea"/>
                <a:cs typeface="+mn-cs"/>
              </a:rPr>
              <a:t> </a:t>
            </a:r>
            <a:r>
              <a:rPr lang="en-US" sz="1600" kern="1200" dirty="0" smtClean="0">
                <a:solidFill>
                  <a:schemeClr val="tx1"/>
                </a:solidFill>
                <a:effectLst/>
                <a:latin typeface="Arial" charset="0"/>
                <a:ea typeface="+mn-ea"/>
                <a:cs typeface="+mn-cs"/>
              </a:rPr>
              <a:t>industry sectors.  </a:t>
            </a:r>
            <a:endParaRPr lang="en-US" sz="16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kern="1200" dirty="0" smtClean="0">
                <a:solidFill>
                  <a:schemeClr val="tx1"/>
                </a:solidFill>
                <a:effectLst/>
                <a:latin typeface="Arial" charset="0"/>
                <a:ea typeface="+mn-ea"/>
                <a:cs typeface="+mn-cs"/>
              </a:rPr>
              <a:t>To </a:t>
            </a:r>
            <a:r>
              <a:rPr lang="en-US" sz="1600" kern="1200" dirty="0" smtClean="0">
                <a:solidFill>
                  <a:schemeClr val="tx1"/>
                </a:solidFill>
                <a:effectLst/>
                <a:latin typeface="Arial" charset="0"/>
                <a:ea typeface="+mn-ea"/>
                <a:cs typeface="+mn-cs"/>
              </a:rPr>
              <a:t>manipulate this light, you </a:t>
            </a:r>
            <a:r>
              <a:rPr lang="en-US" sz="1600" kern="1200" dirty="0" smtClean="0">
                <a:solidFill>
                  <a:schemeClr val="tx1"/>
                </a:solidFill>
                <a:effectLst/>
                <a:latin typeface="Arial" charset="0"/>
                <a:ea typeface="+mn-ea"/>
                <a:cs typeface="+mn-cs"/>
              </a:rPr>
              <a:t>needed </a:t>
            </a:r>
            <a:r>
              <a:rPr lang="en-US" sz="1600" kern="1200" dirty="0" smtClean="0">
                <a:solidFill>
                  <a:schemeClr val="tx1"/>
                </a:solidFill>
                <a:effectLst/>
                <a:latin typeface="Arial" charset="0"/>
                <a:ea typeface="+mn-ea"/>
                <a:cs typeface="+mn-cs"/>
              </a:rPr>
              <a:t>structures which have a </a:t>
            </a:r>
            <a:r>
              <a:rPr lang="en-US" sz="1600" kern="1200" dirty="0" err="1" smtClean="0">
                <a:solidFill>
                  <a:schemeClr val="tx1"/>
                </a:solidFill>
                <a:effectLst/>
                <a:latin typeface="Arial" charset="0"/>
                <a:ea typeface="+mn-ea"/>
                <a:cs typeface="+mn-cs"/>
              </a:rPr>
              <a:t>interplanar</a:t>
            </a:r>
            <a:r>
              <a:rPr lang="en-US" sz="1600" kern="1200" dirty="0" smtClean="0">
                <a:solidFill>
                  <a:schemeClr val="tx1"/>
                </a:solidFill>
                <a:effectLst/>
                <a:latin typeface="Arial" charset="0"/>
                <a:ea typeface="+mn-ea"/>
                <a:cs typeface="+mn-cs"/>
              </a:rPr>
              <a:t> distance similar to the wavelength of the light, </a:t>
            </a:r>
            <a:endParaRPr lang="en-US" sz="16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kern="1200" dirty="0" smtClean="0">
                <a:solidFill>
                  <a:schemeClr val="tx1"/>
                </a:solidFill>
                <a:effectLst/>
                <a:latin typeface="Arial" charset="0"/>
                <a:ea typeface="+mn-ea"/>
                <a:cs typeface="+mn-cs"/>
              </a:rPr>
              <a:t>which is about  </a:t>
            </a:r>
            <a:r>
              <a:rPr lang="en-US" sz="1600" kern="1200" dirty="0" smtClean="0">
                <a:solidFill>
                  <a:schemeClr val="tx1"/>
                </a:solidFill>
                <a:effectLst/>
                <a:latin typeface="Arial" charset="0"/>
                <a:ea typeface="+mn-ea"/>
                <a:cs typeface="+mn-cs"/>
              </a:rPr>
              <a:t>hundreds of  Angstroms. </a:t>
            </a:r>
            <a:endParaRPr lang="en-US" sz="16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kern="1200" dirty="0" smtClean="0">
                <a:solidFill>
                  <a:schemeClr val="tx1"/>
                </a:solidFill>
                <a:effectLst/>
                <a:latin typeface="Arial" charset="0"/>
                <a:ea typeface="+mn-ea"/>
                <a:cs typeface="+mn-cs"/>
              </a:rPr>
              <a:t> </a:t>
            </a:r>
            <a:r>
              <a:rPr lang="en-US" sz="1600" kern="1200" dirty="0" smtClean="0">
                <a:solidFill>
                  <a:schemeClr val="tx1"/>
                </a:solidFill>
                <a:effectLst/>
                <a:latin typeface="Arial" charset="0"/>
                <a:ea typeface="+mn-ea"/>
                <a:cs typeface="+mn-cs"/>
              </a:rPr>
              <a:t>In typical crystal the </a:t>
            </a:r>
            <a:r>
              <a:rPr lang="en-US" sz="1600" kern="1200" dirty="0" smtClean="0">
                <a:solidFill>
                  <a:schemeClr val="tx1"/>
                </a:solidFill>
                <a:effectLst/>
                <a:latin typeface="Arial" charset="0"/>
                <a:ea typeface="+mn-ea"/>
                <a:cs typeface="+mn-cs"/>
              </a:rPr>
              <a:t>distance</a:t>
            </a:r>
            <a:r>
              <a:rPr lang="en-US" sz="1600" kern="1200" baseline="0" dirty="0" smtClean="0">
                <a:solidFill>
                  <a:schemeClr val="tx1"/>
                </a:solidFill>
                <a:effectLst/>
                <a:latin typeface="Arial" charset="0"/>
                <a:ea typeface="+mn-ea"/>
                <a:cs typeface="+mn-cs"/>
              </a:rPr>
              <a:t> between layers of atoms is too small - it</a:t>
            </a:r>
            <a:r>
              <a:rPr lang="en-US" sz="1600" kern="1200" dirty="0" smtClean="0">
                <a:solidFill>
                  <a:schemeClr val="tx1"/>
                </a:solidFill>
                <a:effectLst/>
                <a:latin typeface="Arial" charset="0"/>
                <a:ea typeface="+mn-ea"/>
                <a:cs typeface="+mn-cs"/>
              </a:rPr>
              <a:t> </a:t>
            </a:r>
            <a:r>
              <a:rPr lang="en-US" sz="1600" kern="1200" dirty="0" smtClean="0">
                <a:solidFill>
                  <a:schemeClr val="tx1"/>
                </a:solidFill>
                <a:effectLst/>
                <a:latin typeface="Arial" charset="0"/>
                <a:ea typeface="+mn-ea"/>
                <a:cs typeface="+mn-cs"/>
              </a:rPr>
              <a:t>is </a:t>
            </a:r>
            <a:r>
              <a:rPr lang="en-US" sz="1600" kern="1200" dirty="0" smtClean="0">
                <a:solidFill>
                  <a:schemeClr val="tx1"/>
                </a:solidFill>
                <a:effectLst/>
                <a:latin typeface="Arial" charset="0"/>
                <a:ea typeface="+mn-ea"/>
                <a:cs typeface="+mn-cs"/>
              </a:rPr>
              <a:t>about several angstroms </a:t>
            </a:r>
            <a:r>
              <a:rPr lang="en-US" sz="1600" kern="1200" dirty="0" smtClean="0">
                <a:solidFill>
                  <a:schemeClr val="tx1"/>
                </a:solidFill>
                <a:effectLst/>
                <a:latin typeface="Arial" charset="0"/>
                <a:ea typeface="+mn-ea"/>
                <a:cs typeface="+mn-cs"/>
              </a:rPr>
              <a:t>and </a:t>
            </a:r>
            <a:r>
              <a:rPr lang="en-US" sz="1600" kern="1200" dirty="0" smtClean="0">
                <a:solidFill>
                  <a:schemeClr val="tx1"/>
                </a:solidFill>
                <a:effectLst/>
                <a:latin typeface="Arial" charset="0"/>
                <a:ea typeface="+mn-ea"/>
                <a:cs typeface="+mn-cs"/>
              </a:rPr>
              <a:t>that's  why these </a:t>
            </a:r>
            <a:r>
              <a:rPr lang="en-US" sz="1600" kern="1200" dirty="0" smtClean="0">
                <a:solidFill>
                  <a:schemeClr val="tx1"/>
                </a:solidFill>
                <a:effectLst/>
                <a:latin typeface="Arial" charset="0"/>
                <a:ea typeface="+mn-ea"/>
                <a:cs typeface="+mn-cs"/>
              </a:rPr>
              <a:t>crystals are </a:t>
            </a:r>
            <a:r>
              <a:rPr lang="en-US" sz="1600" kern="1200" dirty="0" smtClean="0">
                <a:solidFill>
                  <a:schemeClr val="tx1"/>
                </a:solidFill>
                <a:effectLst/>
                <a:latin typeface="Arial" charset="0"/>
                <a:ea typeface="+mn-ea"/>
                <a:cs typeface="+mn-cs"/>
              </a:rPr>
              <a:t>unsuitable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600" kern="1200" dirty="0" smtClean="0">
                <a:solidFill>
                  <a:schemeClr val="tx1"/>
                </a:solidFill>
                <a:effectLst/>
                <a:latin typeface="Arial" charset="0"/>
                <a:ea typeface="+mn-ea"/>
                <a:cs typeface="+mn-cs"/>
              </a:rPr>
              <a:t>Multilayer – it is a structure which consist of two repeating layers with different density.</a:t>
            </a:r>
            <a:endParaRPr lang="ru-RU" sz="1600" b="1"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3</a:t>
            </a:fld>
            <a:endParaRPr lang="en-GB"/>
          </a:p>
        </p:txBody>
      </p:sp>
    </p:spTree>
    <p:extLst>
      <p:ext uri="{BB962C8B-B14F-4D97-AF65-F5344CB8AC3E}">
        <p14:creationId xmlns:p14="http://schemas.microsoft.com/office/powerpoint/2010/main" val="3727002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for use these multilayers, they must be  of good quality. To study the quality of the multilayer we use </a:t>
            </a:r>
            <a:r>
              <a:rPr lang="en-US" sz="1200" kern="1200" dirty="0" err="1" smtClean="0">
                <a:solidFill>
                  <a:schemeClr val="tx1"/>
                </a:solidFill>
                <a:effectLst/>
                <a:latin typeface="Arial" charset="0"/>
                <a:ea typeface="+mn-ea"/>
                <a:cs typeface="+mn-cs"/>
              </a:rPr>
              <a:t>Xray</a:t>
            </a:r>
            <a:r>
              <a:rPr lang="en-US" sz="1200" kern="1200" dirty="0" smtClean="0">
                <a:solidFill>
                  <a:schemeClr val="tx1"/>
                </a:solidFill>
                <a:effectLst/>
                <a:latin typeface="Arial" charset="0"/>
                <a:ea typeface="+mn-ea"/>
                <a:cs typeface="+mn-cs"/>
              </a:rPr>
              <a:t> standing waves. For any standing wave phenomena, the minimum requirement is the superposition of two coherently plane waves. In the multilayer, the interference between the incident and reflected waves satisfies</a:t>
            </a:r>
            <a:r>
              <a:rPr lang="en-US" sz="1200" kern="1200" baseline="0" dirty="0" smtClean="0">
                <a:solidFill>
                  <a:schemeClr val="tx1"/>
                </a:solidFill>
                <a:effectLst/>
                <a:latin typeface="Arial" charset="0"/>
                <a:ea typeface="+mn-ea"/>
                <a:cs typeface="+mn-cs"/>
              </a:rPr>
              <a:t> these conditions</a:t>
            </a:r>
            <a:r>
              <a:rPr lang="en-US" sz="1200" kern="1200" dirty="0" smtClean="0">
                <a:solidFill>
                  <a:schemeClr val="tx1"/>
                </a:solidFill>
                <a:effectLst/>
                <a:latin typeface="Arial" charset="0"/>
                <a:ea typeface="+mn-ea"/>
                <a:cs typeface="+mn-cs"/>
              </a:rPr>
              <a:t> producing</a:t>
            </a:r>
            <a:r>
              <a:rPr lang="en-US" sz="1200" kern="1200" baseline="0" dirty="0" smtClean="0">
                <a:solidFill>
                  <a:schemeClr val="tx1"/>
                </a:solidFill>
                <a:effectLst/>
                <a:latin typeface="Arial" charset="0"/>
                <a:ea typeface="+mn-ea"/>
                <a:cs typeface="+mn-cs"/>
              </a:rPr>
              <a:t> a</a:t>
            </a:r>
            <a:r>
              <a:rPr lang="en-US" sz="1200" kern="1200" dirty="0" smtClean="0">
                <a:solidFill>
                  <a:schemeClr val="tx1"/>
                </a:solidFill>
                <a:effectLst/>
                <a:latin typeface="Arial" charset="0"/>
                <a:ea typeface="+mn-ea"/>
                <a:cs typeface="+mn-cs"/>
              </a:rPr>
              <a:t>n X-ray standing wave above the reflecting interface. </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4</a:t>
            </a:fld>
            <a:endParaRPr lang="en-GB"/>
          </a:p>
        </p:txBody>
      </p:sp>
    </p:spTree>
    <p:extLst>
      <p:ext uri="{BB962C8B-B14F-4D97-AF65-F5344CB8AC3E}">
        <p14:creationId xmlns:p14="http://schemas.microsoft.com/office/powerpoint/2010/main" val="2049475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Here is the aims of the</a:t>
            </a:r>
            <a:r>
              <a:rPr lang="en-US" sz="1200" kern="1200" baseline="0" dirty="0" smtClean="0">
                <a:solidFill>
                  <a:schemeClr val="tx1"/>
                </a:solidFill>
                <a:effectLst/>
                <a:latin typeface="Arial" charset="0"/>
                <a:ea typeface="+mn-ea"/>
                <a:cs typeface="+mn-cs"/>
              </a:rPr>
              <a:t> project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The first</a:t>
            </a:r>
            <a:r>
              <a:rPr lang="en-US" sz="1200" kern="1200" baseline="0" dirty="0" smtClean="0">
                <a:solidFill>
                  <a:schemeClr val="tx1"/>
                </a:solidFill>
                <a:effectLst/>
                <a:latin typeface="Arial" charset="0"/>
                <a:ea typeface="+mn-ea"/>
                <a:cs typeface="+mn-cs"/>
              </a:rPr>
              <a:t> aim is </a:t>
            </a:r>
            <a:r>
              <a:rPr lang="en-US" sz="1200" kern="1200" dirty="0" smtClean="0">
                <a:solidFill>
                  <a:schemeClr val="tx1"/>
                </a:solidFill>
                <a:effectLst/>
                <a:latin typeface="Arial" charset="0"/>
                <a:ea typeface="+mn-ea"/>
                <a:cs typeface="+mn-cs"/>
              </a:rPr>
              <a:t>to study the quality the of a Boron </a:t>
            </a:r>
            <a:r>
              <a:rPr lang="en-US" sz="1200" b="0" i="0" kern="1200" dirty="0" smtClean="0">
                <a:solidFill>
                  <a:schemeClr val="tx1"/>
                </a:solidFill>
                <a:effectLst/>
                <a:latin typeface="Arial" charset="0"/>
                <a:ea typeface="+mn-ea"/>
                <a:cs typeface="+mn-cs"/>
              </a:rPr>
              <a:t>Molybdenum</a:t>
            </a:r>
            <a:r>
              <a:rPr lang="en-US" sz="1200" b="0" i="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multilayer crystal using the X ray standing wave method. </a:t>
            </a:r>
            <a:br>
              <a:rPr lang="en-US" sz="1200" kern="1200" dirty="0" smtClean="0">
                <a:solidFill>
                  <a:schemeClr val="tx1"/>
                </a:solidFill>
                <a:effectLst/>
                <a:latin typeface="Arial" charset="0"/>
                <a:ea typeface="+mn-ea"/>
                <a:cs typeface="+mn-cs"/>
              </a:rPr>
            </a:br>
            <a:r>
              <a:rPr lang="en-US" sz="1200" kern="1200" dirty="0" smtClean="0">
                <a:solidFill>
                  <a:schemeClr val="tx1"/>
                </a:solidFill>
                <a:effectLst/>
                <a:latin typeface="Arial" charset="0"/>
                <a:ea typeface="+mn-ea"/>
                <a:cs typeface="+mn-cs"/>
              </a:rPr>
              <a:t>Then</a:t>
            </a:r>
            <a:r>
              <a:rPr lang="en-US" sz="1200" kern="1200" baseline="0" dirty="0" smtClean="0">
                <a:solidFill>
                  <a:schemeClr val="tx1"/>
                </a:solidFill>
                <a:effectLst/>
                <a:latin typeface="Arial" charset="0"/>
                <a:ea typeface="+mn-ea"/>
                <a:cs typeface="+mn-cs"/>
              </a:rPr>
              <a:t> we wish</a:t>
            </a:r>
            <a:r>
              <a:rPr lang="en-US" sz="1200" kern="1200" dirty="0" smtClean="0">
                <a:solidFill>
                  <a:schemeClr val="tx1"/>
                </a:solidFill>
                <a:effectLst/>
                <a:latin typeface="Arial" charset="0"/>
                <a:ea typeface="+mn-ea"/>
                <a:cs typeface="+mn-cs"/>
              </a:rPr>
              <a:t> to create and parameterize a model which describes the electric fields, reflectivity and fluorescence yield of the multilayer.</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5</a:t>
            </a:fld>
            <a:endParaRPr lang="en-GB"/>
          </a:p>
        </p:txBody>
      </p:sp>
    </p:spTree>
    <p:extLst>
      <p:ext uri="{BB962C8B-B14F-4D97-AF65-F5344CB8AC3E}">
        <p14:creationId xmlns:p14="http://schemas.microsoft.com/office/powerpoint/2010/main" val="278308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Each period of the multilayer structure consist of a layer of Boron and a layer of molybdenum. This period is repeated 50 times in the structure and on the top we have three layers which help us to investigate the quality of the multilayer</a:t>
            </a:r>
            <a:r>
              <a:rPr lang="ru-RU" sz="1200" kern="1200" baseline="0" dirty="0" smtClean="0">
                <a:solidFill>
                  <a:schemeClr val="tx1"/>
                </a:solidFill>
                <a:effectLst/>
                <a:latin typeface="Arial" charset="0"/>
                <a:ea typeface="+mn-ea"/>
                <a:cs typeface="+mn-cs"/>
              </a:rPr>
              <a:t> </a:t>
            </a:r>
            <a:r>
              <a:rPr lang="en-US" sz="1200" kern="1200" baseline="0" dirty="0" smtClean="0">
                <a:solidFill>
                  <a:schemeClr val="tx1"/>
                </a:solidFill>
                <a:effectLst/>
                <a:latin typeface="Arial" charset="0"/>
                <a:ea typeface="+mn-ea"/>
                <a:cs typeface="+mn-cs"/>
              </a:rPr>
              <a:t>by fluorescence yield.</a:t>
            </a:r>
            <a:r>
              <a:rPr lang="en-US" sz="1200" kern="1200" dirty="0" smtClean="0">
                <a:solidFill>
                  <a:schemeClr val="tx1"/>
                </a:solidFill>
                <a:effectLst/>
                <a:latin typeface="Arial" charset="0"/>
                <a:ea typeface="+mn-ea"/>
                <a:cs typeface="+mn-cs"/>
              </a:rPr>
              <a:t> If the structure is of good quality then we can assume that each double layer pair is equivalent.</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6</a:t>
            </a:fld>
            <a:endParaRPr lang="en-GB"/>
          </a:p>
        </p:txBody>
      </p:sp>
    </p:spTree>
    <p:extLst>
      <p:ext uri="{BB962C8B-B14F-4D97-AF65-F5344CB8AC3E}">
        <p14:creationId xmlns:p14="http://schemas.microsoft.com/office/powerpoint/2010/main" val="1809155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We modeled</a:t>
            </a:r>
            <a:r>
              <a:rPr lang="en-US" sz="1200" kern="1200" baseline="0" dirty="0" smtClean="0">
                <a:solidFill>
                  <a:schemeClr val="tx1"/>
                </a:solidFill>
                <a:effectLst/>
                <a:latin typeface="Arial" charset="0"/>
                <a:ea typeface="+mn-ea"/>
                <a:cs typeface="+mn-cs"/>
              </a:rPr>
              <a:t> the electric field that is formed by the standing waves in the multilayer structure assuming the layers are equivalent. The left images shows how the electric field </a:t>
            </a:r>
            <a:r>
              <a:rPr lang="en-US" sz="1200" kern="1200" dirty="0" smtClean="0">
                <a:solidFill>
                  <a:schemeClr val="tx1"/>
                </a:solidFill>
                <a:effectLst/>
                <a:latin typeface="Arial" charset="0"/>
                <a:ea typeface="+mn-ea"/>
                <a:cs typeface="+mn-cs"/>
              </a:rPr>
              <a:t>changes as a function of the angle of incidence and depth in the multilayer.  The standing wave’s electric field creates secondary process in the crystal.</a:t>
            </a:r>
            <a:r>
              <a:rPr lang="en-US" sz="1200" kern="1200" baseline="0" dirty="0" smtClean="0">
                <a:solidFill>
                  <a:schemeClr val="tx1"/>
                </a:solidFill>
                <a:effectLst/>
                <a:latin typeface="Arial" charset="0"/>
                <a:ea typeface="+mn-ea"/>
                <a:cs typeface="+mn-cs"/>
              </a:rPr>
              <a:t> Electromagnetic </a:t>
            </a:r>
            <a:r>
              <a:rPr lang="en-US" sz="1200" kern="1200" baseline="0" dirty="0" err="1" smtClean="0">
                <a:solidFill>
                  <a:schemeClr val="tx1"/>
                </a:solidFill>
                <a:effectLst/>
                <a:latin typeface="Arial" charset="0"/>
                <a:ea typeface="+mn-ea"/>
                <a:cs typeface="+mn-cs"/>
              </a:rPr>
              <a:t>feald</a:t>
            </a:r>
            <a:r>
              <a:rPr lang="en-US" sz="1200" kern="1200" baseline="0" dirty="0" smtClean="0">
                <a:solidFill>
                  <a:schemeClr val="tx1"/>
                </a:solidFill>
                <a:effectLst/>
                <a:latin typeface="Arial" charset="0"/>
                <a:ea typeface="+mn-ea"/>
                <a:cs typeface="+mn-cs"/>
              </a:rPr>
              <a:t> gives energy to atoms of substance and than they begin emit energy by themselves. This cold secondary process.</a:t>
            </a:r>
            <a:r>
              <a:rPr lang="en-US" sz="1200" kern="1200" dirty="0" smtClean="0">
                <a:solidFill>
                  <a:schemeClr val="tx1"/>
                </a:solidFill>
                <a:effectLst/>
                <a:latin typeface="Arial" charset="0"/>
                <a:ea typeface="+mn-ea"/>
                <a:cs typeface="+mn-cs"/>
              </a:rPr>
              <a:t> one such secondary process is fluorescence.     Secondary process are proportional to the intensity of the electric field.  The second graph shows the angular dependence of the fluorescence yield for several different depths. </a:t>
            </a:r>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7</a:t>
            </a:fld>
            <a:endParaRPr lang="en-GB"/>
          </a:p>
        </p:txBody>
      </p:sp>
    </p:spTree>
    <p:extLst>
      <p:ext uri="{BB962C8B-B14F-4D97-AF65-F5344CB8AC3E}">
        <p14:creationId xmlns:p14="http://schemas.microsoft.com/office/powerpoint/2010/main" val="4003136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The reflectivity curves from the layers contain a series of diffraction peaks and the interference oscillations between them. To obtain the information about the structure, the standard procedure of fitting theoretical curves to the experimental data was used. The degree of convergence of the experimental data with the theoretical model is evaluated using the parameter </a:t>
            </a:r>
            <a:r>
              <a:rPr lang="ru-RU" sz="1200" kern="1200" dirty="0" smtClean="0">
                <a:solidFill>
                  <a:schemeClr val="tx1"/>
                </a:solidFill>
                <a:effectLst/>
                <a:latin typeface="Arial" charset="0"/>
                <a:ea typeface="+mn-ea"/>
                <a:cs typeface="+mn-cs"/>
                <a:sym typeface="Symbol"/>
              </a:rPr>
              <a:t></a:t>
            </a:r>
            <a:r>
              <a:rPr lang="en-US" sz="1200" kern="1200" baseline="30000" dirty="0" smtClean="0">
                <a:solidFill>
                  <a:schemeClr val="tx1"/>
                </a:solidFill>
                <a:effectLst/>
                <a:latin typeface="Arial" charset="0"/>
                <a:ea typeface="+mn-ea"/>
                <a:cs typeface="+mn-cs"/>
              </a:rPr>
              <a:t>2 </a:t>
            </a:r>
            <a:r>
              <a:rPr lang="en-US" sz="1200" kern="1200" dirty="0" smtClean="0">
                <a:solidFill>
                  <a:schemeClr val="tx1"/>
                </a:solidFill>
                <a:effectLst/>
                <a:latin typeface="Arial" charset="0"/>
                <a:ea typeface="+mn-ea"/>
                <a:cs typeface="+mn-cs"/>
              </a:rPr>
              <a:t>The </a:t>
            </a:r>
            <a:r>
              <a:rPr lang="ru-RU" sz="1200" kern="1200" dirty="0" smtClean="0">
                <a:solidFill>
                  <a:schemeClr val="tx1"/>
                </a:solidFill>
                <a:effectLst/>
                <a:latin typeface="Arial" charset="0"/>
                <a:ea typeface="+mn-ea"/>
                <a:cs typeface="+mn-cs"/>
                <a:sym typeface="Symbol"/>
              </a:rPr>
              <a:t></a:t>
            </a:r>
            <a:r>
              <a:rPr lang="en-US" sz="1200" kern="1200" baseline="30000" dirty="0" smtClean="0">
                <a:solidFill>
                  <a:schemeClr val="tx1"/>
                </a:solidFill>
                <a:effectLst/>
                <a:latin typeface="Arial" charset="0"/>
                <a:ea typeface="+mn-ea"/>
                <a:cs typeface="+mn-cs"/>
              </a:rPr>
              <a:t>2 </a:t>
            </a:r>
            <a:r>
              <a:rPr lang="en-US" sz="1200" kern="1200" dirty="0" smtClean="0">
                <a:solidFill>
                  <a:schemeClr val="tx1"/>
                </a:solidFill>
                <a:effectLst/>
                <a:latin typeface="Arial" charset="0"/>
                <a:ea typeface="+mn-ea"/>
                <a:cs typeface="+mn-cs"/>
              </a:rPr>
              <a:t>value is given by the following equation: </a:t>
            </a:r>
            <a:br>
              <a:rPr lang="en-US" sz="1200" kern="1200" dirty="0" smtClean="0">
                <a:solidFill>
                  <a:schemeClr val="tx1"/>
                </a:solidFill>
                <a:effectLst/>
                <a:latin typeface="Arial" charset="0"/>
                <a:ea typeface="+mn-ea"/>
                <a:cs typeface="+mn-cs"/>
              </a:rPr>
            </a:br>
            <a:r>
              <a:rPr lang="en-US" sz="1200" kern="1200" dirty="0" smtClean="0">
                <a:solidFill>
                  <a:schemeClr val="tx1"/>
                </a:solidFill>
                <a:effectLst/>
                <a:latin typeface="Arial" charset="0"/>
                <a:ea typeface="+mn-ea"/>
                <a:cs typeface="+mn-cs"/>
              </a:rPr>
              <a:t>Where n is the number of data points,  </a:t>
            </a:r>
            <a:r>
              <a:rPr lang="en-US" sz="1200" kern="1200" dirty="0" err="1" smtClean="0">
                <a:solidFill>
                  <a:schemeClr val="tx1"/>
                </a:solidFill>
                <a:effectLst/>
                <a:latin typeface="Arial" charset="0"/>
                <a:ea typeface="+mn-ea"/>
                <a:cs typeface="+mn-cs"/>
              </a:rPr>
              <a:t>N</a:t>
            </a:r>
            <a:r>
              <a:rPr lang="en-US" sz="1200" kern="1200" baseline="-25000" dirty="0" err="1" smtClean="0">
                <a:solidFill>
                  <a:schemeClr val="tx1"/>
                </a:solidFill>
                <a:effectLst/>
                <a:latin typeface="Arial" charset="0"/>
                <a:ea typeface="+mn-ea"/>
                <a:cs typeface="+mn-cs"/>
              </a:rPr>
              <a:t>p</a:t>
            </a:r>
            <a:r>
              <a:rPr lang="en-US" sz="1200" kern="1200" dirty="0" smtClean="0">
                <a:solidFill>
                  <a:schemeClr val="tx1"/>
                </a:solidFill>
                <a:effectLst/>
                <a:latin typeface="Arial" charset="0"/>
                <a:ea typeface="+mn-ea"/>
                <a:cs typeface="+mn-cs"/>
              </a:rPr>
              <a:t> is the number of unknown parameters, </a:t>
            </a:r>
            <a:r>
              <a:rPr lang="en-US" sz="1200" kern="1200" dirty="0" err="1" smtClean="0">
                <a:solidFill>
                  <a:schemeClr val="tx1"/>
                </a:solidFill>
                <a:effectLst/>
                <a:latin typeface="Arial" charset="0"/>
                <a:ea typeface="+mn-ea"/>
                <a:cs typeface="+mn-cs"/>
              </a:rPr>
              <a:t>I</a:t>
            </a:r>
            <a:r>
              <a:rPr lang="en-US" sz="1200" kern="1200" baseline="-25000" dirty="0" err="1" smtClean="0">
                <a:solidFill>
                  <a:schemeClr val="tx1"/>
                </a:solidFill>
                <a:effectLst/>
                <a:latin typeface="Arial" charset="0"/>
                <a:ea typeface="+mn-ea"/>
                <a:cs typeface="+mn-cs"/>
              </a:rPr>
              <a:t>exp</a:t>
            </a:r>
            <a:r>
              <a:rPr lang="en-US" sz="1200" kern="1200" baseline="-250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and  </a:t>
            </a:r>
            <a:r>
              <a:rPr lang="en-US" sz="1200" kern="1200" dirty="0" err="1" smtClean="0">
                <a:solidFill>
                  <a:schemeClr val="tx1"/>
                </a:solidFill>
                <a:effectLst/>
                <a:latin typeface="Arial" charset="0"/>
                <a:ea typeface="+mn-ea"/>
                <a:cs typeface="+mn-cs"/>
              </a:rPr>
              <a:t>I</a:t>
            </a:r>
            <a:r>
              <a:rPr lang="en-US" sz="1200" kern="1200" baseline="-25000" dirty="0" err="1" smtClean="0">
                <a:solidFill>
                  <a:schemeClr val="tx1"/>
                </a:solidFill>
                <a:effectLst/>
                <a:latin typeface="Arial" charset="0"/>
                <a:ea typeface="+mn-ea"/>
                <a:cs typeface="+mn-cs"/>
              </a:rPr>
              <a:t>calc</a:t>
            </a:r>
            <a:r>
              <a:rPr lang="en-US" sz="1200" kern="1200" dirty="0" smtClean="0">
                <a:solidFill>
                  <a:schemeClr val="tx1"/>
                </a:solidFill>
                <a:effectLst/>
                <a:latin typeface="Arial" charset="0"/>
                <a:ea typeface="+mn-ea"/>
                <a:cs typeface="+mn-cs"/>
              </a:rPr>
              <a:t> are the measured and calculated theoretical intensity and </a:t>
            </a:r>
            <a:r>
              <a:rPr lang="en-US" sz="1200" kern="1200" dirty="0" err="1" smtClean="0">
                <a:solidFill>
                  <a:schemeClr val="tx1"/>
                </a:solidFill>
                <a:effectLst/>
                <a:latin typeface="Arial" charset="0"/>
                <a:ea typeface="+mn-ea"/>
                <a:cs typeface="+mn-cs"/>
              </a:rPr>
              <a:t>s</a:t>
            </a:r>
            <a:r>
              <a:rPr lang="en-US" sz="1200" kern="1200" baseline="-25000" dirty="0" err="1" smtClean="0">
                <a:solidFill>
                  <a:schemeClr val="tx1"/>
                </a:solidFill>
                <a:effectLst/>
                <a:latin typeface="Arial" charset="0"/>
                <a:ea typeface="+mn-ea"/>
                <a:cs typeface="+mn-cs"/>
              </a:rPr>
              <a:t>j</a:t>
            </a:r>
            <a:r>
              <a:rPr lang="en-US" sz="1200" kern="1200" dirty="0" smtClean="0">
                <a:solidFill>
                  <a:schemeClr val="tx1"/>
                </a:solidFill>
                <a:effectLst/>
                <a:latin typeface="Arial" charset="0"/>
                <a:ea typeface="+mn-ea"/>
                <a:cs typeface="+mn-cs"/>
              </a:rPr>
              <a:t> is the statistical error. A low chi squared indicates a good fit, so this fit is quite good. </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8</a:t>
            </a:fld>
            <a:endParaRPr lang="en-GB"/>
          </a:p>
        </p:txBody>
      </p:sp>
    </p:spTree>
    <p:extLst>
      <p:ext uri="{BB962C8B-B14F-4D97-AF65-F5344CB8AC3E}">
        <p14:creationId xmlns:p14="http://schemas.microsoft.com/office/powerpoint/2010/main" val="4101928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r>
              <a:rPr lang="en-US" sz="1200" kern="1200" dirty="0" smtClean="0">
                <a:solidFill>
                  <a:schemeClr val="tx1"/>
                </a:solidFill>
                <a:effectLst/>
                <a:latin typeface="Arial" charset="0"/>
                <a:ea typeface="+mn-ea"/>
                <a:cs typeface="+mn-cs"/>
              </a:rPr>
              <a:t>Electromagnetic field in the sample was calculated using the model of the sample obtained from the previous fit. The theoretical curve of the fluorescence yield is calculated from the field pattern.  Plotted on the graph is the fluorescence yield from the experimental data (blue points) and from the</a:t>
            </a:r>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model (black line). It can be seen that the curve calculated theoretically does</a:t>
            </a:r>
            <a:r>
              <a:rPr lang="en-US" sz="1200" kern="1200" baseline="0" dirty="0" smtClean="0">
                <a:solidFill>
                  <a:schemeClr val="tx1"/>
                </a:solidFill>
                <a:effectLst/>
                <a:latin typeface="Arial" charset="0"/>
                <a:ea typeface="+mn-ea"/>
                <a:cs typeface="+mn-cs"/>
              </a:rPr>
              <a:t> not accurately describe the oscillations  in the tail of the curve</a:t>
            </a:r>
            <a:r>
              <a:rPr lang="en-US" sz="1200" kern="1200" dirty="0" smtClean="0">
                <a:solidFill>
                  <a:schemeClr val="tx1"/>
                </a:solidFill>
                <a:effectLst/>
                <a:latin typeface="Arial" charset="0"/>
                <a:ea typeface="+mn-ea"/>
                <a:cs typeface="+mn-cs"/>
              </a:rPr>
              <a:t>. In this case, the convergence of theory and experiment is not satisfactory. This fact indicates that the calculated model is not that accurate.</a:t>
            </a:r>
            <a:endParaRPr lang="ru-RU" sz="1200" kern="1200" dirty="0" smtClean="0">
              <a:solidFill>
                <a:schemeClr val="tx1"/>
              </a:solidFill>
              <a:effectLst/>
              <a:latin typeface="Arial"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9F78CA52-E024-45A9-A6DA-6EE92DD2B0FF}" type="slidenum">
              <a:rPr lang="en-GB" smtClean="0"/>
              <a:pPr/>
              <a:t>9</a:t>
            </a:fld>
            <a:endParaRPr lang="en-GB"/>
          </a:p>
        </p:txBody>
      </p:sp>
    </p:spTree>
    <p:extLst>
      <p:ext uri="{BB962C8B-B14F-4D97-AF65-F5344CB8AC3E}">
        <p14:creationId xmlns:p14="http://schemas.microsoft.com/office/powerpoint/2010/main" val="142838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0" y="0"/>
            <a:ext cx="9144000" cy="1254125"/>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2435" name="Rectangle 3"/>
          <p:cNvSpPr>
            <a:spLocks noGrp="1" noChangeArrowheads="1"/>
          </p:cNvSpPr>
          <p:nvPr>
            <p:ph type="subTitle" idx="1"/>
          </p:nvPr>
        </p:nvSpPr>
        <p:spPr>
          <a:xfrm>
            <a:off x="292100" y="1363663"/>
            <a:ext cx="8520113" cy="485775"/>
          </a:xfrm>
        </p:spPr>
        <p:txBody>
          <a:bodyPr/>
          <a:lstStyle>
            <a:lvl1pPr marL="0" indent="0">
              <a:buFont typeface="Arial Black" pitchFamily="34" charset="0"/>
              <a:buNone/>
              <a:defRPr b="1">
                <a:solidFill>
                  <a:srgbClr val="F28E00"/>
                </a:solidFill>
              </a:defRPr>
            </a:lvl1pPr>
          </a:lstStyle>
          <a:p>
            <a:pPr lvl="0"/>
            <a:r>
              <a:rPr lang="ru-RU" noProof="0" smtClean="0"/>
              <a:t>Образец подзаголовка</a:t>
            </a:r>
            <a:endParaRPr lang="en-GB" noProof="0" smtClean="0"/>
          </a:p>
        </p:txBody>
      </p:sp>
      <p:sp>
        <p:nvSpPr>
          <p:cNvPr id="402436" name="Rectangle 4"/>
          <p:cNvSpPr>
            <a:spLocks noGrp="1" noChangeArrowheads="1"/>
          </p:cNvSpPr>
          <p:nvPr>
            <p:ph type="ctrTitle" sz="quarter"/>
          </p:nvPr>
        </p:nvSpPr>
        <p:spPr>
          <a:xfrm>
            <a:off x="282575" y="0"/>
            <a:ext cx="8520113" cy="1266825"/>
          </a:xfrm>
        </p:spPr>
        <p:txBody>
          <a:bodyPr anchor="b"/>
          <a:lstStyle>
            <a:lvl1pPr>
              <a:lnSpc>
                <a:spcPct val="80000"/>
              </a:lnSpc>
              <a:defRPr sz="4000"/>
            </a:lvl1pPr>
          </a:lstStyle>
          <a:p>
            <a:pPr lvl="0"/>
            <a:r>
              <a:rPr lang="ru-RU" noProof="0" smtClean="0"/>
              <a:t>Образец заголовка</a:t>
            </a:r>
            <a:endParaRPr lang="en-GB" noProof="0" smtClean="0"/>
          </a:p>
        </p:txBody>
      </p:sp>
      <p:pic>
        <p:nvPicPr>
          <p:cNvPr id="402441" name="Picture 9" descr="DESY-Logo-cyan-RGB_ge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l="-3554" t="-4523" r="-13409"/>
          <a:stretch>
            <a:fillRect/>
          </a:stretch>
        </p:blipFill>
        <p:spPr bwMode="auto">
          <a:xfrm>
            <a:off x="7794625" y="5684838"/>
            <a:ext cx="1149350" cy="1027112"/>
          </a:xfrm>
          <a:prstGeom prst="rect">
            <a:avLst/>
          </a:prstGeom>
          <a:noFill/>
          <a:extLst>
            <a:ext uri="{909E8E84-426E-40DD-AFC4-6F175D3DCCD1}">
              <a14:hiddenFill xmlns:a14="http://schemas.microsoft.com/office/drawing/2010/main">
                <a:solidFill>
                  <a:srgbClr val="FFFFFF"/>
                </a:solidFill>
              </a14:hiddenFill>
            </a:ext>
          </a:extLst>
        </p:spPr>
      </p:pic>
      <p:pic>
        <p:nvPicPr>
          <p:cNvPr id="402442" name="Picture 10" descr="Helmholtz-Logo_schwarz_70_t"/>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8775" y="5959475"/>
            <a:ext cx="1647825" cy="587375"/>
          </a:xfrm>
          <a:prstGeom prst="rect">
            <a:avLst/>
          </a:prstGeom>
          <a:noFill/>
          <a:extLst>
            <a:ext uri="{909E8E84-426E-40DD-AFC4-6F175D3DCCD1}">
              <a14:hiddenFill xmlns:a14="http://schemas.microsoft.com/office/drawing/2010/main">
                <a:solidFill>
                  <a:srgbClr val="FFFFFF"/>
                </a:solidFill>
              </a14:hiddenFill>
            </a:ext>
          </a:extLst>
        </p:spPr>
      </p:pic>
      <p:sp>
        <p:nvSpPr>
          <p:cNvPr id="402448" name="Text Box 16"/>
          <p:cNvSpPr txBox="1">
            <a:spLocks noChangeArrowheads="1"/>
          </p:cNvSpPr>
          <p:nvPr userDrawn="1"/>
        </p:nvSpPr>
        <p:spPr bwMode="auto">
          <a:xfrm>
            <a:off x="2003425" y="2481263"/>
            <a:ext cx="285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de-DE"/>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smtClean="0"/>
              <a:t>Образец заголовка</a:t>
            </a:r>
            <a:endParaRPr lang="de-DE"/>
          </a:p>
        </p:txBody>
      </p:sp>
      <p:sp>
        <p:nvSpPr>
          <p:cNvPr id="3" name="Vertikaler Textplatzhalt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Tree>
    <p:extLst>
      <p:ext uri="{BB962C8B-B14F-4D97-AF65-F5344CB8AC3E}">
        <p14:creationId xmlns:p14="http://schemas.microsoft.com/office/powerpoint/2010/main" val="3285498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80200" y="103188"/>
            <a:ext cx="2132013" cy="5667375"/>
          </a:xfrm>
        </p:spPr>
        <p:txBody>
          <a:bodyPr vert="eaVert"/>
          <a:lstStyle/>
          <a:p>
            <a:r>
              <a:rPr lang="ru-RU" smtClean="0"/>
              <a:t>Образец заголовка</a:t>
            </a:r>
            <a:endParaRPr lang="de-DE"/>
          </a:p>
        </p:txBody>
      </p:sp>
      <p:sp>
        <p:nvSpPr>
          <p:cNvPr id="3" name="Vertikaler Textplatzhalter 2"/>
          <p:cNvSpPr>
            <a:spLocks noGrp="1"/>
          </p:cNvSpPr>
          <p:nvPr>
            <p:ph type="body" orient="vert" idx="1"/>
          </p:nvPr>
        </p:nvSpPr>
        <p:spPr>
          <a:xfrm>
            <a:off x="282575" y="103188"/>
            <a:ext cx="6245225" cy="5667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Tree>
    <p:extLst>
      <p:ext uri="{BB962C8B-B14F-4D97-AF65-F5344CB8AC3E}">
        <p14:creationId xmlns:p14="http://schemas.microsoft.com/office/powerpoint/2010/main" val="3471308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smtClean="0"/>
              <a:t>Образец заголовка</a:t>
            </a:r>
            <a:endParaRPr lang="de-DE"/>
          </a:p>
        </p:txBody>
      </p:sp>
      <p:sp>
        <p:nvSpPr>
          <p:cNvPr id="3" name="Inhaltsplatzhalt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Tree>
    <p:extLst>
      <p:ext uri="{BB962C8B-B14F-4D97-AF65-F5344CB8AC3E}">
        <p14:creationId xmlns:p14="http://schemas.microsoft.com/office/powerpoint/2010/main" val="41396050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1886575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smtClean="0"/>
              <a:t>Образец заголовка</a:t>
            </a:r>
            <a:endParaRPr lang="de-DE"/>
          </a:p>
        </p:txBody>
      </p:sp>
      <p:sp>
        <p:nvSpPr>
          <p:cNvPr id="3" name="Inhaltsplatzhalter 2"/>
          <p:cNvSpPr>
            <a:spLocks noGrp="1"/>
          </p:cNvSpPr>
          <p:nvPr>
            <p:ph sz="half" idx="1"/>
          </p:nvPr>
        </p:nvSpPr>
        <p:spPr>
          <a:xfrm>
            <a:off x="282575" y="977900"/>
            <a:ext cx="418306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
        <p:nvSpPr>
          <p:cNvPr id="4" name="Inhaltsplatzhalter 3"/>
          <p:cNvSpPr>
            <a:spLocks noGrp="1"/>
          </p:cNvSpPr>
          <p:nvPr>
            <p:ph sz="half" idx="2"/>
          </p:nvPr>
        </p:nvSpPr>
        <p:spPr>
          <a:xfrm>
            <a:off x="4618038" y="977900"/>
            <a:ext cx="4184650"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Tree>
    <p:extLst>
      <p:ext uri="{BB962C8B-B14F-4D97-AF65-F5344CB8AC3E}">
        <p14:creationId xmlns:p14="http://schemas.microsoft.com/office/powerpoint/2010/main" val="512129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Tree>
    <p:extLst>
      <p:ext uri="{BB962C8B-B14F-4D97-AF65-F5344CB8AC3E}">
        <p14:creationId xmlns:p14="http://schemas.microsoft.com/office/powerpoint/2010/main" val="524820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ru-RU" smtClean="0"/>
              <a:t>Образец заголовка</a:t>
            </a:r>
            <a:endParaRPr lang="de-DE"/>
          </a:p>
        </p:txBody>
      </p:sp>
    </p:spTree>
    <p:extLst>
      <p:ext uri="{BB962C8B-B14F-4D97-AF65-F5344CB8AC3E}">
        <p14:creationId xmlns:p14="http://schemas.microsoft.com/office/powerpoint/2010/main" val="2078668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5040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570638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4065785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0" y="0"/>
            <a:ext cx="9144000" cy="744538"/>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1411" name="Rectangle 3"/>
          <p:cNvSpPr>
            <a:spLocks noGrp="1" noChangeArrowheads="1"/>
          </p:cNvSpPr>
          <p:nvPr>
            <p:ph type="body" idx="1"/>
          </p:nvPr>
        </p:nvSpPr>
        <p:spPr bwMode="auto">
          <a:xfrm>
            <a:off x="282575" y="977900"/>
            <a:ext cx="8520113"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err="1" smtClean="0"/>
              <a:t>Textmasterformate</a:t>
            </a:r>
            <a:r>
              <a:rPr lang="en-GB" dirty="0" smtClean="0"/>
              <a:t> </a:t>
            </a:r>
            <a:r>
              <a:rPr lang="en-GB" dirty="0" err="1" smtClean="0"/>
              <a:t>durch</a:t>
            </a:r>
            <a:r>
              <a:rPr lang="en-GB" dirty="0" smtClean="0"/>
              <a:t> </a:t>
            </a:r>
            <a:r>
              <a:rPr lang="en-GB" dirty="0" err="1" smtClean="0"/>
              <a:t>Klicken</a:t>
            </a:r>
            <a:r>
              <a:rPr lang="en-GB" dirty="0" smtClean="0"/>
              <a:t> </a:t>
            </a:r>
            <a:r>
              <a:rPr lang="en-GB" dirty="0" err="1" smtClean="0"/>
              <a:t>bearbeiten</a:t>
            </a:r>
            <a:endParaRPr lang="en-GB" dirty="0" smtClean="0"/>
          </a:p>
          <a:p>
            <a:pPr lvl="1"/>
            <a:r>
              <a:rPr lang="en-GB" dirty="0" err="1" smtClean="0"/>
              <a:t>Zweite</a:t>
            </a:r>
            <a:r>
              <a:rPr lang="en-GB" dirty="0" smtClean="0"/>
              <a:t> </a:t>
            </a:r>
            <a:r>
              <a:rPr lang="en-GB" dirty="0" err="1" smtClean="0"/>
              <a:t>Ebene</a:t>
            </a:r>
            <a:endParaRPr lang="en-GB" dirty="0" smtClean="0"/>
          </a:p>
        </p:txBody>
      </p:sp>
      <p:sp>
        <p:nvSpPr>
          <p:cNvPr id="401412" name="Rectangle 4"/>
          <p:cNvSpPr>
            <a:spLocks noGrp="1" noChangeArrowheads="1"/>
          </p:cNvSpPr>
          <p:nvPr>
            <p:ph type="title"/>
          </p:nvPr>
        </p:nvSpPr>
        <p:spPr bwMode="auto">
          <a:xfrm>
            <a:off x="292100" y="103188"/>
            <a:ext cx="852011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Titelmasterformat durch Klicken bearbeiten</a:t>
            </a:r>
          </a:p>
        </p:txBody>
      </p:sp>
      <p:sp>
        <p:nvSpPr>
          <p:cNvPr id="401413" name="Rectangle 5"/>
          <p:cNvSpPr>
            <a:spLocks noChangeArrowheads="1"/>
          </p:cNvSpPr>
          <p:nvPr/>
        </p:nvSpPr>
        <p:spPr bwMode="auto">
          <a:xfrm>
            <a:off x="282575" y="6280150"/>
            <a:ext cx="75930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lstStyle/>
          <a:p>
            <a:pPr marL="0" marR="0" indent="0" algn="r" defTabSz="914400" rtl="0" eaLnBrk="1" fontAlgn="base" latinLnBrk="0" hangingPunct="1">
              <a:lnSpc>
                <a:spcPct val="100000"/>
              </a:lnSpc>
              <a:spcBef>
                <a:spcPct val="0"/>
              </a:spcBef>
              <a:spcAft>
                <a:spcPct val="0"/>
              </a:spcAft>
              <a:buClrTx/>
              <a:buSzTx/>
              <a:buFontTx/>
              <a:buNone/>
              <a:tabLst/>
              <a:defRPr/>
            </a:pPr>
            <a:r>
              <a:rPr lang="en-GB" sz="900" b="1" dirty="0" smtClean="0">
                <a:solidFill>
                  <a:schemeClr val="bg2"/>
                </a:solidFill>
              </a:rPr>
              <a:t>Elena</a:t>
            </a:r>
            <a:r>
              <a:rPr lang="en-GB" sz="900" b="1" baseline="0" dirty="0" smtClean="0">
                <a:solidFill>
                  <a:schemeClr val="bg2"/>
                </a:solidFill>
              </a:rPr>
              <a:t> Pavlenko</a:t>
            </a:r>
            <a:r>
              <a:rPr lang="en-GB" sz="900" dirty="0" smtClean="0">
                <a:solidFill>
                  <a:schemeClr val="bg2"/>
                </a:solidFill>
              </a:rPr>
              <a:t> |Summer</a:t>
            </a:r>
            <a:r>
              <a:rPr lang="en-GB" sz="900" baseline="0" dirty="0" smtClean="0">
                <a:solidFill>
                  <a:schemeClr val="bg2"/>
                </a:solidFill>
              </a:rPr>
              <a:t> Student Session|   06.09.2012</a:t>
            </a:r>
            <a:r>
              <a:rPr lang="en-GB" sz="900" dirty="0" smtClean="0">
                <a:solidFill>
                  <a:schemeClr val="bg2"/>
                </a:solidFill>
              </a:rPr>
              <a:t>  </a:t>
            </a:r>
            <a:r>
              <a:rPr lang="en-GB" sz="900" dirty="0">
                <a:solidFill>
                  <a:schemeClr val="bg2"/>
                </a:solidFill>
              </a:rPr>
              <a:t>|  </a:t>
            </a:r>
            <a:r>
              <a:rPr lang="en-GB" sz="900" b="1" dirty="0" smtClean="0">
                <a:solidFill>
                  <a:schemeClr val="bg2"/>
                </a:solidFill>
              </a:rPr>
              <a:t>Slide</a:t>
            </a:r>
            <a:r>
              <a:rPr lang="en-GB" sz="900" b="1" baseline="0" dirty="0" smtClean="0">
                <a:solidFill>
                  <a:schemeClr val="bg2"/>
                </a:solidFill>
              </a:rPr>
              <a:t> </a:t>
            </a:r>
            <a:r>
              <a:rPr lang="en-GB" sz="900" b="1" dirty="0" smtClean="0">
                <a:solidFill>
                  <a:schemeClr val="bg2"/>
                </a:solidFill>
              </a:rPr>
              <a:t> </a:t>
            </a:r>
            <a:fld id="{9CF3698C-BB6B-42E9-B529-3BCF46D40F1F}" type="slidenum">
              <a:rPr lang="en-GB" sz="900" b="1">
                <a:solidFill>
                  <a:schemeClr val="bg2"/>
                </a:solidFill>
              </a:rPr>
              <a:pPr algn="r" eaLnBrk="1" hangingPunct="1"/>
              <a:t>‹#›</a:t>
            </a:fld>
            <a:endParaRPr lang="en-GB" sz="900" b="1" dirty="0">
              <a:solidFill>
                <a:schemeClr val="bg2"/>
              </a:solidFill>
            </a:endParaRPr>
          </a:p>
        </p:txBody>
      </p:sp>
      <p:pic>
        <p:nvPicPr>
          <p:cNvPr id="401418" name="Picture 10" descr="DESY-Logo-cyan-RGB_ger"/>
          <p:cNvPicPr>
            <a:picLocks noChangeAspect="1" noChangeArrowheads="1"/>
          </p:cNvPicPr>
          <p:nvPr/>
        </p:nvPicPr>
        <p:blipFill>
          <a:blip r:embed="rId13" cstate="print">
            <a:extLst>
              <a:ext uri="{28A0092B-C50C-407E-A947-70E740481C1C}">
                <a14:useLocalDpi xmlns:a14="http://schemas.microsoft.com/office/drawing/2010/main" val="0"/>
              </a:ext>
            </a:extLst>
          </a:blip>
          <a:srcRect l="-9424" t="-7854" r="-18587" b="-12566"/>
          <a:stretch>
            <a:fillRect/>
          </a:stretch>
        </p:blipFill>
        <p:spPr bwMode="auto">
          <a:xfrm>
            <a:off x="8035925" y="6099175"/>
            <a:ext cx="776288" cy="73025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defRPr>
      </a:lvl2pPr>
      <a:lvl3pPr algn="l" rtl="0" eaLnBrk="1" fontAlgn="base" hangingPunct="1">
        <a:spcBef>
          <a:spcPct val="0"/>
        </a:spcBef>
        <a:spcAft>
          <a:spcPct val="0"/>
        </a:spcAft>
        <a:defRPr sz="2400" b="1">
          <a:solidFill>
            <a:schemeClr val="bg1"/>
          </a:solidFill>
          <a:latin typeface="Arial" charset="0"/>
        </a:defRPr>
      </a:lvl3pPr>
      <a:lvl4pPr algn="l" rtl="0" eaLnBrk="1" fontAlgn="base" hangingPunct="1">
        <a:spcBef>
          <a:spcPct val="0"/>
        </a:spcBef>
        <a:spcAft>
          <a:spcPct val="0"/>
        </a:spcAft>
        <a:defRPr sz="2400" b="1">
          <a:solidFill>
            <a:schemeClr val="bg1"/>
          </a:solidFill>
          <a:latin typeface="Arial" charset="0"/>
        </a:defRPr>
      </a:lvl4pPr>
      <a:lvl5pPr algn="l" rtl="0" eaLnBrk="1" fontAlgn="base" hangingPunct="1">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2400" b="1">
          <a:solidFill>
            <a:schemeClr val="bg1"/>
          </a:solidFill>
          <a:latin typeface="Arial" charset="0"/>
        </a:defRPr>
      </a:lvl6pPr>
      <a:lvl7pPr marL="914400" algn="l" rtl="0" eaLnBrk="1" fontAlgn="base" hangingPunct="1">
        <a:spcBef>
          <a:spcPct val="0"/>
        </a:spcBef>
        <a:spcAft>
          <a:spcPct val="0"/>
        </a:spcAft>
        <a:defRPr sz="2400" b="1">
          <a:solidFill>
            <a:schemeClr val="bg1"/>
          </a:solidFill>
          <a:latin typeface="Arial" charset="0"/>
        </a:defRPr>
      </a:lvl7pPr>
      <a:lvl8pPr marL="1371600" algn="l" rtl="0" eaLnBrk="1" fontAlgn="base" hangingPunct="1">
        <a:spcBef>
          <a:spcPct val="0"/>
        </a:spcBef>
        <a:spcAft>
          <a:spcPct val="0"/>
        </a:spcAft>
        <a:defRPr sz="2400" b="1">
          <a:solidFill>
            <a:schemeClr val="bg1"/>
          </a:solidFill>
          <a:latin typeface="Arial" charset="0"/>
        </a:defRPr>
      </a:lvl8pPr>
      <a:lvl9pPr marL="1828800" algn="l" rtl="0" eaLnBrk="1" fontAlgn="base" hangingPunct="1">
        <a:spcBef>
          <a:spcPct val="0"/>
        </a:spcBef>
        <a:spcAft>
          <a:spcPct val="0"/>
        </a:spcAft>
        <a:defRPr sz="2400" b="1">
          <a:solidFill>
            <a:schemeClr val="bg1"/>
          </a:solidFill>
          <a:latin typeface="Arial" charset="0"/>
        </a:defRPr>
      </a:lvl9pPr>
    </p:titleStyle>
    <p:bodyStyle>
      <a:lvl1pPr marL="265113" indent="-265113" algn="l" rtl="0" eaLnBrk="1" fontAlgn="base" hangingPunct="1">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650" indent="-184150" algn="l" rtl="0" eaLnBrk="1" fontAlgn="base" hangingPunct="1">
        <a:spcBef>
          <a:spcPct val="0"/>
        </a:spcBef>
        <a:spcAft>
          <a:spcPct val="50000"/>
        </a:spcAft>
        <a:buClr>
          <a:schemeClr val="bg2"/>
        </a:buClr>
        <a:buFont typeface="Wingdings" pitchFamily="2" charset="2"/>
        <a:buChar char="§"/>
        <a:defRPr sz="1600">
          <a:solidFill>
            <a:schemeClr val="tx1"/>
          </a:solidFill>
          <a:latin typeface="+mn-lt"/>
        </a:defRPr>
      </a:lvl2pPr>
      <a:lvl3pPr marL="1236663" indent="-228600" algn="l" rtl="0" eaLnBrk="1" fontAlgn="base" hangingPunct="1">
        <a:spcBef>
          <a:spcPct val="0"/>
        </a:spcBef>
        <a:spcAft>
          <a:spcPct val="0"/>
        </a:spcAft>
        <a:buClr>
          <a:srgbClr val="FF9900"/>
        </a:buClr>
        <a:buFont typeface="Arial Black" pitchFamily="34" charset="0"/>
        <a:defRPr sz="1200">
          <a:solidFill>
            <a:schemeClr val="tx1"/>
          </a:solidFill>
          <a:latin typeface="+mn-lt"/>
        </a:defRPr>
      </a:lvl3pPr>
      <a:lvl4pPr marL="1644650" indent="-228600" algn="l" rtl="0" eaLnBrk="1" fontAlgn="base" hangingPunct="1">
        <a:spcBef>
          <a:spcPct val="0"/>
        </a:spcBef>
        <a:spcAft>
          <a:spcPct val="0"/>
        </a:spcAft>
        <a:buFont typeface="Wingdings" pitchFamily="2" charset="2"/>
        <a:buChar char="§"/>
        <a:defRPr sz="1400">
          <a:solidFill>
            <a:schemeClr val="tx1"/>
          </a:solidFill>
          <a:latin typeface="+mn-lt"/>
        </a:defRPr>
      </a:lvl4pPr>
      <a:lvl5pPr marL="2057400" indent="-228600" algn="l" rtl="0" eaLnBrk="1" fontAlgn="base" hangingPunct="1">
        <a:spcBef>
          <a:spcPct val="20000"/>
        </a:spcBef>
        <a:spcAft>
          <a:spcPct val="0"/>
        </a:spcAft>
        <a:defRPr sz="2000">
          <a:solidFill>
            <a:schemeClr val="tx1"/>
          </a:solidFill>
          <a:latin typeface="+mn-lt"/>
        </a:defRPr>
      </a:lvl5pPr>
      <a:lvl6pPr marL="2514600" indent="-228600" algn="l" rtl="0" eaLnBrk="1" fontAlgn="base" hangingPunct="1">
        <a:spcBef>
          <a:spcPct val="20000"/>
        </a:spcBef>
        <a:spcAft>
          <a:spcPct val="0"/>
        </a:spcAft>
        <a:defRPr sz="2000">
          <a:solidFill>
            <a:schemeClr val="tx1"/>
          </a:solidFill>
          <a:latin typeface="+mn-lt"/>
        </a:defRPr>
      </a:lvl6pPr>
      <a:lvl7pPr marL="2971800" indent="-228600" algn="l" rtl="0" eaLnBrk="1" fontAlgn="base" hangingPunct="1">
        <a:spcBef>
          <a:spcPct val="20000"/>
        </a:spcBef>
        <a:spcAft>
          <a:spcPct val="0"/>
        </a:spcAft>
        <a:defRPr sz="2000">
          <a:solidFill>
            <a:schemeClr val="tx1"/>
          </a:solidFill>
          <a:latin typeface="+mn-lt"/>
        </a:defRPr>
      </a:lvl7pPr>
      <a:lvl8pPr marL="3429000" indent="-228600" algn="l" rtl="0" eaLnBrk="1" fontAlgn="base" hangingPunct="1">
        <a:spcBef>
          <a:spcPct val="20000"/>
        </a:spcBef>
        <a:spcAft>
          <a:spcPct val="0"/>
        </a:spcAft>
        <a:defRPr sz="2000">
          <a:solidFill>
            <a:schemeClr val="tx1"/>
          </a:solidFill>
          <a:latin typeface="+mn-lt"/>
        </a:defRPr>
      </a:lvl8pPr>
      <a:lvl9pPr marL="3886200" indent="-228600" algn="l" rtl="0" eaLnBrk="1" fontAlgn="base" hangingPunct="1">
        <a:spcBef>
          <a:spcPct val="20000"/>
        </a:spcBef>
        <a:spcAft>
          <a:spcPct val="0"/>
        </a:spcAf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9.e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0.e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1.e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2.emf"/><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3600" dirty="0"/>
              <a:t>X-Ray standing waves for investigation of periodic multilayers.</a:t>
            </a:r>
            <a:endParaRPr lang="de-DE" sz="3600" dirty="0"/>
          </a:p>
        </p:txBody>
      </p:sp>
      <p:sp>
        <p:nvSpPr>
          <p:cNvPr id="185374" name="Rectangle 30"/>
          <p:cNvSpPr>
            <a:spLocks noGrp="1" noChangeArrowheads="1"/>
          </p:cNvSpPr>
          <p:nvPr>
            <p:ph type="subTitle" idx="1"/>
          </p:nvPr>
        </p:nvSpPr>
        <p:spPr>
          <a:xfrm>
            <a:off x="282575" y="1457448"/>
            <a:ext cx="8529638" cy="485775"/>
          </a:xfrm>
        </p:spPr>
        <p:txBody>
          <a:bodyPr/>
          <a:lstStyle/>
          <a:p>
            <a:r>
              <a:rPr lang="en-US" dirty="0" smtClean="0"/>
              <a:t>DESY </a:t>
            </a:r>
            <a:r>
              <a:rPr lang="de-DE" dirty="0" smtClean="0"/>
              <a:t>Summer Student </a:t>
            </a:r>
            <a:r>
              <a:rPr lang="de-DE" dirty="0" err="1" smtClean="0"/>
              <a:t>Program</a:t>
            </a:r>
            <a:r>
              <a:rPr lang="de-DE" dirty="0" smtClean="0"/>
              <a:t> </a:t>
            </a:r>
            <a:r>
              <a:rPr lang="de-DE" dirty="0" smtClean="0"/>
              <a:t>2012 </a:t>
            </a:r>
            <a:endParaRPr lang="de-DE" dirty="0"/>
          </a:p>
        </p:txBody>
      </p:sp>
      <p:sp>
        <p:nvSpPr>
          <p:cNvPr id="185379" name="Text Box 35"/>
          <p:cNvSpPr txBox="1">
            <a:spLocks noChangeArrowheads="1"/>
          </p:cNvSpPr>
          <p:nvPr/>
        </p:nvSpPr>
        <p:spPr bwMode="auto">
          <a:xfrm>
            <a:off x="4294920" y="3729892"/>
            <a:ext cx="3582987"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200" dirty="0"/>
              <a:t>Elena </a:t>
            </a:r>
            <a:r>
              <a:rPr lang="en-US" sz="3200" dirty="0" err="1" smtClean="0"/>
              <a:t>Pavlenko</a:t>
            </a:r>
            <a:r>
              <a:rPr lang="en-US" sz="3200" dirty="0" smtClean="0"/>
              <a:t> </a:t>
            </a:r>
          </a:p>
          <a:p>
            <a:endParaRPr lang="en-US" sz="2800" dirty="0" smtClean="0"/>
          </a:p>
          <a:p>
            <a:r>
              <a:rPr lang="en-US" dirty="0" smtClean="0"/>
              <a:t>Moscow </a:t>
            </a:r>
            <a:r>
              <a:rPr lang="en-US" dirty="0"/>
              <a:t>State University, Russia.</a:t>
            </a:r>
            <a:endParaRPr lang="ru-RU" dirty="0"/>
          </a:p>
          <a:p>
            <a:r>
              <a:rPr lang="en-US" dirty="0"/>
              <a:t>DESY September </a:t>
            </a:r>
            <a:r>
              <a:rPr lang="en-US" dirty="0" smtClean="0"/>
              <a:t>06, </a:t>
            </a:r>
            <a:r>
              <a:rPr lang="en-US" dirty="0"/>
              <a:t>2012</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2000" advTm="10026"/>
    </mc:Choice>
    <mc:Fallback>
      <p:transition spd="slow" advTm="10026"/>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Data evaluation: problems</a:t>
            </a:r>
            <a:endParaRPr lang="ru-RU"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Объект 5"/>
          <p:cNvGraphicFramePr>
            <a:graphicFrameLocks noChangeAspect="1"/>
          </p:cNvGraphicFramePr>
          <p:nvPr>
            <p:extLst>
              <p:ext uri="{D42A27DB-BD31-4B8C-83A1-F6EECF244321}">
                <p14:modId xmlns:p14="http://schemas.microsoft.com/office/powerpoint/2010/main" val="2815439964"/>
              </p:ext>
            </p:extLst>
          </p:nvPr>
        </p:nvGraphicFramePr>
        <p:xfrm>
          <a:off x="128954" y="996462"/>
          <a:ext cx="8507044" cy="3774830"/>
        </p:xfrm>
        <a:graphic>
          <a:graphicData uri="http://schemas.openxmlformats.org/presentationml/2006/ole">
            <mc:AlternateContent xmlns:mc="http://schemas.openxmlformats.org/markup-compatibility/2006">
              <mc:Choice xmlns:v="urn:schemas-microsoft-com:vml" Requires="v">
                <p:oleObj spid="_x0000_s5179" name="Graph" r:id="rId4" imgW="4132255" imgH="2901516" progId="Origin50.Graph">
                  <p:embed/>
                </p:oleObj>
              </mc:Choice>
              <mc:Fallback>
                <p:oleObj name="Graph" r:id="rId4" imgW="4132255" imgH="2901516"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2988" t="23476" r="421" b="15244"/>
                      <a:stretch>
                        <a:fillRect/>
                      </a:stretch>
                    </p:blipFill>
                    <p:spPr bwMode="auto">
                      <a:xfrm>
                        <a:off x="128954" y="996462"/>
                        <a:ext cx="8507044" cy="3774830"/>
                      </a:xfrm>
                      <a:prstGeom prst="rect">
                        <a:avLst/>
                      </a:prstGeom>
                      <a:noFill/>
                    </p:spPr>
                  </p:pic>
                </p:oleObj>
              </mc:Fallback>
            </mc:AlternateContent>
          </a:graphicData>
        </a:graphic>
      </p:graphicFrame>
      <p:sp>
        <p:nvSpPr>
          <p:cNvPr id="8" name="TextBox 7"/>
          <p:cNvSpPr txBox="1"/>
          <p:nvPr/>
        </p:nvSpPr>
        <p:spPr>
          <a:xfrm>
            <a:off x="3094894" y="4818185"/>
            <a:ext cx="3188676" cy="646331"/>
          </a:xfrm>
          <a:prstGeom prst="rect">
            <a:avLst/>
          </a:prstGeom>
          <a:noFill/>
        </p:spPr>
        <p:txBody>
          <a:bodyPr wrap="square" rtlCol="0">
            <a:spAutoFit/>
          </a:bodyPr>
          <a:lstStyle/>
          <a:p>
            <a:r>
              <a:rPr lang="en-US" sz="2000" dirty="0"/>
              <a:t>Fit of the reflectivity curve.</a:t>
            </a:r>
            <a:endParaRPr lang="ru-RU" sz="2000" dirty="0"/>
          </a:p>
          <a:p>
            <a:endParaRPr lang="ru-RU" dirty="0"/>
          </a:p>
        </p:txBody>
      </p:sp>
      <p:sp>
        <p:nvSpPr>
          <p:cNvPr id="9" name="TextBox 8"/>
          <p:cNvSpPr txBox="1"/>
          <p:nvPr/>
        </p:nvSpPr>
        <p:spPr>
          <a:xfrm>
            <a:off x="762000" y="5241778"/>
            <a:ext cx="6811108" cy="1200329"/>
          </a:xfrm>
          <a:prstGeom prst="rect">
            <a:avLst/>
          </a:prstGeom>
          <a:noFill/>
        </p:spPr>
        <p:txBody>
          <a:bodyPr wrap="square" rtlCol="0">
            <a:spAutoFit/>
          </a:bodyPr>
          <a:lstStyle/>
          <a:p>
            <a:r>
              <a:rPr lang="en-US" sz="2400" dirty="0"/>
              <a:t>The assumption of the </a:t>
            </a:r>
            <a:r>
              <a:rPr lang="en-US" sz="2400" dirty="0" smtClean="0"/>
              <a:t>equivalence </a:t>
            </a:r>
            <a:r>
              <a:rPr lang="en-US" sz="2400" dirty="0"/>
              <a:t>of  the layers was </a:t>
            </a:r>
            <a:r>
              <a:rPr lang="en-US" sz="2400" dirty="0">
                <a:solidFill>
                  <a:srgbClr val="FF0000"/>
                </a:solidFill>
              </a:rPr>
              <a:t>not really </a:t>
            </a:r>
            <a:r>
              <a:rPr lang="en-US" sz="2400" dirty="0" smtClean="0">
                <a:solidFill>
                  <a:srgbClr val="FF0000"/>
                </a:solidFill>
              </a:rPr>
              <a:t>correct</a:t>
            </a:r>
            <a:r>
              <a:rPr lang="en-US" sz="2400" dirty="0" smtClean="0"/>
              <a:t>. Every layer should </a:t>
            </a:r>
            <a:r>
              <a:rPr lang="en-US" sz="2400" dirty="0"/>
              <a:t>be considered </a:t>
            </a:r>
            <a:r>
              <a:rPr lang="en-US" sz="2400" dirty="0" smtClean="0"/>
              <a:t>independently</a:t>
            </a:r>
            <a:r>
              <a:rPr lang="en-US" sz="2400" dirty="0"/>
              <a:t>.</a:t>
            </a:r>
            <a:endParaRPr lang="ru-RU" sz="2400" dirty="0"/>
          </a:p>
        </p:txBody>
      </p:sp>
    </p:spTree>
    <p:extLst>
      <p:ext uri="{BB962C8B-B14F-4D97-AF65-F5344CB8AC3E}">
        <p14:creationId xmlns:p14="http://schemas.microsoft.com/office/powerpoint/2010/main" val="1452745552"/>
      </p:ext>
    </p:extLst>
  </p:cSld>
  <p:clrMapOvr>
    <a:masterClrMapping/>
  </p:clrMapOvr>
  <mc:AlternateContent xmlns:mc="http://schemas.openxmlformats.org/markup-compatibility/2006">
    <mc:Choice xmlns:p14="http://schemas.microsoft.com/office/powerpoint/2010/main" Requires="p14">
      <p:transition spd="slow" p14:dur="2000" advTm="29000"/>
    </mc:Choice>
    <mc:Fallback>
      <p:transition spd="slow" advTm="29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r>
            <a:br>
              <a:rPr lang="en-US" dirty="0" smtClean="0"/>
            </a:br>
            <a:endParaRPr lang="ru-RU"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3019848068"/>
              </p:ext>
            </p:extLst>
          </p:nvPr>
        </p:nvGraphicFramePr>
        <p:xfrm>
          <a:off x="140678" y="855784"/>
          <a:ext cx="8841240" cy="4149970"/>
        </p:xfrm>
        <a:graphic>
          <a:graphicData uri="http://schemas.openxmlformats.org/presentationml/2006/ole">
            <mc:AlternateContent xmlns:mc="http://schemas.openxmlformats.org/markup-compatibility/2006">
              <mc:Choice xmlns:v="urn:schemas-microsoft-com:vml" Requires="v">
                <p:oleObj spid="_x0000_s6200" name="Graph" r:id="rId4" imgW="4132255" imgH="2901516" progId="Origin50.Graph">
                  <p:embed/>
                </p:oleObj>
              </mc:Choice>
              <mc:Fallback>
                <p:oleObj name="Graph" r:id="rId4" imgW="4132255" imgH="2901516"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3766" t="23427" r="3564" b="14113"/>
                      <a:stretch>
                        <a:fillRect/>
                      </a:stretch>
                    </p:blipFill>
                    <p:spPr bwMode="auto">
                      <a:xfrm>
                        <a:off x="140678" y="855784"/>
                        <a:ext cx="8841240" cy="4149970"/>
                      </a:xfrm>
                      <a:prstGeom prst="rect">
                        <a:avLst/>
                      </a:prstGeom>
                      <a:noFill/>
                    </p:spPr>
                  </p:pic>
                </p:oleObj>
              </mc:Fallback>
            </mc:AlternateContent>
          </a:graphicData>
        </a:graphic>
      </p:graphicFrame>
      <p:sp>
        <p:nvSpPr>
          <p:cNvPr id="8" name="Заголовок 1"/>
          <p:cNvSpPr txBox="1">
            <a:spLocks/>
          </p:cNvSpPr>
          <p:nvPr/>
        </p:nvSpPr>
        <p:spPr bwMode="auto">
          <a:xfrm>
            <a:off x="311941" y="103188"/>
            <a:ext cx="852011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defRPr>
            </a:lvl2pPr>
            <a:lvl3pPr algn="l" rtl="0" eaLnBrk="1" fontAlgn="base" hangingPunct="1">
              <a:spcBef>
                <a:spcPct val="0"/>
              </a:spcBef>
              <a:spcAft>
                <a:spcPct val="0"/>
              </a:spcAft>
              <a:defRPr sz="2400" b="1">
                <a:solidFill>
                  <a:schemeClr val="bg1"/>
                </a:solidFill>
                <a:latin typeface="Arial" charset="0"/>
              </a:defRPr>
            </a:lvl3pPr>
            <a:lvl4pPr algn="l" rtl="0" eaLnBrk="1" fontAlgn="base" hangingPunct="1">
              <a:spcBef>
                <a:spcPct val="0"/>
              </a:spcBef>
              <a:spcAft>
                <a:spcPct val="0"/>
              </a:spcAft>
              <a:defRPr sz="2400" b="1">
                <a:solidFill>
                  <a:schemeClr val="bg1"/>
                </a:solidFill>
                <a:latin typeface="Arial" charset="0"/>
              </a:defRPr>
            </a:lvl4pPr>
            <a:lvl5pPr algn="l" rtl="0" eaLnBrk="1" fontAlgn="base" hangingPunct="1">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2400" b="1">
                <a:solidFill>
                  <a:schemeClr val="bg1"/>
                </a:solidFill>
                <a:latin typeface="Arial" charset="0"/>
              </a:defRPr>
            </a:lvl6pPr>
            <a:lvl7pPr marL="914400" algn="l" rtl="0" eaLnBrk="1" fontAlgn="base" hangingPunct="1">
              <a:spcBef>
                <a:spcPct val="0"/>
              </a:spcBef>
              <a:spcAft>
                <a:spcPct val="0"/>
              </a:spcAft>
              <a:defRPr sz="2400" b="1">
                <a:solidFill>
                  <a:schemeClr val="bg1"/>
                </a:solidFill>
                <a:latin typeface="Arial" charset="0"/>
              </a:defRPr>
            </a:lvl7pPr>
            <a:lvl8pPr marL="1371600" algn="l" rtl="0" eaLnBrk="1" fontAlgn="base" hangingPunct="1">
              <a:spcBef>
                <a:spcPct val="0"/>
              </a:spcBef>
              <a:spcAft>
                <a:spcPct val="0"/>
              </a:spcAft>
              <a:defRPr sz="2400" b="1">
                <a:solidFill>
                  <a:schemeClr val="bg1"/>
                </a:solidFill>
                <a:latin typeface="Arial" charset="0"/>
              </a:defRPr>
            </a:lvl8pPr>
            <a:lvl9pPr marL="1828800" algn="l" rtl="0" eaLnBrk="1" fontAlgn="base" hangingPunct="1">
              <a:spcBef>
                <a:spcPct val="0"/>
              </a:spcBef>
              <a:spcAft>
                <a:spcPct val="0"/>
              </a:spcAft>
              <a:defRPr sz="2400" b="1">
                <a:solidFill>
                  <a:schemeClr val="bg1"/>
                </a:solidFill>
                <a:latin typeface="Arial" charset="0"/>
              </a:defRPr>
            </a:lvl9pPr>
          </a:lstStyle>
          <a:p>
            <a:r>
              <a:rPr lang="en-US" dirty="0" smtClean="0"/>
              <a:t>Data evaluation: X-ray reflectivity, better fit</a:t>
            </a:r>
            <a:endParaRPr lang="ru-RU" dirty="0"/>
          </a:p>
        </p:txBody>
      </p:sp>
      <p:sp>
        <p:nvSpPr>
          <p:cNvPr id="9" name="TextBox 8"/>
          <p:cNvSpPr txBox="1"/>
          <p:nvPr/>
        </p:nvSpPr>
        <p:spPr>
          <a:xfrm>
            <a:off x="2801815" y="4923692"/>
            <a:ext cx="4267200" cy="954107"/>
          </a:xfrm>
          <a:prstGeom prst="rect">
            <a:avLst/>
          </a:prstGeom>
          <a:noFill/>
        </p:spPr>
        <p:txBody>
          <a:bodyPr wrap="square" rtlCol="0">
            <a:spAutoFit/>
          </a:bodyPr>
          <a:lstStyle/>
          <a:p>
            <a:r>
              <a:rPr lang="en-US" sz="2000" dirty="0"/>
              <a:t>Fit of the reflectivity </a:t>
            </a:r>
            <a:r>
              <a:rPr lang="en-US" sz="2000" dirty="0" smtClean="0"/>
              <a:t>curve with treating the layers independently.</a:t>
            </a:r>
            <a:endParaRPr lang="ru-RU" sz="2000" dirty="0"/>
          </a:p>
          <a:p>
            <a:endParaRPr lang="ru-RU" dirty="0"/>
          </a:p>
        </p:txBody>
      </p:sp>
    </p:spTree>
    <p:extLst>
      <p:ext uri="{BB962C8B-B14F-4D97-AF65-F5344CB8AC3E}">
        <p14:creationId xmlns:p14="http://schemas.microsoft.com/office/powerpoint/2010/main" val="2585438451"/>
      </p:ext>
    </p:extLst>
  </p:cSld>
  <p:clrMapOvr>
    <a:masterClrMapping/>
  </p:clrMapOvr>
  <mc:AlternateContent xmlns:mc="http://schemas.openxmlformats.org/markup-compatibility/2006">
    <mc:Choice xmlns:p14="http://schemas.microsoft.com/office/powerpoint/2010/main" Requires="p14">
      <p:transition spd="slow" p14:dur="2000" advTm="20171"/>
    </mc:Choice>
    <mc:Fallback>
      <p:transition spd="slow" advTm="2017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Data evaluation: X-ray reflectivity, better fit</a:t>
            </a:r>
            <a:endParaRPr lang="ru-RU"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814913568"/>
              </p:ext>
            </p:extLst>
          </p:nvPr>
        </p:nvGraphicFramePr>
        <p:xfrm>
          <a:off x="105507" y="867507"/>
          <a:ext cx="8870967" cy="3903785"/>
        </p:xfrm>
        <a:graphic>
          <a:graphicData uri="http://schemas.openxmlformats.org/presentationml/2006/ole">
            <mc:AlternateContent xmlns:mc="http://schemas.openxmlformats.org/markup-compatibility/2006">
              <mc:Choice xmlns:v="urn:schemas-microsoft-com:vml" Requires="v">
                <p:oleObj spid="_x0000_s7223" name="Graph" r:id="rId4" imgW="4132255" imgH="2901516" progId="Origin50.Graph">
                  <p:embed/>
                </p:oleObj>
              </mc:Choice>
              <mc:Fallback>
                <p:oleObj name="Graph" r:id="rId4" imgW="4132255" imgH="2901516"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2557" t="24722" r="2948" b="16011"/>
                      <a:stretch>
                        <a:fillRect/>
                      </a:stretch>
                    </p:blipFill>
                    <p:spPr bwMode="auto">
                      <a:xfrm>
                        <a:off x="105507" y="867507"/>
                        <a:ext cx="8870967" cy="3903785"/>
                      </a:xfrm>
                      <a:prstGeom prst="rect">
                        <a:avLst/>
                      </a:prstGeom>
                      <a:noFill/>
                    </p:spPr>
                  </p:pic>
                </p:oleObj>
              </mc:Fallback>
            </mc:AlternateContent>
          </a:graphicData>
        </a:graphic>
      </p:graphicFrame>
      <p:sp>
        <p:nvSpPr>
          <p:cNvPr id="6" name="TextBox 5"/>
          <p:cNvSpPr txBox="1"/>
          <p:nvPr/>
        </p:nvSpPr>
        <p:spPr>
          <a:xfrm>
            <a:off x="3364525" y="4818185"/>
            <a:ext cx="3188676" cy="646331"/>
          </a:xfrm>
          <a:prstGeom prst="rect">
            <a:avLst/>
          </a:prstGeom>
          <a:noFill/>
        </p:spPr>
        <p:txBody>
          <a:bodyPr wrap="square" rtlCol="0">
            <a:spAutoFit/>
          </a:bodyPr>
          <a:lstStyle/>
          <a:p>
            <a:r>
              <a:rPr lang="en-US" sz="2000" dirty="0"/>
              <a:t>Fit of the reflectivity curve.</a:t>
            </a:r>
            <a:endParaRPr lang="ru-RU" sz="2000" dirty="0"/>
          </a:p>
          <a:p>
            <a:endParaRPr lang="ru-RU" dirty="0"/>
          </a:p>
        </p:txBody>
      </p:sp>
    </p:spTree>
    <p:extLst>
      <p:ext uri="{BB962C8B-B14F-4D97-AF65-F5344CB8AC3E}">
        <p14:creationId xmlns:p14="http://schemas.microsoft.com/office/powerpoint/2010/main" val="501347452"/>
      </p:ext>
    </p:extLst>
  </p:cSld>
  <p:clrMapOvr>
    <a:masterClrMapping/>
  </p:clrMapOvr>
  <mc:AlternateContent xmlns:mc="http://schemas.openxmlformats.org/markup-compatibility/2006">
    <mc:Choice xmlns:p14="http://schemas.microsoft.com/office/powerpoint/2010/main" Requires="p14">
      <p:transition spd="slow" p14:dur="2000" advTm="11491"/>
    </mc:Choice>
    <mc:Fallback>
      <p:transition spd="slow" advTm="11491"/>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X-ray standing waves, final result</a:t>
            </a:r>
            <a:endParaRPr lang="ru-RU" dirty="0"/>
          </a:p>
        </p:txBody>
      </p:sp>
      <p:sp>
        <p:nvSpPr>
          <p:cNvPr id="5" name="Прямоугольник 4"/>
          <p:cNvSpPr/>
          <p:nvPr/>
        </p:nvSpPr>
        <p:spPr>
          <a:xfrm>
            <a:off x="3012831" y="5715689"/>
            <a:ext cx="3669322" cy="400110"/>
          </a:xfrm>
          <a:prstGeom prst="rect">
            <a:avLst/>
          </a:prstGeom>
        </p:spPr>
        <p:txBody>
          <a:bodyPr wrap="square">
            <a:spAutoFit/>
          </a:bodyPr>
          <a:lstStyle/>
          <a:p>
            <a:r>
              <a:rPr lang="en-US" sz="2000" dirty="0" smtClean="0"/>
              <a:t> </a:t>
            </a:r>
            <a:r>
              <a:rPr lang="en-US" sz="2000" dirty="0"/>
              <a:t>Fit of the fluorescence </a:t>
            </a:r>
            <a:r>
              <a:rPr lang="en-US" sz="2000" dirty="0" smtClean="0"/>
              <a:t>yield</a:t>
            </a:r>
            <a:r>
              <a:rPr lang="en-US" dirty="0" smtClean="0"/>
              <a:t>.</a:t>
            </a:r>
            <a:endParaRPr lang="ru-RU"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7" name="Объект 6"/>
          <p:cNvGraphicFramePr>
            <a:graphicFrameLocks noChangeAspect="1"/>
          </p:cNvGraphicFramePr>
          <p:nvPr>
            <p:extLst>
              <p:ext uri="{D42A27DB-BD31-4B8C-83A1-F6EECF244321}">
                <p14:modId xmlns:p14="http://schemas.microsoft.com/office/powerpoint/2010/main" val="2294944053"/>
              </p:ext>
            </p:extLst>
          </p:nvPr>
        </p:nvGraphicFramePr>
        <p:xfrm>
          <a:off x="656492" y="745867"/>
          <a:ext cx="7420708" cy="5169877"/>
        </p:xfrm>
        <a:graphic>
          <a:graphicData uri="http://schemas.openxmlformats.org/presentationml/2006/ole">
            <mc:AlternateContent xmlns:mc="http://schemas.openxmlformats.org/markup-compatibility/2006">
              <mc:Choice xmlns:v="urn:schemas-microsoft-com:vml" Requires="v">
                <p:oleObj spid="_x0000_s8248" name="Graph" r:id="rId4" imgW="4151961" imgH="2899087" progId="Origin50.Graph">
                  <p:embed/>
                </p:oleObj>
              </mc:Choice>
              <mc:Fallback>
                <p:oleObj name="Graph" r:id="rId4" imgW="4151961" imgH="2899087"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492" y="745867"/>
                        <a:ext cx="7420708" cy="5169877"/>
                      </a:xfrm>
                      <a:prstGeom prst="rect">
                        <a:avLst/>
                      </a:prstGeom>
                      <a:noFill/>
                    </p:spPr>
                  </p:pic>
                </p:oleObj>
              </mc:Fallback>
            </mc:AlternateContent>
          </a:graphicData>
        </a:graphic>
      </p:graphicFrame>
    </p:spTree>
    <p:extLst>
      <p:ext uri="{BB962C8B-B14F-4D97-AF65-F5344CB8AC3E}">
        <p14:creationId xmlns:p14="http://schemas.microsoft.com/office/powerpoint/2010/main" val="3356510145"/>
      </p:ext>
    </p:extLst>
  </p:cSld>
  <p:clrMapOvr>
    <a:masterClrMapping/>
  </p:clrMapOvr>
  <mc:AlternateContent xmlns:mc="http://schemas.openxmlformats.org/markup-compatibility/2006">
    <mc:Choice xmlns:p14="http://schemas.microsoft.com/office/powerpoint/2010/main" Requires="p14">
      <p:transition spd="slow" p14:dur="2000" advTm="15116"/>
    </mc:Choice>
    <mc:Fallback>
      <p:transition spd="slow" advTm="15116"/>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Conclusions</a:t>
            </a:r>
            <a:endParaRPr lang="ru-RU" dirty="0"/>
          </a:p>
        </p:txBody>
      </p:sp>
      <p:sp>
        <p:nvSpPr>
          <p:cNvPr id="3" name="Объект 2"/>
          <p:cNvSpPr>
            <a:spLocks noGrp="1"/>
          </p:cNvSpPr>
          <p:nvPr>
            <p:ph idx="1"/>
          </p:nvPr>
        </p:nvSpPr>
        <p:spPr/>
        <p:txBody>
          <a:bodyPr/>
          <a:lstStyle/>
          <a:p>
            <a:r>
              <a:rPr lang="en-US" dirty="0"/>
              <a:t>1) X-ray standing wave method has been </a:t>
            </a:r>
            <a:r>
              <a:rPr lang="en-US" dirty="0" smtClean="0"/>
              <a:t>used </a:t>
            </a:r>
            <a:r>
              <a:rPr lang="en-US" dirty="0"/>
              <a:t>for the analysis of </a:t>
            </a:r>
            <a:r>
              <a:rPr lang="en-US" dirty="0" smtClean="0"/>
              <a:t>periodic multilayers.</a:t>
            </a:r>
            <a:endParaRPr lang="ru-RU" dirty="0"/>
          </a:p>
          <a:p>
            <a:r>
              <a:rPr lang="en-US" dirty="0"/>
              <a:t>2) The model structure proposed by deposition team has </a:t>
            </a:r>
            <a:r>
              <a:rPr lang="en-US" dirty="0" smtClean="0"/>
              <a:t>been checked</a:t>
            </a:r>
            <a:r>
              <a:rPr lang="en-US" dirty="0"/>
              <a:t>.</a:t>
            </a:r>
            <a:endParaRPr lang="ru-RU" dirty="0"/>
          </a:p>
          <a:p>
            <a:r>
              <a:rPr lang="en-US" dirty="0"/>
              <a:t>3) The model </a:t>
            </a:r>
            <a:r>
              <a:rPr lang="en-US" dirty="0" smtClean="0"/>
              <a:t>which </a:t>
            </a:r>
            <a:r>
              <a:rPr lang="en-US" dirty="0"/>
              <a:t>correctly describes the investigated multilayer structure was created. </a:t>
            </a:r>
            <a:endParaRPr lang="en-US" dirty="0"/>
          </a:p>
          <a:p>
            <a:r>
              <a:rPr lang="en-US" dirty="0"/>
              <a:t>4</a:t>
            </a:r>
            <a:r>
              <a:rPr lang="en-US" dirty="0" smtClean="0"/>
              <a:t>) </a:t>
            </a:r>
            <a:r>
              <a:rPr lang="en-US" dirty="0" smtClean="0"/>
              <a:t>The lack of equivalence of each layer implies the crystal is not of great quality.</a:t>
            </a:r>
          </a:p>
          <a:p>
            <a:endParaRPr lang="ru-RU" dirty="0"/>
          </a:p>
          <a:p>
            <a:pPr marL="0" indent="0">
              <a:buNone/>
            </a:pPr>
            <a:endParaRPr lang="ru-RU" dirty="0"/>
          </a:p>
        </p:txBody>
      </p:sp>
    </p:spTree>
    <p:extLst>
      <p:ext uri="{BB962C8B-B14F-4D97-AF65-F5344CB8AC3E}">
        <p14:creationId xmlns:p14="http://schemas.microsoft.com/office/powerpoint/2010/main" val="2147374170"/>
      </p:ext>
    </p:extLst>
  </p:cSld>
  <p:clrMapOvr>
    <a:masterClrMapping/>
  </p:clrMapOvr>
  <mc:AlternateContent xmlns:mc="http://schemas.openxmlformats.org/markup-compatibility/2006">
    <mc:Choice xmlns:p14="http://schemas.microsoft.com/office/powerpoint/2010/main" Requires="p14">
      <p:transition spd="slow" p14:dur="2000" advTm="27440"/>
    </mc:Choice>
    <mc:Fallback>
      <p:transition spd="slow" advTm="2744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Acknowledgements </a:t>
            </a:r>
            <a:endParaRPr lang="ru-RU" dirty="0"/>
          </a:p>
        </p:txBody>
      </p:sp>
      <p:sp>
        <p:nvSpPr>
          <p:cNvPr id="3" name="Объект 2"/>
          <p:cNvSpPr>
            <a:spLocks noGrp="1"/>
          </p:cNvSpPr>
          <p:nvPr>
            <p:ph idx="1"/>
          </p:nvPr>
        </p:nvSpPr>
        <p:spPr/>
        <p:txBody>
          <a:bodyPr/>
          <a:lstStyle/>
          <a:p>
            <a:pPr>
              <a:buFont typeface="Wingdings" pitchFamily="2" charset="2"/>
              <a:buChar char="v"/>
            </a:pPr>
            <a:r>
              <a:rPr lang="en-US" sz="2400" b="1" dirty="0" err="1" smtClean="0"/>
              <a:t>Kurchatov</a:t>
            </a:r>
            <a:r>
              <a:rPr lang="en-US" sz="2400" b="1" dirty="0" smtClean="0"/>
              <a:t> institute</a:t>
            </a:r>
          </a:p>
          <a:p>
            <a:pPr>
              <a:buFont typeface="Wingdings" pitchFamily="2" charset="2"/>
              <a:buChar char="v"/>
            </a:pPr>
            <a:r>
              <a:rPr lang="en-US" sz="2400" b="1" dirty="0" err="1" smtClean="0"/>
              <a:t>Desy</a:t>
            </a:r>
            <a:r>
              <a:rPr lang="en-US" sz="2400" b="1" dirty="0" smtClean="0"/>
              <a:t> Summer student </a:t>
            </a:r>
            <a:r>
              <a:rPr lang="en-US" sz="2400" b="1" dirty="0" smtClean="0"/>
              <a:t>program</a:t>
            </a:r>
            <a:endParaRPr lang="en-US" sz="2400" b="1" dirty="0" smtClean="0"/>
          </a:p>
          <a:p>
            <a:pPr>
              <a:buFont typeface="Wingdings" pitchFamily="2" charset="2"/>
              <a:buChar char="v"/>
            </a:pPr>
            <a:r>
              <a:rPr lang="en-US" sz="2400" b="1" dirty="0" smtClean="0"/>
              <a:t>Supervisors  </a:t>
            </a:r>
          </a:p>
          <a:p>
            <a:pPr>
              <a:buFont typeface="Arial" pitchFamily="34" charset="0"/>
              <a:buChar char="•"/>
            </a:pPr>
            <a:r>
              <a:rPr lang="en-US" sz="2400" dirty="0" err="1" smtClean="0"/>
              <a:t>Dmitryi</a:t>
            </a:r>
            <a:r>
              <a:rPr lang="en-US" sz="2400" dirty="0" smtClean="0"/>
              <a:t> </a:t>
            </a:r>
            <a:r>
              <a:rPr lang="en-US" sz="2400" dirty="0" err="1" smtClean="0"/>
              <a:t>Novikov</a:t>
            </a:r>
            <a:endParaRPr lang="en-US" sz="2400" dirty="0"/>
          </a:p>
          <a:p>
            <a:pPr>
              <a:buFont typeface="Arial" pitchFamily="34" charset="0"/>
              <a:buChar char="•"/>
            </a:pPr>
            <a:r>
              <a:rPr lang="en-US" sz="2400" dirty="0" smtClean="0"/>
              <a:t>Sergey </a:t>
            </a:r>
            <a:r>
              <a:rPr lang="en-US" sz="2400" dirty="0" err="1" smtClean="0"/>
              <a:t>Yakunin</a:t>
            </a:r>
            <a:endParaRPr lang="ru-RU" sz="2400" dirty="0"/>
          </a:p>
        </p:txBody>
      </p:sp>
    </p:spTree>
    <p:extLst>
      <p:ext uri="{BB962C8B-B14F-4D97-AF65-F5344CB8AC3E}">
        <p14:creationId xmlns:p14="http://schemas.microsoft.com/office/powerpoint/2010/main" val="536294277"/>
      </p:ext>
    </p:extLst>
  </p:cSld>
  <p:clrMapOvr>
    <a:masterClrMapping/>
  </p:clrMapOvr>
  <mc:AlternateContent xmlns:mc="http://schemas.openxmlformats.org/markup-compatibility/2006">
    <mc:Choice xmlns:p14="http://schemas.microsoft.com/office/powerpoint/2010/main" Requires="p14">
      <p:transition spd="slow" p14:dur="2000" advTm="31908"/>
    </mc:Choice>
    <mc:Fallback>
      <p:transition spd="slow" advTm="31908"/>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dirty="0"/>
              <a:t>Thank you for your </a:t>
            </a:r>
            <a:r>
              <a:rPr lang="en-US" b="0" dirty="0" smtClean="0"/>
              <a:t>attention!</a:t>
            </a:r>
            <a:endParaRPr lang="ru-RU" dirty="0"/>
          </a:p>
        </p:txBody>
      </p:sp>
      <p:sp>
        <p:nvSpPr>
          <p:cNvPr id="5" name="Прямоугольник 4"/>
          <p:cNvSpPr/>
          <p:nvPr/>
        </p:nvSpPr>
        <p:spPr>
          <a:xfrm>
            <a:off x="246185" y="2044005"/>
            <a:ext cx="8487508" cy="1754326"/>
          </a:xfrm>
          <a:prstGeom prst="rect">
            <a:avLst/>
          </a:prstGeom>
        </p:spPr>
        <p:style>
          <a:lnRef idx="2">
            <a:schemeClr val="accent3"/>
          </a:lnRef>
          <a:fillRef idx="1">
            <a:schemeClr val="lt1"/>
          </a:fillRef>
          <a:effectRef idx="0">
            <a:schemeClr val="accent3"/>
          </a:effectRef>
          <a:fontRef idx="minor">
            <a:schemeClr val="dk1"/>
          </a:fontRef>
        </p:style>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Thank you for your attention!</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993927956"/>
      </p:ext>
    </p:extLst>
  </p:cSld>
  <p:clrMapOvr>
    <a:masterClrMapping/>
  </p:clrMapOvr>
  <mc:AlternateContent xmlns:mc="http://schemas.openxmlformats.org/markup-compatibility/2006">
    <mc:Choice xmlns:p14="http://schemas.microsoft.com/office/powerpoint/2010/main" Requires="p14">
      <p:transition spd="slow" p14:dur="2000" advTm="1090"/>
    </mc:Choice>
    <mc:Fallback>
      <p:transition spd="slow" advTm="109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Contents</a:t>
            </a:r>
            <a:endParaRPr lang="ru-RU" dirty="0"/>
          </a:p>
        </p:txBody>
      </p:sp>
      <p:sp>
        <p:nvSpPr>
          <p:cNvPr id="3" name="Объект 2"/>
          <p:cNvSpPr>
            <a:spLocks noGrp="1"/>
          </p:cNvSpPr>
          <p:nvPr>
            <p:ph idx="1"/>
          </p:nvPr>
        </p:nvSpPr>
        <p:spPr>
          <a:xfrm>
            <a:off x="282575" y="977900"/>
            <a:ext cx="4019794" cy="5200162"/>
          </a:xfrm>
        </p:spPr>
        <p:txBody>
          <a:bodyPr/>
          <a:lstStyle/>
          <a:p>
            <a:pPr>
              <a:buFont typeface="Wingdings" pitchFamily="2" charset="2"/>
              <a:buChar char="v"/>
            </a:pPr>
            <a:r>
              <a:rPr lang="en-US" sz="2400" b="1" dirty="0" smtClean="0"/>
              <a:t>Introduction to:</a:t>
            </a:r>
          </a:p>
          <a:p>
            <a:pPr lvl="1">
              <a:buFont typeface="Wingdings" pitchFamily="2" charset="2"/>
              <a:buChar char="v"/>
            </a:pPr>
            <a:r>
              <a:rPr lang="en-US" sz="1800" b="1" dirty="0" smtClean="0"/>
              <a:t>Multilayers</a:t>
            </a:r>
          </a:p>
          <a:p>
            <a:pPr lvl="1">
              <a:buFont typeface="Wingdings" pitchFamily="2" charset="2"/>
              <a:buChar char="v"/>
            </a:pPr>
            <a:r>
              <a:rPr lang="en-US" sz="1800" b="1" dirty="0" smtClean="0"/>
              <a:t>X-ray standing waves</a:t>
            </a:r>
          </a:p>
          <a:p>
            <a:pPr lvl="1">
              <a:buFont typeface="Wingdings" pitchFamily="2" charset="2"/>
              <a:buChar char="v"/>
            </a:pPr>
            <a:r>
              <a:rPr lang="en-US" sz="1800" b="1" dirty="0" smtClean="0"/>
              <a:t>Fluorescent yields</a:t>
            </a:r>
          </a:p>
          <a:p>
            <a:pPr lvl="1">
              <a:buFont typeface="Wingdings" pitchFamily="2" charset="2"/>
              <a:buChar char="v"/>
            </a:pPr>
            <a:endParaRPr lang="en-US" b="1" dirty="0" smtClean="0"/>
          </a:p>
          <a:p>
            <a:pPr lvl="1">
              <a:buFont typeface="Wingdings" pitchFamily="2" charset="2"/>
              <a:buChar char="v"/>
            </a:pPr>
            <a:endParaRPr lang="en-US" b="1" dirty="0" smtClean="0"/>
          </a:p>
          <a:p>
            <a:pPr marL="0" indent="0">
              <a:buNone/>
            </a:pPr>
            <a:endParaRPr lang="ru-RU" dirty="0"/>
          </a:p>
        </p:txBody>
      </p:sp>
      <p:sp>
        <p:nvSpPr>
          <p:cNvPr id="4" name="TextBox 3"/>
          <p:cNvSpPr txBox="1"/>
          <p:nvPr/>
        </p:nvSpPr>
        <p:spPr>
          <a:xfrm>
            <a:off x="4935416" y="914400"/>
            <a:ext cx="3833446" cy="2185214"/>
          </a:xfrm>
          <a:prstGeom prst="rect">
            <a:avLst/>
          </a:prstGeom>
          <a:noFill/>
        </p:spPr>
        <p:txBody>
          <a:bodyPr wrap="square" rtlCol="0">
            <a:spAutoFit/>
          </a:bodyPr>
          <a:lstStyle/>
          <a:p>
            <a:pPr>
              <a:buClr>
                <a:schemeClr val="accent2"/>
              </a:buClr>
              <a:buFont typeface="Wingdings" pitchFamily="2" charset="2"/>
              <a:buChar char="v"/>
            </a:pPr>
            <a:r>
              <a:rPr lang="en-US" sz="2400" b="1" dirty="0"/>
              <a:t> Modeling </a:t>
            </a:r>
            <a:r>
              <a:rPr lang="en-US" sz="2400" b="1" dirty="0" smtClean="0"/>
              <a:t>process</a:t>
            </a:r>
            <a:endParaRPr lang="ru-RU" sz="2400" b="1" dirty="0" smtClean="0"/>
          </a:p>
          <a:p>
            <a:pPr>
              <a:buClr>
                <a:schemeClr val="accent2"/>
              </a:buClr>
              <a:buFont typeface="Wingdings" pitchFamily="2" charset="2"/>
              <a:buChar char="v"/>
            </a:pPr>
            <a:endParaRPr lang="en-US" sz="2400" b="1" dirty="0"/>
          </a:p>
          <a:p>
            <a:pPr>
              <a:buClr>
                <a:schemeClr val="accent2"/>
              </a:buClr>
              <a:buFont typeface="Wingdings" pitchFamily="2" charset="2"/>
              <a:buChar char="v"/>
            </a:pPr>
            <a:r>
              <a:rPr lang="en-US" sz="2400" b="1" dirty="0"/>
              <a:t> Results and </a:t>
            </a:r>
            <a:r>
              <a:rPr lang="en-US" sz="2400" b="1" dirty="0" smtClean="0"/>
              <a:t>analysis</a:t>
            </a:r>
            <a:endParaRPr lang="ru-RU" sz="2400" b="1" dirty="0" smtClean="0"/>
          </a:p>
          <a:p>
            <a:pPr>
              <a:buClr>
                <a:schemeClr val="accent2"/>
              </a:buClr>
              <a:buFont typeface="Wingdings" pitchFamily="2" charset="2"/>
              <a:buChar char="v"/>
            </a:pPr>
            <a:endParaRPr lang="en-US" sz="2400" b="1" dirty="0"/>
          </a:p>
          <a:p>
            <a:pPr>
              <a:buClr>
                <a:schemeClr val="accent2"/>
              </a:buClr>
              <a:buFont typeface="Wingdings" pitchFamily="2" charset="2"/>
              <a:buChar char="v"/>
            </a:pPr>
            <a:r>
              <a:rPr lang="en-US" sz="2400" b="1" dirty="0"/>
              <a:t> Conclusion</a:t>
            </a:r>
          </a:p>
          <a:p>
            <a:endParaRPr lang="ru-RU" dirty="0"/>
          </a:p>
        </p:txBody>
      </p:sp>
    </p:spTree>
    <p:extLst>
      <p:ext uri="{BB962C8B-B14F-4D97-AF65-F5344CB8AC3E}">
        <p14:creationId xmlns:p14="http://schemas.microsoft.com/office/powerpoint/2010/main" val="1590823450"/>
      </p:ext>
    </p:extLst>
  </p:cSld>
  <p:clrMapOvr>
    <a:masterClrMapping/>
  </p:clrMapOvr>
  <mc:AlternateContent xmlns:mc="http://schemas.openxmlformats.org/markup-compatibility/2006">
    <mc:Choice xmlns:p14="http://schemas.microsoft.com/office/powerpoint/2010/main" Requires="p14">
      <p:transition spd="slow" p14:dur="2000" advTm="13796"/>
    </mc:Choice>
    <mc:Fallback>
      <p:transition spd="slow" advTm="13796"/>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p:txBody>
          <a:bodyPr/>
          <a:lstStyle/>
          <a:p>
            <a:r>
              <a:rPr lang="en-US" dirty="0" smtClean="0"/>
              <a:t>Multilayers: what  for ?</a:t>
            </a:r>
            <a:endParaRPr lang="de-DE" dirty="0"/>
          </a:p>
        </p:txBody>
      </p:sp>
      <p:pic>
        <p:nvPicPr>
          <p:cNvPr id="4" name="Picture 2" descr="C:\Users\Katia Pavlenko\Desktop\presentation\744px-Spectre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77" y="2037812"/>
            <a:ext cx="5544616" cy="13333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634744" y="890821"/>
            <a:ext cx="4244803" cy="1015663"/>
          </a:xfrm>
          <a:prstGeom prst="rect">
            <a:avLst/>
          </a:prstGeom>
          <a:noFill/>
        </p:spPr>
        <p:txBody>
          <a:bodyPr wrap="square" rtlCol="0">
            <a:spAutoFit/>
          </a:bodyPr>
          <a:lstStyle/>
          <a:p>
            <a:pPr marL="285750" indent="-285750" algn="just">
              <a:buFont typeface="Arial" pitchFamily="34" charset="0"/>
              <a:buChar char="•"/>
            </a:pPr>
            <a:r>
              <a:rPr lang="en-US" sz="2000" b="1" dirty="0" smtClean="0"/>
              <a:t>Industry</a:t>
            </a:r>
          </a:p>
          <a:p>
            <a:pPr marL="285750" indent="-285750" algn="just">
              <a:buFont typeface="Arial" pitchFamily="34" charset="0"/>
              <a:buChar char="•"/>
            </a:pPr>
            <a:r>
              <a:rPr lang="en-US" sz="2000" b="1" dirty="0" smtClean="0"/>
              <a:t>Free </a:t>
            </a:r>
            <a:r>
              <a:rPr lang="en-US" sz="2000" b="1" dirty="0" smtClean="0"/>
              <a:t>electron </a:t>
            </a:r>
            <a:r>
              <a:rPr lang="en-US" sz="2000" b="1" dirty="0" smtClean="0"/>
              <a:t>lasers</a:t>
            </a:r>
          </a:p>
          <a:p>
            <a:pPr marL="285750" indent="-285750" algn="just">
              <a:buFont typeface="Arial" pitchFamily="34" charset="0"/>
              <a:buChar char="•"/>
            </a:pPr>
            <a:r>
              <a:rPr lang="en-US" sz="2000" b="1" dirty="0" smtClean="0"/>
              <a:t>Lithography</a:t>
            </a:r>
          </a:p>
        </p:txBody>
      </p:sp>
      <p:sp>
        <p:nvSpPr>
          <p:cNvPr id="7" name="TextBox 6"/>
          <p:cNvSpPr txBox="1"/>
          <p:nvPr/>
        </p:nvSpPr>
        <p:spPr>
          <a:xfrm>
            <a:off x="355532" y="976078"/>
            <a:ext cx="3384376" cy="830997"/>
          </a:xfrm>
          <a:prstGeom prst="rect">
            <a:avLst/>
          </a:prstGeom>
          <a:noFill/>
        </p:spPr>
        <p:txBody>
          <a:bodyPr wrap="square" rtlCol="0">
            <a:spAutoFit/>
          </a:bodyPr>
          <a:lstStyle/>
          <a:p>
            <a:r>
              <a:rPr lang="en-US" sz="2400" b="1" dirty="0" smtClean="0"/>
              <a:t>Extreme u</a:t>
            </a:r>
            <a:r>
              <a:rPr lang="en-US" sz="2400" b="1" dirty="0" smtClean="0"/>
              <a:t>ltraviolet </a:t>
            </a:r>
            <a:r>
              <a:rPr lang="en-US" sz="2400" b="1" dirty="0" smtClean="0"/>
              <a:t>radiation</a:t>
            </a:r>
            <a:endParaRPr lang="ru-RU" sz="2400" b="1" dirty="0"/>
          </a:p>
        </p:txBody>
      </p:sp>
      <p:sp>
        <p:nvSpPr>
          <p:cNvPr id="8" name="Стрелка вправо 7"/>
          <p:cNvSpPr/>
          <p:nvPr/>
        </p:nvSpPr>
        <p:spPr>
          <a:xfrm>
            <a:off x="3949043" y="1218634"/>
            <a:ext cx="576064" cy="360040"/>
          </a:xfrm>
          <a:prstGeom prst="rightArrow">
            <a:avLst/>
          </a:prstGeom>
          <a:gradFill flip="none" rotWithShape="1">
            <a:gsLst>
              <a:gs pos="0">
                <a:srgbClr val="E13BD5">
                  <a:shade val="30000"/>
                  <a:satMod val="115000"/>
                </a:srgbClr>
              </a:gs>
              <a:gs pos="50000">
                <a:srgbClr val="E13BD5">
                  <a:shade val="67500"/>
                  <a:satMod val="115000"/>
                </a:srgbClr>
              </a:gs>
              <a:gs pos="100000">
                <a:srgbClr val="E13BD5">
                  <a:shade val="100000"/>
                  <a:satMod val="115000"/>
                </a:srgbClr>
              </a:gs>
            </a:gsLst>
            <a:lin ang="108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1951435" y="3371146"/>
            <a:ext cx="360040" cy="504056"/>
          </a:xfrm>
          <a:prstGeom prst="downArrow">
            <a:avLst/>
          </a:prstGeom>
          <a:gradFill flip="none" rotWithShape="1">
            <a:gsLst>
              <a:gs pos="0">
                <a:srgbClr val="E13BD5">
                  <a:shade val="30000"/>
                  <a:satMod val="115000"/>
                </a:srgbClr>
              </a:gs>
              <a:gs pos="50000">
                <a:srgbClr val="E13BD5">
                  <a:shade val="67500"/>
                  <a:satMod val="115000"/>
                </a:srgbClr>
              </a:gs>
              <a:gs pos="100000">
                <a:srgbClr val="E13BD5">
                  <a:shade val="100000"/>
                  <a:satMod val="115000"/>
                </a:srgbClr>
              </a:gs>
            </a:gsLst>
            <a:lin ang="16200000" scaled="1"/>
            <a:tileRect/>
          </a:gradFill>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grpSp>
        <p:nvGrpSpPr>
          <p:cNvPr id="10" name="Группа 9"/>
          <p:cNvGrpSpPr/>
          <p:nvPr/>
        </p:nvGrpSpPr>
        <p:grpSpPr>
          <a:xfrm>
            <a:off x="2131455" y="3970177"/>
            <a:ext cx="2105620" cy="2201173"/>
            <a:chOff x="4654503" y="4820045"/>
            <a:chExt cx="1872208" cy="1489275"/>
          </a:xfrm>
        </p:grpSpPr>
        <p:sp>
          <p:nvSpPr>
            <p:cNvPr id="11" name="Прямоугольник 10"/>
            <p:cNvSpPr/>
            <p:nvPr/>
          </p:nvSpPr>
          <p:spPr>
            <a:xfrm>
              <a:off x="4654503" y="5227120"/>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4654503" y="5445224"/>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4654503" y="5661248"/>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4654503" y="5877272"/>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4654503" y="6093296"/>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4654503" y="4820045"/>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4654503" y="5022215"/>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8" name="Правая фигурная скобка 17"/>
          <p:cNvSpPr/>
          <p:nvPr/>
        </p:nvSpPr>
        <p:spPr>
          <a:xfrm>
            <a:off x="4256703" y="3970177"/>
            <a:ext cx="180020" cy="540000"/>
          </a:xfrm>
          <a:prstGeom prst="righ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ru-RU" sz="2000"/>
          </a:p>
        </p:txBody>
      </p:sp>
      <p:sp>
        <p:nvSpPr>
          <p:cNvPr id="19" name="TextBox 18"/>
          <p:cNvSpPr txBox="1"/>
          <p:nvPr/>
        </p:nvSpPr>
        <p:spPr>
          <a:xfrm>
            <a:off x="4533157" y="4055511"/>
            <a:ext cx="2442073" cy="400110"/>
          </a:xfrm>
          <a:prstGeom prst="rect">
            <a:avLst/>
          </a:prstGeom>
          <a:noFill/>
        </p:spPr>
        <p:txBody>
          <a:bodyPr wrap="square" rtlCol="0">
            <a:spAutoFit/>
          </a:bodyPr>
          <a:lstStyle/>
          <a:p>
            <a:r>
              <a:rPr lang="en-US" sz="2000" dirty="0" smtClean="0">
                <a:latin typeface="+mj-lt"/>
                <a:cs typeface="Shruti"/>
              </a:rPr>
              <a:t>~ 10nm=100Å</a:t>
            </a:r>
            <a:endParaRPr lang="ru-RU" sz="2000" dirty="0">
              <a:latin typeface="+mj-lt"/>
            </a:endParaRPr>
          </a:p>
        </p:txBody>
      </p:sp>
      <p:sp>
        <p:nvSpPr>
          <p:cNvPr id="20" name="TextBox 19"/>
          <p:cNvSpPr txBox="1"/>
          <p:nvPr/>
        </p:nvSpPr>
        <p:spPr>
          <a:xfrm>
            <a:off x="4813139" y="4740740"/>
            <a:ext cx="2661137" cy="1015663"/>
          </a:xfrm>
          <a:prstGeom prst="rect">
            <a:avLst/>
          </a:prstGeom>
          <a:noFill/>
        </p:spPr>
        <p:txBody>
          <a:bodyPr wrap="square" rtlCol="0">
            <a:spAutoFit/>
          </a:bodyPr>
          <a:lstStyle/>
          <a:p>
            <a:r>
              <a:rPr lang="en-US" sz="2000" b="1" dirty="0" smtClean="0"/>
              <a:t>Multilayer system, with 100</a:t>
            </a:r>
            <a:r>
              <a:rPr lang="en-US" sz="2000" b="1" dirty="0" smtClean="0">
                <a:latin typeface="Shruti"/>
                <a:cs typeface="Shruti"/>
              </a:rPr>
              <a:t>Å depth period.</a:t>
            </a:r>
            <a:endParaRPr lang="ru-RU" sz="2000" b="1"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advTm="47272"/>
    </mc:Choice>
    <mc:Fallback>
      <p:transition spd="slow" advTm="4727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0-#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P spid="18" grpId="0" animBg="1"/>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p:txBody>
          <a:bodyPr/>
          <a:lstStyle/>
          <a:p>
            <a:r>
              <a:rPr lang="en-US" dirty="0" smtClean="0"/>
              <a:t>Multilayers: method of investigation</a:t>
            </a:r>
            <a:endParaRPr lang="de-DE" dirty="0"/>
          </a:p>
        </p:txBody>
      </p:sp>
      <p:grpSp>
        <p:nvGrpSpPr>
          <p:cNvPr id="10" name="Группа 9"/>
          <p:cNvGrpSpPr/>
          <p:nvPr/>
        </p:nvGrpSpPr>
        <p:grpSpPr>
          <a:xfrm>
            <a:off x="319364" y="1015676"/>
            <a:ext cx="1872208" cy="2009622"/>
            <a:chOff x="4654503" y="4820045"/>
            <a:chExt cx="1872208" cy="1489275"/>
          </a:xfrm>
        </p:grpSpPr>
        <p:sp>
          <p:nvSpPr>
            <p:cNvPr id="11" name="Прямоугольник 10"/>
            <p:cNvSpPr/>
            <p:nvPr/>
          </p:nvSpPr>
          <p:spPr>
            <a:xfrm>
              <a:off x="4654503" y="5227120"/>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4654503" y="5445224"/>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4654503" y="5661248"/>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4654503" y="5877272"/>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4654503" y="6093296"/>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4654503" y="4820045"/>
              <a:ext cx="1872208" cy="216024"/>
            </a:xfrm>
            <a:prstGeom prst="rect">
              <a:avLst/>
            </a:prstGeom>
            <a:solidFill>
              <a:srgbClr val="EA7A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p:cNvSpPr/>
            <p:nvPr/>
          </p:nvSpPr>
          <p:spPr>
            <a:xfrm>
              <a:off x="4654503" y="5022215"/>
              <a:ext cx="1872208" cy="216024"/>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8" name="Правая фигурная скобка 17"/>
          <p:cNvSpPr/>
          <p:nvPr/>
        </p:nvSpPr>
        <p:spPr>
          <a:xfrm>
            <a:off x="2254520" y="1039985"/>
            <a:ext cx="180020" cy="540000"/>
          </a:xfrm>
          <a:prstGeom prst="righ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lang="ru-RU" sz="2000"/>
          </a:p>
        </p:txBody>
      </p:sp>
      <p:sp>
        <p:nvSpPr>
          <p:cNvPr id="19" name="TextBox 18"/>
          <p:cNvSpPr txBox="1"/>
          <p:nvPr/>
        </p:nvSpPr>
        <p:spPr>
          <a:xfrm>
            <a:off x="2434540" y="1170247"/>
            <a:ext cx="2016224" cy="369332"/>
          </a:xfrm>
          <a:prstGeom prst="rect">
            <a:avLst/>
          </a:prstGeom>
          <a:noFill/>
        </p:spPr>
        <p:txBody>
          <a:bodyPr wrap="square" rtlCol="0">
            <a:spAutoFit/>
          </a:bodyPr>
          <a:lstStyle/>
          <a:p>
            <a:r>
              <a:rPr lang="en-US" dirty="0" smtClean="0">
                <a:latin typeface="Shruti"/>
                <a:cs typeface="Shruti"/>
              </a:rPr>
              <a:t>~ 1000nm=100Å</a:t>
            </a:r>
            <a:endParaRPr lang="ru-RU" dirty="0"/>
          </a:p>
        </p:txBody>
      </p:sp>
      <p:sp>
        <p:nvSpPr>
          <p:cNvPr id="20" name="TextBox 19"/>
          <p:cNvSpPr txBox="1"/>
          <p:nvPr/>
        </p:nvSpPr>
        <p:spPr>
          <a:xfrm>
            <a:off x="2191572" y="1710732"/>
            <a:ext cx="2661137" cy="1015663"/>
          </a:xfrm>
          <a:prstGeom prst="rect">
            <a:avLst/>
          </a:prstGeom>
          <a:noFill/>
        </p:spPr>
        <p:txBody>
          <a:bodyPr wrap="square" rtlCol="0">
            <a:spAutoFit/>
          </a:bodyPr>
          <a:lstStyle/>
          <a:p>
            <a:r>
              <a:rPr lang="en-US" sz="2000" b="1" dirty="0" smtClean="0"/>
              <a:t>Multilayer system, with 100</a:t>
            </a:r>
            <a:r>
              <a:rPr lang="en-US" sz="2000" b="1" dirty="0" smtClean="0">
                <a:latin typeface="Shruti"/>
                <a:cs typeface="Shruti"/>
              </a:rPr>
              <a:t>Å depth period.</a:t>
            </a:r>
            <a:endParaRPr lang="ru-RU" sz="2000" b="1" dirty="0"/>
          </a:p>
        </p:txBody>
      </p:sp>
      <p:sp>
        <p:nvSpPr>
          <p:cNvPr id="21" name="TextBox 20"/>
          <p:cNvSpPr txBox="1"/>
          <p:nvPr/>
        </p:nvSpPr>
        <p:spPr>
          <a:xfrm>
            <a:off x="5403387" y="977135"/>
            <a:ext cx="2111005" cy="1107996"/>
          </a:xfrm>
          <a:prstGeom prst="rect">
            <a:avLst/>
          </a:prstGeom>
          <a:noFill/>
        </p:spPr>
        <p:txBody>
          <a:bodyPr wrap="square" rtlCol="0">
            <a:spAutoFit/>
          </a:bodyPr>
          <a:lstStyle/>
          <a:p>
            <a:endParaRPr lang="en-US" dirty="0" smtClean="0"/>
          </a:p>
          <a:p>
            <a:r>
              <a:rPr lang="en-US" sz="2400" b="1" dirty="0" smtClean="0"/>
              <a:t>Method of investigation</a:t>
            </a:r>
            <a:endParaRPr lang="ru-RU" sz="2400" b="1" dirty="0"/>
          </a:p>
        </p:txBody>
      </p:sp>
      <p:pic>
        <p:nvPicPr>
          <p:cNvPr id="3073" name="Picture 1" descr="C:\Users\Katia Pavlenko\Desktop\IMG_03092012_20322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39199"/>
            <a:ext cx="4981723" cy="41721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403387" y="3025298"/>
            <a:ext cx="2849758" cy="954107"/>
          </a:xfrm>
          <a:prstGeom prst="rect">
            <a:avLst/>
          </a:prstGeom>
          <a:noFill/>
        </p:spPr>
        <p:txBody>
          <a:bodyPr wrap="square" rtlCol="0">
            <a:spAutoFit/>
          </a:bodyPr>
          <a:lstStyle/>
          <a:p>
            <a:pPr algn="ctr"/>
            <a:r>
              <a:rPr lang="en-US" sz="2800" b="1" dirty="0" smtClean="0"/>
              <a:t>X-Ray Standing Waves</a:t>
            </a:r>
            <a:endParaRPr lang="ru-RU" sz="2800" b="1" dirty="0"/>
          </a:p>
        </p:txBody>
      </p:sp>
      <p:sp>
        <p:nvSpPr>
          <p:cNvPr id="3" name="Стрелка углом вверх 2"/>
          <p:cNvSpPr/>
          <p:nvPr/>
        </p:nvSpPr>
        <p:spPr bwMode="auto">
          <a:xfrm flipV="1">
            <a:off x="4937657" y="2168885"/>
            <a:ext cx="2909692" cy="710661"/>
          </a:xfrm>
          <a:prstGeom prst="bentUpArrow">
            <a:avLst/>
          </a:prstGeom>
          <a:gradFill flip="none" rotWithShape="1">
            <a:gsLst>
              <a:gs pos="0">
                <a:srgbClr val="E13BD5">
                  <a:shade val="30000"/>
                  <a:satMod val="115000"/>
                </a:srgbClr>
              </a:gs>
              <a:gs pos="50000">
                <a:srgbClr val="E13BD5">
                  <a:shade val="67500"/>
                  <a:satMod val="115000"/>
                </a:srgbClr>
              </a:gs>
              <a:gs pos="100000">
                <a:srgbClr val="E13BD5">
                  <a:shade val="100000"/>
                  <a:satMod val="115000"/>
                </a:srgbClr>
              </a:gs>
            </a:gsLst>
            <a:lin ang="10800000" scaled="1"/>
            <a:tileRect/>
          </a:gra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endParaRPr>
          </a:p>
        </p:txBody>
      </p:sp>
    </p:spTree>
    <p:custDataLst>
      <p:tags r:id="rId1"/>
    </p:custDataLst>
    <p:extLst>
      <p:ext uri="{BB962C8B-B14F-4D97-AF65-F5344CB8AC3E}">
        <p14:creationId xmlns:p14="http://schemas.microsoft.com/office/powerpoint/2010/main" val="2870241512"/>
      </p:ext>
    </p:extLst>
  </p:cSld>
  <p:clrMapOvr>
    <a:masterClrMapping/>
  </p:clrMapOvr>
  <mc:AlternateContent xmlns:mc="http://schemas.openxmlformats.org/markup-compatibility/2006">
    <mc:Choice xmlns:p14="http://schemas.microsoft.com/office/powerpoint/2010/main" Requires="p14">
      <p:transition spd="slow" p14:dur="2000" advTm="44103"/>
    </mc:Choice>
    <mc:Fallback>
      <p:transition spd="slow" advTm="4410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nodeType="clickEffect">
                                  <p:stCondLst>
                                    <p:cond delay="0"/>
                                  </p:stCondLst>
                                  <p:childTnLst>
                                    <p:set>
                                      <p:cBhvr>
                                        <p:cTn id="33" dur="1" fill="hold">
                                          <p:stCondLst>
                                            <p:cond delay="0"/>
                                          </p:stCondLst>
                                        </p:cTn>
                                        <p:tgtEl>
                                          <p:spTgt spid="10"/>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18"/>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9"/>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20"/>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073"/>
                                        </p:tgtEl>
                                        <p:attrNameLst>
                                          <p:attrName>style.visibility</p:attrName>
                                        </p:attrNameLst>
                                      </p:cBhvr>
                                      <p:to>
                                        <p:strVal val="visible"/>
                                      </p:to>
                                    </p:set>
                                    <p:animEffect transition="in" filter="fade">
                                      <p:cBhvr>
                                        <p:cTn id="44" dur="5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p:bldP spid="19" grpId="1"/>
      <p:bldP spid="20" grpId="0"/>
      <p:bldP spid="20" grpId="1"/>
      <p:bldP spid="21" grpId="0"/>
      <p:bldP spid="2"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Aims</a:t>
            </a:r>
            <a:endParaRPr lang="ru-RU" dirty="0"/>
          </a:p>
        </p:txBody>
      </p:sp>
      <p:sp>
        <p:nvSpPr>
          <p:cNvPr id="3" name="Объект 2"/>
          <p:cNvSpPr>
            <a:spLocks noGrp="1"/>
          </p:cNvSpPr>
          <p:nvPr>
            <p:ph idx="1"/>
          </p:nvPr>
        </p:nvSpPr>
        <p:spPr/>
        <p:txBody>
          <a:bodyPr/>
          <a:lstStyle/>
          <a:p>
            <a:r>
              <a:rPr lang="en-US" dirty="0" smtClean="0"/>
              <a:t>Apply the method of X-ray standing waves to investigate a B/Mo multilayer crystal</a:t>
            </a:r>
          </a:p>
          <a:p>
            <a:pPr marL="0" indent="0">
              <a:buNone/>
            </a:pPr>
            <a:endParaRPr lang="en-US" dirty="0" smtClean="0"/>
          </a:p>
          <a:p>
            <a:r>
              <a:rPr lang="en-US" dirty="0" smtClean="0"/>
              <a:t>Parameterize a model to describe the multilayers:</a:t>
            </a:r>
          </a:p>
          <a:p>
            <a:pPr lvl="1"/>
            <a:r>
              <a:rPr lang="en-US" dirty="0" smtClean="0"/>
              <a:t>Fluorescence yield</a:t>
            </a:r>
          </a:p>
          <a:p>
            <a:pPr lvl="1"/>
            <a:r>
              <a:rPr lang="en-US" dirty="0" smtClean="0"/>
              <a:t>Reflectivity</a:t>
            </a:r>
          </a:p>
          <a:p>
            <a:pPr lvl="1"/>
            <a:r>
              <a:rPr lang="en-US" dirty="0" smtClean="0"/>
              <a:t>Electric Fields</a:t>
            </a:r>
          </a:p>
          <a:p>
            <a:endParaRPr lang="en-US" dirty="0" smtClean="0"/>
          </a:p>
        </p:txBody>
      </p:sp>
    </p:spTree>
    <p:extLst>
      <p:ext uri="{BB962C8B-B14F-4D97-AF65-F5344CB8AC3E}">
        <p14:creationId xmlns:p14="http://schemas.microsoft.com/office/powerpoint/2010/main" val="450488243"/>
      </p:ext>
    </p:extLst>
  </p:cSld>
  <p:clrMapOvr>
    <a:masterClrMapping/>
  </p:clrMapOvr>
  <mc:AlternateContent xmlns:mc="http://schemas.openxmlformats.org/markup-compatibility/2006">
    <mc:Choice xmlns:p14="http://schemas.microsoft.com/office/powerpoint/2010/main" Requires="p14">
      <p:transition spd="slow" p14:dur="2000" advTm="22208"/>
    </mc:Choice>
    <mc:Fallback>
      <p:transition spd="slow" advTm="22208"/>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Multilayer </a:t>
            </a:r>
            <a:r>
              <a:rPr lang="en-US" dirty="0"/>
              <a:t>o</a:t>
            </a:r>
            <a:r>
              <a:rPr lang="en-US" dirty="0" smtClean="0"/>
              <a:t>bject layout</a:t>
            </a:r>
            <a:endParaRPr lang="ru-RU" dirty="0"/>
          </a:p>
        </p:txBody>
      </p:sp>
      <p:grpSp>
        <p:nvGrpSpPr>
          <p:cNvPr id="14" name="Группа 13"/>
          <p:cNvGrpSpPr/>
          <p:nvPr/>
        </p:nvGrpSpPr>
        <p:grpSpPr>
          <a:xfrm>
            <a:off x="205895" y="835399"/>
            <a:ext cx="6648429" cy="4298543"/>
            <a:chOff x="0" y="-1"/>
            <a:chExt cx="5196765" cy="3416934"/>
          </a:xfrm>
        </p:grpSpPr>
        <p:grpSp>
          <p:nvGrpSpPr>
            <p:cNvPr id="15" name="Группа 14"/>
            <p:cNvGrpSpPr>
              <a:grpSpLocks/>
            </p:cNvGrpSpPr>
            <p:nvPr/>
          </p:nvGrpSpPr>
          <p:grpSpPr>
            <a:xfrm>
              <a:off x="192953" y="-1"/>
              <a:ext cx="5003812" cy="3416934"/>
              <a:chOff x="-1" y="-184159"/>
              <a:chExt cx="1426150" cy="2146017"/>
            </a:xfrm>
          </p:grpSpPr>
          <p:sp>
            <p:nvSpPr>
              <p:cNvPr id="30" name="Правая фигурная скобка 29"/>
              <p:cNvSpPr/>
              <p:nvPr/>
            </p:nvSpPr>
            <p:spPr>
              <a:xfrm>
                <a:off x="914736" y="520989"/>
                <a:ext cx="54928" cy="1194675"/>
              </a:xfrm>
              <a:prstGeom prst="rightBrace">
                <a:avLst/>
              </a:prstGeom>
              <a:ln/>
            </p:spPr>
            <p:style>
              <a:lnRef idx="2">
                <a:schemeClr val="dk1"/>
              </a:lnRef>
              <a:fillRef idx="0">
                <a:schemeClr val="dk1"/>
              </a:fillRef>
              <a:effectRef idx="1">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grpSp>
            <p:nvGrpSpPr>
              <p:cNvPr id="31" name="Группа 30"/>
              <p:cNvGrpSpPr/>
              <p:nvPr/>
            </p:nvGrpSpPr>
            <p:grpSpPr>
              <a:xfrm>
                <a:off x="-1" y="-184159"/>
                <a:ext cx="1426150" cy="2146017"/>
                <a:chOff x="0" y="-184200"/>
                <a:chExt cx="1426399" cy="2146504"/>
              </a:xfrm>
            </p:grpSpPr>
            <p:sp>
              <p:nvSpPr>
                <p:cNvPr id="32" name="Прямоугольник 31"/>
                <p:cNvSpPr/>
                <p:nvPr/>
              </p:nvSpPr>
              <p:spPr>
                <a:xfrm>
                  <a:off x="3058" y="1496342"/>
                  <a:ext cx="862330" cy="219710"/>
                </a:xfrm>
                <a:prstGeom prst="rect">
                  <a:avLst/>
                </a:prstGeom>
                <a:solidFill>
                  <a:srgbClr val="1F497D">
                    <a:lumMod val="20000"/>
                    <a:lumOff val="80000"/>
                  </a:srgbClr>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2000" b="1" dirty="0">
                      <a:effectLst/>
                      <a:latin typeface="+mj-lt"/>
                      <a:ea typeface="Calibri"/>
                      <a:cs typeface="Cordia New"/>
                    </a:rPr>
                    <a:t>B (</a:t>
                  </a:r>
                  <a:r>
                    <a:rPr lang="en-US" sz="2000" b="1" dirty="0" smtClean="0">
                      <a:effectLst/>
                      <a:latin typeface="+mj-lt"/>
                      <a:ea typeface="Calibri"/>
                      <a:cs typeface="Cordia New"/>
                    </a:rPr>
                    <a:t>20</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33" name="Прямоугольник 32"/>
                <p:cNvSpPr/>
                <p:nvPr/>
              </p:nvSpPr>
              <p:spPr>
                <a:xfrm>
                  <a:off x="3058" y="1720676"/>
                  <a:ext cx="862330" cy="241628"/>
                </a:xfrm>
                <a:prstGeom prst="rect">
                  <a:avLst/>
                </a:prstGeom>
                <a:solidFill>
                  <a:sysClr val="window" lastClr="FFFFFF">
                    <a:lumMod val="75000"/>
                  </a:sysClr>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2000" b="1" dirty="0">
                      <a:effectLst/>
                      <a:latin typeface="+mj-lt"/>
                      <a:ea typeface="Calibri"/>
                      <a:cs typeface="Cordia New"/>
                    </a:rPr>
                    <a:t>Si</a:t>
                  </a:r>
                  <a:endParaRPr lang="ru-RU" sz="1400" b="1" dirty="0">
                    <a:effectLst/>
                    <a:latin typeface="+mj-lt"/>
                    <a:ea typeface="Calibri"/>
                    <a:cs typeface="Cordia New"/>
                  </a:endParaRPr>
                </a:p>
              </p:txBody>
            </p:sp>
            <p:sp>
              <p:nvSpPr>
                <p:cNvPr id="34" name="Прямоугольник 33"/>
                <p:cNvSpPr/>
                <p:nvPr/>
              </p:nvSpPr>
              <p:spPr>
                <a:xfrm>
                  <a:off x="1439" y="1239801"/>
                  <a:ext cx="863949" cy="252919"/>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0" rIns="91440" bIns="0" numCol="1" spcCol="0" rtlCol="0" fromWordArt="0" anchor="ctr" anchorCtr="0" forceAA="0" compatLnSpc="1">
                  <a:prstTxWarp prst="textNoShape">
                    <a:avLst/>
                  </a:prstTxWarp>
                  <a:noAutofit/>
                </a:bodyPr>
                <a:lstStyle/>
                <a:p>
                  <a:pPr algn="ctr">
                    <a:lnSpc>
                      <a:spcPct val="115000"/>
                    </a:lnSpc>
                    <a:spcAft>
                      <a:spcPts val="1000"/>
                    </a:spcAft>
                  </a:pPr>
                  <a:r>
                    <a:rPr lang="en-US" sz="2000" b="1" dirty="0" smtClean="0">
                      <a:effectLst/>
                      <a:latin typeface="+mj-lt"/>
                      <a:ea typeface="Calibri"/>
                      <a:cs typeface="Cordia New"/>
                    </a:rPr>
                    <a:t>Mo(14</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35" name="Прямоугольник 34"/>
                <p:cNvSpPr/>
                <p:nvPr/>
              </p:nvSpPr>
              <p:spPr>
                <a:xfrm>
                  <a:off x="0" y="-184200"/>
                  <a:ext cx="862330" cy="258621"/>
                </a:xfrm>
                <a:prstGeom prst="rect">
                  <a:avLst/>
                </a:prstGeom>
                <a:solidFill>
                  <a:srgbClr val="1F497D">
                    <a:lumMod val="20000"/>
                    <a:lumOff val="80000"/>
                  </a:srgbClr>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2000" b="1" dirty="0" smtClean="0">
                      <a:effectLst/>
                      <a:latin typeface="+mj-lt"/>
                      <a:ea typeface="Calibri"/>
                      <a:cs typeface="Cordia New"/>
                    </a:rPr>
                    <a:t>B(20</a:t>
                  </a:r>
                  <a:r>
                    <a:rPr lang="en-US" sz="2000" b="1" dirty="0" smtClean="0">
                      <a:effectLst/>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36" name="Прямоугольник 35"/>
                <p:cNvSpPr/>
                <p:nvPr/>
              </p:nvSpPr>
              <p:spPr>
                <a:xfrm>
                  <a:off x="0" y="281077"/>
                  <a:ext cx="862330" cy="240030"/>
                </a:xfrm>
                <a:prstGeom prst="rect">
                  <a:avLst/>
                </a:prstGeom>
                <a:solidFill>
                  <a:srgbClr val="1F497D">
                    <a:lumMod val="20000"/>
                    <a:lumOff val="80000"/>
                  </a:srgbClr>
                </a:solidFill>
                <a:ln w="25400" cap="flat" cmpd="sng" algn="ctr">
                  <a:solidFill>
                    <a:sysClr val="windowText" lastClr="000000"/>
                  </a:solidFill>
                  <a:prstDash val="solid"/>
                </a:ln>
                <a:effectLst/>
              </p:spPr>
              <p:txBody>
                <a:bodyPr rot="0" spcFirstLastPara="0" vert="horz" wrap="square" lIns="91440" tIns="0" rIns="91440" bIns="0" numCol="1" spcCol="0" rtlCol="0" fromWordArt="0" anchor="ctr" anchorCtr="0" forceAA="0" compatLnSpc="1">
                  <a:prstTxWarp prst="textNoShape">
                    <a:avLst/>
                  </a:prstTxWarp>
                  <a:noAutofit/>
                </a:bodyPr>
                <a:lstStyle/>
                <a:p>
                  <a:pPr algn="ctr">
                    <a:lnSpc>
                      <a:spcPct val="115000"/>
                    </a:lnSpc>
                    <a:spcAft>
                      <a:spcPts val="1000"/>
                    </a:spcAft>
                  </a:pPr>
                  <a:r>
                    <a:rPr lang="en-US" sz="2000" b="1" dirty="0" smtClean="0">
                      <a:effectLst/>
                      <a:latin typeface="+mj-lt"/>
                      <a:ea typeface="Calibri"/>
                      <a:cs typeface="Cordia New"/>
                    </a:rPr>
                    <a:t>B(20</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37" name="Прямоугольник 36"/>
                <p:cNvSpPr/>
                <p:nvPr/>
              </p:nvSpPr>
              <p:spPr>
                <a:xfrm>
                  <a:off x="0" y="74421"/>
                  <a:ext cx="862330" cy="213995"/>
                </a:xfrm>
                <a:prstGeom prst="rect">
                  <a:avLst/>
                </a:prstGeom>
                <a:solidFill>
                  <a:schemeClr val="accent1">
                    <a:lumMod val="75000"/>
                  </a:schemeClr>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2000" b="1" dirty="0" smtClean="0">
                      <a:effectLst/>
                      <a:latin typeface="+mj-lt"/>
                      <a:ea typeface="Calibri"/>
                      <a:cs typeface="Cordia New"/>
                    </a:rPr>
                    <a:t>La(3</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38" name="Надпись 2"/>
                <p:cNvSpPr txBox="1">
                  <a:spLocks noChangeArrowheads="1"/>
                </p:cNvSpPr>
                <p:nvPr/>
              </p:nvSpPr>
              <p:spPr bwMode="auto">
                <a:xfrm>
                  <a:off x="969834" y="992665"/>
                  <a:ext cx="456565" cy="244970"/>
                </a:xfrm>
                <a:prstGeom prst="rect">
                  <a:avLst/>
                </a:prstGeom>
                <a:solidFill>
                  <a:srgbClr val="FFFFFF"/>
                </a:solidFill>
                <a:ln w="9525">
                  <a:solidFill>
                    <a:sysClr val="window" lastClr="FFFFFF"/>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2000" dirty="0">
                      <a:effectLst/>
                      <a:latin typeface="+mj-lt"/>
                      <a:ea typeface="Calibri"/>
                      <a:cs typeface="Cordia New"/>
                    </a:rPr>
                    <a:t>50 layer pair</a:t>
                  </a:r>
                  <a:endParaRPr lang="ru-RU" sz="1400" dirty="0">
                    <a:effectLst/>
                    <a:latin typeface="+mj-lt"/>
                    <a:ea typeface="Calibri"/>
                    <a:cs typeface="Cordia New"/>
                  </a:endParaRPr>
                </a:p>
              </p:txBody>
            </p:sp>
          </p:grpSp>
        </p:grpSp>
        <p:sp>
          <p:nvSpPr>
            <p:cNvPr id="16" name="Прямоугольник 15"/>
            <p:cNvSpPr/>
            <p:nvPr/>
          </p:nvSpPr>
          <p:spPr>
            <a:xfrm>
              <a:off x="198000" y="1133475"/>
              <a:ext cx="3027509" cy="402590"/>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0" rIns="91440" bIns="0" numCol="1" spcCol="0" rtlCol="0" fromWordArt="0" anchor="ctr" anchorCtr="0" forceAA="0" compatLnSpc="1">
              <a:prstTxWarp prst="textNoShape">
                <a:avLst/>
              </a:prstTxWarp>
              <a:noAutofit/>
            </a:bodyPr>
            <a:lstStyle/>
            <a:p>
              <a:pPr algn="ctr">
                <a:lnSpc>
                  <a:spcPct val="115000"/>
                </a:lnSpc>
                <a:spcAft>
                  <a:spcPts val="1000"/>
                </a:spcAft>
              </a:pPr>
              <a:r>
                <a:rPr lang="en-US" sz="2000" b="1" dirty="0" smtClean="0">
                  <a:effectLst/>
                  <a:latin typeface="+mj-lt"/>
                  <a:ea typeface="Calibri"/>
                  <a:cs typeface="Cordia New"/>
                </a:rPr>
                <a:t>Mo(14</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sp>
          <p:nvSpPr>
            <p:cNvPr id="17" name="Прямоугольник 16"/>
            <p:cNvSpPr/>
            <p:nvPr/>
          </p:nvSpPr>
          <p:spPr>
            <a:xfrm>
              <a:off x="203680" y="1524153"/>
              <a:ext cx="3025140" cy="349250"/>
            </a:xfrm>
            <a:prstGeom prst="rect">
              <a:avLst/>
            </a:prstGeom>
            <a:solidFill>
              <a:srgbClr val="1F497D">
                <a:lumMod val="20000"/>
                <a:lumOff val="80000"/>
              </a:srgbClr>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n-US" sz="2000" b="1" dirty="0">
                  <a:effectLst/>
                  <a:latin typeface="+mj-lt"/>
                  <a:ea typeface="Calibri"/>
                  <a:cs typeface="Cordia New"/>
                </a:rPr>
                <a:t>B (</a:t>
              </a:r>
              <a:r>
                <a:rPr lang="en-US" sz="2000" b="1" dirty="0" smtClean="0">
                  <a:effectLst/>
                  <a:latin typeface="+mj-lt"/>
                  <a:ea typeface="Calibri"/>
                  <a:cs typeface="Cordia New"/>
                </a:rPr>
                <a:t>20</a:t>
              </a:r>
              <a:r>
                <a:rPr lang="en-US" sz="2000" b="1" dirty="0">
                  <a:latin typeface="+mj-lt"/>
                  <a:ea typeface="Calibri"/>
                  <a:cs typeface="Shruti"/>
                </a:rPr>
                <a:t>Å</a:t>
              </a:r>
              <a:r>
                <a:rPr lang="en-US" sz="2000" b="1" dirty="0" smtClean="0">
                  <a:effectLst/>
                  <a:latin typeface="+mj-lt"/>
                  <a:ea typeface="Calibri"/>
                  <a:cs typeface="Cordia New"/>
                </a:rPr>
                <a:t>)</a:t>
              </a:r>
              <a:endParaRPr lang="ru-RU" sz="1400" b="1" dirty="0">
                <a:effectLst/>
                <a:latin typeface="+mj-lt"/>
                <a:ea typeface="Calibri"/>
                <a:cs typeface="Cordia New"/>
              </a:endParaRPr>
            </a:p>
          </p:txBody>
        </p:sp>
        <p:grpSp>
          <p:nvGrpSpPr>
            <p:cNvPr id="18" name="Группа 17"/>
            <p:cNvGrpSpPr/>
            <p:nvPr/>
          </p:nvGrpSpPr>
          <p:grpSpPr>
            <a:xfrm>
              <a:off x="0" y="1885950"/>
              <a:ext cx="398780" cy="384175"/>
              <a:chOff x="0" y="0"/>
              <a:chExt cx="398780" cy="384175"/>
            </a:xfrm>
          </p:grpSpPr>
          <p:cxnSp>
            <p:nvCxnSpPr>
              <p:cNvPr id="25" name="Прямая соединительная линия 24"/>
              <p:cNvCxnSpPr/>
              <p:nvPr/>
            </p:nvCxnSpPr>
            <p:spPr>
              <a:xfrm>
                <a:off x="195262" y="0"/>
                <a:ext cx="0" cy="127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195262" y="119063"/>
                <a:ext cx="198755" cy="63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4762" y="190500"/>
                <a:ext cx="198755" cy="63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0" y="190500"/>
                <a:ext cx="39878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200025" y="257175"/>
                <a:ext cx="0" cy="1270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19" name="Группа 18"/>
            <p:cNvGrpSpPr/>
            <p:nvPr/>
          </p:nvGrpSpPr>
          <p:grpSpPr>
            <a:xfrm>
              <a:off x="2981325" y="1885950"/>
              <a:ext cx="398780" cy="384175"/>
              <a:chOff x="0" y="0"/>
              <a:chExt cx="398780" cy="384175"/>
            </a:xfrm>
          </p:grpSpPr>
          <p:cxnSp>
            <p:nvCxnSpPr>
              <p:cNvPr id="20" name="Прямая соединительная линия 19"/>
              <p:cNvCxnSpPr/>
              <p:nvPr/>
            </p:nvCxnSpPr>
            <p:spPr>
              <a:xfrm>
                <a:off x="195262" y="0"/>
                <a:ext cx="0" cy="127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195262" y="119063"/>
                <a:ext cx="198755" cy="63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4762" y="190500"/>
                <a:ext cx="198755" cy="63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a:off x="0" y="190500"/>
                <a:ext cx="39878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200025" y="257175"/>
                <a:ext cx="0" cy="127000"/>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39" name="TextBox 38"/>
          <p:cNvSpPr txBox="1"/>
          <p:nvPr/>
        </p:nvSpPr>
        <p:spPr>
          <a:xfrm>
            <a:off x="4970585" y="4104494"/>
            <a:ext cx="3974123" cy="1569660"/>
          </a:xfrm>
          <a:prstGeom prst="rect">
            <a:avLst/>
          </a:prstGeom>
          <a:noFill/>
        </p:spPr>
        <p:txBody>
          <a:bodyPr wrap="square" rtlCol="0">
            <a:spAutoFit/>
          </a:bodyPr>
          <a:lstStyle/>
          <a:p>
            <a:r>
              <a:rPr lang="en-US" sz="2400" i="1" dirty="0" smtClean="0"/>
              <a:t>It </a:t>
            </a:r>
            <a:r>
              <a:rPr lang="en-US" sz="2400" i="1" dirty="0"/>
              <a:t>is </a:t>
            </a:r>
            <a:r>
              <a:rPr lang="en-US" sz="2400" i="1" dirty="0" smtClean="0"/>
              <a:t>assumed that </a:t>
            </a:r>
            <a:r>
              <a:rPr lang="en-US" sz="2400" i="1" dirty="0"/>
              <a:t>the multilayer </a:t>
            </a:r>
            <a:r>
              <a:rPr lang="en-US" sz="2400" i="1" dirty="0" smtClean="0"/>
              <a:t>is </a:t>
            </a:r>
            <a:r>
              <a:rPr lang="en-US" sz="2400" i="1" dirty="0"/>
              <a:t>of high quality and </a:t>
            </a:r>
            <a:r>
              <a:rPr lang="en-US" sz="2400" i="1" dirty="0" smtClean="0"/>
              <a:t>all B/Mo double layer pairs are equivalent</a:t>
            </a:r>
            <a:endParaRPr lang="ru-RU" sz="2400" i="1" dirty="0"/>
          </a:p>
        </p:txBody>
      </p:sp>
      <p:sp>
        <p:nvSpPr>
          <p:cNvPr id="51" name="Правая фигурная скобка 50"/>
          <p:cNvSpPr/>
          <p:nvPr/>
        </p:nvSpPr>
        <p:spPr>
          <a:xfrm>
            <a:off x="4558152" y="835398"/>
            <a:ext cx="247142" cy="1412433"/>
          </a:xfrm>
          <a:prstGeom prst="rightBrace">
            <a:avLst/>
          </a:prstGeom>
          <a:ln/>
        </p:spPr>
        <p:style>
          <a:lnRef idx="2">
            <a:schemeClr val="dk1"/>
          </a:lnRef>
          <a:fillRef idx="0">
            <a:schemeClr val="dk1"/>
          </a:fillRef>
          <a:effectRef idx="1">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52" name="TextBox 51"/>
          <p:cNvSpPr txBox="1"/>
          <p:nvPr/>
        </p:nvSpPr>
        <p:spPr>
          <a:xfrm>
            <a:off x="4970585" y="1294408"/>
            <a:ext cx="3071446" cy="400110"/>
          </a:xfrm>
          <a:prstGeom prst="rect">
            <a:avLst/>
          </a:prstGeom>
          <a:noFill/>
        </p:spPr>
        <p:txBody>
          <a:bodyPr wrap="square" rtlCol="0">
            <a:spAutoFit/>
          </a:bodyPr>
          <a:lstStyle/>
          <a:p>
            <a:r>
              <a:rPr lang="en-US" sz="2000" i="1" dirty="0" smtClean="0"/>
              <a:t>Top layers</a:t>
            </a:r>
            <a:endParaRPr lang="ru-RU" sz="2000" i="1" dirty="0"/>
          </a:p>
        </p:txBody>
      </p:sp>
    </p:spTree>
    <p:extLst>
      <p:ext uri="{BB962C8B-B14F-4D97-AF65-F5344CB8AC3E}">
        <p14:creationId xmlns:p14="http://schemas.microsoft.com/office/powerpoint/2010/main" val="1699871917"/>
      </p:ext>
    </p:extLst>
  </p:cSld>
  <p:clrMapOvr>
    <a:masterClrMapping/>
  </p:clrMapOvr>
  <mc:AlternateContent xmlns:mc="http://schemas.openxmlformats.org/markup-compatibility/2006">
    <mc:Choice xmlns:p14="http://schemas.microsoft.com/office/powerpoint/2010/main" Requires="p14">
      <p:transition spd="slow" p14:dur="2000" advTm="37418"/>
    </mc:Choice>
    <mc:Fallback>
      <p:transition spd="slow" advTm="37418"/>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100" y="103188"/>
            <a:ext cx="8520113" cy="600197"/>
          </a:xfrm>
        </p:spPr>
        <p:txBody>
          <a:bodyPr/>
          <a:lstStyle/>
          <a:p>
            <a:r>
              <a:rPr lang="en-US" dirty="0" smtClean="0"/>
              <a:t>X-ray </a:t>
            </a:r>
            <a:r>
              <a:rPr lang="en-US" dirty="0"/>
              <a:t>standing waves from periodic </a:t>
            </a:r>
            <a:r>
              <a:rPr lang="en-US" dirty="0" smtClean="0"/>
              <a:t>multilayers</a:t>
            </a:r>
            <a:endParaRPr lang="ru-RU" dirty="0"/>
          </a:p>
        </p:txBody>
      </p:sp>
      <p:sp>
        <p:nvSpPr>
          <p:cNvPr id="21" name="TextBox 20"/>
          <p:cNvSpPr txBox="1"/>
          <p:nvPr/>
        </p:nvSpPr>
        <p:spPr>
          <a:xfrm>
            <a:off x="973015" y="5101026"/>
            <a:ext cx="3786554" cy="1015663"/>
          </a:xfrm>
          <a:prstGeom prst="rect">
            <a:avLst/>
          </a:prstGeom>
          <a:noFill/>
        </p:spPr>
        <p:txBody>
          <a:bodyPr wrap="square" rtlCol="0">
            <a:spAutoFit/>
          </a:bodyPr>
          <a:lstStyle/>
          <a:p>
            <a:r>
              <a:rPr lang="en-US" sz="2000" dirty="0" smtClean="0"/>
              <a:t>Electromagnetic</a:t>
            </a:r>
            <a:r>
              <a:rPr lang="en-US" sz="2000" dirty="0" smtClean="0"/>
              <a:t> </a:t>
            </a:r>
            <a:r>
              <a:rPr lang="en-US" sz="2000" dirty="0" smtClean="0"/>
              <a:t>field distribution inside </a:t>
            </a:r>
            <a:r>
              <a:rPr lang="en-US" sz="2000" dirty="0" smtClean="0"/>
              <a:t>a multilayer </a:t>
            </a:r>
            <a:r>
              <a:rPr lang="en-US" sz="2000" dirty="0" smtClean="0"/>
              <a:t> in </a:t>
            </a:r>
            <a:r>
              <a:rPr lang="en-US" sz="2000" dirty="0"/>
              <a:t>depth and in </a:t>
            </a:r>
            <a:r>
              <a:rPr lang="en-US" sz="2000" dirty="0" smtClean="0"/>
              <a:t>angle.</a:t>
            </a:r>
            <a:endParaRPr lang="ru-RU" sz="2000" dirty="0"/>
          </a:p>
        </p:txBody>
      </p:sp>
      <p:sp>
        <p:nvSpPr>
          <p:cNvPr id="22" name="TextBox 21"/>
          <p:cNvSpPr txBox="1"/>
          <p:nvPr/>
        </p:nvSpPr>
        <p:spPr>
          <a:xfrm>
            <a:off x="5205046" y="5101026"/>
            <a:ext cx="3259014" cy="707886"/>
          </a:xfrm>
          <a:prstGeom prst="rect">
            <a:avLst/>
          </a:prstGeom>
          <a:noFill/>
        </p:spPr>
        <p:txBody>
          <a:bodyPr wrap="square" rtlCol="0">
            <a:spAutoFit/>
          </a:bodyPr>
          <a:lstStyle/>
          <a:p>
            <a:pPr algn="just"/>
            <a:r>
              <a:rPr lang="en-US" sz="2000" dirty="0"/>
              <a:t>Fluorescence yield from </a:t>
            </a:r>
            <a:r>
              <a:rPr lang="en-US" sz="2000" dirty="0" smtClean="0"/>
              <a:t>atoms at different depths</a:t>
            </a:r>
            <a:endParaRPr lang="ru-RU" sz="2000" dirty="0"/>
          </a:p>
        </p:txBody>
      </p:sp>
      <p:pic>
        <p:nvPicPr>
          <p:cNvPr id="9218" name="Picture 2" descr="C:\Users\Katia Pavlenko\5(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41593" y="607997"/>
            <a:ext cx="8696692" cy="4387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8943837"/>
      </p:ext>
    </p:extLst>
  </p:cSld>
  <p:clrMapOvr>
    <a:masterClrMapping/>
  </p:clrMapOvr>
  <mc:AlternateContent xmlns:mc="http://schemas.openxmlformats.org/markup-compatibility/2006">
    <mc:Choice xmlns:p14="http://schemas.microsoft.com/office/powerpoint/2010/main" Requires="p14">
      <p:transition spd="slow" p14:dur="2000" advTm="39064"/>
    </mc:Choice>
    <mc:Fallback>
      <p:transition spd="slow" advTm="39064"/>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 </a:t>
            </a:r>
            <a:r>
              <a:rPr lang="en-US" dirty="0"/>
              <a:t>&amp; data evaluation </a:t>
            </a:r>
            <a:r>
              <a:rPr lang="en-US" dirty="0" smtClean="0"/>
              <a:t>: X-ray </a:t>
            </a:r>
            <a:r>
              <a:rPr lang="en-US" dirty="0"/>
              <a:t>reflectivity measurements</a:t>
            </a:r>
            <a:endParaRPr lang="ru-RU"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Объект 5"/>
          <p:cNvGraphicFramePr>
            <a:graphicFrameLocks noChangeAspect="1"/>
          </p:cNvGraphicFramePr>
          <p:nvPr>
            <p:extLst>
              <p:ext uri="{D42A27DB-BD31-4B8C-83A1-F6EECF244321}">
                <p14:modId xmlns:p14="http://schemas.microsoft.com/office/powerpoint/2010/main" val="3831593514"/>
              </p:ext>
            </p:extLst>
          </p:nvPr>
        </p:nvGraphicFramePr>
        <p:xfrm>
          <a:off x="93784" y="762000"/>
          <a:ext cx="8663354" cy="4066764"/>
        </p:xfrm>
        <a:graphic>
          <a:graphicData uri="http://schemas.openxmlformats.org/presentationml/2006/ole">
            <mc:AlternateContent xmlns:mc="http://schemas.openxmlformats.org/markup-compatibility/2006">
              <mc:Choice xmlns:v="urn:schemas-microsoft-com:vml" Requires="v">
                <p:oleObj spid="_x0000_s1084" name="Graph" r:id="rId4" imgW="4132255" imgH="2901516" progId="Origin50.Graph">
                  <p:embed/>
                </p:oleObj>
              </mc:Choice>
              <mc:Fallback>
                <p:oleObj name="Graph" r:id="rId4" imgW="4132255" imgH="2901516"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2824" t="22191" r="3223" b="14687"/>
                      <a:stretch>
                        <a:fillRect/>
                      </a:stretch>
                    </p:blipFill>
                    <p:spPr bwMode="auto">
                      <a:xfrm>
                        <a:off x="93784" y="762000"/>
                        <a:ext cx="8663354" cy="4066764"/>
                      </a:xfrm>
                      <a:prstGeom prst="rect">
                        <a:avLst/>
                      </a:prstGeom>
                      <a:noFill/>
                    </p:spPr>
                  </p:pic>
                </p:oleObj>
              </mc:Fallback>
            </mc:AlternateContent>
          </a:graphicData>
        </a:graphic>
      </p:graphicFrame>
      <p:sp>
        <p:nvSpPr>
          <p:cNvPr id="7" name="TextBox 6"/>
          <p:cNvSpPr txBox="1"/>
          <p:nvPr/>
        </p:nvSpPr>
        <p:spPr>
          <a:xfrm>
            <a:off x="5181598" y="5410597"/>
            <a:ext cx="2743198" cy="461665"/>
          </a:xfrm>
          <a:prstGeom prst="rect">
            <a:avLst/>
          </a:prstGeom>
          <a:noFill/>
        </p:spPr>
        <p:txBody>
          <a:bodyPr wrap="square" rtlCol="0">
            <a:spAutoFit/>
          </a:bodyPr>
          <a:lstStyle/>
          <a:p>
            <a:r>
              <a:rPr lang="en-US" sz="2400" dirty="0" smtClean="0"/>
              <a:t>- </a:t>
            </a:r>
            <a:r>
              <a:rPr lang="en-US" sz="2000" dirty="0" smtClean="0"/>
              <a:t>goodness of fit.</a:t>
            </a:r>
            <a:endParaRPr lang="ru-RU" sz="2000" dirty="0"/>
          </a:p>
        </p:txBody>
      </p:sp>
      <mc:AlternateContent xmlns:mc="http://schemas.openxmlformats.org/markup-compatibility/2006" xmlns:a14="http://schemas.microsoft.com/office/drawing/2010/main">
        <mc:Choice Requires="a14">
          <p:sp>
            <p:nvSpPr>
              <p:cNvPr id="8" name="Прямоугольник 7"/>
              <p:cNvSpPr/>
              <p:nvPr/>
            </p:nvSpPr>
            <p:spPr>
              <a:xfrm>
                <a:off x="1465384" y="5102443"/>
                <a:ext cx="3563816" cy="103502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ru-RU" sz="2000" i="1">
                              <a:latin typeface="Cambria Math"/>
                            </a:rPr>
                          </m:ctrlPr>
                        </m:sSupPr>
                        <m:e>
                          <m:r>
                            <a:rPr lang="ru-RU" sz="2000" i="1">
                              <a:latin typeface="Cambria Math"/>
                              <a:sym typeface="Symbol"/>
                            </a:rPr>
                            <m:t></m:t>
                          </m:r>
                        </m:e>
                        <m:sup>
                          <m:r>
                            <a:rPr lang="ru-RU" sz="2000" i="1">
                              <a:latin typeface="Cambria Math"/>
                            </a:rPr>
                            <m:t>2</m:t>
                          </m:r>
                        </m:sup>
                      </m:sSup>
                      <m:r>
                        <a:rPr lang="ru-RU" sz="2000" i="1">
                          <a:latin typeface="Cambria Math"/>
                        </a:rPr>
                        <m:t>=</m:t>
                      </m:r>
                      <m:f>
                        <m:fPr>
                          <m:ctrlPr>
                            <a:rPr lang="ru-RU" sz="2000" i="1">
                              <a:latin typeface="Cambria Math"/>
                            </a:rPr>
                          </m:ctrlPr>
                        </m:fPr>
                        <m:num>
                          <m:r>
                            <a:rPr lang="ru-RU" sz="2000" i="1">
                              <a:latin typeface="Cambria Math"/>
                            </a:rPr>
                            <m:t>1</m:t>
                          </m:r>
                        </m:num>
                        <m:den>
                          <m:r>
                            <a:rPr lang="en-US" sz="2000" i="1">
                              <a:latin typeface="Cambria Math"/>
                            </a:rPr>
                            <m:t>𝑛</m:t>
                          </m:r>
                          <m:r>
                            <a:rPr lang="en-US" sz="2000" i="1">
                              <a:latin typeface="Cambria Math"/>
                            </a:rPr>
                            <m:t>−</m:t>
                          </m:r>
                          <m:sSub>
                            <m:sSubPr>
                              <m:ctrlPr>
                                <a:rPr lang="ru-RU" sz="2000" i="1">
                                  <a:latin typeface="Cambria Math"/>
                                </a:rPr>
                              </m:ctrlPr>
                            </m:sSubPr>
                            <m:e>
                              <m:r>
                                <a:rPr lang="en-US" sz="2000" i="1">
                                  <a:latin typeface="Cambria Math"/>
                                </a:rPr>
                                <m:t>𝑁</m:t>
                              </m:r>
                            </m:e>
                            <m:sub>
                              <m:r>
                                <a:rPr lang="en-US" sz="2000" i="1">
                                  <a:latin typeface="Cambria Math"/>
                                </a:rPr>
                                <m:t>𝑃</m:t>
                              </m:r>
                            </m:sub>
                          </m:sSub>
                        </m:den>
                      </m:f>
                      <m:nary>
                        <m:naryPr>
                          <m:chr m:val="∑"/>
                          <m:limLoc m:val="undOvr"/>
                          <m:ctrlPr>
                            <a:rPr lang="ru-RU" sz="2000" i="1">
                              <a:latin typeface="Cambria Math"/>
                            </a:rPr>
                          </m:ctrlPr>
                        </m:naryPr>
                        <m:sub>
                          <m:r>
                            <a:rPr lang="ru-RU" sz="2000" i="1">
                              <a:latin typeface="Cambria Math"/>
                            </a:rPr>
                            <m:t>𝑗</m:t>
                          </m:r>
                          <m:r>
                            <a:rPr lang="ru-RU" sz="2000" i="1">
                              <a:latin typeface="Cambria Math"/>
                            </a:rPr>
                            <m:t>−1</m:t>
                          </m:r>
                        </m:sub>
                        <m:sup>
                          <m:r>
                            <a:rPr lang="ru-RU" sz="2000" i="1">
                              <a:latin typeface="Cambria Math"/>
                            </a:rPr>
                            <m:t>𝑛</m:t>
                          </m:r>
                        </m:sup>
                        <m:e>
                          <m:f>
                            <m:fPr>
                              <m:ctrlPr>
                                <a:rPr lang="ru-RU" sz="2000" i="1">
                                  <a:latin typeface="Cambria Math"/>
                                </a:rPr>
                              </m:ctrlPr>
                            </m:fPr>
                            <m:num>
                              <m:sSup>
                                <m:sSupPr>
                                  <m:ctrlPr>
                                    <a:rPr lang="ru-RU" sz="2000" i="1">
                                      <a:latin typeface="Cambria Math"/>
                                    </a:rPr>
                                  </m:ctrlPr>
                                </m:sSupPr>
                                <m:e>
                                  <m:r>
                                    <a:rPr lang="ru-RU" sz="2000" i="1">
                                      <a:latin typeface="Cambria Math"/>
                                    </a:rPr>
                                    <m:t>(</m:t>
                                  </m:r>
                                  <m:sSubSup>
                                    <m:sSubSupPr>
                                      <m:ctrlPr>
                                        <a:rPr lang="ru-RU" sz="2000" i="1">
                                          <a:latin typeface="Cambria Math"/>
                                        </a:rPr>
                                      </m:ctrlPr>
                                    </m:sSubSupPr>
                                    <m:e>
                                      <m:r>
                                        <a:rPr lang="ru-RU" sz="2000" i="1">
                                          <a:latin typeface="Cambria Math"/>
                                        </a:rPr>
                                        <m:t>𝐼</m:t>
                                      </m:r>
                                    </m:e>
                                    <m:sub>
                                      <m:r>
                                        <a:rPr lang="ru-RU" sz="2000" i="1">
                                          <a:latin typeface="Cambria Math"/>
                                        </a:rPr>
                                        <m:t>𝑗</m:t>
                                      </m:r>
                                    </m:sub>
                                    <m:sup>
                                      <m:r>
                                        <a:rPr lang="ru-RU" sz="2000" i="1">
                                          <a:latin typeface="Cambria Math"/>
                                        </a:rPr>
                                        <m:t>𝑒𝑥𝑝</m:t>
                                      </m:r>
                                    </m:sup>
                                  </m:sSubSup>
                                  <m:r>
                                    <a:rPr lang="ru-RU" sz="2000" i="1">
                                      <a:latin typeface="Cambria Math"/>
                                    </a:rPr>
                                    <m:t>−</m:t>
                                  </m:r>
                                  <m:sSubSup>
                                    <m:sSubSupPr>
                                      <m:ctrlPr>
                                        <a:rPr lang="ru-RU" sz="2000" i="1">
                                          <a:latin typeface="Cambria Math"/>
                                        </a:rPr>
                                      </m:ctrlPr>
                                    </m:sSubSupPr>
                                    <m:e>
                                      <m:r>
                                        <a:rPr lang="ru-RU" sz="2000" i="1">
                                          <a:latin typeface="Cambria Math"/>
                                        </a:rPr>
                                        <m:t>𝐼</m:t>
                                      </m:r>
                                    </m:e>
                                    <m:sub>
                                      <m:r>
                                        <a:rPr lang="ru-RU" sz="2000" i="1">
                                          <a:latin typeface="Cambria Math"/>
                                        </a:rPr>
                                        <m:t>𝑗</m:t>
                                      </m:r>
                                    </m:sub>
                                    <m:sup>
                                      <m:r>
                                        <a:rPr lang="ru-RU" sz="2000" i="1">
                                          <a:latin typeface="Cambria Math"/>
                                        </a:rPr>
                                        <m:t>𝑐𝑎𝑙𝑐</m:t>
                                      </m:r>
                                    </m:sup>
                                  </m:sSubSup>
                                  <m:r>
                                    <a:rPr lang="ru-RU" sz="2000" i="1">
                                      <a:latin typeface="Cambria Math"/>
                                    </a:rPr>
                                    <m:t>)</m:t>
                                  </m:r>
                                </m:e>
                                <m:sup>
                                  <m:r>
                                    <a:rPr lang="ru-RU" sz="2000" i="1">
                                      <a:latin typeface="Cambria Math"/>
                                    </a:rPr>
                                    <m:t>2</m:t>
                                  </m:r>
                                </m:sup>
                              </m:sSup>
                            </m:num>
                            <m:den>
                              <m:sSubSup>
                                <m:sSubSupPr>
                                  <m:ctrlPr>
                                    <a:rPr lang="ru-RU" sz="2000" i="1">
                                      <a:latin typeface="Cambria Math"/>
                                    </a:rPr>
                                  </m:ctrlPr>
                                </m:sSubSupPr>
                                <m:e>
                                  <m:r>
                                    <a:rPr lang="ru-RU" sz="2000" i="1">
                                      <a:latin typeface="Cambria Math"/>
                                    </a:rPr>
                                    <m:t>𝑠</m:t>
                                  </m:r>
                                </m:e>
                                <m:sub>
                                  <m:r>
                                    <a:rPr lang="ru-RU" sz="2000" i="1">
                                      <a:latin typeface="Cambria Math"/>
                                    </a:rPr>
                                    <m:t>𝑗</m:t>
                                  </m:r>
                                </m:sub>
                                <m:sup>
                                  <m:r>
                                    <a:rPr lang="ru-RU" sz="2000" i="1">
                                      <a:latin typeface="Cambria Math"/>
                                    </a:rPr>
                                    <m:t>2</m:t>
                                  </m:r>
                                </m:sup>
                              </m:sSubSup>
                            </m:den>
                          </m:f>
                        </m:e>
                      </m:nary>
                    </m:oMath>
                  </m:oMathPara>
                </a14:m>
                <a:endParaRPr lang="ru-RU" dirty="0"/>
              </a:p>
            </p:txBody>
          </p:sp>
        </mc:Choice>
        <mc:Fallback xmlns="">
          <p:sp>
            <p:nvSpPr>
              <p:cNvPr id="8" name="Прямоугольник 7"/>
              <p:cNvSpPr>
                <a:spLocks noRot="1" noChangeAspect="1" noMove="1" noResize="1" noEditPoints="1" noAdjustHandles="1" noChangeArrowheads="1" noChangeShapeType="1" noTextEdit="1"/>
              </p:cNvSpPr>
              <p:nvPr/>
            </p:nvSpPr>
            <p:spPr>
              <a:xfrm>
                <a:off x="1465384" y="5102443"/>
                <a:ext cx="3563816" cy="1035027"/>
              </a:xfrm>
              <a:prstGeom prst="rect">
                <a:avLst/>
              </a:prstGeom>
              <a:blipFill rotWithShape="1">
                <a:blip r:embed="rId6"/>
                <a:stretch>
                  <a:fillRect/>
                </a:stretch>
              </a:blipFill>
            </p:spPr>
            <p:txBody>
              <a:bodyPr/>
              <a:lstStyle/>
              <a:p>
                <a:r>
                  <a:rPr lang="ru-RU">
                    <a:noFill/>
                  </a:rPr>
                  <a:t> </a:t>
                </a:r>
              </a:p>
            </p:txBody>
          </p:sp>
        </mc:Fallback>
      </mc:AlternateContent>
      <p:sp>
        <p:nvSpPr>
          <p:cNvPr id="9" name="TextBox 8"/>
          <p:cNvSpPr txBox="1"/>
          <p:nvPr/>
        </p:nvSpPr>
        <p:spPr>
          <a:xfrm>
            <a:off x="3493474" y="4702333"/>
            <a:ext cx="4243757" cy="400110"/>
          </a:xfrm>
          <a:prstGeom prst="rect">
            <a:avLst/>
          </a:prstGeom>
          <a:noFill/>
        </p:spPr>
        <p:txBody>
          <a:bodyPr wrap="square" rtlCol="0">
            <a:spAutoFit/>
          </a:bodyPr>
          <a:lstStyle/>
          <a:p>
            <a:r>
              <a:rPr lang="en-US" sz="2000" dirty="0" smtClean="0"/>
              <a:t> </a:t>
            </a:r>
            <a:r>
              <a:rPr lang="en-US" sz="2000" dirty="0"/>
              <a:t>Fit of the reflectivity </a:t>
            </a:r>
            <a:r>
              <a:rPr lang="en-US" sz="2000" dirty="0" smtClean="0"/>
              <a:t>curve.</a:t>
            </a:r>
            <a:endParaRPr lang="ru-RU" sz="2000" dirty="0"/>
          </a:p>
        </p:txBody>
      </p:sp>
    </p:spTree>
    <p:extLst>
      <p:ext uri="{BB962C8B-B14F-4D97-AF65-F5344CB8AC3E}">
        <p14:creationId xmlns:p14="http://schemas.microsoft.com/office/powerpoint/2010/main" val="3877477702"/>
      </p:ext>
    </p:extLst>
  </p:cSld>
  <p:clrMapOvr>
    <a:masterClrMapping/>
  </p:clrMapOvr>
  <mc:AlternateContent xmlns:mc="http://schemas.openxmlformats.org/markup-compatibility/2006">
    <mc:Choice xmlns:p14="http://schemas.microsoft.com/office/powerpoint/2010/main" Requires="p14">
      <p:transition spd="slow" p14:dur="2000" advTm="58997"/>
    </mc:Choice>
    <mc:Fallback>
      <p:transition spd="slow" advTm="5899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Experiment &amp; data evaluation: X-ray standing waves</a:t>
            </a:r>
            <a:endParaRPr lang="ru-RU"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76323254"/>
              </p:ext>
            </p:extLst>
          </p:nvPr>
        </p:nvGraphicFramePr>
        <p:xfrm>
          <a:off x="156518" y="914399"/>
          <a:ext cx="8401329" cy="4583723"/>
        </p:xfrm>
        <a:graphic>
          <a:graphicData uri="http://schemas.openxmlformats.org/presentationml/2006/ole">
            <mc:AlternateContent xmlns:mc="http://schemas.openxmlformats.org/markup-compatibility/2006">
              <mc:Choice xmlns:v="urn:schemas-microsoft-com:vml" Requires="v">
                <p:oleObj spid="_x0000_s4154" name="Graph" r:id="rId4" imgW="4151961" imgH="2899087" progId="Origin50.Graph">
                  <p:embed/>
                </p:oleObj>
              </mc:Choice>
              <mc:Fallback>
                <p:oleObj name="Graph" r:id="rId4" imgW="4151961" imgH="2899087" progId="Origin50.Graph">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t="6526" r="8" b="5595"/>
                      <a:stretch>
                        <a:fillRect/>
                      </a:stretch>
                    </p:blipFill>
                    <p:spPr bwMode="auto">
                      <a:xfrm>
                        <a:off x="156518" y="914399"/>
                        <a:ext cx="8401329" cy="4583723"/>
                      </a:xfrm>
                      <a:prstGeom prst="rect">
                        <a:avLst/>
                      </a:prstGeom>
                      <a:noFill/>
                    </p:spPr>
                  </p:pic>
                </p:oleObj>
              </mc:Fallback>
            </mc:AlternateContent>
          </a:graphicData>
        </a:graphic>
      </p:graphicFrame>
      <p:sp>
        <p:nvSpPr>
          <p:cNvPr id="6" name="TextBox 5"/>
          <p:cNvSpPr txBox="1"/>
          <p:nvPr/>
        </p:nvSpPr>
        <p:spPr>
          <a:xfrm>
            <a:off x="2608385" y="5603631"/>
            <a:ext cx="4208584" cy="400110"/>
          </a:xfrm>
          <a:prstGeom prst="rect">
            <a:avLst/>
          </a:prstGeom>
          <a:noFill/>
        </p:spPr>
        <p:txBody>
          <a:bodyPr wrap="square" rtlCol="0">
            <a:spAutoFit/>
          </a:bodyPr>
          <a:lstStyle/>
          <a:p>
            <a:pPr algn="ctr"/>
            <a:r>
              <a:rPr lang="en-US" sz="2000" dirty="0"/>
              <a:t>Fit of the fluorescence </a:t>
            </a:r>
            <a:r>
              <a:rPr lang="en-US" sz="2000" dirty="0" smtClean="0"/>
              <a:t>yield</a:t>
            </a:r>
            <a:r>
              <a:rPr lang="en-US" sz="2000" b="1" dirty="0" smtClean="0"/>
              <a:t>. </a:t>
            </a:r>
            <a:endParaRPr lang="ru-RU" sz="2000" b="1" dirty="0"/>
          </a:p>
        </p:txBody>
      </p:sp>
    </p:spTree>
    <p:extLst>
      <p:ext uri="{BB962C8B-B14F-4D97-AF65-F5344CB8AC3E}">
        <p14:creationId xmlns:p14="http://schemas.microsoft.com/office/powerpoint/2010/main" val="3192168248"/>
      </p:ext>
    </p:extLst>
  </p:cSld>
  <p:clrMapOvr>
    <a:masterClrMapping/>
  </p:clrMapOvr>
  <mc:AlternateContent xmlns:mc="http://schemas.openxmlformats.org/markup-compatibility/2006">
    <mc:Choice xmlns:p14="http://schemas.microsoft.com/office/powerpoint/2010/main" Requires="p14">
      <p:transition spd="slow" p14:dur="2000" advTm="44936"/>
    </mc:Choice>
    <mc:Fallback>
      <p:transition spd="slow" advTm="44936"/>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1.3|3.5|2|14"/>
</p:tagLst>
</file>

<file path=ppt/tags/tag2.xml><?xml version="1.0" encoding="utf-8"?>
<p:tagLst xmlns:a="http://schemas.openxmlformats.org/drawingml/2006/main" xmlns:r="http://schemas.openxmlformats.org/officeDocument/2006/relationships" xmlns:p="http://schemas.openxmlformats.org/presentationml/2006/main">
  <p:tag name="TIMING" val="|5.7|13.5|1|1.5|0.5"/>
</p:tagLst>
</file>

<file path=ppt/theme/theme1.xml><?xml version="1.0" encoding="utf-8"?>
<a:theme xmlns:a="http://schemas.openxmlformats.org/drawingml/2006/main" name="PPT-Vorlage_de">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PPT-Vorlage_de</Template>
  <TotalTime>3389</TotalTime>
  <Words>1386</Words>
  <Application>Microsoft Office PowerPoint</Application>
  <PresentationFormat>Экран (4:3)</PresentationFormat>
  <Paragraphs>118</Paragraphs>
  <Slides>16</Slides>
  <Notes>15</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PPT-Vorlage_de</vt:lpstr>
      <vt:lpstr>Graph</vt:lpstr>
      <vt:lpstr>X-Ray standing waves for investigation of periodic multilayers.</vt:lpstr>
      <vt:lpstr>Contents</vt:lpstr>
      <vt:lpstr>Multilayers: what  for ?</vt:lpstr>
      <vt:lpstr>Multilayers: method of investigation</vt:lpstr>
      <vt:lpstr>Aims</vt:lpstr>
      <vt:lpstr>Multilayer object layout</vt:lpstr>
      <vt:lpstr>X-ray standing waves from periodic multilayers</vt:lpstr>
      <vt:lpstr>Experiment &amp; data evaluation : X-ray reflectivity measurements</vt:lpstr>
      <vt:lpstr>Experiment &amp; data evaluation: X-ray standing waves</vt:lpstr>
      <vt:lpstr>Data evaluation: problems</vt:lpstr>
      <vt:lpstr> </vt:lpstr>
      <vt:lpstr>Data evaluation: X-ray reflectivity, better fit</vt:lpstr>
      <vt:lpstr>X-ray standing waves, final result</vt:lpstr>
      <vt:lpstr>Conclusions</vt:lpstr>
      <vt:lpstr>Acknowledgements </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X-Ray standing waves for investigation of periodic multilayers.</dc:title>
  <dc:creator>Katia Pavlenko</dc:creator>
  <cp:lastModifiedBy>Katia Pavlenko</cp:lastModifiedBy>
  <cp:revision>68</cp:revision>
  <dcterms:created xsi:type="dcterms:W3CDTF">2012-09-03T14:46:01Z</dcterms:created>
  <dcterms:modified xsi:type="dcterms:W3CDTF">2012-09-06T10:36:25Z</dcterms:modified>
</cp:coreProperties>
</file>