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  <p:sldMasterId id="2147483744" r:id="rId3"/>
    <p:sldMasterId id="2147483756" r:id="rId4"/>
    <p:sldMasterId id="2147483768" r:id="rId5"/>
    <p:sldMasterId id="2147483780" r:id="rId6"/>
  </p:sldMasterIdLst>
  <p:notesMasterIdLst>
    <p:notesMasterId r:id="rId34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3" r:id="rId13"/>
    <p:sldId id="262" r:id="rId14"/>
    <p:sldId id="264" r:id="rId15"/>
    <p:sldId id="265" r:id="rId16"/>
    <p:sldId id="266" r:id="rId17"/>
    <p:sldId id="282" r:id="rId18"/>
    <p:sldId id="267" r:id="rId19"/>
    <p:sldId id="268" r:id="rId20"/>
    <p:sldId id="269" r:id="rId21"/>
    <p:sldId id="275" r:id="rId22"/>
    <p:sldId id="270" r:id="rId23"/>
    <p:sldId id="272" r:id="rId24"/>
    <p:sldId id="273" r:id="rId25"/>
    <p:sldId id="271" r:id="rId26"/>
    <p:sldId id="274" r:id="rId27"/>
    <p:sldId id="276" r:id="rId28"/>
    <p:sldId id="277" r:id="rId29"/>
    <p:sldId id="278" r:id="rId30"/>
    <p:sldId id="281" r:id="rId31"/>
    <p:sldId id="279" r:id="rId32"/>
    <p:sldId id="280" r:id="rId3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F589"/>
    <a:srgbClr val="15EF3F"/>
    <a:srgbClr val="185FEC"/>
    <a:srgbClr val="2908F2"/>
    <a:srgbClr val="080C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890" autoAdjust="0"/>
    <p:restoredTop sz="94660"/>
  </p:normalViewPr>
  <p:slideViewPr>
    <p:cSldViewPr>
      <p:cViewPr varScale="1">
        <p:scale>
          <a:sx n="97" d="100"/>
          <a:sy n="97" d="100"/>
        </p:scale>
        <p:origin x="-114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BD355-B043-4E15-970B-F5EC2EAAD459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E27CAB-C092-4114-810A-E6BB674402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5004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27CAB-C092-4114-810A-E6BB6744020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7954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27CAB-C092-4114-810A-E6BB6744020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7954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61365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12906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05754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28109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6095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53934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3825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32509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01366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42086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9094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30.08.2011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9345146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30.08.2011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7324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30.08.2011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550FC26-AAE5-4D86-91F6-77C295A9803B}" type="slidenum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288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30.08.2011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026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30.08.2011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0985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30.08.2011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46739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30.08.2011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89463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30.08.2011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93734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30.08.2011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721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30.08.2011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00263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30.08.2011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130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156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DC346EE-EA44-4AB1-90F1-10873C4E8A1B}" type="datetimeFigureOut">
              <a:rPr lang="de-DE" smtClean="0"/>
              <a:t>30.08.2011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550FC26-AAE5-4D86-91F6-77C295A9803B}" type="slidenum">
              <a:rPr lang="de-DE" smtClean="0"/>
              <a:t>‹#›</a:t>
            </a:fld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DC346EE-EA44-4AB1-90F1-10873C4E8A1B}" type="datetimeFigureOut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30.08.2011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550FC26-AAE5-4D86-91F6-77C295A9803B}" type="slidenum">
              <a:rPr lang="de-DE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de-DE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1769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33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hyperlink" Target="http://quantumfreak.com/wp-content/uploads/2008/10/motion-of-molecules1.gi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496944" cy="1870447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/>
          <a:p>
            <a:pPr algn="ctr"/>
            <a:r>
              <a:rPr lang="en-US" dirty="0" smtClean="0"/>
              <a:t>SAXS analysis of A</a:t>
            </a:r>
            <a:r>
              <a:rPr lang="en-US" sz="2800" dirty="0" smtClean="0"/>
              <a:t>u </a:t>
            </a:r>
            <a:r>
              <a:rPr lang="en-US" dirty="0" smtClean="0"/>
              <a:t>Particles in </a:t>
            </a:r>
            <a:r>
              <a:rPr lang="en-US" dirty="0" err="1" smtClean="0"/>
              <a:t>Toluol</a:t>
            </a:r>
            <a:r>
              <a:rPr lang="en-US" dirty="0" smtClean="0"/>
              <a:t> solution</a:t>
            </a:r>
            <a:endParaRPr lang="de-D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2879545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An exercise week report</a:t>
            </a:r>
            <a:endParaRPr lang="de-DE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5157192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Iakov</a:t>
            </a:r>
            <a:r>
              <a:rPr lang="en-US" dirty="0" smtClean="0"/>
              <a:t> </a:t>
            </a:r>
            <a:r>
              <a:rPr lang="en-US" dirty="0" err="1" smtClean="0"/>
              <a:t>Litvin</a:t>
            </a:r>
            <a:endParaRPr lang="en-US" dirty="0" smtClean="0"/>
          </a:p>
          <a:p>
            <a:pPr algn="ctr"/>
            <a:r>
              <a:rPr lang="en-US" dirty="0" err="1" smtClean="0"/>
              <a:t>Pavel</a:t>
            </a:r>
            <a:r>
              <a:rPr lang="en-US" dirty="0" smtClean="0"/>
              <a:t> </a:t>
            </a:r>
            <a:r>
              <a:rPr lang="en-US" dirty="0" err="1" smtClean="0"/>
              <a:t>Volkov</a:t>
            </a:r>
            <a:endParaRPr lang="en-US" dirty="0" smtClean="0"/>
          </a:p>
          <a:p>
            <a:pPr algn="ctr"/>
            <a:r>
              <a:rPr lang="en-US" dirty="0" err="1" smtClean="0"/>
              <a:t>Beamline</a:t>
            </a:r>
            <a:r>
              <a:rPr lang="en-US" dirty="0" smtClean="0"/>
              <a:t> B1, DORIS</a:t>
            </a:r>
          </a:p>
          <a:p>
            <a:pPr algn="ctr"/>
            <a:r>
              <a:rPr lang="en-US" dirty="0" smtClean="0"/>
              <a:t>Supervisor: Ulla </a:t>
            </a:r>
            <a:r>
              <a:rPr lang="en-US" dirty="0" err="1" smtClean="0"/>
              <a:t>Vainio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632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90603" y="54868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The experiment : aim</a:t>
            </a:r>
            <a:endParaRPr lang="de-DE" dirty="0">
              <a:solidFill>
                <a:schemeClr val="accent1">
                  <a:lumMod val="50000"/>
                </a:schemeClr>
              </a:solidFill>
              <a:latin typeface="Calisto MT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35577" y="2204864"/>
            <a:ext cx="6196405" cy="11521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00000"/>
              <a:buFont typeface="Arial" pitchFamily="34" charset="0"/>
              <a:buChar char="•"/>
            </a:pPr>
            <a:r>
              <a:rPr lang="en-US" dirty="0" smtClean="0"/>
              <a:t>Particles should not form clusters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dirty="0"/>
              <a:t>Approximate particle size should be known</a:t>
            </a:r>
          </a:p>
          <a:p>
            <a:pPr marL="0" indent="0" algn="ctr">
              <a:buSzPct val="100000"/>
              <a:buFont typeface="Brush Script MT" pitchFamily="66" charset="0"/>
              <a:buNone/>
            </a:pPr>
            <a:endParaRPr lang="en-US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529522" y="3717032"/>
            <a:ext cx="6196405" cy="5040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100000"/>
              <a:buFont typeface="Brush Script MT" pitchFamily="66" charset="0"/>
              <a:buNone/>
            </a:pPr>
            <a:r>
              <a:rPr lang="en-US" dirty="0" smtClean="0"/>
              <a:t>SAXS experiment can answer these questions!</a:t>
            </a:r>
            <a:endParaRPr lang="de-DE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619672" y="3429000"/>
            <a:ext cx="5976664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494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00321" y="332656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The experiment </a:t>
            </a:r>
            <a:endParaRPr lang="de-DE" dirty="0">
              <a:solidFill>
                <a:schemeClr val="accent1">
                  <a:lumMod val="50000"/>
                </a:schemeClr>
              </a:solidFill>
              <a:latin typeface="Calisto MT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44431" y="1412776"/>
            <a:ext cx="6348791" cy="14401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00000"/>
              <a:buFont typeface="Arial" pitchFamily="34" charset="0"/>
              <a:buChar char="•"/>
            </a:pPr>
            <a:r>
              <a:rPr lang="en-US" dirty="0"/>
              <a:t>Energy set to 11,5 </a:t>
            </a:r>
            <a:r>
              <a:rPr lang="en-US" dirty="0" err="1"/>
              <a:t>k</a:t>
            </a:r>
            <a:r>
              <a:rPr lang="en-US" dirty="0" err="1" smtClean="0"/>
              <a:t>eV</a:t>
            </a:r>
            <a:r>
              <a:rPr lang="en-US" dirty="0" smtClean="0"/>
              <a:t> </a:t>
            </a:r>
            <a:r>
              <a:rPr lang="en-US" dirty="0"/>
              <a:t>(~</a:t>
            </a:r>
            <a:r>
              <a:rPr lang="en-US" dirty="0" smtClean="0"/>
              <a:t>12 </a:t>
            </a:r>
            <a:r>
              <a:rPr lang="en-US" dirty="0" err="1" smtClean="0"/>
              <a:t>keV</a:t>
            </a:r>
            <a:r>
              <a:rPr lang="en-US" dirty="0" smtClean="0"/>
              <a:t>; </a:t>
            </a:r>
            <a:r>
              <a:rPr lang="en-US" dirty="0"/>
              <a:t>Au L3-edge) </a:t>
            </a:r>
            <a:endParaRPr lang="en-US" dirty="0" smtClean="0"/>
          </a:p>
          <a:p>
            <a:pPr>
              <a:buSzPct val="100000"/>
              <a:buFont typeface="Arial" pitchFamily="34" charset="0"/>
              <a:buChar char="•"/>
            </a:pPr>
            <a:r>
              <a:rPr lang="en-US" dirty="0" smtClean="0"/>
              <a:t>8 samples (variously synthesized) + background (solvent)</a:t>
            </a:r>
          </a:p>
          <a:p>
            <a:pPr marL="0" indent="0" algn="ctr">
              <a:buSzPct val="100000"/>
              <a:buFont typeface="Brush Script MT" pitchFamily="66" charset="0"/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41347"/>
            <a:ext cx="5256584" cy="2280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3645024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[photo of the </a:t>
            </a:r>
            <a:r>
              <a:rPr lang="en-US" dirty="0" err="1" smtClean="0"/>
              <a:t>sampleholder</a:t>
            </a:r>
            <a:r>
              <a:rPr lang="en-US" dirty="0" smtClean="0"/>
              <a:t>]</a:t>
            </a:r>
            <a:endParaRPr lang="de-DE" dirty="0"/>
          </a:p>
        </p:txBody>
      </p:sp>
      <p:pic>
        <p:nvPicPr>
          <p:cNvPr id="2050" name="Picture 2" descr="C:\Users\pvolkov\Desktop\B1 presentation pictures\B1 - держатель капилляров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978" y="3212976"/>
            <a:ext cx="2079460" cy="239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76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90603" y="54868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de-DE" sz="3300" dirty="0">
              <a:solidFill>
                <a:schemeClr val="accent1">
                  <a:lumMod val="50000"/>
                </a:schemeClr>
              </a:solidFill>
              <a:latin typeface="Calisto MT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35577" y="2204864"/>
            <a:ext cx="6196405" cy="11521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00000"/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00321" y="18864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Data evaluation and </a:t>
            </a: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results</a:t>
            </a:r>
            <a:r>
              <a:rPr kumimoji="0" lang="en-US" sz="3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 </a:t>
            </a:r>
            <a:endParaRPr kumimoji="0" lang="de-DE" sz="4100" b="1" i="0" u="none" strike="noStrike" kern="1200" cap="none" spc="0" normalizeH="0" baseline="0" noProof="0" dirty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sto MT" pitchFamily="18" charset="0"/>
              <a:ea typeface="+mj-ea"/>
              <a:cs typeface="+mj-cs"/>
            </a:endParaRPr>
          </a:p>
        </p:txBody>
      </p:sp>
      <p:pic>
        <p:nvPicPr>
          <p:cNvPr id="8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469" y="1530344"/>
            <a:ext cx="6642620" cy="51798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407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90603" y="54868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de-DE" sz="3300" dirty="0">
              <a:solidFill>
                <a:schemeClr val="accent1">
                  <a:lumMod val="50000"/>
                </a:schemeClr>
              </a:solidFill>
              <a:latin typeface="Calisto MT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35577" y="2204864"/>
            <a:ext cx="6196405" cy="11521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00000"/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4" name="Рисунок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13" y="2336820"/>
            <a:ext cx="4532448" cy="3456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516" y="2294276"/>
            <a:ext cx="4482380" cy="347186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00321" y="18864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Data evaluation and results:</a:t>
            </a:r>
            <a:r>
              <a:rPr kumimoji="0" lang="en-US" sz="3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 background</a:t>
            </a:r>
            <a:endParaRPr kumimoji="0" lang="de-DE" sz="4100" b="1" i="0" u="none" strike="noStrike" kern="1200" cap="none" spc="0" normalizeH="0" baseline="0" noProof="0" dirty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sto MT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8558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23528" y="18864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Data evaluation: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Illustration of background subtraction</a:t>
            </a:r>
            <a:endParaRPr kumimoji="0" lang="de-DE" sz="3200" b="1" i="0" u="none" strike="noStrike" kern="1200" cap="none" spc="0" normalizeH="0" baseline="0" noProof="0" dirty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sto MT" pitchFamily="18" charset="0"/>
              <a:ea typeface="+mj-ea"/>
              <a:cs typeface="+mj-cs"/>
            </a:endParaRPr>
          </a:p>
        </p:txBody>
      </p:sp>
      <p:pic>
        <p:nvPicPr>
          <p:cNvPr id="8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16488"/>
            <a:ext cx="4326039" cy="3397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316487"/>
            <a:ext cx="5652393" cy="33974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2462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1535577" y="2204864"/>
            <a:ext cx="6196405" cy="11521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None/>
            </a:pPr>
            <a:endParaRPr lang="en-US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90603" y="18864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Data evaluation and results:</a:t>
            </a:r>
            <a:endParaRPr kumimoji="0" lang="en-US" sz="3300" b="1" i="0" u="none" strike="noStrike" kern="1200" cap="none" spc="0" normalizeH="0" baseline="0" noProof="0" dirty="0" smtClean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dirty="0" smtClean="0">
                <a:solidFill>
                  <a:srgbClr val="FDA023">
                    <a:lumMod val="50000"/>
                  </a:srgbClr>
                </a:solidFill>
                <a:latin typeface="Constantia"/>
              </a:rPr>
              <a:t>Signs of aggregation</a:t>
            </a:r>
            <a:endParaRPr kumimoji="0" lang="de-DE" sz="3300" b="1" i="0" u="none" strike="noStrike" kern="1200" cap="none" spc="0" normalizeH="0" baseline="0" noProof="0" dirty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sto MT" pitchFamily="18" charset="0"/>
              <a:ea typeface="+mj-ea"/>
              <a:cs typeface="+mj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88840"/>
            <a:ext cx="5334000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731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1535577" y="2204864"/>
            <a:ext cx="6196405" cy="11521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100000"/>
              <a:buNone/>
            </a:pPr>
            <a:endParaRPr lang="en-US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90603" y="18864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>
                <a:solidFill>
                  <a:srgbClr val="FDA023">
                    <a:lumMod val="50000"/>
                  </a:srgbClr>
                </a:solidFill>
                <a:latin typeface="Constantia"/>
              </a:rPr>
              <a:t>Aggregation and structure factor</a:t>
            </a:r>
            <a:endParaRPr kumimoji="0" lang="en-US" sz="3300" b="1" i="0" u="none" strike="noStrike" kern="1200" cap="none" spc="0" normalizeH="0" baseline="0" noProof="0" dirty="0" smtClean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1737548"/>
            <a:ext cx="5400600" cy="458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967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90603" y="18864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Data evaluation and results:</a:t>
            </a:r>
            <a:endParaRPr kumimoji="0" lang="en-US" sz="3300" b="1" i="0" u="none" strike="noStrike" kern="1200" cap="none" spc="0" normalizeH="0" baseline="0" noProof="0" dirty="0" smtClean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noProof="0" dirty="0" smtClean="0">
                <a:solidFill>
                  <a:srgbClr val="FDA023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Single sphere model</a:t>
            </a:r>
            <a:endParaRPr kumimoji="0" lang="de-DE" sz="3300" b="1" i="0" u="none" kern="1200" cap="none" spc="0" normalizeH="0" baseline="0" noProof="0" dirty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/>
              <a:uLnTx/>
              <a:uFillTx/>
              <a:latin typeface="Calisto MT" pitchFamily="18" charset="0"/>
              <a:ea typeface="+mj-ea"/>
              <a:cs typeface="+mj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72075" y="1700808"/>
            <a:ext cx="5334000" cy="4000500"/>
            <a:chOff x="1966779" y="2060848"/>
            <a:chExt cx="5334000" cy="4000500"/>
          </a:xfrm>
        </p:grpSpPr>
        <p:pic>
          <p:nvPicPr>
            <p:cNvPr id="4" name="Рисунок 1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6779" y="2060848"/>
              <a:ext cx="5334000" cy="4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3888" y="2708920"/>
              <a:ext cx="1440160" cy="5950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2054799" y="5948057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R</a:t>
            </a:r>
            <a:r>
              <a:rPr lang="en-US" sz="1200" dirty="0" err="1" smtClean="0"/>
              <a:t>fit</a:t>
            </a:r>
            <a:r>
              <a:rPr lang="en-US" dirty="0" smtClean="0">
                <a:solidFill>
                  <a:prstClr val="black"/>
                </a:solidFill>
              </a:rPr>
              <a:t>=24 Å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07427" y="2819089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Sample V2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727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1535577" y="2204864"/>
            <a:ext cx="6196405" cy="11521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00000"/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90603" y="18864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Data evaluation and results:</a:t>
            </a:r>
            <a:endParaRPr kumimoji="0" lang="en-US" sz="3300" b="1" i="0" u="none" strike="noStrike" kern="1200" cap="none" spc="0" normalizeH="0" baseline="0" noProof="0" dirty="0" smtClean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dirty="0" err="1" smtClean="0">
                <a:solidFill>
                  <a:srgbClr val="FDA023">
                    <a:lumMod val="50000"/>
                  </a:srgbClr>
                </a:solidFill>
                <a:latin typeface="Constantia"/>
              </a:rPr>
              <a:t>Polydisperse</a:t>
            </a:r>
            <a:r>
              <a:rPr lang="en-US" sz="3300" dirty="0" smtClean="0">
                <a:solidFill>
                  <a:srgbClr val="FDA023">
                    <a:lumMod val="50000"/>
                  </a:srgbClr>
                </a:solidFill>
                <a:latin typeface="Constantia"/>
              </a:rPr>
              <a:t> spheres model</a:t>
            </a:r>
            <a:endParaRPr kumimoji="0" lang="de-DE" sz="3300" b="1" i="0" u="none" kern="1200" cap="none" spc="0" normalizeH="0" baseline="0" noProof="0" dirty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sto MT" pitchFamily="18" charset="0"/>
              <a:ea typeface="+mj-ea"/>
              <a:cs typeface="+mj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72075" y="2176746"/>
            <a:ext cx="5334000" cy="4000500"/>
            <a:chOff x="1872075" y="2176746"/>
            <a:chExt cx="5334000" cy="4000500"/>
          </a:xfrm>
        </p:grpSpPr>
        <p:pic>
          <p:nvPicPr>
            <p:cNvPr id="6" name="Рисунок 3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2075" y="2176746"/>
              <a:ext cx="5334000" cy="4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2708920"/>
              <a:ext cx="1440160" cy="5950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9732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1535577" y="2204864"/>
            <a:ext cx="6196405" cy="11521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00000"/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90603" y="18864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Data evaluation and results:</a:t>
            </a:r>
          </a:p>
          <a:p>
            <a:pPr lvl="0">
              <a:defRPr/>
            </a:pPr>
            <a:r>
              <a:rPr lang="en-US" sz="3300" dirty="0" smtClean="0">
                <a:solidFill>
                  <a:srgbClr val="FDA023">
                    <a:lumMod val="50000"/>
                  </a:srgbClr>
                </a:solidFill>
                <a:latin typeface="Constantia"/>
              </a:rPr>
              <a:t>Size distribution</a:t>
            </a:r>
            <a:endParaRPr kumimoji="0" lang="en-US" sz="3300" b="1" i="0" u="none" strike="noStrike" kern="1200" cap="none" spc="0" normalizeH="0" baseline="0" noProof="0" dirty="0" smtClean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/>
              <a:ea typeface="+mj-ea"/>
              <a:cs typeface="+mj-cs"/>
            </a:endParaRPr>
          </a:p>
        </p:txBody>
      </p:sp>
      <p:pic>
        <p:nvPicPr>
          <p:cNvPr id="9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00808"/>
            <a:ext cx="5400600" cy="4050276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63688" y="5751084"/>
                <a:ext cx="5400600" cy="9604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Lognormal distribution</a:t>
                </a:r>
                <a:r>
                  <a:rPr lang="de-DE" dirty="0" smtClean="0"/>
                  <a:t>:</a:t>
                </a:r>
              </a:p>
              <a:p>
                <a:pPr algn="ctr"/>
                <a:r>
                  <a:rPr lang="en-US" dirty="0" smtClean="0"/>
                  <a:t>&lt;R&gt;=23.4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Å</a:t>
                </a:r>
              </a:p>
              <a:p>
                <a:pPr algn="ct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∆</m:t>
                        </m:r>
                        <m:sSup>
                          <m:sSupPr>
                            <m:ctrlPr>
                              <a:rPr lang="en-US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dirty="0" smtClean="0"/>
                  <a:t>=2.2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dirty="0">
                    <a:solidFill>
                      <a:prstClr val="black"/>
                    </a:solidFill>
                  </a:rPr>
                  <a:t>Å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5751084"/>
                <a:ext cx="5400600" cy="960456"/>
              </a:xfrm>
              <a:prstGeom prst="rect">
                <a:avLst/>
              </a:prstGeom>
              <a:blipFill rotWithShape="1">
                <a:blip r:embed="rId3"/>
                <a:stretch>
                  <a:fillRect t="-3165" b="-886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157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8873" y="260648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Transmission SAXS</a:t>
            </a:r>
            <a:endParaRPr lang="de-DE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pvolkov\Desktop\B1 presentation pictures\transmission SAX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541" y="1412776"/>
            <a:ext cx="7020271" cy="279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71941"/>
            <a:ext cx="4976120" cy="260109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Down Arrow 7"/>
          <p:cNvSpPr/>
          <p:nvPr/>
        </p:nvSpPr>
        <p:spPr>
          <a:xfrm>
            <a:off x="4102218" y="3319913"/>
            <a:ext cx="68580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34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1535577" y="2204864"/>
            <a:ext cx="6196405" cy="11521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00000"/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3527" y="188640"/>
            <a:ext cx="8464019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Data evaluation and results:</a:t>
            </a:r>
            <a:endParaRPr kumimoji="0" lang="en-US" sz="3300" b="1" i="0" u="none" strike="noStrike" kern="1200" cap="none" spc="0" normalizeH="0" baseline="0" noProof="0" dirty="0" smtClean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/>
              <a:ea typeface="+mj-ea"/>
              <a:cs typeface="+mj-cs"/>
            </a:endParaRPr>
          </a:p>
          <a:p>
            <a:pPr lvl="0"/>
            <a:r>
              <a:rPr lang="en-US" sz="3200" dirty="0" smtClean="0">
                <a:solidFill>
                  <a:srgbClr val="FDA023">
                    <a:lumMod val="50000"/>
                  </a:srgbClr>
                </a:solidFill>
                <a:latin typeface="Calisto MT" pitchFamily="18" charset="0"/>
              </a:rPr>
              <a:t>Monte-Carlo</a:t>
            </a:r>
            <a:r>
              <a:rPr kumimoji="0" lang="en-US" sz="33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 simulation of particle</a:t>
            </a:r>
            <a:r>
              <a:rPr kumimoji="0" lang="en-US" sz="3300" b="1" i="0" u="none" strike="noStrike" kern="1200" cap="none" spc="0" normalizeH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 shape</a:t>
            </a:r>
            <a:endParaRPr kumimoji="0" lang="de-DE" sz="3300" b="1" i="0" u="none" strike="noStrike" kern="1200" cap="none" spc="0" normalizeH="0" baseline="0" noProof="0" dirty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sto MT" pitchFamily="18" charset="0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115616" y="2002612"/>
            <a:ext cx="5286350" cy="4188638"/>
            <a:chOff x="1691680" y="2002612"/>
            <a:chExt cx="5286350" cy="4188638"/>
          </a:xfrm>
        </p:grpSpPr>
        <p:pic>
          <p:nvPicPr>
            <p:cNvPr id="4098" name="Picture 2" descr="C:\Documents and Settings\pvolkov\Desktop\exercise week presentation\gnom v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680" y="2002612"/>
              <a:ext cx="5286350" cy="41886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979712" y="5589240"/>
              <a:ext cx="161394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000"/>
                  </a:solidFill>
                </a:rPr>
                <a:t>d ~ 50 A</a:t>
              </a:r>
              <a:endParaRPr lang="de-DE" dirty="0">
                <a:solidFill>
                  <a:srgbClr val="FFC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649012" y="2420888"/>
            <a:ext cx="19832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3D simulation was performed using ATSAS package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6649012" y="3621217"/>
            <a:ext cx="2512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[reference]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108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2447764" y="5805264"/>
                <a:ext cx="3960440" cy="720080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92500"/>
              </a:bodyPr>
              <a:lstStyle>
                <a:lvl1pPr marL="274320" indent="-27432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4592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0116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7744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4320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0896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Brush Script MT" pitchFamily="66" charset="0"/>
                  <a:buChar char="O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SzPct val="100000"/>
                  <a:buNone/>
                </a:pPr>
                <a:r>
                  <a:rPr lang="en-US" dirty="0" smtClean="0"/>
                  <a:t>&lt;R&gt; </a:t>
                </a:r>
                <a:r>
                  <a:rPr lang="en-US" dirty="0"/>
                  <a:t>= </a:t>
                </a:r>
                <a:r>
                  <a:rPr lang="ru-RU" dirty="0"/>
                  <a:t>18.3938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∆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𝑅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ru-RU" dirty="0" smtClean="0"/>
                  <a:t> </a:t>
                </a:r>
                <a:r>
                  <a:rPr lang="en-US" dirty="0"/>
                  <a:t>=</a:t>
                </a:r>
                <a:r>
                  <a:rPr lang="ru-RU" dirty="0"/>
                  <a:t> </a:t>
                </a:r>
                <a:r>
                  <a:rPr lang="ru-RU" dirty="0" smtClean="0"/>
                  <a:t>2.8682</a:t>
                </a:r>
                <a:endParaRPr lang="de-DE" dirty="0"/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7764" y="5805264"/>
                <a:ext cx="3960440" cy="720080"/>
              </a:xfrm>
              <a:prstGeom prst="rect">
                <a:avLst/>
              </a:prstGeom>
              <a:blipFill rotWithShape="1">
                <a:blip r:embed="rId2"/>
                <a:stretch>
                  <a:fillRect l="-2003" r="-21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/>
          <p:cNvSpPr txBox="1">
            <a:spLocks/>
          </p:cNvSpPr>
          <p:nvPr/>
        </p:nvSpPr>
        <p:spPr>
          <a:xfrm>
            <a:off x="290603" y="18864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Data evaluation and results:</a:t>
            </a:r>
            <a:endParaRPr kumimoji="0" lang="en-US" sz="3300" b="1" i="0" u="none" strike="noStrike" kern="1200" cap="none" spc="0" normalizeH="0" baseline="0" noProof="0" dirty="0" smtClean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sto MT" pitchFamily="18" charset="0"/>
                <a:ea typeface="+mj-ea"/>
                <a:cs typeface="+mj-cs"/>
              </a:rPr>
              <a:t>Non-spherical</a:t>
            </a:r>
            <a:r>
              <a:rPr kumimoji="0" lang="en-US" sz="3300" b="1" i="0" u="none" strike="noStrike" kern="1200" cap="none" spc="0" normalizeH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sto MT" pitchFamily="18" charset="0"/>
                <a:ea typeface="+mj-ea"/>
                <a:cs typeface="+mj-cs"/>
              </a:rPr>
              <a:t> particles?</a:t>
            </a:r>
            <a:endParaRPr kumimoji="0" lang="de-DE" sz="3300" b="1" i="0" u="none" strike="noStrike" kern="1200" cap="none" spc="0" normalizeH="0" baseline="0" noProof="0" dirty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sto MT" pitchFamily="18" charset="0"/>
              <a:ea typeface="+mj-ea"/>
              <a:cs typeface="+mj-cs"/>
            </a:endParaRPr>
          </a:p>
        </p:txBody>
      </p:sp>
      <p:pic>
        <p:nvPicPr>
          <p:cNvPr id="4" name="Рисунок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06" y="1844824"/>
            <a:ext cx="4896544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844824"/>
            <a:ext cx="4896544" cy="36724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203848" y="270892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Sample Tol1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082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1535577" y="2204864"/>
            <a:ext cx="6196405" cy="115212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00000"/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3527" y="188640"/>
            <a:ext cx="8464019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Data evaluation and results:</a:t>
            </a:r>
          </a:p>
          <a:p>
            <a:pPr lvl="0"/>
            <a:r>
              <a:rPr lang="en-US" sz="3200" noProof="0" dirty="0" smtClean="0">
                <a:solidFill>
                  <a:srgbClr val="FDA023">
                    <a:lumMod val="50000"/>
                  </a:srgbClr>
                </a:solidFill>
                <a:latin typeface="Calisto MT" pitchFamily="18" charset="0"/>
              </a:rPr>
              <a:t>ATSAS </a:t>
            </a:r>
            <a:r>
              <a:rPr kumimoji="0" lang="en-US" sz="33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simulation</a:t>
            </a:r>
            <a:endParaRPr kumimoji="0" lang="de-DE" sz="3300" b="1" i="0" u="none" strike="noStrike" kern="1200" cap="none" spc="0" normalizeH="0" baseline="0" noProof="0" dirty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sto MT" pitchFamily="18" charset="0"/>
              <a:ea typeface="+mj-ea"/>
              <a:cs typeface="+mj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951363" y="1916832"/>
            <a:ext cx="5364832" cy="4460296"/>
            <a:chOff x="1951363" y="1916832"/>
            <a:chExt cx="5364832" cy="4460296"/>
          </a:xfrm>
        </p:grpSpPr>
        <p:pic>
          <p:nvPicPr>
            <p:cNvPr id="1026" name="Picture 2" descr="F:\презент\5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1363" y="1916832"/>
              <a:ext cx="5364832" cy="4460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2195736" y="5445224"/>
              <a:ext cx="222201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000"/>
                  </a:solidFill>
                </a:rPr>
                <a:t>Width: ~50 A</a:t>
              </a:r>
            </a:p>
            <a:p>
              <a:r>
                <a:rPr lang="en-US" dirty="0" smtClean="0">
                  <a:solidFill>
                    <a:srgbClr val="FFC000"/>
                  </a:solidFill>
                </a:rPr>
                <a:t>Height: ~28 A</a:t>
              </a:r>
              <a:endParaRPr lang="de-DE" dirty="0">
                <a:solidFill>
                  <a:srgbClr val="FFC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658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90603" y="18864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Data evaluation and results:</a:t>
            </a:r>
            <a:endParaRPr kumimoji="0" lang="en-US" sz="3300" b="1" i="0" u="none" strike="noStrike" kern="1200" cap="none" spc="0" normalizeH="0" baseline="0" noProof="0" dirty="0" smtClean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noProof="0" dirty="0" smtClean="0">
                <a:solidFill>
                  <a:srgbClr val="FDA023">
                    <a:lumMod val="50000"/>
                  </a:srgbClr>
                </a:solidFill>
                <a:latin typeface="Calisto MT" pitchFamily="18" charset="0"/>
              </a:rPr>
              <a:t>Other samples</a:t>
            </a:r>
            <a:endParaRPr kumimoji="0" lang="de-DE" sz="3300" b="1" i="0" u="none" strike="noStrike" kern="1200" cap="none" spc="0" normalizeH="0" baseline="0" noProof="0" dirty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sto MT" pitchFamily="18" charset="0"/>
              <a:ea typeface="+mj-ea"/>
              <a:cs typeface="+mj-cs"/>
            </a:endParaRPr>
          </a:p>
        </p:txBody>
      </p:sp>
      <p:pic>
        <p:nvPicPr>
          <p:cNvPr id="9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02" y="1502913"/>
            <a:ext cx="3629477" cy="2722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099" y="1502913"/>
            <a:ext cx="3675112" cy="2756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821" y="4133106"/>
            <a:ext cx="3622463" cy="2716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95" y="4133106"/>
            <a:ext cx="3600400" cy="2700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3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90603" y="18864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Data evaluation and results:</a:t>
            </a:r>
            <a:endParaRPr kumimoji="0" lang="en-US" sz="3300" b="1" i="0" u="none" strike="noStrike" kern="1200" cap="none" spc="0" normalizeH="0" baseline="0" noProof="0" dirty="0" smtClean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300" noProof="0" dirty="0" smtClean="0">
                <a:solidFill>
                  <a:srgbClr val="FDA023">
                    <a:lumMod val="50000"/>
                  </a:srgbClr>
                </a:solidFill>
                <a:latin typeface="Calisto MT" pitchFamily="18" charset="0"/>
              </a:rPr>
              <a:t>Gyration radius</a:t>
            </a:r>
            <a:endParaRPr kumimoji="0" lang="de-DE" sz="3300" b="1" i="0" u="none" strike="noStrike" kern="1200" cap="none" spc="0" normalizeH="0" baseline="0" noProof="0" dirty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sto MT" pitchFamily="18" charset="0"/>
              <a:ea typeface="+mj-ea"/>
              <a:cs typeface="+mj-cs"/>
            </a:endParaRPr>
          </a:p>
        </p:txBody>
      </p:sp>
      <p:pic>
        <p:nvPicPr>
          <p:cNvPr id="8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3384376" cy="176906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148064" y="2596442"/>
                <a:ext cx="2088232" cy="848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𝐼</m:t>
                      </m:r>
                      <m:r>
                        <a:rPr lang="en-US" b="0" i="1" smtClean="0"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𝑔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de-DE" dirty="0" smtClean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2596442"/>
                <a:ext cx="2088232" cy="84843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11560" y="1828808"/>
                <a:ext cx="2520280" cy="951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𝑔</m:t>
                              </m:r>
                            </m:sub>
                          </m:sSub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∭"/>
                          <m:limLoc m:val="undOvr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𝑎𝑟𝑡𝑖𝑐𝑙𝑒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𝑑𝑉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828808"/>
                <a:ext cx="2520280" cy="95141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27584" y="2788866"/>
                <a:ext cx="2304256" cy="656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rad>
                    <m:r>
                      <a:rPr lang="en-US" b="0" i="1" smtClean="0">
                        <a:latin typeface="Cambria Math"/>
                      </a:rPr>
                      <m:t>𝑅</m:t>
                    </m:r>
                  </m:oMath>
                </a14:m>
                <a:r>
                  <a:rPr lang="de-DE" dirty="0" smtClean="0"/>
                  <a:t> </a:t>
                </a:r>
                <a:r>
                  <a:rPr lang="de-DE" sz="2400" dirty="0" err="1" smtClean="0">
                    <a:latin typeface="Angsana New" pitchFamily="18" charset="-34"/>
                    <a:cs typeface="Angsana New" pitchFamily="18" charset="-34"/>
                  </a:rPr>
                  <a:t>for</a:t>
                </a:r>
                <a:r>
                  <a:rPr lang="de-DE" sz="2400" dirty="0" smtClean="0">
                    <a:latin typeface="Angsana New" pitchFamily="18" charset="-34"/>
                    <a:cs typeface="Angsana New" pitchFamily="18" charset="-34"/>
                  </a:rPr>
                  <a:t> a </a:t>
                </a:r>
                <a:r>
                  <a:rPr lang="de-DE" sz="2400" dirty="0" err="1" smtClean="0">
                    <a:latin typeface="Angsana New" pitchFamily="18" charset="-34"/>
                    <a:cs typeface="Angsana New" pitchFamily="18" charset="-34"/>
                  </a:rPr>
                  <a:t>sphere</a:t>
                </a:r>
                <a:endParaRPr lang="de-DE" sz="2400" dirty="0">
                  <a:latin typeface="Angsana New" pitchFamily="18" charset="-34"/>
                  <a:cs typeface="Angsana New" pitchFamily="18" charset="-34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2788866"/>
                <a:ext cx="2304256" cy="656013"/>
              </a:xfrm>
              <a:prstGeom prst="rect">
                <a:avLst/>
              </a:prstGeom>
              <a:blipFill rotWithShape="1">
                <a:blip r:embed="rId5"/>
                <a:stretch>
                  <a:fillRect r="-265" b="-925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/>
          <p:cNvSpPr/>
          <p:nvPr/>
        </p:nvSpPr>
        <p:spPr>
          <a:xfrm>
            <a:off x="5148064" y="1700808"/>
            <a:ext cx="1800200" cy="603707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Down Arrow 5"/>
          <p:cNvSpPr/>
          <p:nvPr/>
        </p:nvSpPr>
        <p:spPr>
          <a:xfrm>
            <a:off x="5924452" y="2297308"/>
            <a:ext cx="288032" cy="28803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984524"/>
              </p:ext>
            </p:extLst>
          </p:nvPr>
        </p:nvGraphicFramePr>
        <p:xfrm>
          <a:off x="1459193" y="3861048"/>
          <a:ext cx="6369630" cy="2448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3028"/>
                <a:gridCol w="1465683"/>
                <a:gridCol w="1479706"/>
                <a:gridCol w="1255856"/>
                <a:gridCol w="1385357"/>
              </a:tblGrid>
              <a:tr h="40804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</a:rPr>
                        <a:t>sample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078" marR="7078" marT="7078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u="none" strike="noStrike" dirty="0" err="1" smtClean="0">
                          <a:effectLst/>
                        </a:rPr>
                        <a:t>Rg,angstrom</a:t>
                      </a:r>
                      <a:endParaRPr lang="de-DE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078" marR="7078" marT="7078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u="none" strike="noStrike" dirty="0">
                          <a:effectLst/>
                        </a:rPr>
                        <a:t>Δ </a:t>
                      </a:r>
                      <a:r>
                        <a:rPr lang="de-DE" sz="1400" u="none" strike="noStrike" dirty="0" err="1" smtClean="0">
                          <a:effectLst/>
                        </a:rPr>
                        <a:t>Rg,angstrom</a:t>
                      </a:r>
                      <a:endParaRPr lang="de-DE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078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err="1" smtClean="0">
                          <a:effectLst/>
                        </a:rPr>
                        <a:t>R,angstrom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078" marR="7078" marT="7078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u="none" strike="noStrike" dirty="0">
                          <a:effectLst/>
                        </a:rPr>
                        <a:t>Δ </a:t>
                      </a:r>
                      <a:r>
                        <a:rPr lang="de-DE" sz="1400" u="none" strike="noStrike" dirty="0" err="1" smtClean="0">
                          <a:effectLst/>
                        </a:rPr>
                        <a:t>R,angstrom</a:t>
                      </a:r>
                      <a:endParaRPr lang="de-DE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078" marR="7078" marT="7078" marB="0" anchor="b"/>
                </a:tc>
              </a:tr>
              <a:tr h="40804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>
                          <a:effectLst/>
                        </a:rPr>
                        <a:t>Tol1 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078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17,10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0,05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22,19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0,06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</a:tr>
              <a:tr h="40804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Tol1B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078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17,35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0,01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22,40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0,01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</a:tr>
              <a:tr h="40804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N2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078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19,59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0,02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25,29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0,03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</a:tr>
              <a:tr h="40804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N1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078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14,28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0,01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18,44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0,01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</a:tr>
              <a:tr h="40804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V2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078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20,60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0,01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26,59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400" u="none" strike="noStrike" dirty="0" smtClean="0">
                          <a:effectLst/>
                        </a:rPr>
                        <a:t>0,01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254816" marR="7078" marT="707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506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90603" y="18864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noProof="0" dirty="0" smtClean="0">
                <a:solidFill>
                  <a:srgbClr val="FDA023">
                    <a:lumMod val="50000"/>
                  </a:srgbClr>
                </a:solidFill>
                <a:latin typeface="Constantia"/>
              </a:rPr>
              <a:t>Conclusions</a:t>
            </a:r>
            <a:endParaRPr kumimoji="0" lang="en-US" sz="3300" b="1" i="0" u="none" strike="noStrike" kern="1200" cap="none" spc="0" normalizeH="0" baseline="0" noProof="0" dirty="0" smtClean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onstantia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55576" y="1772816"/>
            <a:ext cx="7704855" cy="468052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00000"/>
              <a:buFont typeface="Arial" pitchFamily="34" charset="0"/>
              <a:buChar char="•"/>
            </a:pPr>
            <a:r>
              <a:rPr lang="hu-HU" dirty="0" smtClean="0"/>
              <a:t>One sample show</a:t>
            </a:r>
            <a:r>
              <a:rPr lang="en-US" dirty="0" smtClean="0"/>
              <a:t>s</a:t>
            </a:r>
            <a:r>
              <a:rPr lang="hu-HU" dirty="0" smtClean="0"/>
              <a:t> pol</a:t>
            </a:r>
            <a:r>
              <a:rPr lang="en-US" dirty="0" smtClean="0"/>
              <a:t>y</a:t>
            </a:r>
            <a:r>
              <a:rPr lang="hu-HU" dirty="0" smtClean="0"/>
              <a:t>disperse spheres scattering, mean R and variance determined</a:t>
            </a:r>
            <a:endParaRPr lang="en-US" dirty="0" smtClean="0"/>
          </a:p>
          <a:p>
            <a:pPr>
              <a:buSzPct val="100000"/>
              <a:buFont typeface="Arial" pitchFamily="34" charset="0"/>
              <a:buChar char="•"/>
            </a:pPr>
            <a:endParaRPr lang="en-US" dirty="0" smtClean="0"/>
          </a:p>
          <a:p>
            <a:pPr>
              <a:buSzPct val="100000"/>
              <a:buFont typeface="Arial" pitchFamily="34" charset="0"/>
              <a:buChar char="•"/>
            </a:pPr>
            <a:r>
              <a:rPr lang="hu-HU" dirty="0" smtClean="0"/>
              <a:t>Two samples show pol</a:t>
            </a:r>
            <a:r>
              <a:rPr lang="en-US" dirty="0" smtClean="0"/>
              <a:t>y</a:t>
            </a:r>
            <a:r>
              <a:rPr lang="hu-HU" dirty="0" smtClean="0"/>
              <a:t>disperse scattering</a:t>
            </a:r>
            <a:r>
              <a:rPr lang="en-US" dirty="0" smtClean="0"/>
              <a:t> , but particle form is probably not spherical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dirty="0" smtClean="0"/>
          </a:p>
          <a:p>
            <a:pPr>
              <a:buSzPct val="100000"/>
              <a:buFont typeface="Arial" pitchFamily="34" charset="0"/>
              <a:buChar char="•"/>
            </a:pPr>
            <a:r>
              <a:rPr lang="en-US" dirty="0" smtClean="0"/>
              <a:t>Two samples show signs of aggregation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dirty="0" smtClean="0"/>
          </a:p>
          <a:p>
            <a:pPr>
              <a:buSzPct val="100000"/>
              <a:buFont typeface="Arial" pitchFamily="34" charset="0"/>
              <a:buChar char="•"/>
            </a:pPr>
            <a:r>
              <a:rPr lang="en-US" dirty="0" smtClean="0"/>
              <a:t>One sample having very low intensity signal (compared to others)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dirty="0" smtClean="0"/>
          </a:p>
          <a:p>
            <a:pPr>
              <a:buSzPct val="100000"/>
              <a:buFont typeface="Arial" pitchFamily="34" charset="0"/>
              <a:buChar char="•"/>
            </a:pPr>
            <a:r>
              <a:rPr lang="en-US" dirty="0" smtClean="0"/>
              <a:t>Gyration radii are calculated for all more-or-less suitable samples</a:t>
            </a:r>
            <a:endParaRPr lang="en-US" dirty="0" smtClean="0"/>
          </a:p>
          <a:p>
            <a:pPr>
              <a:buSzPct val="100000"/>
              <a:buFont typeface="Arial" pitchFamily="34" charset="0"/>
              <a:buChar char="•"/>
            </a:pPr>
            <a:endParaRPr lang="en-US" dirty="0" smtClean="0"/>
          </a:p>
          <a:p>
            <a:pPr>
              <a:buSzPct val="100000"/>
              <a:buFont typeface="Arial" pitchFamily="34" charset="0"/>
              <a:buChar char="•"/>
            </a:pPr>
            <a:endParaRPr lang="en-US" dirty="0"/>
          </a:p>
          <a:p>
            <a:pPr marL="0" indent="0" algn="ctr">
              <a:buSzPct val="100000"/>
              <a:buFont typeface="Brush Script MT" pitchFamily="66" charset="0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275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2420888"/>
            <a:ext cx="71287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prstClr val="white"/>
                </a:solidFill>
              </a:rPr>
              <a:t>All of the organizers of DESY Summer School, its synchrotron radiation part,</a:t>
            </a:r>
          </a:p>
          <a:p>
            <a:pPr algn="ctr"/>
            <a:r>
              <a:rPr lang="en-US" sz="3600" dirty="0" smtClean="0">
                <a:solidFill>
                  <a:prstClr val="white"/>
                </a:solidFill>
              </a:rPr>
              <a:t>And a special thanks for our supervisor Ulla </a:t>
            </a:r>
            <a:r>
              <a:rPr lang="en-US" sz="3600" dirty="0" err="1" smtClean="0">
                <a:solidFill>
                  <a:prstClr val="white"/>
                </a:solidFill>
              </a:rPr>
              <a:t>Vainio</a:t>
            </a:r>
            <a:r>
              <a:rPr lang="en-US" sz="3600" dirty="0">
                <a:solidFill>
                  <a:prstClr val="white"/>
                </a:solidFill>
              </a:rPr>
              <a:t>.</a:t>
            </a:r>
            <a:endParaRPr lang="de-DE" sz="3600" dirty="0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93204" y="476672"/>
            <a:ext cx="8229600" cy="936104"/>
          </a:xfrm>
        </p:spPr>
        <p:txBody>
          <a:bodyPr/>
          <a:lstStyle/>
          <a:p>
            <a:r>
              <a:rPr lang="en-US" dirty="0" smtClean="0"/>
              <a:t>Acknowledgments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679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de-DE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11560" y="2852936"/>
            <a:ext cx="8229600" cy="936104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818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pvolkov\Desktop\B1 presentation pictures\аномальная дисперсия (x border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04864"/>
            <a:ext cx="3840460" cy="337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90603" y="54868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Anomalous SAXS:</a:t>
            </a:r>
          </a:p>
          <a:p>
            <a:r>
              <a:rPr lang="en-US" sz="3300" dirty="0" smtClean="0">
                <a:solidFill>
                  <a:schemeClr val="accent1">
                    <a:lumMod val="50000"/>
                  </a:schemeClr>
                </a:solidFill>
              </a:rPr>
              <a:t>physical concept</a:t>
            </a:r>
            <a:endParaRPr lang="de-DE" sz="33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69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90603" y="54868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ASAXS example</a:t>
            </a:r>
            <a:endParaRPr lang="de-DE" sz="33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850" y="1844823"/>
            <a:ext cx="4930449" cy="4171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929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90603" y="54868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Beamline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: DORIS B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listo MT" pitchFamily="18" charset="0"/>
              </a:rPr>
              <a:t>1</a:t>
            </a:r>
            <a:endParaRPr lang="de-DE" dirty="0">
              <a:solidFill>
                <a:schemeClr val="accent1">
                  <a:lumMod val="50000"/>
                </a:schemeClr>
              </a:solidFill>
              <a:latin typeface="Calisto MT" pitchFamily="18" charset="0"/>
            </a:endParaRPr>
          </a:p>
        </p:txBody>
      </p:sp>
      <p:pic>
        <p:nvPicPr>
          <p:cNvPr id="3075" name="Picture 3" descr="C:\Users\pvolkov\Desktop\B1 presentation pictures\DORIS III lines horizontal with pointed st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726" y="2132856"/>
            <a:ext cx="6333625" cy="359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03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pvolkov\Desktop\B1 presentation pictures\B1 setu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6" y="1770132"/>
            <a:ext cx="8806052" cy="50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90603" y="18864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err="1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Beamline</a:t>
            </a:r>
            <a:r>
              <a:rPr kumimoji="0" lang="en-US" sz="48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 layout</a:t>
            </a:r>
            <a:endParaRPr kumimoji="0" lang="de-DE" sz="4800" b="1" i="0" u="none" strike="noStrike" kern="1200" cap="none" spc="0" normalizeH="0" baseline="0" noProof="0" dirty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sto MT" pitchFamily="18" charset="0"/>
              <a:ea typeface="+mj-ea"/>
              <a:cs typeface="+mj-cs"/>
            </a:endParaRPr>
          </a:p>
        </p:txBody>
      </p:sp>
      <p:sp>
        <p:nvSpPr>
          <p:cNvPr id="5" name="Down Arrow 4"/>
          <p:cNvSpPr/>
          <p:nvPr/>
        </p:nvSpPr>
        <p:spPr>
          <a:xfrm flipV="1">
            <a:off x="5868144" y="4941168"/>
            <a:ext cx="792088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Down Arrow 14"/>
          <p:cNvSpPr/>
          <p:nvPr/>
        </p:nvSpPr>
        <p:spPr>
          <a:xfrm flipV="1">
            <a:off x="3563888" y="4957751"/>
            <a:ext cx="792088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Down Arrow 15"/>
          <p:cNvSpPr/>
          <p:nvPr/>
        </p:nvSpPr>
        <p:spPr>
          <a:xfrm>
            <a:off x="2123728" y="2780928"/>
            <a:ext cx="792088" cy="1224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Down Arrow 18"/>
          <p:cNvSpPr/>
          <p:nvPr/>
        </p:nvSpPr>
        <p:spPr>
          <a:xfrm>
            <a:off x="395536" y="2564904"/>
            <a:ext cx="792088" cy="1224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599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16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pvolkov\Desktop\B1 presentation pictures\beamline 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16" y="2276872"/>
            <a:ext cx="8670693" cy="337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43003" y="701080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err="1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Beamline</a:t>
            </a:r>
            <a:r>
              <a:rPr kumimoji="0" lang="en-US" sz="48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 view</a:t>
            </a:r>
            <a:endParaRPr kumimoji="0" lang="de-DE" sz="4800" b="1" i="0" u="none" strike="noStrike" kern="1200" cap="none" spc="0" normalizeH="0" baseline="0" noProof="0" dirty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sto MT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3480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pvolkov\Desktop\B1 presentation pictures\detector fro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686" y="1700808"/>
            <a:ext cx="6398365" cy="479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pvolkov\Desktop\B1 presentation pictures\detector side 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72725"/>
            <a:ext cx="2276475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07504" y="116632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>
                <a:solidFill>
                  <a:srgbClr val="FDA023">
                    <a:lumMod val="50000"/>
                  </a:srgbClr>
                </a:solidFill>
                <a:latin typeface="Constantia"/>
              </a:rPr>
              <a:t>Pilatus </a:t>
            </a:r>
            <a:r>
              <a:rPr lang="en-US" dirty="0" smtClean="0">
                <a:solidFill>
                  <a:srgbClr val="FDA023">
                    <a:lumMod val="50000"/>
                  </a:srgbClr>
                </a:solidFill>
                <a:latin typeface="Calisto MT" pitchFamily="18" charset="0"/>
              </a:rPr>
              <a:t>1</a:t>
            </a:r>
            <a:r>
              <a:rPr lang="en-US" dirty="0" smtClean="0">
                <a:solidFill>
                  <a:srgbClr val="FDA023">
                    <a:lumMod val="50000"/>
                  </a:srgbClr>
                </a:solidFill>
                <a:latin typeface="Constantia"/>
              </a:rPr>
              <a:t>M </a:t>
            </a:r>
            <a:r>
              <a:rPr lang="en-US" dirty="0" smtClean="0">
                <a:solidFill>
                  <a:srgbClr val="FDA023">
                    <a:lumMod val="50000"/>
                  </a:srgbClr>
                </a:solidFill>
                <a:latin typeface="Calisto MT" pitchFamily="18" charset="0"/>
              </a:rPr>
              <a:t>2</a:t>
            </a:r>
            <a:r>
              <a:rPr lang="en-US" dirty="0" smtClean="0">
                <a:solidFill>
                  <a:srgbClr val="FDA023">
                    <a:lumMod val="50000"/>
                  </a:srgbClr>
                </a:solidFill>
                <a:latin typeface="Constantia"/>
              </a:rPr>
              <a:t>D</a:t>
            </a: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DA023">
                    <a:lumMod val="5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nstantia"/>
                <a:ea typeface="+mj-ea"/>
                <a:cs typeface="+mj-cs"/>
              </a:rPr>
              <a:t> detector</a:t>
            </a:r>
            <a:endParaRPr kumimoji="0" lang="de-DE" sz="4100" b="1" i="0" u="none" strike="noStrike" kern="1200" cap="none" spc="0" normalizeH="0" baseline="0" noProof="0" dirty="0">
              <a:ln w="6350">
                <a:noFill/>
              </a:ln>
              <a:solidFill>
                <a:srgbClr val="FDA023">
                  <a:lumMod val="50000"/>
                </a:srgb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sto MT" pitchFamily="18" charset="0"/>
              <a:ea typeface="+mj-ea"/>
              <a:cs typeface="+mj-cs"/>
            </a:endParaRPr>
          </a:p>
        </p:txBody>
      </p:sp>
      <p:sp>
        <p:nvSpPr>
          <p:cNvPr id="2" name="Oval 1"/>
          <p:cNvSpPr/>
          <p:nvPr/>
        </p:nvSpPr>
        <p:spPr>
          <a:xfrm>
            <a:off x="4788024" y="4100032"/>
            <a:ext cx="432048" cy="265072"/>
          </a:xfrm>
          <a:prstGeom prst="ellipse">
            <a:avLst/>
          </a:prstGeom>
          <a:noFill/>
          <a:ln>
            <a:solidFill>
              <a:srgbClr val="15E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ight Arrow 8"/>
          <p:cNvSpPr/>
          <p:nvPr/>
        </p:nvSpPr>
        <p:spPr>
          <a:xfrm>
            <a:off x="3748386" y="3764516"/>
            <a:ext cx="936104" cy="936104"/>
          </a:xfrm>
          <a:prstGeom prst="rightArrow">
            <a:avLst/>
          </a:prstGeom>
          <a:solidFill>
            <a:srgbClr val="6FF589"/>
          </a:solidFill>
          <a:ln>
            <a:solidFill>
              <a:srgbClr val="15E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Box 10"/>
          <p:cNvSpPr txBox="1"/>
          <p:nvPr/>
        </p:nvSpPr>
        <p:spPr>
          <a:xfrm>
            <a:off x="683568" y="3693959"/>
            <a:ext cx="2952328" cy="1077218"/>
          </a:xfrm>
          <a:prstGeom prst="rect">
            <a:avLst/>
          </a:prstGeom>
          <a:solidFill>
            <a:srgbClr val="6FF589"/>
          </a:solidFill>
          <a:ln w="12700">
            <a:solidFill>
              <a:srgbClr val="15EF3F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Beamstop</a:t>
            </a:r>
            <a:r>
              <a:rPr lang="en-US" sz="3200" dirty="0" smtClean="0"/>
              <a:t>:</a:t>
            </a:r>
          </a:p>
          <a:p>
            <a:r>
              <a:rPr lang="en-US" sz="3200" dirty="0" smtClean="0"/>
              <a:t>semitransparent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22862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90603" y="764704"/>
            <a:ext cx="8496944" cy="1368151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0" h="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The experiment : a background</a:t>
            </a:r>
            <a:endParaRPr lang="de-DE" dirty="0">
              <a:solidFill>
                <a:schemeClr val="accent1">
                  <a:lumMod val="50000"/>
                </a:schemeClr>
              </a:solidFill>
              <a:latin typeface="Calisto M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2459607"/>
            <a:ext cx="3423459" cy="3024336"/>
          </a:xfrm>
        </p:spPr>
        <p:txBody>
          <a:bodyPr>
            <a:norm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US" dirty="0" smtClean="0"/>
              <a:t>Long-term aim: study molecular processes on a ns scale.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dirty="0"/>
          </a:p>
          <a:p>
            <a:pPr>
              <a:buSzPct val="100000"/>
              <a:buFont typeface="Arial" pitchFamily="34" charset="0"/>
              <a:buChar char="•"/>
            </a:pPr>
            <a:r>
              <a:rPr lang="en-US" dirty="0" smtClean="0"/>
              <a:t>Proof-of-principle: Brownian motion of Au particles in a solution</a:t>
            </a:r>
          </a:p>
        </p:txBody>
      </p:sp>
      <p:pic>
        <p:nvPicPr>
          <p:cNvPr id="7170" name="Picture 2" descr="Motion of Molecule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08920"/>
            <a:ext cx="2857500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53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0</TotalTime>
  <Words>443</Words>
  <Application>Microsoft Office PowerPoint</Application>
  <PresentationFormat>On-screen Show (4:3)</PresentationFormat>
  <Paragraphs>113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Pushpin</vt:lpstr>
      <vt:lpstr>Apex</vt:lpstr>
      <vt:lpstr>Office Theme</vt:lpstr>
      <vt:lpstr>Adjacency</vt:lpstr>
      <vt:lpstr>Apothecary</vt:lpstr>
      <vt:lpstr>1_Apex</vt:lpstr>
      <vt:lpstr>SAXS analysis of Au Particles in Toluol solution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Acknowledgments</vt:lpstr>
      <vt:lpstr>Thank you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SAXS aNALysis of Au Particles in Toluol solution</dc:title>
  <dc:creator>Volkov, Pavel</dc:creator>
  <cp:lastModifiedBy>b1user (owner: Gehrke, Rainer)</cp:lastModifiedBy>
  <cp:revision>43</cp:revision>
  <dcterms:created xsi:type="dcterms:W3CDTF">2011-08-28T19:06:48Z</dcterms:created>
  <dcterms:modified xsi:type="dcterms:W3CDTF">2011-08-30T11:55:52Z</dcterms:modified>
</cp:coreProperties>
</file>