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__6.bin" ContentType="application/vnd.openxmlformats-officedocument.oleObject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embeddings/Microsoft___2.bin" ContentType="application/vnd.openxmlformats-officedocument.oleObject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Microsoft___3.bin" ContentType="application/vnd.openxmlformats-officedocument.oleObject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__4.bin" ContentType="application/vnd.openxmlformats-officedocument.oleObjec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422" r:id="rId2"/>
    <p:sldId id="423" r:id="rId3"/>
    <p:sldId id="448" r:id="rId4"/>
    <p:sldId id="449" r:id="rId5"/>
    <p:sldId id="429" r:id="rId6"/>
    <p:sldId id="430" r:id="rId7"/>
    <p:sldId id="431" r:id="rId8"/>
    <p:sldId id="446" r:id="rId9"/>
    <p:sldId id="432" r:id="rId10"/>
    <p:sldId id="447" r:id="rId11"/>
    <p:sldId id="438" r:id="rId12"/>
    <p:sldId id="440" r:id="rId13"/>
    <p:sldId id="443" r:id="rId14"/>
    <p:sldId id="442" r:id="rId15"/>
    <p:sldId id="435" r:id="rId16"/>
    <p:sldId id="427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  <a:srgbClr val="29FF4B"/>
    <a:srgbClr val="FF12AE"/>
    <a:srgbClr val="FFFF00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8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ict"/><Relationship Id="rId4" Type="http://schemas.openxmlformats.org/officeDocument/2006/relationships/image" Target="../media/image11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fld id="{A6F36498-13EC-034B-9DC9-CFAD3DE702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03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1C2FF-CC44-0740-9197-8B3CFA2AFFFA}" type="slidenum">
              <a:rPr lang="en-US" altLang="ja-JP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pPr/>
              <a:t>1</a:t>
            </a:fld>
            <a:endParaRPr lang="en-US" altLang="ja-JP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10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11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What I show here is the preliminary ring design parameter together with the present one. Five bend achromat</a:t>
            </a:r>
            <a:r>
              <a:rPr lang="en-US" altLang="ja-JP" dirty="0" smtClean="0"/>
              <a:t>ic configuration was adopted to reduce the emittance. A horizontal beta function is  set to be about 5 m at ID straight sections to </a:t>
            </a:r>
            <a:r>
              <a:rPr lang="en-US" altLang="ja-JP" dirty="0"/>
              <a:t>increase the </a:t>
            </a:r>
            <a:r>
              <a:rPr lang="en-US" altLang="ja-JP" dirty="0" smtClean="0"/>
              <a:t>brilliance. We therefore introduced special injection cell structures for off-axis beam injection. Estimated </a:t>
            </a:r>
            <a:r>
              <a:rPr lang="en-US" altLang="ja-JP" dirty="0"/>
              <a:t>n</a:t>
            </a:r>
            <a:r>
              <a:rPr lang="en-US" altLang="ja-JP" dirty="0" smtClean="0"/>
              <a:t>atural emittance is 100-pmrad under realistic operation condition and horizontal beam size in one sigma is about 20 microns, which is about 15 times smaller than the present value.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81C5-DF5A-394F-A8BC-1408869FC55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479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14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15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16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3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4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7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8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894C9-8F6E-B340-9437-FDB916D18027}" type="slidenum">
              <a:rPr lang="en-US" altLang="ja-JP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9</a:t>
            </a:fld>
            <a:endParaRPr lang="en-US" altLang="ja-JP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B60B-6C19-184E-9E25-F901F442E8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4E9E-2C3E-2947-85C3-62883B6E9B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7212-B1D6-5E49-94A7-093E5DA424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6D11-22C2-8D42-B799-8984B5D926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7DA4-6CF8-734C-B36E-F437F413D1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969D-A933-F345-8EB0-F4A390117F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2206-E7B8-1F45-BAA8-F3AA7269A7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318A-AF66-D04B-985C-37A2B3501B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77FD-8016-964A-BC9C-545B2A83AA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3282-B18F-3C41-A23C-B59B5F89DF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CA9D-F386-8A46-ADFB-F679453A89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fld id="{7169931A-C273-1E4D-A8CC-2E10FE08EA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df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9" Type="http://schemas.openxmlformats.org/officeDocument/2006/relationships/image" Target="../media/image30.pdf"/><Relationship Id="rId10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6" Type="http://schemas.openxmlformats.org/officeDocument/2006/relationships/image" Target="../media/image42.pdf"/><Relationship Id="rId7" Type="http://schemas.openxmlformats.org/officeDocument/2006/relationships/image" Target="../media/image43.png"/><Relationship Id="rId8" Type="http://schemas.openxmlformats.org/officeDocument/2006/relationships/image" Target="../media/image44.pdf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df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df"/><Relationship Id="rId4" Type="http://schemas.openxmlformats.org/officeDocument/2006/relationships/image" Target="../media/image47.png"/><Relationship Id="rId5" Type="http://schemas.openxmlformats.org/officeDocument/2006/relationships/image" Target="../media/image48.pdf"/><Relationship Id="rId6" Type="http://schemas.openxmlformats.org/officeDocument/2006/relationships/image" Target="../media/image49.png"/><Relationship Id="rId7" Type="http://schemas.openxmlformats.org/officeDocument/2006/relationships/image" Target="../media/image50.pdf"/><Relationship Id="rId8" Type="http://schemas.openxmlformats.org/officeDocument/2006/relationships/image" Target="../media/image51.png"/><Relationship Id="rId9" Type="http://schemas.openxmlformats.org/officeDocument/2006/relationships/image" Target="../media/image52.pdf"/><Relationship Id="rId10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5" Type="http://schemas.openxmlformats.org/officeDocument/2006/relationships/image" Target="../media/image58.pdf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__1.bin"/><Relationship Id="rId5" Type="http://schemas.openxmlformats.org/officeDocument/2006/relationships/image" Target="../media/image2.pd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__2.bin"/><Relationship Id="rId5" Type="http://schemas.openxmlformats.org/officeDocument/2006/relationships/oleObject" Target="../embeddings/Microsoft___3.bin"/><Relationship Id="rId6" Type="http://schemas.openxmlformats.org/officeDocument/2006/relationships/oleObject" Target="../embeddings/Microsoft___4.bin"/><Relationship Id="rId7" Type="http://schemas.openxmlformats.org/officeDocument/2006/relationships/oleObject" Target="../embeddings/Microsoft___5.bin"/><Relationship Id="rId8" Type="http://schemas.openxmlformats.org/officeDocument/2006/relationships/oleObject" Target="../embeddings/Microsoft___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7" Type="http://schemas.openxmlformats.org/officeDocument/2006/relationships/image" Target="../media/image20.pdf"/><Relationship Id="rId8" Type="http://schemas.openxmlformats.org/officeDocument/2006/relationships/image" Target="../media/image21.png"/><Relationship Id="rId9" Type="http://schemas.openxmlformats.org/officeDocument/2006/relationships/image" Target="../media/image22.pdf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19800" y="76200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400" b="1" dirty="0">
                <a:ea typeface="Arial" pitchFamily="30" charset="0"/>
                <a:cs typeface="Arial" pitchFamily="30" charset="0"/>
              </a:rPr>
              <a:t>3WM 2016 (DESY, Sep. 15, 2016)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3352800"/>
            <a:ext cx="88392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u="sng" dirty="0">
                <a:ea typeface="ＭＳ ゴシック" pitchFamily="30" charset="-128"/>
                <a:cs typeface="Arial" pitchFamily="30" charset="0"/>
              </a:rPr>
              <a:t>Contents</a:t>
            </a:r>
            <a:endParaRPr kumimoji="0" lang="en-US" altLang="ja-JP" b="1" u="sng" dirty="0">
              <a:solidFill>
                <a:srgbClr val="000000"/>
              </a:solidFill>
              <a:ea typeface="ＭＳ ゴシック" pitchFamily="30" charset="-128"/>
              <a:cs typeface="Arial" pitchFamily="30" charset="0"/>
            </a:endParaRP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(1) Remarks on MBA Lattice Design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(2) A New Scheme for Suppressing Lattice Nonlinearity</a:t>
            </a:r>
          </a:p>
          <a:p>
            <a:pPr>
              <a:spcBef>
                <a:spcPct val="20000"/>
              </a:spcBef>
            </a:pPr>
            <a:r>
              <a:rPr kumimoji="0" lang="en-US" altLang="ja-JP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     - auxiliary weak sextupoles between arcs -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(3) Precise Description and Control of High-Order ADTS </a:t>
            </a:r>
          </a:p>
          <a:p>
            <a:pPr>
              <a:spcBef>
                <a:spcPct val="20000"/>
              </a:spcBef>
            </a:pPr>
            <a:r>
              <a:rPr kumimoji="0" lang="en-US" altLang="ja-JP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     - high-order formula by canonical perturbation and its use -  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(4) Application to SPring-8-II Lattice Design</a:t>
            </a:r>
            <a:endParaRPr kumimoji="0" lang="en-US" altLang="ja-JP" sz="1800" b="1" dirty="0">
              <a:solidFill>
                <a:srgbClr val="000000"/>
              </a:solidFill>
              <a:ea typeface="ＭＳ ゴシック" pitchFamily="30" charset="-128"/>
              <a:cs typeface="Arial" pitchFamily="30" charset="0"/>
            </a:endParaRPr>
          </a:p>
        </p:txBody>
      </p:sp>
      <p:sp>
        <p:nvSpPr>
          <p:cNvPr id="14341" name="正方形/長方形 4"/>
          <p:cNvSpPr>
            <a:spLocks noChangeArrowheads="1"/>
          </p:cNvSpPr>
          <p:nvPr/>
        </p:nvSpPr>
        <p:spPr bwMode="auto">
          <a:xfrm>
            <a:off x="2245810" y="990600"/>
            <a:ext cx="438383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b="1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Kouichi SOUTOME</a:t>
            </a:r>
          </a:p>
          <a:p>
            <a:pPr algn="ctr"/>
            <a:r>
              <a:rPr kumimoji="0" lang="en-US" altLang="ja-JP" sz="1800" b="1" baseline="30000">
                <a:ea typeface="Arial" pitchFamily="30" charset="0"/>
                <a:cs typeface="Arial" pitchFamily="30" charset="0"/>
              </a:rPr>
              <a:t>(a) </a:t>
            </a:r>
            <a:r>
              <a:rPr kumimoji="0" lang="en-US" altLang="ja-JP" b="1">
                <a:ea typeface="Arial" pitchFamily="30" charset="0"/>
                <a:cs typeface="Arial" pitchFamily="30" charset="0"/>
              </a:rPr>
              <a:t>Accelerator Divison, JASRI</a:t>
            </a:r>
          </a:p>
          <a:p>
            <a:pPr algn="ctr"/>
            <a:r>
              <a:rPr kumimoji="0" lang="en-US" altLang="ja-JP" sz="1800" b="1" baseline="30000">
                <a:ea typeface="Arial" pitchFamily="30" charset="0"/>
                <a:cs typeface="Arial" pitchFamily="30" charset="0"/>
              </a:rPr>
              <a:t>(b) </a:t>
            </a:r>
            <a:r>
              <a:rPr kumimoji="0" lang="en-US" altLang="ja-JP" b="1">
                <a:ea typeface="Arial" pitchFamily="30" charset="0"/>
                <a:cs typeface="Arial" pitchFamily="30" charset="0"/>
              </a:rPr>
              <a:t>RIKEN SPring-8 Center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685800"/>
          </a:xfrm>
        </p:spPr>
        <p:txBody>
          <a:bodyPr/>
          <a:lstStyle/>
          <a:p>
            <a:r>
              <a:rPr lang="en-US" sz="2800" b="1" u="sng">
                <a:solidFill>
                  <a:srgbClr val="0000FF"/>
                </a:solidFill>
              </a:rPr>
              <a:t>Nonlinear Optimization for SPring-8 Upgrade</a:t>
            </a:r>
            <a:endParaRPr lang="ja-JP" altLang="en-US" sz="2800" b="1" u="sng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52400" y="3429000"/>
            <a:ext cx="8839200" cy="304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9" name="正方形/長方形 4"/>
          <p:cNvSpPr>
            <a:spLocks noChangeArrowheads="1"/>
          </p:cNvSpPr>
          <p:nvPr/>
        </p:nvSpPr>
        <p:spPr bwMode="auto">
          <a:xfrm>
            <a:off x="3699605" y="2190690"/>
            <a:ext cx="1546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800" b="1" i="1">
                <a:ea typeface="Arial" pitchFamily="30" charset="0"/>
                <a:cs typeface="Arial" pitchFamily="30" charset="0"/>
              </a:rPr>
              <a:t>on behalf of</a:t>
            </a:r>
          </a:p>
        </p:txBody>
      </p:sp>
      <p:sp>
        <p:nvSpPr>
          <p:cNvPr id="11" name="正方形/長方形 4"/>
          <p:cNvSpPr>
            <a:spLocks noChangeArrowheads="1"/>
          </p:cNvSpPr>
          <p:nvPr/>
        </p:nvSpPr>
        <p:spPr bwMode="auto">
          <a:xfrm>
            <a:off x="457200" y="257169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800" b="1">
                <a:ea typeface="Arial" pitchFamily="30" charset="0"/>
                <a:cs typeface="Arial" pitchFamily="30" charset="0"/>
              </a:rPr>
              <a:t> </a:t>
            </a:r>
            <a:r>
              <a:rPr kumimoji="0" lang="en-US" altLang="ja-JP" sz="2000" b="1">
                <a:ea typeface="Arial" pitchFamily="30" charset="0"/>
                <a:cs typeface="Arial" pitchFamily="30" charset="0"/>
              </a:rPr>
              <a:t>Lattice Team, SPring-8 UG Project</a:t>
            </a:r>
          </a:p>
          <a:p>
            <a:pPr algn="ctr"/>
            <a:r>
              <a:rPr kumimoji="0" lang="en-US" altLang="ja-JP" sz="2000" b="1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H.Tanaka</a:t>
            </a:r>
            <a:r>
              <a:rPr kumimoji="0" lang="en-US" altLang="ja-JP" sz="2000" b="1" baseline="30000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 (b)</a:t>
            </a:r>
            <a:r>
              <a:rPr kumimoji="0" lang="en-US" altLang="ja-JP" sz="2000" b="1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, M.Takao</a:t>
            </a:r>
            <a:r>
              <a:rPr kumimoji="0" lang="en-US" altLang="ja-JP" sz="2000" b="1" baseline="30000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 (a)</a:t>
            </a:r>
            <a:r>
              <a:rPr kumimoji="0" lang="en-US" altLang="ja-JP" sz="2000" b="1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, Y.Shimosaki</a:t>
            </a:r>
            <a:r>
              <a:rPr kumimoji="0" lang="en-US" altLang="ja-JP" sz="2000" b="1" baseline="30000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 (a)</a:t>
            </a:r>
            <a:r>
              <a:rPr kumimoji="0" lang="en-US" altLang="ja-JP" sz="2000" b="1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 and KS</a:t>
            </a:r>
            <a:r>
              <a:rPr kumimoji="0" lang="en-US" altLang="ja-JP" sz="2000" b="1" baseline="30000">
                <a:solidFill>
                  <a:srgbClr val="0000FF"/>
                </a:solidFill>
                <a:ea typeface="Arial" pitchFamily="30" charset="0"/>
                <a:cs typeface="Arial" pitchFamily="30" charset="0"/>
              </a:rPr>
              <a:t> (a,b)</a:t>
            </a:r>
            <a:endParaRPr kumimoji="0" lang="en-US" altLang="ja-JP" sz="2000" b="1">
              <a:solidFill>
                <a:srgbClr val="0000FF"/>
              </a:solidFill>
              <a:ea typeface="Arial" pitchFamily="30" charset="0"/>
              <a:cs typeface="Arial" pitchFamily="30" charset="0"/>
            </a:endParaRPr>
          </a:p>
        </p:txBody>
      </p:sp>
      <p:sp>
        <p:nvSpPr>
          <p:cNvPr id="13" name="正方形/長方形 4"/>
          <p:cNvSpPr>
            <a:spLocks noChangeArrowheads="1"/>
          </p:cNvSpPr>
          <p:nvPr/>
        </p:nvSpPr>
        <p:spPr bwMode="auto">
          <a:xfrm>
            <a:off x="5410200" y="6477000"/>
            <a:ext cx="3470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400" b="1" i="1">
                <a:latin typeface="Courier"/>
                <a:ea typeface="Arial" pitchFamily="30" charset="0"/>
                <a:cs typeface="Courier"/>
              </a:rPr>
              <a:t>e-mail: soutome@spring8.or.jp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SPring-8-II Lattice Design</a:t>
            </a:r>
            <a:b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</a:br>
            <a:r>
              <a:rPr kumimoji="0" lang="en-US" altLang="ja-JP" sz="2800" b="1" u="sng">
                <a:solidFill>
                  <a:srgbClr val="0000FF"/>
                </a:solidFill>
                <a:ea typeface="ＭＳ ゴシック" pitchFamily="-65" charset="-128"/>
              </a:rPr>
              <a:t>- Optimization of Unit Cell -</a:t>
            </a:r>
            <a:endParaRPr kumimoji="0" lang="ja-JP" altLang="en-US" sz="2800" b="1" u="sng">
              <a:solidFill>
                <a:srgbClr val="0000FF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8600" y="1143000"/>
            <a:ext cx="312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ADTS </a:t>
            </a:r>
          </a:p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before optimizing SXs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257800" y="1219200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ADTS and DA</a:t>
            </a:r>
          </a:p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after optimizing SXs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33800" y="2057400"/>
            <a:ext cx="2743200" cy="214525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553200" y="3037818"/>
            <a:ext cx="2362200" cy="237238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733800" y="4419600"/>
            <a:ext cx="2717863" cy="21336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28600" y="2057400"/>
            <a:ext cx="2723261" cy="212966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8600" y="4419600"/>
            <a:ext cx="2712847" cy="2129663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 bwMode="auto">
          <a:xfrm>
            <a:off x="152400" y="1143000"/>
            <a:ext cx="2971800" cy="548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3657600" y="1143000"/>
            <a:ext cx="5410200" cy="548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5" name="右矢印 34"/>
          <p:cNvSpPr/>
          <p:nvPr/>
        </p:nvSpPr>
        <p:spPr bwMode="auto">
          <a:xfrm>
            <a:off x="3200400" y="175260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SPring-8-II Lattice Design</a:t>
            </a:r>
            <a:b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</a:br>
            <a:r>
              <a:rPr kumimoji="0" lang="en-US" altLang="ja-JP" sz="2800" b="1" u="sng">
                <a:solidFill>
                  <a:srgbClr val="0000FF"/>
                </a:solidFill>
                <a:ea typeface="ＭＳ ゴシック" pitchFamily="-65" charset="-128"/>
              </a:rPr>
              <a:t>- Insertion of LSS and Injection Section -</a:t>
            </a:r>
            <a:endParaRPr kumimoji="0" lang="ja-JP" altLang="en-US" sz="2800" b="1" u="sng">
              <a:solidFill>
                <a:srgbClr val="0000FF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143000"/>
            <a:ext cx="876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The ring has four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long straight sections (LSS)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of about 30m and an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injection section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having high horizontal beta of 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b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= 20m.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632460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i="1" dirty="0">
                <a:solidFill>
                  <a:srgbClr val="008000"/>
                </a:solidFill>
                <a:ea typeface="ＭＳ ゴシック" pitchFamily="30" charset="-128"/>
                <a:cs typeface="Arial" pitchFamily="30" charset="0"/>
              </a:rPr>
              <a:t>* Beam injection will be discussed in detail by H.Tanaka.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362200"/>
            <a:ext cx="876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In both sections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phase matching condition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is imposed  and these sections are transparent for on-momentum electrons.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67200" y="3733799"/>
            <a:ext cx="4761322" cy="25190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790" y="3810000"/>
            <a:ext cx="3999010" cy="21336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52600" y="35052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FF00FF"/>
                </a:solidFill>
                <a:ea typeface="ＭＳ ゴシック" pitchFamily="30" charset="-128"/>
                <a:cs typeface="Arial" pitchFamily="30" charset="0"/>
              </a:rPr>
              <a:t>LSS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562600" y="34290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FF00FF"/>
                </a:solidFill>
                <a:ea typeface="ＭＳ ゴシック" pitchFamily="30" charset="-128"/>
                <a:cs typeface="Arial" pitchFamily="30" charset="0"/>
              </a:rPr>
              <a:t>Injection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876"/>
          </a:xfrm>
        </p:spPr>
        <p:txBody>
          <a:bodyPr>
            <a:normAutofit fontScale="90000"/>
          </a:bodyPr>
          <a:lstStyle/>
          <a:p>
            <a:r>
              <a:rPr lang="en-US" altLang="ja-JP" sz="3600" b="1" u="sng" dirty="0" smtClean="0">
                <a:solidFill>
                  <a:schemeClr val="tx1"/>
                </a:solidFill>
                <a:latin typeface="Arial"/>
                <a:cs typeface="Arial"/>
              </a:rPr>
              <a:t>Ring Structure</a:t>
            </a:r>
            <a:endParaRPr lang="ja-JP" altLang="en-US" sz="36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502810" y="2996829"/>
            <a:ext cx="1767840" cy="1717040"/>
          </a:xfrm>
          <a:prstGeom prst="roundRect">
            <a:avLst>
              <a:gd name="adj" fmla="val 391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Storage Ring</a:t>
            </a:r>
            <a:endParaRPr kumimoji="1"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5183530" y="2996829"/>
            <a:ext cx="43688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117490" y="4713869"/>
            <a:ext cx="43688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4266748" y="3831537"/>
            <a:ext cx="47053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6036176" y="3831537"/>
            <a:ext cx="47053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5288466" y="2800482"/>
            <a:ext cx="255217" cy="140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791200" y="52917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FF"/>
                </a:solidFill>
                <a:latin typeface="Arial"/>
                <a:cs typeface="Arial"/>
              </a:rPr>
              <a:t>Long Straight Cell </a:t>
            </a:r>
            <a:endParaRPr kumimoji="1" lang="ja-JP" altLang="en-US" sz="2000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36419" y="494268"/>
            <a:ext cx="122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FF"/>
                </a:solidFill>
                <a:latin typeface="Arial"/>
                <a:cs typeface="Arial"/>
              </a:rPr>
              <a:t>Unit Cell</a:t>
            </a:r>
            <a:endParaRPr kumimoji="1" lang="ja-JP" altLang="en-US" sz="2000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rot="16200000" flipH="1">
            <a:off x="4022625" y="2301975"/>
            <a:ext cx="806580" cy="774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4546945" y="4351646"/>
            <a:ext cx="135332" cy="148709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54935" y="4171911"/>
            <a:ext cx="426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IP</a:t>
            </a:r>
            <a:endParaRPr kumimoji="1" lang="ja-JP" alt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8" name="直線矢印コネクタ 47"/>
          <p:cNvCxnSpPr>
            <a:endCxn id="43" idx="1"/>
          </p:cNvCxnSpPr>
          <p:nvPr/>
        </p:nvCxnSpPr>
        <p:spPr>
          <a:xfrm>
            <a:off x="4019422" y="4040833"/>
            <a:ext cx="547342" cy="33259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914400" y="2667000"/>
            <a:ext cx="192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FF"/>
                </a:solidFill>
                <a:latin typeface="Arial"/>
                <a:cs typeface="Arial"/>
              </a:rPr>
              <a:t>Injection Cells</a:t>
            </a:r>
            <a:endParaRPr kumimoji="1" lang="ja-JP" altLang="en-US" sz="2000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53" name="フリーフォーム 52"/>
          <p:cNvSpPr/>
          <p:nvPr/>
        </p:nvSpPr>
        <p:spPr>
          <a:xfrm>
            <a:off x="4614295" y="4480035"/>
            <a:ext cx="1615440" cy="467360"/>
          </a:xfrm>
          <a:custGeom>
            <a:avLst/>
            <a:gdLst>
              <a:gd name="connsiteX0" fmla="*/ 0 w 1615440"/>
              <a:gd name="connsiteY0" fmla="*/ 50800 h 467360"/>
              <a:gd name="connsiteX1" fmla="*/ 60960 w 1615440"/>
              <a:gd name="connsiteY1" fmla="*/ 132080 h 467360"/>
              <a:gd name="connsiteX2" fmla="*/ 162560 w 1615440"/>
              <a:gd name="connsiteY2" fmla="*/ 213360 h 467360"/>
              <a:gd name="connsiteX3" fmla="*/ 325120 w 1615440"/>
              <a:gd name="connsiteY3" fmla="*/ 274320 h 467360"/>
              <a:gd name="connsiteX4" fmla="*/ 518160 w 1615440"/>
              <a:gd name="connsiteY4" fmla="*/ 314960 h 467360"/>
              <a:gd name="connsiteX5" fmla="*/ 731520 w 1615440"/>
              <a:gd name="connsiteY5" fmla="*/ 325120 h 467360"/>
              <a:gd name="connsiteX6" fmla="*/ 731520 w 1615440"/>
              <a:gd name="connsiteY6" fmla="*/ 325120 h 467360"/>
              <a:gd name="connsiteX7" fmla="*/ 812800 w 1615440"/>
              <a:gd name="connsiteY7" fmla="*/ 467360 h 467360"/>
              <a:gd name="connsiteX8" fmla="*/ 812800 w 1615440"/>
              <a:gd name="connsiteY8" fmla="*/ 467360 h 467360"/>
              <a:gd name="connsiteX9" fmla="*/ 812800 w 1615440"/>
              <a:gd name="connsiteY9" fmla="*/ 467360 h 467360"/>
              <a:gd name="connsiteX10" fmla="*/ 812800 w 1615440"/>
              <a:gd name="connsiteY10" fmla="*/ 355600 h 467360"/>
              <a:gd name="connsiteX11" fmla="*/ 812800 w 1615440"/>
              <a:gd name="connsiteY11" fmla="*/ 355600 h 467360"/>
              <a:gd name="connsiteX12" fmla="*/ 904240 w 1615440"/>
              <a:gd name="connsiteY12" fmla="*/ 325120 h 467360"/>
              <a:gd name="connsiteX13" fmla="*/ 1066800 w 1615440"/>
              <a:gd name="connsiteY13" fmla="*/ 314960 h 467360"/>
              <a:gd name="connsiteX14" fmla="*/ 1229360 w 1615440"/>
              <a:gd name="connsiteY14" fmla="*/ 294640 h 467360"/>
              <a:gd name="connsiteX15" fmla="*/ 1320800 w 1615440"/>
              <a:gd name="connsiteY15" fmla="*/ 264160 h 467360"/>
              <a:gd name="connsiteX16" fmla="*/ 1422400 w 1615440"/>
              <a:gd name="connsiteY16" fmla="*/ 213360 h 467360"/>
              <a:gd name="connsiteX17" fmla="*/ 1554480 w 1615440"/>
              <a:gd name="connsiteY17" fmla="*/ 101600 h 467360"/>
              <a:gd name="connsiteX18" fmla="*/ 1615440 w 1615440"/>
              <a:gd name="connsiteY18" fmla="*/ 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5440" h="467360">
                <a:moveTo>
                  <a:pt x="0" y="50800"/>
                </a:moveTo>
                <a:lnTo>
                  <a:pt x="60960" y="132080"/>
                </a:lnTo>
                <a:lnTo>
                  <a:pt x="162560" y="213360"/>
                </a:lnTo>
                <a:lnTo>
                  <a:pt x="325120" y="274320"/>
                </a:lnTo>
                <a:lnTo>
                  <a:pt x="518160" y="314960"/>
                </a:lnTo>
                <a:lnTo>
                  <a:pt x="731520" y="325120"/>
                </a:lnTo>
                <a:lnTo>
                  <a:pt x="731520" y="325120"/>
                </a:lnTo>
                <a:lnTo>
                  <a:pt x="812800" y="467360"/>
                </a:lnTo>
                <a:lnTo>
                  <a:pt x="812800" y="467360"/>
                </a:lnTo>
                <a:lnTo>
                  <a:pt x="812800" y="467360"/>
                </a:lnTo>
                <a:lnTo>
                  <a:pt x="812800" y="355600"/>
                </a:lnTo>
                <a:lnTo>
                  <a:pt x="812800" y="355600"/>
                </a:lnTo>
                <a:lnTo>
                  <a:pt x="904240" y="325120"/>
                </a:lnTo>
                <a:lnTo>
                  <a:pt x="1066800" y="314960"/>
                </a:lnTo>
                <a:lnTo>
                  <a:pt x="1229360" y="294640"/>
                </a:lnTo>
                <a:lnTo>
                  <a:pt x="1320800" y="264160"/>
                </a:lnTo>
                <a:lnTo>
                  <a:pt x="1422400" y="213360"/>
                </a:lnTo>
                <a:lnTo>
                  <a:pt x="1554480" y="101600"/>
                </a:lnTo>
                <a:lnTo>
                  <a:pt x="1615440" y="0"/>
                </a:ln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/>
          <a:lstStyle/>
          <a:p>
            <a:fld id="{BD69B2E7-A3A1-D24F-9439-F729E8C5CBF1}" type="slidenum">
              <a:rPr lang="en-US" altLang="ja-JP" sz="1200"/>
              <a:pPr/>
              <a:t>12</a:t>
            </a:fld>
            <a:endParaRPr lang="en-US" altLang="ja-JP" sz="12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87716" y="3429000"/>
            <a:ext cx="2756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latin typeface="Arial"/>
                <a:cs typeface="Arial"/>
              </a:rPr>
              <a:t>42 Unit Cells</a:t>
            </a:r>
          </a:p>
          <a:p>
            <a:r>
              <a:rPr lang="en-US" altLang="ja-JP" sz="1800" b="1" dirty="0" smtClean="0">
                <a:latin typeface="Arial"/>
                <a:cs typeface="Arial"/>
              </a:rPr>
              <a:t>+ 2 Injection Cells</a:t>
            </a:r>
          </a:p>
          <a:p>
            <a:r>
              <a:rPr lang="en-US" altLang="ja-JP" sz="1800" b="1" dirty="0" smtClean="0">
                <a:latin typeface="Arial"/>
                <a:cs typeface="Arial"/>
              </a:rPr>
              <a:t>+ 4 Long Straight Cells</a:t>
            </a:r>
            <a:endParaRPr lang="ja-JP" altLang="en-US" sz="1800" b="1" dirty="0">
              <a:latin typeface="Arial"/>
              <a:cs typeface="Arial"/>
            </a:endParaRPr>
          </a:p>
          <a:p>
            <a:endParaRPr kumimoji="1" lang="ja-JP" altLang="en-US" sz="1800"/>
          </a:p>
        </p:txBody>
      </p:sp>
      <p:pic>
        <p:nvPicPr>
          <p:cNvPr id="27" name="図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62601" y="892810"/>
            <a:ext cx="4005199" cy="18503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図 3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8618" y="838200"/>
            <a:ext cx="3919982" cy="1811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2842" y="3028950"/>
            <a:ext cx="3919982" cy="181102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4" name="図 3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040892" y="4953000"/>
            <a:ext cx="7798308" cy="183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53005"/>
          </a:xfrm>
        </p:spPr>
        <p:txBody>
          <a:bodyPr>
            <a:normAutofit/>
          </a:bodyPr>
          <a:lstStyle/>
          <a:p>
            <a:r>
              <a:rPr lang="en-US" altLang="ja-JP" sz="3200" b="1" u="sng" dirty="0" smtClean="0">
                <a:solidFill>
                  <a:schemeClr val="tx1"/>
                </a:solidFill>
                <a:latin typeface="Arial"/>
                <a:cs typeface="Arial"/>
              </a:rPr>
              <a:t>Machine Parameters</a:t>
            </a:r>
            <a:r>
              <a:rPr lang="en-US" altLang="ja-JP" sz="2400" b="1" u="sng" dirty="0" smtClean="0">
                <a:solidFill>
                  <a:schemeClr val="tx1"/>
                </a:solidFill>
                <a:latin typeface="Arial"/>
                <a:cs typeface="Arial"/>
              </a:rPr>
              <a:t> (tentative, as of Sep. 2016)</a:t>
            </a:r>
            <a:endParaRPr lang="ja-JP" altLang="en-US" sz="2400" b="1" u="sng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76199" y="609600"/>
          <a:ext cx="8991601" cy="616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4696"/>
                <a:gridCol w="2423823"/>
                <a:gridCol w="461308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rgbClr val="FDFF1C"/>
                          </a:solidFill>
                          <a:latin typeface="+mn-lt"/>
                          <a:ea typeface="+mn-ea"/>
                          <a:cs typeface="+mn-cs"/>
                        </a:rPr>
                        <a:t>SPring-8-II</a:t>
                      </a:r>
                      <a:r>
                        <a:rPr lang="ja-JP" sz="1800">
                          <a:solidFill>
                            <a:srgbClr val="FDFF1C"/>
                          </a:solidFill>
                        </a:rPr>
                        <a:t> </a:t>
                      </a:r>
                      <a:endParaRPr kumimoji="1" lang="ja-JP" altLang="en-US" sz="1800">
                        <a:solidFill>
                          <a:srgbClr val="FDFF1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SPring-8 (Present)</a:t>
                      </a:r>
                      <a:r>
                        <a:rPr lang="ja-JP" sz="1800"/>
                        <a:t> </a:t>
                      </a:r>
                      <a:endParaRPr kumimoji="1" lang="ja-JP" alt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E [GeV]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6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8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I [mA]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100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100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C [m]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1435.45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1435.95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Lattice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5BA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(w/ Long. Var.)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kumimoji="1" lang="en-US" altLang="ja-JP" sz="1800" b="1"/>
                        <a:t>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[nmrad]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0.157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1" lang="en-US" altLang="ja-JP" sz="1800" b="1"/>
                        <a:t>〜0.10 w/ undulators</a:t>
                      </a:r>
                      <a:endParaRPr kumimoji="1"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  (Achromat) , 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2.4  (Non-Achromat)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b</a:t>
                      </a:r>
                      <a:r>
                        <a:rPr kumimoji="1" lang="en-US" sz="1800" b="1" kern="1200" baseline="-25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b</a:t>
                      </a:r>
                      <a:r>
                        <a:rPr kumimoji="1" lang="en-US" sz="1800" b="1" kern="1200" baseline="-25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[m]</a:t>
                      </a:r>
                      <a:r>
                        <a:rPr lang="ja-JP" sz="1800" b="1"/>
                        <a:t> </a:t>
                      </a:r>
                      <a:r>
                        <a:rPr lang="en-US" altLang="ja-JP" sz="1800" b="1"/>
                        <a:t>@ ID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(5.5, 2.2)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(24.4, 5.8)       (A) ,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(31.2, 5.0)       (NA)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h</a:t>
                      </a:r>
                      <a:r>
                        <a:rPr kumimoji="1" lang="en-US" sz="1800" b="1" kern="1200" baseline="-25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[m]</a:t>
                      </a:r>
                      <a:r>
                        <a:rPr lang="ja-JP" altLang="en-US" sz="1800" b="1"/>
                        <a:t> </a:t>
                      </a:r>
                      <a:r>
                        <a:rPr lang="en-US" altLang="ja-JP" sz="1800" b="1"/>
                        <a:t>@ ID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0.0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                  (A) ,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0.146              (NA)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n</a:t>
                      </a:r>
                      <a:r>
                        <a:rPr kumimoji="1" lang="en-US" sz="1800" b="1" kern="1200" baseline="-25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n</a:t>
                      </a:r>
                      <a:r>
                        <a:rPr kumimoji="1" lang="en-US" sz="1800" b="1" kern="1200" baseline="-25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ja-JP" altLang="en-US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(108.10, 44.58)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(40.15, 18.35) (A) ,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(41.14, 19.35) (NA)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x</a:t>
                      </a:r>
                      <a:r>
                        <a:rPr kumimoji="1" lang="en-US" sz="1800" b="1" kern="1200" baseline="-25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x</a:t>
                      </a:r>
                      <a:r>
                        <a:rPr kumimoji="1" lang="en-US" sz="1800" b="1" kern="1200" baseline="-25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en-US" sz="1800" b="1" kern="1200" baseline="-25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  <a:r>
                        <a:rPr lang="ja-JP" altLang="en-US" sz="1800" b="1">
                          <a:solidFill>
                            <a:srgbClr val="000000"/>
                          </a:solidFill>
                        </a:rPr>
                        <a:t> 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(-143, -147)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(-90, -41)        (A)  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 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(-117, -47)       (NA)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3.24e-5</a:t>
                      </a:r>
                      <a:r>
                        <a:rPr lang="ja-JP" sz="18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1.46e-4           (A)  </a:t>
                      </a:r>
                      <a:r>
                        <a:rPr kumimoji="1" lang="en-US" sz="18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1.60e-4           (NA)</a:t>
                      </a:r>
                      <a:r>
                        <a:rPr lang="ja-JP" sz="1800" b="1"/>
                        <a:t> 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s</a:t>
                      </a:r>
                      <a:r>
                        <a:rPr kumimoji="1" lang="en-US" sz="1800" b="1" kern="1200" baseline="-25000">
                          <a:solidFill>
                            <a:srgbClr val="000000"/>
                          </a:solidFill>
                          <a:latin typeface="Symbol" charset="2"/>
                          <a:ea typeface="+mn-ea"/>
                          <a:cs typeface="Symbol" charset="2"/>
                        </a:rPr>
                        <a:t>D</a:t>
                      </a:r>
                      <a:r>
                        <a:rPr kumimoji="1" lang="en-US" sz="1800" b="1" kern="1200" baseline="-25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p/p</a:t>
                      </a: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[%]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solidFill>
                            <a:srgbClr val="000000"/>
                          </a:solidFill>
                        </a:rPr>
                        <a:t>0.093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0.109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kumimoji="1" lang="en-US" altLang="ja-JP" sz="1800" b="1" baseline="0"/>
                        <a:t> </a:t>
                      </a:r>
                      <a:r>
                        <a:rPr kumimoji="1" lang="en-US" altLang="ja-JP" sz="1800" b="1"/>
                        <a:t>[%]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10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0.2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h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2436</a:t>
                      </a:r>
                      <a:endParaRPr kumimoji="1" lang="ja-JP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2436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kumimoji="1" lang="en-US" altLang="ja-JP" sz="1800" b="1" baseline="-25000">
                          <a:solidFill>
                            <a:srgbClr val="000000"/>
                          </a:solidFill>
                        </a:rPr>
                        <a:t>RF</a:t>
                      </a:r>
                      <a:r>
                        <a:rPr kumimoji="1" lang="en-US" altLang="ja-JP" sz="1800" b="1">
                          <a:solidFill>
                            <a:srgbClr val="000000"/>
                          </a:solidFill>
                        </a:rPr>
                        <a:t> [Hz]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508.76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508.58</a:t>
                      </a:r>
                      <a:endParaRPr kumimoji="1" lang="ja-JP" altLang="en-US" sz="1800" b="1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kumimoji="1" lang="en-US" altLang="ja-JP" sz="1800" b="1">
                          <a:solidFill>
                            <a:srgbClr val="000000"/>
                          </a:solidFill>
                        </a:rPr>
                        <a:t>U [MeV/turn]</a:t>
                      </a:r>
                      <a:endParaRPr kumimoji="1" lang="ja-JP" altLang="en-US" sz="18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>
                          <a:solidFill>
                            <a:schemeClr val="tx1"/>
                          </a:solidFill>
                        </a:rPr>
                        <a:t>2.96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/>
                        <a:t>9.12</a:t>
                      </a:r>
                      <a:endParaRPr kumimoji="1" lang="ja-JP" altLang="en-US" sz="1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/>
          <a:lstStyle/>
          <a:p>
            <a:fld id="{BD69B2E7-A3A1-D24F-9439-F729E8C5CBF1}" type="slidenum">
              <a:rPr lang="en-US" altLang="ja-JP" sz="1200"/>
              <a:pPr/>
              <a:t>13</a:t>
            </a:fld>
            <a:endParaRPr lang="en-US" altLang="ja-JP" sz="12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51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chemeClr val="tx1"/>
                </a:solidFill>
                <a:ea typeface="ＭＳ ゴシック" pitchFamily="-65" charset="-128"/>
              </a:rPr>
              <a:t>Dynamics</a:t>
            </a:r>
            <a:endParaRPr kumimoji="0" lang="ja-JP" altLang="en-US" sz="3600" b="1" u="sng">
              <a:solidFill>
                <a:schemeClr val="tx1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74289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u="sng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Dynamic Aperture (@ IP)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74289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u="sng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Amplitude-Dep. Tune Shift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29200" y="3764953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u="sng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Chromaticity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764953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u="sng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Hor. Phase Space (@ y=0)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143000"/>
            <a:ext cx="2263543" cy="22733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67200" y="4145953"/>
            <a:ext cx="3276600" cy="2559647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95400" y="33528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400" b="1" i="1" dirty="0">
                <a:solidFill>
                  <a:srgbClr val="FF00FF"/>
                </a:solidFill>
                <a:ea typeface="ＭＳ ゴシック" pitchFamily="30" charset="-128"/>
                <a:cs typeface="Arial" pitchFamily="30" charset="0"/>
              </a:rPr>
              <a:t>injected beam (x=-2mm)</a:t>
            </a:r>
          </a:p>
        </p:txBody>
      </p:sp>
      <p:cxnSp>
        <p:nvCxnSpPr>
          <p:cNvPr id="18" name="直線矢印コネクタ 17"/>
          <p:cNvCxnSpPr/>
          <p:nvPr/>
        </p:nvCxnSpPr>
        <p:spPr bwMode="auto">
          <a:xfrm rot="5400000" flipH="1" flipV="1">
            <a:off x="1293266" y="32385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図 2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1465" y="4191000"/>
            <a:ext cx="2680335" cy="255460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76000" y="1144800"/>
            <a:ext cx="2900172" cy="228549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166800" y="1144800"/>
            <a:ext cx="2911348" cy="228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Nonlinear Chromaticity</a:t>
            </a:r>
            <a:endParaRPr kumimoji="0" lang="ja-JP" altLang="en-US" sz="3600" b="1" u="sng">
              <a:solidFill>
                <a:srgbClr val="0000FF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6858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To obtain enough Touschek beam lifetime, the momentum acceptance (MA) must be as large as possible.  The MA of the present lattice is about 2% and we are trying to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suppress the 2</a:t>
            </a:r>
            <a:r>
              <a:rPr kumimoji="0" lang="en-US" altLang="ja-JP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nd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 order chromaticity </a:t>
            </a:r>
            <a:r>
              <a:rPr kumimoji="0" lang="en-US" altLang="ja-JP" b="1" dirty="0">
                <a:solidFill>
                  <a:srgbClr val="0000FF"/>
                </a:solidFill>
                <a:latin typeface="Symbol" charset="2"/>
                <a:ea typeface="ＭＳ ゴシック" pitchFamily="30" charset="-128"/>
                <a:cs typeface="Symbol" charset="2"/>
              </a:rPr>
              <a:t>x</a:t>
            </a:r>
            <a:r>
              <a:rPr kumimoji="0" lang="en-US" altLang="ja-JP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(2)</a:t>
            </a:r>
            <a:r>
              <a:rPr kumimoji="0" lang="en-US" altLang="ja-JP" b="1" baseline="-25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x,y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 by extending the SX excitation pattern to plural cells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6670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u="sng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An example of </a:t>
            </a:r>
            <a:r>
              <a:rPr kumimoji="0" lang="en-US" altLang="ja-JP" b="1" u="sng" dirty="0">
                <a:ea typeface="ＭＳ ゴシック" pitchFamily="30" charset="-128"/>
                <a:cs typeface="Arial" pitchFamily="30" charset="0"/>
              </a:rPr>
              <a:t> </a:t>
            </a:r>
            <a:r>
              <a:rPr kumimoji="0" lang="en-US" altLang="ja-JP" b="1" u="sng" dirty="0">
                <a:latin typeface="Symbol" charset="2"/>
                <a:ea typeface="ＭＳ ゴシック" pitchFamily="30" charset="-128"/>
                <a:cs typeface="Symbol" charset="2"/>
              </a:rPr>
              <a:t>x</a:t>
            </a:r>
            <a:r>
              <a:rPr kumimoji="0" lang="en-US" altLang="ja-JP" b="1" u="sng" baseline="30000" dirty="0">
                <a:ea typeface="ＭＳ ゴシック" pitchFamily="30" charset="-128"/>
                <a:cs typeface="Arial" pitchFamily="30" charset="0"/>
              </a:rPr>
              <a:t>(2)</a:t>
            </a:r>
            <a:r>
              <a:rPr kumimoji="0" lang="en-US" altLang="ja-JP" b="1" u="sng" dirty="0">
                <a:ea typeface="ＭＳ ゴシック" pitchFamily="30" charset="-128"/>
                <a:cs typeface="Arial" pitchFamily="30" charset="0"/>
              </a:rPr>
              <a:t>-</a:t>
            </a:r>
            <a:r>
              <a:rPr kumimoji="0" lang="en-US" altLang="ja-JP" b="1" u="sng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control with 3-cell modulation of SX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5874603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Studies are ongoing to find an optimum set of SXs to suppress </a:t>
            </a:r>
            <a:r>
              <a:rPr kumimoji="0" lang="en-US" altLang="ja-JP" b="1" dirty="0">
                <a:latin typeface="Symbol" charset="2"/>
                <a:ea typeface="ＭＳ ゴシック" pitchFamily="30" charset="-128"/>
                <a:cs typeface="Symbol" charset="2"/>
              </a:rPr>
              <a:t>x</a:t>
            </a:r>
            <a:r>
              <a:rPr kumimoji="0" lang="en-US" altLang="ja-JP" b="1" baseline="30000" dirty="0">
                <a:ea typeface="ＭＳ ゴシック" pitchFamily="30" charset="-128"/>
                <a:cs typeface="Arial" pitchFamily="30" charset="0"/>
              </a:rPr>
              <a:t>(2)</a:t>
            </a:r>
            <a:r>
              <a:rPr kumimoji="0" lang="en-US" altLang="ja-JP" b="1" baseline="-25000" dirty="0">
                <a:ea typeface="ＭＳ ゴシック" pitchFamily="30" charset="-128"/>
                <a:cs typeface="Arial" pitchFamily="30" charset="0"/>
              </a:rPr>
              <a:t>x,y</a:t>
            </a: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 and ADTS at the same time.  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381000" y="2590800"/>
            <a:ext cx="8534400" cy="3200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57800" y="3200400"/>
            <a:ext cx="3213100" cy="25245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38200" y="3200400"/>
            <a:ext cx="3200401" cy="2514600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 bwMode="auto">
          <a:xfrm>
            <a:off x="4267200" y="41148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38600" y="4572000"/>
            <a:ext cx="12954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400" b="1" i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about 20% </a:t>
            </a:r>
          </a:p>
          <a:p>
            <a:pPr>
              <a:spcBef>
                <a:spcPct val="20000"/>
              </a:spcBef>
            </a:pPr>
            <a:r>
              <a:rPr kumimoji="0" lang="en-US" altLang="ja-JP" sz="1400" b="1" i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6096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Summary and Future Outlook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* We proposed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a new scheme of introducing weak SXs for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suppressing </a:t>
            </a:r>
            <a:r>
              <a:rPr lang="en-US" altLang="ja-JP" b="1" dirty="0" err="1" smtClean="0">
                <a:solidFill>
                  <a:srgbClr val="0000FF"/>
                </a:solidFill>
                <a:latin typeface="Arial"/>
                <a:cs typeface="Arial"/>
              </a:rPr>
              <a:t>leakage kick </a:t>
            </a:r>
            <a:r>
              <a:rPr lang="en-US" altLang="ja-JP" b="1" dirty="0" err="1" smtClean="0">
                <a:latin typeface="Arial"/>
                <a:cs typeface="Arial"/>
              </a:rPr>
              <a:t>due to chrom. correcting SXs.</a:t>
            </a:r>
          </a:p>
          <a:p>
            <a:r>
              <a:rPr lang="en-US" b="1" dirty="0" err="1" smtClean="0">
                <a:latin typeface="Arial"/>
                <a:cs typeface="Arial"/>
              </a:rPr>
              <a:t>This scheme is found to be effective for suppressing ADTS and obtaining a large dynamic aperture.</a:t>
            </a:r>
            <a:endParaRPr lang="en-US" b="1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2098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* We also developed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 higher-order formula of ADTS up to O(S</a:t>
            </a:r>
            <a:r>
              <a:rPr kumimoji="0" lang="en-US" altLang="ja-JP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)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.  Higher-order terms dominate the dynamic stability of the MBA lattice, and the formula was used to set a proper objective function.</a:t>
            </a:r>
            <a:endParaRPr lang="en-US" b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5029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* </a:t>
            </a:r>
            <a:r>
              <a:rPr lang="en-US" b="1"/>
              <a:t>Lattice optimization is ongoing aiming at better performance (working point, sxtupoles and octupoles, injection cell design, nonlinear chromatisity and  dispersion ...).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3764340"/>
            <a:ext cx="8991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*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Nonlinear chromaticity still needs to be optimized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to get a larger mom. acceptance.  To suppress the 2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nd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order term we are trying to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extend the SX excitation pattern to plural cells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6096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Remarks on MBA Lattice Design (1)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6858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Multi-bend achromat (MBA) structure is generally used in designing a ring with very low emittance: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923925" y="1571625"/>
          <a:ext cx="2114550" cy="514350"/>
        </p:xfrm>
        <a:graphic>
          <a:graphicData uri="http://schemas.openxmlformats.org/presentationml/2006/ole">
            <p:oleObj spid="_x0000_s16386" name="数式" r:id="rId4" imgW="939800" imgH="228600" progId="Equation.3">
              <p:embed/>
            </p:oleObj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76600" y="160020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for simple MBA cell with L</a:t>
            </a:r>
            <a:r>
              <a:rPr kumimoji="0" lang="en-US" altLang="ja-JP" sz="2000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BM</a:t>
            </a:r>
            <a:r>
              <a:rPr kumimoji="0" lang="en-US" altLang="ja-JP" sz="2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/2 at both ends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2140803"/>
            <a:ext cx="876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As N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BM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becomes larger, 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q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BM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is smaller and dispersion 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h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in the arc takes smaller values, and then chromaticity correcting SXs become stronger.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3352800"/>
            <a:ext cx="87630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The "hybrid MBA" lattice proposed by the ESRF has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two dispersion bumps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in a cell and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low order contributions from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SXs almost cancel due to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betatron phase matching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.  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4800" y="5486400"/>
            <a:ext cx="73914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This lattice has been adopted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for the SPring-8 upgrade,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however, ...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64356" y="4191000"/>
            <a:ext cx="4481250" cy="213360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867400" y="6324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FF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Dy</a:t>
            </a:r>
            <a:r>
              <a:rPr kumimoji="0" lang="en-US" altLang="ja-JP" sz="2000" b="1" baseline="30000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 </a:t>
            </a:r>
            <a:r>
              <a:rPr kumimoji="0" lang="en-US" altLang="ja-JP" sz="2000" b="1" u="sng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〜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 (3</a:t>
            </a:r>
            <a:r>
              <a:rPr kumimoji="0" lang="en-US" altLang="ja-JP" sz="2000" b="1" dirty="0">
                <a:solidFill>
                  <a:srgbClr val="FF0000"/>
                </a:solidFill>
                <a:latin typeface="Symbol" charset="2"/>
                <a:ea typeface="ＭＳ ゴシック" pitchFamily="30" charset="-128"/>
                <a:cs typeface="Symbol" charset="2"/>
              </a:rPr>
              <a:t>p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, </a:t>
            </a:r>
            <a:r>
              <a:rPr kumimoji="0" lang="en-US" altLang="ja-JP" sz="2000" b="1" dirty="0">
                <a:solidFill>
                  <a:srgbClr val="FF0000"/>
                </a:solidFill>
                <a:latin typeface="Symbol" charset="2"/>
                <a:ea typeface="ＭＳ ゴシック" pitchFamily="30" charset="-128"/>
                <a:cs typeface="Symbol" charset="2"/>
              </a:rPr>
              <a:t>p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6096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Remarks on MBA Lattice Design (2)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6096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The number of independent knobs for nonlinear optimization is not many, and their tuning range is limited: 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64356" y="4191000"/>
            <a:ext cx="4481250" cy="21336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867400" y="6324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FF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Dy</a:t>
            </a:r>
            <a:r>
              <a:rPr kumimoji="0" lang="en-US" altLang="ja-JP" sz="2000" b="1" baseline="30000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 </a:t>
            </a:r>
            <a:r>
              <a:rPr kumimoji="0" lang="en-US" altLang="ja-JP" sz="2000" b="1" u="sng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〜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 (3</a:t>
            </a:r>
            <a:r>
              <a:rPr kumimoji="0" lang="en-US" altLang="ja-JP" sz="2000" b="1" dirty="0">
                <a:solidFill>
                  <a:srgbClr val="FF0000"/>
                </a:solidFill>
                <a:latin typeface="Symbol" charset="2"/>
                <a:ea typeface="ＭＳ ゴシック" pitchFamily="30" charset="-128"/>
                <a:cs typeface="Symbol" charset="2"/>
              </a:rPr>
              <a:t>p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, </a:t>
            </a:r>
            <a:r>
              <a:rPr kumimoji="0" lang="en-US" altLang="ja-JP" sz="2000" b="1" dirty="0">
                <a:solidFill>
                  <a:srgbClr val="FF0000"/>
                </a:solidFill>
                <a:latin typeface="Symbol" charset="2"/>
                <a:ea typeface="ＭＳ ゴシック" pitchFamily="30" charset="-128"/>
                <a:cs typeface="Symbol" charset="2"/>
              </a:rPr>
              <a:t>p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)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1447800"/>
            <a:ext cx="8839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(1) Sextupoles (SF and SD) are localized in a narrow area around a peak of each dispersion bump, and so they almost degenerate in terms of betatron phase.</a:t>
            </a:r>
            <a:endParaRPr kumimoji="0" lang="en-US" altLang="ja-JP" b="1" dirty="0">
              <a:solidFill>
                <a:srgbClr val="000000"/>
              </a:solidFill>
              <a:ea typeface="ＭＳ ゴシック" pitchFamily="30" charset="-128"/>
              <a:cs typeface="Arial" pitchFamily="30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8600" y="26670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(2) Phase matching 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between arcs also impose a constraint, and phase relations among SXs are almost fixed.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28600" y="3644610"/>
            <a:ext cx="88392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(3) Tunable range of tune per cell (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n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(cell)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, 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n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y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(cell)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) is limited since beta values at ID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straights must be set to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optimum values and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the emittance is closely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related to 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n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(cell)</a:t>
            </a: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.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6096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Remarks on MBA Lattice Design (3)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8600" y="1828800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A proper objective function in optimization is then difficult to set without taking acount of higher order terms.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40386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So, the situation is very complicated and many people like to use genetic algorithms like MOGA ...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572000" y="1954411"/>
            <a:ext cx="434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An example showing O(S</a:t>
            </a:r>
            <a:r>
              <a:rPr kumimoji="0" lang="en-US" altLang="ja-JP" sz="1600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sz="1600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) terms dominate the amplitude-dep. tune shift (ADTS)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29200" y="2564011"/>
            <a:ext cx="3505200" cy="299858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 bwMode="auto">
          <a:xfrm>
            <a:off x="4572000" y="1954411"/>
            <a:ext cx="4343400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6858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In addition,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higher order terms of SXs dominate the dynamic stability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and restrict the dynamic aperture (DA).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A New Scheme for</a:t>
            </a:r>
            <a:b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</a:br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Suppressing Lattice Nonlinearity (1)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76536"/>
            <a:ext cx="8686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8000"/>
                </a:solidFill>
                <a:ea typeface="ＭＳ ゴシック" pitchFamily="30" charset="-128"/>
                <a:cs typeface="Arial" pitchFamily="30" charset="0"/>
              </a:rPr>
              <a:t>From a viewpoint of beam physics we should understand what limits the beam stability and think the way to solve the problem, not fully relying on genetic algorithms.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228600" y="1576536"/>
            <a:ext cx="86868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91000" y="4267200"/>
            <a:ext cx="4801339" cy="228600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2846082"/>
            <a:ext cx="87630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The origin of lattice nonlinearity such as high-order ADTS is the leakage (incomplete cancellation) of kicks by chromaticity correctiong SXs, and so the key point is how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we can manage it. 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To suppress the leakage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kick, we propose to install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additional weak SXs at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around the middle of unit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cell (H.Tanaka).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867400" y="4796135"/>
            <a:ext cx="1524000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FF00FF"/>
                </a:solidFill>
                <a:ea typeface="ＭＳ ゴシック" pitchFamily="30" charset="-128"/>
                <a:cs typeface="Arial" pitchFamily="30" charset="0"/>
              </a:rPr>
              <a:t>Aux. SXs</a:t>
            </a:r>
          </a:p>
        </p:txBody>
      </p:sp>
      <p:sp>
        <p:nvSpPr>
          <p:cNvPr id="19" name="下矢印 18"/>
          <p:cNvSpPr/>
          <p:nvPr/>
        </p:nvSpPr>
        <p:spPr bwMode="auto">
          <a:xfrm>
            <a:off x="6324600" y="5257800"/>
            <a:ext cx="457200" cy="457200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 rot="5400000">
            <a:off x="6246266" y="5904706"/>
            <a:ext cx="381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rot="5400000">
            <a:off x="6482754" y="5904706"/>
            <a:ext cx="381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1062335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u="sng" dirty="0">
                <a:ea typeface="ＭＳ ゴシック" pitchFamily="30" charset="-128"/>
                <a:cs typeface="Arial" pitchFamily="30" charset="0"/>
              </a:rPr>
              <a:t>Our Approach: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A New Scheme for</a:t>
            </a:r>
            <a:b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</a:br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Suppressing Lattice Nonlinearity (2)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2192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We checked our scheme of installing aux. SXs and found that ADTS is indeed suppressed well.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2209800"/>
            <a:ext cx="441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Necessary strength is about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one order of magnitude smaller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than chromaticity correcting SXs, and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the range of flatness is wider than the case using octupoles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, which means that higher order terms are well controlled.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48200" y="2563906"/>
            <a:ext cx="4114800" cy="368449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19800" y="2182906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Horizontal ADTS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572000" y="2106706"/>
            <a:ext cx="4343400" cy="411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Formula of Higher-Order ADTS (1)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762000"/>
            <a:ext cx="876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In the MBA lattice with strong SXs, the ADTS is dominated by the terms of O(S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) (or higher).  To control such high-order terms, it is necessary to know their response to SX.</a:t>
            </a:r>
            <a:endParaRPr kumimoji="0" lang="en-US" altLang="ja-JP" b="1" dirty="0">
              <a:solidFill>
                <a:srgbClr val="0000FF"/>
              </a:solidFill>
              <a:ea typeface="ＭＳ ゴシック" pitchFamily="30" charset="-128"/>
              <a:cs typeface="Arial" pitchFamily="30" charset="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552575" y="4648200"/>
          <a:ext cx="5076825" cy="844550"/>
        </p:xfrm>
        <a:graphic>
          <a:graphicData uri="http://schemas.openxmlformats.org/presentationml/2006/ole">
            <p:oleObj spid="_x0000_s24579" name="数式" r:id="rId4" imgW="2679700" imgH="444500" progId="Equation.3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1597025" y="5529262"/>
          <a:ext cx="4956175" cy="871538"/>
        </p:xfrm>
        <a:graphic>
          <a:graphicData uri="http://schemas.openxmlformats.org/presentationml/2006/ole">
            <p:oleObj spid="_x0000_s24580" name="数式" r:id="rId5" imgW="2679700" imgH="469900" progId="Equation.3">
              <p:embed/>
            </p:oleObj>
          </a:graphicData>
        </a:graphic>
      </p:graphicFrame>
      <p:sp>
        <p:nvSpPr>
          <p:cNvPr id="9" name="正方形/長方形 8"/>
          <p:cNvSpPr/>
          <p:nvPr/>
        </p:nvSpPr>
        <p:spPr bwMode="auto">
          <a:xfrm>
            <a:off x="5334000" y="4876800"/>
            <a:ext cx="457200" cy="1371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" name="正方形/長方形 9"/>
          <p:cNvSpPr>
            <a:spLocks noChangeArrowheads="1"/>
          </p:cNvSpPr>
          <p:nvPr/>
        </p:nvSpPr>
        <p:spPr bwMode="auto">
          <a:xfrm>
            <a:off x="5257800" y="6243935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O(S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4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) ← </a:t>
            </a:r>
            <a:r>
              <a:rPr lang="en-US" altLang="ja-JP" b="1" i="1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new formula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6858000" y="4927600"/>
          <a:ext cx="1295400" cy="406400"/>
        </p:xfrm>
        <a:graphic>
          <a:graphicData uri="http://schemas.openxmlformats.org/presentationml/2006/ole">
            <p:oleObj spid="_x0000_s24581" name="数式" r:id="rId6" imgW="647700" imgH="2032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85801" y="3810000"/>
          <a:ext cx="7481044" cy="762000"/>
        </p:xfrm>
        <a:graphic>
          <a:graphicData uri="http://schemas.openxmlformats.org/presentationml/2006/ole">
            <p:oleObj spid="_x0000_s24582" name="数式" r:id="rId7" imgW="4368800" imgH="444500" progId="Equation.3">
              <p:embed/>
            </p:oleObj>
          </a:graphicData>
        </a:graphic>
      </p:graphicFrame>
      <p:sp>
        <p:nvSpPr>
          <p:cNvPr id="20" name="正方形/長方形 9"/>
          <p:cNvSpPr>
            <a:spLocks noChangeArrowheads="1"/>
          </p:cNvSpPr>
          <p:nvPr/>
        </p:nvSpPr>
        <p:spPr bwMode="auto">
          <a:xfrm>
            <a:off x="4267200" y="623947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1" dirty="0" smtClean="0">
                <a:solidFill>
                  <a:srgbClr val="3366FF"/>
                </a:solidFill>
                <a:latin typeface="Arial"/>
                <a:ea typeface="ＭＳ ゴシック"/>
                <a:cs typeface="Arial"/>
              </a:rPr>
              <a:t>O(S</a:t>
            </a:r>
            <a:r>
              <a:rPr lang="en-US" altLang="ja-JP" b="1" baseline="30000" dirty="0" smtClean="0">
                <a:solidFill>
                  <a:srgbClr val="3366FF"/>
                </a:solidFill>
                <a:latin typeface="Arial"/>
                <a:ea typeface="ＭＳ ゴシック"/>
                <a:cs typeface="Arial"/>
              </a:rPr>
              <a:t>2</a:t>
            </a:r>
            <a:r>
              <a:rPr lang="en-US" altLang="ja-JP" b="1" dirty="0" smtClean="0">
                <a:solidFill>
                  <a:srgbClr val="3366FF"/>
                </a:solidFill>
                <a:latin typeface="Arial"/>
                <a:ea typeface="ＭＳ ゴシック"/>
                <a:cs typeface="Arial"/>
              </a:rPr>
              <a:t>)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8600" y="29718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This is adequate since large DA is required mainly in the hor. direction, and the Hamiltonian is written as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09600" y="1981200"/>
            <a:ext cx="79248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→ 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We did canonical perturbation calc. up to O(S</a:t>
            </a:r>
            <a:r>
              <a:rPr kumimoji="0" lang="en-US" altLang="ja-JP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) 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     by neglecting terms of  O(J</a:t>
            </a:r>
            <a:r>
              <a:rPr kumimoji="0" lang="en-US" altLang="ja-JP" b="1" baseline="-25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y</a:t>
            </a:r>
            <a:r>
              <a:rPr kumimoji="0" lang="en-US" altLang="ja-JP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2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).</a:t>
            </a: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4495800" y="4876800"/>
            <a:ext cx="381000" cy="1371600"/>
          </a:xfrm>
          <a:prstGeom prst="rect">
            <a:avLst/>
          </a:prstGeom>
          <a:noFill/>
          <a:ln w="1905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838200" y="49530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858000" y="5765800"/>
          <a:ext cx="1295400" cy="406400"/>
        </p:xfrm>
        <a:graphic>
          <a:graphicData uri="http://schemas.openxmlformats.org/presentationml/2006/ole">
            <p:oleObj spid="_x0000_s24583" name="数式" r:id="rId8" imgW="6477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Formula of Higher-Order ADTS (2)</a:t>
            </a:r>
            <a:endParaRPr kumimoji="0" lang="ja-JP" altLang="en-US" sz="3600" b="1" u="sng">
              <a:solidFill>
                <a:srgbClr val="000000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838200"/>
            <a:ext cx="8763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The higher-order formula was </a:t>
            </a:r>
            <a:r>
              <a:rPr kumimoji="0" lang="en-US" altLang="ja-JP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incorporated in the objective function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of SX optimization procedure, and the hor. ADTS was evaluated </a:t>
            </a: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up to O(S</a:t>
            </a:r>
            <a:r>
              <a:rPr kumimoji="0" lang="en-US" altLang="ja-JP" b="1" baseline="30000" dirty="0"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) or O(J</a:t>
            </a:r>
            <a:r>
              <a:rPr kumimoji="0" lang="en-US" altLang="ja-JP" b="1" baseline="-25000" dirty="0"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b="1" baseline="30000" dirty="0">
                <a:ea typeface="ＭＳ ゴシック" pitchFamily="30" charset="-128"/>
                <a:cs typeface="Arial" pitchFamily="30" charset="0"/>
              </a:rPr>
              <a:t>2</a:t>
            </a:r>
            <a:r>
              <a:rPr kumimoji="0" lang="en-US" altLang="ja-JP" b="1" dirty="0">
                <a:ea typeface="ＭＳ ゴシック" pitchFamily="30" charset="-128"/>
                <a:cs typeface="Arial" pitchFamily="30" charset="0"/>
              </a:rPr>
              <a:t>).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2209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u="sng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An example case calculated with the formula up to O(S</a:t>
            </a:r>
            <a:r>
              <a:rPr kumimoji="0" lang="en-US" altLang="ja-JP" b="1" u="sng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b="1" u="sng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2667000"/>
            <a:ext cx="3429348" cy="29337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48200" y="2590800"/>
            <a:ext cx="2946400" cy="296545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67200" y="5486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8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The relation between the action J</a:t>
            </a:r>
            <a:r>
              <a:rPr kumimoji="0" lang="en-US" altLang="ja-JP" sz="18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sz="18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and coordinate x is distorted at large amplitudes, and a naive lowest order treatment is inadequate.</a:t>
            </a:r>
            <a:endParaRPr kumimoji="0" lang="en-US" altLang="ja-JP" sz="1800" b="1" dirty="0">
              <a:ea typeface="ＭＳ ゴシック" pitchFamily="30" charset="-128"/>
              <a:cs typeface="Arial" pitchFamily="3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  <a:t>SPring-8-II Lattice Design</a:t>
            </a:r>
            <a:br>
              <a:rPr kumimoji="0" lang="en-US" altLang="ja-JP" sz="3600" b="1" u="sng">
                <a:solidFill>
                  <a:srgbClr val="000000"/>
                </a:solidFill>
                <a:ea typeface="ＭＳ ゴシック" pitchFamily="-65" charset="-128"/>
              </a:rPr>
            </a:br>
            <a:r>
              <a:rPr kumimoji="0" lang="en-US" altLang="ja-JP" sz="2800" b="1" u="sng">
                <a:solidFill>
                  <a:srgbClr val="0000FF"/>
                </a:solidFill>
                <a:ea typeface="ＭＳ ゴシック" pitchFamily="-65" charset="-128"/>
              </a:rPr>
              <a:t>- Optimization of Unit Cell -</a:t>
            </a:r>
            <a:endParaRPr kumimoji="0" lang="ja-JP" altLang="en-US" sz="2800" b="1" u="sng">
              <a:solidFill>
                <a:srgbClr val="0000FF"/>
              </a:solidFill>
              <a:ea typeface="ＭＳ ゴシック" pitchFamily="-65" charset="-128"/>
            </a:endParaRPr>
          </a:p>
        </p:txBody>
      </p:sp>
      <p:sp>
        <p:nvSpPr>
          <p:cNvPr id="7" name="スライド番号プレースホルダ 37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" y="990600"/>
            <a:ext cx="89916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u="sng" dirty="0">
                <a:ea typeface="ＭＳ ゴシック" pitchFamily="30" charset="-128"/>
                <a:cs typeface="Arial" pitchFamily="30" charset="0"/>
              </a:rPr>
              <a:t>Tuning Knobs in Nonlinear Optimization: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* SX excitation pattern under the constraint of fixed chrom.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   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5 families in a cell: { SD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1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SF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1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SF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2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SD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2 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S</a:t>
            </a:r>
            <a:r>
              <a:rPr kumimoji="0" lang="en-US" altLang="ja-JP" sz="2000" b="1" baseline="-25000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aux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   </a:t>
            </a:r>
            <a:r>
              <a:rPr kumimoji="0" lang="en-US" altLang="ja-JP" sz="2000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S</a:t>
            </a:r>
            <a:r>
              <a:rPr kumimoji="0" lang="en-US" altLang="ja-JP" sz="2000" b="1" baseline="-25000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aux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 SD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2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SF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2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SF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1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SD</a:t>
            </a:r>
            <a:r>
              <a:rPr kumimoji="0" lang="en-US" altLang="ja-JP" sz="20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1</a:t>
            </a:r>
            <a:r>
              <a:rPr kumimoji="0" lang="en-US" altLang="ja-JP" sz="2000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}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* detuning of phase between arcs: (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Dn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, </a:t>
            </a:r>
            <a:r>
              <a:rPr kumimoji="0" lang="en-US" altLang="ja-JP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Dn</a:t>
            </a:r>
            <a:r>
              <a:rPr kumimoji="0" lang="en-US" altLang="ja-JP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y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* tune/cell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4609540"/>
            <a:ext cx="8763000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 u="sng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Objective Function: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* ADTS with the use of </a:t>
            </a:r>
            <a:r>
              <a:rPr kumimoji="0" lang="en-US" altLang="ja-JP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perturbation formula up to O(S</a:t>
            </a:r>
            <a:r>
              <a:rPr kumimoji="0" lang="en-US" altLang="ja-JP" b="1" baseline="30000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4</a:t>
            </a:r>
            <a:r>
              <a:rPr kumimoji="0" lang="en-US" altLang="ja-JP" b="1" dirty="0">
                <a:solidFill>
                  <a:srgbClr val="FF0000"/>
                </a:solidFill>
                <a:ea typeface="ＭＳ ゴシック" pitchFamily="30" charset="-128"/>
                <a:cs typeface="Arial" pitchFamily="30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* 1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st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and 2</a:t>
            </a:r>
            <a:r>
              <a:rPr kumimoji="0" lang="en-US" altLang="ja-JP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nd</a:t>
            </a: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order terms of chromaticity</a:t>
            </a:r>
          </a:p>
          <a:p>
            <a:pPr>
              <a:spcBef>
                <a:spcPct val="20000"/>
              </a:spcBef>
            </a:pPr>
            <a:r>
              <a:rPr kumimoji="0" lang="en-US" altLang="ja-JP" b="1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 * resonance driving terms (when needed)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6381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2000" b="1" dirty="0">
                <a:solidFill>
                  <a:srgbClr val="000090"/>
                </a:solidFill>
                <a:ea typeface="ＭＳ ゴシック" pitchFamily="30" charset="-128"/>
                <a:cs typeface="Arial" pitchFamily="30" charset="0"/>
              </a:rPr>
              <a:t>NB: We also have octupoles but these are saved as a future knob.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0" y="2819400"/>
            <a:ext cx="678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Response of lowest-order ADTS coef. (O(S</a:t>
            </a:r>
            <a:r>
              <a:rPr kumimoji="0" lang="en-US" altLang="ja-JP" sz="1600" b="1" baseline="30000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2</a:t>
            </a:r>
            <a:r>
              <a:rPr kumimoji="0" lang="en-US" altLang="ja-JP" sz="1600" b="1" dirty="0">
                <a:solidFill>
                  <a:srgbClr val="0000FF"/>
                </a:solidFill>
                <a:ea typeface="ＭＳ ゴシック" pitchFamily="30" charset="-128"/>
                <a:cs typeface="Arial" pitchFamily="30" charset="0"/>
              </a:rPr>
              <a:t>)) to detuning (example)</a:t>
            </a:r>
          </a:p>
        </p:txBody>
      </p:sp>
      <p:pic>
        <p:nvPicPr>
          <p:cNvPr id="13" name="図 12" descr="p07_gnu_sx_set02_Ax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67077" y="3124200"/>
            <a:ext cx="1685925" cy="138430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43275" y="31242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chemeClr val="bg1"/>
                </a:solidFill>
                <a:ea typeface="ＭＳ ゴシック" pitchFamily="30" charset="-128"/>
                <a:cs typeface="Arial" pitchFamily="30" charset="0"/>
              </a:rPr>
              <a:t>C</a:t>
            </a:r>
            <a:r>
              <a:rPr kumimoji="0" lang="en-US" altLang="ja-JP" sz="1600" b="1" baseline="-25000" dirty="0">
                <a:solidFill>
                  <a:schemeClr val="bg1"/>
                </a:solidFill>
                <a:ea typeface="ＭＳ ゴシック" pitchFamily="30" charset="-128"/>
                <a:cs typeface="Arial" pitchFamily="30" charset="0"/>
              </a:rPr>
              <a:t>xx</a:t>
            </a:r>
          </a:p>
        </p:txBody>
      </p:sp>
      <p:pic>
        <p:nvPicPr>
          <p:cNvPr id="15" name="図 14" descr="p07_gnu_sx_set02_Ax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105400" y="3124200"/>
            <a:ext cx="1685925" cy="1384300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181600" y="31242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chemeClr val="bg1"/>
                </a:solidFill>
                <a:ea typeface="ＭＳ ゴシック" pitchFamily="30" charset="-128"/>
                <a:cs typeface="Arial" pitchFamily="30" charset="0"/>
              </a:rPr>
              <a:t>C</a:t>
            </a:r>
            <a:r>
              <a:rPr kumimoji="0" lang="en-US" altLang="ja-JP" sz="1600" b="1" baseline="-25000" dirty="0">
                <a:solidFill>
                  <a:schemeClr val="bg1"/>
                </a:solidFill>
                <a:ea typeface="ＭＳ ゴシック" pitchFamily="30" charset="-128"/>
                <a:cs typeface="Arial" pitchFamily="30" charset="0"/>
              </a:rPr>
              <a:t>xy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286000" y="2819400"/>
            <a:ext cx="6781800" cy="190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8" name="図 17" descr="p07_gnu_sx_set02_Ay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010400" y="3124200"/>
            <a:ext cx="1685925" cy="13843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086600" y="31242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chemeClr val="bg1"/>
                </a:solidFill>
                <a:ea typeface="ＭＳ ゴシック" pitchFamily="30" charset="-128"/>
                <a:cs typeface="Arial" pitchFamily="30" charset="0"/>
              </a:rPr>
              <a:t>C</a:t>
            </a:r>
            <a:r>
              <a:rPr kumimoji="0" lang="en-US" altLang="ja-JP" sz="1600" b="1" baseline="-25000" dirty="0">
                <a:solidFill>
                  <a:schemeClr val="bg1"/>
                </a:solidFill>
                <a:ea typeface="ＭＳ ゴシック" pitchFamily="30" charset="-128"/>
                <a:cs typeface="Arial" pitchFamily="30" charset="0"/>
              </a:rPr>
              <a:t>yy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33800" y="4419600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Dn</a:t>
            </a:r>
            <a:r>
              <a:rPr kumimoji="0" lang="en-US" altLang="ja-JP" sz="16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sz="1600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endParaRPr kumimoji="0" lang="en-US" altLang="ja-JP" sz="1600" b="1" dirty="0">
              <a:solidFill>
                <a:srgbClr val="0000FF"/>
              </a:solidFill>
              <a:ea typeface="ＭＳ ゴシック" pitchFamily="30" charset="-128"/>
              <a:cs typeface="Arial" pitchFamily="30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495925" y="4419600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Dn</a:t>
            </a:r>
            <a:r>
              <a:rPr kumimoji="0" lang="en-US" altLang="ja-JP" sz="16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sz="1600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endParaRPr kumimoji="0" lang="en-US" altLang="ja-JP" sz="1600" b="1" dirty="0">
              <a:solidFill>
                <a:srgbClr val="0000FF"/>
              </a:solidFill>
              <a:ea typeface="ＭＳ ゴシック" pitchFamily="30" charset="-128"/>
              <a:cs typeface="Arial" pitchFamily="30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391400" y="4419600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Dn</a:t>
            </a:r>
            <a:r>
              <a:rPr kumimoji="0" lang="en-US" altLang="ja-JP" sz="16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x</a:t>
            </a:r>
            <a:r>
              <a:rPr kumimoji="0" lang="en-US" altLang="ja-JP" sz="1600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endParaRPr kumimoji="0" lang="en-US" altLang="ja-JP" sz="1600" b="1" dirty="0">
              <a:solidFill>
                <a:srgbClr val="0000FF"/>
              </a:solidFill>
              <a:ea typeface="ＭＳ ゴシック" pitchFamily="30" charset="-128"/>
              <a:cs typeface="Arial" pitchFamily="30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438400" y="3581400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600" b="1" dirty="0">
                <a:solidFill>
                  <a:srgbClr val="000000"/>
                </a:solidFill>
                <a:latin typeface="Symbol" charset="2"/>
                <a:ea typeface="ＭＳ ゴシック" pitchFamily="30" charset="-128"/>
                <a:cs typeface="Symbol" charset="2"/>
              </a:rPr>
              <a:t>Dn</a:t>
            </a:r>
            <a:r>
              <a:rPr kumimoji="0" lang="en-US" altLang="ja-JP" sz="1600" b="1" baseline="-25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y</a:t>
            </a:r>
            <a:r>
              <a:rPr kumimoji="0" lang="en-US" altLang="ja-JP" sz="1600" b="1" baseline="30000" dirty="0">
                <a:solidFill>
                  <a:srgbClr val="000000"/>
                </a:solidFill>
                <a:ea typeface="ＭＳ ゴシック" pitchFamily="30" charset="-128"/>
                <a:cs typeface="Arial" pitchFamily="30" charset="0"/>
              </a:rPr>
              <a:t>(arc)</a:t>
            </a:r>
            <a:endParaRPr kumimoji="0" lang="en-US" altLang="ja-JP" sz="1600" b="1" dirty="0">
              <a:solidFill>
                <a:srgbClr val="0000FF"/>
              </a:solidFill>
              <a:ea typeface="ＭＳ ゴシック" pitchFamily="30" charset="-128"/>
              <a:cs typeface="Arial" pitchFamily="30" charset="0"/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 rot="5400000">
            <a:off x="5485606" y="2133600"/>
            <a:ext cx="457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図 40" descr="p08_AD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086600" y="5452241"/>
            <a:ext cx="1981200" cy="102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ヒラギノ角ゴ Pro W3"/>
        <a:cs typeface="ヒラギノ角ゴ Pro W3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20623</TotalTime>
  <Words>1783</Words>
  <Application>Microsoft Macintosh PowerPoint</Application>
  <PresentationFormat>画面に合わせる (4:3)</PresentationFormat>
  <Paragraphs>207</Paragraphs>
  <Slides>16</Slides>
  <Notes>15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新しいプレゼンテーション</vt:lpstr>
      <vt:lpstr>数式</vt:lpstr>
      <vt:lpstr>Nonlinear Optimization for SPring-8 Upgrade</vt:lpstr>
      <vt:lpstr>Remarks on MBA Lattice Design (1)</vt:lpstr>
      <vt:lpstr>Remarks on MBA Lattice Design (2)</vt:lpstr>
      <vt:lpstr>Remarks on MBA Lattice Design (3)</vt:lpstr>
      <vt:lpstr>A New Scheme for Suppressing Lattice Nonlinearity (1)</vt:lpstr>
      <vt:lpstr>A New Scheme for Suppressing Lattice Nonlinearity (2)</vt:lpstr>
      <vt:lpstr>Formula of Higher-Order ADTS (1)</vt:lpstr>
      <vt:lpstr>Formula of Higher-Order ADTS (2)</vt:lpstr>
      <vt:lpstr>SPring-8-II Lattice Design - Optimization of Unit Cell -</vt:lpstr>
      <vt:lpstr>SPring-8-II Lattice Design - Optimization of Unit Cell -</vt:lpstr>
      <vt:lpstr>SPring-8-II Lattice Design - Insertion of LSS and Injection Section -</vt:lpstr>
      <vt:lpstr>Ring Structure</vt:lpstr>
      <vt:lpstr>Machine Parameters (tentative, as of Sep. 2016)</vt:lpstr>
      <vt:lpstr>Dynamics</vt:lpstr>
      <vt:lpstr>Nonlinear Chromaticity</vt:lpstr>
      <vt:lpstr>Summary and Future Outlook</vt:lpstr>
    </vt:vector>
  </TitlesOfParts>
  <Company>JASRI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早乙女 光一</dc:creator>
  <cp:lastModifiedBy>早乙女 光一</cp:lastModifiedBy>
  <cp:revision>2475</cp:revision>
  <cp:lastPrinted>2013-09-26T01:01:09Z</cp:lastPrinted>
  <dcterms:created xsi:type="dcterms:W3CDTF">2016-09-13T04:43:02Z</dcterms:created>
  <dcterms:modified xsi:type="dcterms:W3CDTF">2016-09-13T04:46:28Z</dcterms:modified>
</cp:coreProperties>
</file>