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97" r:id="rId2"/>
    <p:sldId id="267" r:id="rId3"/>
    <p:sldId id="292" r:id="rId4"/>
    <p:sldId id="272" r:id="rId5"/>
    <p:sldId id="293" r:id="rId6"/>
    <p:sldId id="271" r:id="rId7"/>
    <p:sldId id="274" r:id="rId8"/>
    <p:sldId id="273" r:id="rId9"/>
    <p:sldId id="275" r:id="rId10"/>
    <p:sldId id="284" r:id="rId11"/>
    <p:sldId id="276" r:id="rId12"/>
    <p:sldId id="277" r:id="rId13"/>
    <p:sldId id="279" r:id="rId14"/>
    <p:sldId id="298" r:id="rId15"/>
    <p:sldId id="301" r:id="rId16"/>
    <p:sldId id="278" r:id="rId17"/>
    <p:sldId id="300" r:id="rId18"/>
    <p:sldId id="281" r:id="rId19"/>
    <p:sldId id="283" r:id="rId20"/>
    <p:sldId id="290" r:id="rId21"/>
    <p:sldId id="289" r:id="rId22"/>
    <p:sldId id="280" r:id="rId23"/>
    <p:sldId id="285" r:id="rId24"/>
    <p:sldId id="295" r:id="rId25"/>
    <p:sldId id="296" r:id="rId26"/>
    <p:sldId id="288" r:id="rId27"/>
    <p:sldId id="286" r:id="rId28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518E"/>
    <a:srgbClr val="774954"/>
    <a:srgbClr val="008A3E"/>
    <a:srgbClr val="949494"/>
    <a:srgbClr val="848484"/>
    <a:srgbClr val="833D83"/>
    <a:srgbClr val="713371"/>
    <a:srgbClr val="009A46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246" y="-108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04.08.2020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04.08.2020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r="10105"/>
          <a:stretch/>
        </p:blipFill>
        <p:spPr bwMode="auto">
          <a:xfrm>
            <a:off x="9897762" y="2218450"/>
            <a:ext cx="2038865" cy="7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94" y="3410043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37" y="926731"/>
            <a:ext cx="145271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1235677"/>
            <a:ext cx="10944224" cy="46777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260390"/>
            <a:ext cx="10944224" cy="4793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258" y="6102584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360000"/>
            <a:ext cx="52974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Magnet lattice and beam optics </a:t>
            </a:r>
            <a:br>
              <a:rPr lang="en-US" sz="3600" dirty="0"/>
            </a:br>
            <a:r>
              <a:rPr lang="en-US" sz="3600" dirty="0"/>
              <a:t>of deflection section to SASE2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sz="2400" dirty="0" smtClean="0">
                <a:latin typeface="Helvetica" pitchFamily="34" charset="0"/>
              </a:rPr>
              <a:t>Nina </a:t>
            </a:r>
            <a:r>
              <a:rPr lang="en-US" sz="2400" dirty="0" err="1" smtClean="0">
                <a:latin typeface="Helvetica" pitchFamily="34" charset="0"/>
              </a:rPr>
              <a:t>Golubeva</a:t>
            </a:r>
            <a:endParaRPr lang="en-US" sz="2400" dirty="0" smtClean="0">
              <a:latin typeface="Helvetica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400" dirty="0" smtClean="0">
                <a:latin typeface="Helvetica" pitchFamily="34" charset="0"/>
              </a:rPr>
              <a:t>Beam </a:t>
            </a:r>
            <a:r>
              <a:rPr lang="en-US" sz="2400" dirty="0">
                <a:latin typeface="Helvetica" pitchFamily="34" charset="0"/>
              </a:rPr>
              <a:t>dynamics meeting </a:t>
            </a:r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DESY,  04.08.2020 </a:t>
            </a:r>
            <a:endParaRPr lang="en-US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0" dirty="0"/>
              <a:t> </a:t>
            </a:r>
            <a:r>
              <a:rPr lang="en-US" sz="2800" b="0" dirty="0" smtClean="0"/>
              <a:t>Matching section to SASE2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8326" y="4254000"/>
            <a:ext cx="9418274" cy="2104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>
                <a:latin typeface="Helvetica" pitchFamily="34" charset="0"/>
              </a:rPr>
              <a:t>  Magnet lattice: close to FODO lattice in </a:t>
            </a:r>
            <a:r>
              <a:rPr lang="en-US" sz="2000" dirty="0" smtClean="0">
                <a:latin typeface="Helvetica" pitchFamily="34" charset="0"/>
              </a:rPr>
              <a:t> the straight section TL</a:t>
            </a:r>
            <a:endParaRPr lang="en-US" sz="2000" dirty="0" smtClean="0">
              <a:latin typeface="Helvetica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  Matching to Sa2:</a:t>
            </a:r>
          </a:p>
          <a:p>
            <a:pPr>
              <a:lnSpc>
                <a:spcPct val="112000"/>
              </a:lnSpc>
            </a:pPr>
            <a:r>
              <a:rPr lang="en-US" sz="2000" dirty="0" smtClean="0"/>
              <a:t>          •  in the most cases the matching can be done using 4 QF quadrupoles</a:t>
            </a:r>
          </a:p>
          <a:p>
            <a:pPr>
              <a:lnSpc>
                <a:spcPct val="112000"/>
              </a:lnSpc>
            </a:pPr>
            <a:r>
              <a:rPr lang="en-US" sz="2000" dirty="0" smtClean="0"/>
              <a:t>          •  at low energies and some special average 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-functions in Sa2</a:t>
            </a:r>
          </a:p>
          <a:p>
            <a:pPr>
              <a:lnSpc>
                <a:spcPct val="112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  more quadrupoles are needed</a:t>
            </a:r>
          </a:p>
          <a:p>
            <a:pPr>
              <a:lnSpc>
                <a:spcPct val="112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•  it is better to keep </a:t>
            </a:r>
            <a:r>
              <a:rPr lang="en-US" sz="2000" dirty="0" smtClean="0">
                <a:solidFill>
                  <a:srgbClr val="008A3E"/>
                </a:solidFill>
              </a:rPr>
              <a:t>2 QA </a:t>
            </a:r>
            <a:r>
              <a:rPr lang="en-US" sz="2000" dirty="0" smtClean="0"/>
              <a:t>quadrupoles in the front of Sa2 equal to Sa2 quads  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de-DE" sz="2000" dirty="0" err="1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1080000" y="1332000"/>
            <a:ext cx="5091980" cy="2934000"/>
            <a:chOff x="1080000" y="1278000"/>
            <a:chExt cx="5091980" cy="2934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7225" r="14487" b="4807"/>
            <a:stretch/>
          </p:blipFill>
          <p:spPr>
            <a:xfrm>
              <a:off x="1080000" y="1332000"/>
              <a:ext cx="4177580" cy="28800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3852000" y="1278000"/>
              <a:ext cx="1116000" cy="216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7580" y="1661160"/>
              <a:ext cx="914400" cy="3048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>
                  <a:solidFill>
                    <a:srgbClr val="C00000"/>
                  </a:solidFill>
                  <a:latin typeface="Helvetica" pitchFamily="34" charset="0"/>
                </a:rPr>
                <a:t>Matching</a:t>
              </a:r>
              <a:endParaRPr lang="de-DE" sz="1200" b="1" dirty="0" err="1" smtClean="0">
                <a:solidFill>
                  <a:srgbClr val="C00000"/>
                </a:solidFill>
                <a:latin typeface="Helvetica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11" idx="5"/>
              <a:endCxn id="14" idx="0"/>
            </p:cNvCxnSpPr>
            <p:nvPr/>
          </p:nvCxnSpPr>
          <p:spPr>
            <a:xfrm>
              <a:off x="4804566" y="1462368"/>
              <a:ext cx="900000" cy="19879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120000" y="1332000"/>
            <a:ext cx="5120040" cy="2934000"/>
            <a:chOff x="6120000" y="1278000"/>
            <a:chExt cx="5120040" cy="2934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7228" r="14487" b="4807"/>
            <a:stretch/>
          </p:blipFill>
          <p:spPr>
            <a:xfrm>
              <a:off x="6120000" y="1332000"/>
              <a:ext cx="4177580" cy="288000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10073640" y="1278000"/>
              <a:ext cx="252000" cy="216000"/>
            </a:xfrm>
            <a:prstGeom prst="roundRect">
              <a:avLst/>
            </a:prstGeom>
            <a:noFill/>
            <a:ln w="19050">
              <a:solidFill>
                <a:srgbClr val="008A3E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25640" y="1548000"/>
              <a:ext cx="914400" cy="3048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>
                  <a:solidFill>
                    <a:srgbClr val="008A3E"/>
                  </a:solidFill>
                  <a:latin typeface="Helvetica" pitchFamily="34" charset="0"/>
                </a:rPr>
                <a:t>2 QA quads</a:t>
              </a:r>
              <a:endParaRPr lang="de-DE" sz="1200" b="1" dirty="0" err="1" smtClean="0">
                <a:solidFill>
                  <a:srgbClr val="008A3E"/>
                </a:solidFill>
                <a:latin typeface="Helvetica" pitchFamily="34" charset="0"/>
              </a:endParaRPr>
            </a:p>
          </p:txBody>
        </p:sp>
        <p:cxnSp>
          <p:nvCxnSpPr>
            <p:cNvPr id="24" name="Straight Arrow Connector 23"/>
            <p:cNvCxnSpPr>
              <a:stCxn id="20" idx="3"/>
            </p:cNvCxnSpPr>
            <p:nvPr/>
          </p:nvCxnSpPr>
          <p:spPr>
            <a:xfrm>
              <a:off x="10325640" y="1386000"/>
              <a:ext cx="396000" cy="175764"/>
            </a:xfrm>
            <a:prstGeom prst="straightConnector1">
              <a:avLst/>
            </a:prstGeom>
            <a:ln w="19050">
              <a:solidFill>
                <a:srgbClr val="008A3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0" dirty="0"/>
              <a:t> </a:t>
            </a:r>
            <a:r>
              <a:rPr lang="en-US" sz="2800" b="0" dirty="0" smtClean="0"/>
              <a:t>Chromatic properties (1)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2498407"/>
            <a:ext cx="5769084" cy="28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6840" y="1440000"/>
            <a:ext cx="5450832" cy="10272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Phase space portraits of monochromatic 0.1</a:t>
            </a:r>
            <a:r>
              <a:rPr lang="el-GR" dirty="0" smtClean="0">
                <a:latin typeface="Helvetica" pitchFamily="34" charset="0"/>
              </a:rPr>
              <a:t>σ</a:t>
            </a:r>
            <a:r>
              <a:rPr lang="en-US" dirty="0" smtClean="0">
                <a:latin typeface="Helvetica" pitchFamily="34" charset="0"/>
              </a:rPr>
              <a:t>_{</a:t>
            </a:r>
            <a:r>
              <a:rPr lang="en-US" dirty="0" err="1" smtClean="0">
                <a:latin typeface="Helvetica" pitchFamily="34" charset="0"/>
              </a:rPr>
              <a:t>x,y</a:t>
            </a:r>
            <a:r>
              <a:rPr lang="en-US" dirty="0" smtClean="0">
                <a:latin typeface="Helvetica" pitchFamily="34" charset="0"/>
              </a:rPr>
              <a:t>} </a:t>
            </a:r>
          </a:p>
          <a:p>
            <a:pPr algn="ctr"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and 1</a:t>
            </a:r>
            <a:r>
              <a:rPr lang="el-GR" dirty="0" smtClean="0">
                <a:latin typeface="Helvetica" pitchFamily="34" charset="0"/>
              </a:rPr>
              <a:t>σ</a:t>
            </a:r>
            <a:r>
              <a:rPr lang="en-US" dirty="0" smtClean="0">
                <a:latin typeface="Helvetica" pitchFamily="34" charset="0"/>
              </a:rPr>
              <a:t>_{</a:t>
            </a:r>
            <a:r>
              <a:rPr lang="en-US" dirty="0" err="1" smtClean="0">
                <a:latin typeface="Helvetica" pitchFamily="34" charset="0"/>
              </a:rPr>
              <a:t>x,y</a:t>
            </a:r>
            <a:r>
              <a:rPr lang="en-US" dirty="0" smtClean="0">
                <a:latin typeface="Helvetica" pitchFamily="34" charset="0"/>
              </a:rPr>
              <a:t>} ellipses (matched at the entrance) </a:t>
            </a:r>
          </a:p>
          <a:p>
            <a:pPr algn="ctr"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after the tracking through the deflection beamline</a:t>
            </a:r>
            <a:r>
              <a:rPr lang="en-US" sz="2000" dirty="0" smtClean="0">
                <a:latin typeface="Helvetica" pitchFamily="34" charset="0"/>
              </a:rPr>
              <a:t>.</a:t>
            </a:r>
          </a:p>
          <a:p>
            <a:pPr algn="ctr"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240" y="1584001"/>
            <a:ext cx="4829760" cy="36661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Deflection arc: simultaneous nonzero </a:t>
            </a:r>
            <a:endParaRPr lang="en-US" sz="2000" dirty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horizontal and vertical dispersions.</a:t>
            </a:r>
          </a:p>
          <a:p>
            <a:pPr>
              <a:lnSpc>
                <a:spcPct val="112000"/>
              </a:lnSpc>
            </a:pP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For correction of chromatic aberrations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the tilted multipoles are used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•  two tilted </a:t>
            </a:r>
            <a:r>
              <a:rPr lang="en-US" sz="2000" dirty="0" err="1" smtClean="0">
                <a:latin typeface="Helvetica" pitchFamily="34" charset="0"/>
              </a:rPr>
              <a:t>sextupoles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•  two tilted </a:t>
            </a:r>
            <a:r>
              <a:rPr lang="en-US" sz="2000" dirty="0" err="1" smtClean="0">
                <a:latin typeface="Helvetica" pitchFamily="34" charset="0"/>
              </a:rPr>
              <a:t>octupoles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Note: Both, linear optics and nonlinear 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solidFill>
                  <a:srgbClr val="C00000"/>
                </a:solidFill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         properties, were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designed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together</a:t>
            </a:r>
            <a:endParaRPr lang="de-DE" sz="2000" dirty="0" err="1" smtClean="0">
              <a:solidFill>
                <a:srgbClr val="C00000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1468" y="5534024"/>
            <a:ext cx="4243388" cy="746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The relative energy deviations: </a:t>
            </a:r>
          </a:p>
          <a:p>
            <a:pPr algn="ctr">
              <a:lnSpc>
                <a:spcPct val="112000"/>
              </a:lnSpc>
            </a:pPr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-1.5% (red</a:t>
            </a:r>
            <a:r>
              <a:rPr lang="en-US" dirty="0" smtClean="0">
                <a:solidFill>
                  <a:srgbClr val="008A3E"/>
                </a:solidFill>
                <a:latin typeface="Helvetica" pitchFamily="34" charset="0"/>
              </a:rPr>
              <a:t>),  0% (green),  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</a:rPr>
              <a:t>+1.5% (blue).</a:t>
            </a:r>
            <a:endParaRPr lang="de-DE" dirty="0" smtClean="0">
              <a:solidFill>
                <a:srgbClr val="0070C0"/>
              </a:solidFill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6000" y="5328000"/>
            <a:ext cx="5544000" cy="90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V. </a:t>
            </a:r>
            <a:r>
              <a:rPr lang="en-US" sz="1200" dirty="0" err="1"/>
              <a:t>Balandin</a:t>
            </a:r>
            <a:r>
              <a:rPr lang="en-US" sz="1200" dirty="0"/>
              <a:t>, W. Decking. N. </a:t>
            </a:r>
            <a:r>
              <a:rPr lang="en-US" sz="1200" dirty="0" err="1"/>
              <a:t>Golubeva</a:t>
            </a:r>
            <a:r>
              <a:rPr lang="en-US" sz="1200" dirty="0"/>
              <a:t>, “Tilted </a:t>
            </a:r>
            <a:r>
              <a:rPr lang="en-US" sz="1200" dirty="0" err="1"/>
              <a:t>Sextupoles</a:t>
            </a:r>
            <a:r>
              <a:rPr lang="en-US" sz="1200" dirty="0"/>
              <a:t> for Correction </a:t>
            </a:r>
            <a:r>
              <a:rPr lang="en-US" sz="1200" dirty="0" smtClean="0"/>
              <a:t> of</a:t>
            </a:r>
          </a:p>
          <a:p>
            <a:pPr>
              <a:lnSpc>
                <a:spcPct val="112000"/>
              </a:lnSpc>
            </a:pPr>
            <a:r>
              <a:rPr lang="en-US" sz="1200" dirty="0" smtClean="0"/>
              <a:t>Chromatic </a:t>
            </a:r>
            <a:r>
              <a:rPr lang="en-US" sz="1200" dirty="0"/>
              <a:t>Aberrations in Beam Lines with </a:t>
            </a:r>
            <a:r>
              <a:rPr lang="en-US" sz="1200" dirty="0" smtClean="0"/>
              <a:t>Horizontal and </a:t>
            </a:r>
            <a:r>
              <a:rPr lang="en-US" sz="1200" dirty="0"/>
              <a:t>Vertical Dispersions </a:t>
            </a:r>
            <a:r>
              <a:rPr lang="en-US" sz="1200" dirty="0" smtClean="0"/>
              <a:t>”,</a:t>
            </a:r>
          </a:p>
          <a:p>
            <a:pPr>
              <a:lnSpc>
                <a:spcPct val="112000"/>
              </a:lnSpc>
            </a:pPr>
            <a:r>
              <a:rPr lang="en-US" sz="1200" dirty="0" smtClean="0"/>
              <a:t> </a:t>
            </a:r>
            <a:r>
              <a:rPr lang="en-US" sz="1200" dirty="0"/>
              <a:t>in </a:t>
            </a:r>
            <a:r>
              <a:rPr lang="en-US" sz="1200" i="1" dirty="0"/>
              <a:t>Proc. 10th Int. Particle Accelerator Conf. (IPAC’10</a:t>
            </a:r>
            <a:r>
              <a:rPr lang="en-US" sz="1200" i="1" dirty="0" smtClean="0"/>
              <a:t>)</a:t>
            </a:r>
            <a:r>
              <a:rPr lang="en-US" sz="1200" dirty="0" smtClean="0"/>
              <a:t>,</a:t>
            </a:r>
          </a:p>
          <a:p>
            <a:pPr>
              <a:lnSpc>
                <a:spcPct val="112000"/>
              </a:lnSpc>
            </a:pPr>
            <a:r>
              <a:rPr lang="en-US" sz="1200" dirty="0" smtClean="0"/>
              <a:t> Kyoto</a:t>
            </a:r>
            <a:r>
              <a:rPr lang="en-US" sz="1200" dirty="0"/>
              <a:t>,  May 2010,  THPE062,  p.4656.</a:t>
            </a:r>
          </a:p>
          <a:p>
            <a:pPr>
              <a:lnSpc>
                <a:spcPct val="112000"/>
              </a:lnSpc>
            </a:pPr>
            <a:endParaRPr lang="de-DE" sz="14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6698932" y="653796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de-DE" sz="14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7156132" y="5184000"/>
            <a:ext cx="1320396" cy="2939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b="1" dirty="0">
                <a:latin typeface="Helvetica" pitchFamily="34" charset="0"/>
              </a:rPr>
              <a:t>n</a:t>
            </a:r>
            <a:r>
              <a:rPr lang="en-US" sz="1200" b="1" dirty="0" smtClean="0">
                <a:latin typeface="Helvetica" pitchFamily="34" charset="0"/>
              </a:rPr>
              <a:t>umber of </a:t>
            </a:r>
            <a:r>
              <a:rPr lang="el-GR" sz="1200" b="1" dirty="0" smtClean="0"/>
              <a:t>σ</a:t>
            </a:r>
            <a:r>
              <a:rPr lang="en-US" sz="1200" b="1" dirty="0" smtClean="0">
                <a:latin typeface="Helvetica" pitchFamily="34" charset="0"/>
              </a:rPr>
              <a:t>_x </a:t>
            </a:r>
            <a:endParaRPr lang="de-DE" sz="1200" b="1" dirty="0" err="1" smtClean="0"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-5400000">
            <a:off x="5580000" y="3780000"/>
            <a:ext cx="1320396" cy="2939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b="1" dirty="0">
                <a:latin typeface="Helvetica" pitchFamily="34" charset="0"/>
              </a:rPr>
              <a:t>n</a:t>
            </a:r>
            <a:r>
              <a:rPr lang="en-US" sz="1200" b="1" dirty="0" smtClean="0">
                <a:latin typeface="Helvetica" pitchFamily="34" charset="0"/>
              </a:rPr>
              <a:t>umber of </a:t>
            </a:r>
            <a:r>
              <a:rPr lang="el-GR" sz="1200" b="1" dirty="0" smtClean="0"/>
              <a:t>σ</a:t>
            </a:r>
            <a:r>
              <a:rPr lang="en-US" sz="1200" b="1" dirty="0" smtClean="0">
                <a:latin typeface="Helvetica" pitchFamily="34" charset="0"/>
              </a:rPr>
              <a:t>_</a:t>
            </a:r>
            <a:r>
              <a:rPr lang="en-US" sz="1200" b="1" dirty="0" err="1" smtClean="0">
                <a:latin typeface="Helvetica" pitchFamily="34" charset="0"/>
              </a:rPr>
              <a:t>px</a:t>
            </a:r>
            <a:r>
              <a:rPr lang="en-US" sz="1200" b="1" dirty="0" smtClean="0">
                <a:latin typeface="Helvetica" pitchFamily="34" charset="0"/>
              </a:rPr>
              <a:t> </a:t>
            </a:r>
            <a:endParaRPr lang="de-DE" sz="1200" b="1" dirty="0" err="1" smtClean="0">
              <a:latin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6000" y="5184000"/>
            <a:ext cx="1320396" cy="2939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b="1" dirty="0">
                <a:latin typeface="Helvetica" pitchFamily="34" charset="0"/>
              </a:rPr>
              <a:t>n</a:t>
            </a:r>
            <a:r>
              <a:rPr lang="en-US" sz="1200" b="1" dirty="0" smtClean="0">
                <a:latin typeface="Helvetica" pitchFamily="34" charset="0"/>
              </a:rPr>
              <a:t>umber of </a:t>
            </a:r>
            <a:r>
              <a:rPr lang="el-GR" sz="1200" b="1" dirty="0" smtClean="0"/>
              <a:t>σ</a:t>
            </a:r>
            <a:r>
              <a:rPr lang="en-US" sz="1200" b="1" dirty="0" smtClean="0">
                <a:latin typeface="Helvetica" pitchFamily="34" charset="0"/>
              </a:rPr>
              <a:t>_y </a:t>
            </a:r>
            <a:endParaRPr lang="de-DE" sz="1200" b="1" dirty="0" err="1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0" dirty="0"/>
              <a:t> </a:t>
            </a:r>
            <a:r>
              <a:rPr lang="en-US" sz="2800" b="0" dirty="0" smtClean="0"/>
              <a:t>Chromatic properties (2)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96000" y="1386002"/>
            <a:ext cx="5652934" cy="4813858"/>
            <a:chOff x="-455725" y="1332000"/>
            <a:chExt cx="5791670" cy="4932000"/>
          </a:xfrm>
        </p:grpSpPr>
        <p:grpSp>
          <p:nvGrpSpPr>
            <p:cNvPr id="12" name="Group 11"/>
            <p:cNvGrpSpPr/>
            <p:nvPr/>
          </p:nvGrpSpPr>
          <p:grpSpPr>
            <a:xfrm>
              <a:off x="-455724" y="3744000"/>
              <a:ext cx="5791669" cy="2520000"/>
              <a:chOff x="-455724" y="3744000"/>
              <a:chExt cx="5791669" cy="2520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00" y="3744000"/>
                <a:ext cx="5047945" cy="25200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-455724" y="4714440"/>
                <a:ext cx="914400" cy="57912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600" dirty="0" smtClean="0">
                    <a:latin typeface="Helvetica" pitchFamily="34" charset="0"/>
                  </a:rPr>
                  <a:t>Sext   on</a:t>
                </a:r>
              </a:p>
              <a:p>
                <a:pPr>
                  <a:lnSpc>
                    <a:spcPct val="112000"/>
                  </a:lnSpc>
                </a:pPr>
                <a:r>
                  <a:rPr lang="en-US" sz="1600" dirty="0" err="1" smtClean="0">
                    <a:latin typeface="Helvetica" pitchFamily="34" charset="0"/>
                  </a:rPr>
                  <a:t>Octup</a:t>
                </a:r>
                <a:r>
                  <a:rPr lang="en-US" sz="1600" dirty="0" smtClean="0">
                    <a:latin typeface="Helvetica" pitchFamily="34" charset="0"/>
                  </a:rPr>
                  <a:t> off</a:t>
                </a:r>
                <a:endParaRPr lang="de-DE" sz="1600" dirty="0" err="1" smtClean="0">
                  <a:latin typeface="Helvetica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-455725" y="1332000"/>
              <a:ext cx="5791670" cy="2520000"/>
              <a:chOff x="-455725" y="1332000"/>
              <a:chExt cx="5791670" cy="2520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00" y="1332000"/>
                <a:ext cx="5047945" cy="25200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-455725" y="2302440"/>
                <a:ext cx="914400" cy="57912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600" dirty="0" smtClean="0">
                    <a:latin typeface="Helvetica" pitchFamily="34" charset="0"/>
                  </a:rPr>
                  <a:t>Sext   off</a:t>
                </a:r>
              </a:p>
              <a:p>
                <a:pPr>
                  <a:lnSpc>
                    <a:spcPct val="112000"/>
                  </a:lnSpc>
                </a:pPr>
                <a:r>
                  <a:rPr lang="en-US" sz="1600" dirty="0" err="1" smtClean="0">
                    <a:latin typeface="Helvetica" pitchFamily="34" charset="0"/>
                  </a:rPr>
                  <a:t>Octup</a:t>
                </a:r>
                <a:r>
                  <a:rPr lang="en-US" sz="1600" dirty="0" smtClean="0">
                    <a:latin typeface="Helvetica" pitchFamily="34" charset="0"/>
                  </a:rPr>
                  <a:t> off</a:t>
                </a:r>
                <a:endParaRPr lang="de-DE" sz="1600" dirty="0" err="1" smtClean="0">
                  <a:latin typeface="Helvetica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6163560" y="1404000"/>
            <a:ext cx="5580000" cy="4988480"/>
            <a:chOff x="6080304" y="1280280"/>
            <a:chExt cx="5707368" cy="4988480"/>
          </a:xfrm>
        </p:grpSpPr>
        <p:sp>
          <p:nvSpPr>
            <p:cNvPr id="7" name="TextBox 6"/>
            <p:cNvSpPr txBox="1"/>
            <p:nvPr/>
          </p:nvSpPr>
          <p:spPr>
            <a:xfrm>
              <a:off x="6080304" y="4048128"/>
              <a:ext cx="5450832" cy="102727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12000"/>
                </a:lnSpc>
              </a:pPr>
              <a:r>
                <a:rPr lang="en-US" dirty="0" smtClean="0">
                  <a:latin typeface="Helvetica" pitchFamily="34" charset="0"/>
                </a:rPr>
                <a:t>Phase space portraits of monochromatic 0.1</a:t>
              </a:r>
              <a:r>
                <a:rPr lang="el-GR" dirty="0" smtClean="0">
                  <a:latin typeface="Helvetica" pitchFamily="34" charset="0"/>
                </a:rPr>
                <a:t>σ</a:t>
              </a:r>
              <a:r>
                <a:rPr lang="en-US" dirty="0" smtClean="0">
                  <a:latin typeface="Helvetica" pitchFamily="34" charset="0"/>
                </a:rPr>
                <a:t>_</a:t>
              </a:r>
              <a:r>
                <a:rPr lang="en-US" dirty="0" err="1" smtClean="0">
                  <a:latin typeface="Helvetica" pitchFamily="34" charset="0"/>
                </a:rPr>
                <a:t>x,y</a:t>
              </a:r>
              <a:r>
                <a:rPr lang="en-US" dirty="0" smtClean="0">
                  <a:latin typeface="Helvetica" pitchFamily="34" charset="0"/>
                </a:rPr>
                <a:t> </a:t>
              </a:r>
            </a:p>
            <a:p>
              <a:pPr algn="ctr">
                <a:lnSpc>
                  <a:spcPct val="112000"/>
                </a:lnSpc>
              </a:pPr>
              <a:r>
                <a:rPr lang="en-US" dirty="0" smtClean="0">
                  <a:latin typeface="Helvetica" pitchFamily="34" charset="0"/>
                </a:rPr>
                <a:t>and 1</a:t>
              </a:r>
              <a:r>
                <a:rPr lang="el-GR" dirty="0" smtClean="0">
                  <a:latin typeface="Helvetica" pitchFamily="34" charset="0"/>
                </a:rPr>
                <a:t>σ</a:t>
              </a:r>
              <a:r>
                <a:rPr lang="en-US" dirty="0" smtClean="0">
                  <a:latin typeface="Helvetica" pitchFamily="34" charset="0"/>
                </a:rPr>
                <a:t>_</a:t>
              </a:r>
              <a:r>
                <a:rPr lang="en-US" dirty="0" err="1" smtClean="0">
                  <a:latin typeface="Helvetica" pitchFamily="34" charset="0"/>
                </a:rPr>
                <a:t>x,y</a:t>
              </a:r>
              <a:r>
                <a:rPr lang="en-US" dirty="0" smtClean="0">
                  <a:latin typeface="Helvetica" pitchFamily="34" charset="0"/>
                </a:rPr>
                <a:t> ellipses (matched at the entrance) </a:t>
              </a:r>
            </a:p>
            <a:p>
              <a:pPr algn="ctr">
                <a:lnSpc>
                  <a:spcPct val="112000"/>
                </a:lnSpc>
              </a:pPr>
              <a:r>
                <a:rPr lang="en-US" dirty="0" smtClean="0">
                  <a:latin typeface="Helvetica" pitchFamily="34" charset="0"/>
                </a:rPr>
                <a:t>after the tracking through the deflection beamline</a:t>
              </a:r>
              <a:r>
                <a:rPr lang="en-US" sz="2000" dirty="0" smtClean="0">
                  <a:latin typeface="Helvetica" pitchFamily="34" charset="0"/>
                </a:rPr>
                <a:t>.</a:t>
              </a:r>
            </a:p>
            <a:p>
              <a:pPr algn="ctr">
                <a:lnSpc>
                  <a:spcPct val="112000"/>
                </a:lnSpc>
              </a:pPr>
              <a:r>
                <a:rPr lang="en-US" sz="2000" dirty="0" smtClean="0">
                  <a:latin typeface="Helvetica" pitchFamily="34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36840" y="5522000"/>
              <a:ext cx="4937760" cy="7467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12000"/>
                </a:lnSpc>
              </a:pPr>
              <a:r>
                <a:rPr lang="en-US" dirty="0" smtClean="0">
                  <a:latin typeface="Helvetica" pitchFamily="34" charset="0"/>
                </a:rPr>
                <a:t>The relative energy deviations: </a:t>
              </a:r>
            </a:p>
            <a:p>
              <a:pPr algn="ctr">
                <a:lnSpc>
                  <a:spcPct val="112000"/>
                </a:lnSpc>
              </a:pPr>
              <a:r>
                <a:rPr lang="en-US" dirty="0" smtClean="0">
                  <a:solidFill>
                    <a:srgbClr val="C00000"/>
                  </a:solidFill>
                  <a:latin typeface="Helvetica" pitchFamily="34" charset="0"/>
                </a:rPr>
                <a:t>-1.5% (red</a:t>
              </a:r>
              <a:r>
                <a:rPr lang="en-US" dirty="0" smtClean="0">
                  <a:solidFill>
                    <a:srgbClr val="008A3E"/>
                  </a:solidFill>
                  <a:latin typeface="Helvetica" pitchFamily="34" charset="0"/>
                </a:rPr>
                <a:t>),  0% (green),  </a:t>
              </a:r>
              <a:r>
                <a:rPr lang="en-US" dirty="0" smtClean="0">
                  <a:solidFill>
                    <a:srgbClr val="0070C0"/>
                  </a:solidFill>
                  <a:latin typeface="Helvetica" pitchFamily="34" charset="0"/>
                </a:rPr>
                <a:t>+1.5% (blue).</a:t>
              </a:r>
              <a:endParaRPr lang="de-DE" dirty="0" smtClean="0">
                <a:solidFill>
                  <a:srgbClr val="0070C0"/>
                </a:solidFill>
                <a:latin typeface="Helvetica" pitchFamily="34" charset="0"/>
              </a:endParaRPr>
            </a:p>
            <a:p>
              <a:pPr>
                <a:lnSpc>
                  <a:spcPct val="112000"/>
                </a:lnSpc>
              </a:pPr>
              <a:endParaRPr lang="de-DE" sz="1400" dirty="0" err="1" smtClean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102623" y="1280280"/>
              <a:ext cx="5685049" cy="2520000"/>
              <a:chOff x="6102623" y="1280280"/>
              <a:chExt cx="5685049" cy="2520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2623" y="1280280"/>
                <a:ext cx="5047945" cy="25200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0873272" y="2250720"/>
                <a:ext cx="914400" cy="57912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600" dirty="0" smtClean="0">
                    <a:latin typeface="Helvetica" pitchFamily="34" charset="0"/>
                  </a:rPr>
                  <a:t>Sext   on</a:t>
                </a:r>
              </a:p>
              <a:p>
                <a:pPr>
                  <a:lnSpc>
                    <a:spcPct val="112000"/>
                  </a:lnSpc>
                </a:pPr>
                <a:r>
                  <a:rPr lang="en-US" sz="1600" dirty="0" err="1" smtClean="0">
                    <a:latin typeface="Helvetica" pitchFamily="34" charset="0"/>
                  </a:rPr>
                  <a:t>Octup</a:t>
                </a:r>
                <a:r>
                  <a:rPr lang="en-US" sz="1600" dirty="0" smtClean="0">
                    <a:latin typeface="Helvetica" pitchFamily="34" charset="0"/>
                  </a:rPr>
                  <a:t> on</a:t>
                </a:r>
                <a:endParaRPr lang="de-DE" sz="1600" dirty="0" err="1" smtClean="0">
                  <a:latin typeface="Helvetica" pitchFamily="34" charset="0"/>
                </a:endParaRPr>
              </a:p>
            </p:txBody>
          </p:sp>
        </p:grpSp>
      </p:grpSp>
      <p:sp>
        <p:nvSpPr>
          <p:cNvPr id="11" name="Curved Right Arrow 10"/>
          <p:cNvSpPr/>
          <p:nvPr/>
        </p:nvSpPr>
        <p:spPr>
          <a:xfrm>
            <a:off x="915182" y="3276000"/>
            <a:ext cx="252000" cy="1260000"/>
          </a:xfrm>
          <a:prstGeom prst="curvedRightArrow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  <p:sp>
        <p:nvSpPr>
          <p:cNvPr id="25" name="Up Arrow 24"/>
          <p:cNvSpPr/>
          <p:nvPr/>
        </p:nvSpPr>
        <p:spPr>
          <a:xfrm rot="2220000">
            <a:off x="6100591" y="3700231"/>
            <a:ext cx="108000" cy="720000"/>
          </a:xfrm>
          <a:prstGeom prst="upArrow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7978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b="0" dirty="0"/>
              <a:t> </a:t>
            </a:r>
            <a:r>
              <a:rPr lang="en-US" sz="2800" b="0" dirty="0" err="1"/>
              <a:t>Isochronicity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3260" y="1440180"/>
            <a:ext cx="7850340" cy="18669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          The entire deflection section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                        </a:t>
            </a:r>
            <a:r>
              <a:rPr lang="en-US" dirty="0" smtClean="0">
                <a:latin typeface="Helvetica" pitchFamily="34" charset="0"/>
              </a:rPr>
              <a:t>•  from the entrance of the first KL kicker 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                        </a:t>
            </a:r>
            <a:r>
              <a:rPr lang="en-US" dirty="0" smtClean="0">
                <a:latin typeface="Helvetica" pitchFamily="34" charset="0"/>
              </a:rPr>
              <a:t>•  up to the exit of the last vertical dipole  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          is a first-order isochronous beamline: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solidFill>
                  <a:srgbClr val="C00000"/>
                </a:solidFill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R56 coefficient of </a:t>
            </a:r>
            <a:r>
              <a:rPr lang="en-US" sz="2000" dirty="0">
                <a:latin typeface="Helvetica" pitchFamily="34" charset="0"/>
              </a:rPr>
              <a:t>the transfer matrix </a:t>
            </a:r>
            <a:r>
              <a:rPr lang="en-US" sz="2000" dirty="0" smtClean="0">
                <a:latin typeface="Helvetica" pitchFamily="34" charset="0"/>
              </a:rPr>
              <a:t>of this section is equal to zero. </a:t>
            </a:r>
            <a:endParaRPr lang="de-DE" sz="2000" dirty="0" err="1" smtClean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2140" y="3696368"/>
            <a:ext cx="3279720" cy="23386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Part 2 (deflection arc T1)</a:t>
            </a:r>
          </a:p>
          <a:p>
            <a:pPr algn="ctr"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Transfer map up to 3d order 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-2.1e-05 * </a:t>
            </a:r>
            <a:r>
              <a:rPr lang="en-US" sz="2000" dirty="0" err="1" smtClean="0">
                <a:latin typeface="Helvetica" pitchFamily="34" charset="0"/>
              </a:rPr>
              <a:t>pz</a:t>
            </a:r>
            <a:r>
              <a:rPr lang="en-US" sz="2000" dirty="0" smtClean="0">
                <a:latin typeface="Helvetica" pitchFamily="34" charset="0"/>
              </a:rPr>
              <a:t>  </a:t>
            </a:r>
            <a:r>
              <a:rPr lang="en-US" sz="2000" dirty="0" smtClean="0">
                <a:latin typeface="Helvetica" pitchFamily="34" charset="0"/>
              </a:rPr>
              <a:t>   [m]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-5.9e-03 * pz</a:t>
            </a:r>
            <a:r>
              <a:rPr lang="en-US" sz="2400" dirty="0">
                <a:latin typeface="Helvetica" pitchFamily="34" charset="0"/>
              </a:rPr>
              <a:t>²</a:t>
            </a:r>
            <a:r>
              <a:rPr lang="en-US" sz="2000" dirty="0" smtClean="0">
                <a:latin typeface="Helvetica" pitchFamily="34" charset="0"/>
              </a:rPr>
              <a:t> 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+1.6e-02 * pz</a:t>
            </a:r>
            <a:r>
              <a:rPr lang="en-US" sz="2400" dirty="0">
                <a:latin typeface="Helvetica" pitchFamily="34" charset="0"/>
              </a:rPr>
              <a:t>³</a:t>
            </a:r>
            <a:r>
              <a:rPr lang="en-US" sz="2000" dirty="0" smtClean="0">
                <a:latin typeface="Helvetica" pitchFamily="34" charset="0"/>
              </a:rPr>
              <a:t> </a:t>
            </a:r>
            <a:endParaRPr lang="en-US" sz="2000" dirty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en-US" sz="14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en-US" sz="14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 err="1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5170884" y="3307080"/>
            <a:ext cx="4680000" cy="3240000"/>
            <a:chOff x="5508000" y="3307080"/>
            <a:chExt cx="4572000" cy="35509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" t="4881" r="12953" b="85739"/>
            <a:stretch/>
          </p:blipFill>
          <p:spPr>
            <a:xfrm>
              <a:off x="5562000" y="3307080"/>
              <a:ext cx="4464000" cy="284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000" y="3546000"/>
              <a:ext cx="4572000" cy="3312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40000" y="4558580"/>
              <a:ext cx="545454" cy="30035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>
                  <a:solidFill>
                    <a:srgbClr val="009A46"/>
                  </a:solidFill>
                  <a:latin typeface="Helvetica" pitchFamily="34" charset="0"/>
                </a:rPr>
                <a:t>BZ-H</a:t>
              </a:r>
              <a:endParaRPr lang="de-DE" sz="1200" b="1" dirty="0" err="1" smtClean="0">
                <a:solidFill>
                  <a:srgbClr val="009A46"/>
                </a:solidFill>
                <a:latin typeface="Helvetic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46607" y="4438286"/>
              <a:ext cx="581649" cy="24058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>
                  <a:solidFill>
                    <a:srgbClr val="009A46"/>
                  </a:solidFill>
                  <a:latin typeface="Helvetica" pitchFamily="34" charset="0"/>
                </a:rPr>
                <a:t>BD-H</a:t>
              </a:r>
              <a:endParaRPr lang="de-DE" sz="1200" b="1" dirty="0" err="1" smtClean="0">
                <a:solidFill>
                  <a:srgbClr val="009A46"/>
                </a:solidFill>
                <a:latin typeface="Helvetica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03720" y="5623560"/>
            <a:ext cx="360000" cy="324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err="1" smtClean="0">
                <a:solidFill>
                  <a:srgbClr val="00518E"/>
                </a:solidFill>
                <a:latin typeface="Helvetica" pitchFamily="34" charset="0"/>
              </a:rPr>
              <a:t>Dx</a:t>
            </a:r>
            <a:endParaRPr lang="de-DE" sz="1400" dirty="0" err="1" smtClean="0">
              <a:solidFill>
                <a:srgbClr val="00518E"/>
              </a:solidFill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1440" y="4703704"/>
            <a:ext cx="360000" cy="324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err="1" smtClean="0">
                <a:solidFill>
                  <a:srgbClr val="C00000"/>
                </a:solidFill>
                <a:latin typeface="Helvetica" pitchFamily="34" charset="0"/>
              </a:rPr>
              <a:t>Dy</a:t>
            </a:r>
            <a:endParaRPr lang="de-DE" sz="1400" dirty="0" err="1" smtClean="0">
              <a:solidFill>
                <a:srgbClr val="C00000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8000" y="3996000"/>
            <a:ext cx="523920" cy="324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008A3E"/>
                </a:solidFill>
                <a:latin typeface="Helvetica" pitchFamily="34" charset="0"/>
              </a:rPr>
              <a:t>R56</a:t>
            </a:r>
            <a:endParaRPr lang="de-DE" sz="1400" dirty="0" err="1" smtClean="0">
              <a:solidFill>
                <a:srgbClr val="008A3E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sz="2800" b="0" dirty="0" smtClean="0"/>
              <a:t>Separation area (Top view)</a:t>
            </a:r>
            <a:r>
              <a:rPr lang="en-US" sz="2800" b="0" dirty="0" smtClean="0"/>
              <a:t> 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</a:t>
            </a:r>
            <a:r>
              <a:rPr lang="en-US" sz="1200" dirty="0"/>
              <a:t>lattice and </a:t>
            </a:r>
            <a:r>
              <a:rPr lang="en-US" sz="1200" dirty="0" smtClean="0"/>
              <a:t>beam optics  of </a:t>
            </a:r>
            <a:r>
              <a:rPr lang="en-US" sz="1200" dirty="0"/>
              <a:t>deflection section to SASE2 </a:t>
            </a:r>
            <a:endParaRPr lang="de-DE" sz="12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4740" y="5566787"/>
            <a:ext cx="5705486" cy="6933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Third beamline </a:t>
            </a:r>
            <a:r>
              <a:rPr lang="en-US" sz="1400" dirty="0" smtClean="0">
                <a:solidFill>
                  <a:srgbClr val="00518E"/>
                </a:solidFill>
              </a:rPr>
              <a:t>TD20</a:t>
            </a:r>
            <a:r>
              <a:rPr lang="en-US" sz="1400" dirty="0" smtClean="0"/>
              <a:t> for the future upgrade has been also considered </a:t>
            </a:r>
          </a:p>
          <a:p>
            <a:pPr>
              <a:lnSpc>
                <a:spcPct val="112000"/>
              </a:lnSpc>
            </a:pPr>
            <a:r>
              <a:rPr lang="en-US" sz="1400" dirty="0" smtClean="0"/>
              <a:t>                 during the design  of the separation area.</a:t>
            </a:r>
            <a:endParaRPr lang="de-DE" sz="1400" dirty="0" err="1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530781" y="1325789"/>
            <a:ext cx="8043290" cy="4320000"/>
            <a:chOff x="1530781" y="1508993"/>
            <a:chExt cx="8043290" cy="432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2" t="61433" r="4935" b="2344"/>
            <a:stretch/>
          </p:blipFill>
          <p:spPr>
            <a:xfrm>
              <a:off x="1530781" y="1508993"/>
              <a:ext cx="7450437" cy="4320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696607" y="3197789"/>
              <a:ext cx="360000" cy="288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>
                  <a:solidFill>
                    <a:srgbClr val="774954"/>
                  </a:solidFill>
                  <a:latin typeface="Helvetica" pitchFamily="34" charset="0"/>
                </a:rPr>
                <a:t>KL</a:t>
              </a:r>
              <a:endParaRPr lang="de-DE" sz="1200" b="1" dirty="0" err="1" smtClean="0">
                <a:solidFill>
                  <a:srgbClr val="774954"/>
                </a:solidFill>
                <a:latin typeface="Helvetic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5983" y="3132000"/>
              <a:ext cx="360000" cy="288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>
                  <a:solidFill>
                    <a:srgbClr val="C00000"/>
                  </a:solidFill>
                  <a:latin typeface="Helvetica" pitchFamily="34" charset="0"/>
                </a:rPr>
                <a:t>BZ</a:t>
              </a:r>
              <a:endParaRPr lang="de-DE" sz="1200" b="1" dirty="0" err="1" smtClean="0">
                <a:solidFill>
                  <a:srgbClr val="C00000"/>
                </a:solidFill>
                <a:latin typeface="Helvetic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91052" y="2353184"/>
              <a:ext cx="622511" cy="288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>
                  <a:solidFill>
                    <a:srgbClr val="774954"/>
                  </a:solidFill>
                  <a:latin typeface="Helvetica" pitchFamily="34" charset="0"/>
                </a:rPr>
                <a:t>dogleg</a:t>
              </a:r>
              <a:endParaRPr lang="de-DE" sz="1200" b="1" dirty="0" err="1" smtClean="0">
                <a:solidFill>
                  <a:srgbClr val="774954"/>
                </a:solidFill>
                <a:latin typeface="Helvetic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78243" y="1768508"/>
              <a:ext cx="795828" cy="3014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>
                  <a:latin typeface="Helvetica" pitchFamily="34" charset="0"/>
                </a:rPr>
                <a:t>SASE2</a:t>
              </a:r>
              <a:endParaRPr lang="de-DE" sz="1200" b="1" dirty="0" err="1" smtClean="0">
                <a:latin typeface="Helvetic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78243" y="3420000"/>
              <a:ext cx="637062" cy="3014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>
                  <a:latin typeface="Helvetica" pitchFamily="34" charset="0"/>
                </a:rPr>
                <a:t>SASE1</a:t>
              </a:r>
              <a:endParaRPr lang="de-DE" sz="1200" b="1" dirty="0" err="1" smtClean="0">
                <a:latin typeface="Helvetic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984304" y="4565593"/>
            <a:ext cx="2867131" cy="8705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>
                <a:solidFill>
                  <a:srgbClr val="C00000"/>
                </a:solidFill>
              </a:rPr>
              <a:t>Red,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CC00FF"/>
                </a:solidFill>
              </a:rPr>
              <a:t>magenta</a:t>
            </a:r>
            <a:r>
              <a:rPr lang="en-US" sz="1400" dirty="0" smtClean="0"/>
              <a:t> and </a:t>
            </a:r>
            <a:r>
              <a:rPr lang="en-US" sz="1400" dirty="0" smtClean="0">
                <a:solidFill>
                  <a:srgbClr val="0070C0"/>
                </a:solidFill>
              </a:rPr>
              <a:t>blue</a:t>
            </a:r>
            <a:r>
              <a:rPr lang="en-US" sz="1400" dirty="0" smtClean="0"/>
              <a:t> </a:t>
            </a:r>
          </a:p>
          <a:p>
            <a:pPr algn="ctr">
              <a:lnSpc>
                <a:spcPct val="112000"/>
              </a:lnSpc>
            </a:pPr>
            <a:r>
              <a:rPr lang="en-US" sz="1400" dirty="0"/>
              <a:t>c</a:t>
            </a:r>
            <a:r>
              <a:rPr lang="en-US" sz="1400" dirty="0" smtClean="0"/>
              <a:t>olors mark septa and dipoles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of beamlines to Sa2, TLD, TD20 </a:t>
            </a:r>
            <a:r>
              <a:rPr lang="en-US" sz="1400" dirty="0" smtClean="0"/>
              <a:t> </a:t>
            </a:r>
            <a:endParaRPr lang="de-D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5686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sz="2800" b="0" dirty="0" smtClean="0"/>
              <a:t>C</a:t>
            </a:r>
            <a:r>
              <a:rPr lang="en-US" sz="2800" b="0" dirty="0" smtClean="0">
                <a:latin typeface="Helvetica" pitchFamily="34" charset="0"/>
              </a:rPr>
              <a:t>onten</a:t>
            </a:r>
            <a:r>
              <a:rPr lang="en-US" sz="2800" b="0" dirty="0" smtClean="0"/>
              <a:t>ts (2) 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</a:t>
            </a:r>
            <a:r>
              <a:rPr lang="en-US" sz="1200" dirty="0"/>
              <a:t>lattice and </a:t>
            </a:r>
            <a:r>
              <a:rPr lang="en-US" sz="1200" dirty="0" smtClean="0"/>
              <a:t>beam optics  of </a:t>
            </a:r>
            <a:r>
              <a:rPr lang="en-US" sz="1200" dirty="0"/>
              <a:t>deflection section to SASE2 </a:t>
            </a:r>
            <a:endParaRPr lang="de-DE" sz="12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37980" y="1630679"/>
            <a:ext cx="9046020" cy="409878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en-US" sz="24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400" dirty="0" smtClean="0"/>
              <a:t>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of the design of beam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deflection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section to SASE2	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2000" dirty="0" smtClean="0"/>
              <a:t>Unusual design</a:t>
            </a:r>
            <a:r>
              <a:rPr lang="en-US" sz="2000" dirty="0"/>
              <a:t> </a:t>
            </a:r>
            <a:endParaRPr lang="en-US" sz="2000" dirty="0" smtClean="0"/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2000" dirty="0" smtClean="0"/>
              <a:t>Careful design of magnet lattice and optics meets </a:t>
            </a:r>
          </a:p>
          <a:p>
            <a:pPr lvl="1">
              <a:lnSpc>
                <a:spcPct val="112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the </a:t>
            </a:r>
            <a:r>
              <a:rPr lang="en-US" sz="2000" dirty="0"/>
              <a:t>main design </a:t>
            </a:r>
            <a:r>
              <a:rPr lang="en-US" sz="2000" dirty="0" smtClean="0"/>
              <a:t>specification (Page 4)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>
              <a:lnSpc>
                <a:spcPct val="112000"/>
              </a:lnSpc>
            </a:pPr>
            <a:endParaRPr lang="en-US" sz="20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   Additional information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  Measurements of orbit response and dispersions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/>
              <a:t> </a:t>
            </a:r>
            <a:r>
              <a:rPr lang="en-US" sz="2000" dirty="0" smtClean="0"/>
              <a:t> Possibility to tune </a:t>
            </a:r>
            <a:r>
              <a:rPr lang="en-US" sz="2000" dirty="0" smtClean="0"/>
              <a:t>R56 ?</a:t>
            </a:r>
            <a:endParaRPr lang="en-US" sz="20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2000" dirty="0" smtClean="0"/>
          </a:p>
          <a:p>
            <a:pPr>
              <a:lnSpc>
                <a:spcPct val="112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507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0" dirty="0" smtClean="0"/>
              <a:t>Measurements: Trajectory response (1) 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0480" y="6336000"/>
            <a:ext cx="353568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13.03.2018: First beam to T5D </a:t>
            </a:r>
            <a:endParaRPr lang="de-DE" sz="2000" dirty="0" err="1" smtClean="0">
              <a:solidFill>
                <a:srgbClr val="C00000"/>
              </a:solidFill>
              <a:latin typeface="Helvetic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6508" y="1260000"/>
            <a:ext cx="7848000" cy="372222"/>
            <a:chOff x="468000" y="1123390"/>
            <a:chExt cx="7848000" cy="372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2" t="5991" r="9512" b="85662"/>
            <a:stretch/>
          </p:blipFill>
          <p:spPr>
            <a:xfrm>
              <a:off x="4608000" y="1123390"/>
              <a:ext cx="3708000" cy="25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4" t="6263" r="15210" b="86972"/>
            <a:stretch/>
          </p:blipFill>
          <p:spPr>
            <a:xfrm>
              <a:off x="468000" y="1260004"/>
              <a:ext cx="4140000" cy="23560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28000" y="1692000"/>
            <a:ext cx="10182343" cy="4608000"/>
            <a:chOff x="576000" y="1512000"/>
            <a:chExt cx="10182343" cy="4608000"/>
          </a:xfrm>
        </p:grpSpPr>
        <p:grpSp>
          <p:nvGrpSpPr>
            <p:cNvPr id="31" name="Group 30"/>
            <p:cNvGrpSpPr/>
            <p:nvPr/>
          </p:nvGrpSpPr>
          <p:grpSpPr>
            <a:xfrm>
              <a:off x="5835838" y="1523262"/>
              <a:ext cx="4922505" cy="4596738"/>
              <a:chOff x="5835838" y="1523262"/>
              <a:chExt cx="4922505" cy="459673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5838" y="1800000"/>
                <a:ext cx="4922505" cy="43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034400" y="1523262"/>
                <a:ext cx="3559078" cy="31164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600" dirty="0" smtClean="0">
                    <a:latin typeface="Helvetica" pitchFamily="34" charset="0"/>
                  </a:rPr>
                  <a:t>CFY.2045.T1:  after 2d quad  in T1 arc </a:t>
                </a:r>
                <a:endParaRPr lang="de-DE" sz="1600" dirty="0" err="1" smtClean="0">
                  <a:latin typeface="Helvetica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76000" y="1512000"/>
              <a:ext cx="4922508" cy="4608000"/>
              <a:chOff x="576000" y="1512000"/>
              <a:chExt cx="4922508" cy="46080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76000" y="1512000"/>
                <a:ext cx="4922508" cy="4608000"/>
                <a:chOff x="576000" y="1512000"/>
                <a:chExt cx="4922508" cy="460800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003" y="1800000"/>
                  <a:ext cx="4922505" cy="43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576000" y="1512000"/>
                  <a:ext cx="3582480" cy="288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lang="en-US" sz="1600" dirty="0" smtClean="0">
                      <a:latin typeface="Helvetica" pitchFamily="34" charset="0"/>
                    </a:rPr>
                    <a:t>CFX.2041.T1:  after 1</a:t>
                  </a:r>
                  <a:r>
                    <a:rPr lang="en-US" sz="1600" baseline="30000" dirty="0" smtClean="0">
                      <a:latin typeface="Helvetica" pitchFamily="34" charset="0"/>
                    </a:rPr>
                    <a:t>st</a:t>
                  </a:r>
                  <a:r>
                    <a:rPr lang="en-US" sz="1600" dirty="0" smtClean="0">
                      <a:latin typeface="Helvetica" pitchFamily="34" charset="0"/>
                    </a:rPr>
                    <a:t> quad in T1 arc </a:t>
                  </a:r>
                  <a:endParaRPr lang="de-DE" sz="1600" dirty="0" err="1" smtClean="0">
                    <a:latin typeface="Helvetica" pitchFamily="34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76000" y="2157600"/>
                  <a:ext cx="1207077" cy="600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>
                    <a:lnSpc>
                      <a:spcPct val="112000"/>
                    </a:lnSpc>
                  </a:pPr>
                  <a:r>
                    <a:rPr lang="en-US" sz="1200" b="1" dirty="0" smtClean="0">
                      <a:latin typeface="Helvetica" pitchFamily="34" charset="0"/>
                    </a:rPr>
                    <a:t>1st corrector </a:t>
                  </a:r>
                </a:p>
                <a:p>
                  <a:pPr algn="ctr">
                    <a:lnSpc>
                      <a:spcPct val="112000"/>
                    </a:lnSpc>
                  </a:pPr>
                  <a:r>
                    <a:rPr lang="en-US" sz="1200" b="1" dirty="0" smtClean="0">
                      <a:latin typeface="Helvetica" pitchFamily="34" charset="0"/>
                    </a:rPr>
                    <a:t>in T1 arc</a:t>
                  </a:r>
                  <a:endParaRPr lang="de-DE" sz="1200" b="1" dirty="0" err="1" smtClean="0">
                    <a:latin typeface="Helvetic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612000" y="4932000"/>
                <a:ext cx="914400" cy="27432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100" b="1" dirty="0" smtClean="0">
                    <a:latin typeface="Helvetica" pitchFamily="34" charset="0"/>
                  </a:rPr>
                  <a:t>13.03.2018</a:t>
                </a:r>
                <a:endParaRPr lang="de-DE" sz="1100" b="1" dirty="0" err="1" smtClean="0">
                  <a:latin typeface="Helvetica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940000" y="4932000"/>
              <a:ext cx="914400" cy="2743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100" b="1" dirty="0" smtClean="0">
                  <a:latin typeface="Helvetica" pitchFamily="34" charset="0"/>
                </a:rPr>
                <a:t>13.03.2018</a:t>
              </a:r>
              <a:endParaRPr lang="de-DE" sz="1100" b="1" dirty="0" err="1" smtClean="0">
                <a:latin typeface="Helvetic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44440" y="1368000"/>
            <a:ext cx="2227560" cy="639942"/>
            <a:chOff x="5044440" y="1368000"/>
            <a:chExt cx="2227560" cy="639942"/>
          </a:xfrm>
        </p:grpSpPr>
        <p:cxnSp>
          <p:nvCxnSpPr>
            <p:cNvPr id="13" name="Straight Arrow Connector 12"/>
            <p:cNvCxnSpPr/>
            <p:nvPr/>
          </p:nvCxnSpPr>
          <p:spPr>
            <a:xfrm rot="21240000" flipH="1">
              <a:off x="5044440" y="1476000"/>
              <a:ext cx="1524000" cy="43939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804000" y="1368000"/>
              <a:ext cx="468000" cy="639942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30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0" dirty="0" smtClean="0"/>
              <a:t>Measurements: Trajectory response (2) 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0" y="1656000"/>
            <a:ext cx="49294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656000"/>
            <a:ext cx="49294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72000" y="1332000"/>
            <a:ext cx="3556697" cy="288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smtClean="0">
                <a:latin typeface="Helvetica" pitchFamily="34" charset="0"/>
              </a:rPr>
              <a:t>CFY.1854.TL : 1</a:t>
            </a:r>
            <a:r>
              <a:rPr lang="en-US" sz="1600" baseline="30000" dirty="0" smtClean="0">
                <a:latin typeface="Helvetica" pitchFamily="34" charset="0"/>
              </a:rPr>
              <a:t>st</a:t>
            </a:r>
            <a:r>
              <a:rPr lang="en-US" sz="1600" dirty="0" smtClean="0">
                <a:latin typeface="Helvetica" pitchFamily="34" charset="0"/>
              </a:rPr>
              <a:t> corrector after CL </a:t>
            </a:r>
            <a:endParaRPr lang="de-DE" sz="1600" dirty="0" err="1" smtClean="0">
              <a:latin typeface="Helvetic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8000" y="1332000"/>
            <a:ext cx="3556697" cy="288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smtClean="0">
                <a:latin typeface="Helvetica" pitchFamily="34" charset="0"/>
              </a:rPr>
              <a:t>CFX.1873.TL : in the front of IBFB  </a:t>
            </a:r>
            <a:endParaRPr lang="de-DE" sz="1600" dirty="0" err="1" smtClean="0"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8000" y="3024000"/>
            <a:ext cx="849600" cy="2199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KL kickers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0000" y="4753185"/>
            <a:ext cx="914400" cy="274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100" b="1" dirty="0" smtClean="0">
                <a:latin typeface="Helvetica" pitchFamily="34" charset="0"/>
              </a:rPr>
              <a:t>16.03.2018</a:t>
            </a:r>
            <a:endParaRPr lang="de-DE" sz="1100" b="1" dirty="0" err="1" smtClean="0">
              <a:latin typeface="Helvetic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2000" y="4752000"/>
            <a:ext cx="914400" cy="274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100" b="1" dirty="0" smtClean="0">
                <a:latin typeface="Helvetica" pitchFamily="34" charset="0"/>
              </a:rPr>
              <a:t>16.03.2018</a:t>
            </a:r>
            <a:endParaRPr lang="de-DE" sz="1100" b="1" dirty="0" err="1" smtClean="0">
              <a:latin typeface="Helvetic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11604" y="4680000"/>
            <a:ext cx="713433" cy="38270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  <p:sp>
        <p:nvSpPr>
          <p:cNvPr id="33" name="Oval 32"/>
          <p:cNvSpPr/>
          <p:nvPr/>
        </p:nvSpPr>
        <p:spPr>
          <a:xfrm>
            <a:off x="7524000" y="3978290"/>
            <a:ext cx="713433" cy="38270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16000" y="5062708"/>
            <a:ext cx="1465081" cy="114717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42338" y="4360998"/>
            <a:ext cx="3034603" cy="184888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3300" y="6229977"/>
            <a:ext cx="1678075" cy="324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smtClean="0">
                <a:latin typeface="Helvetica" pitchFamily="34" charset="0"/>
              </a:rPr>
              <a:t>Deflection to Sa2</a:t>
            </a:r>
            <a:endParaRPr lang="de-DE" sz="1600" dirty="0" err="1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0" dirty="0" smtClean="0"/>
              <a:t>Measurements: Dispersion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3" r="11022"/>
          <a:stretch/>
        </p:blipFill>
        <p:spPr bwMode="auto">
          <a:xfrm>
            <a:off x="216000" y="1462680"/>
            <a:ext cx="5442521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24000" y="5490360"/>
            <a:ext cx="5728560" cy="814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03.10.2018 12:59,  Decking,  </a:t>
            </a:r>
            <a:r>
              <a:rPr lang="en-US" sz="1400" dirty="0" err="1" smtClean="0"/>
              <a:t>Tamras</a:t>
            </a:r>
            <a:endParaRPr lang="en-US" sz="1400" dirty="0" smtClean="0"/>
          </a:p>
          <a:p>
            <a:pPr>
              <a:lnSpc>
                <a:spcPct val="112000"/>
              </a:lnSpc>
            </a:pPr>
            <a:r>
              <a:rPr lang="en-US" sz="1400" dirty="0"/>
              <a:t>Decreased </a:t>
            </a:r>
            <a:r>
              <a:rPr lang="en-US" sz="1400" dirty="0" smtClean="0"/>
              <a:t> settings </a:t>
            </a:r>
            <a:r>
              <a:rPr lang="en-US" sz="1400" dirty="0"/>
              <a:t>(0.100 </a:t>
            </a:r>
            <a:r>
              <a:rPr lang="en-US" sz="1400" dirty="0" err="1"/>
              <a:t>deg</a:t>
            </a:r>
            <a:r>
              <a:rPr lang="en-US" sz="1400" dirty="0"/>
              <a:t>) </a:t>
            </a:r>
            <a:r>
              <a:rPr lang="en-US" sz="1400" dirty="0" smtClean="0"/>
              <a:t>of   BD.2084.T1/BD.2097.T1</a:t>
            </a:r>
            <a:r>
              <a:rPr lang="en-US" sz="1400" dirty="0"/>
              <a:t> </a:t>
            </a:r>
            <a:r>
              <a:rPr lang="en-US" sz="1400" dirty="0" smtClean="0"/>
              <a:t>and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QF.2083.T1 </a:t>
            </a:r>
            <a:r>
              <a:rPr lang="en-US" sz="1400" dirty="0" smtClean="0"/>
              <a:t>(in the front of dogleg)  from </a:t>
            </a:r>
            <a:r>
              <a:rPr lang="en-US" sz="1400" dirty="0"/>
              <a:t>-106 </a:t>
            </a:r>
            <a:r>
              <a:rPr lang="en-US" sz="1400" dirty="0" err="1"/>
              <a:t>mrad</a:t>
            </a:r>
            <a:r>
              <a:rPr lang="en-US" sz="1400" dirty="0"/>
              <a:t>/m </a:t>
            </a:r>
            <a:r>
              <a:rPr lang="en-US" sz="1400" dirty="0" smtClean="0"/>
              <a:t> to </a:t>
            </a:r>
            <a:r>
              <a:rPr lang="en-US" sz="1400" dirty="0"/>
              <a:t>-76 </a:t>
            </a:r>
            <a:r>
              <a:rPr lang="en-US" sz="1400" dirty="0" err="1"/>
              <a:t>mrad</a:t>
            </a:r>
            <a:r>
              <a:rPr lang="en-US" sz="1400" dirty="0"/>
              <a:t>/m </a:t>
            </a:r>
          </a:p>
          <a:p>
            <a:pPr>
              <a:lnSpc>
                <a:spcPct val="112000"/>
              </a:lnSpc>
            </a:pPr>
            <a:endParaRPr lang="de-DE" sz="1400" dirty="0" err="1" smtClean="0"/>
          </a:p>
        </p:txBody>
      </p:sp>
      <p:sp>
        <p:nvSpPr>
          <p:cNvPr id="23" name="TextBox 22"/>
          <p:cNvSpPr txBox="1"/>
          <p:nvPr/>
        </p:nvSpPr>
        <p:spPr>
          <a:xfrm>
            <a:off x="540000" y="3888000"/>
            <a:ext cx="716280" cy="243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b="1" dirty="0" smtClean="0">
                <a:latin typeface="Helvetica" pitchFamily="34" charset="0"/>
              </a:rPr>
              <a:t>10^{-5}</a:t>
            </a:r>
            <a:endParaRPr lang="de-DE" sz="1200" b="1" dirty="0" err="1" smtClean="0">
              <a:latin typeface="Helvetic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r="11446"/>
          <a:stretch/>
        </p:blipFill>
        <p:spPr bwMode="auto">
          <a:xfrm>
            <a:off x="5724000" y="1520760"/>
            <a:ext cx="6384196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1400" y="5480760"/>
            <a:ext cx="4971720" cy="814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03.10.2018 12:25,   Decking,  </a:t>
            </a:r>
            <a:r>
              <a:rPr lang="en-US" sz="1400" dirty="0" err="1" smtClean="0"/>
              <a:t>Tamras</a:t>
            </a:r>
            <a:endParaRPr lang="en-US" sz="1400" dirty="0" smtClean="0"/>
          </a:p>
          <a:p>
            <a:pPr>
              <a:lnSpc>
                <a:spcPct val="112000"/>
              </a:lnSpc>
            </a:pPr>
            <a:r>
              <a:rPr lang="en-US" sz="1400" dirty="0" smtClean="0"/>
              <a:t>Nominal setting  (0.110 </a:t>
            </a:r>
            <a:r>
              <a:rPr lang="en-US" sz="1400" dirty="0" err="1" smtClean="0"/>
              <a:t>deg</a:t>
            </a:r>
            <a:r>
              <a:rPr lang="en-US" sz="1400" dirty="0" smtClean="0"/>
              <a:t>)  for BD.2084.T1/BD.2097.T1</a:t>
            </a:r>
          </a:p>
          <a:p>
            <a:pPr>
              <a:lnSpc>
                <a:spcPct val="112000"/>
              </a:lnSpc>
            </a:pPr>
            <a:r>
              <a:rPr lang="en-US" sz="1400" dirty="0" smtClean="0"/>
              <a:t>(2 vertical dipoles in dogleg)</a:t>
            </a:r>
            <a:endParaRPr lang="de-DE" sz="1400" dirty="0" err="1" smtClean="0"/>
          </a:p>
        </p:txBody>
      </p:sp>
      <p:sp>
        <p:nvSpPr>
          <p:cNvPr id="26" name="TextBox 25"/>
          <p:cNvSpPr txBox="1"/>
          <p:nvPr/>
        </p:nvSpPr>
        <p:spPr>
          <a:xfrm>
            <a:off x="5941860" y="3168000"/>
            <a:ext cx="716280" cy="243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b="1" dirty="0" smtClean="0">
                <a:latin typeface="Helvetica" pitchFamily="34" charset="0"/>
              </a:rPr>
              <a:t>10^{-5}</a:t>
            </a:r>
            <a:endParaRPr lang="de-DE" sz="1200" b="1" dirty="0" err="1" smtClean="0">
              <a:latin typeface="Helvetic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000" y="3168000"/>
            <a:ext cx="716280" cy="243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b="1" dirty="0" smtClean="0">
                <a:latin typeface="Helvetica" pitchFamily="34" charset="0"/>
              </a:rPr>
              <a:t>10^{-6}</a:t>
            </a:r>
            <a:endParaRPr lang="de-DE" sz="1200" b="1" dirty="0" err="1" smtClean="0">
              <a:latin typeface="Helvetic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1860" y="3888000"/>
            <a:ext cx="716280" cy="243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b="1" dirty="0" smtClean="0">
                <a:latin typeface="Helvetica" pitchFamily="34" charset="0"/>
              </a:rPr>
              <a:t>10^{-5}</a:t>
            </a:r>
            <a:endParaRPr lang="de-DE" sz="1200" b="1" dirty="0" err="1" smtClean="0">
              <a:latin typeface="Helvetic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16000" y="1584000"/>
            <a:ext cx="2592000" cy="1440000"/>
            <a:chOff x="4855318" y="1404000"/>
            <a:chExt cx="2553880" cy="16786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7229" r="13297" b="10606"/>
            <a:stretch/>
          </p:blipFill>
          <p:spPr>
            <a:xfrm>
              <a:off x="4855318" y="1462680"/>
              <a:ext cx="2553880" cy="1620000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768000" y="1404000"/>
              <a:ext cx="627398" cy="183240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16114" y="6270050"/>
            <a:ext cx="3384000" cy="39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Tuning of vertical dispersion</a:t>
            </a:r>
            <a:endParaRPr lang="de-DE" sz="2000" dirty="0" err="1" smtClean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000" y="3579534"/>
            <a:ext cx="1631604" cy="3084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>
                <a:solidFill>
                  <a:srgbClr val="008A3E"/>
                </a:solidFill>
                <a:latin typeface="Helvetica" pitchFamily="34" charset="0"/>
              </a:rPr>
              <a:t>t</a:t>
            </a:r>
            <a:r>
              <a:rPr lang="en-US" sz="1200" dirty="0" smtClean="0">
                <a:solidFill>
                  <a:srgbClr val="008A3E"/>
                </a:solidFill>
                <a:latin typeface="Helvetica" pitchFamily="34" charset="0"/>
              </a:rPr>
              <a:t>heoretical: solid curve </a:t>
            </a:r>
            <a:endParaRPr lang="de-DE" sz="1200" dirty="0" err="1" smtClean="0">
              <a:solidFill>
                <a:srgbClr val="008A3E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4000" y="4176000"/>
            <a:ext cx="327818" cy="3125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CL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08114" y="6075486"/>
            <a:ext cx="540000" cy="1080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9399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0" dirty="0" smtClean="0"/>
              <a:t>Not design strength of KL kickers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8640" y="1542183"/>
            <a:ext cx="4806600" cy="15582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One example:  KL setting</a:t>
            </a:r>
          </a:p>
          <a:p>
            <a:pPr algn="ctr"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May 2020:   ~340 A</a:t>
            </a:r>
          </a:p>
          <a:p>
            <a:pPr algn="ctr"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July 2020:    ~310 A  </a:t>
            </a:r>
          </a:p>
          <a:p>
            <a:pPr algn="ctr"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Let us take  -5% (-17A  from  340 A)</a:t>
            </a:r>
            <a:endParaRPr lang="de-DE" sz="2000" dirty="0" err="1" smtClean="0"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6000" y="3194154"/>
            <a:ext cx="5241442" cy="24427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It produces:   at 2d septum     at </a:t>
            </a:r>
            <a:r>
              <a:rPr lang="en-US" dirty="0" smtClean="0">
                <a:latin typeface="Helvetica" pitchFamily="34" charset="0"/>
              </a:rPr>
              <a:t>dogleg entrance</a:t>
            </a:r>
            <a:endParaRPr lang="en-US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en-US" dirty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l-GR" dirty="0" smtClean="0">
                <a:latin typeface="Helvetica" pitchFamily="34" charset="0"/>
              </a:rPr>
              <a:t>Δ</a:t>
            </a:r>
            <a:r>
              <a:rPr lang="en-US" dirty="0" err="1">
                <a:latin typeface="Helvetica" pitchFamily="34" charset="0"/>
              </a:rPr>
              <a:t>D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dirty="0" smtClean="0">
                <a:latin typeface="Helvetica" pitchFamily="34" charset="0"/>
              </a:rPr>
              <a:t>               +1.1 mm             </a:t>
            </a:r>
            <a:r>
              <a:rPr lang="en-US" dirty="0" smtClean="0">
                <a:latin typeface="Helvetica" pitchFamily="34" charset="0"/>
              </a:rPr>
              <a:t>   +</a:t>
            </a:r>
            <a:r>
              <a:rPr lang="en-US" dirty="0" smtClean="0">
                <a:latin typeface="Helvetica" pitchFamily="34" charset="0"/>
              </a:rPr>
              <a:t>1.3 mm                  </a:t>
            </a:r>
          </a:p>
          <a:p>
            <a:pPr>
              <a:lnSpc>
                <a:spcPct val="112000"/>
              </a:lnSpc>
            </a:pPr>
            <a:r>
              <a:rPr lang="el-GR" dirty="0" smtClean="0">
                <a:latin typeface="Helvetica" pitchFamily="34" charset="0"/>
              </a:rPr>
              <a:t>Δ</a:t>
            </a:r>
            <a:r>
              <a:rPr lang="en-US" dirty="0" err="1" smtClean="0">
                <a:latin typeface="Helvetica" pitchFamily="34" charset="0"/>
              </a:rPr>
              <a:t>Dpy</a:t>
            </a:r>
            <a:r>
              <a:rPr lang="en-US" dirty="0" smtClean="0">
                <a:latin typeface="Helvetica" pitchFamily="34" charset="0"/>
              </a:rPr>
              <a:t>             -0.114 </a:t>
            </a:r>
            <a:r>
              <a:rPr lang="en-US" dirty="0" err="1" smtClean="0">
                <a:latin typeface="Helvetica" pitchFamily="34" charset="0"/>
              </a:rPr>
              <a:t>mrad</a:t>
            </a:r>
            <a:endParaRPr lang="en-US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en-US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l-GR" dirty="0" smtClean="0">
                <a:latin typeface="Helvetica" pitchFamily="34" charset="0"/>
              </a:rPr>
              <a:t>Δ</a:t>
            </a:r>
            <a:r>
              <a:rPr lang="en-US" dirty="0" smtClean="0">
                <a:latin typeface="Helvetica" pitchFamily="34" charset="0"/>
              </a:rPr>
              <a:t>y                 -1 mm                </a:t>
            </a:r>
            <a:r>
              <a:rPr lang="en-US" dirty="0" smtClean="0">
                <a:latin typeface="Helvetica" pitchFamily="34" charset="0"/>
              </a:rPr>
              <a:t>     </a:t>
            </a:r>
            <a:r>
              <a:rPr lang="en-US" dirty="0" smtClean="0">
                <a:latin typeface="Helvetica" pitchFamily="34" charset="0"/>
              </a:rPr>
              <a:t>+1.7 mm</a:t>
            </a:r>
          </a:p>
          <a:p>
            <a:pPr>
              <a:lnSpc>
                <a:spcPct val="112000"/>
              </a:lnSpc>
            </a:pPr>
            <a:r>
              <a:rPr lang="el-GR" dirty="0" smtClean="0">
                <a:latin typeface="Helvetica" pitchFamily="34" charset="0"/>
              </a:rPr>
              <a:t>Δ</a:t>
            </a:r>
            <a:r>
              <a:rPr lang="en-US" dirty="0" err="1" smtClean="0">
                <a:latin typeface="Helvetica" pitchFamily="34" charset="0"/>
              </a:rPr>
              <a:t>py</a:t>
            </a:r>
            <a:r>
              <a:rPr lang="en-US" dirty="0" smtClean="0">
                <a:latin typeface="Helvetica" pitchFamily="34" charset="0"/>
              </a:rPr>
              <a:t>  </a:t>
            </a:r>
            <a:r>
              <a:rPr lang="en-US" dirty="0">
                <a:latin typeface="Helvetica" pitchFamily="34" charset="0"/>
              </a:rPr>
              <a:t>        </a:t>
            </a:r>
            <a:r>
              <a:rPr lang="en-US" dirty="0" smtClean="0">
                <a:latin typeface="Helvetica" pitchFamily="34" charset="0"/>
              </a:rPr>
              <a:t>     +</a:t>
            </a:r>
            <a:r>
              <a:rPr lang="en-US" dirty="0">
                <a:latin typeface="Helvetica" pitchFamily="34" charset="0"/>
              </a:rPr>
              <a:t>50</a:t>
            </a:r>
            <a:r>
              <a:rPr lang="el-GR" dirty="0">
                <a:latin typeface="Helvetica" pitchFamily="34" charset="0"/>
              </a:rPr>
              <a:t>μ</a:t>
            </a:r>
            <a:r>
              <a:rPr lang="en-US" dirty="0" smtClean="0">
                <a:latin typeface="Helvetica" pitchFamily="34" charset="0"/>
              </a:rPr>
              <a:t>m                </a:t>
            </a:r>
            <a:r>
              <a:rPr lang="en-US" dirty="0" smtClean="0">
                <a:latin typeface="Helvetica" pitchFamily="34" charset="0"/>
              </a:rPr>
              <a:t>    +</a:t>
            </a:r>
            <a:r>
              <a:rPr lang="en-US" dirty="0" smtClean="0">
                <a:latin typeface="Helvetica" pitchFamily="34" charset="0"/>
              </a:rPr>
              <a:t>50</a:t>
            </a:r>
            <a:r>
              <a:rPr lang="el-GR" dirty="0" smtClean="0">
                <a:latin typeface="Helvetica" pitchFamily="34" charset="0"/>
              </a:rPr>
              <a:t>μ</a:t>
            </a:r>
            <a:r>
              <a:rPr lang="en-US" dirty="0" smtClean="0">
                <a:latin typeface="Helvetica" pitchFamily="34" charset="0"/>
              </a:rPr>
              <a:t>m</a:t>
            </a:r>
          </a:p>
          <a:p>
            <a:pPr>
              <a:lnSpc>
                <a:spcPct val="112000"/>
              </a:lnSpc>
            </a:pPr>
            <a:r>
              <a:rPr lang="en-US" sz="1400" dirty="0" smtClean="0">
                <a:latin typeface="Helvetica" pitchFamily="34" charset="0"/>
              </a:rPr>
              <a:t>                                                       </a:t>
            </a:r>
            <a:r>
              <a:rPr lang="en-US" sz="1400" dirty="0" smtClean="0">
                <a:latin typeface="Helvetica" pitchFamily="34" charset="0"/>
              </a:rPr>
              <a:t>    </a:t>
            </a:r>
            <a:r>
              <a:rPr lang="en-US" sz="1400" dirty="0" smtClean="0">
                <a:latin typeface="Helvetica" pitchFamily="34" charset="0"/>
              </a:rPr>
              <a:t>without orbit correction</a:t>
            </a:r>
            <a:endParaRPr lang="en-US" sz="1400" dirty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en-US" sz="2000" dirty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                                       </a:t>
            </a:r>
            <a:endParaRPr lang="de-DE" sz="2000" dirty="0" err="1" smtClean="0">
              <a:latin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2197" y="5004001"/>
            <a:ext cx="4512483" cy="10551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According to design: </a:t>
            </a:r>
            <a:r>
              <a:rPr lang="de-DE" dirty="0" smtClean="0">
                <a:latin typeface="Helvetica" pitchFamily="34" charset="0"/>
              </a:rPr>
              <a:t>at </a:t>
            </a:r>
            <a:r>
              <a:rPr lang="de-DE" dirty="0" err="1" smtClean="0">
                <a:latin typeface="Helvetica" pitchFamily="34" charset="0"/>
              </a:rPr>
              <a:t>dogleg</a:t>
            </a:r>
            <a:r>
              <a:rPr lang="de-DE" dirty="0" smtClean="0">
                <a:latin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</a:rPr>
              <a:t>entrance</a:t>
            </a:r>
            <a:r>
              <a:rPr lang="de-DE" dirty="0" smtClean="0">
                <a:latin typeface="Helvetica" pitchFamily="34" charset="0"/>
              </a:rPr>
              <a:t> </a:t>
            </a:r>
          </a:p>
          <a:p>
            <a:pPr algn="ctr">
              <a:lnSpc>
                <a:spcPct val="112000"/>
              </a:lnSpc>
            </a:pPr>
            <a:r>
              <a:rPr lang="de-DE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|</a:t>
            </a:r>
            <a:r>
              <a:rPr lang="en-US" dirty="0" err="1" smtClean="0">
                <a:latin typeface="Helvetica" pitchFamily="34" charset="0"/>
              </a:rPr>
              <a:t>Dy</a:t>
            </a:r>
            <a:r>
              <a:rPr lang="en-US" dirty="0" smtClean="0">
                <a:latin typeface="Helvetica" pitchFamily="34" charset="0"/>
              </a:rPr>
              <a:t>| </a:t>
            </a:r>
            <a:r>
              <a:rPr lang="en-US" dirty="0" smtClean="0">
                <a:latin typeface="Helvetica" pitchFamily="34" charset="0"/>
              </a:rPr>
              <a:t>and </a:t>
            </a:r>
            <a:r>
              <a:rPr lang="en-US" dirty="0" err="1" smtClean="0">
                <a:latin typeface="Helvetica" pitchFamily="34" charset="0"/>
              </a:rPr>
              <a:t>Dpy</a:t>
            </a:r>
            <a:r>
              <a:rPr lang="en-US" dirty="0" smtClean="0">
                <a:latin typeface="Helvetica" pitchFamily="34" charset="0"/>
              </a:rPr>
              <a:t> must </a:t>
            </a:r>
            <a:r>
              <a:rPr lang="en-US" dirty="0" smtClean="0">
                <a:latin typeface="Helvetica" pitchFamily="34" charset="0"/>
              </a:rPr>
              <a:t>be equal to</a:t>
            </a:r>
          </a:p>
          <a:p>
            <a:pPr algn="ctr"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   the values generated by </a:t>
            </a:r>
            <a:r>
              <a:rPr lang="en-US" dirty="0" smtClean="0">
                <a:latin typeface="Helvetica" pitchFamily="34" charset="0"/>
              </a:rPr>
              <a:t>dogle</a:t>
            </a:r>
            <a:r>
              <a:rPr lang="en-US" dirty="0" smtClean="0">
                <a:latin typeface="Helvetica" pitchFamily="34" charset="0"/>
              </a:rPr>
              <a:t>g (</a:t>
            </a:r>
            <a:r>
              <a:rPr lang="en-US" dirty="0" err="1" smtClean="0">
                <a:latin typeface="Helvetica" pitchFamily="34" charset="0"/>
              </a:rPr>
              <a:t>Dpy</a:t>
            </a:r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</a:rPr>
              <a:t>= 0) </a:t>
            </a:r>
            <a:endParaRPr lang="en-US" dirty="0" smtClean="0">
              <a:latin typeface="Helvetica" pitchFamily="34" charset="0"/>
            </a:endParaRPr>
          </a:p>
          <a:p>
            <a:pPr algn="ctr">
              <a:lnSpc>
                <a:spcPct val="112000"/>
              </a:lnSpc>
            </a:pPr>
            <a:endParaRPr lang="en-US" dirty="0" smtClean="0">
              <a:latin typeface="Helvetica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   </a:t>
            </a:r>
            <a:endParaRPr lang="de-DE" dirty="0" err="1" smtClean="0">
              <a:latin typeface="Helvetic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6000" y="1476000"/>
            <a:ext cx="5724879" cy="3456000"/>
            <a:chOff x="396000" y="1296000"/>
            <a:chExt cx="5724879" cy="3535489"/>
          </a:xfrm>
        </p:grpSpPr>
        <p:grpSp>
          <p:nvGrpSpPr>
            <p:cNvPr id="24" name="Group 23"/>
            <p:cNvGrpSpPr/>
            <p:nvPr/>
          </p:nvGrpSpPr>
          <p:grpSpPr>
            <a:xfrm>
              <a:off x="396000" y="1296000"/>
              <a:ext cx="5724879" cy="3535489"/>
              <a:chOff x="396000" y="1296000"/>
              <a:chExt cx="5724879" cy="3535489"/>
            </a:xfrm>
          </p:grpSpPr>
          <p:grpSp>
            <p:nvGrpSpPr>
              <p:cNvPr id="17" name="Group 16"/>
              <p:cNvGrpSpPr>
                <a:grpSpLocks noChangeAspect="1"/>
              </p:cNvGrpSpPr>
              <p:nvPr/>
            </p:nvGrpSpPr>
            <p:grpSpPr>
              <a:xfrm>
                <a:off x="396000" y="1411489"/>
                <a:ext cx="5724879" cy="3420000"/>
                <a:chOff x="3214951" y="881062"/>
                <a:chExt cx="7834049" cy="468000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0" r="3775"/>
                <a:stretch/>
              </p:blipFill>
              <p:spPr>
                <a:xfrm>
                  <a:off x="3214951" y="881062"/>
                  <a:ext cx="7834049" cy="4680000"/>
                </a:xfrm>
                <a:prstGeom prst="rect">
                  <a:avLst/>
                </a:prstGeom>
              </p:spPr>
            </p:pic>
            <p:cxnSp>
              <p:nvCxnSpPr>
                <p:cNvPr id="13" name="Straight Arrow Connector 12"/>
                <p:cNvCxnSpPr/>
                <p:nvPr/>
              </p:nvCxnSpPr>
              <p:spPr>
                <a:xfrm rot="10800000">
                  <a:off x="3708000" y="3221062"/>
                  <a:ext cx="0" cy="230798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3708000" y="2844000"/>
                  <a:ext cx="0" cy="230798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3412004" y="3436618"/>
                  <a:ext cx="837474" cy="344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lang="en-US" sz="1200" b="1" dirty="0" smtClean="0">
                      <a:solidFill>
                        <a:srgbClr val="C00000"/>
                      </a:solidFill>
                      <a:latin typeface="Helvetica" pitchFamily="34" charset="0"/>
                    </a:rPr>
                    <a:t>~24 mm</a:t>
                  </a:r>
                  <a:endParaRPr lang="de-DE" sz="1200" b="1" dirty="0" err="1" smtClean="0">
                    <a:solidFill>
                      <a:srgbClr val="C00000"/>
                    </a:solidFill>
                    <a:latin typeface="Helvetica" pitchFamily="34" charset="0"/>
                  </a:endParaRPr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591240" y="1345920"/>
                <a:ext cx="0" cy="64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12000" y="1296000"/>
                <a:ext cx="259080" cy="326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400" dirty="0" smtClean="0"/>
                  <a:t>Y</a:t>
                </a:r>
                <a:endParaRPr lang="de-DE" sz="1400" dirty="0" err="1" smtClean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910840" y="1908000"/>
              <a:ext cx="180000" cy="244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endParaRPr lang="de-DE" sz="1400" dirty="0" err="1" smtClean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910840" y="3122669"/>
              <a:ext cx="180000" cy="0"/>
            </a:xfrm>
            <a:prstGeom prst="line">
              <a:avLst/>
            </a:prstGeom>
            <a:ln w="19050">
              <a:solidFill>
                <a:srgbClr val="9494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20000">
              <a:off x="2910840" y="3042000"/>
              <a:ext cx="18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rot="7260000">
            <a:off x="3380748" y="3457587"/>
            <a:ext cx="243840" cy="2232000"/>
          </a:xfrm>
          <a:prstGeom prst="straightConnector1">
            <a:avLst/>
          </a:prstGeom>
          <a:ln w="12700">
            <a:solidFill>
              <a:srgbClr val="7749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44000" y="1411488"/>
            <a:ext cx="0" cy="5256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87664" y="1260198"/>
            <a:ext cx="3741547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Dogleg in the end of deflection arc</a:t>
            </a:r>
            <a:endParaRPr lang="de-DE" dirty="0" err="1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sz="2800" b="0" dirty="0" smtClean="0"/>
              <a:t>C</a:t>
            </a:r>
            <a:r>
              <a:rPr lang="en-US" sz="2800" b="0" dirty="0" smtClean="0">
                <a:latin typeface="Helvetica" pitchFamily="34" charset="0"/>
              </a:rPr>
              <a:t>onten</a:t>
            </a:r>
            <a:r>
              <a:rPr lang="en-US" sz="2800" b="0" dirty="0" smtClean="0"/>
              <a:t>ts 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</a:t>
            </a:r>
            <a:r>
              <a:rPr lang="en-US" sz="1200" dirty="0"/>
              <a:t>lattice and </a:t>
            </a:r>
            <a:r>
              <a:rPr lang="en-US" sz="1200" dirty="0" smtClean="0"/>
              <a:t>beam optics  of </a:t>
            </a:r>
            <a:r>
              <a:rPr lang="en-US" sz="1200" dirty="0"/>
              <a:t>deflection section to SASE2 </a:t>
            </a:r>
            <a:endParaRPr lang="de-DE" sz="12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37980" y="1630680"/>
            <a:ext cx="8733780" cy="17221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en-US" sz="24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400" dirty="0" smtClean="0"/>
              <a:t>  </a:t>
            </a:r>
            <a:r>
              <a:rPr lang="en-US" sz="2000" dirty="0" smtClean="0"/>
              <a:t>Overview of the design of beam </a:t>
            </a:r>
            <a:r>
              <a:rPr lang="en-US" sz="2000" dirty="0" smtClean="0">
                <a:latin typeface="Helvetica" pitchFamily="34" charset="0"/>
              </a:rPr>
              <a:t>deflection</a:t>
            </a:r>
            <a:r>
              <a:rPr lang="en-US" sz="2000" dirty="0" smtClean="0"/>
              <a:t> section to SASE2</a:t>
            </a:r>
          </a:p>
          <a:p>
            <a:pPr>
              <a:lnSpc>
                <a:spcPct val="112000"/>
              </a:lnSpc>
            </a:pPr>
            <a:endParaRPr lang="en-US" sz="20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   Additional information</a:t>
            </a:r>
          </a:p>
          <a:p>
            <a:pPr>
              <a:lnSpc>
                <a:spcPct val="112000"/>
              </a:lnSpc>
            </a:pPr>
            <a:endParaRPr lang="en-US" sz="24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753750" y="4206240"/>
            <a:ext cx="10850880" cy="1889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W. Decking, F. </a:t>
            </a:r>
            <a:r>
              <a:rPr lang="en-US" sz="1400" dirty="0" err="1" smtClean="0"/>
              <a:t>Obier</a:t>
            </a:r>
            <a:r>
              <a:rPr lang="en-US" sz="1400" dirty="0" smtClean="0"/>
              <a:t>,                              “Layout of the Beam Switchyard at the European XFEL”, in </a:t>
            </a:r>
            <a:r>
              <a:rPr lang="en-US" sz="1400" i="1" dirty="0" smtClean="0"/>
              <a:t>Proc</a:t>
            </a:r>
            <a:r>
              <a:rPr lang="en-US" sz="1400" i="1" dirty="0"/>
              <a:t>. </a:t>
            </a:r>
            <a:r>
              <a:rPr lang="en-US" sz="1400" i="1" dirty="0" smtClean="0"/>
              <a:t>8th </a:t>
            </a:r>
            <a:r>
              <a:rPr lang="en-US" sz="1400" i="1" dirty="0"/>
              <a:t>Int. Particle </a:t>
            </a:r>
            <a:endParaRPr lang="en-US" sz="1400" i="1" dirty="0" smtClean="0"/>
          </a:p>
          <a:p>
            <a:pPr>
              <a:lnSpc>
                <a:spcPct val="112000"/>
              </a:lnSpc>
            </a:pPr>
            <a:r>
              <a:rPr lang="en-US" sz="1400" i="1" dirty="0" smtClean="0"/>
              <a:t>                                                                      Accelerator </a:t>
            </a:r>
            <a:r>
              <a:rPr lang="en-US" sz="1400" i="1" dirty="0"/>
              <a:t>Conf. (</a:t>
            </a:r>
            <a:r>
              <a:rPr lang="en-US" sz="1400" i="1" dirty="0" smtClean="0"/>
              <a:t>IPAC’08)</a:t>
            </a:r>
            <a:r>
              <a:rPr lang="en-US" sz="1400" dirty="0" smtClean="0"/>
              <a:t>,  Genoa,  June 2008,  WEOC073,  p.2163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V. </a:t>
            </a:r>
            <a:r>
              <a:rPr lang="en-US" sz="1400" dirty="0" err="1" smtClean="0"/>
              <a:t>Balandin</a:t>
            </a:r>
            <a:r>
              <a:rPr lang="en-US" sz="1400" dirty="0" smtClean="0"/>
              <a:t>, W. Decking. N. </a:t>
            </a:r>
            <a:r>
              <a:rPr lang="en-US" sz="1400" dirty="0" err="1" smtClean="0"/>
              <a:t>Golubeva</a:t>
            </a:r>
            <a:r>
              <a:rPr lang="en-US" sz="1400" dirty="0" smtClean="0"/>
              <a:t>,  “Tilted </a:t>
            </a:r>
            <a:r>
              <a:rPr lang="en-US" sz="1400" dirty="0" err="1" smtClean="0"/>
              <a:t>Sextupoles</a:t>
            </a:r>
            <a:r>
              <a:rPr lang="en-US" sz="1400" dirty="0" smtClean="0"/>
              <a:t> for Correction of Chromatic Aberrations in Beam Lines with Horizontal</a:t>
            </a:r>
          </a:p>
          <a:p>
            <a:pPr>
              <a:lnSpc>
                <a:spcPct val="112000"/>
              </a:lnSpc>
            </a:pPr>
            <a:r>
              <a:rPr lang="en-US" sz="1400" dirty="0" smtClean="0"/>
              <a:t>                                                                      and Vertical Dispersions ”, in </a:t>
            </a:r>
            <a:r>
              <a:rPr lang="en-US" sz="1400" i="1" dirty="0"/>
              <a:t>Proc. </a:t>
            </a:r>
            <a:r>
              <a:rPr lang="en-US" sz="1400" i="1" dirty="0" smtClean="0"/>
              <a:t>10th </a:t>
            </a:r>
            <a:r>
              <a:rPr lang="en-US" sz="1400" i="1" dirty="0"/>
              <a:t>Int. Particle Accelerator Conf. (</a:t>
            </a:r>
            <a:r>
              <a:rPr lang="en-US" sz="1400" i="1" dirty="0" smtClean="0"/>
              <a:t>IPAC’10)</a:t>
            </a:r>
            <a:r>
              <a:rPr lang="en-US" sz="1400" dirty="0" smtClean="0"/>
              <a:t>, </a:t>
            </a:r>
          </a:p>
          <a:p>
            <a:pPr>
              <a:lnSpc>
                <a:spcPct val="112000"/>
              </a:lnSpc>
            </a:pPr>
            <a:r>
              <a:rPr lang="en-US" sz="1400" dirty="0" smtClean="0"/>
              <a:t>                                                                      Kyoto,  May 2010,  THPE062,  p.4656.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V. </a:t>
            </a:r>
            <a:r>
              <a:rPr lang="en-US" sz="1400" dirty="0" err="1" smtClean="0"/>
              <a:t>Balandin</a:t>
            </a:r>
            <a:r>
              <a:rPr lang="en-US" sz="1400" dirty="0" smtClean="0"/>
              <a:t>, W. Decking, N. </a:t>
            </a:r>
            <a:r>
              <a:rPr lang="en-US" sz="1400" dirty="0" err="1" smtClean="0"/>
              <a:t>Golubeva</a:t>
            </a:r>
            <a:r>
              <a:rPr lang="en-US" sz="1400" dirty="0" smtClean="0"/>
              <a:t>,  “Optics for the Beam Switchyard at the European XFEL”,  in </a:t>
            </a:r>
            <a:r>
              <a:rPr lang="en-US" sz="1400" i="1" dirty="0"/>
              <a:t>Proc. </a:t>
            </a:r>
            <a:r>
              <a:rPr lang="en-US" sz="1400" i="1" dirty="0" smtClean="0"/>
              <a:t>11th </a:t>
            </a:r>
            <a:r>
              <a:rPr lang="en-US" sz="1400" i="1" dirty="0"/>
              <a:t>Int. </a:t>
            </a:r>
            <a:r>
              <a:rPr lang="en-US" sz="1400" i="1" dirty="0" smtClean="0"/>
              <a:t>Particle</a:t>
            </a:r>
          </a:p>
          <a:p>
            <a:pPr>
              <a:lnSpc>
                <a:spcPct val="112000"/>
              </a:lnSpc>
            </a:pPr>
            <a:r>
              <a:rPr lang="en-US" sz="1400" i="1" dirty="0" smtClean="0"/>
              <a:t>                                                                       Accelerator </a:t>
            </a:r>
            <a:r>
              <a:rPr lang="en-US" sz="1400" i="1" dirty="0"/>
              <a:t>Conf. (</a:t>
            </a:r>
            <a:r>
              <a:rPr lang="en-US" sz="1400" i="1" dirty="0" smtClean="0"/>
              <a:t>IPAC’11), San Sebastian,  September 2011,  WEPC008,  p.2016.</a:t>
            </a:r>
            <a:endParaRPr lang="de-D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4122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0" dirty="0" smtClean="0"/>
              <a:t>Tracking studies: Part 1 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331" y="1377779"/>
            <a:ext cx="9100435" cy="6709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Vertical </a:t>
            </a:r>
            <a:r>
              <a:rPr lang="en-US" dirty="0">
                <a:latin typeface="Helvetica" pitchFamily="34" charset="0"/>
              </a:rPr>
              <a:t>beam trajectories starting </a:t>
            </a:r>
            <a:r>
              <a:rPr lang="en-US" dirty="0" smtClean="0">
                <a:latin typeface="Helvetica" pitchFamily="34" charset="0"/>
              </a:rPr>
              <a:t>from </a:t>
            </a:r>
            <a:r>
              <a:rPr lang="en-US" dirty="0">
                <a:latin typeface="Helvetica" pitchFamily="34" charset="0"/>
              </a:rPr>
              <a:t>KL kickers up to the </a:t>
            </a:r>
            <a:r>
              <a:rPr lang="en-US" dirty="0" smtClean="0">
                <a:latin typeface="Helvetica" pitchFamily="34" charset="0"/>
              </a:rPr>
              <a:t>entrance of second septum.</a:t>
            </a:r>
            <a:endParaRPr lang="en-US" dirty="0">
              <a:latin typeface="Helvetica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 Design </a:t>
            </a:r>
            <a:r>
              <a:rPr lang="en-US" dirty="0">
                <a:latin typeface="Helvetica" pitchFamily="34" charset="0"/>
              </a:rPr>
              <a:t>trajectory is </a:t>
            </a:r>
            <a:r>
              <a:rPr lang="en-US" dirty="0" smtClean="0">
                <a:latin typeface="Helvetica" pitchFamily="34" charset="0"/>
              </a:rPr>
              <a:t>marked by </a:t>
            </a:r>
            <a:r>
              <a:rPr lang="en-US" dirty="0">
                <a:latin typeface="Helvetica" pitchFamily="34" charset="0"/>
              </a:rPr>
              <a:t>black color (upper curve</a:t>
            </a:r>
            <a:r>
              <a:rPr lang="en-US" dirty="0" smtClean="0">
                <a:latin typeface="Helvetica" pitchFamily="34" charset="0"/>
              </a:rPr>
              <a:t>).</a:t>
            </a:r>
            <a:endParaRPr lang="de-DE" dirty="0" err="1" smtClean="0">
              <a:latin typeface="Helvetic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9469" y="2186531"/>
            <a:ext cx="9720000" cy="3429469"/>
            <a:chOff x="729469" y="2124132"/>
            <a:chExt cx="9720000" cy="34294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6" t="9758" r="4872" b="480"/>
            <a:stretch/>
          </p:blipFill>
          <p:spPr>
            <a:xfrm rot="5400000">
              <a:off x="6660000" y="1413601"/>
              <a:ext cx="3078938" cy="45000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29469" y="2124132"/>
              <a:ext cx="4500000" cy="3429469"/>
              <a:chOff x="729469" y="2124132"/>
              <a:chExt cx="4500000" cy="342946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5" t="9443" r="5303" b="801"/>
              <a:stretch/>
            </p:blipFill>
            <p:spPr>
              <a:xfrm rot="5400000">
                <a:off x="1440000" y="1413601"/>
                <a:ext cx="3078938" cy="4500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527756" y="5157601"/>
                <a:ext cx="2988000" cy="3960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dirty="0" smtClean="0">
                    <a:latin typeface="Helvetica" pitchFamily="34" charset="0"/>
                  </a:rPr>
                  <a:t>Design setting of KL kickers </a:t>
                </a:r>
                <a:endParaRPr lang="de-DE" dirty="0" err="1" smtClean="0">
                  <a:latin typeface="Helvetica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056000" y="5157601"/>
              <a:ext cx="3194484" cy="3345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dirty="0">
                  <a:latin typeface="Helvetica" pitchFamily="34" charset="0"/>
                </a:rPr>
                <a:t> </a:t>
              </a:r>
              <a:r>
                <a:rPr lang="en-US" dirty="0" smtClean="0">
                  <a:latin typeface="Helvetica" pitchFamily="34" charset="0"/>
                </a:rPr>
                <a:t>KL kickers are reduced by 5% </a:t>
              </a:r>
              <a:endParaRPr lang="de-DE" dirty="0" err="1" smtClean="0">
                <a:latin typeface="Helvetic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46355" y="5011838"/>
            <a:ext cx="5107290" cy="1588998"/>
            <a:chOff x="3746355" y="5011838"/>
            <a:chExt cx="5107290" cy="1588998"/>
          </a:xfrm>
        </p:grpSpPr>
        <p:sp>
          <p:nvSpPr>
            <p:cNvPr id="5" name="TextBox 4"/>
            <p:cNvSpPr txBox="1"/>
            <p:nvPr/>
          </p:nvSpPr>
          <p:spPr>
            <a:xfrm>
              <a:off x="3746355" y="5886472"/>
              <a:ext cx="5107290" cy="71436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12000"/>
                </a:lnSpc>
              </a:pPr>
              <a:r>
                <a:rPr lang="en-US" sz="1600" dirty="0">
                  <a:latin typeface="Helvetica" pitchFamily="34" charset="0"/>
                </a:rPr>
                <a:t>Absorber </a:t>
              </a:r>
              <a:r>
                <a:rPr lang="en-US" sz="1600" dirty="0" smtClean="0">
                  <a:latin typeface="Helvetica" pitchFamily="34" charset="0"/>
                </a:rPr>
                <a:t>VCABSA.2024.TL.</a:t>
              </a:r>
            </a:p>
            <a:p>
              <a:pPr algn="ctr">
                <a:lnSpc>
                  <a:spcPct val="112000"/>
                </a:lnSpc>
              </a:pPr>
              <a:r>
                <a:rPr lang="en-US" sz="1600" dirty="0" smtClean="0"/>
                <a:t>Trajectories with Y &gt; 15 mm come to </a:t>
              </a:r>
              <a:r>
                <a:rPr lang="en-US" sz="1600" dirty="0"/>
                <a:t>the first </a:t>
              </a:r>
              <a:r>
                <a:rPr lang="en-US" sz="1600" dirty="0" smtClean="0"/>
                <a:t>septum.</a:t>
              </a:r>
              <a:endParaRPr lang="de-DE" sz="1600" dirty="0" err="1" smtClean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4582779" y="5011838"/>
              <a:ext cx="1346442" cy="8746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8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0" dirty="0" smtClean="0"/>
              <a:t>Tracking  studies: Part 2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t="9363" r="4314" b="349"/>
          <a:stretch/>
        </p:blipFill>
        <p:spPr>
          <a:xfrm rot="5400000">
            <a:off x="1592267" y="1368000"/>
            <a:ext cx="2988836" cy="43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t="9242" r="4871" b="7299"/>
          <a:stretch/>
        </p:blipFill>
        <p:spPr>
          <a:xfrm rot="5400000">
            <a:off x="6836669" y="1512000"/>
            <a:ext cx="2940447" cy="3996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6000" y="1179607"/>
            <a:ext cx="10274880" cy="5272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</a:rPr>
              <a:t>Vertical beam trajectories starting from </a:t>
            </a:r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</a:rPr>
              <a:t>second </a:t>
            </a:r>
            <a:r>
              <a:rPr lang="en-US" dirty="0" smtClean="0">
                <a:latin typeface="Helvetica" pitchFamily="34" charset="0"/>
              </a:rPr>
              <a:t>septum up </a:t>
            </a:r>
            <a:r>
              <a:rPr lang="en-US" dirty="0">
                <a:latin typeface="Helvetica" pitchFamily="34" charset="0"/>
              </a:rPr>
              <a:t>to the entrance of the SASE2 </a:t>
            </a:r>
            <a:r>
              <a:rPr lang="en-US" dirty="0" err="1">
                <a:latin typeface="Helvetica" pitchFamily="34" charset="0"/>
              </a:rPr>
              <a:t>undulator</a:t>
            </a:r>
            <a:r>
              <a:rPr lang="en-US" dirty="0">
                <a:latin typeface="Helvetica" pitchFamily="34" charset="0"/>
              </a:rPr>
              <a:t>.</a:t>
            </a:r>
            <a:endParaRPr lang="de-DE" dirty="0" err="1" smtClean="0">
              <a:latin typeface="Helvetic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6000" y="1656000"/>
            <a:ext cx="2988000" cy="39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smtClean="0">
                <a:latin typeface="Helvetica" pitchFamily="34" charset="0"/>
              </a:rPr>
              <a:t>Design setting of KL kickers </a:t>
            </a:r>
            <a:endParaRPr lang="de-DE" sz="1600" dirty="0" err="1" smtClean="0">
              <a:latin typeface="Helvetic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8000" y="1656000"/>
            <a:ext cx="3194484" cy="3345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>
                <a:latin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</a:rPr>
              <a:t>KL kickers are reduced by 5% </a:t>
            </a:r>
            <a:endParaRPr lang="de-DE" sz="1600" dirty="0" err="1" smtClean="0"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000" y="5220000"/>
            <a:ext cx="8777137" cy="10741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/>
              <a:t>S</a:t>
            </a:r>
            <a:r>
              <a:rPr lang="en-US" sz="2000" dirty="0" smtClean="0"/>
              <a:t>earch </a:t>
            </a:r>
            <a:r>
              <a:rPr lang="en-US" sz="2000" dirty="0"/>
              <a:t>for more optimal </a:t>
            </a:r>
            <a:r>
              <a:rPr lang="en-US" sz="2000" dirty="0" smtClean="0"/>
              <a:t>positions </a:t>
            </a:r>
            <a:r>
              <a:rPr lang="en-US" sz="2000" dirty="0"/>
              <a:t>for the location of an additional </a:t>
            </a:r>
            <a:r>
              <a:rPr lang="en-US" sz="2000" dirty="0" smtClean="0"/>
              <a:t>collimator</a:t>
            </a:r>
          </a:p>
          <a:p>
            <a:r>
              <a:rPr lang="en-US" sz="2000" dirty="0" smtClean="0">
                <a:latin typeface="Helvetica" pitchFamily="34" charset="0"/>
              </a:rPr>
              <a:t> in the deflection arc T1.  Position with </a:t>
            </a:r>
            <a:r>
              <a:rPr lang="en-US" sz="2000" dirty="0" smtClean="0"/>
              <a:t>the </a:t>
            </a:r>
            <a:r>
              <a:rPr lang="en-US" sz="2000" dirty="0"/>
              <a:t>largest deviations from the axis </a:t>
            </a:r>
            <a:endParaRPr lang="en-US" sz="2000" dirty="0" smtClean="0"/>
          </a:p>
          <a:p>
            <a:r>
              <a:rPr lang="en-US" sz="2000" dirty="0" smtClean="0"/>
              <a:t>can </a:t>
            </a:r>
            <a:r>
              <a:rPr lang="en-US" sz="2000" dirty="0"/>
              <a:t>be </a:t>
            </a:r>
            <a:r>
              <a:rPr lang="en-US" sz="2000" dirty="0" smtClean="0"/>
              <a:t>considered as </a:t>
            </a:r>
            <a:r>
              <a:rPr lang="en-US" sz="2000" dirty="0"/>
              <a:t>candidates for the placement of collimator (</a:t>
            </a:r>
            <a:r>
              <a:rPr lang="en-US" sz="2000" dirty="0" smtClean="0"/>
              <a:t>scraper)</a:t>
            </a:r>
            <a:r>
              <a:rPr lang="en-US" sz="2000" dirty="0">
                <a:latin typeface="Helvetica" pitchFamily="34" charset="0"/>
              </a:rPr>
              <a:t>.</a:t>
            </a:r>
            <a:endParaRPr lang="de-DE" sz="2000" dirty="0" err="1" smtClean="0">
              <a:latin typeface="Helvetic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08000" y="5076000"/>
            <a:ext cx="936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b="0" dirty="0" smtClean="0"/>
              <a:t>R56 of deflection beamline </a:t>
            </a:r>
            <a:endParaRPr lang="de-DE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4039" y="1851660"/>
            <a:ext cx="9038326" cy="18662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>
                <a:latin typeface="Helvetica" pitchFamily="34" charset="0"/>
              </a:rPr>
              <a:t>   Design: R56 = 0 (entire beamline from kickers to the end of last dipole) </a:t>
            </a:r>
          </a:p>
          <a:p>
            <a:pPr>
              <a:lnSpc>
                <a:spcPct val="112000"/>
              </a:lnSpc>
            </a:pPr>
            <a:endParaRPr lang="en-US" sz="2000" dirty="0" smtClean="0">
              <a:latin typeface="Helvetica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>
                <a:latin typeface="Helvetica" pitchFamily="34" charset="0"/>
              </a:rPr>
              <a:t>   One example for </a:t>
            </a:r>
            <a:r>
              <a:rPr lang="en-US" sz="2000" dirty="0" err="1" smtClean="0">
                <a:latin typeface="Helvetica" pitchFamily="34" charset="0"/>
              </a:rPr>
              <a:t>E_beam</a:t>
            </a:r>
            <a:r>
              <a:rPr lang="en-US" sz="2000" dirty="0" smtClean="0">
                <a:latin typeface="Helvetica" pitchFamily="34" charset="0"/>
              </a:rPr>
              <a:t> ≠ </a:t>
            </a:r>
            <a:r>
              <a:rPr lang="en-US" sz="2000" dirty="0" err="1" smtClean="0">
                <a:latin typeface="Helvetica" pitchFamily="34" charset="0"/>
              </a:rPr>
              <a:t>E_magnets</a:t>
            </a:r>
            <a:endParaRPr lang="en-US" sz="2000" dirty="0" smtClean="0">
              <a:latin typeface="Helvetica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2000" dirty="0" smtClean="0">
              <a:latin typeface="Helvetica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Possibility to change R56 of  Part 2 (deflection arc T1)  </a:t>
            </a:r>
            <a:endParaRPr lang="de-DE" sz="2000" dirty="0" err="1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E_beam</a:t>
            </a:r>
            <a:r>
              <a:rPr lang="en-US" sz="2800" b="0" dirty="0" smtClean="0"/>
              <a:t> </a:t>
            </a:r>
            <a:r>
              <a:rPr lang="en-US" sz="2800" b="0" dirty="0" smtClean="0"/>
              <a:t>≠ </a:t>
            </a:r>
            <a:r>
              <a:rPr lang="en-US" sz="2800" b="0" dirty="0" err="1" smtClean="0"/>
              <a:t>E_magnets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000" y="2152800"/>
            <a:ext cx="4428000" cy="274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l-GR" sz="2000" dirty="0" smtClean="0"/>
              <a:t>Δ</a:t>
            </a:r>
            <a:r>
              <a:rPr lang="en-US" sz="2000" dirty="0" smtClean="0"/>
              <a:t>E (MeV)      </a:t>
            </a:r>
            <a:r>
              <a:rPr lang="el-GR" sz="2000" dirty="0" smtClean="0"/>
              <a:t>Δ</a:t>
            </a:r>
            <a:r>
              <a:rPr lang="en-US" sz="2000" dirty="0" smtClean="0">
                <a:latin typeface="Helvetica" pitchFamily="34" charset="0"/>
              </a:rPr>
              <a:t>E/E_0           R56 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00518E"/>
                </a:solidFill>
                <a:latin typeface="Helvetica" pitchFamily="34" charset="0"/>
              </a:rPr>
              <a:t>-140                -1%           </a:t>
            </a:r>
            <a:r>
              <a:rPr lang="ru-RU" sz="2000" dirty="0" smtClean="0">
                <a:solidFill>
                  <a:srgbClr val="00518E"/>
                </a:solidFill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00518E"/>
                </a:solidFill>
                <a:latin typeface="Helvetica" pitchFamily="34" charset="0"/>
              </a:rPr>
              <a:t> +94 </a:t>
            </a:r>
            <a:r>
              <a:rPr lang="el-GR" sz="2000" dirty="0" smtClean="0">
                <a:solidFill>
                  <a:srgbClr val="00518E"/>
                </a:solidFill>
                <a:latin typeface="Helvetica" pitchFamily="34" charset="0"/>
              </a:rPr>
              <a:t>μ</a:t>
            </a:r>
            <a:r>
              <a:rPr lang="en-US" sz="2000" dirty="0" smtClean="0">
                <a:solidFill>
                  <a:srgbClr val="00518E"/>
                </a:solidFill>
                <a:latin typeface="Helvetica" pitchFamily="34" charset="0"/>
              </a:rPr>
              <a:t>m 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-</a:t>
            </a:r>
            <a:r>
              <a:rPr lang="en-US" sz="2000" dirty="0" smtClean="0">
                <a:latin typeface="Helvetica" pitchFamily="34" charset="0"/>
              </a:rPr>
              <a:t>70                +0.05%  </a:t>
            </a:r>
            <a:r>
              <a:rPr lang="ru-RU" sz="2000" dirty="0" smtClean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</a:t>
            </a:r>
            <a:r>
              <a:rPr lang="ru-RU" sz="2000" dirty="0" smtClean="0">
                <a:latin typeface="Helvetica" pitchFamily="34" charset="0"/>
              </a:rPr>
              <a:t>   +36 </a:t>
            </a:r>
            <a:r>
              <a:rPr lang="el-GR" sz="2000" dirty="0" smtClean="0">
                <a:latin typeface="Helvetica" pitchFamily="34" charset="0"/>
              </a:rPr>
              <a:t>μ</a:t>
            </a:r>
            <a:r>
              <a:rPr lang="en-US" sz="2000" dirty="0">
                <a:latin typeface="Helvetica" pitchFamily="34" charset="0"/>
              </a:rPr>
              <a:t>m</a:t>
            </a:r>
            <a:r>
              <a:rPr lang="en-US" sz="2000" dirty="0" smtClean="0">
                <a:latin typeface="Helvetica" pitchFamily="34" charset="0"/>
              </a:rPr>
              <a:t>          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ru-RU" sz="2000" dirty="0" smtClean="0"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008A3E"/>
                </a:solidFill>
                <a:latin typeface="Helvetica" pitchFamily="34" charset="0"/>
              </a:rPr>
              <a:t>0                      0            </a:t>
            </a:r>
            <a:r>
              <a:rPr lang="ru-RU" sz="2000" dirty="0" smtClean="0">
                <a:solidFill>
                  <a:srgbClr val="008A3E"/>
                </a:solidFill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008A3E"/>
                </a:solidFill>
                <a:latin typeface="Helvetica" pitchFamily="34" charset="0"/>
              </a:rPr>
              <a:t>  -21 </a:t>
            </a:r>
            <a:r>
              <a:rPr lang="el-GR" sz="2000" dirty="0" smtClean="0">
                <a:solidFill>
                  <a:srgbClr val="008A3E"/>
                </a:solidFill>
              </a:rPr>
              <a:t>μ</a:t>
            </a:r>
            <a:r>
              <a:rPr lang="en-US" sz="2000" dirty="0" smtClean="0">
                <a:solidFill>
                  <a:srgbClr val="008A3E"/>
                </a:solidFill>
                <a:latin typeface="Helvetica" pitchFamily="34" charset="0"/>
              </a:rPr>
              <a:t>m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+70               +0.05%          -77 </a:t>
            </a:r>
            <a:r>
              <a:rPr lang="el-GR" sz="2000" dirty="0" smtClean="0">
                <a:latin typeface="Helvetica" pitchFamily="34" charset="0"/>
              </a:rPr>
              <a:t>μ</a:t>
            </a:r>
            <a:r>
              <a:rPr lang="en-US" sz="2000" dirty="0" smtClean="0">
                <a:latin typeface="Helvetica" pitchFamily="34" charset="0"/>
              </a:rPr>
              <a:t>m      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+140                +1%         -133 </a:t>
            </a:r>
            <a:r>
              <a:rPr lang="el-GR" sz="2000" dirty="0" smtClean="0">
                <a:solidFill>
                  <a:srgbClr val="C00000"/>
                </a:solidFill>
              </a:rPr>
              <a:t>μ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m    </a:t>
            </a:r>
          </a:p>
          <a:p>
            <a:pPr>
              <a:lnSpc>
                <a:spcPct val="112000"/>
              </a:lnSpc>
            </a:pP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+700                +5%         -554 </a:t>
            </a:r>
            <a:r>
              <a:rPr lang="el-GR" sz="2000" dirty="0" smtClean="0">
                <a:latin typeface="Helvetica" pitchFamily="34" charset="0"/>
              </a:rPr>
              <a:t>μ</a:t>
            </a:r>
            <a:r>
              <a:rPr lang="en-US" sz="2000" dirty="0" smtClean="0">
                <a:latin typeface="Helvetica" pitchFamily="34" charset="0"/>
              </a:rPr>
              <a:t>m </a:t>
            </a:r>
            <a:endParaRPr lang="en-US" sz="2000" dirty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</a:t>
            </a:r>
          </a:p>
          <a:p>
            <a:pPr>
              <a:lnSpc>
                <a:spcPct val="112000"/>
              </a:lnSpc>
            </a:pPr>
            <a:endParaRPr lang="en-US" sz="2000" dirty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en-US" sz="1400" dirty="0"/>
          </a:p>
          <a:p>
            <a:pPr>
              <a:lnSpc>
                <a:spcPct val="112000"/>
              </a:lnSpc>
            </a:pPr>
            <a:r>
              <a:rPr lang="en-US" sz="1400" dirty="0" smtClean="0"/>
              <a:t>  </a:t>
            </a:r>
            <a:endParaRPr lang="de-DE" sz="14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1623060" y="5676900"/>
            <a:ext cx="181356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smtClean="0">
                <a:latin typeface="Helvetica" pitchFamily="34" charset="0"/>
              </a:rPr>
              <a:t>E_0 = 14 GeV</a:t>
            </a:r>
            <a:endParaRPr lang="de-DE" sz="1600" dirty="0" err="1" smtClean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" y="5234940"/>
            <a:ext cx="4343400" cy="4114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MAD8 variables: R56 in chicane with (+) </a:t>
            </a:r>
            <a:endParaRPr lang="de-DE" dirty="0" err="1" smtClean="0"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" y="1341120"/>
            <a:ext cx="9799320" cy="5638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Beam energy error  →   magnet strength error: k_{0,1,2,3} = </a:t>
            </a:r>
            <a:r>
              <a:rPr lang="en-US" sz="2000" dirty="0" err="1" smtClean="0">
                <a:latin typeface="Helvetica" pitchFamily="34" charset="0"/>
              </a:rPr>
              <a:t>k_design</a:t>
            </a:r>
            <a:r>
              <a:rPr lang="en-US" sz="2000" dirty="0" smtClean="0">
                <a:latin typeface="Helvetica" pitchFamily="34" charset="0"/>
              </a:rPr>
              <a:t> * 1/(1+</a:t>
            </a:r>
            <a:r>
              <a:rPr lang="el-GR" sz="2000" dirty="0" smtClean="0">
                <a:latin typeface="Helvetica" pitchFamily="34" charset="0"/>
              </a:rPr>
              <a:t>Δ</a:t>
            </a:r>
            <a:r>
              <a:rPr lang="en-US" sz="2000" dirty="0" smtClean="0">
                <a:latin typeface="Helvetica" pitchFamily="34" charset="0"/>
              </a:rPr>
              <a:t>E/E)</a:t>
            </a:r>
            <a:endParaRPr lang="de-DE" sz="2000" dirty="0" err="1" smtClean="0">
              <a:latin typeface="Helvetic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84000" y="2304000"/>
            <a:ext cx="0" cy="25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71374" y="5644394"/>
            <a:ext cx="3895371" cy="487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l-GR" sz="2000" dirty="0" smtClean="0">
                <a:latin typeface="Helvetica" pitchFamily="34" charset="0"/>
              </a:rPr>
              <a:t>Δ</a:t>
            </a:r>
            <a:r>
              <a:rPr lang="en-US" sz="2000" dirty="0" smtClean="0">
                <a:latin typeface="Helvetica" pitchFamily="34" charset="0"/>
              </a:rPr>
              <a:t>R56  </a:t>
            </a:r>
            <a:r>
              <a:rPr lang="el-GR" sz="2000" dirty="0" smtClean="0">
                <a:latin typeface="Helvetica" pitchFamily="34" charset="0"/>
              </a:rPr>
              <a:t>~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± 100 </a:t>
            </a:r>
            <a:r>
              <a:rPr lang="el-GR" sz="2000" dirty="0" smtClean="0">
                <a:latin typeface="Helvetica" pitchFamily="34" charset="0"/>
              </a:rPr>
              <a:t>μ</a:t>
            </a:r>
            <a:r>
              <a:rPr lang="en-US" sz="2000" dirty="0" smtClean="0">
                <a:latin typeface="Helvetica" pitchFamily="34" charset="0"/>
              </a:rPr>
              <a:t>m at </a:t>
            </a:r>
            <a:r>
              <a:rPr lang="el-GR" sz="2000" dirty="0" smtClean="0">
                <a:latin typeface="Helvetica" pitchFamily="34" charset="0"/>
              </a:rPr>
              <a:t>Δ</a:t>
            </a:r>
            <a:r>
              <a:rPr lang="en-US" sz="2000" dirty="0" smtClean="0">
                <a:latin typeface="Helvetica" pitchFamily="34" charset="0"/>
              </a:rPr>
              <a:t>E/E = ±1% </a:t>
            </a:r>
            <a:endParaRPr lang="de-DE" sz="2000" dirty="0" err="1" smtClean="0">
              <a:latin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35" y="2046420"/>
            <a:ext cx="43636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0" dirty="0" smtClean="0"/>
              <a:t> Possibility to change R56  ?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690400" y="1865304"/>
            <a:ext cx="5983440" cy="3900760"/>
            <a:chOff x="5690400" y="1865304"/>
            <a:chExt cx="5983440" cy="3900760"/>
          </a:xfrm>
        </p:grpSpPr>
        <p:sp>
          <p:nvSpPr>
            <p:cNvPr id="9" name="TextBox 8"/>
            <p:cNvSpPr txBox="1"/>
            <p:nvPr/>
          </p:nvSpPr>
          <p:spPr>
            <a:xfrm>
              <a:off x="5690400" y="1865304"/>
              <a:ext cx="5983440" cy="39007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2"/>
                </a:buBlip>
              </a:pPr>
              <a:r>
                <a:rPr lang="en-US" sz="2000" dirty="0" smtClean="0">
                  <a:latin typeface="Helvetica" pitchFamily="34" charset="0"/>
                </a:rPr>
                <a:t>  R56 of first part (Part 1)  is small (~20 </a:t>
              </a:r>
              <a:r>
                <a:rPr lang="el-GR" sz="2000" dirty="0" smtClean="0">
                  <a:latin typeface="Helvetica" pitchFamily="34" charset="0"/>
                </a:rPr>
                <a:t>μ</a:t>
              </a:r>
              <a:r>
                <a:rPr lang="en-US" sz="2000" dirty="0" smtClean="0">
                  <a:latin typeface="Helvetica" pitchFamily="34" charset="0"/>
                </a:rPr>
                <a:t>m)</a:t>
              </a:r>
            </a:p>
            <a:p>
              <a:pPr>
                <a:lnSpc>
                  <a:spcPct val="112000"/>
                </a:lnSpc>
              </a:pPr>
              <a:r>
                <a:rPr lang="en-US" sz="2000" dirty="0" smtClean="0">
                  <a:latin typeface="Helvetica" pitchFamily="34" charset="0"/>
                </a:rPr>
                <a:t>      and practically fixed   </a:t>
              </a:r>
              <a:endParaRPr lang="en-US" sz="2000" dirty="0" smtClean="0">
                <a:solidFill>
                  <a:srgbClr val="008A3E"/>
                </a:solidFill>
                <a:latin typeface="Helvetica" pitchFamily="34" charset="0"/>
              </a:endParaRPr>
            </a:p>
            <a:p>
              <a:pPr marL="269875" indent="-269875">
                <a:lnSpc>
                  <a:spcPct val="112000"/>
                </a:lnSpc>
                <a:buBlip>
                  <a:blip r:embed="rId2"/>
                </a:buBlip>
              </a:pPr>
              <a:r>
                <a:rPr lang="en-US" sz="2000" dirty="0" smtClean="0">
                  <a:latin typeface="Helvetica" pitchFamily="34" charset="0"/>
                </a:rPr>
                <a:t>  </a:t>
              </a:r>
              <a:r>
                <a:rPr lang="en-US" sz="2000" dirty="0" smtClean="0">
                  <a:solidFill>
                    <a:srgbClr val="008A3E"/>
                  </a:solidFill>
                  <a:latin typeface="Helvetica" pitchFamily="34" charset="0"/>
                </a:rPr>
                <a:t>R56 </a:t>
              </a:r>
              <a:r>
                <a:rPr lang="en-US" sz="2000" dirty="0">
                  <a:solidFill>
                    <a:srgbClr val="008A3E"/>
                  </a:solidFill>
                  <a:latin typeface="Helvetica" pitchFamily="34" charset="0"/>
                </a:rPr>
                <a:t>is mainly </a:t>
              </a:r>
              <a:r>
                <a:rPr lang="en-US" sz="2000" dirty="0" smtClean="0">
                  <a:solidFill>
                    <a:srgbClr val="008A3E"/>
                  </a:solidFill>
                  <a:latin typeface="Helvetica" pitchFamily="34" charset="0"/>
                </a:rPr>
                <a:t>produced and driven </a:t>
              </a:r>
              <a:r>
                <a:rPr lang="en-US" sz="2000" dirty="0">
                  <a:solidFill>
                    <a:srgbClr val="008A3E"/>
                  </a:solidFill>
                  <a:latin typeface="Helvetica" pitchFamily="34" charset="0"/>
                </a:rPr>
                <a:t>by  </a:t>
              </a:r>
              <a:r>
                <a:rPr lang="en-US" sz="2000" dirty="0" smtClean="0">
                  <a:solidFill>
                    <a:srgbClr val="008A3E"/>
                  </a:solidFill>
                  <a:latin typeface="Helvetica" pitchFamily="34" charset="0"/>
                </a:rPr>
                <a:t>H-dipoles</a:t>
              </a:r>
            </a:p>
            <a:p>
              <a:pPr marL="269875" indent="-269875">
                <a:lnSpc>
                  <a:spcPct val="112000"/>
                </a:lnSpc>
                <a:buBlip>
                  <a:blip r:embed="rId2"/>
                </a:buBlip>
              </a:pPr>
              <a:r>
                <a:rPr lang="en-US" sz="2000" dirty="0">
                  <a:latin typeface="Helvetica" pitchFamily="34" charset="0"/>
                </a:rPr>
                <a:t> </a:t>
              </a:r>
              <a:r>
                <a:rPr lang="en-US" sz="2000" dirty="0" smtClean="0">
                  <a:latin typeface="Helvetica" pitchFamily="34" charset="0"/>
                </a:rPr>
                <a:t> If the geometry does not change,</a:t>
              </a:r>
            </a:p>
            <a:p>
              <a:pPr>
                <a:lnSpc>
                  <a:spcPct val="112000"/>
                </a:lnSpc>
              </a:pPr>
              <a:r>
                <a:rPr lang="en-US" sz="2000" dirty="0" smtClean="0">
                  <a:latin typeface="Helvetica" pitchFamily="34" charset="0"/>
                </a:rPr>
                <a:t>      R56 may be changed by tuning the horizontal </a:t>
              </a:r>
            </a:p>
            <a:p>
              <a:pPr>
                <a:lnSpc>
                  <a:spcPct val="112000"/>
                </a:lnSpc>
              </a:pPr>
              <a:r>
                <a:rPr lang="en-US" sz="2000" dirty="0">
                  <a:latin typeface="Helvetica" pitchFamily="34" charset="0"/>
                </a:rPr>
                <a:t> </a:t>
              </a:r>
              <a:r>
                <a:rPr lang="en-US" sz="2000" dirty="0" smtClean="0">
                  <a:latin typeface="Helvetica" pitchFamily="34" charset="0"/>
                </a:rPr>
                <a:t>     dispersion in two H-reverse dipoles </a:t>
              </a:r>
            </a:p>
            <a:p>
              <a:pPr marL="269875" indent="-269875">
                <a:lnSpc>
                  <a:spcPct val="112000"/>
                </a:lnSpc>
                <a:buBlip>
                  <a:blip r:embed="rId2"/>
                </a:buBlip>
              </a:pPr>
              <a:r>
                <a:rPr lang="en-US" sz="2000" dirty="0">
                  <a:latin typeface="Helvetica" pitchFamily="34" charset="0"/>
                </a:rPr>
                <a:t> </a:t>
              </a:r>
              <a:r>
                <a:rPr lang="en-US" sz="2000" dirty="0" smtClean="0">
                  <a:latin typeface="Helvetica" pitchFamily="34" charset="0"/>
                </a:rPr>
                <a:t> Both, linear optics and nonlinear properties,</a:t>
              </a:r>
            </a:p>
            <a:p>
              <a:pPr>
                <a:lnSpc>
                  <a:spcPct val="112000"/>
                </a:lnSpc>
              </a:pPr>
              <a:r>
                <a:rPr lang="en-US" sz="2000" dirty="0" smtClean="0">
                  <a:latin typeface="Helvetica" pitchFamily="34" charset="0"/>
                </a:rPr>
                <a:t>      were designed together </a:t>
              </a:r>
            </a:p>
            <a:p>
              <a:pPr>
                <a:lnSpc>
                  <a:spcPct val="112000"/>
                </a:lnSpc>
              </a:pPr>
              <a:endParaRPr lang="en-US" sz="2000" dirty="0" smtClean="0">
                <a:latin typeface="Helvetica" pitchFamily="34" charset="0"/>
              </a:endParaRPr>
            </a:p>
            <a:p>
              <a:pPr algn="ctr">
                <a:lnSpc>
                  <a:spcPct val="112000"/>
                </a:lnSpc>
              </a:pPr>
              <a:endParaRPr lang="en-US" sz="2000" dirty="0" smtClean="0">
                <a:latin typeface="Helvetica" pitchFamily="34" charset="0"/>
              </a:endParaRPr>
            </a:p>
            <a:p>
              <a:pPr>
                <a:lnSpc>
                  <a:spcPct val="112000"/>
                </a:lnSpc>
              </a:pPr>
              <a:r>
                <a:rPr lang="en-US" sz="2000" dirty="0" smtClean="0">
                  <a:solidFill>
                    <a:srgbClr val="C00000"/>
                  </a:solidFill>
                  <a:latin typeface="Helvetica" pitchFamily="34" charset="0"/>
                </a:rPr>
                <a:t>        </a:t>
              </a:r>
              <a:r>
                <a:rPr lang="en-US" sz="2000" b="1" dirty="0" smtClean="0">
                  <a:solidFill>
                    <a:srgbClr val="C00000"/>
                  </a:solidFill>
                  <a:latin typeface="Helvetica" pitchFamily="34" charset="0"/>
                </a:rPr>
                <a:t>No room for changing </a:t>
              </a:r>
              <a:r>
                <a:rPr lang="en-US" sz="2000" b="1" dirty="0">
                  <a:solidFill>
                    <a:srgbClr val="C00000"/>
                  </a:solidFill>
                  <a:latin typeface="Helvetica" pitchFamily="34" charset="0"/>
                </a:rPr>
                <a:t>R56 </a:t>
              </a:r>
              <a:endParaRPr lang="en-US" sz="2000" b="1" dirty="0">
                <a:latin typeface="Helvetica" pitchFamily="34" charset="0"/>
              </a:endParaRPr>
            </a:p>
            <a:p>
              <a:pPr>
                <a:lnSpc>
                  <a:spcPct val="112000"/>
                </a:lnSpc>
              </a:pPr>
              <a:endParaRPr lang="de-DE" sz="2000" dirty="0" err="1" smtClean="0">
                <a:latin typeface="Helvetica" pitchFamily="34" charset="0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6127320" y="4922520"/>
              <a:ext cx="180000" cy="288000"/>
            </a:xfrm>
            <a:prstGeom prst="downArrow">
              <a:avLst/>
            </a:prstGeom>
            <a:solidFill>
              <a:srgbClr val="C0000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8500" y="1780720"/>
            <a:ext cx="5220000" cy="3600000"/>
            <a:chOff x="438500" y="1780720"/>
            <a:chExt cx="5220000" cy="3600000"/>
          </a:xfrm>
        </p:grpSpPr>
        <p:grpSp>
          <p:nvGrpSpPr>
            <p:cNvPr id="13" name="Group 12"/>
            <p:cNvGrpSpPr/>
            <p:nvPr/>
          </p:nvGrpSpPr>
          <p:grpSpPr>
            <a:xfrm>
              <a:off x="438500" y="1780720"/>
              <a:ext cx="5220000" cy="3600000"/>
              <a:chOff x="5508000" y="3307080"/>
              <a:chExt cx="4572000" cy="355092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88" t="4881" r="12953" b="85739"/>
              <a:stretch/>
            </p:blipFill>
            <p:spPr>
              <a:xfrm>
                <a:off x="5562000" y="3307080"/>
                <a:ext cx="4464000" cy="2845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000" y="3546000"/>
                <a:ext cx="4572000" cy="33120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7056000" y="4824000"/>
                <a:ext cx="1176621" cy="25381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200" b="1" dirty="0" smtClean="0">
                    <a:solidFill>
                      <a:srgbClr val="009A46"/>
                    </a:solidFill>
                    <a:latin typeface="Helvetica" pitchFamily="34" charset="0"/>
                  </a:rPr>
                  <a:t>1</a:t>
                </a:r>
                <a:r>
                  <a:rPr lang="en-US" sz="1200" b="1" baseline="30000" dirty="0" smtClean="0">
                    <a:solidFill>
                      <a:srgbClr val="009A46"/>
                    </a:solidFill>
                    <a:latin typeface="Helvetica" pitchFamily="34" charset="0"/>
                  </a:rPr>
                  <a:t>st</a:t>
                </a:r>
                <a:r>
                  <a:rPr lang="en-US" sz="1200" b="1" dirty="0" smtClean="0">
                    <a:solidFill>
                      <a:srgbClr val="009A46"/>
                    </a:solidFill>
                    <a:latin typeface="Helvetica" pitchFamily="34" charset="0"/>
                  </a:rPr>
                  <a:t> H-reverse</a:t>
                </a:r>
                <a:endParaRPr lang="de-DE" sz="1200" b="1" dirty="0" err="1" smtClean="0">
                  <a:solidFill>
                    <a:srgbClr val="009A4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08987" y="4148103"/>
                <a:ext cx="1242087" cy="24492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200" b="1" dirty="0" smtClean="0">
                    <a:solidFill>
                      <a:srgbClr val="009A46"/>
                    </a:solidFill>
                    <a:latin typeface="Helvetica" pitchFamily="34" charset="0"/>
                  </a:rPr>
                  <a:t>2d  H-reverse</a:t>
                </a:r>
                <a:endParaRPr lang="de-DE" sz="1200" b="1" dirty="0" err="1" smtClean="0">
                  <a:solidFill>
                    <a:srgbClr val="009A4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940000" y="4558580"/>
                <a:ext cx="545454" cy="30035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200" b="1" dirty="0" smtClean="0">
                    <a:solidFill>
                      <a:srgbClr val="009A46"/>
                    </a:solidFill>
                    <a:latin typeface="Helvetica" pitchFamily="34" charset="0"/>
                  </a:rPr>
                  <a:t>BZ-H</a:t>
                </a:r>
                <a:endParaRPr lang="de-DE" sz="1200" b="1" dirty="0" err="1" smtClean="0">
                  <a:solidFill>
                    <a:srgbClr val="009A46"/>
                  </a:solidFill>
                  <a:latin typeface="Helvetica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746607" y="4438286"/>
                <a:ext cx="581649" cy="24058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200" b="1" dirty="0" smtClean="0">
                    <a:solidFill>
                      <a:srgbClr val="009A46"/>
                    </a:solidFill>
                    <a:latin typeface="Helvetica" pitchFamily="34" charset="0"/>
                  </a:rPr>
                  <a:t>BD-H</a:t>
                </a:r>
                <a:endParaRPr lang="de-DE" sz="1200" b="1" dirty="0" err="1" smtClean="0">
                  <a:solidFill>
                    <a:srgbClr val="009A46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152232" y="2533929"/>
              <a:ext cx="794112" cy="24271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dirty="0" smtClean="0">
                  <a:solidFill>
                    <a:srgbClr val="008A3E"/>
                  </a:solidFill>
                </a:rPr>
                <a:t>+0.8 mm </a:t>
              </a:r>
              <a:endParaRPr lang="de-DE" sz="1400" dirty="0" err="1" smtClean="0">
                <a:solidFill>
                  <a:srgbClr val="008A3E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94148" y="5411200"/>
            <a:ext cx="3008331" cy="4110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Part 2 : Deflection arc T1</a:t>
            </a:r>
            <a:endParaRPr lang="de-DE" dirty="0" err="1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2800" b="0" dirty="0" smtClean="0"/>
              <a:t>Part 2: Deflection arc T1 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8195" r="14487" b="4807"/>
          <a:stretch/>
        </p:blipFill>
        <p:spPr>
          <a:xfrm>
            <a:off x="360000" y="1584000"/>
            <a:ext cx="3960000" cy="2700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56000" y="1548000"/>
            <a:ext cx="4032000" cy="2592000"/>
            <a:chOff x="4464000" y="1368000"/>
            <a:chExt cx="4032000" cy="2808000"/>
          </a:xfrm>
        </p:grpSpPr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" t="1183" r="3862" b="2611"/>
            <a:stretch/>
          </p:blipFill>
          <p:spPr>
            <a:xfrm>
              <a:off x="4464000" y="1512000"/>
              <a:ext cx="3852000" cy="2664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2" t="5991" r="9512" b="85662"/>
            <a:stretch/>
          </p:blipFill>
          <p:spPr>
            <a:xfrm>
              <a:off x="4788000" y="1368000"/>
              <a:ext cx="3708000" cy="252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208000" y="1548000"/>
            <a:ext cx="3984000" cy="2592000"/>
            <a:chOff x="8208000" y="1368000"/>
            <a:chExt cx="3984000" cy="2808000"/>
          </a:xfrm>
        </p:grpSpPr>
        <p:pic>
          <p:nvPicPr>
            <p:cNvPr id="5" name="Picture 4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" t="1183" r="3861" b="2611"/>
            <a:stretch/>
          </p:blipFill>
          <p:spPr>
            <a:xfrm>
              <a:off x="8208000" y="1512000"/>
              <a:ext cx="3799305" cy="2664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2" t="5991" r="9512" b="85662"/>
            <a:stretch/>
          </p:blipFill>
          <p:spPr>
            <a:xfrm>
              <a:off x="8484000" y="1368000"/>
              <a:ext cx="3708000" cy="252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5132" r="5360" b="4253"/>
          <a:stretch/>
        </p:blipFill>
        <p:spPr>
          <a:xfrm>
            <a:off x="576000" y="4140000"/>
            <a:ext cx="4348416" cy="216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6334" y="4456252"/>
            <a:ext cx="5243332" cy="16204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This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example is only for the illustration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         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•  not working variant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</a:t>
            </a:r>
            <a:r>
              <a:rPr lang="en-US" sz="2000" dirty="0" smtClean="0">
                <a:latin typeface="Helvetica" pitchFamily="34" charset="0"/>
              </a:rPr>
              <a:t>        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•  R56 = -0.3 mm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     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•  </a:t>
            </a:r>
            <a:r>
              <a:rPr lang="en-US" sz="2000" dirty="0" err="1" smtClean="0">
                <a:solidFill>
                  <a:srgbClr val="C00000"/>
                </a:solidFill>
                <a:latin typeface="Helvetica" pitchFamily="34" charset="0"/>
              </a:rPr>
              <a:t>Dx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 is reduced in H-reverse magnets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</a:t>
            </a:r>
          </a:p>
          <a:p>
            <a:pPr>
              <a:lnSpc>
                <a:spcPct val="112000"/>
              </a:lnSpc>
            </a:pPr>
            <a:endParaRPr lang="de-DE" sz="2000" dirty="0" err="1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0" dirty="0" smtClean="0"/>
              <a:t>Summary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208" y="1402080"/>
            <a:ext cx="8096712" cy="17731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>
                <a:latin typeface="Helvetica" pitchFamily="34" charset="0"/>
              </a:rPr>
              <a:t>   </a:t>
            </a:r>
            <a:r>
              <a:rPr lang="en-US" sz="2000" dirty="0" smtClean="0">
                <a:latin typeface="Helvetica" pitchFamily="34" charset="0"/>
              </a:rPr>
              <a:t>Unusual design </a:t>
            </a:r>
            <a:r>
              <a:rPr lang="en-US" sz="2000" dirty="0" smtClean="0">
                <a:latin typeface="Helvetica" pitchFamily="34" charset="0"/>
              </a:rPr>
              <a:t>of extraction beamline to SASE2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</a:t>
            </a:r>
            <a:r>
              <a:rPr lang="en-US" sz="2000" dirty="0" smtClean="0">
                <a:latin typeface="Helvetica" pitchFamily="34" charset="0"/>
              </a:rPr>
              <a:t>       </a:t>
            </a:r>
            <a:r>
              <a:rPr lang="en-US" sz="2000" dirty="0" smtClean="0">
                <a:latin typeface="Helvetica" pitchFamily="34" charset="0"/>
              </a:rPr>
              <a:t>•  horizontal and vertical dispersions simultaneously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</a:t>
            </a:r>
            <a:r>
              <a:rPr lang="en-US" sz="2000" dirty="0" smtClean="0">
                <a:latin typeface="Helvetica" pitchFamily="34" charset="0"/>
              </a:rPr>
              <a:t>       </a:t>
            </a:r>
            <a:r>
              <a:rPr lang="en-US" sz="2000" dirty="0" smtClean="0">
                <a:latin typeface="Helvetica" pitchFamily="34" charset="0"/>
              </a:rPr>
              <a:t>•  tilted septum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</a:t>
            </a:r>
            <a:r>
              <a:rPr lang="en-US" sz="2000" dirty="0" smtClean="0">
                <a:latin typeface="Helvetica" pitchFamily="34" charset="0"/>
              </a:rPr>
              <a:t>        </a:t>
            </a:r>
            <a:r>
              <a:rPr lang="en-US" sz="2000" dirty="0" smtClean="0">
                <a:latin typeface="Helvetica" pitchFamily="34" charset="0"/>
              </a:rPr>
              <a:t>• </a:t>
            </a:r>
            <a:r>
              <a:rPr lang="en-US" sz="2000" dirty="0" smtClean="0">
                <a:latin typeface="Helvetica" pitchFamily="34" charset="0"/>
              </a:rPr>
              <a:t> tilted </a:t>
            </a:r>
            <a:r>
              <a:rPr lang="en-US" sz="2000" dirty="0" smtClean="0">
                <a:latin typeface="Helvetica" pitchFamily="34" charset="0"/>
              </a:rPr>
              <a:t>multipoles for corrections of chromatic </a:t>
            </a:r>
            <a:r>
              <a:rPr lang="en-US" sz="2000" dirty="0" smtClean="0">
                <a:latin typeface="Helvetica" pitchFamily="34" charset="0"/>
              </a:rPr>
              <a:t>aberrations</a:t>
            </a:r>
            <a:endParaRPr lang="en-US" sz="2000" dirty="0" smtClean="0">
              <a:latin typeface="Helvetica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Satisfies the design requirements and constraints (Page 4</a:t>
            </a:r>
            <a:r>
              <a:rPr lang="en-US" sz="2000" dirty="0" smtClean="0">
                <a:latin typeface="Helvetica" pitchFamily="34" charset="0"/>
              </a:rPr>
              <a:t>)</a:t>
            </a:r>
          </a:p>
          <a:p>
            <a:pPr>
              <a:lnSpc>
                <a:spcPct val="112000"/>
              </a:lnSpc>
            </a:pPr>
            <a:endParaRPr lang="en-US" sz="2000" dirty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de-DE" sz="2000" dirty="0" err="1" smtClean="0">
              <a:latin typeface="Helvetic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61721" y="3362059"/>
            <a:ext cx="5350793" cy="3142237"/>
            <a:chOff x="5361721" y="3362059"/>
            <a:chExt cx="5350793" cy="3142237"/>
          </a:xfrm>
        </p:grpSpPr>
        <p:pic>
          <p:nvPicPr>
            <p:cNvPr id="1026" name="Picture 2" descr="https://ttfinfo.desy.de/XFELelog/data/2020/29/19.07_n/2020-07-19T23:05:2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721" y="3444296"/>
              <a:ext cx="5350793" cy="30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411433" y="3362059"/>
              <a:ext cx="1296365" cy="34724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600" dirty="0" smtClean="0"/>
                <a:t>19 July 2020</a:t>
              </a:r>
              <a:endParaRPr lang="de-DE" sz="1600" dirty="0" err="1" smtClean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94786" y="3652577"/>
            <a:ext cx="3737987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In operations from March 2018</a:t>
            </a:r>
            <a:endParaRPr lang="de-DE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4014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sz="2800" b="0" dirty="0" smtClean="0"/>
              <a:t>Memory note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-1" r="133" b="34643"/>
          <a:stretch/>
        </p:blipFill>
        <p:spPr bwMode="auto">
          <a:xfrm>
            <a:off x="4977816" y="3232050"/>
            <a:ext cx="471484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7751" y="1463836"/>
            <a:ext cx="7406250" cy="1600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Suggestion to use the </a:t>
            </a:r>
            <a:r>
              <a:rPr lang="en-US" dirty="0" smtClean="0">
                <a:latin typeface="Helvetica" pitchFamily="34" charset="0"/>
              </a:rPr>
              <a:t>tilted septum and tilted </a:t>
            </a:r>
            <a:r>
              <a:rPr lang="en-US" dirty="0" smtClean="0">
                <a:latin typeface="Helvetica" pitchFamily="34" charset="0"/>
              </a:rPr>
              <a:t>multipoles for correction </a:t>
            </a:r>
            <a:endParaRPr lang="en-US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of </a:t>
            </a:r>
            <a:r>
              <a:rPr lang="en-US" dirty="0" smtClean="0">
                <a:latin typeface="Helvetica" pitchFamily="34" charset="0"/>
              </a:rPr>
              <a:t>chromatic </a:t>
            </a:r>
            <a:r>
              <a:rPr lang="en-US" dirty="0" smtClean="0">
                <a:latin typeface="Helvetica" pitchFamily="34" charset="0"/>
              </a:rPr>
              <a:t>aberrations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came </a:t>
            </a:r>
            <a:r>
              <a:rPr lang="en-US" dirty="0" smtClean="0">
                <a:latin typeface="Helvetica" pitchFamily="34" charset="0"/>
              </a:rPr>
              <a:t>from Vladimir </a:t>
            </a:r>
            <a:r>
              <a:rPr lang="en-US" dirty="0" err="1" smtClean="0">
                <a:latin typeface="Helvetica" pitchFamily="34" charset="0"/>
              </a:rPr>
              <a:t>Balandin</a:t>
            </a:r>
            <a:r>
              <a:rPr lang="en-US" dirty="0" smtClean="0">
                <a:latin typeface="Helvetica" pitchFamily="34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Vladimir has also developed the model and code for the design </a:t>
            </a:r>
            <a:endParaRPr lang="en-US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and calculations of </a:t>
            </a:r>
            <a:r>
              <a:rPr lang="en-US" dirty="0" smtClean="0">
                <a:latin typeface="Helvetica" pitchFamily="34" charset="0"/>
              </a:rPr>
              <a:t>the beam </a:t>
            </a:r>
            <a:r>
              <a:rPr lang="en-US" dirty="0" smtClean="0">
                <a:latin typeface="Helvetica" pitchFamily="34" charset="0"/>
              </a:rPr>
              <a:t>optics in separation area.</a:t>
            </a:r>
            <a:endParaRPr lang="en-US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   </a:t>
            </a:r>
            <a:endParaRPr lang="de-DE" dirty="0" err="1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0" dirty="0"/>
              <a:t> </a:t>
            </a:r>
            <a:r>
              <a:rPr lang="en-US" sz="2800" b="0" dirty="0" smtClean="0"/>
              <a:t>Extraction to SASE2: Geometry  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Magnet lattice and beam optics  of deflection section to SASE2 </a:t>
            </a:r>
            <a:endParaRPr lang="de-DE" sz="1200" dirty="0"/>
          </a:p>
          <a:p>
            <a:pPr>
              <a:lnSpc>
                <a:spcPct val="112000"/>
              </a:lnSpc>
            </a:pPr>
            <a:endParaRPr lang="de-DE" sz="1200" dirty="0" err="1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188000" y="1548000"/>
            <a:ext cx="10661100" cy="1656000"/>
            <a:chOff x="1188000" y="1548000"/>
            <a:chExt cx="10661100" cy="1656000"/>
          </a:xfrm>
        </p:grpSpPr>
        <p:grpSp>
          <p:nvGrpSpPr>
            <p:cNvPr id="23" name="Group 22"/>
            <p:cNvGrpSpPr/>
            <p:nvPr/>
          </p:nvGrpSpPr>
          <p:grpSpPr>
            <a:xfrm>
              <a:off x="1188000" y="1548000"/>
              <a:ext cx="9502440" cy="1656000"/>
              <a:chOff x="1203960" y="1170000"/>
              <a:chExt cx="9502440" cy="1656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203960" y="1170000"/>
                <a:ext cx="9502440" cy="1656000"/>
                <a:chOff x="1203960" y="1170000"/>
                <a:chExt cx="9502440" cy="1656000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6771424" y="2237280"/>
                  <a:ext cx="914400" cy="304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lang="en-US" sz="1400" dirty="0" smtClean="0"/>
                    <a:t>2.286°</a:t>
                  </a:r>
                  <a:endParaRPr lang="de-DE" sz="1400" dirty="0" err="1" smtClean="0"/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1203960" y="2575560"/>
                  <a:ext cx="853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615824" y="1350000"/>
                  <a:ext cx="4140000" cy="122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rc 6"/>
                <p:cNvSpPr/>
                <p:nvPr/>
              </p:nvSpPr>
              <p:spPr>
                <a:xfrm>
                  <a:off x="6531960" y="2286000"/>
                  <a:ext cx="76200" cy="540000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9792000" y="2394000"/>
                  <a:ext cx="914400" cy="3352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lang="en-US" sz="1600" dirty="0" smtClean="0">
                      <a:latin typeface="Helvetica" pitchFamily="34" charset="0"/>
                    </a:rPr>
                    <a:t>SASE1</a:t>
                  </a:r>
                  <a:endParaRPr lang="de-DE" sz="1600" dirty="0" err="1" smtClean="0">
                    <a:latin typeface="Helvetica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792000" y="1170000"/>
                  <a:ext cx="914400" cy="3352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lang="en-US" sz="1600" dirty="0" smtClean="0">
                      <a:latin typeface="Helvetica" pitchFamily="34" charset="0"/>
                    </a:rPr>
                    <a:t>SASE2</a:t>
                  </a:r>
                  <a:endParaRPr lang="de-DE" sz="1600" dirty="0" err="1" smtClean="0">
                    <a:latin typeface="Helvetica" pitchFamily="34" charset="0"/>
                  </a:endParaRP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 rot="10800000">
                <a:off x="1203960" y="1314000"/>
                <a:ext cx="0" cy="126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211580" y="1233000"/>
                <a:ext cx="320040" cy="2902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400" dirty="0" smtClean="0"/>
                  <a:t>X</a:t>
                </a:r>
                <a:endParaRPr lang="de-DE" sz="1400" dirty="0" err="1" smtClean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0812780" y="2119260"/>
              <a:ext cx="1036320" cy="40548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b="1" dirty="0" smtClean="0">
                  <a:solidFill>
                    <a:srgbClr val="C00000"/>
                  </a:solidFill>
                  <a:latin typeface="Helvetica" pitchFamily="34" charset="0"/>
                </a:rPr>
                <a:t>Top view</a:t>
              </a:r>
              <a:endParaRPr lang="de-DE" b="1" dirty="0" err="1" smtClean="0">
                <a:solidFill>
                  <a:srgbClr val="C00000"/>
                </a:solidFill>
                <a:latin typeface="Helvetica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224000" y="3312000"/>
            <a:ext cx="10739400" cy="2441277"/>
            <a:chOff x="1224000" y="3312000"/>
            <a:chExt cx="10739400" cy="2441277"/>
          </a:xfrm>
        </p:grpSpPr>
        <p:grpSp>
          <p:nvGrpSpPr>
            <p:cNvPr id="53" name="Group 52"/>
            <p:cNvGrpSpPr/>
            <p:nvPr/>
          </p:nvGrpSpPr>
          <p:grpSpPr>
            <a:xfrm>
              <a:off x="1224000" y="3312000"/>
              <a:ext cx="9468000" cy="2311077"/>
              <a:chOff x="1211580" y="3168000"/>
              <a:chExt cx="9468000" cy="2311077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211580" y="4230000"/>
                <a:ext cx="2016000" cy="972000"/>
                <a:chOff x="914400" y="4176000"/>
                <a:chExt cx="2016000" cy="97200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914400" y="4176000"/>
                  <a:ext cx="2016000" cy="972000"/>
                  <a:chOff x="914400" y="3886200"/>
                  <a:chExt cx="1828800" cy="914400"/>
                </a:xfrm>
              </p:grpSpPr>
              <p:sp>
                <p:nvSpPr>
                  <p:cNvPr id="26" name="Arc 25"/>
                  <p:cNvSpPr/>
                  <p:nvPr/>
                </p:nvSpPr>
                <p:spPr>
                  <a:xfrm>
                    <a:off x="914400" y="3886200"/>
                    <a:ext cx="914400" cy="914400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>
                  <a:xfrm rot="10800000">
                    <a:off x="1828800" y="3886200"/>
                    <a:ext cx="914400" cy="914400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914400" y="4179600"/>
                  <a:ext cx="50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Arrow Connector 41"/>
              <p:cNvCxnSpPr/>
              <p:nvPr/>
            </p:nvCxnSpPr>
            <p:spPr>
              <a:xfrm rot="10800000">
                <a:off x="1211580" y="3240000"/>
                <a:ext cx="0" cy="1944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211580" y="3168000"/>
                <a:ext cx="343980" cy="3048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400" dirty="0" smtClean="0"/>
                  <a:t>Y</a:t>
                </a:r>
                <a:endParaRPr lang="de-DE" sz="1400" dirty="0" err="1" smtClean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19580" y="4345800"/>
                <a:ext cx="372421" cy="3162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400" dirty="0" smtClean="0"/>
                  <a:t>CL</a:t>
                </a:r>
                <a:endParaRPr lang="de-DE" sz="1400" dirty="0" err="1" smtClean="0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 rot="60000">
                <a:off x="2592105" y="5026513"/>
                <a:ext cx="7164000" cy="231109"/>
                <a:chOff x="2592000" y="4960091"/>
                <a:chExt cx="7164000" cy="231109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2592000" y="5191200"/>
                  <a:ext cx="716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5243386" y="4969622"/>
                  <a:ext cx="252000" cy="21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493649" y="4968473"/>
                  <a:ext cx="194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20000">
                  <a:off x="7439553" y="4960091"/>
                  <a:ext cx="252000" cy="21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/>
              <p:cNvSpPr txBox="1"/>
              <p:nvPr/>
            </p:nvSpPr>
            <p:spPr>
              <a:xfrm>
                <a:off x="9765180" y="5143797"/>
                <a:ext cx="914400" cy="3352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600" dirty="0" smtClean="0">
                    <a:latin typeface="Helvetica" pitchFamily="34" charset="0"/>
                  </a:rPr>
                  <a:t>SASE2</a:t>
                </a:r>
                <a:endParaRPr lang="de-DE" sz="1600" dirty="0" err="1" smtClean="0">
                  <a:latin typeface="Helvetica" pitchFamily="34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0698480" y="4479000"/>
              <a:ext cx="1264920" cy="40548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b="1" dirty="0" smtClean="0">
                  <a:solidFill>
                    <a:srgbClr val="C00000"/>
                  </a:solidFill>
                  <a:latin typeface="Helvetica" pitchFamily="34" charset="0"/>
                </a:rPr>
                <a:t>Side view</a:t>
              </a:r>
              <a:endParaRPr lang="de-DE" b="1" dirty="0" err="1" smtClean="0">
                <a:solidFill>
                  <a:srgbClr val="C00000"/>
                </a:solidFill>
                <a:latin typeface="Helvetic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46768" y="5492877"/>
              <a:ext cx="1337740" cy="260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600" dirty="0" smtClean="0">
                  <a:latin typeface="Helvetica" pitchFamily="34" charset="0"/>
                </a:rPr>
                <a:t>Z = ~1997 m</a:t>
              </a:r>
              <a:endParaRPr lang="de-DE" sz="1600" dirty="0" err="1" smtClean="0">
                <a:latin typeface="Helvetica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54532" y="4796160"/>
              <a:ext cx="814736" cy="260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600" dirty="0" smtClean="0"/>
                <a:t>~100 m</a:t>
              </a:r>
              <a:endParaRPr lang="de-DE" sz="1600" dirty="0" err="1" smtClean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286896" y="5078688"/>
              <a:ext cx="814736" cy="260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600" dirty="0" smtClean="0"/>
                <a:t>~100 m</a:t>
              </a:r>
              <a:endParaRPr lang="de-DE" sz="1600" dirty="0" err="1" smtClean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6995160" y="5161031"/>
              <a:ext cx="0" cy="2368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212664" y="4572000"/>
              <a:ext cx="1276016" cy="2784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l-GR" sz="1600" dirty="0" smtClean="0"/>
                <a:t>Δ</a:t>
              </a:r>
              <a:r>
                <a:rPr lang="en-US" sz="1600" dirty="0" smtClean="0">
                  <a:latin typeface="Helvetica" pitchFamily="34" charset="0"/>
                </a:rPr>
                <a:t>y </a:t>
              </a:r>
              <a:r>
                <a:rPr lang="en-US" sz="1600" dirty="0">
                  <a:latin typeface="Helvetica" pitchFamily="34" charset="0"/>
                </a:rPr>
                <a:t>≈</a:t>
              </a:r>
              <a:r>
                <a:rPr lang="en-US" sz="1600" dirty="0" smtClean="0">
                  <a:latin typeface="Helvetica" pitchFamily="34" charset="0"/>
                </a:rPr>
                <a:t> 24 mm</a:t>
              </a:r>
              <a:endParaRPr lang="de-DE" sz="1600" dirty="0" err="1" smtClean="0">
                <a:latin typeface="Helvetica" pitchFamily="34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7101840" y="4860000"/>
              <a:ext cx="312296" cy="3237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8000" y="3616800"/>
            <a:ext cx="3316440" cy="4420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smtClean="0">
                <a:latin typeface="Helvetica" pitchFamily="34" charset="0"/>
              </a:rPr>
              <a:t>Kicker  </a:t>
            </a:r>
            <a:r>
              <a:rPr lang="en-US" sz="1600" dirty="0" err="1" smtClean="0">
                <a:latin typeface="Helvetica" pitchFamily="34" charset="0"/>
              </a:rPr>
              <a:t>Lambertson</a:t>
            </a:r>
            <a:r>
              <a:rPr lang="en-US" sz="1600" dirty="0" smtClean="0">
                <a:latin typeface="Helvetica" pitchFamily="34" charset="0"/>
              </a:rPr>
              <a:t>-septum layout</a:t>
            </a:r>
            <a:endParaRPr lang="de-DE" sz="1600" dirty="0" err="1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0" dirty="0"/>
              <a:t> </a:t>
            </a:r>
            <a:r>
              <a:rPr lang="en-US" sz="2800" b="0" dirty="0" smtClean="0">
                <a:latin typeface="Helvetica" pitchFamily="34" charset="0"/>
              </a:rPr>
              <a:t>Design of Deflection Section: </a:t>
            </a:r>
            <a:r>
              <a:rPr lang="en-US" sz="2800" b="0" dirty="0" smtClean="0">
                <a:latin typeface="Helvetica" pitchFamily="34" charset="0"/>
              </a:rPr>
              <a:t>Specifications, requirements </a:t>
            </a:r>
            <a:endParaRPr lang="de-DE" sz="2800" b="0" dirty="0">
              <a:latin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Magnet lattice and beam optics  of deflection section to SASE2 </a:t>
            </a:r>
            <a:endParaRPr lang="de-DE" sz="1200" dirty="0"/>
          </a:p>
          <a:p>
            <a:pPr>
              <a:lnSpc>
                <a:spcPct val="112000"/>
              </a:lnSpc>
            </a:pPr>
            <a:endParaRPr lang="de-DE" sz="12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4280" y="1584960"/>
            <a:ext cx="9495720" cy="417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 </a:t>
            </a:r>
            <a:r>
              <a:rPr lang="en-US" sz="2000" dirty="0" smtClean="0">
                <a:latin typeface="Helvetica" pitchFamily="34" charset="0"/>
              </a:rPr>
              <a:t> Kicker-</a:t>
            </a:r>
            <a:r>
              <a:rPr lang="en-US" sz="2000" dirty="0" err="1" smtClean="0">
                <a:latin typeface="Helvetica" pitchFamily="34" charset="0"/>
              </a:rPr>
              <a:t>Lambertson</a:t>
            </a:r>
            <a:r>
              <a:rPr lang="en-US" sz="2000" dirty="0" smtClean="0">
                <a:latin typeface="Helvetica" pitchFamily="34" charset="0"/>
              </a:rPr>
              <a:t>-septum layout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 </a:t>
            </a:r>
            <a:r>
              <a:rPr lang="en-US" sz="2000" dirty="0" smtClean="0">
                <a:latin typeface="Helvetica" pitchFamily="34" charset="0"/>
              </a:rPr>
              <a:t>•  different </a:t>
            </a:r>
            <a:r>
              <a:rPr lang="en-US" sz="2000" dirty="0">
                <a:latin typeface="Helvetica" pitchFamily="34" charset="0"/>
              </a:rPr>
              <a:t>bending planes by kickers and septa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  </a:t>
            </a:r>
            <a:r>
              <a:rPr lang="en-US" sz="2000" dirty="0" smtClean="0">
                <a:latin typeface="Helvetica" pitchFamily="34" charset="0"/>
              </a:rPr>
              <a:t>      </a:t>
            </a:r>
            <a:r>
              <a:rPr lang="en-US" sz="2000" dirty="0" smtClean="0">
                <a:latin typeface="Helvetica" pitchFamily="34" charset="0"/>
              </a:rPr>
              <a:t>•  horizontal and vertical dispersions </a:t>
            </a:r>
            <a:r>
              <a:rPr lang="en-US" sz="2000" dirty="0" err="1">
                <a:latin typeface="Helvetica" pitchFamily="34" charset="0"/>
              </a:rPr>
              <a:t>Dx</a:t>
            </a:r>
            <a:r>
              <a:rPr lang="en-US" sz="2000" dirty="0">
                <a:latin typeface="Helvetica" pitchFamily="34" charset="0"/>
              </a:rPr>
              <a:t>  and </a:t>
            </a:r>
            <a:r>
              <a:rPr lang="en-US" sz="2000" dirty="0" err="1" smtClean="0">
                <a:latin typeface="Helvetica" pitchFamily="34" charset="0"/>
              </a:rPr>
              <a:t>Dy</a:t>
            </a:r>
            <a:r>
              <a:rPr lang="en-US" sz="2000" dirty="0" smtClean="0">
                <a:latin typeface="Helvetica" pitchFamily="34" charset="0"/>
              </a:rPr>
              <a:t>  </a:t>
            </a:r>
            <a:endParaRPr lang="en-US" sz="2000" dirty="0">
              <a:latin typeface="Helvetica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>
                <a:latin typeface="Helvetica" pitchFamily="34" charset="0"/>
              </a:rPr>
              <a:t>   Extraction to Sa2 - from FODO lattice in </a:t>
            </a:r>
            <a:r>
              <a:rPr lang="en-US" sz="2000" dirty="0">
                <a:latin typeface="Helvetica" pitchFamily="34" charset="0"/>
              </a:rPr>
              <a:t>the straight </a:t>
            </a:r>
            <a:r>
              <a:rPr lang="en-US" sz="2000" dirty="0" smtClean="0">
                <a:latin typeface="Helvetica" pitchFamily="34" charset="0"/>
              </a:rPr>
              <a:t>line TL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</a:t>
            </a:r>
            <a:r>
              <a:rPr lang="en-US" sz="2000" dirty="0" smtClean="0">
                <a:latin typeface="Helvetica" pitchFamily="34" charset="0"/>
              </a:rPr>
              <a:t>•  constraints on possible location of kickers and septa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</a:t>
            </a:r>
            <a:r>
              <a:rPr lang="en-US" sz="2000" dirty="0" smtClean="0">
                <a:latin typeface="Helvetica" pitchFamily="34" charset="0"/>
              </a:rPr>
              <a:t>•  Twiss functions at the entrance of deflection section are fixed 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   </a:t>
            </a:r>
            <a:r>
              <a:rPr lang="en-US" sz="2000" dirty="0" smtClean="0">
                <a:latin typeface="Helvetica" pitchFamily="34" charset="0"/>
              </a:rPr>
              <a:t>(no matching section in the front)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</a:t>
            </a:r>
            <a:r>
              <a:rPr lang="en-US" sz="2000" dirty="0"/>
              <a:t>A</a:t>
            </a:r>
            <a:r>
              <a:rPr lang="en-US" sz="2000" dirty="0" smtClean="0"/>
              <a:t>ccept bunches with </a:t>
            </a:r>
            <a:r>
              <a:rPr lang="en-US" sz="2000" dirty="0"/>
              <a:t>different energies (up </a:t>
            </a:r>
            <a:r>
              <a:rPr lang="en-US" sz="2000" dirty="0" smtClean="0"/>
              <a:t>to ±</a:t>
            </a:r>
            <a:r>
              <a:rPr lang="en-US" sz="2000" dirty="0"/>
              <a:t>1.5</a:t>
            </a:r>
            <a:r>
              <a:rPr lang="en-US" sz="2000" dirty="0" smtClean="0"/>
              <a:t>% from </a:t>
            </a:r>
            <a:r>
              <a:rPr lang="en-US" sz="2000" dirty="0"/>
              <a:t>nominal </a:t>
            </a:r>
            <a:r>
              <a:rPr lang="en-US" sz="2000" dirty="0" smtClean="0"/>
              <a:t>energy)</a:t>
            </a:r>
            <a:endParaRPr lang="en-US" sz="2000" dirty="0" smtClean="0">
              <a:latin typeface="Helvetica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</a:t>
            </a:r>
            <a:r>
              <a:rPr lang="de-DE" sz="2000" dirty="0" smtClean="0"/>
              <a:t>First-order </a:t>
            </a:r>
            <a:r>
              <a:rPr lang="de-DE" sz="2000" dirty="0" err="1" smtClean="0"/>
              <a:t>achromatic</a:t>
            </a:r>
            <a:r>
              <a:rPr lang="de-DE" sz="2000" dirty="0" smtClean="0"/>
              <a:t> </a:t>
            </a:r>
            <a:r>
              <a:rPr lang="de-DE" sz="2000" dirty="0" err="1" smtClean="0"/>
              <a:t>beamline</a:t>
            </a:r>
            <a:r>
              <a:rPr lang="de-DE" sz="2000" dirty="0"/>
              <a:t> </a:t>
            </a:r>
            <a:r>
              <a:rPr lang="de-DE" sz="2000" dirty="0" smtClean="0"/>
              <a:t>(R16, R26, R36, R46 = 0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transfer</a:t>
            </a:r>
            <a:r>
              <a:rPr lang="de-DE" sz="2000" dirty="0" smtClean="0"/>
              <a:t> </a:t>
            </a:r>
            <a:r>
              <a:rPr lang="de-DE" sz="2000" dirty="0" err="1" smtClean="0"/>
              <a:t>matrix</a:t>
            </a:r>
            <a:r>
              <a:rPr lang="de-DE" sz="2000" dirty="0" smtClean="0"/>
              <a:t>) </a:t>
            </a:r>
            <a:endParaRPr lang="en-US" sz="2000" dirty="0" smtClean="0">
              <a:latin typeface="Helvetica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First-order isochronous beamline (R56 = 0 in the transfer matrix)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dirty="0" smtClean="0">
                <a:latin typeface="Helvetica" pitchFamily="34" charset="0"/>
              </a:rPr>
              <a:t>    </a:t>
            </a:r>
            <a:r>
              <a:rPr lang="de-DE" sz="2000" dirty="0" err="1" smtClean="0"/>
              <a:t>Necessary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avoid</a:t>
            </a:r>
            <a:r>
              <a:rPr lang="de-DE" sz="2000" dirty="0" smtClean="0"/>
              <a:t> </a:t>
            </a:r>
            <a:r>
              <a:rPr lang="en-US" sz="2000" dirty="0" smtClean="0">
                <a:latin typeface="Helvetica" pitchFamily="34" charset="0"/>
              </a:rPr>
              <a:t>collisions of magnets from different beamlines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702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0" dirty="0" smtClean="0"/>
              <a:t>Deflection section to SASE2: Two parts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Magnet lattice and beam optics  of deflection section to SASE2 </a:t>
            </a:r>
            <a:endParaRPr lang="de-DE" sz="1200" dirty="0"/>
          </a:p>
          <a:p>
            <a:pPr>
              <a:lnSpc>
                <a:spcPct val="112000"/>
              </a:lnSpc>
            </a:pPr>
            <a:endParaRPr lang="de-DE" sz="12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000" y="1476000"/>
            <a:ext cx="10747320" cy="472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Extraction elements (kickers, first septum) are located in the straight line TL leading to SASE1 </a:t>
            </a:r>
          </a:p>
          <a:p>
            <a:pPr>
              <a:lnSpc>
                <a:spcPct val="112000"/>
              </a:lnSpc>
            </a:pPr>
            <a:endParaRPr lang="de-DE" sz="2000" dirty="0" err="1" smtClean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3260" y="1948440"/>
            <a:ext cx="9532800" cy="41452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>
                <a:latin typeface="Helvetica" pitchFamily="34" charset="0"/>
              </a:rPr>
              <a:t>  Part 1:  Part of TL beamline with KL kickers and first BZ septum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       </a:t>
            </a:r>
            <a:r>
              <a:rPr lang="en-US" sz="2000" dirty="0" smtClean="0">
                <a:latin typeface="Helvetica" pitchFamily="34" charset="0"/>
              </a:rPr>
              <a:t>•  </a:t>
            </a:r>
            <a:r>
              <a:rPr lang="en-US" sz="2000" dirty="0">
                <a:latin typeface="Helvetica" pitchFamily="34" charset="0"/>
              </a:rPr>
              <a:t>the beam to Sa1 is </a:t>
            </a:r>
            <a:r>
              <a:rPr lang="en-US" sz="2000" dirty="0" smtClean="0">
                <a:latin typeface="Helvetica" pitchFamily="34" charset="0"/>
              </a:rPr>
              <a:t>going straight </a:t>
            </a:r>
            <a:r>
              <a:rPr lang="en-US" sz="2000" dirty="0">
                <a:latin typeface="Helvetica" pitchFamily="34" charset="0"/>
              </a:rPr>
              <a:t>in this section 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       </a:t>
            </a:r>
            <a:r>
              <a:rPr lang="en-US" sz="2000" dirty="0" smtClean="0">
                <a:latin typeface="Helvetica" pitchFamily="34" charset="0"/>
              </a:rPr>
              <a:t>•  the beam to Sa2 is </a:t>
            </a:r>
            <a:r>
              <a:rPr lang="en-US" sz="2000" dirty="0" smtClean="0">
                <a:latin typeface="Helvetica" pitchFamily="34" charset="0"/>
              </a:rPr>
              <a:t>off-axis                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          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</a:t>
            </a:r>
            <a:r>
              <a:rPr lang="en-US" sz="2000" dirty="0" smtClean="0"/>
              <a:t>These </a:t>
            </a:r>
            <a:r>
              <a:rPr lang="en-US" sz="2000" dirty="0"/>
              <a:t>is a shift of the beam in the </a:t>
            </a:r>
            <a:r>
              <a:rPr lang="en-US" sz="2000" dirty="0" smtClean="0"/>
              <a:t>kicker bending plane (vertical), </a:t>
            </a:r>
          </a:p>
          <a:p>
            <a:pPr>
              <a:lnSpc>
                <a:spcPct val="112000"/>
              </a:lnSpc>
            </a:pPr>
            <a:r>
              <a:rPr lang="en-US" sz="2000" dirty="0" smtClean="0"/>
              <a:t>           that is </a:t>
            </a:r>
            <a:r>
              <a:rPr lang="en-US" sz="2000" dirty="0"/>
              <a:t>taken into account in the </a:t>
            </a:r>
            <a:r>
              <a:rPr lang="en-US" sz="2000" dirty="0" smtClean="0"/>
              <a:t>geometrical layout</a:t>
            </a:r>
          </a:p>
          <a:p>
            <a:pPr>
              <a:lnSpc>
                <a:spcPct val="112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                    of </a:t>
            </a:r>
            <a:r>
              <a:rPr lang="en-US" sz="2000" dirty="0"/>
              <a:t>the downstream </a:t>
            </a:r>
            <a:r>
              <a:rPr lang="en-US" sz="2000" dirty="0" smtClean="0"/>
              <a:t>beamline. </a:t>
            </a:r>
          </a:p>
          <a:p>
            <a:pPr>
              <a:lnSpc>
                <a:spcPct val="112000"/>
              </a:lnSpc>
            </a:pPr>
            <a:endParaRPr lang="en-US" sz="2000" dirty="0">
              <a:latin typeface="Helvetica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>
                <a:latin typeface="Helvetica" pitchFamily="34" charset="0"/>
              </a:rPr>
              <a:t>  Part 2: Deflection arc T1 for the beam to Sa2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      </a:t>
            </a:r>
            <a:r>
              <a:rPr lang="en-US" sz="2000" dirty="0" smtClean="0">
                <a:latin typeface="Helvetica" pitchFamily="34" charset="0"/>
              </a:rPr>
              <a:t>•  start is at the entrance of second septum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         </a:t>
            </a:r>
            <a:r>
              <a:rPr lang="en-US" sz="2000" dirty="0" smtClean="0">
                <a:latin typeface="Helvetica" pitchFamily="34" charset="0"/>
              </a:rPr>
              <a:t>•  the beam to SA2 is </a:t>
            </a:r>
            <a:r>
              <a:rPr lang="en-US" sz="2000" dirty="0" smtClean="0">
                <a:latin typeface="Helvetica" pitchFamily="34" charset="0"/>
              </a:rPr>
              <a:t> on-axis in this section  </a:t>
            </a:r>
            <a:endParaRPr lang="de-DE" sz="2000" dirty="0" smtClean="0"/>
          </a:p>
          <a:p>
            <a:pPr>
              <a:lnSpc>
                <a:spcPct val="112000"/>
              </a:lnSpc>
            </a:pPr>
            <a:r>
              <a:rPr lang="de-DE" sz="2000" dirty="0" smtClean="0"/>
              <a:t>                  </a:t>
            </a:r>
            <a:r>
              <a:rPr lang="de-DE" sz="2000" dirty="0" smtClean="0"/>
              <a:t>• 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end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arc</a:t>
            </a:r>
            <a:r>
              <a:rPr lang="de-DE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beam </a:t>
            </a:r>
            <a:r>
              <a:rPr lang="en-US" sz="2000" dirty="0" smtClean="0"/>
              <a:t>is brought back </a:t>
            </a:r>
            <a:r>
              <a:rPr lang="en-US" sz="2000" dirty="0"/>
              <a:t>to </a:t>
            </a:r>
            <a:r>
              <a:rPr lang="en-US" sz="2000" dirty="0" smtClean="0"/>
              <a:t>the horizontal plane y=0</a:t>
            </a:r>
            <a:r>
              <a:rPr lang="de-DE" sz="2000" dirty="0" smtClean="0"/>
              <a:t>   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en-US" sz="2000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0" dirty="0"/>
              <a:t> </a:t>
            </a:r>
            <a:r>
              <a:rPr lang="en-US" sz="2800" b="0" dirty="0" smtClean="0"/>
              <a:t>First </a:t>
            </a:r>
            <a:r>
              <a:rPr lang="en-US" sz="2800" b="0" dirty="0"/>
              <a:t>p</a:t>
            </a:r>
            <a:r>
              <a:rPr lang="en-US" sz="2800" b="0" dirty="0" smtClean="0"/>
              <a:t>art (Part 1): Trajectory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Magnet lattice and beam optics  of deflection section to SASE2 </a:t>
            </a:r>
            <a:endParaRPr lang="de-DE" sz="1200" dirty="0"/>
          </a:p>
          <a:p>
            <a:pPr>
              <a:lnSpc>
                <a:spcPct val="112000"/>
              </a:lnSpc>
            </a:pP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65900" y="1318872"/>
            <a:ext cx="5724000" cy="4184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>
                <a:solidFill>
                  <a:srgbClr val="C00000"/>
                </a:solidFill>
                <a:latin typeface="Helvetica" pitchFamily="34" charset="0"/>
              </a:rPr>
              <a:t>Part 1: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Joint  line for  two beams (Sa1 and Sa2).</a:t>
            </a:r>
            <a:r>
              <a:rPr lang="en-US" sz="2000" dirty="0" smtClean="0">
                <a:latin typeface="Helvetica" pitchFamily="34" charset="0"/>
              </a:rPr>
              <a:t> </a:t>
            </a:r>
          </a:p>
          <a:p>
            <a:pPr>
              <a:lnSpc>
                <a:spcPct val="112000"/>
              </a:lnSpc>
            </a:pPr>
            <a:endParaRPr lang="de-DE" sz="14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6840000" y="2160000"/>
            <a:ext cx="4968000" cy="3168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>
                <a:latin typeface="Helvetica" pitchFamily="34" charset="0"/>
              </a:rPr>
              <a:t>  Kick in vertical plane (KL kickers), 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</a:t>
            </a:r>
            <a:r>
              <a:rPr lang="en-US" sz="2000" dirty="0" smtClean="0">
                <a:latin typeface="Helvetica" pitchFamily="34" charset="0"/>
              </a:rPr>
              <a:t>≈0.51 </a:t>
            </a:r>
            <a:r>
              <a:rPr lang="en-US" sz="2000" dirty="0" err="1" smtClean="0">
                <a:latin typeface="Helvetica" pitchFamily="34" charset="0"/>
              </a:rPr>
              <a:t>mrad</a:t>
            </a:r>
            <a:r>
              <a:rPr lang="en-US" sz="2000" dirty="0" smtClean="0">
                <a:latin typeface="Helvetica" pitchFamily="34" charset="0"/>
              </a:rPr>
              <a:t> kick angle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Additional kick from </a:t>
            </a:r>
            <a:r>
              <a:rPr lang="en-US" sz="2000" dirty="0" smtClean="0">
                <a:solidFill>
                  <a:srgbClr val="008A3E"/>
                </a:solidFill>
                <a:latin typeface="Helvetica" pitchFamily="34" charset="0"/>
              </a:rPr>
              <a:t>QF</a:t>
            </a:r>
            <a:r>
              <a:rPr lang="en-US" sz="2000" dirty="0" smtClean="0">
                <a:latin typeface="Helvetica" pitchFamily="34" charset="0"/>
              </a:rPr>
              <a:t> quadrupole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 A</a:t>
            </a:r>
            <a:r>
              <a:rPr lang="en-US" sz="2000" dirty="0" smtClean="0">
                <a:latin typeface="Helvetica" pitchFamily="34" charset="0"/>
              </a:rPr>
              <a:t>t the entrance of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first BZ (H) </a:t>
            </a:r>
            <a:r>
              <a:rPr lang="en-US" sz="2000" dirty="0" smtClean="0">
                <a:latin typeface="Helvetica" pitchFamily="34" charset="0"/>
              </a:rPr>
              <a:t>septum: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20 </a:t>
            </a:r>
            <a:r>
              <a:rPr lang="en-US" sz="2000" dirty="0">
                <a:solidFill>
                  <a:srgbClr val="C00000"/>
                </a:solidFill>
                <a:latin typeface="Helvetica" pitchFamily="34" charset="0"/>
              </a:rPr>
              <a:t>mm </a:t>
            </a:r>
            <a:r>
              <a:rPr lang="en-US" sz="2000" dirty="0">
                <a:latin typeface="Helvetica" pitchFamily="34" charset="0"/>
              </a:rPr>
              <a:t>vertical separation</a:t>
            </a:r>
            <a:endParaRPr lang="en-US" sz="2000" dirty="0" smtClean="0">
              <a:latin typeface="Helvetica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First BZ (H) </a:t>
            </a:r>
            <a:r>
              <a:rPr lang="en-US" sz="2000" dirty="0" smtClean="0">
                <a:latin typeface="Helvetica" pitchFamily="34" charset="0"/>
              </a:rPr>
              <a:t>septum is tilted by ~12°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(slight bend also in Y-plane) 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First septum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BZ (H)</a:t>
            </a:r>
            <a:r>
              <a:rPr lang="en-US" sz="2000" dirty="0" smtClean="0">
                <a:latin typeface="Helvetica" pitchFamily="34" charset="0"/>
              </a:rPr>
              <a:t> and downstream  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 </a:t>
            </a:r>
            <a:r>
              <a:rPr lang="en-US" sz="2000" dirty="0" smtClean="0">
                <a:solidFill>
                  <a:srgbClr val="008A3E"/>
                </a:solidFill>
                <a:latin typeface="Helvetica" pitchFamily="34" charset="0"/>
              </a:rPr>
              <a:t>QK</a:t>
            </a:r>
            <a:r>
              <a:rPr lang="en-US" sz="2000" dirty="0" smtClean="0">
                <a:latin typeface="Helvetica" pitchFamily="34" charset="0"/>
              </a:rPr>
              <a:t> quadrupole remove the beam slope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36000" y="3456000"/>
            <a:ext cx="396000" cy="25700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b="1" dirty="0" smtClean="0">
                <a:solidFill>
                  <a:srgbClr val="008A3E"/>
                </a:solidFill>
                <a:latin typeface="Helvetica" pitchFamily="34" charset="0"/>
              </a:rPr>
              <a:t>QK</a:t>
            </a:r>
            <a:r>
              <a:rPr lang="en-US" sz="1400" dirty="0" smtClean="0">
                <a:solidFill>
                  <a:srgbClr val="7030A0"/>
                </a:solidFill>
                <a:latin typeface="Helvetica" pitchFamily="34" charset="0"/>
              </a:rPr>
              <a:t> </a:t>
            </a:r>
            <a:endParaRPr lang="de-DE" sz="1400" dirty="0" err="1" smtClean="0">
              <a:solidFill>
                <a:srgbClr val="7030A0"/>
              </a:solidFill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6100" y="5904000"/>
            <a:ext cx="3960000" cy="36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 smtClean="0">
                <a:latin typeface="Helvetica" pitchFamily="34" charset="0"/>
              </a:rPr>
              <a:t>Beam </a:t>
            </a:r>
            <a:r>
              <a:rPr lang="en-US" dirty="0" smtClean="0">
                <a:latin typeface="Helvetica" pitchFamily="34" charset="0"/>
              </a:rPr>
              <a:t>to Sa2 is off-axis </a:t>
            </a:r>
            <a:r>
              <a:rPr lang="en-US" dirty="0" smtClean="0">
                <a:latin typeface="Helvetica" pitchFamily="34" charset="0"/>
              </a:rPr>
              <a:t>in this section</a:t>
            </a:r>
            <a:endParaRPr lang="de-DE" dirty="0" err="1" smtClean="0">
              <a:latin typeface="Helvetic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38000" y="1872000"/>
            <a:ext cx="6015728" cy="4032000"/>
            <a:chOff x="738000" y="1872000"/>
            <a:chExt cx="6015728" cy="4032000"/>
          </a:xfrm>
        </p:grpSpPr>
        <p:grpSp>
          <p:nvGrpSpPr>
            <p:cNvPr id="5" name="Group 4"/>
            <p:cNvGrpSpPr/>
            <p:nvPr/>
          </p:nvGrpSpPr>
          <p:grpSpPr>
            <a:xfrm>
              <a:off x="738000" y="1872000"/>
              <a:ext cx="6015728" cy="4032000"/>
              <a:chOff x="738000" y="1926162"/>
              <a:chExt cx="6015728" cy="4032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738000" y="1926162"/>
                <a:ext cx="6015728" cy="4032000"/>
                <a:chOff x="738000" y="1926162"/>
                <a:chExt cx="6015728" cy="40320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38000" y="1926162"/>
                  <a:ext cx="6012000" cy="4032000"/>
                  <a:chOff x="1080000" y="1692000"/>
                  <a:chExt cx="6012000" cy="4032000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1080000" y="1692000"/>
                    <a:ext cx="6012000" cy="4032000"/>
                    <a:chOff x="1080000" y="1692000"/>
                    <a:chExt cx="6012000" cy="4032000"/>
                  </a:xfrm>
                </p:grpSpPr>
                <p:pic>
                  <p:nvPicPr>
                    <p:cNvPr id="3" name="Picture 2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847" t="8255" r="6673" b="8775"/>
                    <a:stretch/>
                  </p:blipFill>
                  <p:spPr>
                    <a:xfrm>
                      <a:off x="1080000" y="1692000"/>
                      <a:ext cx="6012000" cy="4032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1097280" y="3420000"/>
                      <a:ext cx="1082040" cy="25700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Autofit/>
                    </a:bodyPr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" pitchFamily="34" charset="0"/>
                        </a:rPr>
                        <a:t>KS kickers</a:t>
                      </a:r>
                      <a:endParaRPr lang="de-DE" sz="1200" b="1" dirty="0" err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Helvetica" pitchFamily="34" charset="0"/>
                      </a:endParaRPr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3816000" y="3384000"/>
                      <a:ext cx="396000" cy="25700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Autofit/>
                    </a:bodyPr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  <a:latin typeface="Helvetica" pitchFamily="34" charset="0"/>
                        </a:rPr>
                        <a:t>KL</a:t>
                      </a:r>
                      <a:r>
                        <a:rPr lang="en-US" sz="1400" dirty="0" smtClean="0">
                          <a:solidFill>
                            <a:srgbClr val="7030A0"/>
                          </a:solidFill>
                          <a:latin typeface="Helvetica" pitchFamily="34" charset="0"/>
                        </a:rPr>
                        <a:t> </a:t>
                      </a:r>
                      <a:endParaRPr lang="de-DE" sz="1400" dirty="0" err="1" smtClean="0">
                        <a:solidFill>
                          <a:srgbClr val="7030A0"/>
                        </a:solidFill>
                        <a:latin typeface="Helvetica" pitchFamily="34" charset="0"/>
                      </a:endParaRPr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5184000" y="3384000"/>
                      <a:ext cx="396000" cy="25700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Autofit/>
                    </a:bodyPr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Helvetica" pitchFamily="34" charset="0"/>
                        </a:rPr>
                        <a:t>BZ</a:t>
                      </a:r>
                      <a:r>
                        <a:rPr lang="en-US" sz="1400" dirty="0" smtClean="0">
                          <a:solidFill>
                            <a:srgbClr val="7030A0"/>
                          </a:solidFill>
                          <a:latin typeface="Helvetica" pitchFamily="34" charset="0"/>
                        </a:rPr>
                        <a:t> </a:t>
                      </a:r>
                      <a:endParaRPr lang="de-DE" sz="1400" dirty="0" err="1" smtClean="0">
                        <a:solidFill>
                          <a:srgbClr val="7030A0"/>
                        </a:solidFill>
                        <a:latin typeface="Helvetica" pitchFamily="34" charset="0"/>
                      </a:endParaRPr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4608000" y="3456000"/>
                      <a:ext cx="396000" cy="25700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Autofit/>
                    </a:bodyPr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en-US" sz="1200" b="1" dirty="0" smtClean="0">
                          <a:solidFill>
                            <a:srgbClr val="008A3E"/>
                          </a:solidFill>
                          <a:latin typeface="Helvetica" pitchFamily="34" charset="0"/>
                        </a:rPr>
                        <a:t>QF</a:t>
                      </a:r>
                      <a:r>
                        <a:rPr lang="en-US" sz="1400" dirty="0" smtClean="0">
                          <a:solidFill>
                            <a:srgbClr val="7030A0"/>
                          </a:solidFill>
                          <a:latin typeface="Helvetica" pitchFamily="34" charset="0"/>
                        </a:rPr>
                        <a:t> </a:t>
                      </a:r>
                      <a:endParaRPr lang="de-DE" sz="1400" dirty="0" err="1" smtClean="0">
                        <a:solidFill>
                          <a:srgbClr val="7030A0"/>
                        </a:solidFill>
                        <a:latin typeface="Helvetica" pitchFamily="34" charset="0"/>
                      </a:endParaRPr>
                    </a:p>
                  </p:txBody>
                </p:sp>
              </p:grp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922000" y="1764000"/>
                    <a:ext cx="936000" cy="2520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pPr>
                      <a:lnSpc>
                        <a:spcPct val="112000"/>
                      </a:lnSpc>
                    </a:pPr>
                    <a:r>
                      <a:rPr lang="el-GR" sz="1200" b="1" dirty="0" smtClean="0">
                        <a:solidFill>
                          <a:srgbClr val="C00000"/>
                        </a:solidFill>
                        <a:latin typeface="Helvetica" pitchFamily="34" charset="0"/>
                      </a:rPr>
                      <a:t>Δ</a:t>
                    </a:r>
                    <a:r>
                      <a:rPr lang="en-US" sz="1200" b="1" dirty="0">
                        <a:solidFill>
                          <a:srgbClr val="C00000"/>
                        </a:solidFill>
                        <a:latin typeface="Helvetica" pitchFamily="34" charset="0"/>
                      </a:rPr>
                      <a:t>y</a:t>
                    </a:r>
                    <a:r>
                      <a:rPr lang="en-US" sz="1200" b="1" dirty="0" smtClean="0">
                        <a:solidFill>
                          <a:srgbClr val="C00000"/>
                        </a:solidFill>
                        <a:latin typeface="Helvetica" pitchFamily="34" charset="0"/>
                      </a:rPr>
                      <a:t> ≈ 24 mm</a:t>
                    </a:r>
                    <a:endParaRPr lang="de-DE" sz="1200" b="1" dirty="0" err="1" smtClean="0">
                      <a:solidFill>
                        <a:srgbClr val="C00000"/>
                      </a:solidFill>
                      <a:latin typeface="Helvetica" pitchFamily="34" charset="0"/>
                    </a:endParaRP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6300000" y="3690162"/>
                  <a:ext cx="453728" cy="2746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lang="en-US" sz="1200" b="1" dirty="0" smtClean="0">
                      <a:latin typeface="Helvetica" pitchFamily="34" charset="0"/>
                    </a:rPr>
                    <a:t>mm</a:t>
                  </a:r>
                  <a:endParaRPr lang="de-DE" sz="1200" b="1" dirty="0" err="1" smtClean="0">
                    <a:latin typeface="Helvetica" pitchFamily="34" charset="0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5148000" y="3690162"/>
                <a:ext cx="396000" cy="31031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200" b="1" dirty="0" smtClean="0">
                    <a:solidFill>
                      <a:srgbClr val="008A3E"/>
                    </a:solidFill>
                    <a:latin typeface="Helvetica" pitchFamily="34" charset="0"/>
                  </a:rPr>
                  <a:t>QK</a:t>
                </a:r>
                <a:r>
                  <a:rPr lang="en-US" sz="1400" dirty="0" smtClean="0">
                    <a:solidFill>
                      <a:srgbClr val="7030A0"/>
                    </a:solidFill>
                    <a:latin typeface="Helvetica" pitchFamily="34" charset="0"/>
                  </a:rPr>
                  <a:t> </a:t>
                </a:r>
                <a:endParaRPr lang="de-DE" sz="1400" dirty="0" err="1" smtClean="0">
                  <a:solidFill>
                    <a:srgbClr val="7030A0"/>
                  </a:solidFill>
                  <a:latin typeface="Helvetica" pitchFamily="34" charset="0"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5040000" y="2606040"/>
              <a:ext cx="0" cy="82800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040000" y="2592000"/>
              <a:ext cx="914400" cy="32004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l-GR" sz="1200" b="1" dirty="0" smtClean="0">
                  <a:solidFill>
                    <a:srgbClr val="C00000"/>
                  </a:solidFill>
                  <a:latin typeface="Helvetica" pitchFamily="34" charset="0"/>
                </a:rPr>
                <a:t>Δ</a:t>
              </a:r>
              <a:r>
                <a:rPr lang="en-US" sz="1200" b="1" dirty="0">
                  <a:solidFill>
                    <a:srgbClr val="C00000"/>
                  </a:solidFill>
                  <a:latin typeface="Helvetica" pitchFamily="34" charset="0"/>
                </a:rPr>
                <a:t>y</a:t>
              </a:r>
              <a:r>
                <a:rPr lang="en-US" sz="1200" b="1" dirty="0" smtClean="0">
                  <a:solidFill>
                    <a:srgbClr val="C00000"/>
                  </a:solidFill>
                  <a:latin typeface="Helvetica" pitchFamily="34" charset="0"/>
                </a:rPr>
                <a:t> = 20 mm</a:t>
              </a:r>
              <a:endParaRPr lang="de-DE" sz="1200" b="1" dirty="0" err="1" smtClean="0">
                <a:solidFill>
                  <a:srgbClr val="C00000"/>
                </a:solidFill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0" dirty="0"/>
              <a:t> </a:t>
            </a:r>
            <a:r>
              <a:rPr lang="en-US" sz="2800" b="0" dirty="0" smtClean="0">
                <a:latin typeface="Helvetica" pitchFamily="34" charset="0"/>
              </a:rPr>
              <a:t> Part 1: Optics</a:t>
            </a:r>
            <a:endParaRPr lang="de-DE" sz="2800" b="0" dirty="0">
              <a:latin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Magnet lattice and beam optics  of deflection section to SASE2 </a:t>
            </a:r>
            <a:endParaRPr lang="de-DE" sz="1200" dirty="0"/>
          </a:p>
          <a:p>
            <a:pPr>
              <a:lnSpc>
                <a:spcPct val="112000"/>
              </a:lnSpc>
            </a:pP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4000" y="4458310"/>
            <a:ext cx="9656820" cy="180181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>
                <a:latin typeface="Helvetica" pitchFamily="34" charset="0"/>
              </a:rPr>
              <a:t>  </a:t>
            </a:r>
            <a:r>
              <a:rPr lang="en-US" sz="2000" dirty="0" smtClean="0">
                <a:latin typeface="Helvetica" pitchFamily="34" charset="0"/>
              </a:rPr>
              <a:t>Twiss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functions: Periodic solution of FODO lattice in TL section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 </a:t>
            </a:r>
            <a:r>
              <a:rPr lang="en-US" sz="2000" dirty="0" smtClean="0">
                <a:latin typeface="Helvetica" pitchFamily="34" charset="0"/>
              </a:rPr>
              <a:t>Dispersions: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    • in vertical plane starts from </a:t>
            </a:r>
            <a:r>
              <a:rPr lang="en-US" sz="2000" dirty="0">
                <a:solidFill>
                  <a:srgbClr val="833D83"/>
                </a:solidFill>
                <a:latin typeface="Helvetica" pitchFamily="34" charset="0"/>
              </a:rPr>
              <a:t>KL</a:t>
            </a:r>
            <a:r>
              <a:rPr lang="en-US" sz="2000" dirty="0">
                <a:latin typeface="Helvetica" pitchFamily="34" charset="0"/>
              </a:rPr>
              <a:t> kickers, </a:t>
            </a:r>
            <a:r>
              <a:rPr lang="en-US" sz="2000" dirty="0" smtClean="0">
                <a:latin typeface="Helvetica" pitchFamily="34" charset="0"/>
              </a:rPr>
              <a:t>at the exit </a:t>
            </a:r>
            <a:r>
              <a:rPr lang="en-US" sz="2000" dirty="0" err="1" smtClean="0">
                <a:latin typeface="Helvetica" pitchFamily="34" charset="0"/>
              </a:rPr>
              <a:t>Dy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</a:rPr>
              <a:t>≈ -0.0265 m 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• in horizontal plane is generated by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BZ (H)</a:t>
            </a:r>
            <a:r>
              <a:rPr lang="en-US" sz="2000" dirty="0" smtClean="0">
                <a:latin typeface="Helvetica" pitchFamily="34" charset="0"/>
              </a:rPr>
              <a:t> septum, at the exit  </a:t>
            </a:r>
            <a:r>
              <a:rPr lang="en-US" sz="2000" dirty="0" err="1" smtClean="0">
                <a:latin typeface="Helvetica" pitchFamily="34" charset="0"/>
              </a:rPr>
              <a:t>Dx</a:t>
            </a:r>
            <a:r>
              <a:rPr lang="en-US" sz="2000" dirty="0" smtClean="0">
                <a:latin typeface="Helvetica" pitchFamily="34" charset="0"/>
              </a:rPr>
              <a:t> ≈ -0.025 m  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 • R56 </a:t>
            </a:r>
            <a:r>
              <a:rPr lang="en-US" sz="2000" dirty="0">
                <a:latin typeface="Helvetica" pitchFamily="34" charset="0"/>
              </a:rPr>
              <a:t>≈</a:t>
            </a:r>
            <a:r>
              <a:rPr lang="en-US" sz="2000" dirty="0" smtClean="0">
                <a:latin typeface="Helvetica" pitchFamily="34" charset="0"/>
              </a:rPr>
              <a:t>  </a:t>
            </a:r>
            <a:r>
              <a:rPr lang="en-US" sz="2000" dirty="0">
                <a:latin typeface="Helvetica" pitchFamily="34" charset="0"/>
              </a:rPr>
              <a:t>+</a:t>
            </a:r>
            <a:r>
              <a:rPr lang="en-US" sz="2000" dirty="0" smtClean="0">
                <a:latin typeface="Helvetica" pitchFamily="34" charset="0"/>
              </a:rPr>
              <a:t>22.7 </a:t>
            </a:r>
            <a:r>
              <a:rPr lang="el-GR" sz="2000" dirty="0" smtClean="0">
                <a:latin typeface="Helvetica" pitchFamily="34" charset="0"/>
              </a:rPr>
              <a:t>μ</a:t>
            </a:r>
            <a:r>
              <a:rPr lang="en-US" sz="2000" dirty="0" smtClean="0">
                <a:latin typeface="Helvetica" pitchFamily="34" charset="0"/>
              </a:rPr>
              <a:t>m   </a:t>
            </a:r>
            <a:endParaRPr lang="en-US" sz="20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de-DE" sz="2000" dirty="0" err="1" smtClean="0"/>
          </a:p>
        </p:txBody>
      </p:sp>
      <p:grpSp>
        <p:nvGrpSpPr>
          <p:cNvPr id="3" name="Group 2"/>
          <p:cNvGrpSpPr/>
          <p:nvPr/>
        </p:nvGrpSpPr>
        <p:grpSpPr>
          <a:xfrm>
            <a:off x="3257644" y="1218311"/>
            <a:ext cx="4824000" cy="3240000"/>
            <a:chOff x="684000" y="1206000"/>
            <a:chExt cx="4824000" cy="3474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" t="6262" r="13891" b="4805"/>
            <a:stretch/>
          </p:blipFill>
          <p:spPr>
            <a:xfrm>
              <a:off x="684000" y="1368000"/>
              <a:ext cx="4824000" cy="3312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17320" y="1219200"/>
              <a:ext cx="324000" cy="324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>
                  <a:solidFill>
                    <a:srgbClr val="713371"/>
                  </a:solidFill>
                  <a:latin typeface="Helvetica" pitchFamily="34" charset="0"/>
                </a:rPr>
                <a:t>KL</a:t>
              </a:r>
              <a:endParaRPr lang="de-DE" sz="1200" b="1" dirty="0" err="1" smtClean="0">
                <a:solidFill>
                  <a:srgbClr val="713371"/>
                </a:solidFill>
                <a:latin typeface="Helvetic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24400" y="1206000"/>
              <a:ext cx="324000" cy="324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>
                  <a:solidFill>
                    <a:srgbClr val="C00000"/>
                  </a:solidFill>
                  <a:latin typeface="Helvetica" pitchFamily="34" charset="0"/>
                </a:rPr>
                <a:t>BZ</a:t>
              </a:r>
              <a:endParaRPr lang="de-DE" sz="1200" b="1" dirty="0" err="1" smtClean="0">
                <a:solidFill>
                  <a:srgbClr val="C00000"/>
                </a:solidFill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0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sz="2800" dirty="0"/>
              <a:t> </a:t>
            </a:r>
            <a:r>
              <a:rPr lang="en-US" sz="2800" b="0" dirty="0"/>
              <a:t> </a:t>
            </a:r>
            <a:r>
              <a:rPr lang="en-US" sz="2800" b="0" dirty="0" smtClean="0"/>
              <a:t>Second part (Part 2): Magnet Lattice  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69939" y="1383840"/>
            <a:ext cx="8268974" cy="57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Part 2:  Start at the entrance of second BZ septum  ̶   Deflection arc T1 </a:t>
            </a:r>
          </a:p>
          <a:p>
            <a:pPr>
              <a:lnSpc>
                <a:spcPct val="112000"/>
              </a:lnSpc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</a:p>
          <a:p>
            <a:pPr>
              <a:lnSpc>
                <a:spcPct val="112000"/>
              </a:lnSpc>
            </a:pPr>
            <a:r>
              <a:rPr lang="en-US" sz="1400" dirty="0" smtClean="0"/>
              <a:t> T1 </a:t>
            </a:r>
            <a:endParaRPr lang="de-DE" sz="14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7380000" y="1980000"/>
            <a:ext cx="4729087" cy="4140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>
                <a:latin typeface="Helvetica" pitchFamily="34" charset="0"/>
              </a:rPr>
              <a:t>  X-plane</a:t>
            </a:r>
            <a:r>
              <a:rPr lang="en-US" sz="2000" dirty="0">
                <a:latin typeface="Helvetica" pitchFamily="34" charset="0"/>
              </a:rPr>
              <a:t>: 2.286</a:t>
            </a:r>
            <a:r>
              <a:rPr lang="en-US" sz="2000" dirty="0" smtClean="0">
                <a:latin typeface="Helvetica" pitchFamily="34" charset="0"/>
              </a:rPr>
              <a:t>⁰ </a:t>
            </a:r>
            <a:r>
              <a:rPr lang="en-US" sz="2000" dirty="0" smtClean="0">
                <a:latin typeface="Helvetica" pitchFamily="34" charset="0"/>
              </a:rPr>
              <a:t>(total) deflection 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   • 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4 BZ septa (1</a:t>
            </a:r>
            <a:r>
              <a:rPr lang="en-US" sz="2000" baseline="30000" dirty="0" smtClean="0">
                <a:solidFill>
                  <a:srgbClr val="C00000"/>
                </a:solidFill>
                <a:latin typeface="Helvetica" pitchFamily="34" charset="0"/>
              </a:rPr>
              <a:t>st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 septum is tilted)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• 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4 dipoles (H)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 •  </a:t>
            </a:r>
            <a:r>
              <a:rPr lang="en-US" sz="2000" dirty="0" smtClean="0">
                <a:solidFill>
                  <a:srgbClr val="C00000"/>
                </a:solidFill>
                <a:latin typeface="Helvetica" pitchFamily="34" charset="0"/>
              </a:rPr>
              <a:t>2 dipoles (H-reverse), </a:t>
            </a:r>
            <a:r>
              <a:rPr lang="en-US" sz="2000" dirty="0" smtClean="0">
                <a:latin typeface="Helvetica" pitchFamily="34" charset="0"/>
              </a:rPr>
              <a:t>for R56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Y-plane: Dogleg in the end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   •  close the linear vertical dispersion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        •  bring the beam back to 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      </a:t>
            </a:r>
            <a:r>
              <a:rPr lang="en-US" sz="2000" dirty="0" smtClean="0">
                <a:latin typeface="Helvetica" pitchFamily="34" charset="0"/>
              </a:rPr>
              <a:t>the horizontal plane y </a:t>
            </a:r>
            <a:r>
              <a:rPr lang="en-US" sz="2000" dirty="0" smtClean="0">
                <a:latin typeface="Helvetica" pitchFamily="34" charset="0"/>
              </a:rPr>
              <a:t>= 0</a:t>
            </a:r>
          </a:p>
          <a:p>
            <a:pPr>
              <a:lnSpc>
                <a:spcPct val="112000"/>
              </a:lnSpc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      •  </a:t>
            </a:r>
            <a:r>
              <a:rPr lang="en-US" sz="2000" dirty="0">
                <a:latin typeface="Helvetica" pitchFamily="34" charset="0"/>
              </a:rPr>
              <a:t>no quads between </a:t>
            </a:r>
            <a:r>
              <a:rPr lang="en-US" sz="2000" dirty="0" smtClean="0">
                <a:latin typeface="Helvetica" pitchFamily="34" charset="0"/>
              </a:rPr>
              <a:t>dipoles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M</a:t>
            </a:r>
            <a:r>
              <a:rPr lang="en-US" sz="2000" dirty="0" smtClean="0">
                <a:latin typeface="Helvetica" pitchFamily="34" charset="0"/>
              </a:rPr>
              <a:t>ultipoles </a:t>
            </a:r>
            <a:r>
              <a:rPr lang="en-US" sz="2000" dirty="0" smtClean="0">
                <a:latin typeface="Helvetica" pitchFamily="34" charset="0"/>
              </a:rPr>
              <a:t>for correction</a:t>
            </a:r>
          </a:p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       of  chromatic aberrations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</a:rPr>
              <a:t>Q</a:t>
            </a:r>
            <a:r>
              <a:rPr lang="en-US" sz="2000" dirty="0" smtClean="0">
                <a:latin typeface="Helvetica" pitchFamily="34" charset="0"/>
              </a:rPr>
              <a:t>uadrupoles (6) </a:t>
            </a: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112000"/>
              </a:lnSpc>
            </a:pPr>
            <a:endParaRPr lang="de-DE" sz="2000" dirty="0" err="1" smtClean="0">
              <a:latin typeface="Helvetic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4913" y="1908000"/>
            <a:ext cx="7308000" cy="4104000"/>
            <a:chOff x="154913" y="1344960"/>
            <a:chExt cx="7308000" cy="4104000"/>
          </a:xfrm>
        </p:grpSpPr>
        <p:grpSp>
          <p:nvGrpSpPr>
            <p:cNvPr id="3" name="Group 2"/>
            <p:cNvGrpSpPr/>
            <p:nvPr/>
          </p:nvGrpSpPr>
          <p:grpSpPr>
            <a:xfrm>
              <a:off x="154913" y="1344960"/>
              <a:ext cx="7308000" cy="4104000"/>
              <a:chOff x="2281327" y="1504800"/>
              <a:chExt cx="7308000" cy="410400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281327" y="1504800"/>
                <a:ext cx="7308000" cy="4104000"/>
                <a:chOff x="2281327" y="1504800"/>
                <a:chExt cx="7308000" cy="4104000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2" t="1851" r="2494" b="3148"/>
                <a:stretch/>
              </p:blipFill>
              <p:spPr>
                <a:xfrm>
                  <a:off x="2281327" y="1504800"/>
                  <a:ext cx="7308000" cy="4104000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8473440" y="4996800"/>
                  <a:ext cx="720000" cy="252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lang="en-US" sz="1400" dirty="0" smtClean="0">
                      <a:latin typeface="Helvetica" pitchFamily="34" charset="0"/>
                    </a:rPr>
                    <a:t>SASE1</a:t>
                  </a:r>
                  <a:endParaRPr lang="de-DE" sz="1400" dirty="0" err="1" smtClean="0">
                    <a:latin typeface="Helvetica" pitchFamily="34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8149327" y="1858920"/>
                  <a:ext cx="720000" cy="252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lang="en-US" sz="1400" dirty="0" smtClean="0">
                      <a:latin typeface="Helvetica" pitchFamily="34" charset="0"/>
                    </a:rPr>
                    <a:t>SASE2</a:t>
                  </a:r>
                  <a:endParaRPr lang="de-DE" sz="1400" dirty="0" err="1" smtClean="0">
                    <a:latin typeface="Helvetica" pitchFamily="34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664000" y="4077720"/>
                  <a:ext cx="756000" cy="288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lang="en-US" sz="1400" dirty="0" smtClean="0">
                      <a:solidFill>
                        <a:srgbClr val="58267E"/>
                      </a:solidFill>
                      <a:latin typeface="Helvetica" pitchFamily="34" charset="0"/>
                    </a:rPr>
                    <a:t>Kickers</a:t>
                  </a:r>
                  <a:endParaRPr lang="de-DE" sz="1400" dirty="0" err="1" smtClean="0">
                    <a:solidFill>
                      <a:srgbClr val="58267E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320000" y="3915720"/>
                  <a:ext cx="881520" cy="324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lang="en-US" sz="1400" dirty="0" smtClean="0">
                      <a:solidFill>
                        <a:srgbClr val="C00000"/>
                      </a:solidFill>
                      <a:latin typeface="Helvetica" pitchFamily="34" charset="0"/>
                    </a:rPr>
                    <a:t>Septa (H)</a:t>
                  </a:r>
                  <a:endParaRPr lang="de-DE" sz="1400" dirty="0" err="1" smtClean="0">
                    <a:solidFill>
                      <a:srgbClr val="C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091688" y="2514600"/>
                  <a:ext cx="975360" cy="3200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:r>
                    <a:rPr lang="en-US" sz="1400" dirty="0" smtClean="0">
                      <a:solidFill>
                        <a:srgbClr val="C00000"/>
                      </a:solidFill>
                    </a:rPr>
                    <a:t>Dipoles (H)</a:t>
                  </a:r>
                  <a:endParaRPr lang="de-DE" sz="1400" dirty="0" err="1" smtClean="0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5201519" y="2682600"/>
                  <a:ext cx="4186321" cy="902160"/>
                  <a:chOff x="5201519" y="2682600"/>
                  <a:chExt cx="4186321" cy="902160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8473440" y="3006600"/>
                    <a:ext cx="914400" cy="5781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pPr algn="ctr">
                      <a:lnSpc>
                        <a:spcPct val="112000"/>
                      </a:lnSpc>
                    </a:pPr>
                    <a:r>
                      <a:rPr lang="en-US" sz="1400" dirty="0" smtClean="0">
                        <a:solidFill>
                          <a:srgbClr val="713371"/>
                        </a:solidFill>
                      </a:rPr>
                      <a:t>Dogleg</a:t>
                    </a:r>
                  </a:p>
                  <a:p>
                    <a:pPr algn="ctr">
                      <a:lnSpc>
                        <a:spcPct val="112000"/>
                      </a:lnSpc>
                    </a:pPr>
                    <a:r>
                      <a:rPr lang="en-US" sz="1400" dirty="0" smtClean="0">
                        <a:solidFill>
                          <a:srgbClr val="713371"/>
                        </a:solidFill>
                      </a:rPr>
                      <a:t> Dipoles (V)</a:t>
                    </a:r>
                    <a:endParaRPr lang="de-DE" sz="1400" dirty="0" err="1" smtClean="0">
                      <a:solidFill>
                        <a:srgbClr val="713371"/>
                      </a:solidFill>
                    </a:endParaRPr>
                  </a:p>
                </p:txBody>
              </p:sp>
              <p:cxnSp>
                <p:nvCxnSpPr>
                  <p:cNvPr id="27" name="Straight Arrow Connector 26"/>
                  <p:cNvCxnSpPr/>
                  <p:nvPr/>
                </p:nvCxnSpPr>
                <p:spPr>
                  <a:xfrm rot="10800000">
                    <a:off x="8930640" y="2682600"/>
                    <a:ext cx="0" cy="324000"/>
                  </a:xfrm>
                  <a:prstGeom prst="straightConnector1">
                    <a:avLst/>
                  </a:prstGeom>
                  <a:ln>
                    <a:solidFill>
                      <a:srgbClr val="71337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rot="6840000">
                    <a:off x="8388000" y="2989353"/>
                    <a:ext cx="0" cy="324000"/>
                  </a:xfrm>
                  <a:prstGeom prst="straightConnector1">
                    <a:avLst/>
                  </a:prstGeom>
                  <a:ln>
                    <a:solidFill>
                      <a:srgbClr val="71337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5201519" y="2682600"/>
                    <a:ext cx="1749007" cy="902160"/>
                    <a:chOff x="5201519" y="2682600"/>
                    <a:chExt cx="1749007" cy="902160"/>
                  </a:xfrm>
                </p:grpSpPr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5201519" y="2682600"/>
                      <a:ext cx="1749007" cy="324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Autofit/>
                    </a:bodyPr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Dipoles  (H-reverse)</a:t>
                      </a:r>
                      <a:endParaRPr lang="de-DE" sz="1400" dirty="0" err="1" smtClean="0">
                        <a:solidFill>
                          <a:srgbClr val="C00000"/>
                        </a:solidFill>
                      </a:endParaRPr>
                    </a:p>
                  </p:txBody>
                </p:sp>
                <p:cxnSp>
                  <p:nvCxnSpPr>
                    <p:cNvPr id="31" name="Straight Arrow Connector 30"/>
                    <p:cNvCxnSpPr/>
                    <p:nvPr/>
                  </p:nvCxnSpPr>
                  <p:spPr>
                    <a:xfrm>
                      <a:off x="5730240" y="3085461"/>
                      <a:ext cx="228774" cy="499299"/>
                    </a:xfrm>
                    <a:prstGeom prst="straightConnector1">
                      <a:avLst/>
                    </a:prstGeom>
                    <a:ln>
                      <a:solidFill>
                        <a:srgbClr val="C0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Arrow Connector 32"/>
                    <p:cNvCxnSpPr/>
                    <p:nvPr/>
                  </p:nvCxnSpPr>
                  <p:spPr>
                    <a:xfrm>
                      <a:off x="5730240" y="3085461"/>
                      <a:ext cx="975360" cy="249649"/>
                    </a:xfrm>
                    <a:prstGeom prst="straightConnector1">
                      <a:avLst/>
                    </a:prstGeom>
                    <a:ln>
                      <a:solidFill>
                        <a:srgbClr val="C0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38" name="Oval 37"/>
              <p:cNvSpPr>
                <a:spLocks/>
              </p:cNvSpPr>
              <p:nvPr/>
            </p:nvSpPr>
            <p:spPr>
              <a:xfrm>
                <a:off x="2340000" y="4032000"/>
                <a:ext cx="2340000" cy="12600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rtlCol="0" anchor="ctr">
                <a:noAutofit/>
              </a:bodyPr>
              <a:lstStyle/>
              <a:p>
                <a:pPr algn="ctr">
                  <a:lnSpc>
                    <a:spcPct val="113000"/>
                  </a:lnSpc>
                </a:pPr>
                <a:endParaRPr lang="de-DE" sz="1400" dirty="0" err="1" smtClean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186000" y="3677880"/>
                <a:ext cx="648000" cy="3240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400" dirty="0" smtClean="0">
                    <a:latin typeface="Helvetica" pitchFamily="34" charset="0"/>
                  </a:rPr>
                  <a:t>Part 1</a:t>
                </a:r>
                <a:endParaRPr lang="de-DE" sz="1400" dirty="0" err="1" smtClean="0">
                  <a:latin typeface="Helvetica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76000" y="1931640"/>
              <a:ext cx="1395000" cy="540000"/>
              <a:chOff x="2664000" y="5724000"/>
              <a:chExt cx="1395000" cy="540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664000" y="5724000"/>
                <a:ext cx="54000" cy="540000"/>
              </a:xfrm>
              <a:prstGeom prst="rect">
                <a:avLst/>
              </a:prstGeom>
              <a:solidFill>
                <a:srgbClr val="007033"/>
              </a:solidFill>
            </p:spPr>
            <p:txBody>
              <a:bodyPr rtlCol="0" anchor="ctr">
                <a:noAutofit/>
              </a:bodyPr>
              <a:lstStyle/>
              <a:p>
                <a:pPr algn="ctr">
                  <a:lnSpc>
                    <a:spcPct val="113000"/>
                  </a:lnSpc>
                </a:pPr>
                <a:endParaRPr lang="de-DE" sz="1400" dirty="0" err="1" smtClean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781000" y="5859000"/>
                <a:ext cx="1278000" cy="27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sz="1400" dirty="0" smtClean="0">
                    <a:solidFill>
                      <a:srgbClr val="007033"/>
                    </a:solidFill>
                  </a:rPr>
                  <a:t>Quadrupoles</a:t>
                </a:r>
                <a:endParaRPr lang="de-DE" sz="1400" dirty="0" err="1" smtClean="0">
                  <a:solidFill>
                    <a:srgbClr val="0070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54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800000" cy="504000"/>
          </a:xfrm>
          <a:solidFill>
            <a:srgbClr val="8BE1FF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0" dirty="0"/>
              <a:t> </a:t>
            </a:r>
            <a:r>
              <a:rPr lang="en-US" sz="2800" b="0" dirty="0" smtClean="0"/>
              <a:t>Part 2: Optics</a:t>
            </a:r>
            <a:endParaRPr lang="de-DE" sz="28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576000" y="324000"/>
            <a:ext cx="468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Magnet lattice and beam optics  of deflection section to SASE2 </a:t>
            </a:r>
            <a:endParaRPr lang="de-DE" sz="12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64000" y="324000"/>
            <a:ext cx="4320000" cy="25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>
                <a:latin typeface="Helvetica" pitchFamily="34" charset="0"/>
              </a:rPr>
              <a:t>Beam Dynamics Meeting, 04.08.2020, DESY, Nina </a:t>
            </a:r>
            <a:r>
              <a:rPr lang="en-US" sz="1200" dirty="0" err="1" smtClean="0">
                <a:latin typeface="Helvetica" pitchFamily="34" charset="0"/>
              </a:rPr>
              <a:t>Golubeva</a:t>
            </a:r>
            <a:endParaRPr lang="de-DE" sz="1200" dirty="0" err="1" smtClean="0">
              <a:latin typeface="Helvetic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0000" y="1332000"/>
            <a:ext cx="9545934" cy="2988000"/>
            <a:chOff x="1080000" y="1332000"/>
            <a:chExt cx="9545934" cy="306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2" t="7226" r="13702" b="4805"/>
            <a:stretch/>
          </p:blipFill>
          <p:spPr>
            <a:xfrm>
              <a:off x="1080000" y="1332000"/>
              <a:ext cx="4505934" cy="306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2" t="7226" r="13296" b="4805"/>
            <a:stretch/>
          </p:blipFill>
          <p:spPr>
            <a:xfrm>
              <a:off x="6120000" y="1332000"/>
              <a:ext cx="4505934" cy="3060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209300" y="4320000"/>
            <a:ext cx="9416634" cy="21265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2000" dirty="0" smtClean="0">
                <a:latin typeface="Helvetica" pitchFamily="34" charset="0"/>
              </a:rPr>
              <a:t>  Entrance: Fixed Twiss parameters (FODO lattice in </a:t>
            </a:r>
            <a:r>
              <a:rPr lang="en-US" sz="2000" dirty="0">
                <a:latin typeface="Helvetica" pitchFamily="34" charset="0"/>
              </a:rPr>
              <a:t>the straight </a:t>
            </a:r>
            <a:r>
              <a:rPr lang="en-US" sz="2000" dirty="0" smtClean="0">
                <a:latin typeface="Helvetica" pitchFamily="34" charset="0"/>
              </a:rPr>
              <a:t>TL section) 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2000" dirty="0" smtClean="0"/>
              <a:t>  Exit: Twiss functions are designed to be easily matched to the downstream line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518E"/>
                </a:solidFill>
              </a:rPr>
              <a:t>Dispersion in X-plane:</a:t>
            </a:r>
          </a:p>
          <a:p>
            <a:pPr>
              <a:lnSpc>
                <a:spcPct val="112000"/>
              </a:lnSpc>
            </a:pPr>
            <a:r>
              <a:rPr lang="en-US" sz="2000" dirty="0" smtClean="0"/>
              <a:t>          • not zero at the entrance, suppressed at the exit of last horizontal dipole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Dispersion in Y-plane:</a:t>
            </a:r>
          </a:p>
          <a:p>
            <a:pPr>
              <a:lnSpc>
                <a:spcPct val="112000"/>
              </a:lnSpc>
            </a:pPr>
            <a:r>
              <a:rPr lang="en-US" sz="2000" dirty="0" smtClean="0"/>
              <a:t>          • not zero at the entrance, suppressed by the dogleg in the end 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endParaRPr lang="de-DE" sz="20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10327734" y="4029318"/>
            <a:ext cx="138318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latin typeface="Helvetica" pitchFamily="34" charset="0"/>
              </a:rPr>
              <a:t>Length ≈ 70 m</a:t>
            </a:r>
            <a:endParaRPr lang="de-DE" sz="2000" dirty="0" err="1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NinaNina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NinaNina</Template>
  <TotalTime>0</TotalTime>
  <Words>2615</Words>
  <Application>Microsoft Office PowerPoint</Application>
  <PresentationFormat>Custom</PresentationFormat>
  <Paragraphs>389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NinaNina</vt:lpstr>
      <vt:lpstr>Magnet lattice and beam optics  of deflection section to SASE2 </vt:lpstr>
      <vt:lpstr>Contents </vt:lpstr>
      <vt:lpstr>  Extraction to SASE2: Geometry  </vt:lpstr>
      <vt:lpstr>  Design of Deflection Section: Specifications, requirements </vt:lpstr>
      <vt:lpstr> Deflection section to SASE2: Two parts</vt:lpstr>
      <vt:lpstr>  First part (Part 1): Trajectory</vt:lpstr>
      <vt:lpstr>   Part 1: Optics</vt:lpstr>
      <vt:lpstr>  Second part (Part 2): Magnet Lattice  </vt:lpstr>
      <vt:lpstr>  Part 2: Optics</vt:lpstr>
      <vt:lpstr>  Matching section to SASE2</vt:lpstr>
      <vt:lpstr>  Chromatic properties (1)</vt:lpstr>
      <vt:lpstr>  Chromatic properties (2)</vt:lpstr>
      <vt:lpstr> Isochronicity</vt:lpstr>
      <vt:lpstr>Separation area (Top view) </vt:lpstr>
      <vt:lpstr>Contents (2) </vt:lpstr>
      <vt:lpstr> Measurements: Trajectory response (1) </vt:lpstr>
      <vt:lpstr> Measurements: Trajectory response (2) </vt:lpstr>
      <vt:lpstr> Measurements: Dispersion</vt:lpstr>
      <vt:lpstr> Not design strength of KL kickers</vt:lpstr>
      <vt:lpstr> Tracking studies: Part 1 </vt:lpstr>
      <vt:lpstr> Tracking  studies: Part 2</vt:lpstr>
      <vt:lpstr>R56 of deflection beamline </vt:lpstr>
      <vt:lpstr>  E_beam ≠ E_magnets</vt:lpstr>
      <vt:lpstr>  Possibility to change R56  ?</vt:lpstr>
      <vt:lpstr> Part 2: Deflection arc T1 </vt:lpstr>
      <vt:lpstr> Summary</vt:lpstr>
      <vt:lpstr>Memory note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Golubeva, Nina</dc:creator>
  <cp:lastModifiedBy>Golubeva, Nina</cp:lastModifiedBy>
  <cp:revision>834</cp:revision>
  <cp:lastPrinted>2020-08-03T15:44:12Z</cp:lastPrinted>
  <dcterms:created xsi:type="dcterms:W3CDTF">2018-04-30T13:03:49Z</dcterms:created>
  <dcterms:modified xsi:type="dcterms:W3CDTF">2020-08-04T11:52:28Z</dcterms:modified>
</cp:coreProperties>
</file>