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7" r:id="rId2"/>
    <p:sldId id="296" r:id="rId3"/>
    <p:sldId id="281" r:id="rId4"/>
    <p:sldId id="301" r:id="rId5"/>
    <p:sldId id="265" r:id="rId6"/>
    <p:sldId id="290" r:id="rId7"/>
    <p:sldId id="280" r:id="rId8"/>
    <p:sldId id="286" r:id="rId9"/>
    <p:sldId id="288" r:id="rId10"/>
    <p:sldId id="297" r:id="rId11"/>
    <p:sldId id="299" r:id="rId12"/>
    <p:sldId id="292" r:id="rId13"/>
    <p:sldId id="293" r:id="rId14"/>
    <p:sldId id="294" r:id="rId15"/>
    <p:sldId id="282" r:id="rId16"/>
    <p:sldId id="298" r:id="rId17"/>
    <p:sldId id="30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1" autoAdjust="0"/>
    <p:restoredTop sz="94672" autoAdjust="0"/>
  </p:normalViewPr>
  <p:slideViewPr>
    <p:cSldViewPr showGuides="1">
      <p:cViewPr varScale="1">
        <p:scale>
          <a:sx n="108" d="100"/>
          <a:sy n="108" d="100"/>
        </p:scale>
        <p:origin x="480" y="10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28.11.2019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28.11.2019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38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Normalized emittance ~ 1um for &lt;= 1nC</a:t>
            </a:r>
          </a:p>
          <a:p>
            <a:r>
              <a:rPr lang="en-US" sz="1600" dirty="0"/>
              <a:t>P = 17 MeV/c</a:t>
            </a:r>
          </a:p>
          <a:p>
            <a:pPr marL="0" lvl="1"/>
            <a:r>
              <a:rPr lang="en-US" dirty="0"/>
              <a:t>sigma t = 3-4 </a:t>
            </a:r>
            <a:r>
              <a:rPr lang="en-US" dirty="0" err="1"/>
              <a:t>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02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Sigma x </a:t>
            </a:r>
            <a:r>
              <a:rPr lang="en-US" sz="1200" dirty="0"/>
              <a:t>theoretically increases due to different CSR kicks along the longitudinal distribution in dispersive motions forming a mismatched slice transverse emittance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53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|Update on Design and CSR Simulation Study of Bunch Compressor for the PITZ THz SASE FEL Experiment|Anusorn Lueangaramwong|DESY-TEMF winter meeting 28.11.2019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Update on Design and CSR Simulation Study of Bunch Compressor for the PITZ THz SASE FEL Experiment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2667000"/>
            <a:ext cx="11376025" cy="1193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Anusorn Lueangaramwong, PITZ</a:t>
            </a:r>
          </a:p>
          <a:p>
            <a:r>
              <a:rPr lang="en-US" dirty="0"/>
              <a:t>DESY-TEMF winter meeting 28.11.2019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vs Bunch Charge (continue)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profiles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67001" y="1295399"/>
            <a:ext cx="9067800" cy="3235209"/>
            <a:chOff x="4133850" y="2209800"/>
            <a:chExt cx="7820025" cy="2790028"/>
          </a:xfrm>
        </p:grpSpPr>
        <p:grpSp>
          <p:nvGrpSpPr>
            <p:cNvPr id="13" name="Group 12"/>
            <p:cNvGrpSpPr/>
            <p:nvPr/>
          </p:nvGrpSpPr>
          <p:grpSpPr>
            <a:xfrm>
              <a:off x="4133850" y="2209800"/>
              <a:ext cx="7820025" cy="2790028"/>
              <a:chOff x="4133850" y="2209800"/>
              <a:chExt cx="7820025" cy="279002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133850" y="2209800"/>
                <a:ext cx="7820025" cy="2790028"/>
                <a:chOff x="4133850" y="2209800"/>
                <a:chExt cx="7820025" cy="2790028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3850" y="2209800"/>
                  <a:ext cx="3900374" cy="2790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6159" y="2213705"/>
                  <a:ext cx="3877716" cy="2756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4419600" y="2450068"/>
                  <a:ext cx="182453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err="1">
                      <a:solidFill>
                        <a:srgbClr val="FF0000"/>
                      </a:solidFill>
                    </a:rPr>
                    <a:t>overcompressed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419600" y="3040618"/>
                  <a:ext cx="105189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FF0000"/>
                      </a:solidFill>
                    </a:rPr>
                    <a:t>optimum</a:t>
                  </a: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4419600" y="3659226"/>
                <a:ext cx="12586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2 filaments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0836728" y="4233446"/>
              <a:ext cx="9364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2 peaks</a:t>
              </a: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9" y="4098826"/>
            <a:ext cx="3708400" cy="2454374"/>
          </a:xfrm>
        </p:spPr>
        <p:txBody>
          <a:bodyPr/>
          <a:lstStyle/>
          <a:p>
            <a:r>
              <a:rPr lang="en-US" dirty="0"/>
              <a:t>Charge &gt; 100 </a:t>
            </a:r>
            <a:r>
              <a:rPr lang="en-US" dirty="0" err="1"/>
              <a:t>pC</a:t>
            </a:r>
            <a:endParaRPr lang="en-US" dirty="0"/>
          </a:p>
          <a:p>
            <a:pPr lvl="1"/>
            <a:r>
              <a:rPr lang="en-US" dirty="0"/>
              <a:t>forming 2 filaments or more</a:t>
            </a:r>
          </a:p>
          <a:p>
            <a:pPr lvl="1"/>
            <a:r>
              <a:rPr lang="en-US" dirty="0"/>
              <a:t>larger bunch length</a:t>
            </a:r>
          </a:p>
          <a:p>
            <a:r>
              <a:rPr lang="en-US" dirty="0"/>
              <a:t>Charge ~1nc</a:t>
            </a:r>
          </a:p>
          <a:p>
            <a:pPr lvl="1"/>
            <a:r>
              <a:rPr lang="en-US" dirty="0"/>
              <a:t>forming 2 peaks in profile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9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2-filament Beam @ 100 </a:t>
            </a:r>
            <a:r>
              <a:rPr lang="en-US" dirty="0" err="1"/>
              <a:t>pC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Beam size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1950" lvl="1" indent="-361950">
              <a:lnSpc>
                <a:spcPct val="110000"/>
              </a:lnSpc>
              <a:spcAft>
                <a:spcPts val="1200"/>
              </a:spcAft>
              <a:tabLst>
                <a:tab pos="361950" algn="l"/>
              </a:tabLst>
            </a:pPr>
            <a:r>
              <a:rPr lang="en-US" dirty="0"/>
              <a:t>Selected for longitudinal parameter scan </a:t>
            </a:r>
          </a:p>
          <a:p>
            <a:pPr marL="361950" lvl="1" indent="-361950">
              <a:lnSpc>
                <a:spcPct val="110000"/>
              </a:lnSpc>
              <a:spcAft>
                <a:spcPts val="1200"/>
              </a:spcAft>
              <a:tabLst>
                <a:tab pos="361950" algn="l"/>
              </a:tabLst>
            </a:pPr>
            <a:r>
              <a:rPr lang="en-US" dirty="0"/>
              <a:t>Still compressing in last dipole</a:t>
            </a:r>
          </a:p>
          <a:p>
            <a:pPr marL="361950" lvl="1" indent="-361950">
              <a:lnSpc>
                <a:spcPct val="110000"/>
              </a:lnSpc>
              <a:spcAft>
                <a:spcPts val="1200"/>
              </a:spcAft>
              <a:tabLst>
                <a:tab pos="361950" algn="l"/>
              </a:tabLst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675971" y="1701782"/>
            <a:ext cx="6525429" cy="4165618"/>
            <a:chOff x="4114800" y="1396982"/>
            <a:chExt cx="4973657" cy="317501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396982"/>
              <a:ext cx="4973657" cy="317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108453" y="2742501"/>
              <a:ext cx="1733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Still compressing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306335" y="2984490"/>
              <a:ext cx="228600" cy="85061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561020" y="3771900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37762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50244" y="37762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88979" y="37762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3005" y="4084108"/>
            <a:ext cx="3379395" cy="2316692"/>
            <a:chOff x="5762625" y="4073105"/>
            <a:chExt cx="3173137" cy="2175295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625" y="4073105"/>
              <a:ext cx="3173137" cy="217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29837" y="5545723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100pC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68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vs Coupling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100 </a:t>
            </a:r>
            <a:r>
              <a:rPr lang="en-US" dirty="0" err="1"/>
              <a:t>pC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7493369" cy="539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92941" y="22346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original value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8124825" y="2527013"/>
            <a:ext cx="368116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8625" y="1981200"/>
            <a:ext cx="0" cy="365760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07989" y="1200150"/>
            <a:ext cx="3720650" cy="2660651"/>
            <a:chOff x="407989" y="1200150"/>
            <a:chExt cx="3720650" cy="2660651"/>
          </a:xfrm>
        </p:grpSpPr>
        <p:cxnSp>
          <p:nvCxnSpPr>
            <p:cNvPr id="14" name="Straight Arrow Connector 13"/>
            <p:cNvCxnSpPr>
              <a:stCxn id="5" idx="2"/>
              <a:endCxn id="5" idx="0"/>
            </p:cNvCxnSpPr>
            <p:nvPr/>
          </p:nvCxnSpPr>
          <p:spPr>
            <a:xfrm flipV="1">
              <a:off x="2262189" y="1406427"/>
              <a:ext cx="0" cy="245437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1"/>
              <a:endCxn id="5" idx="3"/>
            </p:cNvCxnSpPr>
            <p:nvPr/>
          </p:nvCxnSpPr>
          <p:spPr>
            <a:xfrm>
              <a:off x="407989" y="2633614"/>
              <a:ext cx="37084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 rot="2400000">
              <a:off x="1893094" y="1952625"/>
              <a:ext cx="738189" cy="1371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79853" y="226428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5261" y="12001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2" name="Oval 21"/>
            <p:cNvSpPr/>
            <p:nvPr/>
          </p:nvSpPr>
          <p:spPr>
            <a:xfrm rot="2400000">
              <a:off x="2149751" y="1947814"/>
              <a:ext cx="214682" cy="1371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22" idx="6"/>
              <a:endCxn id="17" idx="6"/>
            </p:cNvCxnSpPr>
            <p:nvPr/>
          </p:nvCxnSpPr>
          <p:spPr>
            <a:xfrm>
              <a:off x="2339320" y="2702611"/>
              <a:ext cx="205611" cy="17306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2"/>
              <a:endCxn id="17" idx="2"/>
            </p:cNvCxnSpPr>
            <p:nvPr/>
          </p:nvCxnSpPr>
          <p:spPr>
            <a:xfrm flipH="1" flipV="1">
              <a:off x="1979446" y="2401176"/>
              <a:ext cx="195418" cy="16344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0" y="3986892"/>
            <a:ext cx="3720650" cy="241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98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vs Bunch Length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100 </a:t>
            </a:r>
            <a:r>
              <a:rPr lang="en-US" dirty="0" err="1"/>
              <a:t>pC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7019925" cy="492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86800" y="22346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original value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372600" y="2527013"/>
            <a:ext cx="91440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20350" y="1762125"/>
            <a:ext cx="0" cy="384048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07989" y="1200150"/>
            <a:ext cx="3720650" cy="2660651"/>
            <a:chOff x="407989" y="1200150"/>
            <a:chExt cx="3720650" cy="2660651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262189" y="1406427"/>
              <a:ext cx="0" cy="245437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07989" y="2633614"/>
              <a:ext cx="37084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 rot="2400000">
              <a:off x="2160593" y="1952625"/>
              <a:ext cx="203192" cy="1371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79853" y="226428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05261" y="12001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3" name="Oval 22"/>
            <p:cNvSpPr/>
            <p:nvPr/>
          </p:nvSpPr>
          <p:spPr>
            <a:xfrm rot="3180000">
              <a:off x="2179624" y="1808257"/>
              <a:ext cx="191755" cy="167827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1605335" y="3161929"/>
              <a:ext cx="21603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0"/>
            </p:cNvCxnSpPr>
            <p:nvPr/>
          </p:nvCxnSpPr>
          <p:spPr>
            <a:xfrm>
              <a:off x="2703013" y="2113072"/>
              <a:ext cx="300356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8755978" y="5262146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Overcompressed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344150" y="5256410"/>
            <a:ext cx="1859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Undercompressed</a:t>
            </a:r>
            <a:endParaRPr lang="en-US" sz="16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5" y="3959818"/>
            <a:ext cx="3689574" cy="24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8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vs Total Energy Spread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100 </a:t>
            </a:r>
            <a:r>
              <a:rPr lang="en-US" dirty="0" err="1"/>
              <a:t>pC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447800"/>
            <a:ext cx="695478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10600" y="21584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original value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296400" y="2450813"/>
            <a:ext cx="91440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258425" y="1619250"/>
            <a:ext cx="0" cy="384048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07989" y="1200150"/>
            <a:ext cx="3720650" cy="2660651"/>
            <a:chOff x="407989" y="1200150"/>
            <a:chExt cx="3720650" cy="2660651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2262189" y="1406427"/>
              <a:ext cx="0" cy="245437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07989" y="2633614"/>
              <a:ext cx="37084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 rot="4020000">
              <a:off x="2160593" y="1952625"/>
              <a:ext cx="203192" cy="1371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79853" y="226428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05261" y="12001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9" name="Oval 28"/>
            <p:cNvSpPr/>
            <p:nvPr/>
          </p:nvSpPr>
          <p:spPr>
            <a:xfrm rot="2820000">
              <a:off x="2179624" y="1808257"/>
              <a:ext cx="191755" cy="167827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9" idx="4"/>
              <a:endCxn id="26" idx="4"/>
            </p:cNvCxnSpPr>
            <p:nvPr/>
          </p:nvCxnSpPr>
          <p:spPr>
            <a:xfrm flipH="1" flipV="1">
              <a:off x="1630907" y="2906388"/>
              <a:ext cx="0" cy="31330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6" idx="0"/>
              <a:endCxn id="29" idx="0"/>
            </p:cNvCxnSpPr>
            <p:nvPr/>
          </p:nvCxnSpPr>
          <p:spPr>
            <a:xfrm flipH="1" flipV="1">
              <a:off x="2889210" y="2075105"/>
              <a:ext cx="0" cy="29535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0229850" y="5153769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Overcompressed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531970" y="5147846"/>
            <a:ext cx="1859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Undercompressed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4037572"/>
            <a:ext cx="3684138" cy="236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85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with Elegant Results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 space charge and field profile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Beam size in x increases to 2.0 mm</a:t>
            </a:r>
          </a:p>
          <a:p>
            <a:r>
              <a:rPr lang="en-US" dirty="0"/>
              <a:t>compress bunch length only about 3.4 times</a:t>
            </a:r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4619625" cy="378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6629400" cy="401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5638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New shared </a:t>
            </a:r>
            <a:r>
              <a:rPr lang="en-US" dirty="0" err="1"/>
              <a:t>Sirepo</a:t>
            </a:r>
            <a:r>
              <a:rPr lang="en-US" dirty="0"/>
              <a:t> link for benchmarking with Elegant--&gt; https://www.sirepo.com/elegant#/visualization/Qh52wQe0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46D7C-4C93-4DD9-A433-D89692CDE1BC}"/>
              </a:ext>
            </a:extLst>
          </p:cNvPr>
          <p:cNvSpPr txBox="1"/>
          <p:nvPr/>
        </p:nvSpPr>
        <p:spPr>
          <a:xfrm>
            <a:off x="3276600" y="2971800"/>
            <a:ext cx="839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1nC</a:t>
            </a:r>
          </a:p>
        </p:txBody>
      </p:sp>
    </p:spTree>
    <p:extLst>
      <p:ext uri="{BB962C8B-B14F-4D97-AF65-F5344CB8AC3E}">
        <p14:creationId xmlns:p14="http://schemas.microsoft.com/office/powerpoint/2010/main" val="3309594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Progress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use distributions from ASTRA tracking in Gun and Booster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18" y="2590800"/>
            <a:ext cx="5133682" cy="35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660121"/>
            <a:ext cx="5154765" cy="354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00200" y="3048000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100 </a:t>
            </a:r>
            <a:r>
              <a:rPr lang="en-US" sz="1600" b="1" dirty="0" err="1">
                <a:solidFill>
                  <a:schemeClr val="bg1"/>
                </a:solidFill>
              </a:rPr>
              <a:t>pC</a:t>
            </a:r>
            <a:r>
              <a:rPr lang="en-US" sz="1600" b="1" dirty="0">
                <a:solidFill>
                  <a:schemeClr val="bg1"/>
                </a:solidFill>
              </a:rPr>
              <a:t>, Initial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304800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100 </a:t>
            </a:r>
            <a:r>
              <a:rPr lang="en-US" b="1" dirty="0" err="1">
                <a:solidFill>
                  <a:schemeClr val="bg1"/>
                </a:solidFill>
              </a:rPr>
              <a:t>pC</a:t>
            </a:r>
            <a:r>
              <a:rPr lang="en-US" b="1" dirty="0">
                <a:solidFill>
                  <a:schemeClr val="bg1"/>
                </a:solidFill>
              </a:rPr>
              <a:t>, Final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430837" y="2057400"/>
            <a:ext cx="1350963" cy="45032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27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  <a:p>
            <a:pPr lvl="1"/>
            <a:r>
              <a:rPr lang="en-US" dirty="0"/>
              <a:t>Design of bunch compressor chicane (no collision with old elements)</a:t>
            </a:r>
          </a:p>
          <a:p>
            <a:pPr lvl="1"/>
            <a:r>
              <a:rPr lang="en-US" dirty="0"/>
              <a:t>Dipole flat B-profile by CST studio optimizer</a:t>
            </a:r>
          </a:p>
          <a:p>
            <a:r>
              <a:rPr lang="en-US" dirty="0"/>
              <a:t>CSR study </a:t>
            </a:r>
          </a:p>
          <a:p>
            <a:pPr lvl="1"/>
            <a:r>
              <a:rPr lang="en-US" dirty="0"/>
              <a:t>IMPACT-t is our first choice but we want to try others as well</a:t>
            </a:r>
          </a:p>
          <a:p>
            <a:pPr lvl="1"/>
            <a:r>
              <a:rPr lang="en-US" dirty="0"/>
              <a:t>Charge scan : 2 filaments show up at around 100 </a:t>
            </a:r>
            <a:r>
              <a:rPr lang="en-US" dirty="0" err="1"/>
              <a:t>pC</a:t>
            </a:r>
            <a:r>
              <a:rPr lang="en-US" dirty="0"/>
              <a:t>, beam distortion at 1nC</a:t>
            </a:r>
          </a:p>
          <a:p>
            <a:pPr lvl="1"/>
            <a:r>
              <a:rPr lang="en-US" dirty="0"/>
              <a:t>Longitudinal parameter scan : parameter “coupling” can optimize the beam compression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Compressor Design at PITZ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4392612" cy="2454374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To shorten saturation length in SASE FEL</a:t>
            </a:r>
          </a:p>
          <a:p>
            <a:pPr lvl="1"/>
            <a:r>
              <a:rPr lang="en-US" dirty="0"/>
              <a:t>To propose a </a:t>
            </a:r>
            <a:r>
              <a:rPr lang="en-US" dirty="0" err="1"/>
              <a:t>superradiant</a:t>
            </a:r>
            <a:r>
              <a:rPr lang="en-US" dirty="0"/>
              <a:t> THz source &amp; seeded FEL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7988" y="3108226"/>
            <a:ext cx="5230812" cy="2454374"/>
          </a:xfrm>
        </p:spPr>
        <p:txBody>
          <a:bodyPr/>
          <a:lstStyle/>
          <a:p>
            <a:r>
              <a:rPr lang="en-US" dirty="0"/>
              <a:t>Status of design</a:t>
            </a:r>
          </a:p>
          <a:p>
            <a:pPr lvl="1"/>
            <a:r>
              <a:rPr lang="en-US" dirty="0"/>
              <a:t>Chicane angle = 19° (Minimum angle &amp; No collisions in model)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56</a:t>
            </a:r>
            <a:r>
              <a:rPr lang="en-US" dirty="0"/>
              <a:t>~-0.2 m</a:t>
            </a:r>
          </a:p>
          <a:p>
            <a:r>
              <a:rPr lang="en-US" dirty="0"/>
              <a:t>Dipole magnet optimized with shims </a:t>
            </a:r>
          </a:p>
          <a:p>
            <a:pPr lvl="1"/>
            <a:r>
              <a:rPr lang="en-US" dirty="0"/>
              <a:t>Flat profile in bending axis</a:t>
            </a:r>
          </a:p>
          <a:p>
            <a:pPr lvl="1"/>
            <a:r>
              <a:rPr lang="en-US" dirty="0"/>
              <a:t>Pole shoes will be modified in </a:t>
            </a:r>
            <a:r>
              <a:rPr lang="en-US" dirty="0" err="1"/>
              <a:t>Zeuthen</a:t>
            </a:r>
            <a:endParaRPr lang="en-US" dirty="0"/>
          </a:p>
        </p:txBody>
      </p:sp>
      <p:pic>
        <p:nvPicPr>
          <p:cNvPr id="11" name="Inhaltsplatzhalt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6" b="14549"/>
          <a:stretch/>
        </p:blipFill>
        <p:spPr>
          <a:xfrm>
            <a:off x="5943600" y="1541922"/>
            <a:ext cx="5350296" cy="1960470"/>
          </a:xfrm>
          <a:prstGeom prst="rect">
            <a:avLst/>
          </a:prstGeom>
        </p:spPr>
      </p:pic>
      <p:pic>
        <p:nvPicPr>
          <p:cNvPr id="12" name="Picture 11" descr="\\win.desy.de\home\anusorn\My Documents\paper\fel\ch-magnet_over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1" b="3756"/>
          <a:stretch/>
        </p:blipFill>
        <p:spPr bwMode="auto">
          <a:xfrm>
            <a:off x="4800600" y="3845260"/>
            <a:ext cx="3581400" cy="23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8434486" y="3851968"/>
            <a:ext cx="3160020" cy="20916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583026" y="5769173"/>
            <a:ext cx="1189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bending axis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372600" y="4114800"/>
            <a:ext cx="533400" cy="60999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9391650" y="4592787"/>
            <a:ext cx="622846" cy="51261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06000" y="4592787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w/ shims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06000" y="489778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w/o shims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03905" y="607695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shims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096000" y="5487366"/>
            <a:ext cx="190500" cy="58958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400800" y="5563025"/>
            <a:ext cx="533400" cy="64441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0"/>
          </p:cNvCxnSpPr>
          <p:nvPr/>
        </p:nvCxnSpPr>
        <p:spPr>
          <a:xfrm flipV="1">
            <a:off x="6197603" y="5236338"/>
            <a:ext cx="736597" cy="84061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943600" y="5127330"/>
            <a:ext cx="152400" cy="108010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565905" y="3141077"/>
            <a:ext cx="113029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92753" y="2971800"/>
            <a:ext cx="107273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Undulator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9790547" y="3245640"/>
            <a:ext cx="113029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760703" y="3014246"/>
            <a:ext cx="141577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Gun&amp;Booster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6343650"/>
            <a:ext cx="58544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Note: Design is improved from H. Shaker et al., presented at FEL'19, 2019, paper TUP003.</a:t>
            </a:r>
          </a:p>
          <a:p>
            <a:endParaRPr lang="en-US" sz="1100" dirty="0" err="1"/>
          </a:p>
        </p:txBody>
      </p:sp>
      <p:sp>
        <p:nvSpPr>
          <p:cNvPr id="43" name="Rectangle 42"/>
          <p:cNvSpPr/>
          <p:nvPr/>
        </p:nvSpPr>
        <p:spPr>
          <a:xfrm>
            <a:off x="5943600" y="3732704"/>
            <a:ext cx="2529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CST EM studio--optimizer</a:t>
            </a:r>
          </a:p>
        </p:txBody>
      </p:sp>
    </p:spTree>
    <p:extLst>
      <p:ext uri="{BB962C8B-B14F-4D97-AF65-F5344CB8AC3E}">
        <p14:creationId xmlns:p14="http://schemas.microsoft.com/office/powerpoint/2010/main" val="264747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with Simulations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 check performance of the bunch compressor design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3706812" cy="2479773"/>
          </a:xfrm>
        </p:spPr>
        <p:txBody>
          <a:bodyPr/>
          <a:lstStyle/>
          <a:p>
            <a:r>
              <a:rPr lang="en-US" dirty="0"/>
              <a:t>When considering</a:t>
            </a:r>
          </a:p>
          <a:p>
            <a:pPr lvl="1"/>
            <a:r>
              <a:rPr lang="en-US" dirty="0"/>
              <a:t>CSR effect</a:t>
            </a:r>
          </a:p>
          <a:p>
            <a:pPr lvl="1"/>
            <a:r>
              <a:rPr lang="en-US" dirty="0"/>
              <a:t>Space charge effect</a:t>
            </a:r>
          </a:p>
          <a:p>
            <a:pPr lvl="1"/>
            <a:r>
              <a:rPr lang="en-US" dirty="0"/>
              <a:t>Use of B-field profile</a:t>
            </a:r>
          </a:p>
          <a:p>
            <a:pPr lvl="1"/>
            <a:r>
              <a:rPr lang="en-US" dirty="0"/>
              <a:t>Charge ~ up to few </a:t>
            </a:r>
            <a:r>
              <a:rPr lang="en-US" dirty="0" err="1"/>
              <a:t>nC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Simulations w/ &amp; w/o CSR</a:t>
            </a:r>
          </a:p>
          <a:p>
            <a:pPr lvl="1"/>
            <a:r>
              <a:rPr lang="en-US" dirty="0"/>
              <a:t>Scan charge up to 1 </a:t>
            </a:r>
            <a:r>
              <a:rPr lang="en-US" dirty="0" err="1"/>
              <a:t>nC</a:t>
            </a:r>
            <a:endParaRPr lang="en-US" dirty="0"/>
          </a:p>
          <a:p>
            <a:pPr lvl="1"/>
            <a:r>
              <a:rPr lang="en-US" dirty="0"/>
              <a:t>Scan longitudinal parameters</a:t>
            </a:r>
          </a:p>
          <a:p>
            <a:pPr lvl="1"/>
            <a:r>
              <a:rPr lang="en-US" dirty="0"/>
              <a:t>Next: Import beam distributions from PITZ colleagues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02153" y="1447800"/>
            <a:ext cx="7156447" cy="3886200"/>
            <a:chOff x="4785075" y="1447800"/>
            <a:chExt cx="7156447" cy="3886200"/>
          </a:xfrm>
        </p:grpSpPr>
        <p:grpSp>
          <p:nvGrpSpPr>
            <p:cNvPr id="15" name="Group 14"/>
            <p:cNvGrpSpPr/>
            <p:nvPr/>
          </p:nvGrpSpPr>
          <p:grpSpPr>
            <a:xfrm>
              <a:off x="4931122" y="1447800"/>
              <a:ext cx="6848966" cy="3505200"/>
              <a:chOff x="5226397" y="2590800"/>
              <a:chExt cx="6848966" cy="350520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6397" y="2590800"/>
                <a:ext cx="6848966" cy="3505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0439400" y="3872329"/>
                <a:ext cx="45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rgbClr val="7030A0"/>
                    </a:solidFill>
                  </a:rPr>
                  <a:t>D1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029700" y="3433346"/>
                <a:ext cx="44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rgbClr val="7030A0"/>
                    </a:solidFill>
                  </a:rPr>
                  <a:t>D2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83519" y="3429000"/>
                <a:ext cx="44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rgbClr val="7030A0"/>
                    </a:solidFill>
                  </a:rPr>
                  <a:t>D3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10200" y="3905250"/>
                <a:ext cx="44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rgbClr val="7030A0"/>
                    </a:solidFill>
                  </a:rPr>
                  <a:t>D4</a:t>
                </a: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>
              <a:off x="5858227" y="5122277"/>
              <a:ext cx="113029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85075" y="4953000"/>
              <a:ext cx="107273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Undulator</a:t>
              </a:r>
              <a:endParaRPr lang="en-US" sz="16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9555594" y="5226840"/>
              <a:ext cx="113029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525750" y="4995446"/>
              <a:ext cx="141577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Gun&amp;Booster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63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0181-A56B-4B42-90FE-DFE1AA50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Study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982E6-A93F-4AB4-B0BF-0D2BD717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9DF53-0A45-4855-B44C-64247A87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Done by H. Shaker using </a:t>
            </a:r>
            <a:r>
              <a:rPr lang="en-US" dirty="0" err="1"/>
              <a:t>CSRtrack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89E3E-A4CD-4E1A-A80C-C76405DE90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Old design (17-deg Chicane)</a:t>
            </a:r>
          </a:p>
          <a:p>
            <a:r>
              <a:rPr lang="en-US" dirty="0"/>
              <a:t>charge = 500 </a:t>
            </a:r>
            <a:r>
              <a:rPr lang="en-US" dirty="0" err="1"/>
              <a:t>pC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EC8657-0421-4C01-9C38-B568731B5D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9" y="2651026"/>
            <a:ext cx="3708400" cy="2454374"/>
          </a:xfrm>
        </p:spPr>
        <p:txBody>
          <a:bodyPr/>
          <a:lstStyle/>
          <a:p>
            <a:r>
              <a:rPr lang="en-US" dirty="0"/>
              <a:t>Compression works</a:t>
            </a:r>
          </a:p>
          <a:p>
            <a:r>
              <a:rPr lang="en-US" dirty="0"/>
              <a:t>But we want to investigate more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C994E-EB3B-497A-BE4C-84479643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3673475" cy="3274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9203CB-547B-46A9-87ED-BF7573670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1600"/>
            <a:ext cx="3673475" cy="32749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8B20BB-D988-4A99-BA4A-2D38B7A8CC5A}"/>
              </a:ext>
            </a:extLst>
          </p:cNvPr>
          <p:cNvSpPr txBox="1"/>
          <p:nvPr/>
        </p:nvSpPr>
        <p:spPr>
          <a:xfrm>
            <a:off x="5181600" y="4634701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with initial flat-top beam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C9D471-7ABA-4E95-9844-828B132452B0}"/>
              </a:ext>
            </a:extLst>
          </p:cNvPr>
          <p:cNvSpPr txBox="1"/>
          <p:nvPr/>
        </p:nvSpPr>
        <p:spPr>
          <a:xfrm>
            <a:off x="8855075" y="4634701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with initial PITZ beam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714B8-F8BB-4C31-9C8E-7FF702BFEFC6}"/>
              </a:ext>
            </a:extLst>
          </p:cNvPr>
          <p:cNvSpPr/>
          <p:nvPr/>
        </p:nvSpPr>
        <p:spPr>
          <a:xfrm>
            <a:off x="6305757" y="4959191"/>
            <a:ext cx="39212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H. Shaker et al., presented at FEL'19, 2019, paper TUP003.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9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Programs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|Update on Design and CSR Simulation Study of Bunch Compressor for the PITZ THz SASE FEL Experiment|Anusorn Lueangaramwong|DESY-TEMF winter meeting 28.11.2019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CSR effect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9802811" cy="187017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Our Requirements</a:t>
            </a:r>
          </a:p>
          <a:p>
            <a:r>
              <a:rPr lang="en-US" dirty="0"/>
              <a:t>Fringe field (we import field profile from CST EM studio)</a:t>
            </a:r>
          </a:p>
          <a:p>
            <a:r>
              <a:rPr lang="en-US" dirty="0"/>
              <a:t>Space charge effect (we have low E beam ~ 16 MeV)</a:t>
            </a:r>
          </a:p>
          <a:p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07989" y="3657599"/>
            <a:ext cx="3708400" cy="276030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Programs (so far we know)</a:t>
            </a:r>
          </a:p>
          <a:p>
            <a:r>
              <a:rPr lang="en-US" dirty="0"/>
              <a:t>according to their manuals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46246"/>
              </p:ext>
            </p:extLst>
          </p:nvPr>
        </p:nvGraphicFramePr>
        <p:xfrm>
          <a:off x="4038598" y="3657600"/>
          <a:ext cx="7086602" cy="2569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program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track dim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csr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sp</a:t>
                      </a:r>
                      <a:r>
                        <a:rPr lang="en-US" sz="1800" u="none" strike="noStrike" dirty="0">
                          <a:effectLst/>
                        </a:rPr>
                        <a:t> charge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import B field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fringe field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astra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no?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3d on "cavity"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w/ import file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impactt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3d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1d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Enge</a:t>
                      </a:r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function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csrtrack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xtrack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 (1d)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51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00400" y="1600200"/>
            <a:ext cx="8821848" cy="2514600"/>
            <a:chOff x="3200400" y="1143000"/>
            <a:chExt cx="8821848" cy="2514600"/>
          </a:xfrm>
        </p:grpSpPr>
        <p:grpSp>
          <p:nvGrpSpPr>
            <p:cNvPr id="9" name="Group 8"/>
            <p:cNvGrpSpPr/>
            <p:nvPr/>
          </p:nvGrpSpPr>
          <p:grpSpPr>
            <a:xfrm>
              <a:off x="3200400" y="1143000"/>
              <a:ext cx="8821848" cy="2514600"/>
              <a:chOff x="3200400" y="1143000"/>
              <a:chExt cx="8821848" cy="25146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200400" y="1143000"/>
                <a:ext cx="8821848" cy="2514600"/>
                <a:chOff x="3200400" y="1143000"/>
                <a:chExt cx="8821848" cy="2514600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0400" y="1143000"/>
                  <a:ext cx="8821848" cy="2514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3441700" y="1371600"/>
                  <a:ext cx="2057400" cy="1524000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540000">
                  <a:off x="5480878" y="1913251"/>
                  <a:ext cx="2151933" cy="1524000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7620000" y="1981200"/>
                  <a:ext cx="2057400" cy="1524000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-600000">
                  <a:off x="9642502" y="1366201"/>
                  <a:ext cx="1950772" cy="1524000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3378200" y="2645946"/>
                <a:ext cx="11304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fringe field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105400" y="1566446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8299" y="15664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53400" y="151583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25000" y="151583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IMPACT-t setup and disadvantage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fast scan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9" y="1406426"/>
            <a:ext cx="3708400" cy="3851374"/>
          </a:xfrm>
        </p:spPr>
        <p:txBody>
          <a:bodyPr/>
          <a:lstStyle/>
          <a:p>
            <a:r>
              <a:rPr lang="en-US" dirty="0"/>
              <a:t>3D space charge</a:t>
            </a:r>
          </a:p>
          <a:p>
            <a:pPr lvl="1"/>
            <a:r>
              <a:rPr lang="en-US" b="1" u="sng" dirty="0"/>
              <a:t>x = bending axis</a:t>
            </a:r>
          </a:p>
          <a:p>
            <a:pPr lvl="1"/>
            <a:r>
              <a:rPr lang="en-US" dirty="0"/>
              <a:t>Grid 64x32x64</a:t>
            </a:r>
          </a:p>
          <a:p>
            <a:pPr lvl="1"/>
            <a:r>
              <a:rPr lang="en-US" dirty="0"/>
              <a:t>Time step = 1e-13 s</a:t>
            </a:r>
          </a:p>
          <a:p>
            <a:pPr lvl="1"/>
            <a:endParaRPr lang="en-US" dirty="0"/>
          </a:p>
          <a:p>
            <a:r>
              <a:rPr lang="en-US" dirty="0"/>
              <a:t>Fringe field</a:t>
            </a:r>
          </a:p>
          <a:p>
            <a:pPr lvl="1"/>
            <a:r>
              <a:rPr lang="en-US" dirty="0"/>
              <a:t>extended to the maximum of 0.5m from dipole edge</a:t>
            </a:r>
          </a:p>
          <a:p>
            <a:pPr lvl="1"/>
            <a:r>
              <a:rPr lang="en-US" dirty="0"/>
              <a:t>allow calculation of CSR in drift between dipoles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0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Beam Input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ImpactT</a:t>
            </a:r>
            <a:r>
              <a:rPr lang="en-US" dirty="0"/>
              <a:t> and Elegant (benchmark)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9" y="1406426"/>
            <a:ext cx="3708400" cy="4003774"/>
          </a:xfrm>
        </p:spPr>
        <p:txBody>
          <a:bodyPr/>
          <a:lstStyle/>
          <a:p>
            <a:r>
              <a:rPr lang="en-US" dirty="0"/>
              <a:t>Gaussian Beam</a:t>
            </a:r>
          </a:p>
          <a:p>
            <a:pPr lvl="1"/>
            <a:r>
              <a:rPr lang="en-US" dirty="0"/>
              <a:t>500000 </a:t>
            </a:r>
            <a:r>
              <a:rPr lang="en-US" dirty="0" err="1"/>
              <a:t>macroparticles</a:t>
            </a:r>
            <a:endParaRPr lang="en-US" dirty="0"/>
          </a:p>
          <a:p>
            <a:pPr lvl="1"/>
            <a:r>
              <a:rPr lang="en-US" dirty="0"/>
              <a:t>p = 16 MeV/c</a:t>
            </a:r>
          </a:p>
          <a:p>
            <a:pPr lvl="1"/>
            <a:r>
              <a:rPr lang="en-US" dirty="0"/>
              <a:t>geometric emittance = 1e-7m</a:t>
            </a:r>
          </a:p>
          <a:p>
            <a:pPr lvl="1"/>
            <a:r>
              <a:rPr lang="en-US" dirty="0"/>
              <a:t>beta = 10 m, alpha = 0 </a:t>
            </a:r>
            <a:br>
              <a:rPr lang="en-US" dirty="0"/>
            </a:br>
            <a:r>
              <a:rPr lang="en-US" dirty="0"/>
              <a:t>(sigma x = 1 mm)</a:t>
            </a:r>
          </a:p>
          <a:p>
            <a:pPr lvl="1"/>
            <a:r>
              <a:rPr lang="en-US" u="sng" dirty="0">
                <a:solidFill>
                  <a:srgbClr val="C00000"/>
                </a:solidFill>
              </a:rPr>
              <a:t>sigma t = 3 </a:t>
            </a:r>
            <a:r>
              <a:rPr lang="en-US" u="sng" dirty="0" err="1">
                <a:solidFill>
                  <a:srgbClr val="C00000"/>
                </a:solidFill>
              </a:rPr>
              <a:t>ps</a:t>
            </a:r>
            <a:endParaRPr lang="en-US" u="sng" dirty="0">
              <a:solidFill>
                <a:srgbClr val="C00000"/>
              </a:solidFill>
            </a:endParaRPr>
          </a:p>
          <a:p>
            <a:pPr lvl="1"/>
            <a:r>
              <a:rPr lang="en-US" u="sng" dirty="0">
                <a:solidFill>
                  <a:srgbClr val="C00000"/>
                </a:solidFill>
              </a:rPr>
              <a:t>sigma s = 0.9 mm</a:t>
            </a:r>
          </a:p>
          <a:p>
            <a:pPr lvl="1"/>
            <a:r>
              <a:rPr lang="en-US" u="sng" dirty="0" err="1"/>
              <a:t>dp_s_coupling</a:t>
            </a:r>
            <a:r>
              <a:rPr lang="en-US" u="sng" dirty="0"/>
              <a:t> = 0.9999</a:t>
            </a:r>
          </a:p>
          <a:p>
            <a:pPr lvl="1"/>
            <a:r>
              <a:rPr lang="en-US" u="sng" dirty="0"/>
              <a:t>sigma </a:t>
            </a:r>
            <a:r>
              <a:rPr lang="en-US" u="sng" dirty="0" err="1"/>
              <a:t>dp</a:t>
            </a:r>
            <a:r>
              <a:rPr lang="en-US" u="sng" dirty="0"/>
              <a:t> = 0.005, </a:t>
            </a:r>
            <a:r>
              <a:rPr lang="en-US" u="sng" dirty="0" err="1"/>
              <a:t>dp</a:t>
            </a:r>
            <a:r>
              <a:rPr lang="en-US" u="sng" dirty="0"/>
              <a:t> = p/p</a:t>
            </a:r>
            <a:r>
              <a:rPr lang="en-US" u="sng" baseline="-25000" dirty="0"/>
              <a:t>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6" y="1499191"/>
            <a:ext cx="4191000" cy="36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774" y="1499191"/>
            <a:ext cx="4116026" cy="341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1353800" y="4800600"/>
            <a:ext cx="0" cy="8382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915400" y="4800600"/>
            <a:ext cx="0" cy="8382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43925" y="560070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30822" y="56388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400104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size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ImpactT</a:t>
            </a:r>
            <a:r>
              <a:rPr lang="en-US" dirty="0"/>
              <a:t> (default) results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ImpactT</a:t>
            </a:r>
            <a:r>
              <a:rPr lang="en-US" dirty="0"/>
              <a:t> uses axes of ref. particle at each dipoles entrance and exit</a:t>
            </a:r>
          </a:p>
          <a:p>
            <a:r>
              <a:rPr lang="en-US" dirty="0"/>
              <a:t>Degradation of compression performance</a:t>
            </a:r>
          </a:p>
          <a:p>
            <a:pPr lvl="1"/>
            <a:r>
              <a:rPr lang="en-US" dirty="0"/>
              <a:t>optimize longitudinal parameters?</a:t>
            </a:r>
          </a:p>
          <a:p>
            <a:pPr lvl="1"/>
            <a:r>
              <a:rPr lang="en-US" dirty="0"/>
              <a:t>is </a:t>
            </a:r>
            <a:r>
              <a:rPr lang="en-US" dirty="0" err="1"/>
              <a:t>overcompression</a:t>
            </a:r>
            <a:r>
              <a:rPr lang="en-US" dirty="0"/>
              <a:t> a solution?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78366" y="672772"/>
            <a:ext cx="7632700" cy="4954035"/>
            <a:chOff x="4343400" y="1104382"/>
            <a:chExt cx="7632700" cy="495403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104382"/>
              <a:ext cx="7632700" cy="4954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6475861" y="4865506"/>
              <a:ext cx="4865556" cy="389164"/>
              <a:chOff x="6248400" y="5173436"/>
              <a:chExt cx="4865556" cy="389164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248400" y="5224046"/>
                <a:ext cx="45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rgbClr val="7030A0"/>
                    </a:solidFill>
                  </a:rPr>
                  <a:t>D1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1299" y="5224046"/>
                <a:ext cx="44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rgbClr val="7030A0"/>
                    </a:solidFill>
                  </a:rPr>
                  <a:t>D2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296400" y="5173436"/>
                <a:ext cx="44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rgbClr val="7030A0"/>
                    </a:solidFill>
                  </a:rPr>
                  <a:t>D3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668000" y="5173436"/>
                <a:ext cx="44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rgbClr val="7030A0"/>
                    </a:solidFill>
                  </a:rPr>
                  <a:t>D4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27314" y="3803740"/>
            <a:ext cx="4393886" cy="2825660"/>
            <a:chOff x="3886200" y="1423809"/>
            <a:chExt cx="8067095" cy="51878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423809"/>
              <a:ext cx="8067095" cy="518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248400" y="5224046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1299" y="52240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96400" y="517343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68000" y="517343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rgbClr val="7030A0"/>
                  </a:solidFill>
                </a:rPr>
                <a:t>D4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832890" y="2641431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accent1"/>
                </a:solidFill>
              </a:rPr>
              <a:t>CSR 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17300" y="496734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accent1"/>
                </a:solidFill>
              </a:rPr>
              <a:t>CSR off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67200" y="4953000"/>
            <a:ext cx="990600" cy="70580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7800" y="5570614"/>
            <a:ext cx="2894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Space Charge effect is still on</a:t>
            </a:r>
            <a:br>
              <a:rPr lang="en-US" sz="1600" dirty="0"/>
            </a:br>
            <a:r>
              <a:rPr lang="en-US" sz="1600" dirty="0"/>
              <a:t>total dispersion ~ 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78797" y="3124200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 compressing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353800" y="3416587"/>
            <a:ext cx="228600" cy="85061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288263" y="1683603"/>
            <a:ext cx="2446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600" dirty="0"/>
              <a:t>mismatched slice transverse emittance due to CSR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0916127" y="1066800"/>
            <a:ext cx="666273" cy="92304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99735" y="3247310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charge = </a:t>
            </a:r>
            <a:r>
              <a:rPr lang="en-US" sz="1600" b="1" u="sng" dirty="0">
                <a:solidFill>
                  <a:srgbClr val="FF0000"/>
                </a:solidFill>
              </a:rPr>
              <a:t>1nC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2719" y="5376446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charge = </a:t>
            </a:r>
            <a:r>
              <a:rPr lang="en-US" sz="1600" b="1" u="sng" dirty="0">
                <a:solidFill>
                  <a:srgbClr val="FF0000"/>
                </a:solidFill>
              </a:rPr>
              <a:t>1nC</a:t>
            </a:r>
          </a:p>
        </p:txBody>
      </p:sp>
    </p:spTree>
    <p:extLst>
      <p:ext uri="{BB962C8B-B14F-4D97-AF65-F5344CB8AC3E}">
        <p14:creationId xmlns:p14="http://schemas.microsoft.com/office/powerpoint/2010/main" val="206380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5" y="4425530"/>
            <a:ext cx="3195311" cy="217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vs Bunch Charge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|Update on Design and CSR Simulation Study of Bunch Compressor for the PITZ THz SASE FEL Experiment|Anusorn Lueangaramwong|DESY-TEMF winter meeting 28.11.2019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Evolution of filaments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40851"/>
            <a:ext cx="5724004" cy="40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65" y="1571810"/>
            <a:ext cx="3190876" cy="216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5" y="1295400"/>
            <a:ext cx="3190876" cy="215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073105"/>
            <a:ext cx="3173137" cy="217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Elbow Connector 26"/>
          <p:cNvCxnSpPr/>
          <p:nvPr/>
        </p:nvCxnSpPr>
        <p:spPr>
          <a:xfrm rot="10800000">
            <a:off x="5486400" y="5105400"/>
            <a:ext cx="3733800" cy="1219200"/>
          </a:xfrm>
          <a:prstGeom prst="bentConnector3">
            <a:avLst>
              <a:gd name="adj1" fmla="val 10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Elbow Connector 4095"/>
          <p:cNvCxnSpPr/>
          <p:nvPr/>
        </p:nvCxnSpPr>
        <p:spPr>
          <a:xfrm rot="10800000">
            <a:off x="4800600" y="3352800"/>
            <a:ext cx="1371600" cy="838200"/>
          </a:xfrm>
          <a:prstGeom prst="bentConnector3">
            <a:avLst>
              <a:gd name="adj1" fmla="val 86111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0" name="Elbow Connector 4099"/>
          <p:cNvCxnSpPr/>
          <p:nvPr/>
        </p:nvCxnSpPr>
        <p:spPr>
          <a:xfrm rot="10800000" flipV="1">
            <a:off x="4419600" y="1293152"/>
            <a:ext cx="5029200" cy="783298"/>
          </a:xfrm>
          <a:prstGeom prst="bentConnector3">
            <a:avLst>
              <a:gd name="adj1" fmla="val 10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Elbow Connector 4102"/>
          <p:cNvCxnSpPr/>
          <p:nvPr/>
        </p:nvCxnSpPr>
        <p:spPr>
          <a:xfrm rot="10800000" flipV="1">
            <a:off x="3200401" y="1752600"/>
            <a:ext cx="2533129" cy="990600"/>
          </a:xfrm>
          <a:prstGeom prst="bentConnector3">
            <a:avLst>
              <a:gd name="adj1" fmla="val 10001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4105"/>
          <p:cNvSpPr txBox="1"/>
          <p:nvPr/>
        </p:nvSpPr>
        <p:spPr>
          <a:xfrm>
            <a:off x="6258412" y="3052346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1pC </a:t>
            </a:r>
            <a:r>
              <a:rPr lang="en-US" sz="1600" dirty="0" err="1">
                <a:solidFill>
                  <a:schemeClr val="bg1"/>
                </a:solidFill>
              </a:rPr>
              <a:t>overcompressed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80068" y="2754898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40pC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29837" y="5545723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100pC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48800" y="5876925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1nC</a:t>
            </a:r>
          </a:p>
        </p:txBody>
      </p:sp>
    </p:spTree>
    <p:extLst>
      <p:ext uri="{BB962C8B-B14F-4D97-AF65-F5344CB8AC3E}">
        <p14:creationId xmlns:p14="http://schemas.microsoft.com/office/powerpoint/2010/main" val="4004703292"/>
      </p:ext>
    </p:extLst>
  </p:cSld>
  <p:clrMapOvr>
    <a:masterClrMapping/>
  </p:clrMapOvr>
</p:sld>
</file>

<file path=ppt/theme/theme1.xml><?xml version="1.0" encoding="utf-8"?>
<a:theme xmlns:a="http://schemas.openxmlformats.org/drawingml/2006/main" name="ch-magnet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ch-magnet</Template>
  <TotalTime>43</TotalTime>
  <Words>1210</Words>
  <Application>Microsoft Office PowerPoint</Application>
  <PresentationFormat>Widescreen</PresentationFormat>
  <Paragraphs>220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ch-magnet</vt:lpstr>
      <vt:lpstr>Update on Design and CSR Simulation Study of Bunch Compressor for the PITZ THz SASE FEL Experiment</vt:lpstr>
      <vt:lpstr>Bunch Compressor Design at PITZ</vt:lpstr>
      <vt:lpstr>Study with Simulations</vt:lpstr>
      <vt:lpstr>Previous Study</vt:lpstr>
      <vt:lpstr>Simulation Programs</vt:lpstr>
      <vt:lpstr>IMPACT-t setup and disadvantage</vt:lpstr>
      <vt:lpstr>Ideal Beam Input</vt:lpstr>
      <vt:lpstr>Beam size</vt:lpstr>
      <vt:lpstr>Compression vs Bunch Charge</vt:lpstr>
      <vt:lpstr>Compression vs Bunch Charge (continue)</vt:lpstr>
      <vt:lpstr>2-filament Beam @ 100 pC</vt:lpstr>
      <vt:lpstr>Compression vs Coupling</vt:lpstr>
      <vt:lpstr>Compression vs Bunch Length</vt:lpstr>
      <vt:lpstr>Compression vs Total Energy Spread</vt:lpstr>
      <vt:lpstr>Benchmark with Elegant Results</vt:lpstr>
      <vt:lpstr>In Progress</vt:lpstr>
      <vt:lpstr>Summary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Anusorn Lueangaramwong</dc:creator>
  <cp:lastModifiedBy>Anusorn Lueangaramwong</cp:lastModifiedBy>
  <cp:revision>144</cp:revision>
  <dcterms:created xsi:type="dcterms:W3CDTF">2019-08-28T13:44:54Z</dcterms:created>
  <dcterms:modified xsi:type="dcterms:W3CDTF">2019-11-28T07:34:14Z</dcterms:modified>
</cp:coreProperties>
</file>