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5"/>
  </p:notesMasterIdLst>
  <p:handoutMasterIdLst>
    <p:handoutMasterId r:id="rId26"/>
  </p:handoutMasterIdLst>
  <p:sldIdLst>
    <p:sldId id="760" r:id="rId2"/>
    <p:sldId id="810" r:id="rId3"/>
    <p:sldId id="807" r:id="rId4"/>
    <p:sldId id="770" r:id="rId5"/>
    <p:sldId id="793" r:id="rId6"/>
    <p:sldId id="789" r:id="rId7"/>
    <p:sldId id="798" r:id="rId8"/>
    <p:sldId id="794" r:id="rId9"/>
    <p:sldId id="806" r:id="rId10"/>
    <p:sldId id="801" r:id="rId11"/>
    <p:sldId id="795" r:id="rId12"/>
    <p:sldId id="802" r:id="rId13"/>
    <p:sldId id="818" r:id="rId14"/>
    <p:sldId id="800" r:id="rId15"/>
    <p:sldId id="814" r:id="rId16"/>
    <p:sldId id="820" r:id="rId17"/>
    <p:sldId id="809" r:id="rId18"/>
    <p:sldId id="774" r:id="rId19"/>
    <p:sldId id="815" r:id="rId20"/>
    <p:sldId id="821" r:id="rId21"/>
    <p:sldId id="775" r:id="rId22"/>
    <p:sldId id="805" r:id="rId23"/>
    <p:sldId id="804" r:id="rId24"/>
  </p:sldIdLst>
  <p:sldSz cx="9144000" cy="5143500" type="screen16x9"/>
  <p:notesSz cx="6794500" cy="99314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CCCC00"/>
    <a:srgbClr val="FFFF66"/>
    <a:srgbClr val="A6A6A6"/>
    <a:srgbClr val="D9D9D9"/>
    <a:srgbClr val="006600"/>
    <a:srgbClr val="FF00FF"/>
    <a:srgbClr val="0080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93098" autoAdjust="0"/>
  </p:normalViewPr>
  <p:slideViewPr>
    <p:cSldViewPr showGuides="1">
      <p:cViewPr>
        <p:scale>
          <a:sx n="90" d="100"/>
          <a:sy n="90" d="100"/>
        </p:scale>
        <p:origin x="-2514" y="-1320"/>
      </p:cViewPr>
      <p:guideLst>
        <p:guide orient="horz" pos="685"/>
        <p:guide pos="1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464" y="-203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13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28.11.2019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28.11.2019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44876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3350" indent="-133350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66700" indent="-133350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07194" indent="-140494" algn="l" defTabSz="685800" rtl="0" eaLnBrk="1" latinLnBrk="0" hangingPunct="1">
      <a:buFont typeface="Arial" panose="020B0604020202020204" pitchFamily="34" charset="0"/>
      <a:buChar char="•"/>
      <a:tabLst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540544" indent="-133350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73894" indent="-133350" algn="l" defTabSz="685800" rtl="0" eaLnBrk="1" latinLnBrk="0" hangingPunct="1"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28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1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on-axis electric field, which is very strong, is analyzed by FFT,</a:t>
            </a:r>
            <a:r>
              <a:rPr lang="en-US" baseline="0" dirty="0" smtClean="0"/>
              <a:t> giving a radiation frequency around 3 THz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11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11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beam size shoots up near the </a:t>
            </a:r>
            <a:r>
              <a:rPr lang="en-US" dirty="0" err="1" smtClean="0"/>
              <a:t>undulator</a:t>
            </a:r>
            <a:r>
              <a:rPr lang="en-US" dirty="0" smtClean="0"/>
              <a:t> exit (3.5 m)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THz pulse energy is cut by</a:t>
            </a:r>
            <a:r>
              <a:rPr lang="en-US" baseline="0" dirty="0" smtClean="0"/>
              <a:t> the moving window, letting alone the vacuum chamber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11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11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noise reduction is realized</a:t>
            </a:r>
            <a:r>
              <a:rPr lang="en-US" baseline="0" dirty="0" smtClean="0"/>
              <a:t> by using the Hammersley sequences to generate random numbers</a:t>
            </a:r>
          </a:p>
          <a:p>
            <a:r>
              <a:rPr lang="en-US" baseline="0" dirty="0" smtClean="0"/>
              <a:t>When switched off, the shot noise scales inversely with the square root of the macro-particle number</a:t>
            </a:r>
          </a:p>
          <a:p>
            <a:r>
              <a:rPr lang="en-US" baseline="0" dirty="0" smtClean="0"/>
              <a:t>What if shifting the growth curve from the previous slide to match the curve here</a:t>
            </a:r>
          </a:p>
          <a:p>
            <a:r>
              <a:rPr lang="en-US" baseline="0" dirty="0" smtClean="0"/>
              <a:t>The shot noise should be carefully treated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38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Beam parameters along the </a:t>
            </a:r>
            <a:r>
              <a:rPr lang="en-US" dirty="0" err="1" smtClean="0"/>
              <a:t>undulator</a:t>
            </a:r>
            <a:endParaRPr lang="en-US" dirty="0" smtClean="0"/>
          </a:p>
          <a:p>
            <a:r>
              <a:rPr lang="en-US" dirty="0" smtClean="0"/>
              <a:t>Modulation of beam</a:t>
            </a:r>
          </a:p>
          <a:p>
            <a:r>
              <a:rPr lang="en-US" dirty="0" smtClean="0"/>
              <a:t>Radiation waveform and spectrum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11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61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advantages include: first, identical pulse train structure with up to </a:t>
            </a:r>
            <a:r>
              <a:rPr lang="en-US" baseline="0" dirty="0" err="1" smtClean="0"/>
              <a:t>mJ</a:t>
            </a:r>
            <a:r>
              <a:rPr lang="en-US" baseline="0" dirty="0" smtClean="0"/>
              <a:t> level energy; second, small in size, can support all user end stations</a:t>
            </a:r>
          </a:p>
          <a:p>
            <a:r>
              <a:rPr lang="en-US" baseline="0" dirty="0" err="1" smtClean="0"/>
              <a:t>PoP</a:t>
            </a:r>
            <a:r>
              <a:rPr lang="en-US" baseline="0" dirty="0" smtClean="0"/>
              <a:t> experiment enabled by extending the existing beam line with an LCLS-I </a:t>
            </a:r>
            <a:r>
              <a:rPr lang="en-US" baseline="0" dirty="0" err="1" smtClean="0"/>
              <a:t>undulator</a:t>
            </a:r>
            <a:endParaRPr lang="en-US" dirty="0" smtClean="0"/>
          </a:p>
          <a:p>
            <a:r>
              <a:rPr lang="en-US" dirty="0" smtClean="0"/>
              <a:t>Pre-bunching is supported by our laser shaping</a:t>
            </a:r>
            <a:r>
              <a:rPr lang="en-US" baseline="0" dirty="0" smtClean="0"/>
              <a:t> technique and shorter bunch is reachable with the help of the chicane installed right before the </a:t>
            </a:r>
            <a:r>
              <a:rPr lang="en-US" baseline="0" dirty="0" err="1" smtClean="0"/>
              <a:t>undulator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76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S2E</a:t>
            </a:r>
            <a:r>
              <a:rPr lang="en-US" baseline="0" dirty="0" smtClean="0"/>
              <a:t> simulations have employed Astra for beam dynamics and Genesis for SASE generation</a:t>
            </a:r>
          </a:p>
          <a:p>
            <a:r>
              <a:rPr lang="en-US" baseline="0" dirty="0" smtClean="0"/>
              <a:t>Typical simulation results are given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91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problems</a:t>
            </a:r>
            <a:r>
              <a:rPr lang="en-US" baseline="0" dirty="0" smtClean="0"/>
              <a:t> exist for Genesis simulation: first, the space charge is not taken into account, which is not negligible for a 4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bunch at 16.5 MeV; second, the THz pulse is much larger than the vacuum chamber, the waveguide effect should be </a:t>
            </a:r>
            <a:r>
              <a:rPr lang="en-US" baseline="0" dirty="0" err="1" smtClean="0"/>
              <a:t>avaible</a:t>
            </a:r>
            <a:endParaRPr lang="en-US" baseline="0" dirty="0" smtClean="0"/>
          </a:p>
          <a:p>
            <a:r>
              <a:rPr lang="en-US" baseline="0" dirty="0" smtClean="0"/>
              <a:t>Crosscheck of space charge with </a:t>
            </a:r>
            <a:r>
              <a:rPr lang="en-US" baseline="0" dirty="0" err="1" smtClean="0"/>
              <a:t>Lienard-Wiechert</a:t>
            </a:r>
            <a:r>
              <a:rPr lang="en-US" baseline="0" dirty="0" smtClean="0"/>
              <a:t> potential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30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AMR – adaptive mesh refinement</a:t>
            </a:r>
          </a:p>
          <a:p>
            <a:r>
              <a:rPr lang="en-US" dirty="0" smtClean="0"/>
              <a:t>Warp can handle problems in different</a:t>
            </a:r>
            <a:r>
              <a:rPr lang="en-US" baseline="0" dirty="0" smtClean="0"/>
              <a:t> CS and in two frames. The fully 3D EM solver enables it to simulate the FEL. The boosted frame enables it to simulate the FEL orders of magnitudes faster.</a:t>
            </a:r>
          </a:p>
          <a:p>
            <a:r>
              <a:rPr lang="en-US" baseline="0" dirty="0" smtClean="0"/>
              <a:t>PIC code not considered because of the huge scale of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2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Courant</a:t>
            </a:r>
            <a:r>
              <a:rPr lang="en-US" baseline="0" dirty="0" smtClean="0"/>
              <a:t> condition relates the time step with spatial grid sizes for a converged simulation</a:t>
            </a:r>
          </a:p>
          <a:p>
            <a:r>
              <a:rPr lang="en-US" baseline="0" dirty="0" smtClean="0"/>
              <a:t>The time step and grid size depend on the scale of physics of interest</a:t>
            </a:r>
            <a:endParaRPr lang="en-US" dirty="0" smtClean="0"/>
          </a:p>
          <a:p>
            <a:r>
              <a:rPr lang="en-US" dirty="0" smtClean="0"/>
              <a:t>20 fs</a:t>
            </a:r>
            <a:r>
              <a:rPr lang="en-US" baseline="0" dirty="0" smtClean="0"/>
              <a:t> compared to Astra </a:t>
            </a:r>
            <a:r>
              <a:rPr lang="en-US" baseline="0" dirty="0" err="1" smtClean="0"/>
              <a:t>timestep</a:t>
            </a:r>
            <a:r>
              <a:rPr lang="en-US" baseline="0" dirty="0" smtClean="0"/>
              <a:t> of 0.5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-&gt; more than half a million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61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1D</a:t>
            </a:r>
            <a:r>
              <a:rPr lang="en-US" baseline="0" dirty="0" smtClean="0"/>
              <a:t> limit, the time step is proportional to longitudinal grid size</a:t>
            </a:r>
          </a:p>
          <a:p>
            <a:r>
              <a:rPr lang="en-US" baseline="0" dirty="0" smtClean="0"/>
              <a:t>In Lorentz boosted frame, the radiation wavelength is multiplied by a factor of 2 gamma b, therefore making the time step increasing by the same factor; meanwhile, the </a:t>
            </a:r>
            <a:r>
              <a:rPr lang="en-US" baseline="0" dirty="0" err="1" smtClean="0"/>
              <a:t>undulator</a:t>
            </a:r>
            <a:r>
              <a:rPr lang="en-US" baseline="0" dirty="0" smtClean="0"/>
              <a:t> length is reduced by a factor of gamma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612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distribution is generated by Astra with the noise reduction ON, which means the </a:t>
            </a:r>
            <a:r>
              <a:rPr lang="en-US" dirty="0" err="1" smtClean="0"/>
              <a:t>Hammersley</a:t>
            </a:r>
            <a:r>
              <a:rPr lang="en-US" baseline="0" dirty="0" smtClean="0"/>
              <a:t> sequences are involved in the random process</a:t>
            </a:r>
          </a:p>
          <a:p>
            <a:pPr marL="0" indent="0">
              <a:buNone/>
            </a:pPr>
            <a:r>
              <a:rPr lang="en-US" baseline="0" dirty="0" smtClean="0"/>
              <a:t>Moving window with an open boundary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Takes ~</a:t>
            </a:r>
            <a:r>
              <a:rPr lang="en-US" baseline="0" dirty="0" smtClean="0"/>
              <a:t> 5h with 96 CPU cores for </a:t>
            </a:r>
            <a:r>
              <a:rPr lang="en-US" baseline="0" dirty="0" err="1" smtClean="0"/>
              <a:t>nzplambda</a:t>
            </a:r>
            <a:r>
              <a:rPr lang="en-US" baseline="0" dirty="0" smtClean="0"/>
              <a:t> = 16 and </a:t>
            </a:r>
            <a:r>
              <a:rPr lang="en-US" baseline="0" dirty="0" err="1" smtClean="0"/>
              <a:t>gamma_b</a:t>
            </a:r>
            <a:r>
              <a:rPr lang="en-US" baseline="0" dirty="0" smtClean="0"/>
              <a:t> = 12.25, which results in a speedup of ~ 100 in the boosted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1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denstiy</a:t>
            </a:r>
            <a:r>
              <a:rPr lang="en-US" dirty="0" smtClean="0"/>
              <a:t> modulation or micro-bunching is observed here;</a:t>
            </a:r>
            <a:r>
              <a:rPr lang="en-US" baseline="0" dirty="0" smtClean="0"/>
              <a:t> the bunching period is same as the radiation wavelength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1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8"/>
            <a:ext cx="8532019" cy="1391441"/>
          </a:xfrm>
        </p:spPr>
        <p:txBody>
          <a:bodyPr anchor="t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1751261"/>
            <a:ext cx="8532019" cy="1144340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3072585"/>
            <a:ext cx="8527162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" y="4696436"/>
            <a:ext cx="1626362" cy="120461"/>
          </a:xfrm>
          <a:prstGeom prst="rect">
            <a:avLst/>
          </a:prstGeom>
        </p:spPr>
      </p:pic>
      <p:pic>
        <p:nvPicPr>
          <p:cNvPr id="8" name="Picture 22" descr="pitz-logo-var-1-blu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70" y="4399732"/>
            <a:ext cx="584354" cy="5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373486"/>
            <a:ext cx="597440" cy="59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93" y="4373486"/>
            <a:ext cx="576587" cy="57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1" y="105482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1" y="297265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09" y="1087042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09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1" y="105482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1" y="297265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6710" y="1087041"/>
            <a:ext cx="2781299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56710" y="3003947"/>
            <a:ext cx="2781299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2781300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2781300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194447" y="1087042"/>
            <a:ext cx="2755106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194448" y="3003947"/>
            <a:ext cx="2755106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56709" y="1087042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6709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8532018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4212431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625578" y="1087042"/>
            <a:ext cx="4212431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2781299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194448" y="1087042"/>
            <a:ext cx="5643562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Xiangkun Li     |                                                                          Simulation of THz SASE FEL at PITZ 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Xiangkun Li     |                                                                          Simulation of THz SASE FEL at PITZ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4" y="3440472"/>
            <a:ext cx="449119" cy="13883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/>
        </p:nvSpPr>
        <p:spPr>
          <a:xfrm>
            <a:off x="296466" y="2985099"/>
            <a:ext cx="3429000" cy="2798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/>
        </p:nvSpPr>
        <p:spPr>
          <a:xfrm>
            <a:off x="296466" y="3387555"/>
            <a:ext cx="2025411" cy="14249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536972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9919" y="3387554"/>
            <a:ext cx="3861616" cy="142495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271463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0025" indent="-200025">
              <a:buFont typeface="Wingdings" panose="05000000000000000000" pitchFamily="2" charset="2"/>
              <a:buChar char="§"/>
              <a:defRPr sz="1400" b="0"/>
            </a:lvl1pPr>
            <a:lvl2pPr marL="336947" indent="-136922">
              <a:buFont typeface="Arial" panose="020B0604020202020204" pitchFamily="34" charset="0"/>
              <a:buChar char="•"/>
              <a:defRPr/>
            </a:lvl2pPr>
            <a:lvl3pPr marL="472679" indent="-135731">
              <a:buFontTx/>
              <a:buChar char="-"/>
              <a:defRPr sz="110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err="1" smtClean="0"/>
              <a:t>Sdfgsgs</a:t>
            </a:r>
            <a:r>
              <a:rPr lang="en-US" noProof="0" dirty="0" smtClean="0"/>
              <a:t> g </a:t>
            </a:r>
          </a:p>
          <a:p>
            <a:pPr lvl="2"/>
            <a:r>
              <a:rPr lang="en-US" noProof="0" dirty="0" err="1" smtClean="0"/>
              <a:t>Fgsfg</a:t>
            </a:r>
            <a:r>
              <a:rPr lang="en-US" noProof="0" dirty="0" smtClean="0"/>
              <a:t> </a:t>
            </a:r>
            <a:r>
              <a:rPr lang="en-US" noProof="0" dirty="0" err="1" smtClean="0"/>
              <a:t>ssdfg</a:t>
            </a:r>
            <a:r>
              <a:rPr lang="en-US" noProof="0" dirty="0" smtClean="0"/>
              <a:t> sg </a:t>
            </a:r>
          </a:p>
          <a:p>
            <a:pPr lvl="2"/>
            <a:endParaRPr lang="en-US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210" y="4912334"/>
            <a:ext cx="7142748" cy="140131"/>
          </a:xfrm>
        </p:spPr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8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9143998" cy="257175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9"/>
            <a:ext cx="8532019" cy="82483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1751261"/>
            <a:ext cx="8532019" cy="667004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3072585"/>
            <a:ext cx="8527161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" y="4696436"/>
            <a:ext cx="1626362" cy="12046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4" y="4252382"/>
            <a:ext cx="595313" cy="59564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CDF1FE4D-4B28-4FC6-A712-C31ACEAEC2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" y="4715701"/>
            <a:ext cx="1351641" cy="99575"/>
          </a:xfrm>
          <a:prstGeom prst="rect">
            <a:avLst/>
          </a:prstGeom>
        </p:spPr>
      </p:pic>
      <p:pic>
        <p:nvPicPr>
          <p:cNvPr id="13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4" y="4252185"/>
            <a:ext cx="595313" cy="596039"/>
          </a:xfrm>
          <a:prstGeom prst="rect">
            <a:avLst/>
          </a:prstGeom>
        </p:spPr>
      </p:pic>
      <p:pic>
        <p:nvPicPr>
          <p:cNvPr id="14" name="Picture 22" descr="pitz-logo-var-1-blu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94" y="4276063"/>
            <a:ext cx="584354" cy="5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8"/>
            <a:ext cx="8532019" cy="1391441"/>
          </a:xfrm>
        </p:spPr>
        <p:txBody>
          <a:bodyPr anchor="t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1751261"/>
            <a:ext cx="8532019" cy="1144340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3072585"/>
            <a:ext cx="8527162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8" name="Picture 22" descr="pitz-logo-var-1-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70" y="4399732"/>
            <a:ext cx="584354" cy="5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373486"/>
            <a:ext cx="597440" cy="59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" y="4671507"/>
            <a:ext cx="1092770" cy="33051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93" y="4373486"/>
            <a:ext cx="576587" cy="57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9143998" cy="257175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9"/>
            <a:ext cx="8532019" cy="82483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1751261"/>
            <a:ext cx="8532019" cy="667004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310797" y="3072585"/>
            <a:ext cx="8527161" cy="52528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1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CDF1FE4D-4B28-4FC6-A712-C31ACEAEC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" y="4715701"/>
            <a:ext cx="1351641" cy="99575"/>
          </a:xfrm>
          <a:prstGeom prst="rect">
            <a:avLst/>
          </a:prstGeom>
        </p:spPr>
      </p:pic>
      <p:pic>
        <p:nvPicPr>
          <p:cNvPr id="10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774" y="4252185"/>
            <a:ext cx="595313" cy="596039"/>
          </a:xfrm>
          <a:prstGeom prst="rect">
            <a:avLst/>
          </a:prstGeom>
        </p:spPr>
      </p:pic>
      <p:pic>
        <p:nvPicPr>
          <p:cNvPr id="14" name="Picture 22" descr="pitz-logo-var-1-blu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94" y="4276063"/>
            <a:ext cx="584354" cy="5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8"/>
            <a:ext cx="8532019" cy="1390500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1" y="1751261"/>
            <a:ext cx="8532019" cy="1144340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1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79" y="1054821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1"/>
            <a:ext cx="2781300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8" y="1054821"/>
            <a:ext cx="2755106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0" y="1054821"/>
            <a:ext cx="2781299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087042"/>
            <a:ext cx="4212432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3003947"/>
            <a:ext cx="4212432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78" y="1087041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78" y="3003947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1" y="105482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1" y="297265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056709" y="1087042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56709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1" y="105482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1" y="2972650"/>
            <a:ext cx="5643563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56710" y="1087041"/>
            <a:ext cx="2781299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56710" y="3003947"/>
            <a:ext cx="2781299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2781300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2781300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194447" y="1087042"/>
            <a:ext cx="2755106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3194448" y="3003947"/>
            <a:ext cx="2755106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56709" y="1087042"/>
            <a:ext cx="2781301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56709" y="3003947"/>
            <a:ext cx="2781301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7"/>
            <a:ext cx="8532019" cy="263339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8532018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4212431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625578" y="1087042"/>
            <a:ext cx="4212431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05992" y="1087042"/>
            <a:ext cx="2781299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194448" y="1087042"/>
            <a:ext cx="5643562" cy="372546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Xiangkun Li     |                                                                          Simulation of THz SASE FEL at PITZ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91" y="262207"/>
            <a:ext cx="8532019" cy="2633393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8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1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25579" y="1054821"/>
            <a:ext cx="4212431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2" y="1054821"/>
            <a:ext cx="2781300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3194448" y="1054821"/>
            <a:ext cx="2755106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6056710" y="1054821"/>
            <a:ext cx="2781299" cy="3757687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25578" y="1087042"/>
            <a:ext cx="4212432" cy="180855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25579" y="3003947"/>
            <a:ext cx="4212432" cy="180948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05991" y="613125"/>
            <a:ext cx="8532019" cy="284439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00025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05992" y="105482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05992" y="2972650"/>
            <a:ext cx="4212431" cy="184078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25578" y="1087041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25578" y="3003947"/>
            <a:ext cx="4212431" cy="1808559"/>
          </a:xfrm>
          <a:solidFill>
            <a:schemeClr val="bg1">
              <a:lumMod val="95000"/>
            </a:schemeClr>
          </a:solidFill>
        </p:spPr>
        <p:txBody>
          <a:bodyPr lIns="54000" tIns="27000" rIns="54000" bIns="27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991" y="262208"/>
            <a:ext cx="8532018" cy="338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991" y="1054821"/>
            <a:ext cx="8532019" cy="37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684" y="4935600"/>
            <a:ext cx="7461703" cy="140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Xiangkun Li     |                                                                          Simulation of THz SASE FEL at PITZ 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4935600"/>
            <a:ext cx="701614" cy="1401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800" b="0" noProof="0" dirty="0" smtClean="0"/>
              <a:t>|</a:t>
            </a:r>
            <a:r>
              <a:rPr lang="en-US" sz="800" b="1" noProof="0" dirty="0" smtClean="0"/>
              <a:t>   Page </a:t>
            </a:r>
            <a:fld id="{0427E4B2-AC28-443E-BE04-5CD55098A90B}" type="slidenum">
              <a:rPr lang="en-US" sz="800" b="1" noProof="0" smtClean="0"/>
              <a:pPr algn="r"/>
              <a:t>‹#›</a:t>
            </a:fld>
            <a:r>
              <a:rPr lang="en-US" sz="800" b="1" noProof="0" dirty="0" smtClean="0"/>
              <a:t>/16</a:t>
            </a:r>
            <a:endParaRPr lang="en-US" sz="8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4" y="4960515"/>
            <a:ext cx="244164" cy="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661" r:id="rId20"/>
    <p:sldLayoutId id="2147483671" r:id="rId21"/>
    <p:sldLayoutId id="2147483672" r:id="rId22"/>
    <p:sldLayoutId id="2147483668" r:id="rId23"/>
    <p:sldLayoutId id="2147483673" r:id="rId24"/>
    <p:sldLayoutId id="2147483670" r:id="rId25"/>
    <p:sldLayoutId id="2147483678" r:id="rId26"/>
    <p:sldLayoutId id="2147483674" r:id="rId27"/>
    <p:sldLayoutId id="2147483679" r:id="rId28"/>
    <p:sldLayoutId id="2147483675" r:id="rId29"/>
    <p:sldLayoutId id="2147483669" r:id="rId30"/>
    <p:sldLayoutId id="2147483676" r:id="rId31"/>
    <p:sldLayoutId id="2147483677" r:id="rId32"/>
    <p:sldLayoutId id="2147483666" r:id="rId33"/>
    <p:sldLayoutId id="2147483701" r:id="rId3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>
          <a:tab pos="271463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71488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71513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71538" indent="-200025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78706" indent="-207169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6.png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5" Type="http://schemas.openxmlformats.org/officeDocument/2006/relationships/image" Target="../media/image5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y.de/~mpyflo/" TargetMode="External"/><Relationship Id="rId2" Type="http://schemas.openxmlformats.org/officeDocument/2006/relationships/hyperlink" Target="https://www.hzdr.de/db/Cms?pOid=34100&amp;pNid=2609&amp;pLang=e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pulsar.nl/gpt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1.png"/><Relationship Id="rId3" Type="http://schemas.openxmlformats.org/officeDocument/2006/relationships/image" Target="../media/image72.png"/><Relationship Id="rId7" Type="http://schemas.openxmlformats.org/officeDocument/2006/relationships/image" Target="../media/image7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710.png"/><Relationship Id="rId4" Type="http://schemas.openxmlformats.org/officeDocument/2006/relationships/image" Target="../media/image15.png"/><Relationship Id="rId9" Type="http://schemas.openxmlformats.org/officeDocument/2006/relationships/image" Target="../media/image7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760.png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10" Type="http://schemas.openxmlformats.org/officeDocument/2006/relationships/image" Target="../media/image830.png"/><Relationship Id="rId4" Type="http://schemas.openxmlformats.org/officeDocument/2006/relationships/image" Target="../media/image770.png"/><Relationship Id="rId9" Type="http://schemas.openxmlformats.org/officeDocument/2006/relationships/image" Target="../media/image8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hyperlink" Target="https://aip.scitation.org/author/Vay,+J-L" TargetMode="External"/><Relationship Id="rId4" Type="http://schemas.openxmlformats.org/officeDocument/2006/relationships/hyperlink" Target="https://aip.scitation.org/author/Fawley,+W+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0.png"/><Relationship Id="rId5" Type="http://schemas.openxmlformats.org/officeDocument/2006/relationships/image" Target="../media/image220.png"/><Relationship Id="rId4" Type="http://schemas.openxmlformats.org/officeDocument/2006/relationships/image" Target="../media/image19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8" Type="http://schemas.openxmlformats.org/officeDocument/2006/relationships/image" Target="../media/image34.png"/><Relationship Id="rId26" Type="http://schemas.openxmlformats.org/officeDocument/2006/relationships/image" Target="../media/image47.png"/><Relationship Id="rId3" Type="http://schemas.openxmlformats.org/officeDocument/2006/relationships/image" Target="../media/image26.png"/><Relationship Id="rId21" Type="http://schemas.openxmlformats.org/officeDocument/2006/relationships/image" Target="../media/image41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0.png"/><Relationship Id="rId11" Type="http://schemas.openxmlformats.org/officeDocument/2006/relationships/image" Target="../media/image33.png"/><Relationship Id="rId24" Type="http://schemas.openxmlformats.org/officeDocument/2006/relationships/image" Target="../media/image45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6.png"/><Relationship Id="rId2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Simulation of </a:t>
            </a:r>
            <a:r>
              <a:rPr lang="en-US" sz="2800" dirty="0"/>
              <a:t>the </a:t>
            </a:r>
            <a:r>
              <a:rPr lang="en-US" sz="2800" dirty="0" smtClean="0"/>
              <a:t>radiation in the THz </a:t>
            </a:r>
            <a:r>
              <a:rPr lang="en-US" sz="2800" dirty="0"/>
              <a:t>SASE FEL at </a:t>
            </a:r>
            <a:r>
              <a:rPr lang="en-US" sz="2800" dirty="0" smtClean="0"/>
              <a:t>PITZ with 3D PIC code WARP</a:t>
            </a:r>
            <a:endParaRPr lang="en-US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7544" y="1635646"/>
            <a:ext cx="3260974" cy="936104"/>
          </a:xfrm>
        </p:spPr>
        <p:txBody>
          <a:bodyPr/>
          <a:lstStyle/>
          <a:p>
            <a:pPr marL="214313" indent="-214313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Background</a:t>
            </a:r>
          </a:p>
          <a:p>
            <a:pPr marL="214313" indent="-214313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Simulation results with Warp</a:t>
            </a:r>
          </a:p>
          <a:p>
            <a:pPr marL="214313" indent="-214313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10"/>
          </p:nvPr>
        </p:nvSpPr>
        <p:spPr>
          <a:xfrm>
            <a:off x="467544" y="3147814"/>
            <a:ext cx="2736304" cy="525280"/>
          </a:xfrm>
        </p:spPr>
        <p:txBody>
          <a:bodyPr/>
          <a:lstStyle/>
          <a:p>
            <a:r>
              <a:rPr lang="en-US" sz="1200" b="1" dirty="0" err="1"/>
              <a:t>Xiangkun</a:t>
            </a:r>
            <a:r>
              <a:rPr lang="en-US" sz="1200" b="1" dirty="0"/>
              <a:t> </a:t>
            </a:r>
            <a:r>
              <a:rPr lang="en-US" sz="1200" b="1" dirty="0" smtClean="0"/>
              <a:t>LI</a:t>
            </a:r>
          </a:p>
          <a:p>
            <a:r>
              <a:rPr lang="en-US" sz="1200" b="1" dirty="0"/>
              <a:t>DESY-TEMF winter </a:t>
            </a:r>
            <a:r>
              <a:rPr lang="en-US" sz="1200" b="1" dirty="0" smtClean="0"/>
              <a:t>meeting</a:t>
            </a:r>
          </a:p>
          <a:p>
            <a:r>
              <a:rPr lang="en-US" sz="1200" b="1" dirty="0" smtClean="0"/>
              <a:t>DESY</a:t>
            </a:r>
            <a:r>
              <a:rPr lang="en-US" sz="1200" b="1" dirty="0"/>
              <a:t>, </a:t>
            </a:r>
            <a:r>
              <a:rPr lang="en-US" sz="1200" b="1" dirty="0" smtClean="0"/>
              <a:t>Hamburg, 28.11.2019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117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528542" y="505355"/>
            <a:ext cx="4320000" cy="4320000"/>
            <a:chOff x="4528542" y="505355"/>
            <a:chExt cx="4320000" cy="4320000"/>
          </a:xfrm>
        </p:grpSpPr>
        <p:pic>
          <p:nvPicPr>
            <p:cNvPr id="20" name="Picture 3" descr="\\afs\ifh.de\group\pitz\data\lixiangk\sim\2019\Warp3\32197\data\z-hist2-all-2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542" y="505355"/>
              <a:ext cx="432000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6876256" y="3147814"/>
              <a:ext cx="3600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620880" y="2830512"/>
                  <a:ext cx="9989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~</m:t>
                        </m:r>
                        <m:r>
                          <a:rPr lang="en-US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𝟏𝟎𝟎</m:t>
                        </m:r>
                        <m:r>
                          <a:rPr lang="en-US" b="1" i="1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𝛍</m:t>
                        </m:r>
                        <m:r>
                          <a:rPr lang="en-US" b="1" i="0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𝐦</m:t>
                        </m:r>
                      </m:oMath>
                    </m:oMathPara>
                  </a14:m>
                  <a:endParaRPr lang="en-US" b="1" dirty="0" err="1" smtClean="0">
                    <a:solidFill>
                      <a:srgbClr val="FF99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0880" y="2830512"/>
                  <a:ext cx="998991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Longitudinal density modulation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Warp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04248" y="895350"/>
            <a:ext cx="342108" cy="1388368"/>
          </a:xfrm>
          <a:prstGeom prst="rect">
            <a:avLst/>
          </a:prstGeom>
          <a:noFill/>
          <a:ln w="1905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76056" y="2283718"/>
            <a:ext cx="1728192" cy="504056"/>
          </a:xfrm>
          <a:prstGeom prst="line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73394" y="2283718"/>
            <a:ext cx="1359046" cy="504056"/>
          </a:xfrm>
          <a:prstGeom prst="line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3074" y="1344893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Above</a:t>
            </a:r>
            <a:r>
              <a:rPr lang="en-US" dirty="0" smtClean="0"/>
              <a:t>: Longitudinal distribution</a:t>
            </a:r>
          </a:p>
          <a:p>
            <a:r>
              <a:rPr lang="en-US" b="1" dirty="0" smtClean="0"/>
              <a:t>Below</a:t>
            </a:r>
            <a:r>
              <a:rPr lang="en-US" dirty="0" smtClean="0"/>
              <a:t>: Zoomed view</a:t>
            </a:r>
          </a:p>
        </p:txBody>
      </p:sp>
      <p:sp>
        <p:nvSpPr>
          <p:cNvPr id="15" name="Rectangle 20"/>
          <p:cNvSpPr/>
          <p:nvPr/>
        </p:nvSpPr>
        <p:spPr>
          <a:xfrm>
            <a:off x="323528" y="2931790"/>
            <a:ext cx="4205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modulation in the second half of the </a:t>
            </a:r>
            <a:r>
              <a:rPr lang="en-US" dirty="0" err="1" smtClean="0"/>
              <a:t>undulator</a:t>
            </a:r>
            <a:r>
              <a:rPr lang="en-US" dirty="0" smtClean="0"/>
              <a:t> (from z=1.8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distance between micro bunches is roughly 100 um -&gt; radiation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Radiation waveform and spectrum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Warp</a:t>
            </a:r>
            <a:endParaRPr lang="en-US" dirty="0"/>
          </a:p>
        </p:txBody>
      </p:sp>
      <p:pic>
        <p:nvPicPr>
          <p:cNvPr id="8" name="Webp.net-gifmaker (6)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1880" y="843558"/>
            <a:ext cx="5400000" cy="3598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7544" y="3003798"/>
                <a:ext cx="302433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ea"/>
                  </a:rPr>
                  <a:t>Linearly </a:t>
                </a:r>
                <a:r>
                  <a:rPr lang="en-US" dirty="0">
                    <a:latin typeface="+mn-ea"/>
                  </a:rPr>
                  <a:t>polarized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latin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ea"/>
                  </a:rPr>
                  <a:t>On-axis field &gt; 30 MV/m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ea"/>
                  </a:rPr>
                  <a:t>Radiation frequency ~ 3.1 THz</a:t>
                </a:r>
                <a:endParaRPr 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03798"/>
                <a:ext cx="3024336" cy="738664"/>
              </a:xfrm>
              <a:prstGeom prst="rect">
                <a:avLst/>
              </a:prstGeom>
              <a:blipFill rotWithShape="1">
                <a:blip r:embed="rId6"/>
                <a:stretch>
                  <a:fillRect l="-403" t="-826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23074" y="134489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Above</a:t>
            </a:r>
            <a:r>
              <a:rPr lang="en-US" dirty="0" smtClean="0"/>
              <a:t>: On-axis field profile</a:t>
            </a:r>
          </a:p>
          <a:p>
            <a:r>
              <a:rPr lang="en-US" b="1" dirty="0" smtClean="0"/>
              <a:t>Below</a:t>
            </a:r>
            <a:r>
              <a:rPr lang="en-US" dirty="0" smtClean="0"/>
              <a:t>: Spectrum by 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6200000">
                <a:off x="3528000" y="1929195"/>
                <a:ext cx="2880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1200" b="1" dirty="0" err="1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28000" y="1929195"/>
                <a:ext cx="288032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5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Radiation waveform and spectrum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Warp</a:t>
            </a:r>
            <a:endParaRPr lang="en-US" dirty="0"/>
          </a:p>
        </p:txBody>
      </p:sp>
      <p:pic>
        <p:nvPicPr>
          <p:cNvPr id="9" name="Picture 3" descr="\\afs\ifh.de\group\pitz\data\lixiangk\sim\2019\Warp3\32197\data\spectrum-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42077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6200000">
                <a:off x="3528000" y="1929195"/>
                <a:ext cx="2880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1200" b="1" dirty="0" err="1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28000" y="1929195"/>
                <a:ext cx="288032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\\afs\ifh.de\group\pitz\data\lixiangk\sim\2019\Warp3\32197\data\spectrum-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42077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6200000">
                <a:off x="3497396" y="1929195"/>
                <a:ext cx="28803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1200" b="1" dirty="0" err="1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497396" y="1929195"/>
                <a:ext cx="288032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23074" y="134489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Above</a:t>
            </a:r>
            <a:r>
              <a:rPr lang="en-US" dirty="0" smtClean="0"/>
              <a:t>: On-axis field profile</a:t>
            </a:r>
          </a:p>
          <a:p>
            <a:r>
              <a:rPr lang="en-US" b="1" dirty="0" smtClean="0"/>
              <a:t>Below</a:t>
            </a:r>
            <a:r>
              <a:rPr lang="en-US" dirty="0" smtClean="0"/>
              <a:t>: Spectrum by FFT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/>
              <p:cNvSpPr/>
              <p:nvPr/>
            </p:nvSpPr>
            <p:spPr>
              <a:xfrm>
                <a:off x="467544" y="3003798"/>
                <a:ext cx="3024336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ea"/>
                  </a:rPr>
                  <a:t>Linearly </a:t>
                </a:r>
                <a:r>
                  <a:rPr lang="en-US" dirty="0">
                    <a:latin typeface="+mn-ea"/>
                  </a:rPr>
                  <a:t>polarized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n-US" dirty="0" smtClean="0">
                  <a:latin typeface="+mn-ea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ea"/>
                  </a:rPr>
                  <a:t>On-axis field &gt; 30 MV/m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ea"/>
                  </a:rPr>
                  <a:t>Radiation frequency ~ 3.1 THz</a:t>
                </a:r>
                <a:endParaRPr 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1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003798"/>
                <a:ext cx="3024336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403" t="-826" b="-7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3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ntensity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0000" y="342000"/>
            <a:ext cx="3612000" cy="4334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Radiation distribution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Warp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699711" y="483518"/>
            <a:ext cx="608594" cy="792088"/>
          </a:xfrm>
          <a:prstGeom prst="line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30045" y="267494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9900"/>
                </a:solidFill>
              </a:rPr>
              <a:t>Vacuum chamber size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3074" y="1344893"/>
            <a:ext cx="345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Above</a:t>
            </a:r>
            <a:r>
              <a:rPr lang="en-US" dirty="0" smtClean="0"/>
              <a:t>: THz beam transverse projection</a:t>
            </a:r>
          </a:p>
          <a:p>
            <a:r>
              <a:rPr lang="en-US" b="1" dirty="0" smtClean="0"/>
              <a:t>Below</a:t>
            </a:r>
            <a:r>
              <a:rPr lang="en-US" dirty="0" smtClean="0"/>
              <a:t>: Radiation energy along </a:t>
            </a:r>
            <a:r>
              <a:rPr lang="en-US" dirty="0" err="1" smtClean="0"/>
              <a:t>undulator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364088" y="627534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Moving window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56656" y="1275606"/>
            <a:ext cx="1119600" cy="507600"/>
          </a:xfrm>
          <a:prstGeom prst="rect">
            <a:avLst/>
          </a:prstGeom>
          <a:noFill/>
          <a:ln w="1905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395536" y="2985795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exponential growth starts from z~1.8 m, synchronized with the modulation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Cut by the small chamber/moving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Radiation energy &gt; 100 </a:t>
            </a:r>
            <a:r>
              <a:rPr lang="en-US" dirty="0" err="1" smtClean="0"/>
              <a:t>uJ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\\afs\ifh.de\group\pitz\data\lixiangk\sim\2019\Warp3\16x1x1_6\lab_diags\intensity2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05" y="343095"/>
            <a:ext cx="3611887" cy="43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Radiation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Warp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004008" y="2980317"/>
            <a:ext cx="787709" cy="513246"/>
          </a:xfrm>
          <a:prstGeom prst="ellipse">
            <a:avLst/>
          </a:prstGeom>
          <a:noFill/>
          <a:ln w="19050">
            <a:solidFill>
              <a:srgbClr val="FF99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2931790"/>
            <a:ext cx="125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9900"/>
                </a:solidFill>
              </a:rPr>
              <a:t>Cut by moving window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699711" y="483518"/>
            <a:ext cx="608594" cy="792088"/>
          </a:xfrm>
          <a:prstGeom prst="line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30045" y="267494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9900"/>
                </a:solidFill>
              </a:rPr>
              <a:t>Vacuum chamber size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64088" y="627534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Moving window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56656" y="1344070"/>
            <a:ext cx="1119600" cy="507600"/>
          </a:xfrm>
          <a:prstGeom prst="rect">
            <a:avLst/>
          </a:prstGeom>
          <a:noFill/>
          <a:ln w="1905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74011" y="2150836"/>
            <a:ext cx="782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9900"/>
                </a:solidFill>
              </a:rPr>
              <a:t>Genesis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074" y="1344893"/>
            <a:ext cx="345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Above</a:t>
            </a:r>
            <a:r>
              <a:rPr lang="en-US" dirty="0" smtClean="0"/>
              <a:t>: THz beam transverse projection</a:t>
            </a:r>
          </a:p>
          <a:p>
            <a:r>
              <a:rPr lang="en-US" b="1" dirty="0" smtClean="0"/>
              <a:t>Below</a:t>
            </a:r>
            <a:r>
              <a:rPr lang="en-US" dirty="0" smtClean="0"/>
              <a:t>: Radiation energy along </a:t>
            </a:r>
            <a:r>
              <a:rPr lang="en-US" dirty="0" err="1" smtClean="0"/>
              <a:t>undulator</a:t>
            </a:r>
            <a:endParaRPr lang="en-US" dirty="0" smtClean="0"/>
          </a:p>
        </p:txBody>
      </p:sp>
      <p:sp>
        <p:nvSpPr>
          <p:cNvPr id="21" name="Rectangle 21"/>
          <p:cNvSpPr/>
          <p:nvPr/>
        </p:nvSpPr>
        <p:spPr>
          <a:xfrm>
            <a:off x="395536" y="2985795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exponential growth starts from z~1.8 m, synchronized with the modulation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Cut by the small chamber/moving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Radiation energy &gt; 100 </a:t>
            </a:r>
            <a:r>
              <a:rPr lang="en-US" dirty="0" err="1" smtClean="0"/>
              <a:t>uJ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 with Warp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054821"/>
            <a:ext cx="5346129" cy="3757687"/>
          </a:xfrm>
        </p:spPr>
        <p:txBody>
          <a:bodyPr/>
          <a:lstStyle/>
          <a:p>
            <a:r>
              <a:rPr lang="en-US" dirty="0" smtClean="0"/>
              <a:t>Turning off noise reduction will increase the shot noise from statistical fluctuation of a random process</a:t>
            </a:r>
          </a:p>
          <a:p>
            <a:pPr lvl="1"/>
            <a:endParaRPr lang="en-US" dirty="0"/>
          </a:p>
          <a:p>
            <a:r>
              <a:rPr lang="en-US" dirty="0" smtClean="0"/>
              <a:t>The modulation happens earlier with fine structures, resulting in multiple spikes in spectrum and much higher radiation 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Initial distribution without noise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1419622"/>
                <a:ext cx="3346814" cy="448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shot</m:t>
                      </m:r>
                      <m:r>
                        <a:rPr lang="en-US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noise</m:t>
                      </m:r>
                      <m:r>
                        <a:rPr lang="en-US" sz="1600" b="0" i="0" smtClean="0">
                          <a:latin typeface="Cambria Math"/>
                        </a:rPr>
                        <m:t>~</m:t>
                      </m:r>
                      <m:r>
                        <a:rPr lang="en-US" sz="1600" b="0" i="1" smtClean="0">
                          <a:latin typeface="Cambria Math"/>
                        </a:rPr>
                        <m:t>1/</m:t>
                      </m:r>
                      <m:r>
                        <a:rPr lang="en-US" sz="1600" b="0" i="1" smtClean="0">
                          <a:latin typeface="Cambria Math"/>
                        </a:rPr>
                        <m:t>𝑁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ON</m:t>
                      </m:r>
                      <m:r>
                        <a:rPr lang="en-US" sz="1600" b="0" i="0" smtClean="0">
                          <a:latin typeface="Cambria Math"/>
                        </a:rPr>
                        <m:t>) </m:t>
                      </m:r>
                      <m:r>
                        <a:rPr lang="en-US" sz="16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N</m:t>
                          </m:r>
                        </m:e>
                        <m:sup>
                          <m:r>
                            <a:rPr lang="en-US" sz="160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OFF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 err="1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19622"/>
                <a:ext cx="3346814" cy="448777"/>
              </a:xfrm>
              <a:prstGeom prst="rect">
                <a:avLst/>
              </a:prstGeom>
              <a:blipFill rotWithShape="1">
                <a:blip r:embed="rId3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580112" y="699542"/>
            <a:ext cx="3528392" cy="4320000"/>
            <a:chOff x="5580112" y="699542"/>
            <a:chExt cx="3528392" cy="4320000"/>
          </a:xfrm>
        </p:grpSpPr>
        <p:pic>
          <p:nvPicPr>
            <p:cNvPr id="5122" name="Picture 2" descr="\\afs\ifh.de\group\pitz\data\lixiangk\sim\2019\Warp3\16x1x1_7\lab_diags\intensity2-2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699542"/>
              <a:ext cx="270000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240675" y="3003798"/>
              <a:ext cx="715701" cy="576064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12360" y="2643758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9900"/>
                  </a:solidFill>
                </a:rPr>
                <a:t>Cut by moving window</a:t>
              </a:r>
            </a:p>
          </p:txBody>
        </p:sp>
      </p:grpSp>
      <p:pic>
        <p:nvPicPr>
          <p:cNvPr id="5126" name="Picture 6" descr="\\afs\ifh.de\group\pitz\data\lixiangk\sim\2019\Warp3\16x1x1_7\lab_diags\spectrum-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22" y="267350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67544" y="2643758"/>
            <a:ext cx="2160000" cy="2160000"/>
            <a:chOff x="467544" y="2643758"/>
            <a:chExt cx="2160000" cy="2160000"/>
          </a:xfrm>
        </p:grpSpPr>
        <p:pic>
          <p:nvPicPr>
            <p:cNvPr id="5125" name="Picture 5" descr="\\afs\ifh.de\group\pitz\data\lixiangk\sim\2019\Warp3\16x1x1_7\lab_diags\z-hist2-all-2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643758"/>
              <a:ext cx="2160000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619672" y="2843732"/>
              <a:ext cx="342108" cy="732818"/>
            </a:xfrm>
            <a:prstGeom prst="rect">
              <a:avLst/>
            </a:prstGeom>
            <a:noFill/>
            <a:ln w="19050">
              <a:solidFill>
                <a:srgbClr val="FF99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755576" y="3579862"/>
              <a:ext cx="864096" cy="216024"/>
            </a:xfrm>
            <a:prstGeom prst="line">
              <a:avLst/>
            </a:prstGeom>
            <a:ln w="19050">
              <a:solidFill>
                <a:srgbClr val="FF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61780" y="3576550"/>
              <a:ext cx="521988" cy="219336"/>
            </a:xfrm>
            <a:prstGeom prst="line">
              <a:avLst/>
            </a:prstGeom>
            <a:ln w="19050">
              <a:solidFill>
                <a:srgbClr val="FF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3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order to include the space charge and conducting boundary in the simulation of THz generation in a SASE FEL, the 3D PIC code warp is being considered</a:t>
            </a:r>
          </a:p>
          <a:p>
            <a:r>
              <a:rPr lang="en-US" altLang="zh-CN" dirty="0" smtClean="0"/>
              <a:t>Preliminary simulations have showed that the simulation can be finished at a reasonably low cost; the micro-bunching of the electron beam and the exponential growth of the THz pulse energy in the </a:t>
            </a:r>
            <a:r>
              <a:rPr lang="en-US" altLang="zh-CN" dirty="0" err="1" smtClean="0"/>
              <a:t>undulator</a:t>
            </a:r>
            <a:r>
              <a:rPr lang="en-US" altLang="zh-CN" dirty="0" smtClean="0"/>
              <a:t> have been observed; the radiation energy is relevant with the shot noise</a:t>
            </a:r>
          </a:p>
          <a:p>
            <a:endParaRPr lang="en-US" altLang="zh-CN" dirty="0"/>
          </a:p>
          <a:p>
            <a:r>
              <a:rPr lang="en-US" altLang="zh-CN" dirty="0" smtClean="0"/>
              <a:t>Higher spatial resolution to refine settings; more macro </a:t>
            </a:r>
            <a:r>
              <a:rPr lang="en-US" altLang="zh-CN" dirty="0"/>
              <a:t>particles </a:t>
            </a:r>
            <a:r>
              <a:rPr lang="en-US" altLang="zh-CN" dirty="0" smtClean="0"/>
              <a:t>for reasonable shot noise level</a:t>
            </a:r>
          </a:p>
          <a:p>
            <a:r>
              <a:rPr lang="en-US" altLang="zh-CN" dirty="0" smtClean="0"/>
              <a:t>A conducting boundary will be applied to study the waveguide effect, particularly in the exponential growth stage and to provide an idea on the transport of THz pulse after the </a:t>
            </a:r>
            <a:r>
              <a:rPr lang="en-US" altLang="zh-CN" dirty="0" err="1" smtClean="0"/>
              <a:t>undulator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726804" y="4011910"/>
            <a:ext cx="5735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for your attention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2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5991" y="1054821"/>
            <a:ext cx="8532019" cy="2026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900" dirty="0"/>
              <a:t>[1] B. Green, </a:t>
            </a:r>
            <a:r>
              <a:rPr lang="en-US" sz="900" i="1" dirty="0"/>
              <a:t>et al</a:t>
            </a:r>
            <a:r>
              <a:rPr lang="en-US" sz="900" dirty="0"/>
              <a:t>, </a:t>
            </a:r>
            <a:r>
              <a:rPr lang="en-US" sz="900" dirty="0" err="1"/>
              <a:t>Sci.Rep.V</a:t>
            </a:r>
            <a:r>
              <a:rPr lang="en-US" sz="900" dirty="0"/>
              <a:t>. 6, Article number: 22256 (2016)</a:t>
            </a:r>
          </a:p>
          <a:p>
            <a:pPr marL="0" indent="0">
              <a:buNone/>
            </a:pPr>
            <a:r>
              <a:rPr lang="en-US" sz="900" dirty="0"/>
              <a:t>[2] M. </a:t>
            </a:r>
            <a:r>
              <a:rPr lang="en-US" sz="900" dirty="0" err="1"/>
              <a:t>Gensch</a:t>
            </a:r>
            <a:r>
              <a:rPr lang="en-US" sz="900" dirty="0"/>
              <a:t>, Proceedings of FEL 2013, 474 (2013)</a:t>
            </a:r>
          </a:p>
          <a:p>
            <a:pPr marL="0" indent="0">
              <a:buNone/>
            </a:pPr>
            <a:r>
              <a:rPr lang="fr-FR" sz="900" dirty="0"/>
              <a:t>[3] </a:t>
            </a:r>
            <a:r>
              <a:rPr lang="fr-FR" sz="900" dirty="0" smtClean="0"/>
              <a:t>T. I. </a:t>
            </a:r>
            <a:r>
              <a:rPr lang="fr-FR" sz="900" dirty="0"/>
              <a:t>Oh </a:t>
            </a:r>
            <a:r>
              <a:rPr lang="fr-FR" sz="900" i="1" dirty="0"/>
              <a:t>et al </a:t>
            </a:r>
            <a:r>
              <a:rPr lang="fr-FR" sz="900" dirty="0"/>
              <a:t>2013 New J. Phys. 15 075002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[4] https://flash.desy.de/</a:t>
            </a:r>
          </a:p>
          <a:p>
            <a:pPr marL="0" indent="0">
              <a:buNone/>
            </a:pPr>
            <a:r>
              <a:rPr lang="en-US" sz="900" dirty="0"/>
              <a:t>[5] </a:t>
            </a:r>
            <a:r>
              <a:rPr lang="en-US" sz="900" dirty="0">
                <a:hlinkClick r:id="rId2"/>
              </a:rPr>
              <a:t>https://</a:t>
            </a:r>
            <a:r>
              <a:rPr lang="en-US" sz="900" dirty="0" smtClean="0">
                <a:hlinkClick r:id="rId2"/>
              </a:rPr>
              <a:t>www.hzdr.de/db/Cms?pOid=34100&amp;pNid=2609&amp;pLang=en</a:t>
            </a: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[</a:t>
            </a:r>
            <a:r>
              <a:rPr lang="en-US" sz="900" dirty="0"/>
              <a:t>6] K. </a:t>
            </a:r>
            <a:r>
              <a:rPr lang="en-US" sz="900" dirty="0" err="1"/>
              <a:t>Flottmann</a:t>
            </a:r>
            <a:r>
              <a:rPr lang="en-US" sz="900" dirty="0"/>
              <a:t>, ASTRA particle tracking </a:t>
            </a:r>
            <a:r>
              <a:rPr lang="en-US" sz="900" dirty="0" smtClean="0"/>
              <a:t>code,  </a:t>
            </a:r>
            <a:r>
              <a:rPr lang="en-US" sz="900" dirty="0">
                <a:hlinkClick r:id="rId3"/>
              </a:rPr>
              <a:t>http://www.desy.de/~mpyflo</a:t>
            </a:r>
            <a:r>
              <a:rPr lang="en-US" sz="900" dirty="0" smtClean="0">
                <a:hlinkClick r:id="rId3"/>
              </a:rPr>
              <a:t>/</a:t>
            </a: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[7] </a:t>
            </a:r>
            <a:r>
              <a:rPr lang="en-US" sz="900" dirty="0">
                <a:hlinkClick r:id="rId4"/>
              </a:rPr>
              <a:t>http://www.pulsar.nl/gpt</a:t>
            </a:r>
            <a:r>
              <a:rPr lang="en-US" sz="900" dirty="0" smtClean="0">
                <a:hlinkClick r:id="rId4"/>
              </a:rPr>
              <a:t>/</a:t>
            </a: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[8] </a:t>
            </a:r>
            <a:r>
              <a:rPr lang="de-DE" sz="900" dirty="0"/>
              <a:t>S. Reiche, GENESIS 1.3 </a:t>
            </a:r>
            <a:r>
              <a:rPr lang="de-DE" sz="900" dirty="0" err="1"/>
              <a:t>code</a:t>
            </a:r>
            <a:r>
              <a:rPr lang="de-DE" sz="900" dirty="0"/>
              <a:t>, http://</a:t>
            </a:r>
            <a:r>
              <a:rPr lang="de-DE" sz="900" dirty="0" smtClean="0"/>
              <a:t>genesis.web.psi.ch</a:t>
            </a:r>
            <a:r>
              <a:rPr lang="de-DE" sz="900" dirty="0"/>
              <a:t>/.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905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afs\ifh.de\group\pitz\data\lixiangk\sim\2019\Warp3\16x1x1_2\lab_diags\intensity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3" y="2715766"/>
            <a:ext cx="2880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afs\ifh.de\group\pitz\data\lixiangk\sim\2019\Warp3\16x1x1_6\lab_diags\rms-z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b="4409"/>
          <a:stretch/>
        </p:blipFill>
        <p:spPr bwMode="auto">
          <a:xfrm>
            <a:off x="2286000" y="699830"/>
            <a:ext cx="3005720" cy="24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Radiation distribution (w</a:t>
            </a:r>
            <a:r>
              <a:rPr lang="en-US" dirty="0" smtClean="0"/>
              <a:t>/ </a:t>
            </a:r>
            <a:r>
              <a:rPr lang="en-US" dirty="0"/>
              <a:t>noise reduction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Warp</a:t>
            </a:r>
            <a:endParaRPr lang="en-US" dirty="0"/>
          </a:p>
        </p:txBody>
      </p:sp>
      <p:pic>
        <p:nvPicPr>
          <p:cNvPr id="3074" name="Picture 2" descr="\\afs\ifh.de\group\pitz\data\lixiangk\sim\2019\Warp3\16x1x1_2\lab_diags\intensity-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7734"/>
            <a:ext cx="2880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149551" y="2571750"/>
            <a:ext cx="1062409" cy="9808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825553" y="2054767"/>
            <a:ext cx="1186927" cy="6609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ackground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5991" y="1054821"/>
            <a:ext cx="6366751" cy="3757687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dirty="0">
                <a:cs typeface="Times New Roman" panose="02020603050405020304" pitchFamily="18" charset="0"/>
              </a:rPr>
              <a:t>A </a:t>
            </a:r>
            <a:r>
              <a:rPr lang="en-US" dirty="0" smtClean="0">
                <a:cs typeface="Times New Roman" panose="02020603050405020304" pitchFamily="18" charset="0"/>
              </a:rPr>
              <a:t>proof-of-principle experiment on 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THz SASE FEL </a:t>
            </a:r>
            <a:r>
              <a:rPr lang="en-US" dirty="0" smtClean="0">
                <a:cs typeface="Times New Roman" panose="02020603050405020304" pitchFamily="18" charset="0"/>
              </a:rPr>
              <a:t>is ongoing at PITZ, which is considered as </a:t>
            </a:r>
            <a:r>
              <a:rPr lang="en-US" dirty="0">
                <a:cs typeface="Times New Roman" panose="02020603050405020304" pitchFamily="18" charset="0"/>
              </a:rPr>
              <a:t>a main option for pump-probe experiments at </a:t>
            </a:r>
            <a:r>
              <a:rPr lang="en-US" dirty="0" err="1">
                <a:cs typeface="Times New Roman" panose="02020603050405020304" pitchFamily="18" charset="0"/>
              </a:rPr>
              <a:t>EuXFEL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  <a:p>
            <a:pPr lvl="1" algn="just">
              <a:spcAft>
                <a:spcPts val="300"/>
              </a:spcAft>
            </a:pPr>
            <a:r>
              <a:rPr lang="en-US" dirty="0">
                <a:cs typeface="Times New Roman" panose="02020603050405020304" pitchFamily="18" charset="0"/>
              </a:rPr>
              <a:t>Identical pulse train structure as the X-rays with up to </a:t>
            </a:r>
            <a:r>
              <a:rPr lang="en-US" dirty="0" err="1">
                <a:cs typeface="Times New Roman" panose="02020603050405020304" pitchFamily="18" charset="0"/>
              </a:rPr>
              <a:t>mJ</a:t>
            </a:r>
            <a:r>
              <a:rPr lang="en-US" dirty="0">
                <a:cs typeface="Times New Roman" panose="02020603050405020304" pitchFamily="18" charset="0"/>
              </a:rPr>
              <a:t> level energy</a:t>
            </a:r>
          </a:p>
          <a:p>
            <a:pPr lvl="1" algn="just">
              <a:spcAft>
                <a:spcPts val="300"/>
              </a:spcAft>
            </a:pPr>
            <a:r>
              <a:rPr lang="en-US" dirty="0" smtClean="0">
                <a:cs typeface="Times New Roman" panose="02020603050405020304" pitchFamily="18" charset="0"/>
              </a:rPr>
              <a:t>Can be close </a:t>
            </a:r>
            <a:r>
              <a:rPr lang="en-US" dirty="0">
                <a:cs typeface="Times New Roman" panose="02020603050405020304" pitchFamily="18" charset="0"/>
              </a:rPr>
              <a:t>to XFEL user hall and </a:t>
            </a:r>
            <a:r>
              <a:rPr lang="en-US" dirty="0" smtClean="0">
                <a:cs typeface="Times New Roman" panose="02020603050405020304" pitchFamily="18" charset="0"/>
              </a:rPr>
              <a:t>support </a:t>
            </a:r>
            <a:r>
              <a:rPr lang="en-US" dirty="0">
                <a:cs typeface="Times New Roman" panose="02020603050405020304" pitchFamily="18" charset="0"/>
              </a:rPr>
              <a:t>all XFEL end stations</a:t>
            </a:r>
          </a:p>
          <a:p>
            <a:endParaRPr lang="en-US" dirty="0"/>
          </a:p>
        </p:txBody>
      </p:sp>
      <p:sp>
        <p:nvSpPr>
          <p:cNvPr id="152" name="Footer Placeholder 1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189606" y="2549087"/>
            <a:ext cx="6326610" cy="2038887"/>
            <a:chOff x="446400" y="1640596"/>
            <a:chExt cx="6542634" cy="2108505"/>
          </a:xfrm>
        </p:grpSpPr>
        <p:grpSp>
          <p:nvGrpSpPr>
            <p:cNvPr id="11" name="Group 10"/>
            <p:cNvGrpSpPr/>
            <p:nvPr/>
          </p:nvGrpSpPr>
          <p:grpSpPr>
            <a:xfrm>
              <a:off x="446400" y="1640596"/>
              <a:ext cx="6542634" cy="2108505"/>
              <a:chOff x="1153972" y="1275606"/>
              <a:chExt cx="6542634" cy="2108505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3972" y="1275606"/>
                <a:ext cx="6488712" cy="2108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5587686" y="2332804"/>
                <a:ext cx="308299" cy="26976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 Box 32"/>
              <p:cNvSpPr txBox="1">
                <a:spLocks noChangeArrowheads="1"/>
              </p:cNvSpPr>
              <p:nvPr/>
            </p:nvSpPr>
            <p:spPr bwMode="auto">
              <a:xfrm>
                <a:off x="1915339" y="1759102"/>
                <a:ext cx="74787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 b="1" dirty="0">
                    <a:solidFill>
                      <a:srgbClr val="FF0000"/>
                    </a:solidFill>
                  </a:rPr>
                  <a:t>6.6 MeV/c</a:t>
                </a: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2663208" y="1759102"/>
                <a:ext cx="1188712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 b="1" dirty="0">
                    <a:solidFill>
                      <a:srgbClr val="0000FF"/>
                    </a:solidFill>
                  </a:rPr>
                  <a:t>17-22 MeV/c</a:t>
                </a:r>
              </a:p>
            </p:txBody>
          </p:sp>
          <p:sp>
            <p:nvSpPr>
              <p:cNvPr id="16" name="Text Box 32"/>
              <p:cNvSpPr txBox="1">
                <a:spLocks noChangeArrowheads="1"/>
              </p:cNvSpPr>
              <p:nvPr/>
            </p:nvSpPr>
            <p:spPr bwMode="auto">
              <a:xfrm>
                <a:off x="1771480" y="1893481"/>
                <a:ext cx="282370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 b="1" dirty="0">
                    <a:solidFill>
                      <a:srgbClr val="FF0000"/>
                    </a:solidFill>
                  </a:rPr>
                  <a:t>Gun</a:t>
                </a:r>
              </a:p>
            </p:txBody>
          </p:sp>
          <p:sp>
            <p:nvSpPr>
              <p:cNvPr id="17" name="Text Box 32"/>
              <p:cNvSpPr txBox="1">
                <a:spLocks noChangeArrowheads="1"/>
              </p:cNvSpPr>
              <p:nvPr/>
            </p:nvSpPr>
            <p:spPr bwMode="auto">
              <a:xfrm>
                <a:off x="2321261" y="1893481"/>
                <a:ext cx="936303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 b="1" dirty="0">
                    <a:solidFill>
                      <a:srgbClr val="0000FF"/>
                    </a:solidFill>
                  </a:rPr>
                  <a:t>CDS booster</a:t>
                </a:r>
              </a:p>
            </p:txBody>
          </p:sp>
          <p:cxnSp>
            <p:nvCxnSpPr>
              <p:cNvPr id="18" name="Straight Arrow Connector 17"/>
              <p:cNvCxnSpPr>
                <a:cxnSpLocks noChangeAspect="1"/>
              </p:cNvCxnSpPr>
              <p:nvPr/>
            </p:nvCxnSpPr>
            <p:spPr>
              <a:xfrm flipV="1">
                <a:off x="1729472" y="2741495"/>
                <a:ext cx="475294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>
                <a:spLocks noChangeAspect="1"/>
              </p:cNvSpPr>
              <p:nvPr/>
            </p:nvSpPr>
            <p:spPr>
              <a:xfrm>
                <a:off x="4032957" y="2715766"/>
                <a:ext cx="5854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~ 32 m</a:t>
                </a:r>
              </a:p>
            </p:txBody>
          </p:sp>
          <p:sp>
            <p:nvSpPr>
              <p:cNvPr id="20" name="Flowchart: Sort 19"/>
              <p:cNvSpPr/>
              <p:nvPr/>
            </p:nvSpPr>
            <p:spPr>
              <a:xfrm>
                <a:off x="4619162" y="2200937"/>
                <a:ext cx="34790" cy="265803"/>
              </a:xfrm>
              <a:prstGeom prst="flowChartSor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lowchart: Sort 20"/>
              <p:cNvSpPr/>
              <p:nvPr/>
            </p:nvSpPr>
            <p:spPr>
              <a:xfrm>
                <a:off x="4780829" y="2200937"/>
                <a:ext cx="34790" cy="265803"/>
              </a:xfrm>
              <a:prstGeom prst="flowChartSor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lowchart: Sort 21"/>
              <p:cNvSpPr/>
              <p:nvPr/>
            </p:nvSpPr>
            <p:spPr>
              <a:xfrm>
                <a:off x="4919110" y="2196478"/>
                <a:ext cx="34790" cy="265803"/>
              </a:xfrm>
              <a:prstGeom prst="flowChartSor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lowchart: Sort 22"/>
              <p:cNvSpPr/>
              <p:nvPr/>
            </p:nvSpPr>
            <p:spPr>
              <a:xfrm>
                <a:off x="5663001" y="2193094"/>
                <a:ext cx="34790" cy="265803"/>
              </a:xfrm>
              <a:prstGeom prst="flowChartSor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lowchart: Sort 23"/>
              <p:cNvSpPr/>
              <p:nvPr/>
            </p:nvSpPr>
            <p:spPr>
              <a:xfrm>
                <a:off x="5741004" y="2191483"/>
                <a:ext cx="34790" cy="265803"/>
              </a:xfrm>
              <a:prstGeom prst="flowChartSor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lowchart: Sort 24"/>
              <p:cNvSpPr/>
              <p:nvPr/>
            </p:nvSpPr>
            <p:spPr>
              <a:xfrm>
                <a:off x="5825173" y="2196478"/>
                <a:ext cx="34790" cy="265803"/>
              </a:xfrm>
              <a:prstGeom prst="flowChartSor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lowchart: Manual Operation 25"/>
              <p:cNvSpPr/>
              <p:nvPr/>
            </p:nvSpPr>
            <p:spPr>
              <a:xfrm>
                <a:off x="5158235" y="2258466"/>
                <a:ext cx="57092" cy="42819"/>
              </a:xfrm>
              <a:prstGeom prst="flowChartManualOperation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lowchart: Manual Operation 26"/>
              <p:cNvSpPr/>
              <p:nvPr/>
            </p:nvSpPr>
            <p:spPr>
              <a:xfrm rot="10800000">
                <a:off x="5158790" y="2351984"/>
                <a:ext cx="57092" cy="42819"/>
              </a:xfrm>
              <a:prstGeom prst="flowChartManualOperation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V="1">
                <a:off x="4910499" y="2321809"/>
                <a:ext cx="1712774" cy="580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720386" y="2348166"/>
                <a:ext cx="285462" cy="22837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Moon 29"/>
              <p:cNvSpPr/>
              <p:nvPr/>
            </p:nvSpPr>
            <p:spPr>
              <a:xfrm rot="13376870">
                <a:off x="6894690" y="2155814"/>
                <a:ext cx="48821" cy="348159"/>
              </a:xfrm>
              <a:prstGeom prst="moon">
                <a:avLst/>
              </a:prstGeom>
              <a:solidFill>
                <a:srgbClr val="FFCC00"/>
              </a:solidFill>
              <a:ln w="9525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6749911" y="2285829"/>
                <a:ext cx="135797" cy="71308"/>
              </a:xfrm>
              <a:prstGeom prst="rightArrow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 rot="16200000">
                <a:off x="6836022" y="2170033"/>
                <a:ext cx="147879" cy="54073"/>
              </a:xfrm>
              <a:prstGeom prst="rightArrow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753655" y="1671066"/>
                <a:ext cx="324437" cy="313350"/>
              </a:xfrm>
              <a:prstGeom prst="rect">
                <a:avLst/>
              </a:prstGeom>
              <a:solidFill>
                <a:srgbClr val="E35D50">
                  <a:alpha val="43000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square" lIns="18000" tIns="18000" rIns="18000" bIns="18000" rtlCol="0">
                <a:spAutoFit/>
              </a:bodyPr>
              <a:lstStyle/>
              <a:p>
                <a:pPr algn="ctr"/>
                <a:r>
                  <a:rPr lang="en-US" sz="900" dirty="0"/>
                  <a:t>THz </a:t>
                </a:r>
                <a:r>
                  <a:rPr lang="en-US" sz="900" dirty="0" err="1"/>
                  <a:t>diag</a:t>
                </a:r>
                <a:endParaRPr lang="en-US" sz="9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889815" y="1960693"/>
                <a:ext cx="5321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CC00FF"/>
                    </a:solidFill>
                  </a:rPr>
                  <a:t>LCLS-I </a:t>
                </a:r>
              </a:p>
              <a:p>
                <a:pPr algn="ctr"/>
                <a:r>
                  <a:rPr lang="en-US" sz="900" b="1" dirty="0" err="1">
                    <a:solidFill>
                      <a:srgbClr val="CC00FF"/>
                    </a:solidFill>
                  </a:rPr>
                  <a:t>undulator</a:t>
                </a:r>
                <a:endParaRPr lang="en-US" sz="900" b="1" dirty="0">
                  <a:solidFill>
                    <a:srgbClr val="CC00FF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89827" y="2039446"/>
                <a:ext cx="434414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B050"/>
                    </a:solidFill>
                  </a:rPr>
                  <a:t>Q</a:t>
                </a:r>
                <a:r>
                  <a:rPr lang="en-US" sz="1000" b="1" baseline="-25000" dirty="0">
                    <a:solidFill>
                      <a:srgbClr val="00B050"/>
                    </a:solidFill>
                  </a:rPr>
                  <a:t>25</a:t>
                </a:r>
                <a:r>
                  <a:rPr lang="en-US" sz="1000" b="1" dirty="0">
                    <a:solidFill>
                      <a:srgbClr val="00B050"/>
                    </a:solidFill>
                  </a:rPr>
                  <a:t>-Q</a:t>
                </a:r>
                <a:r>
                  <a:rPr lang="en-US" sz="1000" b="1" baseline="-25000" dirty="0">
                    <a:solidFill>
                      <a:srgbClr val="00B050"/>
                    </a:solidFill>
                  </a:rPr>
                  <a:t>27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71222" y="2547884"/>
                <a:ext cx="65" cy="9233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endParaRPr lang="en-US" sz="9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6200000">
                <a:off x="5526355" y="1923368"/>
                <a:ext cx="434414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B050"/>
                    </a:solidFill>
                  </a:rPr>
                  <a:t>Q</a:t>
                </a:r>
                <a:r>
                  <a:rPr lang="en-US" sz="1000" b="1" baseline="-25000" dirty="0">
                    <a:solidFill>
                      <a:srgbClr val="00B050"/>
                    </a:solidFill>
                  </a:rPr>
                  <a:t>28</a:t>
                </a:r>
                <a:r>
                  <a:rPr lang="en-US" sz="1000" b="1" dirty="0">
                    <a:solidFill>
                      <a:srgbClr val="00B050"/>
                    </a:solidFill>
                  </a:rPr>
                  <a:t>-Q</a:t>
                </a:r>
                <a:r>
                  <a:rPr lang="en-US" sz="1000" b="1" baseline="-25000" dirty="0">
                    <a:solidFill>
                      <a:srgbClr val="00B050"/>
                    </a:solidFill>
                  </a:rPr>
                  <a:t>30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6200000">
                <a:off x="4878161" y="1877936"/>
                <a:ext cx="610745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990000"/>
                    </a:solidFill>
                  </a:rPr>
                  <a:t>collimator</a:t>
                </a:r>
              </a:p>
            </p:txBody>
          </p:sp>
          <p:sp>
            <p:nvSpPr>
              <p:cNvPr id="39" name="Flowchart: Manual Operation 38"/>
              <p:cNvSpPr/>
              <p:nvPr/>
            </p:nvSpPr>
            <p:spPr>
              <a:xfrm rot="1828811">
                <a:off x="6630032" y="2253812"/>
                <a:ext cx="85639" cy="128458"/>
              </a:xfrm>
              <a:prstGeom prst="flowChartManualOperation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lowchart: Direct Access Storage 39"/>
              <p:cNvSpPr/>
              <p:nvPr/>
            </p:nvSpPr>
            <p:spPr>
              <a:xfrm rot="2233695">
                <a:off x="6949378" y="2587201"/>
                <a:ext cx="294842" cy="140228"/>
              </a:xfrm>
              <a:prstGeom prst="flowChartMagneticDrum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lowchart: Manual Operation 40"/>
              <p:cNvSpPr/>
              <p:nvPr/>
            </p:nvSpPr>
            <p:spPr>
              <a:xfrm rot="1828811">
                <a:off x="5539818" y="2262308"/>
                <a:ext cx="85639" cy="128458"/>
              </a:xfrm>
              <a:prstGeom prst="flowChartManualOperation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lowchart: Sort 41"/>
              <p:cNvSpPr/>
              <p:nvPr/>
            </p:nvSpPr>
            <p:spPr>
              <a:xfrm>
                <a:off x="6498812" y="2193094"/>
                <a:ext cx="34790" cy="265803"/>
              </a:xfrm>
              <a:prstGeom prst="flowChartSor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lowchart: Sort 42"/>
              <p:cNvSpPr/>
              <p:nvPr/>
            </p:nvSpPr>
            <p:spPr>
              <a:xfrm>
                <a:off x="6559318" y="2191483"/>
                <a:ext cx="34790" cy="265803"/>
              </a:xfrm>
              <a:prstGeom prst="flowChartSor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6200000">
                <a:off x="6321668" y="1927255"/>
                <a:ext cx="434414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00B050"/>
                    </a:solidFill>
                  </a:rPr>
                  <a:t>Q</a:t>
                </a:r>
                <a:r>
                  <a:rPr lang="en-US" sz="1000" b="1" baseline="-25000" dirty="0">
                    <a:solidFill>
                      <a:srgbClr val="00B050"/>
                    </a:solidFill>
                  </a:rPr>
                  <a:t>31</a:t>
                </a:r>
                <a:r>
                  <a:rPr lang="en-US" sz="1000" b="1" dirty="0">
                    <a:solidFill>
                      <a:srgbClr val="00B050"/>
                    </a:solidFill>
                  </a:rPr>
                  <a:t>-Q</a:t>
                </a:r>
                <a:r>
                  <a:rPr lang="en-US" sz="1000" b="1" baseline="-25000" dirty="0">
                    <a:solidFill>
                      <a:srgbClr val="00B050"/>
                    </a:solidFill>
                  </a:rPr>
                  <a:t>32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13222" y="2531277"/>
                <a:ext cx="815940" cy="254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00FF"/>
                    </a:solidFill>
                  </a:rPr>
                  <a:t>Other app</a:t>
                </a:r>
                <a:endParaRPr lang="en-US" sz="10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963790" y="2257299"/>
                <a:ext cx="385350" cy="128329"/>
                <a:chOff x="3482665" y="4373606"/>
                <a:chExt cx="485969" cy="161837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3482665" y="4374014"/>
                  <a:ext cx="81638" cy="161429"/>
                  <a:chOff x="4123143" y="2374071"/>
                  <a:chExt cx="140242" cy="411434"/>
                </a:xfrm>
              </p:grpSpPr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4123143" y="2374072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 bwMode="auto">
                  <a:xfrm>
                    <a:off x="4123143" y="2579580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4191964" y="2579788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4191964" y="2374071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3564303" y="4373933"/>
                  <a:ext cx="81638" cy="161429"/>
                  <a:chOff x="4123143" y="2374071"/>
                  <a:chExt cx="140242" cy="411434"/>
                </a:xfrm>
              </p:grpSpPr>
              <p:sp>
                <p:nvSpPr>
                  <p:cNvPr id="131" name="Rectangle 130"/>
                  <p:cNvSpPr/>
                  <p:nvPr/>
                </p:nvSpPr>
                <p:spPr bwMode="auto">
                  <a:xfrm>
                    <a:off x="4123143" y="2374072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 bwMode="auto">
                  <a:xfrm>
                    <a:off x="4123143" y="2579580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 bwMode="auto">
                  <a:xfrm>
                    <a:off x="4191964" y="2579788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4191964" y="2374071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3644696" y="4373851"/>
                  <a:ext cx="81638" cy="161429"/>
                  <a:chOff x="4123143" y="2374071"/>
                  <a:chExt cx="140242" cy="411434"/>
                </a:xfrm>
              </p:grpSpPr>
              <p:sp>
                <p:nvSpPr>
                  <p:cNvPr id="127" name="Rectangle 126"/>
                  <p:cNvSpPr/>
                  <p:nvPr/>
                </p:nvSpPr>
                <p:spPr bwMode="auto">
                  <a:xfrm>
                    <a:off x="4123143" y="2374072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4123143" y="2579580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4191964" y="2579788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4191964" y="2374071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3726334" y="4373769"/>
                  <a:ext cx="81638" cy="161429"/>
                  <a:chOff x="4123143" y="2374071"/>
                  <a:chExt cx="140242" cy="411434"/>
                </a:xfrm>
              </p:grpSpPr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4123143" y="2374072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4123143" y="2579580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4191964" y="2579788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4191964" y="2374071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3805358" y="4373688"/>
                  <a:ext cx="81638" cy="161429"/>
                  <a:chOff x="4123143" y="2374071"/>
                  <a:chExt cx="140242" cy="411434"/>
                </a:xfrm>
              </p:grpSpPr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4123143" y="2374072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4123143" y="2579580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 bwMode="auto">
                  <a:xfrm>
                    <a:off x="4191964" y="2579788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4191964" y="2374071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3886996" y="4373606"/>
                  <a:ext cx="81638" cy="161429"/>
                  <a:chOff x="4123143" y="2374071"/>
                  <a:chExt cx="140242" cy="411434"/>
                </a:xfrm>
              </p:grpSpPr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4123143" y="2374072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4123143" y="2579580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4191964" y="2579788"/>
                    <a:ext cx="71421" cy="205717"/>
                  </a:xfrm>
                  <a:prstGeom prst="rect">
                    <a:avLst/>
                  </a:prstGeom>
                  <a:solidFill>
                    <a:srgbClr val="FF00FF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4191964" y="2374071"/>
                    <a:ext cx="71421" cy="20571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78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900">
                      <a:latin typeface="Arial" charset="0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8264" y="1955616"/>
                    <a:ext cx="748342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en-US" sz="1000" b="1" dirty="0">
                        <a:solidFill>
                          <a:srgbClr val="FF0000"/>
                        </a:solidFill>
                      </a:rPr>
                      <a:t>60 – 100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altLang="en-US" sz="1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𝛍</m:t>
                          </m:r>
                          <m:r>
                            <a:rPr lang="en-US" altLang="en-US" sz="10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𝐦</m:t>
                          </m:r>
                        </m:oMath>
                      </m:oMathPara>
                    </a14:m>
                    <a:endParaRPr lang="en-US" altLang="en-US" sz="1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3" name="Text 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48264" y="1955616"/>
                    <a:ext cx="748342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5460027" y="1519971"/>
                <a:ext cx="1194045" cy="270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100" b="1" dirty="0">
                    <a:solidFill>
                      <a:srgbClr val="FF9900"/>
                    </a:solidFill>
                  </a:rPr>
                  <a:t>Tunnel annex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6365081" y="2249746"/>
                <a:ext cx="42819" cy="142731"/>
                <a:chOff x="8774656" y="6138407"/>
                <a:chExt cx="124651" cy="333916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8831217" y="6138407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8774656" y="6264112"/>
                  <a:ext cx="119911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8835957" y="6341905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779396" y="6341905"/>
                  <a:ext cx="119911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5219573" y="2253347"/>
                <a:ext cx="41451" cy="142731"/>
                <a:chOff x="8773899" y="6138407"/>
                <a:chExt cx="120668" cy="333916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8831217" y="6138407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8774656" y="6264112"/>
                  <a:ext cx="119911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8835957" y="6341905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8773899" y="6341905"/>
                  <a:ext cx="119912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5108835" y="2253522"/>
                <a:ext cx="41451" cy="142731"/>
                <a:chOff x="8773899" y="6138407"/>
                <a:chExt cx="120668" cy="333916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8831217" y="6138407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774656" y="6264112"/>
                  <a:ext cx="119911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830460" y="6341905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8773899" y="6341905"/>
                  <a:ext cx="119912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6366538" y="2208957"/>
                <a:ext cx="253596" cy="215444"/>
                <a:chOff x="7223710" y="4591119"/>
                <a:chExt cx="319813" cy="271699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7249110" y="4642502"/>
                  <a:ext cx="149736" cy="186782"/>
                </a:xfrm>
                <a:prstGeom prst="line">
                  <a:avLst/>
                </a:prstGeom>
                <a:ln w="19050">
                  <a:solidFill>
                    <a:srgbClr val="F28E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/>
                <p:cNvSpPr txBox="1"/>
                <p:nvPr/>
              </p:nvSpPr>
              <p:spPr>
                <a:xfrm>
                  <a:off x="7223710" y="4591119"/>
                  <a:ext cx="319813" cy="27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F28E00"/>
                      </a:solidFill>
                    </a:rPr>
                    <a:t>Y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996313" y="2210946"/>
                <a:ext cx="253596" cy="215444"/>
                <a:chOff x="7223710" y="4591119"/>
                <a:chExt cx="319813" cy="271699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7249110" y="4642502"/>
                  <a:ext cx="149736" cy="186782"/>
                </a:xfrm>
                <a:prstGeom prst="line">
                  <a:avLst/>
                </a:prstGeom>
                <a:ln w="19050">
                  <a:solidFill>
                    <a:srgbClr val="F28E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/>
                <p:cNvSpPr txBox="1"/>
                <p:nvPr/>
              </p:nvSpPr>
              <p:spPr>
                <a:xfrm>
                  <a:off x="7223710" y="4591119"/>
                  <a:ext cx="319813" cy="27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F28E00"/>
                      </a:solidFill>
                    </a:rPr>
                    <a:t>Y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 rot="2273931">
                <a:off x="6804549" y="2363471"/>
                <a:ext cx="253596" cy="215444"/>
                <a:chOff x="7190602" y="4562991"/>
                <a:chExt cx="319813" cy="271700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7249110" y="4642502"/>
                  <a:ext cx="149736" cy="186782"/>
                </a:xfrm>
                <a:prstGeom prst="line">
                  <a:avLst/>
                </a:prstGeom>
                <a:ln w="19050">
                  <a:solidFill>
                    <a:srgbClr val="F28E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TextBox 91"/>
                <p:cNvSpPr txBox="1"/>
                <p:nvPr/>
              </p:nvSpPr>
              <p:spPr>
                <a:xfrm>
                  <a:off x="7190602" y="4562991"/>
                  <a:ext cx="319813" cy="27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F28E00"/>
                      </a:solidFill>
                    </a:rPr>
                    <a:t>Y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6160847" y="2828784"/>
                <a:ext cx="859425" cy="230202"/>
                <a:chOff x="8776479" y="4662621"/>
                <a:chExt cx="1445108" cy="387080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8776479" y="4662621"/>
                  <a:ext cx="426417" cy="362265"/>
                  <a:chOff x="7223710" y="4591119"/>
                  <a:chExt cx="319813" cy="271699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7249110" y="4642502"/>
                    <a:ext cx="149736" cy="186782"/>
                  </a:xfrm>
                  <a:prstGeom prst="line">
                    <a:avLst/>
                  </a:prstGeom>
                  <a:ln w="19050">
                    <a:solidFill>
                      <a:srgbClr val="F28E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7223710" y="4591119"/>
                    <a:ext cx="319813" cy="2716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b="1" dirty="0">
                        <a:solidFill>
                          <a:srgbClr val="F28E00"/>
                        </a:solidFill>
                      </a:rPr>
                      <a:t>Y</a:t>
                    </a:r>
                  </a:p>
                </p:txBody>
              </p:sp>
            </p:grpSp>
            <p:sp>
              <p:nvSpPr>
                <p:cNvPr id="88" name="TextBox 87"/>
                <p:cNvSpPr txBox="1"/>
                <p:nvPr/>
              </p:nvSpPr>
              <p:spPr>
                <a:xfrm>
                  <a:off x="8946112" y="4687436"/>
                  <a:ext cx="1275475" cy="362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YAG Screen</a:t>
                  </a: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5721922" y="2212139"/>
                <a:ext cx="253596" cy="215444"/>
                <a:chOff x="7223710" y="4591119"/>
                <a:chExt cx="319813" cy="271699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7249110" y="4642502"/>
                  <a:ext cx="149736" cy="186782"/>
                </a:xfrm>
                <a:prstGeom prst="line">
                  <a:avLst/>
                </a:prstGeom>
                <a:ln w="19050">
                  <a:solidFill>
                    <a:srgbClr val="F28E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>
                  <a:off x="7223710" y="4591119"/>
                  <a:ext cx="319813" cy="2716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F28E00"/>
                      </a:solidFill>
                    </a:rPr>
                    <a:t>Y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5901290" y="2251131"/>
                <a:ext cx="41451" cy="142731"/>
                <a:chOff x="8773899" y="6138407"/>
                <a:chExt cx="120668" cy="333916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8831217" y="6138407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774656" y="6264112"/>
                  <a:ext cx="119911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8830460" y="6341905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8773899" y="6341905"/>
                  <a:ext cx="119912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7023417" y="2843538"/>
                <a:ext cx="428903" cy="215444"/>
                <a:chOff x="9923018" y="4687428"/>
                <a:chExt cx="721193" cy="362265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9923018" y="4709038"/>
                  <a:ext cx="70759" cy="240000"/>
                  <a:chOff x="8772066" y="6138407"/>
                  <a:chExt cx="122501" cy="333916"/>
                </a:xfrm>
              </p:grpSpPr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8831217" y="6138407"/>
                    <a:ext cx="0" cy="130418"/>
                  </a:xfrm>
                  <a:prstGeom prst="line">
                    <a:avLst/>
                  </a:prstGeom>
                  <a:ln w="12700">
                    <a:solidFill>
                      <a:srgbClr val="CC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8774656" y="6264112"/>
                    <a:ext cx="119911" cy="0"/>
                  </a:xfrm>
                  <a:prstGeom prst="line">
                    <a:avLst/>
                  </a:prstGeom>
                  <a:ln w="12700">
                    <a:solidFill>
                      <a:srgbClr val="CC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8828627" y="6341905"/>
                    <a:ext cx="0" cy="130418"/>
                  </a:xfrm>
                  <a:prstGeom prst="line">
                    <a:avLst/>
                  </a:prstGeom>
                  <a:ln w="12700">
                    <a:solidFill>
                      <a:srgbClr val="CC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8772066" y="6341905"/>
                    <a:ext cx="119912" cy="0"/>
                  </a:xfrm>
                  <a:prstGeom prst="line">
                    <a:avLst/>
                  </a:prstGeom>
                  <a:ln w="12700">
                    <a:solidFill>
                      <a:srgbClr val="CC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" name="TextBox 75"/>
                <p:cNvSpPr txBox="1"/>
                <p:nvPr/>
              </p:nvSpPr>
              <p:spPr>
                <a:xfrm>
                  <a:off x="9959034" y="4687428"/>
                  <a:ext cx="685177" cy="362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BPM</a:t>
                  </a: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5486387" y="2251131"/>
                <a:ext cx="41451" cy="142731"/>
                <a:chOff x="8773899" y="6138407"/>
                <a:chExt cx="120668" cy="333916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8831217" y="6138407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8774656" y="6264112"/>
                  <a:ext cx="119911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8830460" y="6341905"/>
                  <a:ext cx="0" cy="130418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8773899" y="6341905"/>
                  <a:ext cx="119912" cy="0"/>
                </a:xfrm>
                <a:prstGeom prst="line">
                  <a:avLst/>
                </a:prstGeom>
                <a:ln w="12700">
                  <a:solidFill>
                    <a:srgbClr val="CC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Rectangle 59"/>
              <p:cNvSpPr/>
              <p:nvPr/>
            </p:nvSpPr>
            <p:spPr>
              <a:xfrm>
                <a:off x="4517176" y="2298655"/>
                <a:ext cx="57092" cy="856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978823" y="2281220"/>
                <a:ext cx="57092" cy="856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4664061" y="2561432"/>
                <a:ext cx="231434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4654962" y="2518613"/>
                <a:ext cx="57092" cy="856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845955" y="2518613"/>
                <a:ext cx="57092" cy="8563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4532365" y="2364604"/>
                <a:ext cx="112718" cy="19682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endCxn id="61" idx="2"/>
              </p:cNvCxnSpPr>
              <p:nvPr/>
            </p:nvCxnSpPr>
            <p:spPr>
              <a:xfrm flipV="1">
                <a:off x="4906005" y="2366859"/>
                <a:ext cx="101365" cy="19457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4860032" y="2523375"/>
                <a:ext cx="6799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0000FF"/>
                    </a:solidFill>
                  </a:rPr>
                  <a:t>Vertical </a:t>
                </a: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5510434" y="2814285"/>
                <a:ext cx="738397" cy="244991"/>
                <a:chOff x="7909709" y="4638241"/>
                <a:chExt cx="1241603" cy="411948"/>
              </a:xfrm>
            </p:grpSpPr>
            <p:sp>
              <p:nvSpPr>
                <p:cNvPr id="69" name="Flowchart: Sort 68"/>
                <p:cNvSpPr/>
                <p:nvPr/>
              </p:nvSpPr>
              <p:spPr>
                <a:xfrm>
                  <a:off x="7909709" y="4638241"/>
                  <a:ext cx="72000" cy="360000"/>
                </a:xfrm>
                <a:prstGeom prst="flowChartSort">
                  <a:avLst/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932443" y="4687924"/>
                  <a:ext cx="1218869" cy="362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/>
                    <a:t>Quadrupole</a:t>
                  </a:r>
                </a:p>
              </p:txBody>
            </p:sp>
          </p:grpSp>
        </p:grpSp>
        <p:sp>
          <p:nvSpPr>
            <p:cNvPr id="139" name="Text Box 32"/>
            <p:cNvSpPr txBox="1">
              <a:spLocks noChangeAspect="1" noChangeArrowheads="1"/>
            </p:cNvSpPr>
            <p:nvPr/>
          </p:nvSpPr>
          <p:spPr bwMode="auto">
            <a:xfrm>
              <a:off x="582151" y="1903315"/>
              <a:ext cx="1194045" cy="270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100" b="1" dirty="0" smtClean="0">
                  <a:solidFill>
                    <a:srgbClr val="FF9900"/>
                  </a:solidFill>
                </a:rPr>
                <a:t>PITZ tunnel</a:t>
              </a:r>
              <a:endParaRPr lang="en-US" altLang="en-US" sz="1100" b="1" dirty="0">
                <a:solidFill>
                  <a:srgbClr val="FF9900"/>
                </a:solidFill>
              </a:endParaRPr>
            </a:p>
          </p:txBody>
        </p:sp>
      </p:grpSp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471969"/>
              </p:ext>
            </p:extLst>
          </p:nvPr>
        </p:nvGraphicFramePr>
        <p:xfrm>
          <a:off x="6804248" y="3075806"/>
          <a:ext cx="216024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1800200"/>
              </a:tblGrid>
              <a:tr h="24408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1,3,</a:t>
                      </a:r>
                    </a:p>
                    <a:p>
                      <a:pPr algn="l"/>
                      <a:r>
                        <a:rPr lang="en-US" sz="8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Optical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rectification </a:t>
                      </a:r>
                      <a:r>
                        <a:rPr lang="en-US" sz="1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endParaRPr lang="en-US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Photoconductive antenna </a:t>
                      </a:r>
                      <a:r>
                        <a:rPr lang="en-US" sz="1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[1]</a:t>
                      </a:r>
                      <a:endParaRPr lang="en-US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Two-color Laser </a:t>
                      </a:r>
                      <a:r>
                        <a:rPr lang="en-US" sz="9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filamentation</a:t>
                      </a:r>
                      <a:r>
                        <a:rPr lang="en-US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[2]</a:t>
                      </a:r>
                      <a:endParaRPr lang="en-US" sz="9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CTR (LCLS/FACET) </a:t>
                      </a:r>
                      <a:r>
                        <a:rPr lang="en-US" sz="1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[3]</a:t>
                      </a:r>
                      <a:endParaRPr lang="en-US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 (FLASH) </a:t>
                      </a:r>
                      <a:r>
                        <a:rPr lang="en-US" sz="1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[4]</a:t>
                      </a:r>
                      <a:endParaRPr lang="en-US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(TELBE) </a:t>
                      </a:r>
                      <a:r>
                        <a:rPr lang="en-US" sz="1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[5]</a:t>
                      </a:r>
                      <a:endParaRPr lang="en-US" sz="10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6672742" y="998607"/>
            <a:ext cx="2428364" cy="1989802"/>
            <a:chOff x="6744750" y="998607"/>
            <a:chExt cx="2428364" cy="1989802"/>
          </a:xfrm>
        </p:grpSpPr>
        <p:grpSp>
          <p:nvGrpSpPr>
            <p:cNvPr id="141" name="组合 4"/>
            <p:cNvGrpSpPr/>
            <p:nvPr/>
          </p:nvGrpSpPr>
          <p:grpSpPr>
            <a:xfrm>
              <a:off x="6744750" y="1112583"/>
              <a:ext cx="2363754" cy="1875826"/>
              <a:chOff x="6777813" y="1455698"/>
              <a:chExt cx="2363754" cy="1875826"/>
            </a:xfrm>
          </p:grpSpPr>
          <p:sp>
            <p:nvSpPr>
              <p:cNvPr id="142" name="TextBox 141"/>
              <p:cNvSpPr txBox="1">
                <a:spLocks/>
              </p:cNvSpPr>
              <p:nvPr/>
            </p:nvSpPr>
            <p:spPr>
              <a:xfrm>
                <a:off x="6777813" y="3069914"/>
                <a:ext cx="23637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u="sng" dirty="0" smtClean="0">
                    <a:solidFill>
                      <a:srgbClr val="F28E00"/>
                    </a:solidFill>
                    <a:cs typeface="Times New Roman" panose="02020603050405020304" pitchFamily="18" charset="0"/>
                  </a:rPr>
                  <a:t>Pulse energy vs. rep. rate</a:t>
                </a:r>
                <a:endParaRPr lang="en-US" sz="1100" b="1" u="sng" dirty="0">
                  <a:solidFill>
                    <a:srgbClr val="F28E00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3" name="Picture 4" descr="\\afs\ifh.de\group\pitz\data\lixiangk\sim\THz-energy-vs-frequency-20190314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" b="5959"/>
              <a:stretch/>
            </p:blipFill>
            <p:spPr bwMode="auto">
              <a:xfrm>
                <a:off x="6898374" y="1455698"/>
                <a:ext cx="2027940" cy="16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TextBox 143"/>
              <p:cNvSpPr txBox="1"/>
              <p:nvPr/>
            </p:nvSpPr>
            <p:spPr>
              <a:xfrm>
                <a:off x="8131940" y="1526970"/>
                <a:ext cx="548544" cy="307775"/>
              </a:xfrm>
              <a:prstGeom prst="rect">
                <a:avLst/>
              </a:prstGeom>
              <a:noFill/>
            </p:spPr>
            <p:txBody>
              <a:bodyPr wrap="none" lIns="91438" tIns="45719" rIns="91438" bIns="45719" rtlCol="0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</a:rPr>
                  <a:t>~</a:t>
                </a:r>
                <a:r>
                  <a:rPr lang="en-US" sz="1400" b="1" dirty="0" err="1">
                    <a:solidFill>
                      <a:srgbClr val="C00000"/>
                    </a:solidFill>
                  </a:rPr>
                  <a:t>mJ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7596336" y="998607"/>
              <a:ext cx="15767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SASE@4 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nC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, 200 A</a:t>
              </a:r>
            </a:p>
          </p:txBody>
        </p:sp>
      </p:grpSp>
      <p:sp>
        <p:nvSpPr>
          <p:cNvPr id="147" name="TextBox 146"/>
          <p:cNvSpPr txBox="1">
            <a:spLocks/>
          </p:cNvSpPr>
          <p:nvPr/>
        </p:nvSpPr>
        <p:spPr>
          <a:xfrm>
            <a:off x="251520" y="4371950"/>
            <a:ext cx="467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28E00"/>
                </a:solidFill>
                <a:cs typeface="Times New Roman" panose="02020603050405020304" pitchFamily="18" charset="0"/>
              </a:rPr>
              <a:t>Layout of the proof-of-principle THz SASE FEL experiment</a:t>
            </a:r>
            <a:endParaRPr lang="en-US" sz="1100" b="1" dirty="0">
              <a:solidFill>
                <a:srgbClr val="F28E00"/>
              </a:solidFill>
              <a:cs typeface="Times New Roman" panose="02020603050405020304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4127394" y="2805346"/>
            <a:ext cx="240450" cy="15388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3"/>
                </a:solidFill>
              </a:rPr>
              <a:t>wall</a:t>
            </a:r>
            <a:endParaRPr lang="en-US" sz="1000" b="1" dirty="0">
              <a:solidFill>
                <a:schemeClr val="accent3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401857" y="2150735"/>
            <a:ext cx="19050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Chicane -&gt; Short bunch 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832870" y="2150735"/>
            <a:ext cx="2449710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Laser shaping -&gt; Pre-bunching</a:t>
            </a:r>
          </a:p>
        </p:txBody>
      </p:sp>
    </p:spTree>
    <p:extLst>
      <p:ext uri="{BB962C8B-B14F-4D97-AF65-F5344CB8AC3E}">
        <p14:creationId xmlns:p14="http://schemas.microsoft.com/office/powerpoint/2010/main" val="34024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results with Warp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Shot noise in Astra and GPT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Shot noise in Genesis 1.3 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hot noise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3147814"/>
                <a:ext cx="1518942" cy="658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600" b="0" i="0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altLang="zh-CN" sz="1600" b="0" i="0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 b="0" i="0" smtClean="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  <m:sup>
                                  <m:r>
                                    <a:rPr lang="en-US" altLang="zh-CN" sz="1600" b="0" i="0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600" b="0" i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CN" sz="1600" b="0" i="1" smtClean="0">
                                  <a:latin typeface="Cambria Math"/>
                                </a:rPr>
                                <m:t>𝜌</m:t>
                              </m:r>
                              <m:r>
                                <a:rPr lang="en-US" altLang="zh-CN" sz="1600" b="0" i="0" smtClean="0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1600" dirty="0" err="1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147814"/>
                <a:ext cx="1518942" cy="6582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1395155"/>
                <a:ext cx="2256259" cy="553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N</m:t>
                          </m:r>
                        </m:den>
                      </m:f>
                      <m:r>
                        <a:rPr lang="en-US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with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noise</m:t>
                      </m:r>
                      <m:r>
                        <a:rPr lang="en-US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reduction</m:t>
                      </m:r>
                    </m:oMath>
                  </m:oMathPara>
                </a14:m>
                <a:endParaRPr lang="en-US" sz="1600" b="0" i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95155"/>
                <a:ext cx="2256259" cy="5539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76196" y="1995686"/>
                <a:ext cx="2559034" cy="315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N</m:t>
                          </m:r>
                        </m:e>
                        <m:sup>
                          <m:r>
                            <a:rPr lang="en-US" altLang="zh-CN">
                              <a:latin typeface="Cambria Math"/>
                            </a:rPr>
                            <m:t>−1/2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without</m:t>
                      </m:r>
                      <m:r>
                        <a:rPr lang="en-US" altLang="zh-CN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noise</m:t>
                      </m:r>
                      <m:r>
                        <a:rPr lang="en-US" altLang="zh-CN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reduction</m:t>
                      </m:r>
                    </m:oMath>
                  </m:oMathPara>
                </a14:m>
                <a:endParaRPr lang="en-US" altLang="zh-CN" dirty="0" err="1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96" y="1995686"/>
                <a:ext cx="2559034" cy="3157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3909771"/>
                <a:ext cx="46816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is # of macro-particle per radiation wavelength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is FEL parameter</a:t>
                </a:r>
                <a:endParaRPr lang="zh-CN" altLang="en-US" sz="1600" dirty="0" err="1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909771"/>
                <a:ext cx="4681603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9937" y="2335981"/>
                <a:ext cx="35825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# of macro-particle </a:t>
                </a:r>
                <a:r>
                  <a:rPr lang="en-US" altLang="zh-CN" dirty="0" smtClean="0"/>
                  <a:t>of the whole bunch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37" y="2335981"/>
                <a:ext cx="3582584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3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Space charge </a:t>
            </a:r>
            <a:r>
              <a:rPr lang="en-US" sz="2400" dirty="0" smtClean="0"/>
              <a:t>calculation in </a:t>
            </a:r>
            <a:r>
              <a:rPr lang="en-US" sz="2400" dirty="0" err="1" smtClean="0"/>
              <a:t>undulator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3352903"/>
              </p:ext>
            </p:extLst>
          </p:nvPr>
        </p:nvGraphicFramePr>
        <p:xfrm>
          <a:off x="467544" y="3236218"/>
          <a:ext cx="4968552" cy="127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419"/>
                <a:gridCol w="1226845"/>
                <a:gridCol w="1440160"/>
                <a:gridCol w="1152128"/>
              </a:tblGrid>
              <a:tr h="24864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GPT</a:t>
                      </a:r>
                      <a:r>
                        <a:rPr lang="en-US" sz="1200" baseline="0" dirty="0" smtClean="0"/>
                        <a:t> 3Dmesh</a:t>
                      </a:r>
                      <a:endParaRPr lang="en-US" sz="12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GPT</a:t>
                      </a:r>
                      <a:r>
                        <a:rPr lang="en-US" sz="1200" baseline="0" dirty="0" smtClean="0"/>
                        <a:t> 3D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Astra SC3D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486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Model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Particle-in-cell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Particle</a:t>
                      </a:r>
                      <a:r>
                        <a:rPr lang="en-US" sz="1200" baseline="0" dirty="0" smtClean="0"/>
                        <a:t>-to-particle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Particle-in-cell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486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Solver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Multi-grid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Coulomb’s law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FFT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4864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Grids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16x16x16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None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16x16x16</a:t>
                      </a:r>
                      <a:endParaRPr lang="en-US" sz="1200" dirty="0"/>
                    </a:p>
                  </a:txBody>
                  <a:tcPr marT="34290" marB="34290"/>
                </a:tc>
              </a:tr>
              <a:tr h="27390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r>
                        <a:rPr lang="en-US" sz="1200" baseline="0" dirty="0" smtClean="0"/>
                        <a:t> of particles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</a:t>
                      </a:r>
                      <a:r>
                        <a:rPr lang="en-US" sz="1200" baseline="0" dirty="0" smtClean="0"/>
                        <a:t> k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5k or 10 k</a:t>
                      </a:r>
                      <a:endParaRPr lang="en-US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 k</a:t>
                      </a:r>
                      <a:endParaRPr lang="en-US" sz="12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298" y="1157317"/>
            <a:ext cx="391645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Basic procedures of PIC method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     1. Transform the beam into rest frame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2. </a:t>
            </a:r>
            <a:r>
              <a:rPr lang="en-US" sz="1200" b="1" dirty="0" smtClean="0"/>
              <a:t>Solve Poisson’s equation in the rest frame</a:t>
            </a:r>
          </a:p>
          <a:p>
            <a:r>
              <a:rPr lang="en-US" sz="1200" dirty="0" smtClean="0"/>
              <a:t>     3. Transform the fields into lab frame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0" y="781050"/>
            <a:ext cx="3657600" cy="2743200"/>
            <a:chOff x="5334000" y="990600"/>
            <a:chExt cx="3657600" cy="3657600"/>
          </a:xfrm>
        </p:grpSpPr>
        <p:pic>
          <p:nvPicPr>
            <p:cNvPr id="4" name="Picture 3" descr="\\afs\ifh.de\group\pitz\data\lixiangk\work\simul\test-undulator-6\n200k-sig_x-1.55mm-sig_y-0.34mm-alp_x-7.36-alp_y-4.43\GPT\gamma-z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990600"/>
              <a:ext cx="3657600" cy="3657600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096000" y="2312467"/>
                  <a:ext cx="2385178" cy="13518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mbria Math"/>
                    </a:rPr>
                    <a:t>rest frame velocity</a:t>
                  </a:r>
                  <a:r>
                    <a:rPr lang="en-US" b="0" i="1" dirty="0" smtClean="0">
                      <a:latin typeface="Cambria Math"/>
                    </a:rPr>
                    <a:t>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312466"/>
                  <a:ext cx="2385178" cy="10138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781" t="-295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6623197" y="131503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lab frame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1084" y="268914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rest frame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298" y="2357467"/>
            <a:ext cx="468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All velocities in the rest frame &lt;&lt; c, which doesn’t holds when: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1. Energy spread is very large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2. </a:t>
            </a:r>
            <a:r>
              <a:rPr lang="en-US" sz="1200" b="1" dirty="0">
                <a:solidFill>
                  <a:srgbClr val="C00000"/>
                </a:solidFill>
              </a:rPr>
              <a:t>V</a:t>
            </a:r>
            <a:r>
              <a:rPr lang="en-US" sz="1200" b="1" dirty="0" smtClean="0">
                <a:solidFill>
                  <a:srgbClr val="C00000"/>
                </a:solidFill>
              </a:rPr>
              <a:t>arying transverse kick applied along the beam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Xiangkun Li     |                                                                          Simulation of THz SASE FEL at PITZ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with Genesis 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054821"/>
            <a:ext cx="4121993" cy="3757687"/>
          </a:xfrm>
        </p:spPr>
        <p:txBody>
          <a:bodyPr/>
          <a:lstStyle/>
          <a:p>
            <a:r>
              <a:rPr lang="en-US" dirty="0" smtClean="0"/>
              <a:t>Genesis 1.3 simulation with input beam from Astra</a:t>
            </a:r>
          </a:p>
          <a:p>
            <a:pPr lvl="1"/>
            <a:r>
              <a:rPr lang="en-US" dirty="0" smtClean="0"/>
              <a:t>No transverse space charge effects</a:t>
            </a:r>
          </a:p>
          <a:p>
            <a:pPr lvl="1"/>
            <a:r>
              <a:rPr lang="en-US" dirty="0" smtClean="0"/>
              <a:t>No waveguide effects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9" descr="\\afs\ifh.de\group\pitz\data\lixiangk\sim\LCLS-I\4.50mm\SASE5\spectrum-vs-lamds-ipse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96" y="2571750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\\afs\ifh.de\group\pitz\data\lixiangk\sim\LCLS-I\4.50mm\SASE5\power-vs-t-ipse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496" y="2581987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\\afs\ifh.de\group\pitz\data\lixiangk\sim\LCLS-I\4.50mm\SASE5\energy-vs-z-ipse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64" y="2571750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3864493"/>
                  </p:ext>
                </p:extLst>
              </p:nvPr>
            </p:nvGraphicFramePr>
            <p:xfrm>
              <a:off x="4139952" y="915566"/>
              <a:ext cx="3083017" cy="1564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7047"/>
                    <a:gridCol w="1052671"/>
                    <a:gridCol w="643299"/>
                  </a:tblGrid>
                  <a:tr h="223454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2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12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:r>
                            <a:rPr lang="en-US" sz="12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en-US" sz="12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</a:pPr>
                          <a:r>
                            <a:rPr lang="en-US" sz="12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 </a:t>
                          </a:r>
                          <a:endParaRPr lang="en-US" sz="12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Pulse energy</a:t>
                          </a:r>
                          <a:endParaRPr lang="en-US" sz="11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:r>
                            <a:rPr lang="en-US" sz="1100" b="1" i="0" baseline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493.1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b="1" baseline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108.8</a:t>
                          </a:r>
                          <a:endParaRPr lang="en-US" sz="1100" b="1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b="0" i="0" baseline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μJ</m:t>
                                </m:r>
                              </m:oMath>
                            </m:oMathPara>
                          </a14:m>
                          <a:endParaRPr lang="en-US" sz="1100" b="0" i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power</a:t>
                          </a:r>
                          <a:endParaRPr lang="en-US" sz="11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52.7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baseline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11.8</a:t>
                          </a:r>
                          <a:endParaRPr lang="en-US" sz="11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ts val="13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b="0" i="0" baseline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MW</m:t>
                                </m:r>
                              </m:oMath>
                            </m:oMathPara>
                          </a14:m>
                          <a:endParaRPr lang="en-US" sz="1100" b="0" i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Centre</a:t>
                          </a:r>
                          <a:r>
                            <a:rPr lang="en-US" sz="11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wavelength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:r>
                            <a:rPr lang="en-US" sz="1100" b="1" baseline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101.8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1" i="1" baseline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b="1" baseline="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endParaRPr lang="en-US" sz="1100" b="1" baseline="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b="0" i="0" baseline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μm</m:t>
                                </m:r>
                              </m:oMath>
                            </m:oMathPara>
                          </a14:m>
                          <a:endParaRPr lang="en-US" sz="11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Spectrum width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:r>
                            <a:rPr lang="en-US" sz="11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baseline="0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</a:t>
                          </a:r>
                          <a:endParaRPr lang="en-US" sz="11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b="0" i="0" baseline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μm</m:t>
                                </m:r>
                              </m:oMath>
                            </m:oMathPara>
                          </a14:m>
                          <a:endParaRPr lang="en-US" sz="1100" b="0" i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Arrival</a:t>
                          </a:r>
                          <a:r>
                            <a:rPr lang="en-US" sz="11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</a:t>
                          </a:r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ime</a:t>
                          </a:r>
                          <a:r>
                            <a:rPr lang="en-US" sz="11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jitter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:r>
                            <a:rPr lang="en-US" sz="11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1.45</a:t>
                          </a:r>
                          <a:endParaRPr lang="en-US" sz="11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100" b="0" i="0" baseline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ps</m:t>
                                </m:r>
                              </m:oMath>
                            </m:oMathPara>
                          </a14:m>
                          <a:endParaRPr lang="en-US" sz="1100" b="0" i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3864493"/>
                  </p:ext>
                </p:extLst>
              </p:nvPr>
            </p:nvGraphicFramePr>
            <p:xfrm>
              <a:off x="4139952" y="915566"/>
              <a:ext cx="3083017" cy="1564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7047"/>
                    <a:gridCol w="1052671"/>
                    <a:gridCol w="643299"/>
                  </a:tblGrid>
                  <a:tr h="2565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2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12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:r>
                            <a:rPr lang="en-US" sz="12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lang="en-US" sz="12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300"/>
                            </a:lnSpc>
                          </a:pPr>
                          <a:r>
                            <a:rPr lang="en-US" sz="12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Unit </a:t>
                          </a:r>
                          <a:endParaRPr lang="en-US" sz="12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Pulse energy</a:t>
                          </a:r>
                          <a:endParaRPr lang="en-US" sz="11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32558" t="-106977" r="-61628" b="-4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77358" t="-106977" b="-413953"/>
                          </a:stretch>
                        </a:blipFill>
                      </a:tcPr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power</a:t>
                          </a:r>
                          <a:endParaRPr lang="en-US" sz="11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32558" t="-206977" r="-61628" b="-3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77358" t="-206977" b="-313953"/>
                          </a:stretch>
                        </a:blipFill>
                      </a:tcPr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Centre</a:t>
                          </a:r>
                          <a:r>
                            <a:rPr lang="en-US" sz="11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wavelength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32558" t="-306977" r="-61628" b="-2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77358" t="-306977" b="-213953"/>
                          </a:stretch>
                        </a:blipFill>
                      </a:tcPr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Spectrum width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32558" t="-406977" r="-61628" b="-1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77358" t="-406977" b="-113953"/>
                          </a:stretch>
                        </a:blipFill>
                      </a:tcPr>
                    </a:tc>
                  </a:tr>
                  <a:tr h="261602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300"/>
                            </a:lnSpc>
                          </a:pPr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Arrival</a:t>
                          </a:r>
                          <a:r>
                            <a:rPr lang="en-US" sz="11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</a:t>
                          </a:r>
                          <a:r>
                            <a:rPr lang="en-US" sz="11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ime</a:t>
                          </a:r>
                          <a:r>
                            <a:rPr lang="en-US" sz="1100" b="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jitter</a:t>
                          </a:r>
                          <a:endParaRPr lang="en-US" sz="11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ts val="1300"/>
                            </a:lnSpc>
                          </a:pPr>
                          <a:r>
                            <a:rPr lang="en-US" sz="1100" b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1.45</a:t>
                          </a:r>
                          <a:endParaRPr lang="en-US" sz="1100" b="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77358" t="-506977" b="-139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TextBox 12"/>
          <p:cNvSpPr txBox="1"/>
          <p:nvPr/>
        </p:nvSpPr>
        <p:spPr>
          <a:xfrm>
            <a:off x="3419872" y="440925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energy along und.</a:t>
            </a:r>
            <a:endParaRPr lang="en-US" sz="1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440925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 at und. exit</a:t>
            </a:r>
            <a:endParaRPr lang="en-US" sz="1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5667" y="4387487"/>
            <a:ext cx="194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profile at exit</a:t>
            </a:r>
            <a:endParaRPr lang="en-US" sz="1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C:\Users\lixiangk\Desktop\Bitbucket\pitz-work\reports\20181012-THzMiniWorkshop\rms_x-z.II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1902"/>
            <a:ext cx="288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611560" y="3902602"/>
            <a:ext cx="2694316" cy="541356"/>
            <a:chOff x="6192963" y="-35346"/>
            <a:chExt cx="2694316" cy="541356"/>
          </a:xfrm>
        </p:grpSpPr>
        <p:sp>
          <p:nvSpPr>
            <p:cNvPr id="38" name="Rectangle 37"/>
            <p:cNvSpPr/>
            <p:nvPr/>
          </p:nvSpPr>
          <p:spPr>
            <a:xfrm>
              <a:off x="6192963" y="51469"/>
              <a:ext cx="2242689" cy="45454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  <a:sp3d extrusionH="133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8345276" y="30874"/>
              <a:ext cx="216024" cy="1646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8468816" y="183274"/>
              <a:ext cx="0" cy="1646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388424" y="-35346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11 mm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27161" y="180678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  <a:r>
                <a:rPr lang="en-US" sz="800" dirty="0" smtClean="0"/>
                <a:t> mm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00192" y="30874"/>
              <a:ext cx="9925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Vacuum chamber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64597" y="207819"/>
            <a:ext cx="1705787" cy="1440000"/>
            <a:chOff x="126204" y="1100716"/>
            <a:chExt cx="1705787" cy="1440000"/>
          </a:xfrm>
        </p:grpSpPr>
        <p:pic>
          <p:nvPicPr>
            <p:cNvPr id="22" name="Picture 2" descr="\\afs\ifh.de\group\pitz\data\lixiangk\sim\LCLS-I\4.50mm\xpx+ypy@ast.2745.01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04" y="1100716"/>
              <a:ext cx="1705787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106015" y="1592439"/>
                  <a:ext cx="666593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1200" b="1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015" y="1592439"/>
                  <a:ext cx="666593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57943" y="1880471"/>
                  <a:ext cx="673005" cy="2939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1200" b="1" i="1" dirty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2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943" y="1880471"/>
                  <a:ext cx="673005" cy="29399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99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{\displaystyle {\begin{aligned}t'&amp;=\gamma \left(t-{\frac {vx}{c^{2}}}\right)\\x'&amp;=\gamma \left(x-vt\right)\\y'&amp;=y\\z'&amp;=z\end{aligned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6643" y="483518"/>
                <a:ext cx="1213987" cy="11371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2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12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𝑣𝑡</m:t>
                          </m:r>
                        </m:e>
                      </m:d>
                    </m:oMath>
                  </m:oMathPara>
                </a14:m>
                <a:endParaRPr lang="en-US" sz="12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𝑡</m:t>
                          </m:r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43" y="483518"/>
                <a:ext cx="1213987" cy="11371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80112" y="160338"/>
            <a:ext cx="2023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 transformation: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06643" y="1688108"/>
                <a:ext cx="1370247" cy="14821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𝛾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200" b="0" i="1" smtClean="0">
                              <a:latin typeface="Cambria Math"/>
                            </a:rPr>
                            <m:t>/</m:t>
                          </m:r>
                          <m:r>
                            <a:rPr lang="en-US" sz="1200" i="1">
                              <a:latin typeface="Cambria Math"/>
                            </a:rPr>
                            <m:t>𝛾</m:t>
                          </m:r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 err="1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sz="1200" i="1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 err="1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43" y="1688108"/>
                <a:ext cx="1370247" cy="14821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06643" y="3239787"/>
                <a:ext cx="2170018" cy="14922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r>
                        <a:rPr lang="en-US" sz="1200" b="0" i="1" smtClean="0">
                          <a:latin typeface="Cambria Math"/>
                        </a:rPr>
                        <m:t>𝛽𝛾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=−</m:t>
                      </m:r>
                      <m:r>
                        <a:rPr lang="en-US" sz="1200" b="0" i="1" smtClean="0">
                          <a:latin typeface="Cambria Math"/>
                        </a:rPr>
                        <m:t>𝛽𝛾</m:t>
                      </m:r>
                      <m:r>
                        <a:rPr lang="en-US" sz="1200" b="0" i="1" smtClean="0">
                          <a:latin typeface="Cambria Math"/>
                        </a:rPr>
                        <m:t>𝑐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𝛽𝛾</m:t>
                      </m:r>
                      <m:r>
                        <a:rPr lang="en-US" sz="1200" b="0" i="1" smtClean="0">
                          <a:latin typeface="Cambria Math"/>
                        </a:rPr>
                        <m:t>𝑐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𝛽𝛾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2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i="1">
                          <a:latin typeface="Cambria Math"/>
                        </a:rPr>
                        <m:t>𝛽𝛾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2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i="1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r>
                        <a:rPr lang="en-US" sz="1200" b="0" i="1" smtClean="0">
                          <a:latin typeface="Cambria Math"/>
                        </a:rPr>
                        <m:t>𝛽𝛾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𝛾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𝑐𝐵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200" dirty="0" err="1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43" y="3239787"/>
                <a:ext cx="2170018" cy="14922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5790" y="843557"/>
                <a:ext cx="1707903" cy="486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boost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b</m:t>
                          </m:r>
                        </m:sub>
                      </m:sSub>
                      <m:r>
                        <a:rPr lang="en-US" sz="1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latin typeface="Cambria Math"/>
                                    </a:rPr>
                                    <m:t>u</m:t>
                                  </m:r>
                                </m:sub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sz="1200" dirty="0" err="1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90" y="843557"/>
                <a:ext cx="1707903" cy="4860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5790" y="1233422"/>
                <a:ext cx="748217" cy="47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u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 err="1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90" y="1233422"/>
                <a:ext cx="748217" cy="4742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900" y="1707654"/>
                <a:ext cx="23507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s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(1+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sz="1200">
                              <a:latin typeface="Cambria Math"/>
                            </a:rPr>
                            <m:t>)</m:t>
                          </m:r>
                          <m:r>
                            <a:rPr lang="en-US" sz="12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12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2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sz="12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i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u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200" dirty="0" err="1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00" y="1707654"/>
                <a:ext cx="2350708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5790" y="2005763"/>
                <a:ext cx="1922834" cy="6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𝛿</m:t>
                      </m:r>
                      <m:r>
                        <a:rPr lang="en-US" sz="1200" b="0" i="1" smtClean="0">
                          <a:latin typeface="Cambria Math"/>
                        </a:rPr>
                        <m:t>𝑡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200" dirty="0" err="1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90" y="2005763"/>
                <a:ext cx="1922834" cy="6379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560" y="2663428"/>
                <a:ext cx="3024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</a:rPr>
                      <m:t>𝛿</m:t>
                    </m:r>
                    <m:r>
                      <a:rPr lang="en-US" sz="12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1200" b="0" dirty="0" smtClean="0"/>
                  <a:t> 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𝛿</m:t>
                    </m:r>
                    <m:r>
                      <a:rPr lang="en-US" sz="12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1200" dirty="0" smtClean="0"/>
                  <a:t> depends on the resolution of the radiation wavelength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63428"/>
                <a:ext cx="3024336" cy="461665"/>
              </a:xfrm>
              <a:prstGeom prst="rect">
                <a:avLst/>
              </a:prstGeom>
              <a:blipFill rotWithShape="1">
                <a:blip r:embed="rId10"/>
                <a:stretch>
                  <a:fillRect t="-1316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67544" y="505004"/>
            <a:ext cx="2890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Parameters in </a:t>
            </a:r>
            <a:r>
              <a:rPr lang="en-US" sz="1600" dirty="0"/>
              <a:t>b</a:t>
            </a:r>
            <a:r>
              <a:rPr lang="en-US" sz="1600" dirty="0" smtClean="0"/>
              <a:t>oosted frame: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Xiangkun Li     |                                                                          Simulation of THz SASE FEL at PITZ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1560" y="1923554"/>
            <a:ext cx="4901274" cy="2088356"/>
            <a:chOff x="637118" y="1923554"/>
            <a:chExt cx="4901274" cy="2088356"/>
          </a:xfrm>
        </p:grpSpPr>
        <p:pic>
          <p:nvPicPr>
            <p:cNvPr id="1027" name="Picture 3" descr="D:\PITZ\2018\LCLS-I\4.50mm\beam-emittance-with-quads@4000pC_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73"/>
            <a:stretch/>
          </p:blipFill>
          <p:spPr bwMode="auto">
            <a:xfrm>
              <a:off x="642392" y="1923554"/>
              <a:ext cx="4896000" cy="1008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PITZ\2018\LCLS-I\4.50mm\beam-size-with-quads@4000pC_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18" y="2869132"/>
              <a:ext cx="4896000" cy="1142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99592" y="2022108"/>
              <a:ext cx="38250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9900"/>
                  </a:solidFill>
                </a:rPr>
                <a:t>Astra simulation w/ flattop laser (FWHM 21.5 </a:t>
              </a:r>
              <a:r>
                <a:rPr lang="en-US" sz="1100" b="1" dirty="0" err="1" smtClean="0">
                  <a:solidFill>
                    <a:srgbClr val="FF9900"/>
                  </a:solidFill>
                </a:rPr>
                <a:t>ps</a:t>
              </a:r>
              <a:r>
                <a:rPr lang="en-US" sz="1100" b="1" dirty="0" smtClean="0">
                  <a:solidFill>
                    <a:srgbClr val="FF9900"/>
                  </a:solidFill>
                </a:rPr>
                <a:t>, 4 </a:t>
              </a:r>
              <a:r>
                <a:rPr lang="en-US" sz="1100" b="1" dirty="0" err="1" smtClean="0">
                  <a:solidFill>
                    <a:srgbClr val="FF9900"/>
                  </a:solidFill>
                </a:rPr>
                <a:t>nC</a:t>
              </a:r>
              <a:r>
                <a:rPr lang="en-US" sz="1100" b="1" dirty="0" smtClean="0">
                  <a:solidFill>
                    <a:srgbClr val="FF9900"/>
                  </a:solidFill>
                </a:rPr>
                <a:t>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64088" y="2649490"/>
            <a:ext cx="1944000" cy="2082500"/>
            <a:chOff x="6228184" y="2649490"/>
            <a:chExt cx="1944000" cy="2082500"/>
          </a:xfrm>
        </p:grpSpPr>
        <p:grpSp>
          <p:nvGrpSpPr>
            <p:cNvPr id="7" name="Group 6"/>
            <p:cNvGrpSpPr/>
            <p:nvPr/>
          </p:nvGrpSpPr>
          <p:grpSpPr>
            <a:xfrm>
              <a:off x="6228184" y="2649490"/>
              <a:ext cx="1944000" cy="2082500"/>
              <a:chOff x="4211960" y="1851670"/>
              <a:chExt cx="1944000" cy="20825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211960" y="1851670"/>
                <a:ext cx="1944000" cy="2082500"/>
                <a:chOff x="6588224" y="1633155"/>
                <a:chExt cx="1944000" cy="2082500"/>
              </a:xfrm>
            </p:grpSpPr>
            <p:pic>
              <p:nvPicPr>
                <p:cNvPr id="19" name="Picture 12" descr="\\afs\ifh.de\group\pitz\data\lixiangk\sim\LCLS-I\4.50mm\SASE5\energy-vs-z-ipseed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8224" y="1633155"/>
                  <a:ext cx="1944000" cy="1944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7056276" y="3438656"/>
                  <a:ext cx="11161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THz energy</a:t>
                  </a:r>
                  <a:endParaRPr lang="en-US" sz="1200" b="1" dirty="0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4499992" y="2000987"/>
                    <a:ext cx="1303562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9900"/>
                        </a:solidFill>
                      </a:rPr>
                      <a:t>0.5 mJ@100</a:t>
                    </a:r>
                    <a14:m>
                      <m:oMath xmlns:m="http://schemas.openxmlformats.org/officeDocument/2006/math">
                        <m:r>
                          <a:rPr lang="en-US" sz="1200" b="1" i="0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𝛍</m:t>
                        </m:r>
                        <m:r>
                          <a:rPr lang="en-US" sz="1200" b="1" i="0" smtClean="0">
                            <a:solidFill>
                              <a:srgbClr val="FF9900"/>
                            </a:solidFill>
                            <a:latin typeface="Cambria Math"/>
                          </a:rPr>
                          <m:t>𝐦</m:t>
                        </m:r>
                      </m:oMath>
                    </a14:m>
                    <a:endParaRPr lang="en-US" sz="1200" b="1" dirty="0" smtClean="0">
                      <a:solidFill>
                        <a:srgbClr val="FF99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9992" y="2000987"/>
                    <a:ext cx="1303562" cy="27699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467" t="-2174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Rectangle 7"/>
            <p:cNvSpPr/>
            <p:nvPr/>
          </p:nvSpPr>
          <p:spPr>
            <a:xfrm>
              <a:off x="7173789" y="4011910"/>
              <a:ext cx="7825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9900"/>
                  </a:solidFill>
                </a:rPr>
                <a:t>Genesis</a:t>
              </a:r>
            </a:p>
          </p:txBody>
        </p:sp>
      </p:grpSp>
      <p:pic>
        <p:nvPicPr>
          <p:cNvPr id="20" name="Picture 9" descr="\\afs\ifh.de\group\pitz\data\lixiangk\sim\LCLS-I\4.50mm\SASE5\spectrum-vs-lamds-ipse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43758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05991" y="1054821"/>
            <a:ext cx="5274121" cy="3101105"/>
          </a:xfrm>
        </p:spPr>
        <p:txBody>
          <a:bodyPr/>
          <a:lstStyle/>
          <a:p>
            <a:r>
              <a:rPr lang="en-US" dirty="0" smtClean="0"/>
              <a:t>Start–to-end simulations have been carried out with</a:t>
            </a:r>
          </a:p>
          <a:p>
            <a:pPr lvl="1"/>
            <a:r>
              <a:rPr lang="en-US" b="1" dirty="0" smtClean="0"/>
              <a:t>Astra</a:t>
            </a:r>
            <a:r>
              <a:rPr lang="en-US" dirty="0" smtClean="0"/>
              <a:t> for the beam dynamics optimization and </a:t>
            </a:r>
          </a:p>
          <a:p>
            <a:pPr lvl="1"/>
            <a:r>
              <a:rPr lang="en-US" b="1" dirty="0" smtClean="0"/>
              <a:t>Genesis 1.3</a:t>
            </a:r>
            <a:r>
              <a:rPr lang="en-US" dirty="0" smtClean="0"/>
              <a:t> for SASE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 the LCLS-I </a:t>
            </a:r>
            <a:r>
              <a:rPr lang="en-US" dirty="0" err="1"/>
              <a:t>undulator</a:t>
            </a:r>
            <a:r>
              <a:rPr lang="en-US" dirty="0"/>
              <a:t>, 0.5 </a:t>
            </a:r>
            <a:r>
              <a:rPr lang="en-US" dirty="0" err="1"/>
              <a:t>mJ</a:t>
            </a:r>
            <a:r>
              <a:rPr lang="en-US" dirty="0"/>
              <a:t> average pulse energy has been </a:t>
            </a:r>
            <a:r>
              <a:rPr lang="en-US" dirty="0" smtClean="0"/>
              <a:t>generated in Genesis simulations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err="1" smtClean="0"/>
              <a:t>Xiangkun</a:t>
            </a:r>
            <a:r>
              <a:rPr lang="en-US" noProof="0" dirty="0" smtClean="0"/>
              <a:t>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33327"/>
              </p:ext>
            </p:extLst>
          </p:nvPr>
        </p:nvGraphicFramePr>
        <p:xfrm>
          <a:off x="6180958" y="1029794"/>
          <a:ext cx="1991442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980"/>
                <a:gridCol w="504056"/>
                <a:gridCol w="422406"/>
              </a:tblGrid>
              <a:tr h="130304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LCLS-I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undulator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Type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planar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7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Period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668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# of periods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56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Peak B</a:t>
                      </a:r>
                      <a:r>
                        <a:rPr lang="en-US" sz="1100" baseline="0" dirty="0" smtClean="0"/>
                        <a:t>-</a:t>
                      </a:r>
                      <a:r>
                        <a:rPr lang="en-US" sz="1100" dirty="0" smtClean="0"/>
                        <a:t>field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563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Total length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Content Placeholder 20"/>
          <p:cNvSpPr txBox="1">
            <a:spLocks/>
          </p:cNvSpPr>
          <p:nvPr/>
        </p:nvSpPr>
        <p:spPr>
          <a:xfrm>
            <a:off x="306000" y="2783013"/>
            <a:ext cx="3744416" cy="9408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00025" indent="-200025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tabLst>
                <a:tab pos="271463" algn="l"/>
              </a:tabLs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947" indent="-13692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2679" indent="-135731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38" indent="-20002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8706" indent="-207169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40352" y="445499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FF9900"/>
                </a:solidFill>
              </a:rPr>
              <a:t>spectrum</a:t>
            </a:r>
            <a:endParaRPr lang="zh-CN" altLang="en-US" sz="1200" b="1" dirty="0" err="1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1" y="1054821"/>
            <a:ext cx="4310058" cy="3757687"/>
          </a:xfrm>
        </p:spPr>
        <p:txBody>
          <a:bodyPr/>
          <a:lstStyle/>
          <a:p>
            <a:r>
              <a:rPr lang="en-US" dirty="0" smtClean="0"/>
              <a:t>Problems with Genesis 1.3 simulation </a:t>
            </a:r>
          </a:p>
          <a:p>
            <a:pPr lvl="1"/>
            <a:r>
              <a:rPr lang="en-US" dirty="0" smtClean="0"/>
              <a:t>No transverse space charge for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 err="1" smtClean="0">
                <a:solidFill>
                  <a:srgbClr val="FF0000"/>
                </a:solidFill>
              </a:rPr>
              <a:t>nC</a:t>
            </a:r>
            <a:r>
              <a:rPr lang="en-US" b="1" dirty="0" smtClean="0">
                <a:solidFill>
                  <a:srgbClr val="FF0000"/>
                </a:solidFill>
              </a:rPr>
              <a:t> at 16.5 MeV</a:t>
            </a:r>
          </a:p>
          <a:p>
            <a:pPr lvl="1"/>
            <a:r>
              <a:rPr lang="en-US" dirty="0" smtClean="0"/>
              <a:t>No waveguide effects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" name="Picture 2" descr="C:\Users\lixiangk\Desktop\Bitbucket\pitz-work\reports\20181012-THzMiniWorkshop\rms_x-z.II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49" y="1131830"/>
            <a:ext cx="360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\\afs\ifh.de\group\pitz\data\lixiangk\sim\2018\LCLS-I\4.50mm\SASE5\power-vs-sli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018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\\afs\ifh.de\group\pitz\data\lixiangk\sim\2018\LCLS-I\4.50mm\SASE5\r_size-vs-sli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04" y="2139942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156166"/>
            <a:ext cx="3974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THz pulse power (left) and spot size (right) by Genesis 1.3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60032" y="998607"/>
            <a:ext cx="3228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 beam size in the LCLS-I </a:t>
            </a:r>
            <a:r>
              <a:rPr lang="en-US" sz="12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endParaRPr lang="en-US" sz="1200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44509" y="3307050"/>
            <a:ext cx="3719164" cy="992892"/>
            <a:chOff x="4944509" y="3219822"/>
            <a:chExt cx="3719164" cy="992892"/>
          </a:xfrm>
        </p:grpSpPr>
        <p:sp>
          <p:nvSpPr>
            <p:cNvPr id="38" name="Rectangle 37"/>
            <p:cNvSpPr/>
            <p:nvPr/>
          </p:nvSpPr>
          <p:spPr>
            <a:xfrm>
              <a:off x="4944509" y="3341778"/>
              <a:ext cx="3150484" cy="63853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  <a:sp3d extrusionH="133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884368" y="3276610"/>
              <a:ext cx="303466" cy="23124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8141581" y="3526935"/>
              <a:ext cx="0" cy="23124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028648" y="3219822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1.1 cm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83065" y="3523288"/>
              <a:ext cx="5806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0.5 cm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95142" y="3312847"/>
              <a:ext cx="1361270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Vacuum chamber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292080" y="3769509"/>
              <a:ext cx="2827688" cy="4432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732240" y="3939902"/>
              <a:ext cx="5100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3.4 m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827584" y="2392177"/>
            <a:ext cx="648072" cy="1542386"/>
          </a:xfrm>
          <a:prstGeom prst="rect">
            <a:avLst/>
          </a:prstGeom>
          <a:noFill/>
          <a:ln w="1905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15816" y="2397756"/>
            <a:ext cx="648072" cy="1542386"/>
          </a:xfrm>
          <a:prstGeom prst="rect">
            <a:avLst/>
          </a:prstGeom>
          <a:noFill/>
          <a:ln w="1905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with Warp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Warp: a PIC framework for accelerator modeling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32040" y="1212632"/>
            <a:ext cx="4057521" cy="3174126"/>
            <a:chOff x="4932040" y="1212632"/>
            <a:chExt cx="4057521" cy="317412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949" y="1212632"/>
              <a:ext cx="3881523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932040" y="4155926"/>
              <a:ext cx="405752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i="1" u="sng" dirty="0">
                  <a:hlinkClick r:id="rId4"/>
                </a:rPr>
                <a:t>W. M. </a:t>
              </a:r>
              <a:r>
                <a:rPr lang="en-US" sz="900" i="1" u="sng" dirty="0" err="1">
                  <a:hlinkClick r:id="rId4"/>
                </a:rPr>
                <a:t>Fawley</a:t>
              </a:r>
              <a:r>
                <a:rPr lang="en-US" sz="900" i="1" dirty="0"/>
                <a:t> and </a:t>
              </a:r>
              <a:r>
                <a:rPr lang="en-US" sz="900" i="1" dirty="0">
                  <a:hlinkClick r:id="rId5"/>
                </a:rPr>
                <a:t>J.‐L. </a:t>
              </a:r>
              <a:r>
                <a:rPr lang="en-US" sz="900" i="1" dirty="0" err="1" smtClean="0">
                  <a:hlinkClick r:id="rId5"/>
                </a:rPr>
                <a:t>Vay</a:t>
              </a:r>
              <a:r>
                <a:rPr lang="en-US" sz="900" i="1" dirty="0" smtClean="0"/>
                <a:t>, </a:t>
              </a:r>
              <a:r>
                <a:rPr lang="en-US" sz="900" i="1" dirty="0"/>
                <a:t>AIP Conference Proceedings </a:t>
              </a:r>
              <a:r>
                <a:rPr lang="en-US" sz="900" b="1" i="1" dirty="0"/>
                <a:t>1086</a:t>
              </a:r>
              <a:r>
                <a:rPr lang="en-US" sz="900" i="1" dirty="0"/>
                <a:t>, 346 (2009)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082965" y="3507854"/>
              <a:ext cx="355071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747261" y="3423642"/>
              <a:ext cx="88642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82965" y="3600000"/>
              <a:ext cx="136815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5509" y="987574"/>
            <a:ext cx="4704523" cy="3801035"/>
            <a:chOff x="155509" y="987574"/>
            <a:chExt cx="4704523" cy="3801035"/>
          </a:xfrm>
        </p:grpSpPr>
        <p:grpSp>
          <p:nvGrpSpPr>
            <p:cNvPr id="10" name="Group 9"/>
            <p:cNvGrpSpPr/>
            <p:nvPr/>
          </p:nvGrpSpPr>
          <p:grpSpPr>
            <a:xfrm>
              <a:off x="155509" y="987574"/>
              <a:ext cx="4704523" cy="3801035"/>
              <a:chOff x="155509" y="987574"/>
              <a:chExt cx="4704523" cy="3801035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09" y="987574"/>
                <a:ext cx="4704523" cy="35283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08985" y="4557777"/>
                <a:ext cx="28071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i="1" dirty="0" smtClean="0"/>
                  <a:t>Jean-Luc </a:t>
                </a:r>
                <a:r>
                  <a:rPr lang="en-US" sz="900" i="1" dirty="0" err="1" smtClean="0"/>
                  <a:t>Vay</a:t>
                </a:r>
                <a:r>
                  <a:rPr lang="en-US" sz="900" i="1" dirty="0" smtClean="0"/>
                  <a:t>, US particle Accelerator School 2016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347864" y="1908000"/>
                <a:ext cx="864096" cy="18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39552" y="3132000"/>
                <a:ext cx="1008000" cy="18000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411760" y="1908000"/>
              <a:ext cx="864096" cy="18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5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{\displaystyle {\begin{aligned}t'&amp;=\gamma \left(t-{\frac {vx}{c^{2}}}\right)\\x'&amp;=\gamma \left(x-vt\right)\\y'&amp;=y\\z'&amp;=z\end{aligned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885" y="1211243"/>
                <a:ext cx="1922834" cy="6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𝛿</m:t>
                      </m:r>
                      <m:r>
                        <a:rPr lang="en-US" sz="1200" b="0" i="1" smtClean="0">
                          <a:latin typeface="Cambria Math"/>
                        </a:rPr>
                        <m:t>𝑡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b="0" i="1" smtClean="0"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200" dirty="0" err="1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5" y="1211243"/>
                <a:ext cx="1922834" cy="637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5362" y="1899577"/>
                <a:ext cx="428266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1" i="1" u="sng" smtClean="0">
                        <a:latin typeface="Cambria Math"/>
                      </a:rPr>
                      <m:t>𝜹</m:t>
                    </m:r>
                    <m:r>
                      <a:rPr lang="en-US" sz="1200" b="1" i="1" u="sng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sz="1200" b="1" u="sng" dirty="0" smtClean="0"/>
                  <a:t> or </a:t>
                </a:r>
                <a14:m>
                  <m:oMath xmlns:m="http://schemas.openxmlformats.org/officeDocument/2006/math">
                    <m:r>
                      <a:rPr lang="en-US" sz="1200" b="1" i="1" u="sng" smtClean="0">
                        <a:latin typeface="Cambria Math"/>
                      </a:rPr>
                      <m:t>𝜹</m:t>
                    </m:r>
                    <m:r>
                      <a:rPr lang="en-US" sz="1200" b="1" i="1" u="sng" smtClean="0">
                        <a:latin typeface="Cambria Math"/>
                      </a:rPr>
                      <m:t>𝒛</m:t>
                    </m:r>
                  </m:oMath>
                </a14:m>
                <a:r>
                  <a:rPr lang="en-US" sz="1200" dirty="0" smtClean="0"/>
                  <a:t> depends on the scale of the physics of interest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For </a:t>
                </a:r>
                <a:r>
                  <a:rPr lang="en-US" sz="1200" dirty="0" err="1" smtClean="0"/>
                  <a:t>undulator</a:t>
                </a:r>
                <a:r>
                  <a:rPr lang="en-US" sz="1200" dirty="0" smtClean="0"/>
                  <a:t> radiation, it is a small fraction of the radiation wavelength or period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62" y="1899577"/>
                <a:ext cx="4282662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508" b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with Warp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Xiangkun Li     |                                                                          Simulation of THz SASE FEL at PITZ 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431719" y="1410679"/>
                <a:ext cx="1405321" cy="274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100" dirty="0" smtClean="0"/>
                  <a:t>: constants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719" y="1410679"/>
                <a:ext cx="1405321" cy="274947"/>
              </a:xfrm>
              <a:prstGeom prst="rect">
                <a:avLst/>
              </a:prstGeom>
              <a:blipFill rotWithShape="1">
                <a:blip r:embed="rId5"/>
                <a:stretch>
                  <a:fillRect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95536" y="915566"/>
            <a:ext cx="2670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Courant </a:t>
            </a:r>
            <a:r>
              <a:rPr lang="en-US" dirty="0" smtClean="0"/>
              <a:t>condition for time step: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5844" y="3075806"/>
                <a:ext cx="37401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Taking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1200" i="1">
                        <a:solidFill>
                          <a:srgbClr val="FF0000"/>
                        </a:solidFill>
                        <a:latin typeface="Cambria Math"/>
                      </a:rPr>
                      <m:t>/16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</a:rPr>
                      <m:t>~20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FF0000"/>
                        </a:solidFill>
                        <a:latin typeface="Cambria Math"/>
                      </a:rPr>
                      <m:t>fs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 (and a total number of steps of 0.6 M) and a longitudinal mesh cells of 4800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44" y="3075806"/>
                <a:ext cx="3740172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943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\\afs\ifh.de\group\pitz\data\lixiangk\sim\2019\Warp3\32197\data\z-hist2-loc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9742"/>
            <a:ext cx="36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afs\ifh.de\group\pitz\data\lixiangk\sim\2019\Warp3\32197\data\z-hist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8186"/>
            <a:ext cx="36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660232" y="627534"/>
            <a:ext cx="342108" cy="1296144"/>
          </a:xfrm>
          <a:prstGeom prst="rect">
            <a:avLst/>
          </a:prstGeom>
          <a:noFill/>
          <a:ln w="1905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364088" y="1923678"/>
            <a:ext cx="1296144" cy="741339"/>
          </a:xfrm>
          <a:prstGeom prst="line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02340" y="1923678"/>
            <a:ext cx="1026044" cy="741339"/>
          </a:xfrm>
          <a:prstGeom prst="line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88024" y="4227934"/>
            <a:ext cx="3811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distribution near </a:t>
            </a:r>
            <a:r>
              <a:rPr lang="en-US" sz="12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en-US" sz="12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exit (z~3.6 m)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462092" y="3723878"/>
            <a:ext cx="2677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The computation cost is very high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187624" y="3862377"/>
            <a:ext cx="2880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187656" y="4150410"/>
            <a:ext cx="2880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462092" y="3982293"/>
            <a:ext cx="2677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Solution: Parallel simulation + boosted frame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5576" y="2139005"/>
            <a:ext cx="3384376" cy="576761"/>
            <a:chOff x="683568" y="1737154"/>
            <a:chExt cx="3384376" cy="576761"/>
          </a:xfrm>
        </p:grpSpPr>
        <p:grpSp>
          <p:nvGrpSpPr>
            <p:cNvPr id="21" name="Group 20"/>
            <p:cNvGrpSpPr/>
            <p:nvPr/>
          </p:nvGrpSpPr>
          <p:grpSpPr>
            <a:xfrm>
              <a:off x="755576" y="1875460"/>
              <a:ext cx="385350" cy="128329"/>
              <a:chOff x="3482665" y="4373606"/>
              <a:chExt cx="485969" cy="161837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482665" y="4374014"/>
                <a:ext cx="81638" cy="161429"/>
                <a:chOff x="4123143" y="2374071"/>
                <a:chExt cx="140242" cy="411434"/>
              </a:xfrm>
            </p:grpSpPr>
            <p:sp>
              <p:nvSpPr>
                <p:cNvPr id="61" name="Rectangle 60"/>
                <p:cNvSpPr/>
                <p:nvPr/>
              </p:nvSpPr>
              <p:spPr bwMode="auto">
                <a:xfrm>
                  <a:off x="4123143" y="2374072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4123143" y="2579580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4191964" y="2579788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4191964" y="2374071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3564303" y="4373933"/>
                <a:ext cx="81638" cy="161429"/>
                <a:chOff x="4123143" y="2374071"/>
                <a:chExt cx="140242" cy="411434"/>
              </a:xfrm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4123143" y="2374072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4123143" y="2579580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4191964" y="2579788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4191964" y="2374071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644696" y="4373851"/>
                <a:ext cx="81638" cy="161429"/>
                <a:chOff x="4123143" y="2374071"/>
                <a:chExt cx="140242" cy="411434"/>
              </a:xfrm>
            </p:grpSpPr>
            <p:sp>
              <p:nvSpPr>
                <p:cNvPr id="47" name="Rectangle 46"/>
                <p:cNvSpPr/>
                <p:nvPr/>
              </p:nvSpPr>
              <p:spPr bwMode="auto">
                <a:xfrm>
                  <a:off x="4123143" y="2374072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4123143" y="2579580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4191964" y="2579788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4191964" y="2374071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3726334" y="4373769"/>
                <a:ext cx="81638" cy="161429"/>
                <a:chOff x="4123143" y="2374071"/>
                <a:chExt cx="140242" cy="411434"/>
              </a:xfrm>
            </p:grpSpPr>
            <p:sp>
              <p:nvSpPr>
                <p:cNvPr id="37" name="Rectangle 36"/>
                <p:cNvSpPr/>
                <p:nvPr/>
              </p:nvSpPr>
              <p:spPr bwMode="auto">
                <a:xfrm>
                  <a:off x="4123143" y="2374072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4123143" y="2579580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4191964" y="2579788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4191964" y="2374071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3805358" y="4373688"/>
                <a:ext cx="81638" cy="161429"/>
                <a:chOff x="4123143" y="2374071"/>
                <a:chExt cx="140242" cy="411434"/>
              </a:xfrm>
            </p:grpSpPr>
            <p:sp>
              <p:nvSpPr>
                <p:cNvPr id="32" name="Rectangle 31"/>
                <p:cNvSpPr/>
                <p:nvPr/>
              </p:nvSpPr>
              <p:spPr bwMode="auto">
                <a:xfrm>
                  <a:off x="4123143" y="2374072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4123143" y="2579580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4191964" y="2579788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4191964" y="2374071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3886996" y="4373606"/>
                <a:ext cx="81638" cy="161429"/>
                <a:chOff x="4123143" y="2374071"/>
                <a:chExt cx="140242" cy="411434"/>
              </a:xfrm>
            </p:grpSpPr>
            <p:sp>
              <p:nvSpPr>
                <p:cNvPr id="28" name="Rectangle 27"/>
                <p:cNvSpPr/>
                <p:nvPr/>
              </p:nvSpPr>
              <p:spPr bwMode="auto">
                <a:xfrm>
                  <a:off x="4123143" y="2374072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123143" y="2579580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4191964" y="2579788"/>
                  <a:ext cx="71421" cy="205717"/>
                </a:xfrm>
                <a:prstGeom prst="rect">
                  <a:avLst/>
                </a:prstGeom>
                <a:solidFill>
                  <a:srgbClr val="FF00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4191964" y="2374071"/>
                  <a:ext cx="71421" cy="205717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>
                    <a:latin typeface="Arial" charset="0"/>
                  </a:endParaRPr>
                </a:p>
              </p:txBody>
            </p:sp>
          </p:grpSp>
        </p:grpSp>
        <p:cxnSp>
          <p:nvCxnSpPr>
            <p:cNvPr id="65" name="Straight Arrow Connector 64"/>
            <p:cNvCxnSpPr/>
            <p:nvPr/>
          </p:nvCxnSpPr>
          <p:spPr>
            <a:xfrm>
              <a:off x="1471894" y="1939397"/>
              <a:ext cx="2880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888556" y="1938791"/>
              <a:ext cx="288000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2051720" y="1875460"/>
              <a:ext cx="504056" cy="12833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3568" y="1995686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3.4 m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979712" y="1995641"/>
              <a:ext cx="6896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1-10 mm</a:t>
              </a:r>
            </a:p>
          </p:txBody>
        </p:sp>
        <p:pic>
          <p:nvPicPr>
            <p:cNvPr id="3075" name="Picture 3" descr="C:\Users\lixiangk\Desktop\Backup\sim\2018\LCLS-I-matching2\_n200k-sig_x-1.47mm-sig_y-0.32mm-alp_x-8.08-alp_y-4.73\Laser-pulse.png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737154"/>
              <a:ext cx="540000" cy="405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3458482" y="2067694"/>
              <a:ext cx="6094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100 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2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afs\ifh.de\group\pitz\data\lixiangk\work\sync\reports\20191105-PITZCollaboration\Laser-puls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30" y="3499205"/>
            <a:ext cx="47099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{\displaystyle {\begin{aligned}t'&amp;=\gamma \left(t-{\frac {vx}{c^{2}}}\right)\\x'&amp;=\gamma \left(x-vt\right)\\y'&amp;=y\\z'&amp;=z\end{aligned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6" y="1923678"/>
            <a:ext cx="4498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Parameters in </a:t>
            </a:r>
            <a:r>
              <a:rPr lang="en-US" dirty="0"/>
              <a:t>b</a:t>
            </a:r>
            <a:r>
              <a:rPr lang="en-US" dirty="0" smtClean="0"/>
              <a:t>oosted frame (Lorentz transformation):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2611" y="45901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lab frame</a:t>
            </a:r>
            <a:endParaRPr lang="fr-FR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33763" y="695939"/>
            <a:ext cx="3214701" cy="1498251"/>
            <a:chOff x="925251" y="1435416"/>
            <a:chExt cx="3214701" cy="1498251"/>
          </a:xfrm>
        </p:grpSpPr>
        <p:sp>
          <p:nvSpPr>
            <p:cNvPr id="17" name="Rectangle 16"/>
            <p:cNvSpPr/>
            <p:nvPr/>
          </p:nvSpPr>
          <p:spPr>
            <a:xfrm>
              <a:off x="1547664" y="1493667"/>
              <a:ext cx="2592288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Picture 17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6765" y="2157040"/>
              <a:ext cx="245470" cy="69763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39751" y="1810042"/>
              <a:ext cx="960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Undulator</a:t>
              </a:r>
              <a:endParaRPr lang="fr-FR" dirty="0"/>
            </a:p>
          </p:txBody>
        </p:sp>
        <p:sp>
          <p:nvSpPr>
            <p:cNvPr id="20" name="Rectangle 7"/>
            <p:cNvSpPr/>
            <p:nvPr/>
          </p:nvSpPr>
          <p:spPr>
            <a:xfrm>
              <a:off x="971101" y="1493667"/>
              <a:ext cx="627134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5251" y="1435416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Moving</a:t>
              </a:r>
            </a:p>
            <a:p>
              <a:r>
                <a:rPr lang="en-US" sz="1200" dirty="0" smtClean="0"/>
                <a:t>window</a:t>
              </a:r>
              <a:endParaRPr lang="fr-FR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27351" y="2115194"/>
                <a:ext cx="4197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u</m:t>
                          </m:r>
                        </m:sub>
                      </m:sSub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351" y="2115194"/>
                <a:ext cx="419730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42858" y="2119957"/>
                <a:ext cx="413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858" y="2119957"/>
                <a:ext cx="41331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484560" y="2479997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boosted frame</a:t>
            </a:r>
            <a:endParaRPr lang="fr-FR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79614" y="2748278"/>
            <a:ext cx="3166853" cy="1440409"/>
            <a:chOff x="4747175" y="1537041"/>
            <a:chExt cx="3166853" cy="1440409"/>
          </a:xfrm>
        </p:grpSpPr>
        <p:grpSp>
          <p:nvGrpSpPr>
            <p:cNvPr id="26" name="Group 25"/>
            <p:cNvGrpSpPr/>
            <p:nvPr/>
          </p:nvGrpSpPr>
          <p:grpSpPr>
            <a:xfrm>
              <a:off x="5701159" y="1537041"/>
              <a:ext cx="2212869" cy="1440000"/>
              <a:chOff x="804615" y="4225984"/>
              <a:chExt cx="2212869" cy="144000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804615" y="4225984"/>
                <a:ext cx="2212869" cy="1440000"/>
                <a:chOff x="804615" y="4225984"/>
                <a:chExt cx="2212869" cy="14400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051720" y="4225984"/>
                  <a:ext cx="965764" cy="14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32" name="Picture 3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4615" y="4726917"/>
                  <a:ext cx="1192265" cy="906716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2155385" y="4265480"/>
                <a:ext cx="8483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Undulator</a:t>
                </a:r>
                <a:endParaRPr lang="fr-FR" sz="1200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19681" y="1576537"/>
              <a:ext cx="1261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Movingwindow</a:t>
              </a:r>
              <a:endParaRPr lang="fr-FR" sz="1200" dirty="0"/>
            </a:p>
          </p:txBody>
        </p:sp>
        <p:sp>
          <p:nvSpPr>
            <p:cNvPr id="27" name="Rectangle 7"/>
            <p:cNvSpPr/>
            <p:nvPr/>
          </p:nvSpPr>
          <p:spPr>
            <a:xfrm>
              <a:off x="4747175" y="1537450"/>
              <a:ext cx="2345106" cy="14400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782350" y="4155926"/>
                <a:ext cx="1103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u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350" y="4155926"/>
                <a:ext cx="1103892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40152" y="4155926"/>
                <a:ext cx="1650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b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155926"/>
                <a:ext cx="1650900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573838" y="1203598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rgbClr val="FF0000"/>
                </a:solidFill>
              </a:rPr>
              <a:t>e</a:t>
            </a:r>
            <a:r>
              <a:rPr lang="en-US" sz="1050" i="1" dirty="0" smtClean="0">
                <a:solidFill>
                  <a:srgbClr val="FF0000"/>
                </a:solidFill>
              </a:rPr>
              <a:t> beam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43058" y="324921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e</a:t>
            </a:r>
            <a:r>
              <a:rPr lang="en-US" sz="1200" i="1" dirty="0" smtClean="0">
                <a:solidFill>
                  <a:srgbClr val="FF0000"/>
                </a:solidFill>
              </a:rPr>
              <a:t> beam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with Warp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Solution: boosted frame</a:t>
            </a:r>
            <a:endParaRPr lang="en-US" dirty="0"/>
          </a:p>
        </p:txBody>
      </p:sp>
      <p:sp>
        <p:nvSpPr>
          <p:cNvPr id="39" name="矩形 2"/>
          <p:cNvSpPr/>
          <p:nvPr/>
        </p:nvSpPr>
        <p:spPr>
          <a:xfrm>
            <a:off x="5878038" y="4578682"/>
            <a:ext cx="30691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/>
              <a:t>Vay</a:t>
            </a:r>
            <a:r>
              <a:rPr lang="en-US" altLang="zh-CN" sz="1100" dirty="0"/>
              <a:t>, J.-</a:t>
            </a:r>
            <a:r>
              <a:rPr lang="en-US" altLang="zh-CN" sz="1100" dirty="0" smtClean="0"/>
              <a:t>L, </a:t>
            </a:r>
            <a:r>
              <a:rPr lang="en-US" altLang="zh-CN" sz="1100" i="1" dirty="0" smtClean="0"/>
              <a:t>et al</a:t>
            </a:r>
            <a:r>
              <a:rPr lang="en-US" altLang="zh-CN" sz="1100" dirty="0" smtClean="0"/>
              <a:t>. </a:t>
            </a:r>
            <a:r>
              <a:rPr lang="en-US" altLang="zh-CN" sz="1100" i="1" dirty="0" smtClean="0"/>
              <a:t>Physics </a:t>
            </a:r>
            <a:r>
              <a:rPr lang="en-US" altLang="zh-CN" sz="1100" i="1" dirty="0"/>
              <a:t>of Plasmas, </a:t>
            </a:r>
            <a:r>
              <a:rPr lang="en-US" altLang="zh-CN" sz="1100" b="1" dirty="0"/>
              <a:t>2011</a:t>
            </a:r>
            <a:r>
              <a:rPr lang="en-US" altLang="zh-CN" sz="1100" i="1" dirty="0"/>
              <a:t>, 18</a:t>
            </a:r>
            <a:r>
              <a:rPr lang="en-US" altLang="zh-CN" sz="1100" dirty="0"/>
              <a:t> </a:t>
            </a:r>
            <a:endParaRPr lang="zh-CN" altLang="en-US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1218" y="3148014"/>
            <a:ext cx="4348574" cy="1800000"/>
            <a:chOff x="601218" y="3148014"/>
            <a:chExt cx="4348574" cy="1800000"/>
          </a:xfrm>
        </p:grpSpPr>
        <p:pic>
          <p:nvPicPr>
            <p:cNvPr id="1026" name="Picture 2" descr="\\afs\ifh.de\group\pitz\data\lixiangk\work\sync\reports\20191105-PITZCollaboration\timestep-1x1x16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8" y="3148014"/>
              <a:ext cx="225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\\afs\ifh.de\group\pitz\data\lixiangk\work\sync\reports\20191105-PITZCollaboration\speedup-1x1x16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148014"/>
              <a:ext cx="225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1424243" y="3957854"/>
                  <a:ext cx="120354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𝛿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𝛿</m:t>
                      </m:r>
                      <m:r>
                        <a:rPr lang="en-US" sz="1200" b="0" i="1" smtClean="0">
                          <a:latin typeface="Cambria Math"/>
                        </a:rPr>
                        <m:t>𝑦</m:t>
                      </m:r>
                      <m:r>
                        <a:rPr lang="en-US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a14:m>
                  <a:r>
                    <a:rPr lang="en-US" sz="1200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𝛿</m:t>
                      </m:r>
                      <m:r>
                        <a:rPr lang="en-US" sz="1200" i="1">
                          <a:latin typeface="Cambria Math"/>
                        </a:rPr>
                        <m:t>𝑧</m:t>
                      </m:r>
                      <m:r>
                        <a:rPr lang="en-US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/16</m:t>
                      </m:r>
                    </m:oMath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243" y="3957854"/>
                  <a:ext cx="1203541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316"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83568" y="2111209"/>
            <a:ext cx="3306742" cy="1056350"/>
            <a:chOff x="1023678" y="2127361"/>
            <a:chExt cx="3306742" cy="1056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23678" y="2127361"/>
                  <a:ext cx="1707903" cy="4860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/>
                              </a:rPr>
                              <m:t>boost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/>
                              </a:rPr>
                              <m:t>b</m:t>
                            </m:r>
                          </m:sub>
                        </m:sSub>
                        <m:r>
                          <a:rPr lang="en-US" sz="1200" b="0" i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2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1+</m:t>
                                </m:r>
                                <m:sSubSup>
                                  <m:sSubSup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200" b="0" i="0" smtClean="0">
                                        <a:latin typeface="Cambria Math"/>
                                      </a:rPr>
                                      <m:t>u</m:t>
                                    </m:r>
                                  </m:sub>
                                  <m:sup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200" dirty="0" err="1" smtClean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78" y="2127361"/>
                  <a:ext cx="1707903" cy="48603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023678" y="2582783"/>
                  <a:ext cx="973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/>
                              </a:rPr>
                              <m:t>u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12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200" i="1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>
                                <a:latin typeface="Cambria Math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en-US" sz="1200" dirty="0" err="1" smtClean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78" y="2582783"/>
                  <a:ext cx="973921" cy="27699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979712" y="2582783"/>
                  <a:ext cx="23507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/>
                              </a:rPr>
                              <m:t>s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12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/>
                              </a:rPr>
                              <m:t>(1+</m:t>
                            </m:r>
                            <m:sSub>
                              <m:sSub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US" sz="1200">
                                <a:latin typeface="Cambria Math"/>
                              </a:rPr>
                              <m:t>)</m:t>
                            </m:r>
                            <m:r>
                              <a:rPr lang="en-US" sz="12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i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  <m:r>
                          <a:rPr lang="en-US" sz="1200" i="1">
                            <a:latin typeface="Cambria Math"/>
                            <a:ea typeface="Cambria Math"/>
                          </a:rPr>
                          <m:t>≈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sz="12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latin typeface="Cambria Math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i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/>
                              </a:rPr>
                              <m:t>u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200" dirty="0" err="1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2582783"/>
                  <a:ext cx="2350708" cy="27699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023678" y="2906712"/>
                  <a:ext cx="97199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/>
                              </a:rPr>
                              <m:t>u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12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/>
                              </a:rPr>
                              <m:t>u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latin typeface="Cambria Math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lang="en-US" sz="1200" dirty="0" err="1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678" y="2906712"/>
                  <a:ext cx="971997" cy="27699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traight Arrow Connector 44"/>
          <p:cNvCxnSpPr/>
          <p:nvPr/>
        </p:nvCxnSpPr>
        <p:spPr>
          <a:xfrm>
            <a:off x="3995968" y="2705129"/>
            <a:ext cx="2880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60905" y="2557521"/>
                <a:ext cx="13192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200" dirty="0" err="1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905" y="2557521"/>
                <a:ext cx="1319207" cy="276999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1770016" y="3034743"/>
            <a:ext cx="288000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23728" y="2807519"/>
                <a:ext cx="1814728" cy="42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den>
                    </m:f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b</m:t>
                            </m:r>
                          </m:sub>
                          <m:sup>
                            <m:r>
                              <a:rPr lang="en-US" sz="1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 in 1D limit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807519"/>
                <a:ext cx="1814728" cy="4219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63999" y="1417563"/>
                <a:ext cx="729046" cy="469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u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 err="1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999" y="1417563"/>
                <a:ext cx="729046" cy="46923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878676" y="3032917"/>
                <a:ext cx="941796" cy="546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u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676" y="3032917"/>
                <a:ext cx="941796" cy="54694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8885" y="1211243"/>
                <a:ext cx="2275495" cy="637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𝛿</m:t>
                      </m:r>
                      <m:r>
                        <a:rPr lang="en-US" sz="1200" b="0" i="1" smtClean="0">
                          <a:latin typeface="Cambria Math"/>
                        </a:rPr>
                        <m:t>𝑡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accent4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2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US" sz="12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US" sz="1200" dirty="0" err="1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5" y="1211243"/>
                <a:ext cx="2275495" cy="63799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806639" y="1410679"/>
                <a:ext cx="1405321" cy="274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1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1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100" dirty="0" smtClean="0"/>
                  <a:t>: constants</a:t>
                </a:r>
                <a:endParaRPr lang="en-US" sz="1100" dirty="0" err="1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39" y="1410679"/>
                <a:ext cx="1405321" cy="274947"/>
              </a:xfrm>
              <a:prstGeom prst="rect">
                <a:avLst/>
              </a:prstGeom>
              <a:blipFill rotWithShape="1">
                <a:blip r:embed="rId23"/>
                <a:stretch>
                  <a:fillRect t="-217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395536" y="915566"/>
            <a:ext cx="2473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Courant </a:t>
            </a:r>
            <a:r>
              <a:rPr lang="en-US" dirty="0" smtClean="0"/>
              <a:t>condition in 1D limit:</a:t>
            </a:r>
            <a:endParaRPr lang="en-US" dirty="0"/>
          </a:p>
        </p:txBody>
      </p:sp>
      <p:pic>
        <p:nvPicPr>
          <p:cNvPr id="53" name="Picture 3" descr="C:\Users\lixiangk\Desktop\Backup\sim\2018\LCLS-I-matching2\_n200k-sig_x-1.47mm-sig_y-0.32mm-alp_x-8.08-alp_y-4.73\Laser-pulse.png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5646"/>
            <a:ext cx="325276" cy="4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349092" y="1934711"/>
                <a:ext cx="36901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092" y="1934711"/>
                <a:ext cx="369012" cy="276999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46853" y="3867894"/>
                <a:ext cx="24157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200">
                              <a:latin typeface="Cambria Math"/>
                            </a:rPr>
                            <m:t>s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853" y="3867894"/>
                <a:ext cx="241571" cy="276999"/>
              </a:xfrm>
              <a:prstGeom prst="rect">
                <a:avLst/>
              </a:prstGeom>
              <a:blipFill rotWithShape="1">
                <a:blip r:embed="rId26"/>
                <a:stretch>
                  <a:fillRect r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013273" y="3394792"/>
            <a:ext cx="41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077984" y="3363838"/>
            <a:ext cx="41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Xiangkun Li     |                                                                          Simulation of THz SASE FEL at PITZ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Warp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443956"/>
                  </p:ext>
                </p:extLst>
              </p:nvPr>
            </p:nvGraphicFramePr>
            <p:xfrm>
              <a:off x="899592" y="962630"/>
              <a:ext cx="3142406" cy="376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1342206"/>
                  </a:tblGrid>
                  <a:tr h="252253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dirty="0" smtClean="0"/>
                            <a:t>Parameter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dirty="0" smtClean="0"/>
                            <a:t>Value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#</a:t>
                          </a:r>
                          <a:r>
                            <a:rPr lang="en-US" sz="1200" baseline="0" dirty="0" smtClean="0">
                              <a:solidFill>
                                <a:srgbClr val="0000FF"/>
                              </a:solidFill>
                            </a:rPr>
                            <a:t> of particles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200 k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    Bunch</a:t>
                          </a:r>
                          <a:r>
                            <a:rPr lang="en-US" sz="1200" baseline="0" dirty="0" smtClean="0"/>
                            <a:t> c</a:t>
                          </a:r>
                          <a:r>
                            <a:rPr lang="en-US" sz="1200" dirty="0" smtClean="0"/>
                            <a:t>harge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4 </a:t>
                          </a:r>
                          <a:r>
                            <a:rPr lang="en-US" sz="1200" dirty="0" err="1" smtClean="0"/>
                            <a:t>nC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    Peak current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186 A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    Momentum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17.05 MeV/c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err="1" smtClean="0"/>
                            <a:t>Undulator</a:t>
                          </a:r>
                          <a:r>
                            <a:rPr lang="en-US" sz="1200" dirty="0" smtClean="0"/>
                            <a:t> center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1.8 m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Resonant</a:t>
                          </a:r>
                          <a:r>
                            <a:rPr lang="en-US" sz="1200" baseline="0" dirty="0" smtClean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wavelength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100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2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μm</m:t>
                              </m:r>
                            </m:oMath>
                          </a14:m>
                          <a:endParaRPr lang="en-US" sz="1200" i="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Moving</a:t>
                          </a:r>
                          <a:r>
                            <a:rPr lang="en-US" sz="1200" baseline="0" dirty="0" smtClean="0">
                              <a:solidFill>
                                <a:srgbClr val="0000FF"/>
                              </a:solidFill>
                            </a:rPr>
                            <a:t> window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yes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   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12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baseline="0" dirty="0" smtClean="0">
                              <a:solidFill>
                                <a:srgbClr val="0000FF"/>
                              </a:solidFill>
                            </a:rPr>
                            <a:t>16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  <a:tr h="23901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    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200x200x4800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Boosted factor,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2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sub>
                              </m:sSub>
                            </m:oMath>
                          </a14:m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12.25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  <a:tr h="227028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Boundaries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open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9443956"/>
                  </p:ext>
                </p:extLst>
              </p:nvPr>
            </p:nvGraphicFramePr>
            <p:xfrm>
              <a:off x="899592" y="962630"/>
              <a:ext cx="3142406" cy="376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0"/>
                    <a:gridCol w="1342206"/>
                  </a:tblGrid>
                  <a:tr h="2692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dirty="0" smtClean="0"/>
                            <a:t>Parameter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dirty="0" smtClean="0"/>
                            <a:t>Value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#</a:t>
                          </a:r>
                          <a:r>
                            <a:rPr lang="en-US" sz="1200" baseline="0" dirty="0" smtClean="0">
                              <a:solidFill>
                                <a:srgbClr val="0000FF"/>
                              </a:solidFill>
                            </a:rPr>
                            <a:t> of particles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200 k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    Bunch</a:t>
                          </a:r>
                          <a:r>
                            <a:rPr lang="en-US" sz="1200" baseline="0" dirty="0" smtClean="0"/>
                            <a:t> c</a:t>
                          </a:r>
                          <a:r>
                            <a:rPr lang="en-US" sz="1200" dirty="0" smtClean="0"/>
                            <a:t>harge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4 </a:t>
                          </a:r>
                          <a:r>
                            <a:rPr lang="en-US" sz="1200" dirty="0" err="1" smtClean="0"/>
                            <a:t>nC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    Peak current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186 </a:t>
                          </a:r>
                          <a:r>
                            <a:rPr lang="en-US" sz="1200" dirty="0" smtClean="0"/>
                            <a:t>A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    Momentum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17.05 MeV/c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err="1" smtClean="0"/>
                            <a:t>Undulator</a:t>
                          </a:r>
                          <a:r>
                            <a:rPr lang="en-US" sz="1200" dirty="0" smtClean="0"/>
                            <a:t> center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1.8 m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Resonant</a:t>
                          </a:r>
                          <a:r>
                            <a:rPr lang="en-US" sz="1200" baseline="0" dirty="0" smtClean="0">
                              <a:solidFill>
                                <a:srgbClr val="0000FF"/>
                              </a:solidFill>
                            </a:rPr>
                            <a:t> </a:t>
                          </a: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wavelength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4545" t="-615909" r="-455" b="-718182"/>
                          </a:stretch>
                        </a:blipFill>
                      </a:tcPr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Moving</a:t>
                          </a:r>
                          <a:r>
                            <a:rPr lang="en-US" sz="1200" baseline="0" dirty="0" smtClean="0">
                              <a:solidFill>
                                <a:srgbClr val="0000FF"/>
                              </a:solidFill>
                            </a:rPr>
                            <a:t> window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yes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9" t="-815909" r="-74915" b="-5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9" t="-915909" r="-74915" b="-4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9" t="-993333" r="-74915" b="-30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baseline="0" dirty="0" smtClean="0">
                              <a:solidFill>
                                <a:srgbClr val="0000FF"/>
                              </a:solidFill>
                            </a:rPr>
                            <a:t>16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9" t="-1118182" r="-74915" b="-2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/>
                            <a:t>200x200x4800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39" t="-1218182" r="-7491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12.25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  <a:tr h="269240"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Boundaries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ts val="1400"/>
                            </a:lnSpc>
                          </a:pPr>
                          <a:r>
                            <a:rPr lang="en-US" sz="1200" dirty="0" smtClean="0">
                              <a:solidFill>
                                <a:srgbClr val="0000FF"/>
                              </a:solidFill>
                            </a:rPr>
                            <a:t>open</a:t>
                          </a:r>
                          <a:endParaRPr lang="en-US" sz="12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 descr="C:\Users\lixiangk\Desktop\Backup\sim\2018\LCLS-I-matching2\_n200k-sig_x-1.47mm-sig_y-0.32mm-alp_x-8.08-alp_y-4.73\xpx+ypy@beam_und.in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85399"/>
            <a:ext cx="213223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xiangk\Desktop\Backup\sim\2018\LCLS-I-matching2\_n200k-sig_x-1.47mm-sig_y-0.32mm-alp_x-8.08-alp_y-4.73\zpz@beam_und.in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85399"/>
            <a:ext cx="213223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566273" y="2438767"/>
            <a:ext cx="3699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2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trans. &amp; long. Phase spaces at </a:t>
            </a:r>
            <a:r>
              <a:rPr lang="en-US" sz="1200" b="1" dirty="0" err="1" smtClean="0">
                <a:solidFill>
                  <a:srgbClr val="F2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undulator</a:t>
            </a:r>
            <a:r>
              <a:rPr lang="en-US" sz="1200" b="1" dirty="0" smtClean="0">
                <a:solidFill>
                  <a:srgbClr val="F2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2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200" b="1" dirty="0" err="1" smtClean="0">
                <a:solidFill>
                  <a:srgbClr val="F2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US" sz="1200" b="1" dirty="0" smtClean="0">
                <a:solidFill>
                  <a:srgbClr val="F28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b="1" dirty="0">
              <a:solidFill>
                <a:srgbClr val="F28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14006" y="3157746"/>
                <a:ext cx="3849900" cy="1061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 smtClean="0"/>
                  <a:t>Results: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</a:t>
                </a:r>
                <a:r>
                  <a:rPr lang="en-US" b="1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~215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fs</m:t>
                    </m:r>
                  </m:oMath>
                </a14:m>
                <a:r>
                  <a:rPr lang="en-US" b="1" dirty="0" smtClean="0"/>
                  <a:t> with total steps of 8000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   ~ 5 hours with 96 CPU cores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006" y="3157746"/>
                <a:ext cx="3849900" cy="1061829"/>
              </a:xfrm>
              <a:prstGeom prst="rect">
                <a:avLst/>
              </a:prstGeom>
              <a:blipFill rotWithShape="1">
                <a:blip r:embed="rId6"/>
                <a:stretch>
                  <a:fillRect l="-475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83968" y="4208189"/>
            <a:ext cx="4543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boosted frame has contributed a </a:t>
            </a:r>
            <a:r>
              <a:rPr lang="en-US" dirty="0">
                <a:solidFill>
                  <a:srgbClr val="FF0000"/>
                </a:solidFill>
              </a:rPr>
              <a:t>speedup of ~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654791"/>
            <a:ext cx="332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Generated by </a:t>
            </a:r>
            <a:r>
              <a:rPr lang="en-US" sz="1200" b="1" u="sng" dirty="0" smtClean="0"/>
              <a:t>Astra</a:t>
            </a:r>
            <a:r>
              <a:rPr lang="en-US" sz="1200" u="sng" dirty="0" smtClean="0"/>
              <a:t> with </a:t>
            </a:r>
            <a:r>
              <a:rPr lang="en-US" sz="1200" b="1" u="sng" dirty="0" smtClean="0"/>
              <a:t>noise reduction ON</a:t>
            </a:r>
          </a:p>
        </p:txBody>
      </p:sp>
    </p:spTree>
    <p:extLst>
      <p:ext uri="{BB962C8B-B14F-4D97-AF65-F5344CB8AC3E}">
        <p14:creationId xmlns:p14="http://schemas.microsoft.com/office/powerpoint/2010/main" val="20585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Xiangkun Li     |                                                                          Simulation of THz SASE FEL at PITZ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Longitudinal density modulation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 with Warp</a:t>
            </a:r>
            <a:endParaRPr lang="en-US" dirty="0"/>
          </a:p>
        </p:txBody>
      </p:sp>
      <p:pic>
        <p:nvPicPr>
          <p:cNvPr id="10" name="Webp.net-gifmaker (4)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8542" y="483998"/>
            <a:ext cx="4320000" cy="4320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3528" y="2931790"/>
            <a:ext cx="4205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modulation in the second half of the </a:t>
            </a:r>
            <a:r>
              <a:rPr lang="en-US" dirty="0" err="1" smtClean="0"/>
              <a:t>undulator</a:t>
            </a:r>
            <a:r>
              <a:rPr lang="en-US" dirty="0" smtClean="0"/>
              <a:t> (from z=1.8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distance between micro bunches is roughly 100 um -&gt; radiation wavelength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04248" y="895350"/>
            <a:ext cx="342108" cy="1388368"/>
          </a:xfrm>
          <a:prstGeom prst="rect">
            <a:avLst/>
          </a:prstGeom>
          <a:noFill/>
          <a:ln w="1905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076056" y="2283718"/>
            <a:ext cx="1728192" cy="504056"/>
          </a:xfrm>
          <a:prstGeom prst="line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73394" y="2283718"/>
            <a:ext cx="1359046" cy="504056"/>
          </a:xfrm>
          <a:prstGeom prst="line">
            <a:avLst/>
          </a:prstGeom>
          <a:ln w="19050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074" y="1344893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Above</a:t>
            </a:r>
            <a:r>
              <a:rPr lang="en-US" dirty="0" smtClean="0"/>
              <a:t>: Longitudinal distribution</a:t>
            </a:r>
          </a:p>
          <a:p>
            <a:r>
              <a:rPr lang="en-US" b="1" dirty="0" smtClean="0"/>
              <a:t>Below</a:t>
            </a:r>
            <a:r>
              <a:rPr lang="en-US" dirty="0" smtClean="0"/>
              <a:t>: Zoomed view</a:t>
            </a:r>
          </a:p>
        </p:txBody>
      </p:sp>
    </p:spTree>
    <p:extLst>
      <p:ext uri="{BB962C8B-B14F-4D97-AF65-F5344CB8AC3E}">
        <p14:creationId xmlns:p14="http://schemas.microsoft.com/office/powerpoint/2010/main" val="8505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2798</Words>
  <Application>Microsoft Office PowerPoint</Application>
  <PresentationFormat>On-screen Show (16:9)</PresentationFormat>
  <Paragraphs>428</Paragraphs>
  <Slides>23</Slides>
  <Notes>17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DESY</vt:lpstr>
      <vt:lpstr>Simulation of the radiation in the THz SASE FEL at PITZ with 3D PIC code WARP</vt:lpstr>
      <vt:lpstr>Background</vt:lpstr>
      <vt:lpstr>Background</vt:lpstr>
      <vt:lpstr>Background</vt:lpstr>
      <vt:lpstr>Simulation with Warp</vt:lpstr>
      <vt:lpstr>Simulation with Warp</vt:lpstr>
      <vt:lpstr>Simulation with Warp</vt:lpstr>
      <vt:lpstr>Preliminary results with Warp</vt:lpstr>
      <vt:lpstr>Preliminary results with Warp</vt:lpstr>
      <vt:lpstr>Preliminary results with Warp</vt:lpstr>
      <vt:lpstr>Preliminary results with Warp</vt:lpstr>
      <vt:lpstr>Preliminary results with Warp</vt:lpstr>
      <vt:lpstr>Preliminary results with Warp</vt:lpstr>
      <vt:lpstr>Preliminary results with Warp</vt:lpstr>
      <vt:lpstr>Preliminary results with Warp</vt:lpstr>
      <vt:lpstr>Conclusion</vt:lpstr>
      <vt:lpstr>References</vt:lpstr>
      <vt:lpstr>Backup</vt:lpstr>
      <vt:lpstr>Preliminary results with Warp</vt:lpstr>
      <vt:lpstr>Preliminary results with Warp</vt:lpstr>
      <vt:lpstr>Space charge calculation in undulator</vt:lpstr>
      <vt:lpstr>Simulation with Genesis 1.3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Frank Stephan</dc:creator>
  <cp:lastModifiedBy>Li, Xiangkun</cp:lastModifiedBy>
  <cp:revision>1996</cp:revision>
  <cp:lastPrinted>2019-02-27T15:23:26Z</cp:lastPrinted>
  <dcterms:created xsi:type="dcterms:W3CDTF">2017-11-10T10:47:33Z</dcterms:created>
  <dcterms:modified xsi:type="dcterms:W3CDTF">2019-12-03T10:00:17Z</dcterms:modified>
</cp:coreProperties>
</file>