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63" r:id="rId2"/>
    <p:sldId id="266" r:id="rId3"/>
    <p:sldId id="270" r:id="rId4"/>
    <p:sldId id="268" r:id="rId5"/>
    <p:sldId id="269" r:id="rId6"/>
    <p:sldId id="274" r:id="rId7"/>
    <p:sldId id="273" r:id="rId8"/>
    <p:sldId id="271" r:id="rId9"/>
    <p:sldId id="272" r:id="rId10"/>
    <p:sldId id="276" r:id="rId11"/>
    <p:sldId id="277" r:id="rId12"/>
    <p:sldId id="278" r:id="rId13"/>
    <p:sldId id="279" r:id="rId14"/>
    <p:sldId id="280" r:id="rId15"/>
    <p:sldId id="282" r:id="rId16"/>
    <p:sldId id="283" r:id="rId17"/>
  </p:sldIdLst>
  <p:sldSz cx="9144000" cy="6858000" type="screen4x3"/>
  <p:notesSz cx="67945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C9E9F"/>
    <a:srgbClr val="DDDDDD"/>
    <a:srgbClr val="00A5EB"/>
    <a:srgbClr val="FFCC00"/>
    <a:srgbClr val="FF00FF"/>
    <a:srgbClr val="FFFF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822" autoAdjust="0"/>
  </p:normalViewPr>
  <p:slideViewPr>
    <p:cSldViewPr snapToGrid="0">
      <p:cViewPr>
        <p:scale>
          <a:sx n="87" d="100"/>
          <a:sy n="87" d="100"/>
        </p:scale>
        <p:origin x="-2454" y="-1128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2130" y="-96"/>
      </p:cViewPr>
      <p:guideLst>
        <p:guide orient="horz" pos="3120"/>
        <p:guide pos="214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736858A-39C2-4BA9-B2EA-2EBB3C5D7C0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034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GB" noProof="0" smtClean="0"/>
              <a:t>Untertitel durch Klicken bearbeiten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TITELMASTER</a:t>
            </a:r>
            <a:br>
              <a:rPr lang="en-GB" noProof="0" smtClean="0"/>
            </a:br>
            <a:r>
              <a:rPr lang="en-GB" noProof="0" smtClean="0"/>
              <a:t>FORMAT </a:t>
            </a:r>
          </a:p>
        </p:txBody>
      </p:sp>
      <p:pic>
        <p:nvPicPr>
          <p:cNvPr id="402441" name="Picture 9" descr="DESY-Logo-cyan-RGB_g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2448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pic>
        <p:nvPicPr>
          <p:cNvPr id="402453" name="Picture 21" descr="HG_LOGO_70_ENG_K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40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79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340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283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7622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338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59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180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63276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6059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900" b="1" dirty="0" err="1" smtClean="0">
                <a:solidFill>
                  <a:schemeClr val="bg2"/>
                </a:solidFill>
              </a:rPr>
              <a:t>Sascha</a:t>
            </a:r>
            <a:r>
              <a:rPr lang="en-GB" sz="900" b="1" baseline="0" dirty="0" smtClean="0">
                <a:solidFill>
                  <a:schemeClr val="bg2"/>
                </a:solidFill>
              </a:rPr>
              <a:t> </a:t>
            </a:r>
            <a:r>
              <a:rPr lang="en-GB" sz="900" b="1" baseline="0" dirty="0" err="1" smtClean="0">
                <a:solidFill>
                  <a:schemeClr val="bg2"/>
                </a:solidFill>
              </a:rPr>
              <a:t>Meykopff</a:t>
            </a:r>
            <a:r>
              <a:rPr lang="en-GB" sz="900" b="1" baseline="0" dirty="0" smtClean="0">
                <a:solidFill>
                  <a:schemeClr val="bg2"/>
                </a:solidFill>
              </a:rPr>
              <a:t> </a:t>
            </a:r>
            <a:r>
              <a:rPr lang="en-GB" sz="900" dirty="0" smtClean="0">
                <a:solidFill>
                  <a:schemeClr val="bg2"/>
                </a:solidFill>
              </a:rPr>
              <a:t>|  DataGUI3  </a:t>
            </a:r>
            <a:r>
              <a:rPr lang="en-GB" sz="900" dirty="0">
                <a:solidFill>
                  <a:schemeClr val="bg2"/>
                </a:solidFill>
              </a:rPr>
              <a:t>|  </a:t>
            </a:r>
            <a:r>
              <a:rPr lang="en-GB" sz="900" dirty="0" smtClean="0">
                <a:solidFill>
                  <a:schemeClr val="bg2"/>
                </a:solidFill>
              </a:rPr>
              <a:t>Fall 2012  </a:t>
            </a:r>
            <a:r>
              <a:rPr lang="en-GB" sz="900" dirty="0">
                <a:solidFill>
                  <a:schemeClr val="bg2"/>
                </a:solidFill>
              </a:rPr>
              <a:t>|  </a:t>
            </a:r>
            <a:r>
              <a:rPr lang="en-GB" sz="900" b="1" dirty="0">
                <a:solidFill>
                  <a:schemeClr val="bg2"/>
                </a:solidFill>
              </a:rPr>
              <a:t>Page </a:t>
            </a:r>
            <a:fld id="{ABA098E9-E6EE-44BF-9612-6777A6DF1330}" type="slidenum">
              <a:rPr lang="en-GB" sz="900" b="1">
                <a:solidFill>
                  <a:schemeClr val="bg2"/>
                </a:solidFill>
              </a:rPr>
              <a:pPr algn="r" eaLnBrk="1" hangingPunct="1"/>
              <a:t>‹#›</a:t>
            </a:fld>
            <a:endParaRPr lang="en-GB" sz="900" b="1" dirty="0">
              <a:solidFill>
                <a:schemeClr val="bg2"/>
              </a:solidFill>
            </a:endParaRPr>
          </a:p>
        </p:txBody>
      </p:sp>
      <p:pic>
        <p:nvPicPr>
          <p:cNvPr id="401418" name="Picture 10" descr="DESY-Logo-cyan-RGB_ger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fontAlgn="base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fontAlgn="base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fontAlgn="base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fontAlgn="base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Design of DataGUI3</a:t>
            </a:r>
            <a:endParaRPr lang="en-US" dirty="0"/>
          </a:p>
        </p:txBody>
      </p:sp>
      <p:sp>
        <p:nvSpPr>
          <p:cNvPr id="185374" name="Rectangle 30"/>
          <p:cNvSpPr>
            <a:spLocks noGrp="1" noChangeArrowheads="1"/>
          </p:cNvSpPr>
          <p:nvPr>
            <p:ph type="subTitle" idx="1"/>
          </p:nvPr>
        </p:nvSpPr>
        <p:spPr>
          <a:xfrm>
            <a:off x="282575" y="1363663"/>
            <a:ext cx="8529638" cy="485775"/>
          </a:xfrm>
        </p:spPr>
        <p:txBody>
          <a:bodyPr/>
          <a:lstStyle/>
          <a:p>
            <a:r>
              <a:rPr lang="en-US" dirty="0" smtClean="0"/>
              <a:t>An approach to increase the code quality of MATLAB GUIs</a:t>
            </a:r>
            <a:endParaRPr lang="en-US" dirty="0"/>
          </a:p>
        </p:txBody>
      </p:sp>
      <p:sp>
        <p:nvSpPr>
          <p:cNvPr id="185379" name="Text Box 35"/>
          <p:cNvSpPr txBox="1">
            <a:spLocks noChangeArrowheads="1"/>
          </p:cNvSpPr>
          <p:nvPr/>
        </p:nvSpPr>
        <p:spPr bwMode="auto">
          <a:xfrm>
            <a:off x="3847514" y="4356100"/>
            <a:ext cx="496469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00A5EB"/>
                </a:solidFill>
              </a:rPr>
              <a:t>Sascha</a:t>
            </a:r>
            <a:r>
              <a:rPr lang="en-US" dirty="0" smtClean="0">
                <a:solidFill>
                  <a:srgbClr val="00A5EB"/>
                </a:solidFill>
              </a:rPr>
              <a:t> Meykopff, MPY, DESY (Hamburg)</a:t>
            </a:r>
          </a:p>
          <a:p>
            <a:r>
              <a:rPr lang="en-US" dirty="0" smtClean="0"/>
              <a:t>SLAC National Accelerator Laboratory, Fall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function data_gui3_demo_layout3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data_gui3(@</a:t>
            </a:r>
            <a:r>
              <a:rPr lang="en-US" smtClean="0">
                <a:latin typeface="Lucida Console" pitchFamily="49" charset="0"/>
              </a:rPr>
              <a:t>demoinit); </a:t>
            </a:r>
            <a:r>
              <a:rPr lang="en-US">
                <a:latin typeface="Lucida Console" pitchFamily="49" charset="0"/>
              </a:rPr>
              <a:t>% init data stucture</a:t>
            </a:r>
          </a:p>
          <a:p>
            <a:pPr marL="0" indent="0">
              <a:buNone/>
            </a:pPr>
            <a:endParaRPr lang="en-US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function [data,redraw]= demoinit( data, </a:t>
            </a:r>
            <a:r>
              <a:rPr lang="en-US" smtClean="0">
                <a:latin typeface="Lucida Console" pitchFamily="49" charset="0"/>
              </a:rPr>
              <a:t>redraw </a:t>
            </a:r>
            <a:r>
              <a:rPr lang="en-US">
                <a:latin typeface="Lucida Console" pitchFamily="49" charset="0"/>
              </a:rPr>
              <a:t>) </a:t>
            </a:r>
            <a:endParaRPr lang="en-US" smtClean="0">
              <a:latin typeface="Lucida Console" pitchFamily="49" charset="0"/>
            </a:endParaRPr>
          </a:p>
          <a:p>
            <a:pPr marL="0" indent="0">
              <a:buNone/>
            </a:pPr>
            <a:endParaRPr lang="en-US" smtClean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mtClean="0">
                <a:latin typeface="Lucida Console" pitchFamily="49" charset="0"/>
              </a:rPr>
              <a:t>    g </a:t>
            </a:r>
            <a:r>
              <a:rPr lang="en-US">
                <a:latin typeface="Lucida Console" pitchFamily="49" charset="0"/>
              </a:rPr>
              <a:t>= cell( {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    { 'figure'       'demo1fig'    </a:t>
            </a:r>
            <a:r>
              <a:rPr lang="en-US" smtClean="0">
                <a:latin typeface="Lucida Console" pitchFamily="49" charset="0"/>
              </a:rPr>
              <a:t>                   'MenuBar</a:t>
            </a:r>
            <a:r>
              <a:rPr lang="en-US">
                <a:latin typeface="Lucida Console" pitchFamily="49" charset="0"/>
              </a:rPr>
              <a:t>' 'none'}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    { 'pushbutton'   'push1'    'demo1fig' 'Button 1'    }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    { 'pushbutton'   'push2'    'demo1fig' 'Button 2'    }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    { 'pushbutton'   'push3'    'demo1fig' 'Button 3'    }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    } );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data = data.CALL.addGui(data, g); % create gui elements</a:t>
            </a:r>
          </a:p>
          <a:p>
            <a:pPr marL="0" indent="0">
              <a:buNone/>
            </a:pPr>
            <a:endParaRPr lang="en-US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layout = { { 100 50 100 50 100} { 'push1' [] 'push2' [] 'push3'} }; 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data = data.CALL.addLayout( data, 'demo1fig', layout ); % use </a:t>
            </a:r>
            <a:r>
              <a:rPr lang="en-US" smtClean="0">
                <a:latin typeface="Lucida Console" pitchFamily="49" charset="0"/>
              </a:rPr>
              <a:t>layout</a:t>
            </a:r>
            <a:endParaRPr lang="en-US">
              <a:latin typeface="Lucida Console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Layout with place holder</a:t>
            </a:r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2795239" y="1657815"/>
            <a:ext cx="6021659" cy="301082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976" y="2041835"/>
            <a:ext cx="4781550" cy="173355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2489982" y="3865757"/>
            <a:ext cx="1398077" cy="12489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876843" y="3865757"/>
            <a:ext cx="1717459" cy="12489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235569" y="3865757"/>
            <a:ext cx="2094714" cy="12489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622431" y="3865757"/>
            <a:ext cx="2473569" cy="12489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058529" y="3865757"/>
            <a:ext cx="2743715" cy="12489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4720683" y="3003395"/>
            <a:ext cx="850123" cy="2111298"/>
          </a:xfrm>
          <a:prstGeom prst="straightConnector1">
            <a:avLst/>
          </a:prstGeom>
          <a:ln>
            <a:tailEnd type="oval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6162907" y="3055435"/>
            <a:ext cx="575518" cy="2059258"/>
          </a:xfrm>
          <a:prstGeom prst="straightConnector1">
            <a:avLst/>
          </a:prstGeom>
          <a:ln>
            <a:tailEnd type="oval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055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function data_gui3_demo_layout5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data_gui3(@</a:t>
            </a:r>
            <a:r>
              <a:rPr lang="en-US" smtClean="0">
                <a:latin typeface="Lucida Console" pitchFamily="49" charset="0"/>
              </a:rPr>
              <a:t>demoinit);</a:t>
            </a:r>
          </a:p>
          <a:p>
            <a:pPr marL="0" indent="0">
              <a:buNone/>
            </a:pPr>
            <a:endParaRPr lang="en-US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function [data,redraw]= demoinit( data, </a:t>
            </a:r>
            <a:r>
              <a:rPr lang="en-US" smtClean="0">
                <a:latin typeface="Lucida Console" pitchFamily="49" charset="0"/>
              </a:rPr>
              <a:t>redraw </a:t>
            </a:r>
            <a:r>
              <a:rPr lang="en-US">
                <a:latin typeface="Lucida Console" pitchFamily="49" charset="0"/>
              </a:rPr>
              <a:t>) </a:t>
            </a:r>
            <a:endParaRPr lang="en-US" smtClean="0">
              <a:latin typeface="Lucida Console" pitchFamily="49" charset="0"/>
            </a:endParaRPr>
          </a:p>
          <a:p>
            <a:pPr marL="0" indent="0">
              <a:buNone/>
            </a:pPr>
            <a:endParaRPr lang="en-US" smtClean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mtClean="0">
                <a:latin typeface="Lucida Console" pitchFamily="49" charset="0"/>
              </a:rPr>
              <a:t>    g </a:t>
            </a:r>
            <a:r>
              <a:rPr lang="en-US">
                <a:latin typeface="Lucida Console" pitchFamily="49" charset="0"/>
              </a:rPr>
              <a:t>= cell( {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    { 'figure'       'demo1fig'             </a:t>
            </a:r>
            <a:r>
              <a:rPr lang="en-US" smtClean="0">
                <a:latin typeface="Lucida Console" pitchFamily="49" charset="0"/>
              </a:rPr>
              <a:t>          'MenuBar</a:t>
            </a:r>
            <a:r>
              <a:rPr lang="en-US">
                <a:latin typeface="Lucida Console" pitchFamily="49" charset="0"/>
              </a:rPr>
              <a:t>' 'none'}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    { 'pushbutton'   'push1'    'demo1fig' 'Button 1'    }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    { 'pushbutton'   'push2'    'demo1fig' 'Button 2'    }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    { 'pushbutton'   'push3'    'demo1fig' 'Button 3'    }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    } );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data = data.CALL.addGui(data, g); </a:t>
            </a:r>
            <a:endParaRPr lang="en-US" smtClean="0">
              <a:latin typeface="Lucida Console" pitchFamily="49" charset="0"/>
            </a:endParaRPr>
          </a:p>
          <a:p>
            <a:pPr marL="0" indent="0">
              <a:buNone/>
            </a:pPr>
            <a:endParaRPr lang="en-US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layout = { { 0 0 0} { 'push1' 'push2' 'push3'} </a:t>
            </a:r>
            <a:r>
              <a:rPr lang="en-US" smtClean="0">
                <a:latin typeface="Lucida Console" pitchFamily="49" charset="0"/>
              </a:rPr>
              <a:t>};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</a:t>
            </a:r>
            <a:r>
              <a:rPr lang="en-US" smtClean="0">
                <a:latin typeface="Lucida Console" pitchFamily="49" charset="0"/>
              </a:rPr>
              <a:t>   </a:t>
            </a:r>
            <a:r>
              <a:rPr lang="en-US">
                <a:latin typeface="Lucida Console" pitchFamily="49" charset="0"/>
              </a:rPr>
              <a:t>data = data.CALL.addLayout( data, 'demo1fig', layout </a:t>
            </a:r>
            <a:r>
              <a:rPr lang="en-US" smtClean="0">
                <a:latin typeface="Lucida Console" pitchFamily="49" charset="0"/>
              </a:rPr>
              <a:t>);</a:t>
            </a:r>
            <a:endParaRPr lang="en-US">
              <a:latin typeface="Lucida Console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Layout with equal width</a:t>
            </a:r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3560956" y="1427356"/>
            <a:ext cx="5345151" cy="327845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756" y="1818810"/>
            <a:ext cx="4781550" cy="173355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2398542" y="3650166"/>
            <a:ext cx="2225497" cy="14915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651760" y="3650166"/>
            <a:ext cx="3481411" cy="14915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855742" y="3650166"/>
            <a:ext cx="4816297" cy="14915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930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function data_gui3_demo_layout5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data_gui3(@</a:t>
            </a:r>
            <a:r>
              <a:rPr lang="en-US" smtClean="0">
                <a:latin typeface="Lucida Console" pitchFamily="49" charset="0"/>
              </a:rPr>
              <a:t>demoinit);</a:t>
            </a:r>
          </a:p>
          <a:p>
            <a:pPr marL="0" indent="0">
              <a:buNone/>
            </a:pPr>
            <a:endParaRPr lang="en-US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function [data,redraw]= demoinit( data, </a:t>
            </a:r>
            <a:r>
              <a:rPr lang="en-US" smtClean="0">
                <a:latin typeface="Lucida Console" pitchFamily="49" charset="0"/>
              </a:rPr>
              <a:t>redraw </a:t>
            </a:r>
            <a:r>
              <a:rPr lang="en-US">
                <a:latin typeface="Lucida Console" pitchFamily="49" charset="0"/>
              </a:rPr>
              <a:t>) </a:t>
            </a:r>
            <a:endParaRPr lang="en-US" smtClean="0">
              <a:latin typeface="Lucida Console" pitchFamily="49" charset="0"/>
            </a:endParaRPr>
          </a:p>
          <a:p>
            <a:pPr marL="0" indent="0">
              <a:buNone/>
            </a:pPr>
            <a:endParaRPr lang="en-US" smtClean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mtClean="0">
                <a:latin typeface="Lucida Console" pitchFamily="49" charset="0"/>
              </a:rPr>
              <a:t>    g </a:t>
            </a:r>
            <a:r>
              <a:rPr lang="en-US">
                <a:latin typeface="Lucida Console" pitchFamily="49" charset="0"/>
              </a:rPr>
              <a:t>= cell( {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    { 'figure'       'demo1fig'             </a:t>
            </a:r>
            <a:r>
              <a:rPr lang="en-US" smtClean="0">
                <a:latin typeface="Lucida Console" pitchFamily="49" charset="0"/>
              </a:rPr>
              <a:t>          'MenuBar</a:t>
            </a:r>
            <a:r>
              <a:rPr lang="en-US">
                <a:latin typeface="Lucida Console" pitchFamily="49" charset="0"/>
              </a:rPr>
              <a:t>' 'none'}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    { 'pushbutton'   'push1'    'demo1fig' 'Button 1'    }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    { 'pushbutton'   'push2'    'demo1fig' 'Button 2'    }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    { 'pushbutton'   'push3'    'demo1fig' 'Button 3'    }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    } );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data = data.CALL.addGui(data, g); </a:t>
            </a:r>
            <a:endParaRPr lang="en-US" smtClean="0">
              <a:latin typeface="Lucida Console" pitchFamily="49" charset="0"/>
            </a:endParaRPr>
          </a:p>
          <a:p>
            <a:pPr marL="0" indent="0">
              <a:buNone/>
            </a:pPr>
            <a:endParaRPr lang="en-US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layout = { { 0 0 0} { 'push1' 'push2' 'push3'} </a:t>
            </a:r>
            <a:r>
              <a:rPr lang="en-US" smtClean="0">
                <a:latin typeface="Lucida Console" pitchFamily="49" charset="0"/>
              </a:rPr>
              <a:t>};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</a:t>
            </a:r>
            <a:r>
              <a:rPr lang="en-US" smtClean="0">
                <a:latin typeface="Lucida Console" pitchFamily="49" charset="0"/>
              </a:rPr>
              <a:t>   </a:t>
            </a:r>
            <a:r>
              <a:rPr lang="en-US">
                <a:latin typeface="Lucida Console" pitchFamily="49" charset="0"/>
              </a:rPr>
              <a:t>data = data.CALL.addLayout( data, 'demo1fig', layout </a:t>
            </a:r>
            <a:r>
              <a:rPr lang="en-US" smtClean="0">
                <a:latin typeface="Lucida Console" pitchFamily="49" charset="0"/>
              </a:rPr>
              <a:t>);</a:t>
            </a:r>
            <a:endParaRPr lang="en-US">
              <a:latin typeface="Lucida Console" pitchFamily="49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178206" y="1427356"/>
            <a:ext cx="6727902" cy="327845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Layout with equal width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398907" y="3650166"/>
            <a:ext cx="968761" cy="14199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601951" y="3650166"/>
            <a:ext cx="2940206" cy="14199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848708" y="3650166"/>
            <a:ext cx="4823331" cy="14199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907" y="1819972"/>
            <a:ext cx="6286500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10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mtClean="0">
                <a:latin typeface="Lucida Console" pitchFamily="49" charset="0"/>
              </a:rPr>
              <a:t>function data_gui3_demo_layout7</a:t>
            </a:r>
          </a:p>
          <a:p>
            <a:pPr marL="0" indent="0">
              <a:buNone/>
            </a:pPr>
            <a:r>
              <a:rPr lang="en-US" smtClean="0">
                <a:latin typeface="Lucida Console" pitchFamily="49" charset="0"/>
              </a:rPr>
              <a:t>    data_gui3(@demoinit);</a:t>
            </a:r>
          </a:p>
          <a:p>
            <a:pPr marL="0" indent="0">
              <a:buNone/>
            </a:pPr>
            <a:endParaRPr lang="en-US" smtClean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mtClean="0">
                <a:latin typeface="Lucida Console" pitchFamily="49" charset="0"/>
              </a:rPr>
              <a:t>function [data,redraw]= demoinit( data, redraw )</a:t>
            </a:r>
          </a:p>
          <a:p>
            <a:pPr marL="0" indent="0">
              <a:buNone/>
            </a:pPr>
            <a:r>
              <a:rPr lang="en-US" smtClean="0">
                <a:latin typeface="Lucida Console" pitchFamily="49" charset="0"/>
              </a:rPr>
              <a:t>    g = cell( {</a:t>
            </a:r>
          </a:p>
          <a:p>
            <a:pPr marL="0" indent="0">
              <a:buNone/>
            </a:pPr>
            <a:r>
              <a:rPr lang="en-US" smtClean="0">
                <a:latin typeface="Lucida Console" pitchFamily="49" charset="0"/>
              </a:rPr>
              <a:t>        { 'figure'       'demo1fig'                            'MenuBar' 'none'}</a:t>
            </a:r>
          </a:p>
          <a:p>
            <a:pPr marL="0" indent="0">
              <a:buNone/>
            </a:pPr>
            <a:r>
              <a:rPr lang="en-US" smtClean="0">
                <a:latin typeface="Lucida Console" pitchFamily="49" charset="0"/>
              </a:rPr>
              <a:t>        { 'pushbutton'   'push1'    'demo1fig' 'Button 1'    }</a:t>
            </a:r>
          </a:p>
          <a:p>
            <a:pPr marL="0" indent="0">
              <a:buNone/>
            </a:pPr>
            <a:r>
              <a:rPr lang="en-US" smtClean="0">
                <a:latin typeface="Lucida Console" pitchFamily="49" charset="0"/>
              </a:rPr>
              <a:t>        { 'pushbutton'   'push2'    'demo1fig' 'Button 2'    }</a:t>
            </a:r>
          </a:p>
          <a:p>
            <a:pPr marL="0" indent="0">
              <a:buNone/>
            </a:pPr>
            <a:r>
              <a:rPr lang="en-US" smtClean="0">
                <a:latin typeface="Lucida Console" pitchFamily="49" charset="0"/>
              </a:rPr>
              <a:t>        { 'pushbutton'   'push3'    'demo1fig' 'Button 3'    }</a:t>
            </a:r>
          </a:p>
          <a:p>
            <a:pPr marL="0" indent="0">
              <a:buNone/>
            </a:pPr>
            <a:r>
              <a:rPr lang="en-US" smtClean="0">
                <a:latin typeface="Lucida Console" pitchFamily="49" charset="0"/>
              </a:rPr>
              <a:t>        } );</a:t>
            </a:r>
          </a:p>
          <a:p>
            <a:pPr marL="0" indent="0">
              <a:buNone/>
            </a:pPr>
            <a:r>
              <a:rPr lang="en-US" smtClean="0">
                <a:latin typeface="Lucida Console" pitchFamily="49" charset="0"/>
              </a:rPr>
              <a:t>    data = data.CALL.addGui(data, g);</a:t>
            </a:r>
          </a:p>
          <a:p>
            <a:pPr marL="0" indent="0">
              <a:buNone/>
            </a:pPr>
            <a:endParaRPr lang="en-US" smtClean="0">
              <a:latin typeface="Lucida Console" pitchFamily="49" charset="0"/>
            </a:endParaRPr>
          </a:p>
          <a:p>
            <a:pPr marL="0" indent="0">
              <a:buNone/>
            </a:pPr>
            <a:endParaRPr lang="en-US" smtClean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mtClean="0">
                <a:latin typeface="Lucida Console" pitchFamily="49" charset="0"/>
              </a:rPr>
              <a:t>    </a:t>
            </a:r>
            <a:r>
              <a:rPr lang="en-US" b="1" smtClean="0">
                <a:solidFill>
                  <a:schemeClr val="accent2"/>
                </a:solidFill>
                <a:latin typeface="Lucida Console" pitchFamily="49" charset="0"/>
              </a:rPr>
              <a:t>layout_h</a:t>
            </a:r>
            <a:r>
              <a:rPr lang="en-US" smtClean="0">
                <a:solidFill>
                  <a:schemeClr val="accent2"/>
                </a:solidFill>
                <a:latin typeface="Lucida Console" pitchFamily="49" charset="0"/>
              </a:rPr>
              <a:t> </a:t>
            </a:r>
            <a:r>
              <a:rPr lang="en-US" smtClean="0">
                <a:latin typeface="Lucida Console" pitchFamily="49" charset="0"/>
              </a:rPr>
              <a:t>= {</a:t>
            </a:r>
            <a:r>
              <a:rPr lang="en-US" b="1" smtClean="0">
                <a:latin typeface="Lucida Console" pitchFamily="49" charset="0"/>
              </a:rPr>
              <a:t> {</a:t>
            </a:r>
            <a:r>
              <a:rPr lang="en-US" b="1" smtClean="0">
                <a:solidFill>
                  <a:schemeClr val="accent2"/>
                </a:solidFill>
                <a:latin typeface="Lucida Console" pitchFamily="49" charset="0"/>
              </a:rPr>
              <a:t>0 100 100 100 0</a:t>
            </a:r>
            <a:r>
              <a:rPr lang="en-US" b="1" smtClean="0">
                <a:latin typeface="Lucida Console" pitchFamily="49" charset="0"/>
              </a:rPr>
              <a:t>}  { [] 'push1' 'push2' 'push3' [] } </a:t>
            </a:r>
            <a:r>
              <a:rPr lang="en-US" smtClean="0">
                <a:latin typeface="Lucida Console" pitchFamily="49" charset="0"/>
              </a:rPr>
              <a:t>}; 	</a:t>
            </a:r>
          </a:p>
          <a:p>
            <a:pPr marL="0" indent="0">
              <a:buNone/>
            </a:pPr>
            <a:r>
              <a:rPr lang="en-US" smtClean="0">
                <a:latin typeface="Lucida Console" pitchFamily="49" charset="0"/>
              </a:rPr>
              <a:t>    layout_v = {      </a:t>
            </a:r>
            <a:r>
              <a:rPr lang="en-US" b="1" smtClean="0">
                <a:latin typeface="Lucida Console" pitchFamily="49" charset="0"/>
              </a:rPr>
              <a:t>{</a:t>
            </a:r>
            <a:r>
              <a:rPr lang="en-US" b="1" smtClean="0">
                <a:solidFill>
                  <a:srgbClr val="00B050"/>
                </a:solidFill>
                <a:latin typeface="Lucida Console" pitchFamily="49" charset="0"/>
              </a:rPr>
              <a:t>0 100 0</a:t>
            </a:r>
            <a:r>
              <a:rPr lang="en-US" b="1" smtClean="0">
                <a:latin typeface="Lucida Console" pitchFamily="49" charset="0"/>
              </a:rPr>
              <a:t>}</a:t>
            </a:r>
            <a:r>
              <a:rPr lang="en-US" b="1" smtClean="0">
                <a:solidFill>
                  <a:srgbClr val="00B050"/>
                </a:solidFill>
                <a:latin typeface="Lucida Console" pitchFamily="49" charset="0"/>
              </a:rPr>
              <a:t>   </a:t>
            </a:r>
            <a:r>
              <a:rPr lang="en-US" b="1" smtClean="0">
                <a:latin typeface="Lucida Console" pitchFamily="49" charset="0"/>
              </a:rPr>
              <a:t>; { [] </a:t>
            </a:r>
            <a:r>
              <a:rPr lang="en-US" b="1" smtClean="0">
                <a:solidFill>
                  <a:schemeClr val="accent2"/>
                </a:solidFill>
                <a:latin typeface="Lucida Console" pitchFamily="49" charset="0"/>
              </a:rPr>
              <a:t>layout_h </a:t>
            </a:r>
            <a:r>
              <a:rPr lang="en-US" b="1" smtClean="0">
                <a:latin typeface="Lucida Console" pitchFamily="49" charset="0"/>
              </a:rPr>
              <a:t>[] }                </a:t>
            </a:r>
            <a:r>
              <a:rPr lang="en-US" smtClean="0">
                <a:latin typeface="Lucida Console" pitchFamily="49" charset="0"/>
              </a:rPr>
              <a:t>}; 	</a:t>
            </a:r>
          </a:p>
          <a:p>
            <a:pPr marL="0" indent="0">
              <a:buNone/>
            </a:pPr>
            <a:endParaRPr lang="en-US" smtClean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mtClean="0">
                <a:latin typeface="Lucida Console" pitchFamily="49" charset="0"/>
              </a:rPr>
              <a:t>    data = data.CALL.addLayout( data, 'demo1fig', layout_v );</a:t>
            </a:r>
            <a:endParaRPr lang="en-US">
              <a:latin typeface="Lucida Console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Layout hierarchy (1)</a:t>
            </a:r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2460702" y="1457093"/>
            <a:ext cx="6393366" cy="344200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6473" y="2153347"/>
            <a:ext cx="4781550" cy="173355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3902927" y="2653989"/>
            <a:ext cx="4668644" cy="973873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3846473" y="2423532"/>
            <a:ext cx="4781550" cy="1463365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523785" y="2423532"/>
            <a:ext cx="0" cy="230457"/>
          </a:xfrm>
          <a:prstGeom prst="straightConnector1">
            <a:avLst/>
          </a:prstGeom>
          <a:ln w="254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523785" y="2653989"/>
            <a:ext cx="1" cy="973873"/>
          </a:xfrm>
          <a:prstGeom prst="straightConnector1">
            <a:avLst/>
          </a:prstGeom>
          <a:ln w="254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523786" y="3627862"/>
            <a:ext cx="0" cy="325941"/>
          </a:xfrm>
          <a:prstGeom prst="straightConnector1">
            <a:avLst/>
          </a:prstGeom>
          <a:ln w="254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234923" y="2369483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/>
              <a:t>0</a:t>
            </a:r>
            <a:endParaRPr lang="en-US" sz="1600"/>
          </a:p>
        </p:txBody>
      </p:sp>
      <p:sp>
        <p:nvSpPr>
          <p:cNvPr id="13" name="TextBox 12"/>
          <p:cNvSpPr txBox="1"/>
          <p:nvPr/>
        </p:nvSpPr>
        <p:spPr>
          <a:xfrm>
            <a:off x="3130728" y="2932470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/>
              <a:t>100</a:t>
            </a:r>
            <a:endParaRPr lang="en-US" sz="1600"/>
          </a:p>
        </p:txBody>
      </p:sp>
      <p:sp>
        <p:nvSpPr>
          <p:cNvPr id="14" name="TextBox 13"/>
          <p:cNvSpPr txBox="1"/>
          <p:nvPr/>
        </p:nvSpPr>
        <p:spPr>
          <a:xfrm>
            <a:off x="3234923" y="356095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/>
              <a:t>0</a:t>
            </a:r>
            <a:endParaRPr lang="en-US" sz="160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846473" y="4029307"/>
            <a:ext cx="903947" cy="14869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750420" y="4029307"/>
            <a:ext cx="959004" cy="0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709424" y="4029307"/>
            <a:ext cx="936703" cy="0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646127" y="4029307"/>
            <a:ext cx="951571" cy="0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597698" y="4029307"/>
            <a:ext cx="973873" cy="0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02928" y="4016148"/>
            <a:ext cx="4668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       0              100              100              100                  0</a:t>
            </a:r>
            <a:endParaRPr lang="en-US" sz="1600"/>
          </a:p>
        </p:txBody>
      </p:sp>
      <p:sp>
        <p:nvSpPr>
          <p:cNvPr id="21" name="Freeform 20"/>
          <p:cNvSpPr/>
          <p:nvPr/>
        </p:nvSpPr>
        <p:spPr>
          <a:xfrm>
            <a:off x="637530" y="5091361"/>
            <a:ext cx="4412772" cy="1217999"/>
          </a:xfrm>
          <a:custGeom>
            <a:avLst/>
            <a:gdLst>
              <a:gd name="connsiteX0" fmla="*/ 221057 w 3417740"/>
              <a:gd name="connsiteY0" fmla="*/ 0 h 1405059"/>
              <a:gd name="connsiteX1" fmla="*/ 228491 w 3417740"/>
              <a:gd name="connsiteY1" fmla="*/ 1174595 h 1405059"/>
              <a:gd name="connsiteX2" fmla="*/ 2577681 w 3417740"/>
              <a:gd name="connsiteY2" fmla="*/ 1345580 h 1405059"/>
              <a:gd name="connsiteX3" fmla="*/ 3417740 w 3417740"/>
              <a:gd name="connsiteY3" fmla="*/ 446049 h 1405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7740" h="1405059">
                <a:moveTo>
                  <a:pt x="221057" y="0"/>
                </a:moveTo>
                <a:cubicBezTo>
                  <a:pt x="28388" y="475166"/>
                  <a:pt x="-164280" y="950332"/>
                  <a:pt x="228491" y="1174595"/>
                </a:cubicBezTo>
                <a:cubicBezTo>
                  <a:pt x="621262" y="1398858"/>
                  <a:pt x="2046139" y="1467004"/>
                  <a:pt x="2577681" y="1345580"/>
                </a:cubicBezTo>
                <a:cubicBezTo>
                  <a:pt x="3109223" y="1224156"/>
                  <a:pt x="3263481" y="835102"/>
                  <a:pt x="3417740" y="446049"/>
                </a:cubicBezTo>
              </a:path>
            </a:pathLst>
          </a:cu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3523785" y="2653989"/>
            <a:ext cx="379143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3523786" y="3627862"/>
            <a:ext cx="379142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310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2" grpId="0"/>
      <p:bldP spid="13" grpId="0"/>
      <p:bldP spid="14" grpId="0"/>
      <p:bldP spid="20" grpId="0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0166" y="877365"/>
            <a:ext cx="8229600" cy="4525963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>
                <a:latin typeface="Lucida Console" pitchFamily="49" charset="0"/>
              </a:rPr>
              <a:t>function data_gui3_demo_layout8</a:t>
            </a:r>
          </a:p>
          <a:p>
            <a:pPr marL="0" indent="0">
              <a:buNone/>
            </a:pPr>
            <a:r>
              <a:rPr lang="en-US" sz="1200">
                <a:latin typeface="Lucida Console" pitchFamily="49" charset="0"/>
              </a:rPr>
              <a:t>    data_gui3(@</a:t>
            </a:r>
            <a:r>
              <a:rPr lang="en-US" sz="1200" smtClean="0">
                <a:latin typeface="Lucida Console" pitchFamily="49" charset="0"/>
              </a:rPr>
              <a:t>demoinit);</a:t>
            </a:r>
          </a:p>
          <a:p>
            <a:pPr marL="0" indent="0">
              <a:buNone/>
            </a:pPr>
            <a:endParaRPr lang="en-US" sz="120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200">
                <a:latin typeface="Lucida Console" pitchFamily="49" charset="0"/>
              </a:rPr>
              <a:t>function [data,redraw]= demoinit( data, </a:t>
            </a:r>
            <a:r>
              <a:rPr lang="en-US" sz="1200" smtClean="0">
                <a:latin typeface="Lucida Console" pitchFamily="49" charset="0"/>
              </a:rPr>
              <a:t>redraw </a:t>
            </a:r>
            <a:r>
              <a:rPr lang="en-US" sz="1200">
                <a:latin typeface="Lucida Console" pitchFamily="49" charset="0"/>
              </a:rPr>
              <a:t>) </a:t>
            </a:r>
            <a:endParaRPr lang="en-US" sz="1200" smtClean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200">
                <a:latin typeface="Lucida Console" pitchFamily="49" charset="0"/>
              </a:rPr>
              <a:t> </a:t>
            </a:r>
            <a:r>
              <a:rPr lang="en-US" sz="1200" smtClean="0">
                <a:latin typeface="Lucida Console" pitchFamily="49" charset="0"/>
              </a:rPr>
              <a:t>   g </a:t>
            </a:r>
            <a:r>
              <a:rPr lang="en-US" sz="1200">
                <a:latin typeface="Lucida Console" pitchFamily="49" charset="0"/>
              </a:rPr>
              <a:t>= cell( {</a:t>
            </a:r>
          </a:p>
          <a:p>
            <a:pPr marL="0" indent="0">
              <a:buNone/>
            </a:pPr>
            <a:r>
              <a:rPr lang="en-US" sz="1200">
                <a:latin typeface="Lucida Console" pitchFamily="49" charset="0"/>
              </a:rPr>
              <a:t>        { 'figure'       'demo1fig'                          </a:t>
            </a:r>
            <a:r>
              <a:rPr lang="en-US" sz="1200" smtClean="0">
                <a:latin typeface="Lucida Console" pitchFamily="49" charset="0"/>
              </a:rPr>
              <a:t>    'MenuBar</a:t>
            </a:r>
            <a:r>
              <a:rPr lang="en-US" sz="1200">
                <a:latin typeface="Lucida Console" pitchFamily="49" charset="0"/>
              </a:rPr>
              <a:t>' 'none'}</a:t>
            </a:r>
          </a:p>
          <a:p>
            <a:pPr marL="0" indent="0">
              <a:buNone/>
            </a:pPr>
            <a:r>
              <a:rPr lang="en-US" sz="1200">
                <a:latin typeface="Lucida Console" pitchFamily="49" charset="0"/>
              </a:rPr>
              <a:t>        { 'pushbutton'   'push1'    'demo1fig' 'Button 1'    }</a:t>
            </a:r>
          </a:p>
          <a:p>
            <a:pPr marL="0" indent="0">
              <a:buNone/>
            </a:pPr>
            <a:r>
              <a:rPr lang="en-US" sz="1200">
                <a:latin typeface="Lucida Console" pitchFamily="49" charset="0"/>
              </a:rPr>
              <a:t>        { 'pushbutton'   'push2'    'demo1fig' 'Button 2'    }</a:t>
            </a:r>
          </a:p>
          <a:p>
            <a:pPr marL="0" indent="0">
              <a:buNone/>
            </a:pPr>
            <a:r>
              <a:rPr lang="en-US" sz="1200">
                <a:latin typeface="Lucida Console" pitchFamily="49" charset="0"/>
              </a:rPr>
              <a:t>        { 'pushbutton'   'push3'    'demo1fig' 'Button 3'    }</a:t>
            </a:r>
          </a:p>
          <a:p>
            <a:pPr marL="0" indent="0">
              <a:buNone/>
            </a:pPr>
            <a:r>
              <a:rPr lang="en-US" sz="1200">
                <a:latin typeface="Lucida Console" pitchFamily="49" charset="0"/>
              </a:rPr>
              <a:t>        { 'pushbutton'   'push4'    'demo1fig' 'Button 4'    }</a:t>
            </a:r>
          </a:p>
          <a:p>
            <a:pPr marL="0" indent="0">
              <a:buNone/>
            </a:pPr>
            <a:r>
              <a:rPr lang="en-US" sz="1200">
                <a:latin typeface="Lucida Console" pitchFamily="49" charset="0"/>
              </a:rPr>
              <a:t>        { 'pushbutton'   'push5'    'demo1fig' 'Button 5'    }</a:t>
            </a:r>
          </a:p>
          <a:p>
            <a:pPr marL="0" indent="0">
              <a:buNone/>
            </a:pPr>
            <a:r>
              <a:rPr lang="en-US" sz="1200">
                <a:latin typeface="Lucida Console" pitchFamily="49" charset="0"/>
              </a:rPr>
              <a:t>        { 'pushbutton'   'push6'    'demo1fig' 'Button 6'    }</a:t>
            </a:r>
          </a:p>
          <a:p>
            <a:pPr marL="0" indent="0">
              <a:buNone/>
            </a:pPr>
            <a:r>
              <a:rPr lang="en-US" sz="1200">
                <a:latin typeface="Lucida Console" pitchFamily="49" charset="0"/>
              </a:rPr>
              <a:t>        } );</a:t>
            </a:r>
          </a:p>
          <a:p>
            <a:pPr marL="0" indent="0">
              <a:buNone/>
            </a:pPr>
            <a:r>
              <a:rPr lang="en-US" sz="1200">
                <a:latin typeface="Lucida Console" pitchFamily="49" charset="0"/>
              </a:rPr>
              <a:t>    data = data.CALL.addGui(data, g</a:t>
            </a:r>
            <a:r>
              <a:rPr lang="en-US" sz="1200" smtClean="0">
                <a:latin typeface="Lucida Console" pitchFamily="49" charset="0"/>
              </a:rPr>
              <a:t>);</a:t>
            </a:r>
          </a:p>
          <a:p>
            <a:pPr marL="0" indent="0">
              <a:buNone/>
            </a:pPr>
            <a:endParaRPr lang="en-US" sz="120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200">
                <a:latin typeface="Lucida Console" pitchFamily="49" charset="0"/>
              </a:rPr>
              <a:t>    </a:t>
            </a:r>
            <a:r>
              <a:rPr lang="en-US" sz="1200" b="1">
                <a:solidFill>
                  <a:schemeClr val="accent1"/>
                </a:solidFill>
                <a:latin typeface="Lucida Console" pitchFamily="49" charset="0"/>
              </a:rPr>
              <a:t>layout_h1</a:t>
            </a:r>
            <a:r>
              <a:rPr lang="en-US" sz="1200">
                <a:latin typeface="Lucida Console" pitchFamily="49" charset="0"/>
              </a:rPr>
              <a:t> = { </a:t>
            </a:r>
            <a:r>
              <a:rPr lang="en-US" sz="1200" b="1">
                <a:latin typeface="Lucida Console" pitchFamily="49" charset="0"/>
              </a:rPr>
              <a:t>{0 100 100 100 0}  </a:t>
            </a:r>
            <a:r>
              <a:rPr lang="en-US" sz="1200" b="1" smtClean="0">
                <a:latin typeface="Lucida Console" pitchFamily="49" charset="0"/>
              </a:rPr>
              <a:t> {[] </a:t>
            </a:r>
            <a:r>
              <a:rPr lang="en-US" sz="1200" b="1">
                <a:latin typeface="Lucida Console" pitchFamily="49" charset="0"/>
              </a:rPr>
              <a:t>'push1' 'push2' 'push3' []}</a:t>
            </a:r>
            <a:r>
              <a:rPr lang="en-US" sz="1200">
                <a:latin typeface="Lucida Console" pitchFamily="49" charset="0"/>
              </a:rPr>
              <a:t> </a:t>
            </a:r>
            <a:r>
              <a:rPr lang="en-US" sz="1200" smtClean="0">
                <a:latin typeface="Lucida Console" pitchFamily="49" charset="0"/>
              </a:rPr>
              <a:t>};</a:t>
            </a:r>
          </a:p>
          <a:p>
            <a:pPr marL="0" indent="0">
              <a:buNone/>
            </a:pPr>
            <a:r>
              <a:rPr lang="en-US" sz="1200">
                <a:latin typeface="Lucida Console" pitchFamily="49" charset="0"/>
              </a:rPr>
              <a:t> </a:t>
            </a:r>
            <a:r>
              <a:rPr lang="en-US" sz="1200" smtClean="0">
                <a:latin typeface="Lucida Console" pitchFamily="49" charset="0"/>
              </a:rPr>
              <a:t>   </a:t>
            </a:r>
            <a:r>
              <a:rPr lang="en-US" sz="1200" b="1">
                <a:solidFill>
                  <a:schemeClr val="accent2"/>
                </a:solidFill>
                <a:latin typeface="Lucida Console" pitchFamily="49" charset="0"/>
              </a:rPr>
              <a:t>layout_h2</a:t>
            </a:r>
            <a:r>
              <a:rPr lang="en-US" sz="1200">
                <a:latin typeface="Lucida Console" pitchFamily="49" charset="0"/>
              </a:rPr>
              <a:t> = { </a:t>
            </a:r>
            <a:r>
              <a:rPr lang="en-US" sz="1200" b="1">
                <a:latin typeface="Lucida Console" pitchFamily="49" charset="0"/>
              </a:rPr>
              <a:t>{0 100 100 100 0} </a:t>
            </a:r>
            <a:r>
              <a:rPr lang="en-US" sz="1200" b="1" smtClean="0">
                <a:latin typeface="Lucida Console" pitchFamily="49" charset="0"/>
              </a:rPr>
              <a:t>  </a:t>
            </a:r>
            <a:r>
              <a:rPr lang="en-US" sz="1200" b="1">
                <a:latin typeface="Lucida Console" pitchFamily="49" charset="0"/>
              </a:rPr>
              <a:t>{[] 'push4' 'push5' 'push6' []}</a:t>
            </a:r>
            <a:r>
              <a:rPr lang="en-US" sz="1200">
                <a:latin typeface="Lucida Console" pitchFamily="49" charset="0"/>
              </a:rPr>
              <a:t> </a:t>
            </a:r>
            <a:r>
              <a:rPr lang="en-US" sz="1200" smtClean="0">
                <a:latin typeface="Lucida Console" pitchFamily="49" charset="0"/>
              </a:rPr>
              <a:t>};</a:t>
            </a:r>
            <a:endParaRPr lang="en-US" sz="120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200">
                <a:latin typeface="Lucida Console" pitchFamily="49" charset="0"/>
              </a:rPr>
              <a:t>    </a:t>
            </a:r>
            <a:r>
              <a:rPr lang="en-US" sz="1200" b="1">
                <a:solidFill>
                  <a:srgbClr val="00B050"/>
                </a:solidFill>
                <a:latin typeface="Lucida Console" pitchFamily="49" charset="0"/>
              </a:rPr>
              <a:t>layout_v</a:t>
            </a:r>
            <a:r>
              <a:rPr lang="en-US" sz="1200">
                <a:solidFill>
                  <a:srgbClr val="00B050"/>
                </a:solidFill>
                <a:latin typeface="Lucida Console" pitchFamily="49" charset="0"/>
              </a:rPr>
              <a:t> </a:t>
            </a:r>
            <a:r>
              <a:rPr lang="en-US" sz="1200" smtClean="0">
                <a:solidFill>
                  <a:srgbClr val="00B050"/>
                </a:solidFill>
                <a:latin typeface="Lucida Console" pitchFamily="49" charset="0"/>
              </a:rPr>
              <a:t> </a:t>
            </a:r>
            <a:r>
              <a:rPr lang="en-US" sz="1200" smtClean="0">
                <a:latin typeface="Lucida Console" pitchFamily="49" charset="0"/>
              </a:rPr>
              <a:t>= </a:t>
            </a:r>
            <a:r>
              <a:rPr lang="en-US" sz="1200">
                <a:latin typeface="Lucida Console" pitchFamily="49" charset="0"/>
              </a:rPr>
              <a:t>{      </a:t>
            </a:r>
            <a:r>
              <a:rPr lang="en-US" sz="1200" b="1">
                <a:latin typeface="Lucida Console" pitchFamily="49" charset="0"/>
              </a:rPr>
              <a:t>{50 0 50}  </a:t>
            </a:r>
            <a:r>
              <a:rPr lang="en-US" sz="1200" b="1" smtClean="0">
                <a:latin typeface="Lucida Console" pitchFamily="49" charset="0"/>
              </a:rPr>
              <a:t>  ; { </a:t>
            </a:r>
            <a:r>
              <a:rPr lang="en-US" sz="1200" b="1" smtClean="0">
                <a:solidFill>
                  <a:schemeClr val="accent1"/>
                </a:solidFill>
                <a:latin typeface="Lucida Console" pitchFamily="49" charset="0"/>
              </a:rPr>
              <a:t>layout_h1</a:t>
            </a:r>
            <a:r>
              <a:rPr lang="en-US" sz="1200" b="1" smtClean="0">
                <a:latin typeface="Lucida Console" pitchFamily="49" charset="0"/>
              </a:rPr>
              <a:t>  </a:t>
            </a:r>
            <a:r>
              <a:rPr lang="en-US" sz="1200" b="1">
                <a:latin typeface="Lucida Console" pitchFamily="49" charset="0"/>
              </a:rPr>
              <a:t>[] </a:t>
            </a:r>
            <a:r>
              <a:rPr lang="en-US" sz="1200" b="1" smtClean="0">
                <a:solidFill>
                  <a:schemeClr val="accent2"/>
                </a:solidFill>
                <a:latin typeface="Lucida Console" pitchFamily="49" charset="0"/>
              </a:rPr>
              <a:t>layout_h2 </a:t>
            </a:r>
            <a:r>
              <a:rPr lang="en-US" sz="1200" b="1" smtClean="0">
                <a:latin typeface="Lucida Console" pitchFamily="49" charset="0"/>
              </a:rPr>
              <a:t>}</a:t>
            </a:r>
            <a:r>
              <a:rPr lang="en-US" sz="1200" smtClean="0">
                <a:latin typeface="Lucida Console" pitchFamily="49" charset="0"/>
              </a:rPr>
              <a:t>     </a:t>
            </a:r>
            <a:r>
              <a:rPr lang="en-US" sz="1200">
                <a:latin typeface="Lucida Console" pitchFamily="49" charset="0"/>
              </a:rPr>
              <a:t>}; </a:t>
            </a:r>
          </a:p>
          <a:p>
            <a:pPr marL="0" indent="0">
              <a:buNone/>
            </a:pPr>
            <a:r>
              <a:rPr lang="en-US" sz="1200">
                <a:latin typeface="Lucida Console" pitchFamily="49" charset="0"/>
              </a:rPr>
              <a:t>    data = data.CALL.addLayout( data, 'demo1fig', </a:t>
            </a:r>
            <a:r>
              <a:rPr lang="en-US" sz="1200" b="1">
                <a:solidFill>
                  <a:srgbClr val="00B050"/>
                </a:solidFill>
                <a:latin typeface="Lucida Console" pitchFamily="49" charset="0"/>
              </a:rPr>
              <a:t>layout_v</a:t>
            </a:r>
            <a:r>
              <a:rPr lang="en-US" sz="1200">
                <a:solidFill>
                  <a:srgbClr val="00B050"/>
                </a:solidFill>
                <a:latin typeface="Lucida Console" pitchFamily="49" charset="0"/>
              </a:rPr>
              <a:t> </a:t>
            </a:r>
            <a:r>
              <a:rPr lang="en-US" sz="1200">
                <a:latin typeface="Lucida Console" pitchFamily="49" charset="0"/>
              </a:rPr>
              <a:t>); % use </a:t>
            </a:r>
            <a:r>
              <a:rPr lang="en-US" sz="1200" smtClean="0">
                <a:latin typeface="Lucida Console" pitchFamily="49" charset="0"/>
              </a:rPr>
              <a:t>layout</a:t>
            </a:r>
            <a:endParaRPr lang="en-US" sz="1200">
              <a:latin typeface="Lucida Console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Layout hierarchy </a:t>
            </a:r>
            <a:r>
              <a:rPr lang="en-US" smtClean="0"/>
              <a:t>(2)</a:t>
            </a:r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2583765" y="1437946"/>
            <a:ext cx="5612781" cy="2780371"/>
          </a:xfrm>
          <a:prstGeom prst="round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83" y="1844268"/>
            <a:ext cx="4781550" cy="173355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3297444" y="2136755"/>
            <a:ext cx="4594302" cy="431181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3297444" y="3088326"/>
            <a:ext cx="4594302" cy="423746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3174083" y="2069849"/>
            <a:ext cx="4781550" cy="150797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2910868" y="2069849"/>
            <a:ext cx="0" cy="150797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297444" y="3779702"/>
            <a:ext cx="459430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297444" y="3906083"/>
            <a:ext cx="459430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9472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Layout summary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977900"/>
            <a:ext cx="8520113" cy="498680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Layout size meanings:</a:t>
            </a:r>
          </a:p>
          <a:p>
            <a:r>
              <a:rPr lang="en-US" dirty="0" smtClean="0"/>
              <a:t>Size </a:t>
            </a:r>
            <a:r>
              <a:rPr lang="en-US" smtClean="0"/>
              <a:t>&gt; </a:t>
            </a:r>
            <a:r>
              <a:rPr lang="en-US" smtClean="0"/>
              <a:t>1 </a:t>
            </a:r>
            <a:r>
              <a:rPr lang="en-US" dirty="0" smtClean="0"/>
              <a:t>: pixel</a:t>
            </a:r>
          </a:p>
          <a:p>
            <a:r>
              <a:rPr lang="en-US" dirty="0" smtClean="0"/>
              <a:t>Size == 0 : remaining space</a:t>
            </a:r>
          </a:p>
          <a:p>
            <a:r>
              <a:rPr lang="en-US" dirty="0" smtClean="0"/>
              <a:t>0 &lt; Size &lt; 1 : fraction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Layout modes:</a:t>
            </a:r>
          </a:p>
          <a:p>
            <a:r>
              <a:rPr lang="en-US" dirty="0" smtClean="0"/>
              <a:t>horizontal / vertical layout</a:t>
            </a:r>
          </a:p>
          <a:p>
            <a:r>
              <a:rPr lang="en-US" dirty="0" smtClean="0"/>
              <a:t>layout hierarchy</a:t>
            </a:r>
          </a:p>
          <a:p>
            <a:r>
              <a:rPr lang="en-US" dirty="0" smtClean="0"/>
              <a:t>panel layout</a:t>
            </a:r>
          </a:p>
          <a:p>
            <a:r>
              <a:rPr lang="en-US" dirty="0" smtClean="0"/>
              <a:t>stacked layout (panels and axes)</a:t>
            </a:r>
          </a:p>
          <a:p>
            <a:r>
              <a:rPr lang="en-US" dirty="0" smtClean="0"/>
              <a:t>dynamic layout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99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DataGUI3 speeds up development</a:t>
            </a:r>
          </a:p>
          <a:p>
            <a:r>
              <a:rPr lang="en-US" dirty="0" smtClean="0"/>
              <a:t>Uniform API</a:t>
            </a:r>
          </a:p>
          <a:p>
            <a:r>
              <a:rPr lang="en-US" dirty="0" smtClean="0"/>
              <a:t>Copy and paste possible</a:t>
            </a:r>
          </a:p>
          <a:p>
            <a:r>
              <a:rPr lang="en-US" dirty="0" smtClean="0"/>
              <a:t>Robust GUIs with parameter check and conversion</a:t>
            </a:r>
          </a:p>
          <a:p>
            <a:r>
              <a:rPr lang="en-US" dirty="0" smtClean="0"/>
              <a:t>GUIs with small code size</a:t>
            </a:r>
          </a:p>
          <a:p>
            <a:r>
              <a:rPr lang="en-US" dirty="0" smtClean="0"/>
              <a:t>Uncommon Matlab GUI features (tabs / trees / wheel …)</a:t>
            </a:r>
          </a:p>
          <a:p>
            <a:r>
              <a:rPr lang="en-US" dirty="0" smtClean="0"/>
              <a:t>Fully resizable layout</a:t>
            </a:r>
          </a:p>
          <a:p>
            <a:r>
              <a:rPr lang="en-US" dirty="0" smtClean="0"/>
              <a:t>Ideas are welcome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Code under http</a:t>
            </a:r>
            <a:r>
              <a:rPr lang="en-US" dirty="0"/>
              <a:t>://www.desy.de/xfel-beam/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Thank you for you attention</a:t>
            </a:r>
          </a:p>
        </p:txBody>
      </p:sp>
    </p:spTree>
    <p:extLst>
      <p:ext uri="{BB962C8B-B14F-4D97-AF65-F5344CB8AC3E}">
        <p14:creationId xmlns:p14="http://schemas.microsoft.com/office/powerpoint/2010/main" val="323885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Motivation</a:t>
            </a:r>
            <a:endParaRPr lang="en-US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GUI development with Matlab is inconsistent</a:t>
            </a:r>
          </a:p>
          <a:p>
            <a:r>
              <a:rPr lang="en-US" dirty="0" smtClean="0"/>
              <a:t>Creating GUIs programmatically or with GUIDE</a:t>
            </a:r>
          </a:p>
          <a:p>
            <a:r>
              <a:rPr lang="en-US" dirty="0" smtClean="0"/>
              <a:t>GUIDE GUIs need much coding work</a:t>
            </a:r>
          </a:p>
          <a:p>
            <a:r>
              <a:rPr lang="en-US" dirty="0" smtClean="0"/>
              <a:t>Get / set values with handles</a:t>
            </a:r>
          </a:p>
          <a:p>
            <a:r>
              <a:rPr lang="en-US" dirty="0" smtClean="0"/>
              <a:t>Search Matlab help for relevant properties</a:t>
            </a:r>
          </a:p>
          <a:p>
            <a:r>
              <a:rPr lang="en-US" dirty="0" smtClean="0"/>
              <a:t>Parameter check / conversion by hand</a:t>
            </a:r>
          </a:p>
          <a:p>
            <a:r>
              <a:rPr lang="en-US" dirty="0" smtClean="0"/>
              <a:t>How to store ‘private‘ data ? </a:t>
            </a:r>
            <a:r>
              <a:rPr lang="en-US" dirty="0" err="1" smtClean="0"/>
              <a:t>Globals</a:t>
            </a:r>
            <a:r>
              <a:rPr lang="en-US" dirty="0" smtClean="0"/>
              <a:t> ? </a:t>
            </a:r>
            <a:r>
              <a:rPr lang="en-US" dirty="0" err="1" smtClean="0">
                <a:latin typeface="Lucida Console" pitchFamily="49" charset="0"/>
              </a:rPr>
              <a:t>Guidata</a:t>
            </a:r>
            <a:r>
              <a:rPr lang="en-US" dirty="0" smtClean="0"/>
              <a:t> call ? </a:t>
            </a:r>
            <a:r>
              <a:rPr lang="en-US" dirty="0" err="1" smtClean="0"/>
              <a:t>Userdata</a:t>
            </a:r>
            <a:r>
              <a:rPr lang="en-US" dirty="0" smtClean="0"/>
              <a:t> property ?</a:t>
            </a:r>
          </a:p>
          <a:p>
            <a:r>
              <a:rPr lang="en-US" dirty="0" smtClean="0"/>
              <a:t>Callbacks are not uniform (search help)</a:t>
            </a:r>
          </a:p>
          <a:p>
            <a:r>
              <a:rPr lang="en-US" dirty="0" smtClean="0"/>
              <a:t>No copy and paste</a:t>
            </a:r>
          </a:p>
          <a:p>
            <a:r>
              <a:rPr lang="en-US" dirty="0" smtClean="0"/>
              <a:t>Difficult to read and modify foreign code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Design of DataGUI3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63051" y="1267667"/>
            <a:ext cx="3250704" cy="4525963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en-US" sz="1500" dirty="0" smtClean="0"/>
              <a:t>The GUI is completely callback driven</a:t>
            </a:r>
          </a:p>
          <a:p>
            <a:pPr>
              <a:buFontTx/>
              <a:buChar char="-"/>
            </a:pPr>
            <a:r>
              <a:rPr lang="en-US" sz="1500" dirty="0" smtClean="0"/>
              <a:t>Callbacks are serialized</a:t>
            </a:r>
          </a:p>
          <a:p>
            <a:pPr>
              <a:buFontTx/>
              <a:buChar char="-"/>
            </a:pPr>
            <a:r>
              <a:rPr lang="en-US" sz="1500" dirty="0" smtClean="0"/>
              <a:t>Common callback interface</a:t>
            </a:r>
          </a:p>
          <a:p>
            <a:pPr>
              <a:buFontTx/>
              <a:buChar char="-"/>
            </a:pPr>
            <a:r>
              <a:rPr lang="en-US" sz="1500" dirty="0" smtClean="0"/>
              <a:t>A central data structure stores your variables</a:t>
            </a:r>
          </a:p>
          <a:p>
            <a:pPr>
              <a:buFontTx/>
              <a:buChar char="-"/>
            </a:pPr>
            <a:r>
              <a:rPr lang="en-US" sz="1500" dirty="0" smtClean="0"/>
              <a:t>GUI properties will be updated from registered variables</a:t>
            </a:r>
          </a:p>
          <a:p>
            <a:pPr>
              <a:buFontTx/>
              <a:buChar char="-"/>
            </a:pPr>
            <a:r>
              <a:rPr lang="en-US" sz="1500" dirty="0" smtClean="0"/>
              <a:t>Updated GUI properties will be mirrored to registered variables</a:t>
            </a:r>
          </a:p>
          <a:p>
            <a:pPr>
              <a:buFontTx/>
              <a:buChar char="-"/>
            </a:pPr>
            <a:r>
              <a:rPr lang="en-US" sz="1500" dirty="0" smtClean="0"/>
              <a:t>Callbacks are linked to registered variables (not to GUI objects)!</a:t>
            </a:r>
          </a:p>
          <a:p>
            <a:pPr>
              <a:buFontTx/>
              <a:buChar char="-"/>
            </a:pPr>
            <a:r>
              <a:rPr lang="en-US" sz="1500" dirty="0" smtClean="0"/>
              <a:t>Automatic type conversion of data and check of constraints</a:t>
            </a:r>
          </a:p>
          <a:p>
            <a:pPr>
              <a:buFontTx/>
              <a:buChar char="-"/>
            </a:pPr>
            <a:r>
              <a:rPr lang="en-US" sz="1500" dirty="0" smtClean="0"/>
              <a:t>A layout engine handles resize of GUI elements</a:t>
            </a:r>
            <a:endParaRPr lang="en-US" sz="1500" dirty="0"/>
          </a:p>
        </p:txBody>
      </p:sp>
      <p:sp>
        <p:nvSpPr>
          <p:cNvPr id="5" name="Rounded Rectangle 4"/>
          <p:cNvSpPr/>
          <p:nvPr/>
        </p:nvSpPr>
        <p:spPr>
          <a:xfrm>
            <a:off x="4787508" y="2001498"/>
            <a:ext cx="3538735" cy="214758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993812" y="2921702"/>
            <a:ext cx="3215940" cy="10801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31363" y="1710564"/>
            <a:ext cx="1216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</a:rPr>
              <a:t>data structure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31189" y="2649362"/>
            <a:ext cx="1616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registered variables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4971" y="2091465"/>
            <a:ext cx="18461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‘private‘ user data:</a:t>
            </a:r>
          </a:p>
          <a:p>
            <a:r>
              <a:rPr lang="en-US" sz="1400" dirty="0" smtClean="0"/>
              <a:t>data.my1</a:t>
            </a:r>
          </a:p>
          <a:p>
            <a:r>
              <a:rPr lang="en-US" sz="1400" dirty="0" smtClean="0"/>
              <a:t>data.test2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147549" y="2961857"/>
            <a:ext cx="166346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linked to properties:</a:t>
            </a:r>
          </a:p>
          <a:p>
            <a:r>
              <a:rPr lang="en-US" sz="1400" dirty="0" err="1" smtClean="0"/>
              <a:t>data.statustext</a:t>
            </a:r>
            <a:endParaRPr lang="en-US" sz="1400" dirty="0" smtClean="0"/>
          </a:p>
          <a:p>
            <a:r>
              <a:rPr lang="en-US" sz="1400" dirty="0" err="1" smtClean="0"/>
              <a:t>data.edit_input</a:t>
            </a:r>
            <a:endParaRPr lang="en-US" sz="1400" dirty="0" smtClean="0"/>
          </a:p>
          <a:p>
            <a:r>
              <a:rPr lang="en-US" sz="1400" dirty="0" err="1" smtClean="0"/>
              <a:t>data.numeric_value</a:t>
            </a:r>
            <a:endParaRPr lang="en-US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3713755" y="4601160"/>
            <a:ext cx="1728192" cy="770384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 smtClean="0"/>
              <a:t>`string`</a:t>
            </a:r>
          </a:p>
          <a:p>
            <a:r>
              <a:rPr lang="en-US" sz="1200" dirty="0" smtClean="0"/>
              <a:t>…</a:t>
            </a:r>
          </a:p>
          <a:p>
            <a:r>
              <a:rPr lang="en-US" sz="1200" dirty="0" smtClean="0"/>
              <a:t>`other properties`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90615" y="5353972"/>
            <a:ext cx="1351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static text element</a:t>
            </a:r>
            <a:endParaRPr lang="en-US" sz="1200" dirty="0"/>
          </a:p>
        </p:txBody>
      </p:sp>
      <p:sp>
        <p:nvSpPr>
          <p:cNvPr id="13" name="Rounded Rectangle 12"/>
          <p:cNvSpPr/>
          <p:nvPr/>
        </p:nvSpPr>
        <p:spPr>
          <a:xfrm>
            <a:off x="5729979" y="4601160"/>
            <a:ext cx="1058416" cy="770384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smtClean="0"/>
              <a:t>`string`</a:t>
            </a:r>
            <a:endParaRPr lang="en-US" sz="1200"/>
          </a:p>
        </p:txBody>
      </p:sp>
      <p:sp>
        <p:nvSpPr>
          <p:cNvPr id="14" name="TextBox 13"/>
          <p:cNvSpPr txBox="1"/>
          <p:nvPr/>
        </p:nvSpPr>
        <p:spPr>
          <a:xfrm>
            <a:off x="6068043" y="5353972"/>
            <a:ext cx="7069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edit text</a:t>
            </a:r>
            <a:endParaRPr lang="en-US" sz="1200" dirty="0"/>
          </a:p>
        </p:txBody>
      </p:sp>
      <p:sp>
        <p:nvSpPr>
          <p:cNvPr id="15" name="Rounded Rectangle 14"/>
          <p:cNvSpPr/>
          <p:nvPr/>
        </p:nvSpPr>
        <p:spPr>
          <a:xfrm>
            <a:off x="7098131" y="4601160"/>
            <a:ext cx="914400" cy="770384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smtClean="0"/>
              <a:t>`value`</a:t>
            </a:r>
          </a:p>
          <a:p>
            <a:r>
              <a:rPr lang="en-US" sz="1200" smtClean="0"/>
              <a:t>`min`</a:t>
            </a:r>
          </a:p>
          <a:p>
            <a:r>
              <a:rPr lang="en-US" sz="1200" smtClean="0"/>
              <a:t>`max`</a:t>
            </a:r>
            <a:endParaRPr lang="en-US" sz="1200"/>
          </a:p>
        </p:txBody>
      </p:sp>
      <p:sp>
        <p:nvSpPr>
          <p:cNvPr id="16" name="TextBox 15"/>
          <p:cNvSpPr txBox="1"/>
          <p:nvPr/>
        </p:nvSpPr>
        <p:spPr>
          <a:xfrm>
            <a:off x="7486425" y="5353972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slider</a:t>
            </a:r>
            <a:endParaRPr lang="en-US" sz="1200" dirty="0"/>
          </a:p>
        </p:txBody>
      </p:sp>
      <p:sp>
        <p:nvSpPr>
          <p:cNvPr id="17" name="Rounded Rectangle 16"/>
          <p:cNvSpPr/>
          <p:nvPr/>
        </p:nvSpPr>
        <p:spPr>
          <a:xfrm>
            <a:off x="6872015" y="3679901"/>
            <a:ext cx="561170" cy="20891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[1 10]</a:t>
            </a:r>
            <a:endParaRPr lang="en-US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7607388" y="4149079"/>
            <a:ext cx="810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constraint</a:t>
            </a:r>
            <a:endParaRPr lang="en-US" sz="1200" dirty="0"/>
          </a:p>
        </p:txBody>
      </p:sp>
      <p:sp>
        <p:nvSpPr>
          <p:cNvPr id="19" name="Freeform 18"/>
          <p:cNvSpPr/>
          <p:nvPr/>
        </p:nvSpPr>
        <p:spPr>
          <a:xfrm>
            <a:off x="6789832" y="3888819"/>
            <a:ext cx="1098799" cy="1121796"/>
          </a:xfrm>
          <a:custGeom>
            <a:avLst/>
            <a:gdLst>
              <a:gd name="connsiteX0" fmla="*/ 176914 w 1098799"/>
              <a:gd name="connsiteY0" fmla="*/ 0 h 1182030"/>
              <a:gd name="connsiteX1" fmla="*/ 43099 w 1098799"/>
              <a:gd name="connsiteY1" fmla="*/ 483220 h 1182030"/>
              <a:gd name="connsiteX2" fmla="*/ 838553 w 1098799"/>
              <a:gd name="connsiteY2" fmla="*/ 594732 h 1182030"/>
              <a:gd name="connsiteX3" fmla="*/ 1098748 w 1098799"/>
              <a:gd name="connsiteY3" fmla="*/ 1048215 h 1182030"/>
              <a:gd name="connsiteX4" fmla="*/ 823685 w 1098799"/>
              <a:gd name="connsiteY4" fmla="*/ 1182030 h 1182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8799" h="1182030">
                <a:moveTo>
                  <a:pt x="176914" y="0"/>
                </a:moveTo>
                <a:cubicBezTo>
                  <a:pt x="54870" y="192049"/>
                  <a:pt x="-67174" y="384098"/>
                  <a:pt x="43099" y="483220"/>
                </a:cubicBezTo>
                <a:cubicBezTo>
                  <a:pt x="153372" y="582342"/>
                  <a:pt x="662611" y="500566"/>
                  <a:pt x="838553" y="594732"/>
                </a:cubicBezTo>
                <a:cubicBezTo>
                  <a:pt x="1014495" y="688898"/>
                  <a:pt x="1101226" y="950332"/>
                  <a:pt x="1098748" y="1048215"/>
                </a:cubicBezTo>
                <a:cubicBezTo>
                  <a:pt x="1096270" y="1146098"/>
                  <a:pt x="959977" y="1164064"/>
                  <a:pt x="823685" y="1182030"/>
                </a:cubicBezTo>
              </a:path>
            </a:pathLst>
          </a:custGeom>
          <a:noFill/>
          <a:ln>
            <a:solidFill>
              <a:schemeClr val="tx1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960666" y="3888819"/>
            <a:ext cx="1093827" cy="1300215"/>
          </a:xfrm>
          <a:custGeom>
            <a:avLst/>
            <a:gdLst>
              <a:gd name="connsiteX0" fmla="*/ 191934 w 1093827"/>
              <a:gd name="connsiteY0" fmla="*/ 0 h 1375317"/>
              <a:gd name="connsiteX1" fmla="*/ 20948 w 1093827"/>
              <a:gd name="connsiteY1" fmla="*/ 401444 h 1375317"/>
              <a:gd name="connsiteX2" fmla="*/ 615680 w 1093827"/>
              <a:gd name="connsiteY2" fmla="*/ 446049 h 1375317"/>
              <a:gd name="connsiteX3" fmla="*/ 913046 w 1093827"/>
              <a:gd name="connsiteY3" fmla="*/ 639337 h 1375317"/>
              <a:gd name="connsiteX4" fmla="*/ 1091465 w 1093827"/>
              <a:gd name="connsiteY4" fmla="*/ 1055649 h 1375317"/>
              <a:gd name="connsiteX5" fmla="*/ 994822 w 1093827"/>
              <a:gd name="connsiteY5" fmla="*/ 1300976 h 1375317"/>
              <a:gd name="connsiteX6" fmla="*/ 712324 w 1093827"/>
              <a:gd name="connsiteY6" fmla="*/ 1375317 h 1375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3827" h="1375317">
                <a:moveTo>
                  <a:pt x="191934" y="0"/>
                </a:moveTo>
                <a:cubicBezTo>
                  <a:pt x="71129" y="163551"/>
                  <a:pt x="-49676" y="327103"/>
                  <a:pt x="20948" y="401444"/>
                </a:cubicBezTo>
                <a:cubicBezTo>
                  <a:pt x="91572" y="475786"/>
                  <a:pt x="466997" y="406400"/>
                  <a:pt x="615680" y="446049"/>
                </a:cubicBezTo>
                <a:cubicBezTo>
                  <a:pt x="764363" y="485698"/>
                  <a:pt x="833749" y="537737"/>
                  <a:pt x="913046" y="639337"/>
                </a:cubicBezTo>
                <a:cubicBezTo>
                  <a:pt x="992343" y="740937"/>
                  <a:pt x="1077836" y="945376"/>
                  <a:pt x="1091465" y="1055649"/>
                </a:cubicBezTo>
                <a:cubicBezTo>
                  <a:pt x="1105094" y="1165922"/>
                  <a:pt x="1058012" y="1247698"/>
                  <a:pt x="994822" y="1300976"/>
                </a:cubicBezTo>
                <a:cubicBezTo>
                  <a:pt x="931632" y="1354254"/>
                  <a:pt x="821978" y="1364785"/>
                  <a:pt x="712324" y="1375317"/>
                </a:cubicBezTo>
              </a:path>
            </a:pathLst>
          </a:custGeom>
          <a:noFill/>
          <a:ln>
            <a:solidFill>
              <a:schemeClr val="tx1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5160249" y="3769112"/>
            <a:ext cx="1992351" cy="1048215"/>
          </a:xfrm>
          <a:custGeom>
            <a:avLst/>
            <a:gdLst>
              <a:gd name="connsiteX0" fmla="*/ 0 w 1992351"/>
              <a:gd name="connsiteY0" fmla="*/ 0 h 1048215"/>
              <a:gd name="connsiteX1" fmla="*/ 394009 w 1992351"/>
              <a:gd name="connsiteY1" fmla="*/ 535259 h 1048215"/>
              <a:gd name="connsiteX2" fmla="*/ 1390185 w 1992351"/>
              <a:gd name="connsiteY2" fmla="*/ 646771 h 1048215"/>
              <a:gd name="connsiteX3" fmla="*/ 1784195 w 1992351"/>
              <a:gd name="connsiteY3" fmla="*/ 914400 h 1048215"/>
              <a:gd name="connsiteX4" fmla="*/ 1992351 w 1992351"/>
              <a:gd name="connsiteY4" fmla="*/ 1048215 h 1048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2351" h="1048215">
                <a:moveTo>
                  <a:pt x="0" y="0"/>
                </a:moveTo>
                <a:cubicBezTo>
                  <a:pt x="81155" y="213732"/>
                  <a:pt x="162311" y="427464"/>
                  <a:pt x="394009" y="535259"/>
                </a:cubicBezTo>
                <a:cubicBezTo>
                  <a:pt x="625707" y="643054"/>
                  <a:pt x="1158487" y="583581"/>
                  <a:pt x="1390185" y="646771"/>
                </a:cubicBezTo>
                <a:cubicBezTo>
                  <a:pt x="1621883" y="709961"/>
                  <a:pt x="1683834" y="847493"/>
                  <a:pt x="1784195" y="914400"/>
                </a:cubicBezTo>
                <a:cubicBezTo>
                  <a:pt x="1884556" y="981307"/>
                  <a:pt x="1938453" y="1014761"/>
                  <a:pt x="1992351" y="1048215"/>
                </a:cubicBezTo>
              </a:path>
            </a:pathLst>
          </a:custGeom>
          <a:noFill/>
          <a:ln>
            <a:solidFill>
              <a:schemeClr val="tx1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4834771" y="3492002"/>
            <a:ext cx="947043" cy="1514523"/>
          </a:xfrm>
          <a:custGeom>
            <a:avLst/>
            <a:gdLst>
              <a:gd name="connsiteX0" fmla="*/ 347780 w 947043"/>
              <a:gd name="connsiteY0" fmla="*/ 61520 h 1514523"/>
              <a:gd name="connsiteX1" fmla="*/ 57848 w 947043"/>
              <a:gd name="connsiteY1" fmla="*/ 61520 h 1514523"/>
              <a:gd name="connsiteX2" fmla="*/ 35546 w 947043"/>
              <a:gd name="connsiteY2" fmla="*/ 700857 h 1514523"/>
              <a:gd name="connsiteX3" fmla="*/ 451858 w 947043"/>
              <a:gd name="connsiteY3" fmla="*/ 916447 h 1514523"/>
              <a:gd name="connsiteX4" fmla="*/ 756658 w 947043"/>
              <a:gd name="connsiteY4" fmla="*/ 1347627 h 1514523"/>
              <a:gd name="connsiteX5" fmla="*/ 942512 w 947043"/>
              <a:gd name="connsiteY5" fmla="*/ 1488876 h 1514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7043" h="1514523">
                <a:moveTo>
                  <a:pt x="347780" y="61520"/>
                </a:moveTo>
                <a:cubicBezTo>
                  <a:pt x="228833" y="8242"/>
                  <a:pt x="109887" y="-45036"/>
                  <a:pt x="57848" y="61520"/>
                </a:cubicBezTo>
                <a:cubicBezTo>
                  <a:pt x="5809" y="168076"/>
                  <a:pt x="-30122" y="558369"/>
                  <a:pt x="35546" y="700857"/>
                </a:cubicBezTo>
                <a:cubicBezTo>
                  <a:pt x="101214" y="843345"/>
                  <a:pt x="331673" y="808652"/>
                  <a:pt x="451858" y="916447"/>
                </a:cubicBezTo>
                <a:cubicBezTo>
                  <a:pt x="572043" y="1024242"/>
                  <a:pt x="674882" y="1252222"/>
                  <a:pt x="756658" y="1347627"/>
                </a:cubicBezTo>
                <a:cubicBezTo>
                  <a:pt x="838434" y="1443032"/>
                  <a:pt x="973488" y="1569413"/>
                  <a:pt x="942512" y="1488876"/>
                </a:cubicBezTo>
              </a:path>
            </a:pathLst>
          </a:custGeom>
          <a:noFill/>
          <a:ln>
            <a:solidFill>
              <a:schemeClr val="tx1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4282938" y="3214142"/>
            <a:ext cx="899613" cy="1610947"/>
          </a:xfrm>
          <a:custGeom>
            <a:avLst/>
            <a:gdLst>
              <a:gd name="connsiteX0" fmla="*/ 899613 w 899613"/>
              <a:gd name="connsiteY0" fmla="*/ 123790 h 1610947"/>
              <a:gd name="connsiteX1" fmla="*/ 312315 w 899613"/>
              <a:gd name="connsiteY1" fmla="*/ 27146 h 1610947"/>
              <a:gd name="connsiteX2" fmla="*/ 81 w 899613"/>
              <a:gd name="connsiteY2" fmla="*/ 554970 h 1610947"/>
              <a:gd name="connsiteX3" fmla="*/ 282579 w 899613"/>
              <a:gd name="connsiteY3" fmla="*/ 1194307 h 1610947"/>
              <a:gd name="connsiteX4" fmla="*/ 394091 w 899613"/>
              <a:gd name="connsiteY4" fmla="*/ 1543712 h 1610947"/>
              <a:gd name="connsiteX5" fmla="*/ 133896 w 899613"/>
              <a:gd name="connsiteY5" fmla="*/ 1610619 h 1610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9613" h="1610947">
                <a:moveTo>
                  <a:pt x="899613" y="123790"/>
                </a:moveTo>
                <a:cubicBezTo>
                  <a:pt x="680925" y="39536"/>
                  <a:pt x="462237" y="-44717"/>
                  <a:pt x="312315" y="27146"/>
                </a:cubicBezTo>
                <a:cubicBezTo>
                  <a:pt x="162393" y="99009"/>
                  <a:pt x="5037" y="360443"/>
                  <a:pt x="81" y="554970"/>
                </a:cubicBezTo>
                <a:cubicBezTo>
                  <a:pt x="-4875" y="749497"/>
                  <a:pt x="216911" y="1029517"/>
                  <a:pt x="282579" y="1194307"/>
                </a:cubicBezTo>
                <a:cubicBezTo>
                  <a:pt x="348247" y="1359097"/>
                  <a:pt x="418872" y="1474327"/>
                  <a:pt x="394091" y="1543712"/>
                </a:cubicBezTo>
                <a:cubicBezTo>
                  <a:pt x="369310" y="1613097"/>
                  <a:pt x="251603" y="1611858"/>
                  <a:pt x="133896" y="1610619"/>
                </a:cubicBezTo>
              </a:path>
            </a:pathLst>
          </a:custGeom>
          <a:noFill/>
          <a:ln>
            <a:solidFill>
              <a:schemeClr val="tx1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7486424" y="3438910"/>
            <a:ext cx="672837" cy="18347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800" dirty="0" smtClean="0"/>
              <a:t>@</a:t>
            </a:r>
            <a:r>
              <a:rPr lang="de-DE" sz="800" dirty="0" err="1" smtClean="0"/>
              <a:t>myCB</a:t>
            </a:r>
            <a:endParaRPr lang="en-US" sz="800" dirty="0"/>
          </a:p>
        </p:txBody>
      </p:sp>
      <p:sp>
        <p:nvSpPr>
          <p:cNvPr id="25" name="Rounded Rectangle 24"/>
          <p:cNvSpPr/>
          <p:nvPr/>
        </p:nvSpPr>
        <p:spPr>
          <a:xfrm>
            <a:off x="7486425" y="3679902"/>
            <a:ext cx="672836" cy="20891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800" dirty="0" smtClean="0"/>
              <a:t>@cb2</a:t>
            </a:r>
            <a:endParaRPr lang="en-US" sz="800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7353696" y="3915965"/>
            <a:ext cx="340645" cy="333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607388" y="2339588"/>
            <a:ext cx="743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callbacks</a:t>
            </a:r>
            <a:endParaRPr lang="en-US" sz="1200" dirty="0"/>
          </a:p>
        </p:txBody>
      </p:sp>
      <p:cxnSp>
        <p:nvCxnSpPr>
          <p:cNvPr id="28" name="Straight Arrow Connector 27"/>
          <p:cNvCxnSpPr>
            <a:stCxn id="27" idx="2"/>
          </p:cNvCxnSpPr>
          <p:nvPr/>
        </p:nvCxnSpPr>
        <p:spPr>
          <a:xfrm flipH="1">
            <a:off x="7888633" y="2616587"/>
            <a:ext cx="90267" cy="7510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593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Code example 1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01804" y="924950"/>
            <a:ext cx="8229600" cy="5222631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US" sz="1000" dirty="0">
                <a:solidFill>
                  <a:schemeClr val="accent1"/>
                </a:solidFill>
                <a:latin typeface="Lucida Console" pitchFamily="49" charset="0"/>
              </a:rPr>
              <a:t>function </a:t>
            </a:r>
            <a:r>
              <a:rPr lang="en-US" sz="1000" dirty="0" smtClean="0">
                <a:latin typeface="Lucida Console" pitchFamily="49" charset="0"/>
              </a:rPr>
              <a:t>data_gui3_demo_quick_1</a:t>
            </a:r>
            <a:endParaRPr lang="en-US" sz="1000" dirty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000" dirty="0">
                <a:latin typeface="Lucida Console" pitchFamily="49" charset="0"/>
              </a:rPr>
              <a:t>    data_gui3(@</a:t>
            </a:r>
            <a:r>
              <a:rPr lang="en-US" sz="1000" dirty="0" err="1">
                <a:latin typeface="Lucida Console" pitchFamily="49" charset="0"/>
              </a:rPr>
              <a:t>demoinit</a:t>
            </a:r>
            <a:r>
              <a:rPr lang="en-US" sz="1000" dirty="0" smtClean="0">
                <a:latin typeface="Lucida Console" pitchFamily="49" charset="0"/>
              </a:rPr>
              <a:t>);</a:t>
            </a:r>
          </a:p>
          <a:p>
            <a:pPr marL="0" indent="0">
              <a:buNone/>
            </a:pPr>
            <a:endParaRPr lang="en-US" sz="1000" dirty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000" dirty="0">
                <a:solidFill>
                  <a:schemeClr val="accent1"/>
                </a:solidFill>
                <a:latin typeface="Lucida Console" pitchFamily="49" charset="0"/>
              </a:rPr>
              <a:t>function </a:t>
            </a:r>
            <a:r>
              <a:rPr lang="en-US" sz="1000" dirty="0">
                <a:latin typeface="Lucida Console" pitchFamily="49" charset="0"/>
              </a:rPr>
              <a:t>[</a:t>
            </a:r>
            <a:r>
              <a:rPr lang="en-US" sz="1000" dirty="0" err="1">
                <a:latin typeface="Lucida Console" pitchFamily="49" charset="0"/>
              </a:rPr>
              <a:t>data,redraw</a:t>
            </a:r>
            <a:r>
              <a:rPr lang="en-US" sz="1000" dirty="0">
                <a:latin typeface="Lucida Console" pitchFamily="49" charset="0"/>
              </a:rPr>
              <a:t>]= </a:t>
            </a:r>
            <a:r>
              <a:rPr lang="en-US" sz="1000" dirty="0" err="1">
                <a:latin typeface="Lucida Console" pitchFamily="49" charset="0"/>
              </a:rPr>
              <a:t>demoinit</a:t>
            </a:r>
            <a:r>
              <a:rPr lang="en-US" sz="1000" dirty="0">
                <a:latin typeface="Lucida Console" pitchFamily="49" charset="0"/>
              </a:rPr>
              <a:t>( data, redraw </a:t>
            </a:r>
            <a:r>
              <a:rPr lang="en-US" sz="1000" dirty="0" smtClean="0">
                <a:latin typeface="Lucida Console" pitchFamily="49" charset="0"/>
              </a:rPr>
              <a:t>)</a:t>
            </a:r>
          </a:p>
          <a:p>
            <a:pPr marL="0" indent="0">
              <a:buNone/>
            </a:pPr>
            <a:r>
              <a:rPr lang="de-DE" sz="1000" dirty="0" smtClean="0">
                <a:latin typeface="Lucida Console" pitchFamily="49" charset="0"/>
              </a:rPr>
              <a:t>    </a:t>
            </a:r>
            <a:r>
              <a:rPr lang="de-DE" sz="1000" dirty="0" err="1" smtClean="0">
                <a:latin typeface="Lucida Console" pitchFamily="49" charset="0"/>
              </a:rPr>
              <a:t>data.myValue</a:t>
            </a:r>
            <a:r>
              <a:rPr lang="de-DE" sz="1000" dirty="0" smtClean="0">
                <a:latin typeface="Lucida Console" pitchFamily="49" charset="0"/>
              </a:rPr>
              <a:t> = </a:t>
            </a:r>
            <a:r>
              <a:rPr lang="de-DE" sz="1000" dirty="0" err="1" smtClean="0">
                <a:latin typeface="Lucida Console" pitchFamily="49" charset="0"/>
              </a:rPr>
              <a:t>rand</a:t>
            </a:r>
            <a:r>
              <a:rPr lang="de-DE" sz="1000" dirty="0" smtClean="0">
                <a:latin typeface="Lucida Console" pitchFamily="49" charset="0"/>
              </a:rPr>
              <a:t>();</a:t>
            </a:r>
            <a:endParaRPr lang="en-US" sz="1000" dirty="0" smtClean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000" dirty="0" smtClean="0">
                <a:latin typeface="Lucida Console" pitchFamily="49" charset="0"/>
              </a:rPr>
              <a:t>    </a:t>
            </a:r>
            <a:r>
              <a:rPr lang="en-US" sz="1000" dirty="0" err="1" smtClean="0">
                <a:latin typeface="Lucida Console" pitchFamily="49" charset="0"/>
              </a:rPr>
              <a:t>i</a:t>
            </a:r>
            <a:r>
              <a:rPr lang="en-US" sz="1000" dirty="0" smtClean="0">
                <a:latin typeface="Lucida Console" pitchFamily="49" charset="0"/>
              </a:rPr>
              <a:t> </a:t>
            </a:r>
            <a:r>
              <a:rPr lang="en-US" sz="1000" dirty="0">
                <a:latin typeface="Lucida Console" pitchFamily="49" charset="0"/>
              </a:rPr>
              <a:t>= cell( {</a:t>
            </a:r>
          </a:p>
          <a:p>
            <a:pPr marL="0" indent="0">
              <a:buNone/>
            </a:pPr>
            <a:r>
              <a:rPr lang="en-US" sz="1000" dirty="0">
                <a:latin typeface="Lucida Console" pitchFamily="49" charset="0"/>
              </a:rPr>
              <a:t>        </a:t>
            </a:r>
            <a:r>
              <a:rPr lang="en-US" sz="1000" dirty="0" smtClean="0">
                <a:latin typeface="Lucida Console" pitchFamily="49" charset="0"/>
              </a:rPr>
              <a:t>{	     '</a:t>
            </a:r>
            <a:r>
              <a:rPr lang="en-US" sz="1000" dirty="0" err="1" smtClean="0">
                <a:solidFill>
                  <a:srgbClr val="00B050"/>
                </a:solidFill>
                <a:latin typeface="Lucida Console" pitchFamily="49" charset="0"/>
              </a:rPr>
              <a:t>data.editvalue</a:t>
            </a:r>
            <a:r>
              <a:rPr lang="en-US" sz="1000" dirty="0">
                <a:latin typeface="Lucida Console" pitchFamily="49" charset="0"/>
              </a:rPr>
              <a:t>'      </a:t>
            </a:r>
            <a:r>
              <a:rPr lang="en-US" sz="1000" dirty="0" smtClean="0">
                <a:latin typeface="Lucida Console" pitchFamily="49" charset="0"/>
              </a:rPr>
              <a:t>    1       	[</a:t>
            </a:r>
            <a:r>
              <a:rPr lang="en-US" sz="1000" dirty="0">
                <a:latin typeface="Lucida Console" pitchFamily="49" charset="0"/>
              </a:rPr>
              <a:t>0 10]      </a:t>
            </a:r>
            <a:r>
              <a:rPr lang="en-US" sz="1000" dirty="0" smtClean="0">
                <a:latin typeface="Lucida Console" pitchFamily="49" charset="0"/>
              </a:rPr>
              <a:t> @</a:t>
            </a:r>
            <a:r>
              <a:rPr lang="en-US" sz="1000" dirty="0" err="1" smtClean="0">
                <a:latin typeface="Lucida Console" pitchFamily="49" charset="0"/>
              </a:rPr>
              <a:t>editCallback</a:t>
            </a:r>
            <a:r>
              <a:rPr lang="en-US" sz="1000" dirty="0" smtClean="0">
                <a:latin typeface="Lucida Console" pitchFamily="49" charset="0"/>
              </a:rPr>
              <a:t> }</a:t>
            </a:r>
          </a:p>
          <a:p>
            <a:pPr marL="0" indent="0">
              <a:buNone/>
            </a:pPr>
            <a:r>
              <a:rPr lang="en-US" sz="1000" dirty="0">
                <a:latin typeface="Lucida Console" pitchFamily="49" charset="0"/>
              </a:rPr>
              <a:t> </a:t>
            </a:r>
            <a:r>
              <a:rPr lang="en-US" sz="1000" dirty="0" smtClean="0">
                <a:latin typeface="Lucida Console" pitchFamily="49" charset="0"/>
              </a:rPr>
              <a:t>       { 	     '</a:t>
            </a:r>
            <a:r>
              <a:rPr lang="en-US" sz="1000" dirty="0" err="1" smtClean="0">
                <a:solidFill>
                  <a:srgbClr val="00B050"/>
                </a:solidFill>
                <a:latin typeface="Lucida Console" pitchFamily="49" charset="0"/>
              </a:rPr>
              <a:t>data.figName</a:t>
            </a:r>
            <a:r>
              <a:rPr lang="en-US" sz="1000" dirty="0" smtClean="0">
                <a:latin typeface="Lucida Console" pitchFamily="49" charset="0"/>
              </a:rPr>
              <a:t>'      '</a:t>
            </a:r>
            <a:r>
              <a:rPr lang="en-US" sz="1000" dirty="0" smtClean="0">
                <a:solidFill>
                  <a:srgbClr val="00B050"/>
                </a:solidFill>
                <a:latin typeface="Lucida Console" pitchFamily="49" charset="0"/>
              </a:rPr>
              <a:t>Figure name</a:t>
            </a:r>
            <a:r>
              <a:rPr lang="en-US" sz="1000" dirty="0" smtClean="0">
                <a:latin typeface="Lucida Console" pitchFamily="49" charset="0"/>
              </a:rPr>
              <a:t>'       </a:t>
            </a:r>
            <a:r>
              <a:rPr lang="en-US" sz="1000" dirty="0">
                <a:latin typeface="Lucida Console" pitchFamily="49" charset="0"/>
              </a:rPr>
              <a:t>	</a:t>
            </a:r>
            <a:r>
              <a:rPr lang="en-US" sz="1000" dirty="0" smtClean="0">
                <a:latin typeface="Lucida Console" pitchFamily="49" charset="0"/>
              </a:rPr>
              <a:t>	               }</a:t>
            </a:r>
          </a:p>
          <a:p>
            <a:pPr marL="0" indent="0">
              <a:buNone/>
            </a:pPr>
            <a:r>
              <a:rPr lang="en-US" sz="1000" dirty="0" smtClean="0">
                <a:latin typeface="Lucida Console" pitchFamily="49" charset="0"/>
              </a:rPr>
              <a:t>    });</a:t>
            </a:r>
            <a:endParaRPr lang="en-US" sz="1000" dirty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000" dirty="0">
                <a:latin typeface="Lucida Console" pitchFamily="49" charset="0"/>
              </a:rPr>
              <a:t>    data = </a:t>
            </a:r>
            <a:r>
              <a:rPr lang="en-US" sz="1000" dirty="0" err="1">
                <a:latin typeface="Lucida Console" pitchFamily="49" charset="0"/>
              </a:rPr>
              <a:t>data.CALL.addData</a:t>
            </a:r>
            <a:r>
              <a:rPr lang="en-US" sz="1000" dirty="0">
                <a:latin typeface="Lucida Console" pitchFamily="49" charset="0"/>
              </a:rPr>
              <a:t>(data, </a:t>
            </a:r>
            <a:r>
              <a:rPr lang="en-US" sz="1000" dirty="0" err="1">
                <a:latin typeface="Lucida Console" pitchFamily="49" charset="0"/>
              </a:rPr>
              <a:t>i</a:t>
            </a:r>
            <a:r>
              <a:rPr lang="en-US" sz="1000" dirty="0">
                <a:latin typeface="Lucida Console" pitchFamily="49" charset="0"/>
              </a:rPr>
              <a:t>); % add to data </a:t>
            </a:r>
            <a:r>
              <a:rPr lang="en-US" sz="1000" dirty="0" smtClean="0">
                <a:latin typeface="Lucida Console" pitchFamily="49" charset="0"/>
              </a:rPr>
              <a:t>structure</a:t>
            </a:r>
            <a:endParaRPr lang="en-US" sz="1000" dirty="0">
              <a:latin typeface="Lucida Console" pitchFamily="49" charset="0"/>
            </a:endParaRPr>
          </a:p>
          <a:p>
            <a:pPr marL="0" indent="0">
              <a:buNone/>
            </a:pPr>
            <a:endParaRPr lang="en-US" sz="1000" dirty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000" dirty="0" smtClean="0">
                <a:latin typeface="Lucida Console" pitchFamily="49" charset="0"/>
              </a:rPr>
              <a:t>g </a:t>
            </a:r>
            <a:r>
              <a:rPr lang="en-US" sz="1000" dirty="0">
                <a:latin typeface="Lucida Console" pitchFamily="49" charset="0"/>
              </a:rPr>
              <a:t>= cell( {</a:t>
            </a:r>
          </a:p>
          <a:p>
            <a:pPr marL="0" indent="0">
              <a:buNone/>
            </a:pPr>
            <a:r>
              <a:rPr lang="en-US" sz="1000" dirty="0" smtClean="0">
                <a:latin typeface="Lucida Console" pitchFamily="49" charset="0"/>
              </a:rPr>
              <a:t>        {  '</a:t>
            </a:r>
            <a:r>
              <a:rPr lang="en-US" sz="1000" dirty="0" smtClean="0">
                <a:solidFill>
                  <a:srgbClr val="00B050"/>
                </a:solidFill>
                <a:latin typeface="Lucida Console" pitchFamily="49" charset="0"/>
              </a:rPr>
              <a:t>figure</a:t>
            </a:r>
            <a:r>
              <a:rPr lang="en-US" sz="1000" dirty="0" smtClean="0">
                <a:latin typeface="Lucida Console" pitchFamily="49" charset="0"/>
              </a:rPr>
              <a:t>'      '</a:t>
            </a:r>
            <a:r>
              <a:rPr lang="en-US" sz="1000" dirty="0" smtClean="0">
                <a:solidFill>
                  <a:srgbClr val="00B050"/>
                </a:solidFill>
                <a:latin typeface="Lucida Console" pitchFamily="49" charset="0"/>
              </a:rPr>
              <a:t>demo1fig</a:t>
            </a:r>
            <a:r>
              <a:rPr lang="en-US" sz="1000" dirty="0" smtClean="0">
                <a:latin typeface="Lucida Console" pitchFamily="49" charset="0"/>
              </a:rPr>
              <a:t>‘                                     '</a:t>
            </a:r>
            <a:r>
              <a:rPr lang="en-US" sz="1000" dirty="0" smtClean="0">
                <a:solidFill>
                  <a:srgbClr val="00B050"/>
                </a:solidFill>
                <a:latin typeface="Lucida Console" pitchFamily="49" charset="0"/>
              </a:rPr>
              <a:t>Name</a:t>
            </a:r>
            <a:r>
              <a:rPr lang="en-US" sz="1000" dirty="0">
                <a:latin typeface="Lucida Console" pitchFamily="49" charset="0"/>
              </a:rPr>
              <a:t>' </a:t>
            </a:r>
            <a:r>
              <a:rPr lang="en-US" sz="1000" dirty="0" smtClean="0">
                <a:latin typeface="Lucida Console" pitchFamily="49" charset="0"/>
              </a:rPr>
              <a:t>'</a:t>
            </a:r>
            <a:r>
              <a:rPr lang="en-US" sz="1000" dirty="0" err="1" smtClean="0">
                <a:solidFill>
                  <a:srgbClr val="00B050"/>
                </a:solidFill>
                <a:latin typeface="Lucida Console" pitchFamily="49" charset="0"/>
              </a:rPr>
              <a:t>data.figName</a:t>
            </a:r>
            <a:r>
              <a:rPr lang="en-US" sz="1000" dirty="0" smtClean="0">
                <a:latin typeface="Lucida Console" pitchFamily="49" charset="0"/>
              </a:rPr>
              <a:t>'         }</a:t>
            </a:r>
            <a:endParaRPr lang="en-US" sz="1000" dirty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000" dirty="0" smtClean="0">
                <a:latin typeface="Lucida Console" pitchFamily="49" charset="0"/>
              </a:rPr>
              <a:t>        {  '</a:t>
            </a:r>
            <a:r>
              <a:rPr lang="en-US" sz="1000" dirty="0" err="1" smtClean="0">
                <a:solidFill>
                  <a:srgbClr val="00B050"/>
                </a:solidFill>
                <a:latin typeface="Lucida Console" pitchFamily="49" charset="0"/>
              </a:rPr>
              <a:t>edittext</a:t>
            </a:r>
            <a:r>
              <a:rPr lang="en-US" sz="1000" dirty="0">
                <a:latin typeface="Lucida Console" pitchFamily="49" charset="0"/>
              </a:rPr>
              <a:t>' </a:t>
            </a:r>
            <a:r>
              <a:rPr lang="en-US" sz="1000" dirty="0" smtClean="0">
                <a:latin typeface="Lucida Console" pitchFamily="49" charset="0"/>
              </a:rPr>
              <a:t>   '</a:t>
            </a:r>
            <a:r>
              <a:rPr lang="en-US" sz="1000" dirty="0" err="1" smtClean="0">
                <a:solidFill>
                  <a:srgbClr val="00B050"/>
                </a:solidFill>
                <a:latin typeface="Lucida Console" pitchFamily="49" charset="0"/>
              </a:rPr>
              <a:t>editfield</a:t>
            </a:r>
            <a:r>
              <a:rPr lang="en-US" sz="1000" dirty="0" smtClean="0">
                <a:latin typeface="Lucida Console" pitchFamily="49" charset="0"/>
              </a:rPr>
              <a:t>‘  '</a:t>
            </a:r>
            <a:r>
              <a:rPr lang="en-US" sz="1000" dirty="0" smtClean="0">
                <a:solidFill>
                  <a:srgbClr val="00B050"/>
                </a:solidFill>
                <a:latin typeface="Lucida Console" pitchFamily="49" charset="0"/>
              </a:rPr>
              <a:t>demo1fig</a:t>
            </a:r>
            <a:r>
              <a:rPr lang="en-US" sz="1000" dirty="0" smtClean="0">
                <a:latin typeface="Lucida Console" pitchFamily="49" charset="0"/>
              </a:rPr>
              <a:t>‘   '</a:t>
            </a:r>
            <a:r>
              <a:rPr lang="en-US" sz="1000" dirty="0" err="1" smtClean="0">
                <a:solidFill>
                  <a:srgbClr val="00B050"/>
                </a:solidFill>
                <a:latin typeface="Lucida Console" pitchFamily="49" charset="0"/>
              </a:rPr>
              <a:t>data.editvalue</a:t>
            </a:r>
            <a:r>
              <a:rPr lang="en-US" sz="1000" dirty="0">
                <a:latin typeface="Lucida Console" pitchFamily="49" charset="0"/>
              </a:rPr>
              <a:t>' </a:t>
            </a:r>
            <a:r>
              <a:rPr lang="en-US" sz="1000" dirty="0" smtClean="0">
                <a:latin typeface="Lucida Console" pitchFamily="49" charset="0"/>
              </a:rPr>
              <a:t>    '</a:t>
            </a:r>
            <a:r>
              <a:rPr lang="en-US" sz="1000" dirty="0" err="1" smtClean="0">
                <a:solidFill>
                  <a:srgbClr val="00B050"/>
                </a:solidFill>
                <a:latin typeface="Lucida Console" pitchFamily="49" charset="0"/>
              </a:rPr>
              <a:t>FontSize</a:t>
            </a:r>
            <a:r>
              <a:rPr lang="en-US" sz="1000" dirty="0">
                <a:latin typeface="Lucida Console" pitchFamily="49" charset="0"/>
              </a:rPr>
              <a:t>'  10 '</a:t>
            </a:r>
            <a:r>
              <a:rPr lang="en-US" sz="1000" dirty="0">
                <a:solidFill>
                  <a:srgbClr val="00B050"/>
                </a:solidFill>
                <a:latin typeface="Lucida Console" pitchFamily="49" charset="0"/>
              </a:rPr>
              <a:t>Enable</a:t>
            </a:r>
            <a:r>
              <a:rPr lang="en-US" sz="1000" dirty="0">
                <a:latin typeface="Lucida Console" pitchFamily="49" charset="0"/>
              </a:rPr>
              <a:t>'  </a:t>
            </a:r>
            <a:r>
              <a:rPr lang="en-US" sz="1000" dirty="0" smtClean="0">
                <a:latin typeface="Lucida Console" pitchFamily="49" charset="0"/>
              </a:rPr>
              <a:t>'</a:t>
            </a:r>
            <a:r>
              <a:rPr lang="en-US" sz="1000" dirty="0" smtClean="0">
                <a:solidFill>
                  <a:srgbClr val="00B050"/>
                </a:solidFill>
                <a:latin typeface="Lucida Console" pitchFamily="49" charset="0"/>
              </a:rPr>
              <a:t>on</a:t>
            </a:r>
            <a:r>
              <a:rPr lang="en-US" sz="1000" dirty="0">
                <a:latin typeface="Lucida Console" pitchFamily="49" charset="0"/>
              </a:rPr>
              <a:t>' </a:t>
            </a:r>
            <a:r>
              <a:rPr lang="en-US" sz="1000" dirty="0" smtClean="0">
                <a:latin typeface="Lucida Console" pitchFamily="49" charset="0"/>
              </a:rPr>
              <a:t>}</a:t>
            </a:r>
            <a:endParaRPr lang="en-US" sz="1000" dirty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000" dirty="0">
                <a:latin typeface="Lucida Console" pitchFamily="49" charset="0"/>
              </a:rPr>
              <a:t>        } );</a:t>
            </a:r>
          </a:p>
          <a:p>
            <a:pPr marL="0" indent="0">
              <a:buNone/>
            </a:pPr>
            <a:r>
              <a:rPr lang="en-US" sz="1000" dirty="0">
                <a:latin typeface="Lucida Console" pitchFamily="49" charset="0"/>
              </a:rPr>
              <a:t>    data = </a:t>
            </a:r>
            <a:r>
              <a:rPr lang="en-US" sz="1000" dirty="0" err="1">
                <a:latin typeface="Lucida Console" pitchFamily="49" charset="0"/>
              </a:rPr>
              <a:t>data.CALL.addGui</a:t>
            </a:r>
            <a:r>
              <a:rPr lang="en-US" sz="1000" dirty="0">
                <a:latin typeface="Lucida Console" pitchFamily="49" charset="0"/>
              </a:rPr>
              <a:t>(data, g);</a:t>
            </a:r>
          </a:p>
          <a:p>
            <a:pPr marL="0" indent="0">
              <a:buNone/>
            </a:pPr>
            <a:r>
              <a:rPr lang="en-US" sz="1000" dirty="0">
                <a:latin typeface="Lucida Console" pitchFamily="49" charset="0"/>
              </a:rPr>
              <a:t>    </a:t>
            </a:r>
            <a:endParaRPr lang="en-US" sz="1000" dirty="0" smtClean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000" dirty="0" smtClean="0">
                <a:latin typeface="Lucida Console" pitchFamily="49" charset="0"/>
              </a:rPr>
              <a:t>    </a:t>
            </a:r>
            <a:r>
              <a:rPr lang="en-US" sz="1000" dirty="0">
                <a:latin typeface="Lucida Console" pitchFamily="49" charset="0"/>
              </a:rPr>
              <a:t>layout = {{ 0 30  0};{ [] '</a:t>
            </a:r>
            <a:r>
              <a:rPr lang="en-US" sz="1000" dirty="0" err="1">
                <a:solidFill>
                  <a:srgbClr val="00B050"/>
                </a:solidFill>
                <a:latin typeface="Lucida Console" pitchFamily="49" charset="0"/>
              </a:rPr>
              <a:t>editfield</a:t>
            </a:r>
            <a:r>
              <a:rPr lang="en-US" sz="1000" dirty="0">
                <a:latin typeface="Lucida Console" pitchFamily="49" charset="0"/>
              </a:rPr>
              <a:t>' [] }};</a:t>
            </a:r>
          </a:p>
          <a:p>
            <a:pPr marL="0" indent="0">
              <a:buNone/>
            </a:pPr>
            <a:r>
              <a:rPr lang="en-US" sz="1000" dirty="0">
                <a:latin typeface="Lucida Console" pitchFamily="49" charset="0"/>
              </a:rPr>
              <a:t>    layout = {{ 0 200 0} { [] layout      [] }};</a:t>
            </a:r>
          </a:p>
          <a:p>
            <a:pPr marL="0" indent="0">
              <a:buNone/>
            </a:pPr>
            <a:r>
              <a:rPr lang="en-US" sz="1000" dirty="0">
                <a:latin typeface="Lucida Console" pitchFamily="49" charset="0"/>
              </a:rPr>
              <a:t>    data = </a:t>
            </a:r>
            <a:r>
              <a:rPr lang="en-US" sz="1000" dirty="0" err="1">
                <a:latin typeface="Lucida Console" pitchFamily="49" charset="0"/>
              </a:rPr>
              <a:t>data.CALL.addLayout</a:t>
            </a:r>
            <a:r>
              <a:rPr lang="en-US" sz="1000" dirty="0">
                <a:latin typeface="Lucida Console" pitchFamily="49" charset="0"/>
              </a:rPr>
              <a:t>( data, '</a:t>
            </a:r>
            <a:r>
              <a:rPr lang="en-US" sz="1000" dirty="0">
                <a:solidFill>
                  <a:srgbClr val="00B050"/>
                </a:solidFill>
                <a:latin typeface="Lucida Console" pitchFamily="49" charset="0"/>
              </a:rPr>
              <a:t>demo1fig</a:t>
            </a:r>
            <a:r>
              <a:rPr lang="en-US" sz="1000" dirty="0">
                <a:latin typeface="Lucida Console" pitchFamily="49" charset="0"/>
              </a:rPr>
              <a:t>', layout );</a:t>
            </a:r>
          </a:p>
          <a:p>
            <a:pPr marL="0" indent="0">
              <a:buNone/>
            </a:pPr>
            <a:endParaRPr lang="en-US" sz="1000" dirty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000" dirty="0">
                <a:solidFill>
                  <a:schemeClr val="accent1"/>
                </a:solidFill>
                <a:latin typeface="Lucida Console" pitchFamily="49" charset="0"/>
              </a:rPr>
              <a:t>function </a:t>
            </a:r>
            <a:r>
              <a:rPr lang="en-US" sz="1000" dirty="0">
                <a:latin typeface="Lucida Console" pitchFamily="49" charset="0"/>
              </a:rPr>
              <a:t>[</a:t>
            </a:r>
            <a:r>
              <a:rPr lang="en-US" sz="1000" dirty="0" err="1">
                <a:latin typeface="Lucida Console" pitchFamily="49" charset="0"/>
              </a:rPr>
              <a:t>data,redraw</a:t>
            </a:r>
            <a:r>
              <a:rPr lang="en-US" sz="1000" dirty="0">
                <a:latin typeface="Lucida Console" pitchFamily="49" charset="0"/>
              </a:rPr>
              <a:t>] = </a:t>
            </a:r>
            <a:r>
              <a:rPr lang="en-US" sz="1000" dirty="0" err="1">
                <a:latin typeface="Lucida Console" pitchFamily="49" charset="0"/>
              </a:rPr>
              <a:t>editCallback</a:t>
            </a:r>
            <a:r>
              <a:rPr lang="en-US" sz="1000" dirty="0">
                <a:latin typeface="Lucida Console" pitchFamily="49" charset="0"/>
              </a:rPr>
              <a:t>( data, redraw, event )</a:t>
            </a:r>
          </a:p>
          <a:p>
            <a:pPr marL="0" indent="0">
              <a:buNone/>
            </a:pPr>
            <a:r>
              <a:rPr lang="en-US" sz="1000" dirty="0">
                <a:latin typeface="Lucida Console" pitchFamily="49" charset="0"/>
              </a:rPr>
              <a:t>    display([ num2str(</a:t>
            </a:r>
            <a:r>
              <a:rPr lang="en-US" sz="1000" dirty="0" err="1">
                <a:latin typeface="Lucida Console" pitchFamily="49" charset="0"/>
              </a:rPr>
              <a:t>data.editvalue</a:t>
            </a:r>
            <a:r>
              <a:rPr lang="en-US" sz="1000" dirty="0">
                <a:latin typeface="Lucida Console" pitchFamily="49" charset="0"/>
              </a:rPr>
              <a:t>) '</a:t>
            </a:r>
            <a:r>
              <a:rPr lang="en-US" sz="1000" dirty="0">
                <a:solidFill>
                  <a:srgbClr val="00B050"/>
                </a:solidFill>
                <a:latin typeface="Lucida Console" pitchFamily="49" charset="0"/>
              </a:rPr>
              <a:t> - </a:t>
            </a:r>
            <a:r>
              <a:rPr lang="en-US" sz="1000" dirty="0">
                <a:latin typeface="Lucida Console" pitchFamily="49" charset="0"/>
              </a:rPr>
              <a:t>' num2str(</a:t>
            </a:r>
            <a:r>
              <a:rPr lang="en-US" sz="1000" dirty="0" err="1">
                <a:latin typeface="Lucida Console" pitchFamily="49" charset="0"/>
              </a:rPr>
              <a:t>data.myValue</a:t>
            </a:r>
            <a:r>
              <a:rPr lang="en-US" sz="1000" dirty="0">
                <a:latin typeface="Lucida Console" pitchFamily="49" charset="0"/>
              </a:rPr>
              <a:t>) ] </a:t>
            </a:r>
            <a:r>
              <a:rPr lang="en-US" sz="1000" dirty="0" smtClean="0">
                <a:latin typeface="Lucida Console" pitchFamily="49" charset="0"/>
              </a:rPr>
              <a:t>)</a:t>
            </a:r>
            <a:endParaRPr lang="en-US" sz="1000" dirty="0">
              <a:latin typeface="Lucida Console" pitchFamily="49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045305" y="1375946"/>
            <a:ext cx="631903" cy="2676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449765" y="3103642"/>
            <a:ext cx="330992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 rot="16200000">
            <a:off x="-527826" y="2992130"/>
            <a:ext cx="1732156" cy="22302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call DataGUI3 API</a:t>
            </a:r>
            <a:endParaRPr lang="en-US" sz="1200" dirty="0"/>
          </a:p>
        </p:txBody>
      </p:sp>
      <p:sp>
        <p:nvSpPr>
          <p:cNvPr id="30" name="Rounded Rectangle 29"/>
          <p:cNvSpPr/>
          <p:nvPr/>
        </p:nvSpPr>
        <p:spPr>
          <a:xfrm>
            <a:off x="1441939" y="3252781"/>
            <a:ext cx="994170" cy="1111063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de-DE" sz="1200" dirty="0" err="1" smtClean="0"/>
              <a:t>types</a:t>
            </a:r>
            <a:endParaRPr lang="en-US" sz="1200" dirty="0"/>
          </a:p>
        </p:txBody>
      </p:sp>
      <p:sp>
        <p:nvSpPr>
          <p:cNvPr id="43" name="Rounded Rectangle 42"/>
          <p:cNvSpPr/>
          <p:nvPr/>
        </p:nvSpPr>
        <p:spPr>
          <a:xfrm>
            <a:off x="1833546" y="2087108"/>
            <a:ext cx="1397017" cy="759655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200" dirty="0" smtClean="0"/>
              <a:t>variable names</a:t>
            </a:r>
            <a:endParaRPr lang="en-US" sz="1200" dirty="0"/>
          </a:p>
        </p:txBody>
      </p:sp>
      <p:sp>
        <p:nvSpPr>
          <p:cNvPr id="44" name="Rounded Rectangle 43"/>
          <p:cNvSpPr/>
          <p:nvPr/>
        </p:nvSpPr>
        <p:spPr>
          <a:xfrm>
            <a:off x="3230563" y="2087108"/>
            <a:ext cx="1397017" cy="759655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200" dirty="0" smtClean="0"/>
              <a:t>default values</a:t>
            </a:r>
            <a:endParaRPr lang="en-US" sz="1200" dirty="0"/>
          </a:p>
        </p:txBody>
      </p:sp>
      <p:sp>
        <p:nvSpPr>
          <p:cNvPr id="45" name="Rounded Rectangle 44"/>
          <p:cNvSpPr/>
          <p:nvPr/>
        </p:nvSpPr>
        <p:spPr>
          <a:xfrm>
            <a:off x="4636760" y="2085164"/>
            <a:ext cx="1397017" cy="759655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de-DE" sz="1200" dirty="0" err="1"/>
              <a:t>c</a:t>
            </a:r>
            <a:r>
              <a:rPr lang="de-DE" sz="1200" dirty="0" err="1" smtClean="0"/>
              <a:t>onstraints</a:t>
            </a:r>
            <a:endParaRPr lang="en-US" sz="1200" dirty="0"/>
          </a:p>
        </p:txBody>
      </p:sp>
      <p:sp>
        <p:nvSpPr>
          <p:cNvPr id="46" name="Rounded Rectangle 45"/>
          <p:cNvSpPr/>
          <p:nvPr/>
        </p:nvSpPr>
        <p:spPr>
          <a:xfrm>
            <a:off x="6033777" y="2085163"/>
            <a:ext cx="1397017" cy="759655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200" dirty="0" smtClean="0"/>
              <a:t>callbacks</a:t>
            </a:r>
            <a:endParaRPr lang="en-US" sz="1200" dirty="0"/>
          </a:p>
        </p:txBody>
      </p:sp>
      <p:sp>
        <p:nvSpPr>
          <p:cNvPr id="48" name="Rounded Rectangle 47"/>
          <p:cNvSpPr/>
          <p:nvPr/>
        </p:nvSpPr>
        <p:spPr>
          <a:xfrm>
            <a:off x="2437816" y="3252781"/>
            <a:ext cx="994170" cy="1111063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200" dirty="0" smtClean="0"/>
              <a:t>tag names</a:t>
            </a:r>
            <a:endParaRPr lang="en-US" sz="1200" dirty="0"/>
          </a:p>
        </p:txBody>
      </p:sp>
      <p:sp>
        <p:nvSpPr>
          <p:cNvPr id="49" name="Rounded Rectangle 48"/>
          <p:cNvSpPr/>
          <p:nvPr/>
        </p:nvSpPr>
        <p:spPr>
          <a:xfrm>
            <a:off x="3431986" y="3257086"/>
            <a:ext cx="994170" cy="1106758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200" dirty="0"/>
              <a:t>p</a:t>
            </a:r>
            <a:r>
              <a:rPr lang="en-US" sz="1200" dirty="0" smtClean="0"/>
              <a:t>arent tags</a:t>
            </a:r>
            <a:endParaRPr lang="en-US" sz="1200" dirty="0"/>
          </a:p>
        </p:txBody>
      </p:sp>
      <p:sp>
        <p:nvSpPr>
          <p:cNvPr id="50" name="Rounded Rectangle 49"/>
          <p:cNvSpPr/>
          <p:nvPr/>
        </p:nvSpPr>
        <p:spPr>
          <a:xfrm>
            <a:off x="4426156" y="3249166"/>
            <a:ext cx="1320496" cy="1114677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de-DE" sz="1200" dirty="0" err="1" smtClean="0"/>
              <a:t>required</a:t>
            </a:r>
            <a:endParaRPr lang="en-US" sz="1200" dirty="0" smtClean="0"/>
          </a:p>
          <a:p>
            <a:pPr algn="ctr"/>
            <a:r>
              <a:rPr lang="en-US" sz="1200" dirty="0" smtClean="0"/>
              <a:t>parameters</a:t>
            </a:r>
            <a:endParaRPr lang="en-US" sz="1200" dirty="0"/>
          </a:p>
        </p:txBody>
      </p:sp>
      <p:sp>
        <p:nvSpPr>
          <p:cNvPr id="51" name="Rounded Rectangle 50"/>
          <p:cNvSpPr/>
          <p:nvPr/>
        </p:nvSpPr>
        <p:spPr>
          <a:xfrm>
            <a:off x="5746652" y="3261304"/>
            <a:ext cx="2574388" cy="1114677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de-DE" sz="1200" dirty="0" smtClean="0"/>
              <a:t>Optional </a:t>
            </a:r>
            <a:r>
              <a:rPr lang="en-US" sz="1200" dirty="0" smtClean="0"/>
              <a:t>Parameters –</a:t>
            </a:r>
          </a:p>
          <a:p>
            <a:pPr algn="ctr"/>
            <a:r>
              <a:rPr lang="de-DE" sz="1200" dirty="0" err="1" smtClean="0"/>
              <a:t>linked</a:t>
            </a:r>
            <a:r>
              <a:rPr lang="de-DE" sz="1200" dirty="0" smtClean="0"/>
              <a:t> </a:t>
            </a:r>
            <a:r>
              <a:rPr lang="de-DE" sz="1200" dirty="0" err="1" smtClean="0"/>
              <a:t>to</a:t>
            </a:r>
            <a:r>
              <a:rPr lang="de-DE" sz="1200" dirty="0" smtClean="0"/>
              <a:t> </a:t>
            </a:r>
            <a:r>
              <a:rPr lang="de-DE" sz="1200" dirty="0" err="1" smtClean="0"/>
              <a:t>gui</a:t>
            </a:r>
            <a:r>
              <a:rPr lang="de-DE" sz="1200" dirty="0" smtClean="0"/>
              <a:t> </a:t>
            </a:r>
            <a:r>
              <a:rPr lang="de-DE" sz="1200" dirty="0" err="1" smtClean="0"/>
              <a:t>element</a:t>
            </a:r>
            <a:r>
              <a:rPr lang="de-DE" sz="1200" dirty="0" smtClean="0"/>
              <a:t> </a:t>
            </a:r>
            <a:r>
              <a:rPr lang="de-DE" sz="1200" dirty="0" err="1" smtClean="0"/>
              <a:t>properties</a:t>
            </a:r>
            <a:endParaRPr lang="en-US" sz="1200" dirty="0"/>
          </a:p>
        </p:txBody>
      </p:sp>
      <p:sp>
        <p:nvSpPr>
          <p:cNvPr id="52" name="Rounded Rectangle 51"/>
          <p:cNvSpPr/>
          <p:nvPr/>
        </p:nvSpPr>
        <p:spPr>
          <a:xfrm>
            <a:off x="661638" y="4629901"/>
            <a:ext cx="5272667" cy="1042639"/>
          </a:xfrm>
          <a:prstGeom prst="roundRect">
            <a:avLst/>
          </a:prstGeom>
          <a:solidFill>
            <a:schemeClr val="tx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0" grpId="0" animBg="1"/>
      <p:bldP spid="43" grpId="0" animBg="1"/>
      <p:bldP spid="44" grpId="0" animBg="1"/>
      <p:bldP spid="45" grpId="0" animBg="1"/>
      <p:bldP spid="46" grpId="0" animBg="1"/>
      <p:bldP spid="48" grpId="0" animBg="1"/>
      <p:bldP spid="49" grpId="0" animBg="1"/>
      <p:bldP spid="50" grpId="0" animBg="1"/>
      <p:bldP spid="51" grpId="0" animBg="1"/>
      <p:bldP spid="5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Code example 1 – screen shots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025" y="1119187"/>
            <a:ext cx="6457950" cy="46196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025" y="1114425"/>
            <a:ext cx="6457950" cy="46291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787" y="1152525"/>
            <a:ext cx="6448425" cy="45529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312" y="1162050"/>
            <a:ext cx="6429375" cy="4533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837" y="1138237"/>
            <a:ext cx="6410325" cy="45815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837" y="1147762"/>
            <a:ext cx="6410325" cy="45624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5605345" y="3196682"/>
            <a:ext cx="1590907" cy="153143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no callback in error case!</a:t>
            </a:r>
          </a:p>
          <a:p>
            <a:pPr algn="ctr"/>
            <a:r>
              <a:rPr lang="en-US" smtClean="0"/>
              <a:t>allways vaild variables 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04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Supported Matlab GUI standard elements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82576" y="977900"/>
            <a:ext cx="3424262" cy="4846670"/>
          </a:xfrm>
        </p:spPr>
        <p:txBody>
          <a:bodyPr/>
          <a:lstStyle/>
          <a:p>
            <a:r>
              <a:rPr lang="en-US" sz="1600" dirty="0"/>
              <a:t>a</a:t>
            </a:r>
            <a:r>
              <a:rPr lang="en-US" sz="1600" dirty="0" smtClean="0"/>
              <a:t>xes</a:t>
            </a:r>
          </a:p>
          <a:p>
            <a:r>
              <a:rPr lang="en-US" sz="1600" dirty="0"/>
              <a:t>c</a:t>
            </a:r>
            <a:r>
              <a:rPr lang="en-US" sz="1600" dirty="0" smtClean="0"/>
              <a:t>heckbox</a:t>
            </a:r>
          </a:p>
          <a:p>
            <a:r>
              <a:rPr lang="en-US" sz="1600" dirty="0" err="1" smtClean="0"/>
              <a:t>edittext</a:t>
            </a:r>
            <a:endParaRPr lang="en-US" sz="1600" dirty="0" smtClean="0"/>
          </a:p>
          <a:p>
            <a:r>
              <a:rPr lang="en-US" sz="1600" dirty="0"/>
              <a:t>f</a:t>
            </a:r>
            <a:r>
              <a:rPr lang="en-US" sz="1600" dirty="0" smtClean="0"/>
              <a:t>igure</a:t>
            </a:r>
          </a:p>
          <a:p>
            <a:r>
              <a:rPr lang="en-US" sz="1600" dirty="0" err="1"/>
              <a:t>l</a:t>
            </a:r>
            <a:r>
              <a:rPr lang="en-US" sz="1600" dirty="0" err="1" smtClean="0"/>
              <a:t>istbox</a:t>
            </a:r>
            <a:endParaRPr lang="en-US" sz="1600" dirty="0" smtClean="0"/>
          </a:p>
          <a:p>
            <a:r>
              <a:rPr lang="en-US" sz="1600" dirty="0" err="1" smtClean="0"/>
              <a:t>menuitem</a:t>
            </a:r>
            <a:endParaRPr lang="en-US" sz="1600" dirty="0" smtClean="0"/>
          </a:p>
          <a:p>
            <a:r>
              <a:rPr lang="en-US" sz="1600" dirty="0"/>
              <a:t>p</a:t>
            </a:r>
            <a:r>
              <a:rPr lang="en-US" sz="1600" dirty="0" smtClean="0"/>
              <a:t>anel</a:t>
            </a:r>
          </a:p>
          <a:p>
            <a:r>
              <a:rPr lang="en-US" sz="1600" dirty="0" err="1"/>
              <a:t>p</a:t>
            </a:r>
            <a:r>
              <a:rPr lang="en-US" sz="1600" dirty="0" err="1" smtClean="0"/>
              <a:t>opupbox</a:t>
            </a:r>
            <a:endParaRPr lang="en-US" sz="1600" dirty="0" smtClean="0"/>
          </a:p>
          <a:p>
            <a:r>
              <a:rPr lang="en-US" sz="1600" dirty="0"/>
              <a:t>p</a:t>
            </a:r>
            <a:r>
              <a:rPr lang="en-US" sz="1600" dirty="0" smtClean="0"/>
              <a:t>ushbutton</a:t>
            </a:r>
          </a:p>
          <a:p>
            <a:r>
              <a:rPr lang="en-US" sz="1600" dirty="0" err="1" smtClean="0"/>
              <a:t>radiogroup</a:t>
            </a:r>
            <a:endParaRPr lang="en-US" sz="1600" dirty="0"/>
          </a:p>
          <a:p>
            <a:r>
              <a:rPr lang="en-US" sz="1600" dirty="0"/>
              <a:t>slider</a:t>
            </a:r>
          </a:p>
          <a:p>
            <a:r>
              <a:rPr lang="en-US" sz="1600" dirty="0" err="1"/>
              <a:t>statictext</a:t>
            </a:r>
            <a:endParaRPr lang="en-US" sz="1600" dirty="0"/>
          </a:p>
          <a:p>
            <a:r>
              <a:rPr lang="en-US" sz="1600" dirty="0"/>
              <a:t>table</a:t>
            </a:r>
          </a:p>
          <a:p>
            <a:r>
              <a:rPr lang="en-US" sz="1600" dirty="0" err="1"/>
              <a:t>togglebutton</a:t>
            </a:r>
            <a:endParaRPr lang="en-US" sz="1600" dirty="0"/>
          </a:p>
          <a:p>
            <a:endParaRPr lang="en-US" sz="16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526" y="1062037"/>
            <a:ext cx="5648325" cy="473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25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Supported special elements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6" y="977900"/>
            <a:ext cx="3424262" cy="2335042"/>
          </a:xfrm>
        </p:spPr>
        <p:txBody>
          <a:bodyPr/>
          <a:lstStyle/>
          <a:p>
            <a:r>
              <a:rPr lang="en-US" smtClean="0"/>
              <a:t>deref</a:t>
            </a:r>
          </a:p>
          <a:p>
            <a:r>
              <a:rPr lang="en-US" smtClean="0"/>
              <a:t>timer</a:t>
            </a:r>
          </a:p>
          <a:p>
            <a:r>
              <a:rPr lang="en-US" smtClean="0"/>
              <a:t>tabgroup</a:t>
            </a:r>
          </a:p>
          <a:p>
            <a:r>
              <a:rPr lang="en-US" smtClean="0"/>
              <a:t>tree</a:t>
            </a:r>
          </a:p>
          <a:p>
            <a:r>
              <a:rPr lang="en-US" smtClean="0"/>
              <a:t>treedyn</a:t>
            </a:r>
          </a:p>
          <a:p>
            <a:endParaRPr lang="en-US" smtClean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546" y="777663"/>
            <a:ext cx="3376248" cy="549962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88389" y="3527474"/>
            <a:ext cx="33832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Special GUI support: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Continuouse slider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Mouse wheel / 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Mouse button up/down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Enter/Leave focus events</a:t>
            </a:r>
          </a:p>
          <a:p>
            <a:r>
              <a:rPr lang="en-US" smtClean="0"/>
              <a:t>etc.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86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6"/>
          <p:cNvSpPr>
            <a:spLocks noGrp="1"/>
          </p:cNvSpPr>
          <p:nvPr>
            <p:ph idx="1"/>
          </p:nvPr>
        </p:nvSpPr>
        <p:spPr>
          <a:xfrm>
            <a:off x="457200" y="759656"/>
            <a:ext cx="8352263" cy="5296486"/>
          </a:xfrm>
          <a:solidFill>
            <a:schemeClr val="lt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>
                <a:latin typeface="Lucida Console" pitchFamily="49" charset="0"/>
              </a:rPr>
              <a:t>function data_gui3_demo_layout1</a:t>
            </a:r>
          </a:p>
          <a:p>
            <a:pPr marL="0" indent="0">
              <a:buNone/>
            </a:pPr>
            <a:r>
              <a:rPr lang="en-US" sz="1400">
                <a:latin typeface="Lucida Console" pitchFamily="49" charset="0"/>
              </a:rPr>
              <a:t>    data_gui3(@</a:t>
            </a:r>
            <a:r>
              <a:rPr lang="en-US" sz="1400" smtClean="0">
                <a:latin typeface="Lucida Console" pitchFamily="49" charset="0"/>
              </a:rPr>
              <a:t>demoinit); </a:t>
            </a:r>
            <a:r>
              <a:rPr lang="en-US" sz="1400">
                <a:latin typeface="Lucida Console" pitchFamily="49" charset="0"/>
              </a:rPr>
              <a:t>% init data stucture</a:t>
            </a:r>
          </a:p>
          <a:p>
            <a:pPr marL="0" indent="0">
              <a:buNone/>
            </a:pPr>
            <a:endParaRPr lang="en-US" sz="140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400">
                <a:latin typeface="Lucida Console" pitchFamily="49" charset="0"/>
              </a:rPr>
              <a:t>function [data,redraw]= demoinit( data, </a:t>
            </a:r>
            <a:r>
              <a:rPr lang="en-US" sz="1400" smtClean="0">
                <a:latin typeface="Lucida Console" pitchFamily="49" charset="0"/>
              </a:rPr>
              <a:t>redraw ) </a:t>
            </a:r>
            <a:r>
              <a:rPr lang="en-US" sz="1400">
                <a:latin typeface="Lucida Console" pitchFamily="49" charset="0"/>
              </a:rPr>
              <a:t>% init callback</a:t>
            </a:r>
          </a:p>
          <a:p>
            <a:pPr marL="0" indent="0">
              <a:buNone/>
            </a:pPr>
            <a:r>
              <a:rPr lang="en-US" sz="1400">
                <a:latin typeface="Lucida Console" pitchFamily="49" charset="0"/>
              </a:rPr>
              <a:t>    g = cell( {</a:t>
            </a:r>
          </a:p>
          <a:p>
            <a:pPr marL="0" indent="0">
              <a:buNone/>
            </a:pPr>
            <a:r>
              <a:rPr lang="en-US" sz="1400">
                <a:latin typeface="Lucida Console" pitchFamily="49" charset="0"/>
              </a:rPr>
              <a:t>        { 'figure'       </a:t>
            </a:r>
            <a:r>
              <a:rPr lang="en-US" sz="1400" smtClean="0">
                <a:latin typeface="Lucida Console" pitchFamily="49" charset="0"/>
              </a:rPr>
              <a:t>'demo1fig‘                        'MenuBar</a:t>
            </a:r>
            <a:r>
              <a:rPr lang="en-US" sz="1400">
                <a:latin typeface="Lucida Console" pitchFamily="49" charset="0"/>
              </a:rPr>
              <a:t>' 'none'}</a:t>
            </a:r>
          </a:p>
          <a:p>
            <a:pPr marL="0" indent="0">
              <a:buNone/>
            </a:pPr>
            <a:r>
              <a:rPr lang="en-US" sz="1400">
                <a:latin typeface="Lucida Console" pitchFamily="49" charset="0"/>
              </a:rPr>
              <a:t>        { 'pushbutton'   'push1'    'demo1fig' 'Button 1'    }</a:t>
            </a:r>
          </a:p>
          <a:p>
            <a:pPr marL="0" indent="0">
              <a:buNone/>
            </a:pPr>
            <a:r>
              <a:rPr lang="en-US" sz="1400">
                <a:latin typeface="Lucida Console" pitchFamily="49" charset="0"/>
              </a:rPr>
              <a:t>        { 'pushbutton'   'push2'    'demo1fig' 'Button 2'    }</a:t>
            </a:r>
          </a:p>
          <a:p>
            <a:pPr marL="0" indent="0">
              <a:buNone/>
            </a:pPr>
            <a:r>
              <a:rPr lang="en-US" sz="1400">
                <a:latin typeface="Lucida Console" pitchFamily="49" charset="0"/>
              </a:rPr>
              <a:t>        { 'pushbutton'   'push3'    'demo1fig' 'Button 3'    }</a:t>
            </a:r>
          </a:p>
          <a:p>
            <a:pPr marL="0" indent="0">
              <a:buNone/>
            </a:pPr>
            <a:r>
              <a:rPr lang="en-US" sz="1400">
                <a:latin typeface="Lucida Console" pitchFamily="49" charset="0"/>
              </a:rPr>
              <a:t>        } );</a:t>
            </a:r>
          </a:p>
          <a:p>
            <a:pPr marL="0" indent="0">
              <a:buNone/>
            </a:pPr>
            <a:r>
              <a:rPr lang="en-US" sz="1400">
                <a:latin typeface="Lucida Console" pitchFamily="49" charset="0"/>
              </a:rPr>
              <a:t>    data = data.CALL.addGui(data, g); % create gui elements</a:t>
            </a:r>
          </a:p>
          <a:p>
            <a:pPr marL="0" indent="0">
              <a:buNone/>
            </a:pPr>
            <a:endParaRPr lang="en-US" sz="140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400">
                <a:latin typeface="Lucida Console" pitchFamily="49" charset="0"/>
              </a:rPr>
              <a:t>    layout = </a:t>
            </a:r>
            <a:r>
              <a:rPr lang="en-US" sz="1400" b="1">
                <a:latin typeface="Lucida Console" pitchFamily="49" charset="0"/>
              </a:rPr>
              <a:t>{ { 100 100 100} { 'push1' 'push2' 'push3'} }; </a:t>
            </a:r>
            <a:r>
              <a:rPr lang="en-US" sz="1400">
                <a:latin typeface="Lucida Console" pitchFamily="49" charset="0"/>
              </a:rPr>
              <a:t>% hor layout</a:t>
            </a:r>
          </a:p>
          <a:p>
            <a:pPr marL="0" indent="0">
              <a:buNone/>
            </a:pPr>
            <a:r>
              <a:rPr lang="en-US" sz="1400">
                <a:latin typeface="Lucida Console" pitchFamily="49" charset="0"/>
              </a:rPr>
              <a:t>    data = data.CALL.addLayout( data, </a:t>
            </a:r>
            <a:r>
              <a:rPr lang="en-US" sz="1400" b="1">
                <a:latin typeface="Lucida Console" pitchFamily="49" charset="0"/>
              </a:rPr>
              <a:t>'demo1fig', layout </a:t>
            </a:r>
            <a:r>
              <a:rPr lang="en-US" sz="1400">
                <a:latin typeface="Lucida Console" pitchFamily="49" charset="0"/>
              </a:rPr>
              <a:t>); % use layout</a:t>
            </a:r>
          </a:p>
          <a:p>
            <a:pPr marL="0" indent="0">
              <a:buNone/>
            </a:pPr>
            <a:endParaRPr lang="en-US" sz="1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Horizontal layout</a:t>
            </a:r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2706029" y="761872"/>
            <a:ext cx="6263965" cy="317925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236" y="1611467"/>
            <a:ext cx="4781550" cy="173355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3447236" y="3731941"/>
            <a:ext cx="924042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371278" y="3731941"/>
            <a:ext cx="924042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295320" y="3731941"/>
            <a:ext cx="924042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546252" y="3767110"/>
            <a:ext cx="1363005" cy="8752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010486" y="3767110"/>
            <a:ext cx="1822813" cy="8752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447236" y="3767110"/>
            <a:ext cx="2310105" cy="8752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3909257" y="2891883"/>
            <a:ext cx="421133" cy="175045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4833299" y="2891883"/>
            <a:ext cx="343612" cy="175045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5687122" y="2891883"/>
            <a:ext cx="432324" cy="175045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8615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solidFill>
            <a:srgbClr val="FFFFFF"/>
          </a:solidFill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function data_gui3_demo_layout2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data_gui3(@</a:t>
            </a:r>
            <a:r>
              <a:rPr lang="en-US" smtClean="0">
                <a:latin typeface="Lucida Console" pitchFamily="49" charset="0"/>
              </a:rPr>
              <a:t>demoinit); </a:t>
            </a:r>
            <a:r>
              <a:rPr lang="en-US">
                <a:latin typeface="Lucida Console" pitchFamily="49" charset="0"/>
              </a:rPr>
              <a:t>% init data stucture</a:t>
            </a:r>
          </a:p>
          <a:p>
            <a:pPr marL="0" indent="0">
              <a:buNone/>
            </a:pPr>
            <a:endParaRPr lang="en-US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function [data,redraw]= demoinit( data, </a:t>
            </a:r>
            <a:r>
              <a:rPr lang="en-US" smtClean="0">
                <a:latin typeface="Lucida Console" pitchFamily="49" charset="0"/>
              </a:rPr>
              <a:t>redraw </a:t>
            </a:r>
            <a:r>
              <a:rPr lang="en-US">
                <a:latin typeface="Lucida Console" pitchFamily="49" charset="0"/>
              </a:rPr>
              <a:t>) % init callback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g = cell( {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    { 'figure'       'demo1fig' </a:t>
            </a:r>
            <a:r>
              <a:rPr lang="en-US" smtClean="0">
                <a:latin typeface="Lucida Console" pitchFamily="49" charset="0"/>
              </a:rPr>
              <a:t>                      'MenuBar</a:t>
            </a:r>
            <a:r>
              <a:rPr lang="en-US">
                <a:latin typeface="Lucida Console" pitchFamily="49" charset="0"/>
              </a:rPr>
              <a:t>' 'none'}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    { 'pushbutton'   'push1'    'demo1fig' 'Button 1'    </a:t>
            </a:r>
            <a:r>
              <a:rPr lang="en-US" smtClean="0">
                <a:latin typeface="Lucida Console" pitchFamily="49" charset="0"/>
              </a:rPr>
              <a:t>             }</a:t>
            </a:r>
            <a:endParaRPr lang="en-US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    { 'pushbutton'   'push2'    'demo1fig' 'Button 2'    </a:t>
            </a:r>
            <a:r>
              <a:rPr lang="en-US" smtClean="0">
                <a:latin typeface="Lucida Console" pitchFamily="49" charset="0"/>
              </a:rPr>
              <a:t>             }</a:t>
            </a:r>
            <a:endParaRPr lang="en-US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    { 'pushbutton'   'push3'    'demo1fig' 'Button 3'    </a:t>
            </a:r>
            <a:r>
              <a:rPr lang="en-US" smtClean="0">
                <a:latin typeface="Lucida Console" pitchFamily="49" charset="0"/>
              </a:rPr>
              <a:t>             }</a:t>
            </a:r>
            <a:endParaRPr lang="en-US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    } );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data = data.CALL.addGui(data, g); % create gui elements</a:t>
            </a:r>
          </a:p>
          <a:p>
            <a:pPr marL="0" indent="0">
              <a:buNone/>
            </a:pPr>
            <a:endParaRPr lang="en-US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layout = { { 100 100 100</a:t>
            </a:r>
            <a:r>
              <a:rPr lang="en-US" smtClean="0">
                <a:latin typeface="Lucida Console" pitchFamily="49" charset="0"/>
              </a:rPr>
              <a:t>} ; { </a:t>
            </a:r>
            <a:r>
              <a:rPr lang="en-US">
                <a:latin typeface="Lucida Console" pitchFamily="49" charset="0"/>
              </a:rPr>
              <a:t>'push1' 'push2' 'push3'} }; % vert layout</a:t>
            </a:r>
          </a:p>
          <a:p>
            <a:pPr marL="0" indent="0">
              <a:buNone/>
            </a:pPr>
            <a:r>
              <a:rPr lang="en-US">
                <a:latin typeface="Lucida Console" pitchFamily="49" charset="0"/>
              </a:rPr>
              <a:t>    data = data.CALL.addLayout( data, 'demo1fig', layout ); % use layout</a:t>
            </a:r>
          </a:p>
          <a:p>
            <a:pPr marL="0" indent="0">
              <a:buNone/>
            </a:pPr>
            <a:endParaRPr lang="en-US">
              <a:latin typeface="Lucida Console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Vertical layout</a:t>
            </a:r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544016" y="1073148"/>
            <a:ext cx="4177990" cy="369477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443" y="1281305"/>
            <a:ext cx="1869068" cy="320411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3186963" y="2232875"/>
            <a:ext cx="0" cy="6876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012260" y="2920533"/>
            <a:ext cx="0" cy="76943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740916" y="3689967"/>
            <a:ext cx="0" cy="79545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525323" y="4087694"/>
            <a:ext cx="156117" cy="821474"/>
          </a:xfrm>
          <a:prstGeom prst="straightConnector1">
            <a:avLst/>
          </a:prstGeom>
          <a:ln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2904464" y="3422338"/>
            <a:ext cx="52040" cy="1486830"/>
          </a:xfrm>
          <a:prstGeom prst="straightConnector1">
            <a:avLst/>
          </a:prstGeom>
          <a:ln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261303" y="2656621"/>
            <a:ext cx="66908" cy="2252548"/>
          </a:xfrm>
          <a:prstGeom prst="straightConnector1">
            <a:avLst/>
          </a:prstGeom>
          <a:ln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4309518" y="4165754"/>
            <a:ext cx="57459" cy="7434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4309519" y="3422338"/>
            <a:ext cx="991992" cy="14868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4366977" y="2708662"/>
            <a:ext cx="1822808" cy="22005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3633011" y="4901965"/>
            <a:ext cx="312234" cy="33453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027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 animBg="1"/>
    </p:bldLst>
  </p:timing>
</p:sld>
</file>

<file path=ppt/theme/theme1.xml><?xml version="1.0" encoding="utf-8"?>
<a:theme xmlns:a="http://schemas.openxmlformats.org/drawingml/2006/main" name="2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1343</Words>
  <Application>Microsoft Office PowerPoint</Application>
  <PresentationFormat>On-screen Show (4:3)</PresentationFormat>
  <Paragraphs>260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2_DESY_Vortrag_3-1</vt:lpstr>
      <vt:lpstr>Design of DataGUI3</vt:lpstr>
      <vt:lpstr>Motivation</vt:lpstr>
      <vt:lpstr>Design of DataGUI3</vt:lpstr>
      <vt:lpstr>Code example 1</vt:lpstr>
      <vt:lpstr>Code example 1 – screen shots</vt:lpstr>
      <vt:lpstr>Supported Matlab GUI standard elements</vt:lpstr>
      <vt:lpstr>Supported special elements</vt:lpstr>
      <vt:lpstr>Horizontal layout</vt:lpstr>
      <vt:lpstr>Vertical layout</vt:lpstr>
      <vt:lpstr>Layout with place holder</vt:lpstr>
      <vt:lpstr>Layout with equal width</vt:lpstr>
      <vt:lpstr>Layout with equal width</vt:lpstr>
      <vt:lpstr>Layout hierarchy (1)</vt:lpstr>
      <vt:lpstr>Layout hierarchy (2)</vt:lpstr>
      <vt:lpstr>Layout summary</vt:lpstr>
      <vt:lpstr>Summary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sommera</dc:creator>
  <cp:lastModifiedBy>Meykopff, Sascha</cp:lastModifiedBy>
  <cp:revision>321</cp:revision>
  <dcterms:created xsi:type="dcterms:W3CDTF">2008-04-14T12:45:38Z</dcterms:created>
  <dcterms:modified xsi:type="dcterms:W3CDTF">2012-12-21T13:20:29Z</dcterms:modified>
</cp:coreProperties>
</file>